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1" r:id="rId25"/>
    <p:sldId id="282" r:id="rId26"/>
    <p:sldId id="283" r:id="rId27"/>
    <p:sldId id="284" r:id="rId28"/>
    <p:sldId id="285" r:id="rId29"/>
    <p:sldId id="286" r:id="rId30"/>
    <p:sldId id="287" r:id="rId31"/>
    <p:sldId id="288" r:id="rId32"/>
    <p:sldId id="289" r:id="rId33"/>
    <p:sldId id="290" r:id="rId3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7" d="100"/>
          <a:sy n="117" d="100"/>
        </p:scale>
        <p:origin x="228" y="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8161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20.png"/></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24.png"/><Relationship Id="rId5" Type="http://schemas.openxmlformats.org/officeDocument/2006/relationships/image" Target="../media/image17.png"/><Relationship Id="rId4" Type="http://schemas.openxmlformats.org/officeDocument/2006/relationships/image" Target="../media/image2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7.svg"/></Relationships>
</file>

<file path=ppt/slides/_rels/slide3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B46"/>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Shape 1"/>
          <p:cNvSpPr/>
          <p:nvPr/>
        </p:nvSpPr>
        <p:spPr>
          <a:xfrm>
            <a:off x="0" y="5088636"/>
            <a:ext cx="9144000" cy="54864"/>
          </a:xfrm>
          <a:prstGeom prst="rect">
            <a:avLst/>
          </a:prstGeom>
          <a:solidFill>
            <a:srgbClr val="0891B2"/>
          </a:solidFill>
          <a:ln/>
        </p:spPr>
      </p:sp>
      <p:sp>
        <p:nvSpPr>
          <p:cNvPr id="4" name="Shape 2"/>
          <p:cNvSpPr/>
          <p:nvPr/>
        </p:nvSpPr>
        <p:spPr>
          <a:xfrm>
            <a:off x="5943600" y="731520"/>
            <a:ext cx="2743200" cy="2743200"/>
          </a:xfrm>
          <a:prstGeom prst="rect">
            <a:avLst/>
          </a:prstGeom>
          <a:solidFill>
            <a:srgbClr val="0891B2">
              <a:alpha val="92000"/>
            </a:srgbClr>
          </a:solidFill>
          <a:ln/>
        </p:spPr>
      </p:sp>
      <p:pic>
        <p:nvPicPr>
          <p:cNvPr id="5" name="Image 0" descr="preencoded.png"/>
          <p:cNvPicPr>
            <a:picLocks noChangeAspect="1"/>
          </p:cNvPicPr>
          <p:nvPr/>
        </p:nvPicPr>
        <p:blipFill>
          <a:blip r:embed="rId3"/>
          <a:stretch>
            <a:fillRect/>
          </a:stretch>
        </p:blipFill>
        <p:spPr>
          <a:xfrm>
            <a:off x="6583680" y="1188720"/>
            <a:ext cx="1463040" cy="1463040"/>
          </a:xfrm>
          <a:prstGeom prst="rect">
            <a:avLst/>
          </a:prstGeom>
        </p:spPr>
      </p:pic>
      <p:sp>
        <p:nvSpPr>
          <p:cNvPr id="6" name="Text 3"/>
          <p:cNvSpPr/>
          <p:nvPr/>
        </p:nvSpPr>
        <p:spPr>
          <a:xfrm>
            <a:off x="731520" y="914400"/>
            <a:ext cx="5029200" cy="91440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AS 29</a:t>
            </a:r>
            <a:endParaRPr lang="en-US" sz="4400" dirty="0"/>
          </a:p>
        </p:txBody>
      </p:sp>
      <p:sp>
        <p:nvSpPr>
          <p:cNvPr id="7" name="Text 4"/>
          <p:cNvSpPr/>
          <p:nvPr/>
        </p:nvSpPr>
        <p:spPr>
          <a:xfrm>
            <a:off x="731520" y="1691640"/>
            <a:ext cx="5029200" cy="457200"/>
          </a:xfrm>
          <a:prstGeom prst="rect">
            <a:avLst/>
          </a:prstGeom>
          <a:noFill/>
          <a:ln/>
        </p:spPr>
        <p:txBody>
          <a:bodyPr wrap="square" lIns="0" tIns="0" rIns="0" bIns="0" rtlCol="0" anchor="ctr"/>
          <a:lstStyle/>
          <a:p>
            <a:pPr marL="0" indent="0">
              <a:buNone/>
            </a:pPr>
            <a:r>
              <a:rPr lang="en-US" sz="2000" dirty="0">
                <a:solidFill>
                  <a:srgbClr val="22D3EE"/>
                </a:solidFill>
                <a:latin typeface="Calibri" pitchFamily="34" charset="0"/>
                <a:ea typeface="Calibri" pitchFamily="34" charset="-122"/>
                <a:cs typeface="Calibri" pitchFamily="34" charset="-120"/>
              </a:rPr>
              <a:t>(Revised 2016)</a:t>
            </a:r>
            <a:endParaRPr lang="en-US" sz="2000" dirty="0"/>
          </a:p>
        </p:txBody>
      </p:sp>
      <p:sp>
        <p:nvSpPr>
          <p:cNvPr id="8" name="Text 5"/>
          <p:cNvSpPr/>
          <p:nvPr/>
        </p:nvSpPr>
        <p:spPr>
          <a:xfrm>
            <a:off x="731520" y="2377440"/>
            <a:ext cx="5029200" cy="1097280"/>
          </a:xfrm>
          <a:prstGeom prst="rect">
            <a:avLst/>
          </a:prstGeom>
          <a:noFill/>
          <a:ln/>
        </p:spPr>
        <p:txBody>
          <a:bodyPr wrap="square" lIns="0" tIns="0" rIns="0" bIns="0" rtlCol="0" anchor="ctr"/>
          <a:lstStyle/>
          <a:p>
            <a:pPr marL="0" indent="0">
              <a:lnSpc>
                <a:spcPct val="130000"/>
              </a:lnSpc>
              <a:buNone/>
            </a:pPr>
            <a:r>
              <a:rPr lang="en-US" sz="2200" dirty="0">
                <a:solidFill>
                  <a:srgbClr val="E2E8F0"/>
                </a:solidFill>
                <a:latin typeface="Calibri" pitchFamily="34" charset="0"/>
                <a:ea typeface="Calibri" pitchFamily="34" charset="-122"/>
                <a:cs typeface="Calibri" pitchFamily="34" charset="-120"/>
              </a:rPr>
              <a:t>Provisions, Contingent Liabilities</a:t>
            </a:r>
            <a:endParaRPr lang="en-US" sz="2200" dirty="0"/>
          </a:p>
          <a:p>
            <a:pPr marL="0" indent="0">
              <a:lnSpc>
                <a:spcPct val="130000"/>
              </a:lnSpc>
              <a:buNone/>
            </a:pPr>
            <a:r>
              <a:rPr lang="en-US" sz="2200" dirty="0">
                <a:solidFill>
                  <a:srgbClr val="E2E8F0"/>
                </a:solidFill>
                <a:latin typeface="Calibri" pitchFamily="34" charset="0"/>
                <a:ea typeface="Calibri" pitchFamily="34" charset="-122"/>
                <a:cs typeface="Calibri" pitchFamily="34" charset="-120"/>
              </a:rPr>
              <a:t>and Contingent Assets</a:t>
            </a:r>
            <a:endParaRPr lang="en-US" sz="2200" dirty="0"/>
          </a:p>
        </p:txBody>
      </p:sp>
      <p:sp>
        <p:nvSpPr>
          <p:cNvPr id="9" name="Shape 6"/>
          <p:cNvSpPr/>
          <p:nvPr/>
        </p:nvSpPr>
        <p:spPr>
          <a:xfrm>
            <a:off x="731520" y="3840480"/>
            <a:ext cx="2286000" cy="27432"/>
          </a:xfrm>
          <a:prstGeom prst="rect">
            <a:avLst/>
          </a:prstGeom>
          <a:solidFill>
            <a:srgbClr val="0891B2"/>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Restructuring Provisions</a:t>
            </a:r>
            <a:endParaRPr lang="en-US" sz="2800" dirty="0"/>
          </a:p>
        </p:txBody>
      </p:sp>
      <p:sp>
        <p:nvSpPr>
          <p:cNvPr id="4" name="Text 2"/>
          <p:cNvSpPr/>
          <p:nvPr/>
        </p:nvSpPr>
        <p:spPr>
          <a:xfrm>
            <a:off x="731520" y="960120"/>
            <a:ext cx="7772400" cy="365760"/>
          </a:xfrm>
          <a:prstGeom prst="rect">
            <a:avLst/>
          </a:prstGeom>
          <a:noFill/>
          <a:ln/>
        </p:spPr>
        <p:txBody>
          <a:bodyPr wrap="square" lIns="0" tIns="0" rIns="0" bIns="0" rtlCol="0" anchor="ctr"/>
          <a:lstStyle/>
          <a:p>
            <a:pPr marL="0" indent="0">
              <a:buNone/>
            </a:pPr>
            <a:r>
              <a:rPr lang="en-US" sz="1400" b="1" dirty="0">
                <a:solidFill>
                  <a:srgbClr val="0891B2"/>
                </a:solidFill>
                <a:latin typeface="Calibri" pitchFamily="34" charset="0"/>
                <a:ea typeface="Calibri" pitchFamily="34" charset="-122"/>
                <a:cs typeface="Calibri" pitchFamily="34" charset="-120"/>
              </a:rPr>
              <a:t>What Constitutes Restructuring? (Para 10.8, 58)</a:t>
            </a:r>
            <a:endParaRPr lang="en-US" sz="1400" dirty="0"/>
          </a:p>
        </p:txBody>
      </p:sp>
      <p:sp>
        <p:nvSpPr>
          <p:cNvPr id="5" name="Text 3"/>
          <p:cNvSpPr/>
          <p:nvPr/>
        </p:nvSpPr>
        <p:spPr>
          <a:xfrm>
            <a:off x="914400" y="1325880"/>
            <a:ext cx="7315200" cy="1097280"/>
          </a:xfrm>
          <a:prstGeom prst="rect">
            <a:avLst/>
          </a:prstGeom>
          <a:noFill/>
          <a:ln/>
        </p:spPr>
        <p:txBody>
          <a:bodyPr wrap="square" lIns="0" tIns="0" rIns="0" bIns="0" rtlCol="0" anchor="ctr"/>
          <a:lstStyle/>
          <a:p>
            <a:pPr marL="342900" indent="-342900">
              <a:lnSpc>
                <a:spcPct val="13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Sale or termination of a line of business</a:t>
            </a:r>
            <a:endParaRPr lang="en-US" sz="1100" dirty="0"/>
          </a:p>
          <a:p>
            <a:pPr marL="342900" indent="-342900">
              <a:lnSpc>
                <a:spcPct val="13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Closure or relocation of business locations</a:t>
            </a:r>
            <a:endParaRPr lang="en-US" sz="1100" dirty="0"/>
          </a:p>
          <a:p>
            <a:pPr marL="342900" indent="-342900">
              <a:lnSpc>
                <a:spcPct val="13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Changes in management structure (e.g., eliminating a management layer)</a:t>
            </a:r>
            <a:endParaRPr lang="en-US" sz="1100" dirty="0"/>
          </a:p>
          <a:p>
            <a:pPr marL="342900" indent="-342900">
              <a:lnSpc>
                <a:spcPct val="13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Fundamental re-organisations materially affecting nature and focus of operations</a:t>
            </a:r>
            <a:endParaRPr lang="en-US" sz="1100" dirty="0"/>
          </a:p>
        </p:txBody>
      </p:sp>
      <p:sp>
        <p:nvSpPr>
          <p:cNvPr id="6" name="Shape 4"/>
          <p:cNvSpPr/>
          <p:nvPr/>
        </p:nvSpPr>
        <p:spPr>
          <a:xfrm>
            <a:off x="731520" y="2606040"/>
            <a:ext cx="3657600" cy="2011680"/>
          </a:xfrm>
          <a:prstGeom prst="rect">
            <a:avLst/>
          </a:prstGeom>
          <a:solidFill>
            <a:srgbClr val="DCFCE7"/>
          </a:solidFill>
          <a:ln/>
          <a:effectLst>
            <a:outerShdw blurRad="50800" dist="25400" dir="8100000" algn="bl" rotWithShape="0">
              <a:srgbClr val="000000">
                <a:alpha val="12000"/>
              </a:srgbClr>
            </a:outerShdw>
          </a:effectLst>
        </p:spPr>
      </p:sp>
      <p:sp>
        <p:nvSpPr>
          <p:cNvPr id="7" name="Text 5"/>
          <p:cNvSpPr/>
          <p:nvPr/>
        </p:nvSpPr>
        <p:spPr>
          <a:xfrm>
            <a:off x="914400" y="2697480"/>
            <a:ext cx="3200400" cy="320040"/>
          </a:xfrm>
          <a:prstGeom prst="rect">
            <a:avLst/>
          </a:prstGeom>
          <a:noFill/>
          <a:ln/>
        </p:spPr>
        <p:txBody>
          <a:bodyPr wrap="square" lIns="0" tIns="0" rIns="0" bIns="0" rtlCol="0" anchor="ctr"/>
          <a:lstStyle/>
          <a:p>
            <a:pPr marL="0" indent="0">
              <a:buNone/>
            </a:pPr>
            <a:r>
              <a:rPr lang="en-US" sz="1300" b="1" dirty="0">
                <a:solidFill>
                  <a:srgbClr val="059669"/>
                </a:solidFill>
                <a:latin typeface="Calibri" pitchFamily="34" charset="0"/>
                <a:ea typeface="Calibri" pitchFamily="34" charset="-122"/>
                <a:cs typeface="Calibri" pitchFamily="34" charset="-120"/>
              </a:rPr>
              <a:t>Provision Should Include</a:t>
            </a:r>
            <a:endParaRPr lang="en-US" sz="1300" dirty="0"/>
          </a:p>
        </p:txBody>
      </p:sp>
      <p:sp>
        <p:nvSpPr>
          <p:cNvPr id="8" name="Text 6"/>
          <p:cNvSpPr/>
          <p:nvPr/>
        </p:nvSpPr>
        <p:spPr>
          <a:xfrm>
            <a:off x="914400" y="3063240"/>
            <a:ext cx="3291840" cy="1371600"/>
          </a:xfrm>
          <a:prstGeom prst="rect">
            <a:avLst/>
          </a:prstGeom>
          <a:noFill/>
          <a:ln/>
        </p:spPr>
        <p:txBody>
          <a:bodyPr wrap="square" lIns="0" tIns="0" rIns="0" bIns="0" rtlCol="0" anchor="ctr"/>
          <a:lstStyle/>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Direct expenditures necessarily entailed by the restructuring</a:t>
            </a:r>
            <a:endParaRPr lang="en-US" sz="1050" dirty="0"/>
          </a:p>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Costs not associated with ongoing activities</a:t>
            </a:r>
            <a:endParaRPr lang="en-US" sz="1050" dirty="0"/>
          </a:p>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Recognised only when Para 14 criteria met</a:t>
            </a:r>
            <a:endParaRPr lang="en-US" sz="1050" dirty="0"/>
          </a:p>
          <a:p>
            <a:pPr marL="342900" indent="-342900">
              <a:lnSpc>
                <a:spcPct val="125000"/>
              </a:lnSpc>
              <a:buSzPct val="100000"/>
              <a:buChar char="•"/>
            </a:pPr>
            <a:r>
              <a:rPr lang="en-US" sz="1050" dirty="0">
                <a:solidFill>
                  <a:srgbClr val="1E293B"/>
                </a:solidFill>
                <a:latin typeface="Calibri" pitchFamily="34" charset="0"/>
                <a:ea typeface="Calibri" pitchFamily="34" charset="-122"/>
                <a:cs typeface="Calibri" pitchFamily="34" charset="-120"/>
              </a:rPr>
              <a:t>Sale obligation: requires binding sale agreement with identified purchaser</a:t>
            </a:r>
            <a:endParaRPr lang="en-US" sz="1050" dirty="0"/>
          </a:p>
        </p:txBody>
      </p:sp>
      <p:sp>
        <p:nvSpPr>
          <p:cNvPr id="9" name="Shape 7"/>
          <p:cNvSpPr/>
          <p:nvPr/>
        </p:nvSpPr>
        <p:spPr>
          <a:xfrm>
            <a:off x="4754880" y="2606040"/>
            <a:ext cx="3657600" cy="2011680"/>
          </a:xfrm>
          <a:prstGeom prst="rect">
            <a:avLst/>
          </a:prstGeom>
          <a:solidFill>
            <a:srgbClr val="FEE2E2"/>
          </a:solidFill>
          <a:ln/>
          <a:effectLst>
            <a:outerShdw blurRad="50800" dist="25400" dir="8100000" algn="bl" rotWithShape="0">
              <a:srgbClr val="000000">
                <a:alpha val="12000"/>
              </a:srgbClr>
            </a:outerShdw>
          </a:effectLst>
        </p:spPr>
      </p:sp>
      <p:sp>
        <p:nvSpPr>
          <p:cNvPr id="10" name="Text 8"/>
          <p:cNvSpPr/>
          <p:nvPr/>
        </p:nvSpPr>
        <p:spPr>
          <a:xfrm>
            <a:off x="4937760" y="2697480"/>
            <a:ext cx="3200400" cy="320040"/>
          </a:xfrm>
          <a:prstGeom prst="rect">
            <a:avLst/>
          </a:prstGeom>
          <a:noFill/>
          <a:ln/>
        </p:spPr>
        <p:txBody>
          <a:bodyPr wrap="square" lIns="0" tIns="0" rIns="0" bIns="0" rtlCol="0" anchor="ctr"/>
          <a:lstStyle/>
          <a:p>
            <a:pPr marL="0" indent="0">
              <a:buNone/>
            </a:pPr>
            <a:r>
              <a:rPr lang="en-US" sz="1300" b="1" dirty="0">
                <a:solidFill>
                  <a:srgbClr val="DC2626"/>
                </a:solidFill>
                <a:latin typeface="Calibri" pitchFamily="34" charset="0"/>
                <a:ea typeface="Calibri" pitchFamily="34" charset="-122"/>
                <a:cs typeface="Calibri" pitchFamily="34" charset="-120"/>
              </a:rPr>
              <a:t>Provision Must NOT Include</a:t>
            </a:r>
            <a:endParaRPr lang="en-US" sz="1300" dirty="0"/>
          </a:p>
        </p:txBody>
      </p:sp>
      <p:sp>
        <p:nvSpPr>
          <p:cNvPr id="11" name="Text 9"/>
          <p:cNvSpPr/>
          <p:nvPr/>
        </p:nvSpPr>
        <p:spPr>
          <a:xfrm>
            <a:off x="4937760" y="3063240"/>
            <a:ext cx="3291840" cy="1371600"/>
          </a:xfrm>
          <a:prstGeom prst="rect">
            <a:avLst/>
          </a:prstGeom>
          <a:noFill/>
          <a:ln/>
        </p:spPr>
        <p:txBody>
          <a:bodyPr wrap="square" lIns="0" tIns="0" rIns="0" bIns="0" rtlCol="0" anchor="ctr"/>
          <a:lstStyle/>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Retraining or relocating continuing staff</a:t>
            </a:r>
            <a:endParaRPr lang="en-US" sz="1050" dirty="0"/>
          </a:p>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Marketing expenditures</a:t>
            </a:r>
            <a:endParaRPr lang="en-US" sz="1050" dirty="0"/>
          </a:p>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Investment in new systems/distribution networks</a:t>
            </a:r>
            <a:endParaRPr lang="en-US" sz="1050" dirty="0"/>
          </a:p>
          <a:p>
            <a:pPr marL="342900" indent="-342900">
              <a:lnSpc>
                <a:spcPct val="125000"/>
              </a:lnSpc>
              <a:spcAft>
                <a:spcPts val="600"/>
              </a:spcAft>
              <a:buSzPct val="100000"/>
              <a:buChar char="•"/>
            </a:pPr>
            <a:r>
              <a:rPr lang="en-US" sz="1050" dirty="0">
                <a:solidFill>
                  <a:srgbClr val="1E293B"/>
                </a:solidFill>
                <a:latin typeface="Calibri" pitchFamily="34" charset="0"/>
                <a:ea typeface="Calibri" pitchFamily="34" charset="-122"/>
                <a:cs typeface="Calibri" pitchFamily="34" charset="-120"/>
              </a:rPr>
              <a:t>Identifiable future operating losses up to restructuring date</a:t>
            </a:r>
            <a:endParaRPr lang="en-US" sz="1050" dirty="0"/>
          </a:p>
          <a:p>
            <a:pPr marL="342900" indent="-342900">
              <a:lnSpc>
                <a:spcPct val="125000"/>
              </a:lnSpc>
              <a:buSzPct val="100000"/>
              <a:buChar char="•"/>
            </a:pPr>
            <a:r>
              <a:rPr lang="en-US" sz="1050" dirty="0">
                <a:solidFill>
                  <a:srgbClr val="1E293B"/>
                </a:solidFill>
                <a:latin typeface="Calibri" pitchFamily="34" charset="0"/>
                <a:ea typeface="Calibri" pitchFamily="34" charset="-122"/>
                <a:cs typeface="Calibri" pitchFamily="34" charset="-120"/>
              </a:rPr>
              <a:t>Gains on expected asset disposals</a:t>
            </a:r>
            <a:endParaRPr lang="en-US" sz="10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Disclosure Requirements</a:t>
            </a:r>
            <a:endParaRPr lang="en-US" sz="2800" dirty="0"/>
          </a:p>
        </p:txBody>
      </p:sp>
      <p:sp>
        <p:nvSpPr>
          <p:cNvPr id="4" name="Shape 2"/>
          <p:cNvSpPr/>
          <p:nvPr/>
        </p:nvSpPr>
        <p:spPr>
          <a:xfrm>
            <a:off x="731520" y="1005840"/>
            <a:ext cx="3657600" cy="2743200"/>
          </a:xfrm>
          <a:prstGeom prst="rect">
            <a:avLst/>
          </a:prstGeom>
          <a:solidFill>
            <a:srgbClr val="F8FAFC"/>
          </a:solidFill>
          <a:ln/>
          <a:effectLst>
            <a:outerShdw blurRad="50800" dist="25400" dir="8100000" algn="bl" rotWithShape="0">
              <a:srgbClr val="000000">
                <a:alpha val="12000"/>
              </a:srgbClr>
            </a:outerShdw>
          </a:effectLst>
        </p:spPr>
      </p:sp>
      <p:sp>
        <p:nvSpPr>
          <p:cNvPr id="5" name="Shape 3"/>
          <p:cNvSpPr/>
          <p:nvPr/>
        </p:nvSpPr>
        <p:spPr>
          <a:xfrm>
            <a:off x="731520" y="1005840"/>
            <a:ext cx="3657600" cy="411480"/>
          </a:xfrm>
          <a:prstGeom prst="rect">
            <a:avLst/>
          </a:prstGeom>
          <a:solidFill>
            <a:srgbClr val="0F2B46"/>
          </a:solidFill>
          <a:ln/>
        </p:spPr>
      </p:sp>
      <p:sp>
        <p:nvSpPr>
          <p:cNvPr id="6" name="Text 4"/>
          <p:cNvSpPr/>
          <p:nvPr/>
        </p:nvSpPr>
        <p:spPr>
          <a:xfrm>
            <a:off x="914400" y="1024128"/>
            <a:ext cx="3200400" cy="384048"/>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Provisions (Paras 66-67)</a:t>
            </a:r>
            <a:endParaRPr lang="en-US" sz="1300" dirty="0"/>
          </a:p>
        </p:txBody>
      </p:sp>
      <p:sp>
        <p:nvSpPr>
          <p:cNvPr id="7" name="Text 5"/>
          <p:cNvSpPr/>
          <p:nvPr/>
        </p:nvSpPr>
        <p:spPr>
          <a:xfrm>
            <a:off x="914400" y="1508760"/>
            <a:ext cx="3291840" cy="2103120"/>
          </a:xfrm>
          <a:prstGeom prst="rect">
            <a:avLst/>
          </a:prstGeom>
          <a:noFill/>
          <a:ln/>
        </p:spPr>
        <p:txBody>
          <a:bodyPr wrap="square" lIns="0" tIns="0" rIns="0" bIns="0" rtlCol="0" anchor="ctr"/>
          <a:lstStyle/>
          <a:p>
            <a:pPr marL="0" indent="0">
              <a:spcAft>
                <a:spcPts val="600"/>
              </a:spcAft>
              <a:buNone/>
            </a:pPr>
            <a:r>
              <a:rPr lang="en-US" sz="1050" b="1" dirty="0">
                <a:solidFill>
                  <a:srgbClr val="1E293B"/>
                </a:solidFill>
                <a:latin typeface="Calibri" pitchFamily="34" charset="0"/>
                <a:ea typeface="Calibri" pitchFamily="34" charset="-122"/>
                <a:cs typeface="Calibri" pitchFamily="34" charset="-120"/>
              </a:rPr>
              <a:t>For each class:</a:t>
            </a:r>
            <a:endParaRPr lang="en-US" sz="1050" dirty="0"/>
          </a:p>
          <a:p>
            <a:pPr marL="342900" indent="-342900">
              <a:spcAft>
                <a:spcPts val="400"/>
              </a:spcAft>
              <a:buSzPct val="100000"/>
              <a:buChar char="•"/>
            </a:pPr>
            <a:r>
              <a:rPr lang="en-US" sz="1050" dirty="0">
                <a:solidFill>
                  <a:srgbClr val="1E293B"/>
                </a:solidFill>
                <a:latin typeface="Calibri" pitchFamily="34" charset="0"/>
                <a:ea typeface="Calibri" pitchFamily="34" charset="-122"/>
                <a:cs typeface="Calibri" pitchFamily="34" charset="-120"/>
              </a:rPr>
              <a:t>Carrying amount at beginning &amp; end of period</a:t>
            </a:r>
            <a:endParaRPr lang="en-US" sz="1050" dirty="0"/>
          </a:p>
          <a:p>
            <a:pPr marL="342900" indent="-342900">
              <a:spcAft>
                <a:spcPts val="400"/>
              </a:spcAft>
              <a:buSzPct val="100000"/>
              <a:buChar char="•"/>
            </a:pPr>
            <a:r>
              <a:rPr lang="en-US" sz="1050" dirty="0">
                <a:solidFill>
                  <a:srgbClr val="1E293B"/>
                </a:solidFill>
                <a:latin typeface="Calibri" pitchFamily="34" charset="0"/>
                <a:ea typeface="Calibri" pitchFamily="34" charset="-122"/>
                <a:cs typeface="Calibri" pitchFamily="34" charset="-120"/>
              </a:rPr>
              <a:t>Additional provisions made in period</a:t>
            </a:r>
            <a:endParaRPr lang="en-US" sz="1050" dirty="0"/>
          </a:p>
          <a:p>
            <a:pPr marL="342900" indent="-342900">
              <a:spcAft>
                <a:spcPts val="400"/>
              </a:spcAft>
              <a:buSzPct val="100000"/>
              <a:buChar char="•"/>
            </a:pPr>
            <a:r>
              <a:rPr lang="en-US" sz="1050" dirty="0">
                <a:solidFill>
                  <a:srgbClr val="1E293B"/>
                </a:solidFill>
                <a:latin typeface="Calibri" pitchFamily="34" charset="0"/>
                <a:ea typeface="Calibri" pitchFamily="34" charset="-122"/>
                <a:cs typeface="Calibri" pitchFamily="34" charset="-120"/>
              </a:rPr>
              <a:t>Amounts used during the period</a:t>
            </a:r>
            <a:endParaRPr lang="en-US" sz="1050" dirty="0"/>
          </a:p>
          <a:p>
            <a:pPr marL="342900" indent="-342900">
              <a:spcAft>
                <a:spcPts val="800"/>
              </a:spcAft>
              <a:buSzPct val="100000"/>
              <a:buChar char="•"/>
            </a:pPr>
            <a:r>
              <a:rPr lang="en-US" sz="1050" dirty="0">
                <a:solidFill>
                  <a:srgbClr val="1E293B"/>
                </a:solidFill>
                <a:latin typeface="Calibri" pitchFamily="34" charset="0"/>
                <a:ea typeface="Calibri" pitchFamily="34" charset="-122"/>
                <a:cs typeface="Calibri" pitchFamily="34" charset="-120"/>
              </a:rPr>
              <a:t>Unused amounts reversed</a:t>
            </a:r>
            <a:endParaRPr lang="en-US" sz="1050" dirty="0"/>
          </a:p>
          <a:p>
            <a:pPr marL="0" indent="0">
              <a:spcAft>
                <a:spcPts val="600"/>
              </a:spcAft>
              <a:buNone/>
            </a:pPr>
            <a:r>
              <a:rPr lang="en-US" sz="1050" b="1" dirty="0">
                <a:solidFill>
                  <a:srgbClr val="1E293B"/>
                </a:solidFill>
                <a:latin typeface="Calibri" pitchFamily="34" charset="0"/>
                <a:ea typeface="Calibri" pitchFamily="34" charset="-122"/>
                <a:cs typeface="Calibri" pitchFamily="34" charset="-120"/>
              </a:rPr>
              <a:t>Plus:</a:t>
            </a:r>
            <a:endParaRPr lang="en-US" sz="1050" dirty="0"/>
          </a:p>
          <a:p>
            <a:pPr marL="342900" indent="-342900">
              <a:spcAft>
                <a:spcPts val="400"/>
              </a:spcAft>
              <a:buSzPct val="100000"/>
              <a:buChar char="•"/>
            </a:pPr>
            <a:r>
              <a:rPr lang="en-US" sz="1050" dirty="0">
                <a:solidFill>
                  <a:srgbClr val="1E293B"/>
                </a:solidFill>
                <a:latin typeface="Calibri" pitchFamily="34" charset="0"/>
                <a:ea typeface="Calibri" pitchFamily="34" charset="-122"/>
                <a:cs typeface="Calibri" pitchFamily="34" charset="-120"/>
              </a:rPr>
              <a:t>Nature of obligation &amp; expected timing</a:t>
            </a:r>
            <a:endParaRPr lang="en-US" sz="1050" dirty="0"/>
          </a:p>
          <a:p>
            <a:pPr marL="342900" indent="-342900">
              <a:spcAft>
                <a:spcPts val="400"/>
              </a:spcAft>
              <a:buSzPct val="100000"/>
              <a:buChar char="•"/>
            </a:pPr>
            <a:r>
              <a:rPr lang="en-US" sz="1050" dirty="0">
                <a:solidFill>
                  <a:srgbClr val="1E293B"/>
                </a:solidFill>
                <a:latin typeface="Calibri" pitchFamily="34" charset="0"/>
                <a:ea typeface="Calibri" pitchFamily="34" charset="-122"/>
                <a:cs typeface="Calibri" pitchFamily="34" charset="-120"/>
              </a:rPr>
              <a:t>Uncertainties about outflows</a:t>
            </a:r>
            <a:endParaRPr lang="en-US" sz="1050" dirty="0"/>
          </a:p>
          <a:p>
            <a:pPr marL="342900" indent="-342900">
              <a:buSzPct val="100000"/>
              <a:buChar char="•"/>
            </a:pPr>
            <a:r>
              <a:rPr lang="en-US" sz="1050" dirty="0">
                <a:solidFill>
                  <a:srgbClr val="1E293B"/>
                </a:solidFill>
                <a:latin typeface="Calibri" pitchFamily="34" charset="0"/>
                <a:ea typeface="Calibri" pitchFamily="34" charset="-122"/>
                <a:cs typeface="Calibri" pitchFamily="34" charset="-120"/>
              </a:rPr>
              <a:t>Expected reimbursement details</a:t>
            </a:r>
            <a:endParaRPr lang="en-US" sz="1050" dirty="0"/>
          </a:p>
        </p:txBody>
      </p:sp>
      <p:sp>
        <p:nvSpPr>
          <p:cNvPr id="8" name="Shape 6"/>
          <p:cNvSpPr/>
          <p:nvPr/>
        </p:nvSpPr>
        <p:spPr>
          <a:xfrm>
            <a:off x="4754880" y="1005840"/>
            <a:ext cx="3657600" cy="2743200"/>
          </a:xfrm>
          <a:prstGeom prst="rect">
            <a:avLst/>
          </a:prstGeom>
          <a:solidFill>
            <a:srgbClr val="F8FAFC"/>
          </a:solidFill>
          <a:ln/>
          <a:effectLst>
            <a:outerShdw blurRad="50800" dist="25400" dir="8100000" algn="bl" rotWithShape="0">
              <a:srgbClr val="000000">
                <a:alpha val="12000"/>
              </a:srgbClr>
            </a:outerShdw>
          </a:effectLst>
        </p:spPr>
      </p:sp>
      <p:sp>
        <p:nvSpPr>
          <p:cNvPr id="9" name="Shape 7"/>
          <p:cNvSpPr/>
          <p:nvPr/>
        </p:nvSpPr>
        <p:spPr>
          <a:xfrm>
            <a:off x="4754880" y="1005840"/>
            <a:ext cx="3657600" cy="411480"/>
          </a:xfrm>
          <a:prstGeom prst="rect">
            <a:avLst/>
          </a:prstGeom>
          <a:solidFill>
            <a:srgbClr val="0891B2"/>
          </a:solidFill>
          <a:ln/>
        </p:spPr>
      </p:sp>
      <p:sp>
        <p:nvSpPr>
          <p:cNvPr id="10" name="Text 8"/>
          <p:cNvSpPr/>
          <p:nvPr/>
        </p:nvSpPr>
        <p:spPr>
          <a:xfrm>
            <a:off x="4937760" y="1024128"/>
            <a:ext cx="3200400" cy="384048"/>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Contingent Liabilities (Para 68)</a:t>
            </a:r>
            <a:endParaRPr lang="en-US" sz="1300" dirty="0"/>
          </a:p>
        </p:txBody>
      </p:sp>
      <p:sp>
        <p:nvSpPr>
          <p:cNvPr id="11" name="Text 9"/>
          <p:cNvSpPr/>
          <p:nvPr/>
        </p:nvSpPr>
        <p:spPr>
          <a:xfrm>
            <a:off x="4937760" y="1508760"/>
            <a:ext cx="3291840" cy="2103120"/>
          </a:xfrm>
          <a:prstGeom prst="rect">
            <a:avLst/>
          </a:prstGeom>
          <a:noFill/>
          <a:ln/>
        </p:spPr>
        <p:txBody>
          <a:bodyPr wrap="square" lIns="0" tIns="0" rIns="0" bIns="0" rtlCol="0" anchor="ctr"/>
          <a:lstStyle/>
          <a:p>
            <a:pPr marL="0" indent="0">
              <a:lnSpc>
                <a:spcPct val="120000"/>
              </a:lnSpc>
              <a:spcAft>
                <a:spcPts val="800"/>
              </a:spcAft>
              <a:buNone/>
            </a:pPr>
            <a:r>
              <a:rPr lang="en-US" sz="1050" b="1" dirty="0">
                <a:solidFill>
                  <a:srgbClr val="1E293B"/>
                </a:solidFill>
                <a:latin typeface="Calibri" pitchFamily="34" charset="0"/>
                <a:ea typeface="Calibri" pitchFamily="34" charset="-122"/>
                <a:cs typeface="Calibri" pitchFamily="34" charset="-120"/>
              </a:rPr>
              <a:t>Unless outflow possibility is remote:</a:t>
            </a:r>
            <a:endParaRPr lang="en-US" sz="1050" dirty="0"/>
          </a:p>
          <a:p>
            <a:pPr marL="342900" indent="-342900">
              <a:lnSpc>
                <a:spcPct val="120000"/>
              </a:lnSpc>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Brief description of nature</a:t>
            </a:r>
            <a:endParaRPr lang="en-US" sz="1050" dirty="0"/>
          </a:p>
          <a:p>
            <a:pPr marL="342900" indent="-342900">
              <a:lnSpc>
                <a:spcPct val="120000"/>
              </a:lnSpc>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Estimate of financial effect</a:t>
            </a:r>
            <a:endParaRPr lang="en-US" sz="1050" dirty="0"/>
          </a:p>
          <a:p>
            <a:pPr marL="342900" indent="-342900">
              <a:lnSpc>
                <a:spcPct val="120000"/>
              </a:lnSpc>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Uncertainties relating to outflow</a:t>
            </a:r>
            <a:endParaRPr lang="en-US" sz="1050" dirty="0"/>
          </a:p>
          <a:p>
            <a:pPr marL="342900" indent="-342900">
              <a:lnSpc>
                <a:spcPct val="120000"/>
              </a:lnSpc>
              <a:spcAft>
                <a:spcPts val="1000"/>
              </a:spcAft>
              <a:buSzPct val="100000"/>
              <a:buChar char="•"/>
            </a:pPr>
            <a:r>
              <a:rPr lang="en-US" sz="1050" dirty="0">
                <a:solidFill>
                  <a:srgbClr val="1E293B"/>
                </a:solidFill>
                <a:latin typeface="Calibri" pitchFamily="34" charset="0"/>
                <a:ea typeface="Calibri" pitchFamily="34" charset="-122"/>
                <a:cs typeface="Calibri" pitchFamily="34" charset="-120"/>
              </a:rPr>
              <a:t>Possibility of reimbursement</a:t>
            </a:r>
            <a:endParaRPr lang="en-US" sz="1050" dirty="0"/>
          </a:p>
          <a:p>
            <a:pPr marL="0" indent="0">
              <a:lnSpc>
                <a:spcPct val="120000"/>
              </a:lnSpc>
              <a:spcAft>
                <a:spcPts val="600"/>
              </a:spcAft>
              <a:buNone/>
            </a:pPr>
            <a:r>
              <a:rPr lang="en-US" sz="1050" b="1" dirty="0">
                <a:solidFill>
                  <a:srgbClr val="1E293B"/>
                </a:solidFill>
                <a:latin typeface="Calibri" pitchFamily="34" charset="0"/>
                <a:ea typeface="Calibri" pitchFamily="34" charset="-122"/>
                <a:cs typeface="Calibri" pitchFamily="34" charset="-120"/>
              </a:rPr>
              <a:t>Exemption (Para 72):</a:t>
            </a:r>
            <a:endParaRPr lang="en-US" sz="1050" dirty="0"/>
          </a:p>
          <a:p>
            <a:pPr marL="0" indent="0">
              <a:lnSpc>
                <a:spcPct val="120000"/>
              </a:lnSpc>
              <a:buNone/>
            </a:pPr>
            <a:r>
              <a:rPr lang="en-US" sz="1050" dirty="0">
                <a:solidFill>
                  <a:srgbClr val="1E293B"/>
                </a:solidFill>
                <a:latin typeface="Calibri" pitchFamily="34" charset="0"/>
                <a:ea typeface="Calibri" pitchFamily="34" charset="-122"/>
                <a:cs typeface="Calibri" pitchFamily="34" charset="-120"/>
              </a:rPr>
              <a:t>In extremely rare cases, if disclosure would seriously prejudice the enterprise's position, general nature of dispute may be disclosed instead.</a:t>
            </a:r>
            <a:endParaRPr lang="en-US" sz="1050" dirty="0"/>
          </a:p>
        </p:txBody>
      </p:sp>
      <p:sp>
        <p:nvSpPr>
          <p:cNvPr id="12" name="Shape 10"/>
          <p:cNvSpPr/>
          <p:nvPr/>
        </p:nvSpPr>
        <p:spPr>
          <a:xfrm>
            <a:off x="731520" y="3931920"/>
            <a:ext cx="7680960" cy="457200"/>
          </a:xfrm>
          <a:prstGeom prst="rect">
            <a:avLst/>
          </a:prstGeom>
          <a:solidFill>
            <a:srgbClr val="FEF3C7"/>
          </a:solidFill>
          <a:ln/>
        </p:spPr>
      </p:sp>
      <p:pic>
        <p:nvPicPr>
          <p:cNvPr id="13" name="Image 0" descr="preencoded.png"/>
          <p:cNvPicPr>
            <a:picLocks noChangeAspect="1"/>
          </p:cNvPicPr>
          <p:nvPr/>
        </p:nvPicPr>
        <p:blipFill>
          <a:blip r:embed="rId3"/>
          <a:stretch>
            <a:fillRect/>
          </a:stretch>
        </p:blipFill>
        <p:spPr>
          <a:xfrm>
            <a:off x="914400" y="3995928"/>
            <a:ext cx="274320" cy="274320"/>
          </a:xfrm>
          <a:prstGeom prst="rect">
            <a:avLst/>
          </a:prstGeom>
        </p:spPr>
      </p:pic>
      <p:sp>
        <p:nvSpPr>
          <p:cNvPr id="14" name="Text 11"/>
          <p:cNvSpPr/>
          <p:nvPr/>
        </p:nvSpPr>
        <p:spPr>
          <a:xfrm>
            <a:off x="1325880" y="3931920"/>
            <a:ext cx="6858000" cy="4572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SMEs and Micro entities may be exempt from the detailed disclosure requirements of Paras 66 &amp; 67.</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Practical Illustrations</a:t>
            </a:r>
            <a:endParaRPr lang="en-US" sz="28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457200" y="960120"/>
          <a:ext cx="8229600" cy="3657600"/>
        </p:xfrm>
        <a:graphic>
          <a:graphicData uri="http://schemas.openxmlformats.org/drawingml/2006/table">
            <a:tbl>
              <a:tblPr/>
              <a:tblGrid>
                <a:gridCol w="22860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tblGrid>
              <a:tr h="365760">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Scenario</a:t>
                      </a:r>
                      <a:endParaRPr lang="en-US" sz="1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2B46"/>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Present Obligation?</a:t>
                      </a:r>
                      <a:endParaRPr lang="en-US" sz="1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2B46"/>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Probable Outflow?</a:t>
                      </a:r>
                      <a:endParaRPr lang="en-US" sz="1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2B46"/>
                    </a:solidFill>
                  </a:tcPr>
                </a:tc>
                <a:tc>
                  <a:txBody>
                    <a:bodyPr/>
                    <a:lstStyle/>
                    <a:p>
                      <a:pPr marL="0" indent="0" algn="ctr">
                        <a:buNone/>
                      </a:pPr>
                      <a:r>
                        <a:rPr lang="en-US" sz="1000" b="1" dirty="0">
                          <a:solidFill>
                            <a:srgbClr val="FFFFFF"/>
                          </a:solidFill>
                          <a:latin typeface="Calibri" pitchFamily="34" charset="0"/>
                          <a:ea typeface="Calibri" pitchFamily="34" charset="-122"/>
                          <a:cs typeface="Calibri" pitchFamily="34" charset="-120"/>
                        </a:rPr>
                        <a:t>Treatment</a:t>
                      </a:r>
                      <a:endParaRPr lang="en-US" sz="1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F2B46"/>
                    </a:solidFill>
                  </a:tcPr>
                </a:tc>
                <a:extLst>
                  <a:ext uri="{0D108BD9-81ED-4DB2-BD59-A6C34878D82A}">
                    <a16:rowId xmlns:a16="http://schemas.microsoft.com/office/drawing/2014/main" val="10000"/>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Warranties on products sold</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(sale with warranty)</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(as a class)</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Provision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Contaminated land (law virtually certain)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(virtual certainty of law)</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Provision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Offshore oil rig decommissioning</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(licence obligation)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Provision (90% at construction)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Refund policy (no legal obligation)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(constructive obligation)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(proportion)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Provision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Smoke filters (before deadline)</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No (no obligating event)</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N/A</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No provision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Guarantee (borrower sound)</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(guarantee given)</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No</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Contingent liability</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Court case (liability not probable)</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Disputed</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Not yet</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Contingent liability</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411480">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Onerous operating lease</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 (binding contract)</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Yes</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900" dirty="0">
                          <a:solidFill>
                            <a:srgbClr val="1E293B"/>
                          </a:solidFill>
                          <a:latin typeface="Calibri" pitchFamily="34" charset="0"/>
                          <a:ea typeface="Calibri" pitchFamily="34" charset="-122"/>
                          <a:cs typeface="Calibri" pitchFamily="34" charset="-120"/>
                        </a:rPr>
                        <a:t>Provision for unavoidable payments</a:t>
                      </a:r>
                      <a:endParaRPr lang="en-US" sz="9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858000" y="-1371600"/>
            <a:ext cx="3657600" cy="3657600"/>
          </a:xfrm>
          <a:prstGeom prst="ellipse">
            <a:avLst/>
          </a:prstGeom>
          <a:solidFill>
            <a:srgbClr val="2563EB">
              <a:alpha val="40000"/>
            </a:srgbClr>
          </a:solidFill>
          <a:ln/>
        </p:spPr>
      </p:sp>
      <p:sp>
        <p:nvSpPr>
          <p:cNvPr id="3" name="Shape 1"/>
          <p:cNvSpPr/>
          <p:nvPr/>
        </p:nvSpPr>
        <p:spPr>
          <a:xfrm>
            <a:off x="7772400" y="-731520"/>
            <a:ext cx="2286000" cy="2286000"/>
          </a:xfrm>
          <a:prstGeom prst="ellipse">
            <a:avLst/>
          </a:prstGeom>
          <a:solidFill>
            <a:srgbClr val="3B82F6">
              <a:alpha val="30000"/>
            </a:srgbClr>
          </a:solidFill>
          <a:ln/>
        </p:spPr>
      </p:sp>
      <p:pic>
        <p:nvPicPr>
          <p:cNvPr id="4" name="Image 0" descr="preencoded.png"/>
          <p:cNvPicPr>
            <a:picLocks noChangeAspect="1"/>
          </p:cNvPicPr>
          <p:nvPr/>
        </p:nvPicPr>
        <p:blipFill>
          <a:blip r:embed="rId3"/>
          <a:stretch>
            <a:fillRect/>
          </a:stretch>
        </p:blipFill>
        <p:spPr>
          <a:xfrm>
            <a:off x="731520" y="914400"/>
            <a:ext cx="640080" cy="640080"/>
          </a:xfrm>
          <a:prstGeom prst="rect">
            <a:avLst/>
          </a:prstGeom>
        </p:spPr>
      </p:pic>
      <p:sp>
        <p:nvSpPr>
          <p:cNvPr id="5" name="Text 2"/>
          <p:cNvSpPr/>
          <p:nvPr/>
        </p:nvSpPr>
        <p:spPr>
          <a:xfrm>
            <a:off x="731520" y="1737360"/>
            <a:ext cx="7315200" cy="731520"/>
          </a:xfrm>
          <a:prstGeom prst="rect">
            <a:avLst/>
          </a:prstGeom>
          <a:noFill/>
          <a:ln/>
        </p:spPr>
        <p:txBody>
          <a:bodyPr wrap="square" lIns="0" tIns="0" rIns="0" bIns="0" rtlCol="0" anchor="ctr"/>
          <a:lstStyle/>
          <a:p>
            <a:pPr marL="0" indent="0">
              <a:buNone/>
            </a:pPr>
            <a:r>
              <a:rPr lang="en-US" sz="3600" b="1" dirty="0">
                <a:solidFill>
                  <a:srgbClr val="002060"/>
                </a:solidFill>
                <a:latin typeface="Georgia" pitchFamily="34" charset="0"/>
                <a:ea typeface="Georgia" pitchFamily="34" charset="-122"/>
                <a:cs typeface="Georgia" pitchFamily="34" charset="-120"/>
              </a:rPr>
              <a:t>Accounting Standard (AS) 4</a:t>
            </a:r>
            <a:endParaRPr lang="en-US" sz="3600" dirty="0">
              <a:solidFill>
                <a:srgbClr val="002060"/>
              </a:solidFill>
            </a:endParaRPr>
          </a:p>
        </p:txBody>
      </p:sp>
      <p:sp>
        <p:nvSpPr>
          <p:cNvPr id="6" name="Text 3"/>
          <p:cNvSpPr/>
          <p:nvPr/>
        </p:nvSpPr>
        <p:spPr>
          <a:xfrm>
            <a:off x="731520" y="2560320"/>
            <a:ext cx="7315200" cy="914400"/>
          </a:xfrm>
          <a:prstGeom prst="rect">
            <a:avLst/>
          </a:prstGeom>
          <a:noFill/>
          <a:ln/>
        </p:spPr>
        <p:txBody>
          <a:bodyPr wrap="square" lIns="0" tIns="0" rIns="0" bIns="0" rtlCol="0" anchor="ctr"/>
          <a:lstStyle/>
          <a:p>
            <a:pPr marL="0" indent="0">
              <a:lnSpc>
                <a:spcPct val="130000"/>
              </a:lnSpc>
              <a:buNone/>
            </a:pPr>
            <a:r>
              <a:rPr lang="en-US" sz="1800" dirty="0">
                <a:solidFill>
                  <a:srgbClr val="002060"/>
                </a:solidFill>
                <a:latin typeface="Calibri" pitchFamily="34" charset="0"/>
                <a:ea typeface="Calibri" pitchFamily="34" charset="-122"/>
                <a:cs typeface="Calibri" pitchFamily="34" charset="-120"/>
              </a:rPr>
              <a:t>Contingencies and Events Occurring</a:t>
            </a:r>
            <a:endParaRPr lang="en-US" sz="1800" dirty="0">
              <a:solidFill>
                <a:srgbClr val="002060"/>
              </a:solidFill>
            </a:endParaRPr>
          </a:p>
          <a:p>
            <a:pPr marL="0" indent="0">
              <a:lnSpc>
                <a:spcPct val="130000"/>
              </a:lnSpc>
              <a:buNone/>
            </a:pPr>
            <a:r>
              <a:rPr lang="en-US" sz="1800" dirty="0">
                <a:solidFill>
                  <a:srgbClr val="002060"/>
                </a:solidFill>
                <a:latin typeface="Calibri" pitchFamily="34" charset="0"/>
                <a:ea typeface="Calibri" pitchFamily="34" charset="-122"/>
                <a:cs typeface="Calibri" pitchFamily="34" charset="-120"/>
              </a:rPr>
              <a:t>After the Balance Sheet Date</a:t>
            </a:r>
            <a:endParaRPr lang="en-US" sz="1800" dirty="0">
              <a:solidFill>
                <a:srgbClr val="002060"/>
              </a:solidFill>
            </a:endParaRPr>
          </a:p>
        </p:txBody>
      </p:sp>
      <p:sp>
        <p:nvSpPr>
          <p:cNvPr id="7" name="Shape 4"/>
          <p:cNvSpPr/>
          <p:nvPr/>
        </p:nvSpPr>
        <p:spPr>
          <a:xfrm>
            <a:off x="731520" y="3657600"/>
            <a:ext cx="2286000" cy="36576"/>
          </a:xfrm>
          <a:prstGeom prst="rect">
            <a:avLst/>
          </a:prstGeom>
          <a:solidFill>
            <a:srgbClr val="3B82F6"/>
          </a:solidFill>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65760"/>
            <a:ext cx="7315200" cy="54864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Overview &amp; Scope</a:t>
            </a:r>
            <a:endParaRPr lang="en-US" sz="3000" dirty="0"/>
          </a:p>
        </p:txBody>
      </p:sp>
      <p:sp>
        <p:nvSpPr>
          <p:cNvPr id="3" name="Shape 1"/>
          <p:cNvSpPr/>
          <p:nvPr/>
        </p:nvSpPr>
        <p:spPr>
          <a:xfrm>
            <a:off x="731520" y="1188720"/>
            <a:ext cx="3657600" cy="3291840"/>
          </a:xfrm>
          <a:prstGeom prst="rect">
            <a:avLst/>
          </a:prstGeom>
          <a:solidFill>
            <a:srgbClr val="EEF2FF"/>
          </a:solidFill>
          <a:ln/>
          <a:effectLst>
            <a:outerShdw blurRad="101600" dist="38100" dir="8100000" algn="bl" rotWithShape="0">
              <a:srgbClr val="000000">
                <a:alpha val="12000"/>
              </a:srgbClr>
            </a:outerShdw>
          </a:effectLst>
        </p:spPr>
      </p:sp>
      <p:pic>
        <p:nvPicPr>
          <p:cNvPr id="4" name="Image 0" descr="preencoded.png"/>
          <p:cNvPicPr>
            <a:picLocks noChangeAspect="1"/>
          </p:cNvPicPr>
          <p:nvPr/>
        </p:nvPicPr>
        <p:blipFill>
          <a:blip r:embed="rId3"/>
          <a:stretch>
            <a:fillRect/>
          </a:stretch>
        </p:blipFill>
        <p:spPr>
          <a:xfrm>
            <a:off x="1005840" y="1417320"/>
            <a:ext cx="365760" cy="365760"/>
          </a:xfrm>
          <a:prstGeom prst="rect">
            <a:avLst/>
          </a:prstGeom>
        </p:spPr>
      </p:pic>
      <p:sp>
        <p:nvSpPr>
          <p:cNvPr id="5" name="Text 2"/>
          <p:cNvSpPr/>
          <p:nvPr/>
        </p:nvSpPr>
        <p:spPr>
          <a:xfrm>
            <a:off x="1508760" y="1371600"/>
            <a:ext cx="2560320" cy="457200"/>
          </a:xfrm>
          <a:prstGeom prst="rect">
            <a:avLst/>
          </a:prstGeom>
          <a:noFill/>
          <a:ln/>
        </p:spPr>
        <p:txBody>
          <a:bodyPr wrap="square" lIns="0" tIns="0" rIns="0" bIns="0"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What AS 4 Covers</a:t>
            </a:r>
            <a:endParaRPr lang="en-US" sz="1600" dirty="0"/>
          </a:p>
        </p:txBody>
      </p:sp>
      <p:sp>
        <p:nvSpPr>
          <p:cNvPr id="6" name="Text 3"/>
          <p:cNvSpPr/>
          <p:nvPr/>
        </p:nvSpPr>
        <p:spPr>
          <a:xfrm>
            <a:off x="1005840" y="2011680"/>
            <a:ext cx="3108960" cy="2286000"/>
          </a:xfrm>
          <a:prstGeom prst="rect">
            <a:avLst/>
          </a:prstGeom>
          <a:noFill/>
          <a:ln/>
        </p:spPr>
        <p:txBody>
          <a:bodyPr wrap="square" rtlCol="0" anchor="t"/>
          <a:lstStyle/>
          <a:p>
            <a:pPr marL="342900" indent="-342900">
              <a:spcAft>
                <a:spcPts val="800"/>
              </a:spcAft>
              <a:buSzPct val="100000"/>
              <a:buChar char="•"/>
            </a:pPr>
            <a:r>
              <a:rPr lang="en-US" sz="1300" dirty="0">
                <a:solidFill>
                  <a:srgbClr val="1E293B"/>
                </a:solidFill>
                <a:latin typeface="Calibri" pitchFamily="34" charset="0"/>
                <a:ea typeface="Calibri" pitchFamily="34" charset="-122"/>
                <a:cs typeface="Calibri" pitchFamily="34" charset="-120"/>
              </a:rPr>
              <a:t>Treatment of contingencies in financial statements — conditions whose outcome depends on uncertain future events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Events occurring after the balance sheet date — significant events between balance sheet date and approval by the Board of Directors</a:t>
            </a:r>
            <a:endParaRPr lang="en-US" sz="1300" dirty="0"/>
          </a:p>
        </p:txBody>
      </p:sp>
      <p:sp>
        <p:nvSpPr>
          <p:cNvPr id="7" name="Shape 4"/>
          <p:cNvSpPr/>
          <p:nvPr/>
        </p:nvSpPr>
        <p:spPr>
          <a:xfrm>
            <a:off x="4754880" y="1188720"/>
            <a:ext cx="3657600" cy="3291840"/>
          </a:xfrm>
          <a:prstGeom prst="rect">
            <a:avLst/>
          </a:prstGeom>
          <a:solidFill>
            <a:srgbClr val="FEF2F2"/>
          </a:solidFill>
          <a:ln/>
          <a:effectLst>
            <a:outerShdw blurRad="101600" dist="38100" dir="8100000" algn="bl" rotWithShape="0">
              <a:srgbClr val="000000">
                <a:alpha val="12000"/>
              </a:srgbClr>
            </a:outerShdw>
          </a:effectLst>
        </p:spPr>
      </p:sp>
      <p:pic>
        <p:nvPicPr>
          <p:cNvPr id="8" name="Image 1" descr="preencoded.png"/>
          <p:cNvPicPr>
            <a:picLocks noChangeAspect="1"/>
          </p:cNvPicPr>
          <p:nvPr/>
        </p:nvPicPr>
        <p:blipFill>
          <a:blip r:embed="rId4"/>
          <a:stretch>
            <a:fillRect/>
          </a:stretch>
        </p:blipFill>
        <p:spPr>
          <a:xfrm>
            <a:off x="5029200" y="1417320"/>
            <a:ext cx="365760" cy="365760"/>
          </a:xfrm>
          <a:prstGeom prst="rect">
            <a:avLst/>
          </a:prstGeom>
        </p:spPr>
      </p:pic>
      <p:sp>
        <p:nvSpPr>
          <p:cNvPr id="9" name="Text 5"/>
          <p:cNvSpPr/>
          <p:nvPr/>
        </p:nvSpPr>
        <p:spPr>
          <a:xfrm>
            <a:off x="5532120" y="1371600"/>
            <a:ext cx="2560320" cy="457200"/>
          </a:xfrm>
          <a:prstGeom prst="rect">
            <a:avLst/>
          </a:prstGeom>
          <a:noFill/>
          <a:ln/>
        </p:spPr>
        <p:txBody>
          <a:bodyPr wrap="square" lIns="0" tIns="0" rIns="0" bIns="0" rtlCol="0" anchor="ctr"/>
          <a:lstStyle/>
          <a:p>
            <a:pPr marL="0" indent="0">
              <a:buNone/>
            </a:pPr>
            <a:r>
              <a:rPr lang="en-US" sz="1600" b="1" dirty="0">
                <a:solidFill>
                  <a:srgbClr val="EF4444"/>
                </a:solidFill>
                <a:latin typeface="Calibri" pitchFamily="34" charset="0"/>
                <a:ea typeface="Calibri" pitchFamily="34" charset="-122"/>
                <a:cs typeface="Calibri" pitchFamily="34" charset="-120"/>
              </a:rPr>
              <a:t>Excluded from Scope</a:t>
            </a:r>
            <a:endParaRPr lang="en-US" sz="1600" dirty="0"/>
          </a:p>
        </p:txBody>
      </p:sp>
      <p:sp>
        <p:nvSpPr>
          <p:cNvPr id="10" name="Text 6"/>
          <p:cNvSpPr/>
          <p:nvPr/>
        </p:nvSpPr>
        <p:spPr>
          <a:xfrm>
            <a:off x="5029200" y="2011680"/>
            <a:ext cx="3108960" cy="2286000"/>
          </a:xfrm>
          <a:prstGeom prst="rect">
            <a:avLst/>
          </a:prstGeom>
          <a:noFill/>
          <a:ln/>
        </p:spPr>
        <p:txBody>
          <a:bodyPr wrap="square" rtlCol="0" anchor="t"/>
          <a:lstStyle/>
          <a:p>
            <a:pPr marL="342900" indent="-342900">
              <a:spcAft>
                <a:spcPts val="800"/>
              </a:spcAft>
              <a:buSzPct val="100000"/>
              <a:buChar char="•"/>
            </a:pPr>
            <a:r>
              <a:rPr lang="en-US" sz="1300" dirty="0">
                <a:solidFill>
                  <a:srgbClr val="1E293B"/>
                </a:solidFill>
                <a:latin typeface="Calibri" pitchFamily="34" charset="0"/>
                <a:ea typeface="Calibri" pitchFamily="34" charset="-122"/>
                <a:cs typeface="Calibri" pitchFamily="34" charset="-120"/>
              </a:rPr>
              <a:t>Liabilities of life assurance &amp; general insurance enterprises from policies issued</a:t>
            </a:r>
            <a:endParaRPr lang="en-US" sz="1300" dirty="0"/>
          </a:p>
          <a:p>
            <a:pPr marL="342900" indent="-342900">
              <a:spcAft>
                <a:spcPts val="800"/>
              </a:spcAft>
              <a:buSzPct val="100000"/>
              <a:buChar char="•"/>
            </a:pPr>
            <a:r>
              <a:rPr lang="en-US" sz="1300" dirty="0">
                <a:solidFill>
                  <a:srgbClr val="1E293B"/>
                </a:solidFill>
                <a:latin typeface="Calibri" pitchFamily="34" charset="0"/>
                <a:ea typeface="Calibri" pitchFamily="34" charset="-122"/>
                <a:cs typeface="Calibri" pitchFamily="34" charset="-120"/>
              </a:rPr>
              <a:t>Obligations under retirement benefit plans</a:t>
            </a:r>
            <a:endParaRPr lang="en-US" sz="1300" dirty="0"/>
          </a:p>
          <a:p>
            <a:pPr marL="342900" indent="-342900">
              <a:buSzPct val="100000"/>
              <a:buChar char="•"/>
            </a:pPr>
            <a:r>
              <a:rPr lang="en-US" sz="1300" dirty="0">
                <a:solidFill>
                  <a:srgbClr val="1E293B"/>
                </a:solidFill>
                <a:latin typeface="Calibri" pitchFamily="34" charset="0"/>
                <a:ea typeface="Calibri" pitchFamily="34" charset="-122"/>
                <a:cs typeface="Calibri" pitchFamily="34" charset="-120"/>
              </a:rPr>
              <a:t>Commitments arising from long-term lease contracts</a:t>
            </a:r>
            <a:endParaRPr lang="en-US" sz="1300" dirty="0"/>
          </a:p>
        </p:txBody>
      </p:sp>
      <p:sp>
        <p:nvSpPr>
          <p:cNvPr id="11" name="Text 7"/>
          <p:cNvSpPr/>
          <p:nvPr/>
        </p:nvSpPr>
        <p:spPr>
          <a:xfrm>
            <a:off x="731520" y="4617720"/>
            <a:ext cx="7680960" cy="365760"/>
          </a:xfrm>
          <a:prstGeom prst="rect">
            <a:avLst/>
          </a:prstGeom>
          <a:noFill/>
          <a:ln/>
        </p:spPr>
        <p:txBody>
          <a:bodyPr wrap="square"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Note: Applicable only to items which are material (Preface, Para 4.3). Paragraphs on contingencies apply only to the extent not covered by other Accounting Standards.</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65760"/>
            <a:ext cx="7315200" cy="548640"/>
          </a:xfrm>
          <a:prstGeom prst="rect">
            <a:avLst/>
          </a:prstGeom>
          <a:noFill/>
          <a:ln/>
        </p:spPr>
        <p:txBody>
          <a:bodyPr wrap="square" lIns="0" tIns="0" rIns="0" bIns="0" rtlCol="0" anchor="ctr"/>
          <a:lstStyle/>
          <a:p>
            <a:pPr marL="0" indent="0">
              <a:buNone/>
            </a:pPr>
            <a:r>
              <a:rPr lang="en-US" sz="3000" b="1" dirty="0">
                <a:solidFill>
                  <a:srgbClr val="1E2761"/>
                </a:solidFill>
                <a:latin typeface="Georgia" pitchFamily="34" charset="0"/>
                <a:ea typeface="Georgia" pitchFamily="34" charset="-122"/>
                <a:cs typeface="Georgia" pitchFamily="34" charset="-120"/>
              </a:rPr>
              <a:t>Key Definitions</a:t>
            </a:r>
            <a:endParaRPr lang="en-US" sz="3000" dirty="0"/>
          </a:p>
        </p:txBody>
      </p:sp>
      <p:sp>
        <p:nvSpPr>
          <p:cNvPr id="3" name="Shape 1"/>
          <p:cNvSpPr/>
          <p:nvPr/>
        </p:nvSpPr>
        <p:spPr>
          <a:xfrm>
            <a:off x="731520" y="1188720"/>
            <a:ext cx="7680960" cy="1371600"/>
          </a:xfrm>
          <a:prstGeom prst="rect">
            <a:avLst/>
          </a:prstGeom>
          <a:solidFill>
            <a:srgbClr val="EEF2FF"/>
          </a:solidFill>
          <a:ln/>
          <a:effectLst>
            <a:outerShdw blurRad="101600" dist="38100" dir="8100000" algn="bl" rotWithShape="0">
              <a:srgbClr val="000000">
                <a:alpha val="12000"/>
              </a:srgbClr>
            </a:outerShdw>
          </a:effectLst>
        </p:spPr>
      </p:sp>
      <p:sp>
        <p:nvSpPr>
          <p:cNvPr id="4" name="Shape 2"/>
          <p:cNvSpPr/>
          <p:nvPr/>
        </p:nvSpPr>
        <p:spPr>
          <a:xfrm>
            <a:off x="731520" y="1188720"/>
            <a:ext cx="73152" cy="1371600"/>
          </a:xfrm>
          <a:prstGeom prst="rect">
            <a:avLst/>
          </a:prstGeom>
          <a:solidFill>
            <a:srgbClr val="3B82F6"/>
          </a:solidFill>
          <a:ln/>
        </p:spPr>
      </p:sp>
      <p:sp>
        <p:nvSpPr>
          <p:cNvPr id="5" name="Text 3"/>
          <p:cNvSpPr/>
          <p:nvPr/>
        </p:nvSpPr>
        <p:spPr>
          <a:xfrm>
            <a:off x="1097280" y="1280160"/>
            <a:ext cx="6858000" cy="365760"/>
          </a:xfrm>
          <a:prstGeom prst="rect">
            <a:avLst/>
          </a:prstGeom>
          <a:noFill/>
          <a:ln/>
        </p:spPr>
        <p:txBody>
          <a:bodyPr wrap="square" lIns="0" tIns="0" rIns="0" bIns="0" rtlCol="0" anchor="ctr"/>
          <a:lstStyle/>
          <a:p>
            <a:pPr marL="0" indent="0">
              <a:buNone/>
            </a:pPr>
            <a:r>
              <a:rPr lang="en-US" sz="1500" b="1" dirty="0">
                <a:solidFill>
                  <a:srgbClr val="3B82F6"/>
                </a:solidFill>
                <a:latin typeface="Calibri" pitchFamily="34" charset="0"/>
                <a:ea typeface="Calibri" pitchFamily="34" charset="-122"/>
                <a:cs typeface="Calibri" pitchFamily="34" charset="-120"/>
              </a:rPr>
              <a:t>Contingency (Para 3.1)</a:t>
            </a:r>
            <a:endParaRPr lang="en-US" sz="1500" dirty="0"/>
          </a:p>
        </p:txBody>
      </p:sp>
      <p:sp>
        <p:nvSpPr>
          <p:cNvPr id="6" name="Text 4"/>
          <p:cNvSpPr/>
          <p:nvPr/>
        </p:nvSpPr>
        <p:spPr>
          <a:xfrm>
            <a:off x="1097280" y="1691640"/>
            <a:ext cx="6949440" cy="73152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A condition or situation, the ultimate outcome of which — gain or loss — will be known or determined only on the occurrence, or non-occurrence, of one or more uncertain future events.</a:t>
            </a:r>
            <a:endParaRPr lang="en-US" sz="1300" dirty="0"/>
          </a:p>
        </p:txBody>
      </p:sp>
      <p:sp>
        <p:nvSpPr>
          <p:cNvPr id="7" name="Shape 5"/>
          <p:cNvSpPr/>
          <p:nvPr/>
        </p:nvSpPr>
        <p:spPr>
          <a:xfrm>
            <a:off x="731520" y="2834640"/>
            <a:ext cx="7680960" cy="1920240"/>
          </a:xfrm>
          <a:prstGeom prst="rect">
            <a:avLst/>
          </a:prstGeom>
          <a:solidFill>
            <a:srgbClr val="EEF2FF"/>
          </a:solidFill>
          <a:ln/>
          <a:effectLst>
            <a:outerShdw blurRad="101600" dist="38100" dir="8100000" algn="bl" rotWithShape="0">
              <a:srgbClr val="000000">
                <a:alpha val="12000"/>
              </a:srgbClr>
            </a:outerShdw>
          </a:effectLst>
        </p:spPr>
      </p:sp>
      <p:sp>
        <p:nvSpPr>
          <p:cNvPr id="8" name="Shape 6"/>
          <p:cNvSpPr/>
          <p:nvPr/>
        </p:nvSpPr>
        <p:spPr>
          <a:xfrm>
            <a:off x="731520" y="2834640"/>
            <a:ext cx="73152" cy="1920240"/>
          </a:xfrm>
          <a:prstGeom prst="rect">
            <a:avLst/>
          </a:prstGeom>
          <a:solidFill>
            <a:srgbClr val="10B981"/>
          </a:solidFill>
          <a:ln/>
        </p:spPr>
      </p:sp>
      <p:sp>
        <p:nvSpPr>
          <p:cNvPr id="9" name="Text 7"/>
          <p:cNvSpPr/>
          <p:nvPr/>
        </p:nvSpPr>
        <p:spPr>
          <a:xfrm>
            <a:off x="1097280" y="2926080"/>
            <a:ext cx="6858000" cy="365760"/>
          </a:xfrm>
          <a:prstGeom prst="rect">
            <a:avLst/>
          </a:prstGeom>
          <a:noFill/>
          <a:ln/>
        </p:spPr>
        <p:txBody>
          <a:bodyPr wrap="square" lIns="0" tIns="0" rIns="0" bIns="0" rtlCol="0" anchor="ctr"/>
          <a:lstStyle/>
          <a:p>
            <a:pPr marL="0" indent="0">
              <a:buNone/>
            </a:pPr>
            <a:r>
              <a:rPr lang="en-US" sz="1500" b="1" dirty="0">
                <a:solidFill>
                  <a:srgbClr val="10B981"/>
                </a:solidFill>
                <a:latin typeface="Calibri" pitchFamily="34" charset="0"/>
                <a:ea typeface="Calibri" pitchFamily="34" charset="-122"/>
                <a:cs typeface="Calibri" pitchFamily="34" charset="-120"/>
              </a:rPr>
              <a:t>Events Occurring After the Balance Sheet Date (Para 3.2)</a:t>
            </a:r>
            <a:endParaRPr lang="en-US" sz="1500" dirty="0"/>
          </a:p>
        </p:txBody>
      </p:sp>
      <p:sp>
        <p:nvSpPr>
          <p:cNvPr id="10" name="Text 8"/>
          <p:cNvSpPr/>
          <p:nvPr/>
        </p:nvSpPr>
        <p:spPr>
          <a:xfrm>
            <a:off x="1097280" y="3337560"/>
            <a:ext cx="6949440" cy="594360"/>
          </a:xfrm>
          <a:prstGeom prst="rect">
            <a:avLst/>
          </a:prstGeom>
          <a:noFill/>
          <a:ln/>
        </p:spPr>
        <p:txBody>
          <a:bodyPr wrap="square" lIns="0" tIns="0" rIns="0" bIns="0" rtlCol="0" anchor="ctr"/>
          <a:lstStyle/>
          <a:p>
            <a:pPr marL="0" indent="0">
              <a:buNone/>
            </a:pPr>
            <a:r>
              <a:rPr lang="en-US" sz="1300" dirty="0">
                <a:solidFill>
                  <a:srgbClr val="1E293B"/>
                </a:solidFill>
                <a:latin typeface="Calibri" pitchFamily="34" charset="0"/>
                <a:ea typeface="Calibri" pitchFamily="34" charset="-122"/>
                <a:cs typeface="Calibri" pitchFamily="34" charset="-120"/>
              </a:rPr>
              <a:t>Significant events, both favourable and unfavourable, that occur between the balance sheet date and the date on which the financial statements are approved by the Board of Directors (or corresponding approving authority).</a:t>
            </a:r>
            <a:endParaRPr lang="en-US" sz="1300" dirty="0"/>
          </a:p>
        </p:txBody>
      </p:sp>
      <p:sp>
        <p:nvSpPr>
          <p:cNvPr id="11" name="Text 9"/>
          <p:cNvSpPr/>
          <p:nvPr/>
        </p:nvSpPr>
        <p:spPr>
          <a:xfrm>
            <a:off x="1097280" y="3977640"/>
            <a:ext cx="6949440" cy="640080"/>
          </a:xfrm>
          <a:prstGeom prst="rect">
            <a:avLst/>
          </a:prstGeom>
          <a:noFill/>
          <a:ln/>
        </p:spPr>
        <p:txBody>
          <a:bodyPr wrap="square" lIns="0" tIns="0" rIns="0" bIns="0" rtlCol="0" anchor="ctr"/>
          <a:lstStyle/>
          <a:p>
            <a:pPr marL="0" indent="0">
              <a:lnSpc>
                <a:spcPct val="140000"/>
              </a:lnSpc>
              <a:buNone/>
            </a:pPr>
            <a:r>
              <a:rPr lang="en-US" sz="1200" b="1" dirty="0">
                <a:solidFill>
                  <a:srgbClr val="1E2761"/>
                </a:solidFill>
                <a:latin typeface="Calibri" pitchFamily="34" charset="0"/>
                <a:ea typeface="Calibri" pitchFamily="34" charset="-122"/>
                <a:cs typeface="Calibri" pitchFamily="34" charset="-120"/>
              </a:rPr>
              <a:t>Type (a): </a:t>
            </a:r>
            <a:r>
              <a:rPr lang="en-US" sz="1200" dirty="0">
                <a:solidFill>
                  <a:srgbClr val="1E293B"/>
                </a:solidFill>
                <a:latin typeface="Calibri" pitchFamily="34" charset="0"/>
                <a:ea typeface="Calibri" pitchFamily="34" charset="-122"/>
                <a:cs typeface="Calibri" pitchFamily="34" charset="-120"/>
              </a:rPr>
              <a:t>Events providing further evidence of conditions existing at the balance sheet date</a:t>
            </a:r>
            <a:endParaRPr lang="en-US" sz="1200" dirty="0"/>
          </a:p>
          <a:p>
            <a:pPr marL="0" indent="0">
              <a:lnSpc>
                <a:spcPct val="140000"/>
              </a:lnSpc>
              <a:buNone/>
            </a:pPr>
            <a:r>
              <a:rPr lang="en-US" sz="1200" b="1" dirty="0">
                <a:solidFill>
                  <a:srgbClr val="1E2761"/>
                </a:solidFill>
                <a:latin typeface="Calibri" pitchFamily="34" charset="0"/>
                <a:ea typeface="Calibri" pitchFamily="34" charset="-122"/>
                <a:cs typeface="Calibri" pitchFamily="34" charset="-120"/>
              </a:rPr>
              <a:t>Type (b): </a:t>
            </a:r>
            <a:r>
              <a:rPr lang="en-US" sz="1200" dirty="0">
                <a:solidFill>
                  <a:srgbClr val="1E293B"/>
                </a:solidFill>
                <a:latin typeface="Calibri" pitchFamily="34" charset="0"/>
                <a:ea typeface="Calibri" pitchFamily="34" charset="-122"/>
                <a:cs typeface="Calibri" pitchFamily="34" charset="-120"/>
              </a:rPr>
              <a:t>Events indicative of conditions arising subsequent to the balance sheet date</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365760"/>
            <a:ext cx="457200" cy="457200"/>
          </a:xfrm>
          <a:prstGeom prst="rect">
            <a:avLst/>
          </a:prstGeom>
        </p:spPr>
      </p:pic>
      <p:sp>
        <p:nvSpPr>
          <p:cNvPr id="3" name="Text 0"/>
          <p:cNvSpPr/>
          <p:nvPr/>
        </p:nvSpPr>
        <p:spPr>
          <a:xfrm>
            <a:off x="1371600" y="320040"/>
            <a:ext cx="6400800" cy="548640"/>
          </a:xfrm>
          <a:prstGeom prst="rect">
            <a:avLst/>
          </a:prstGeom>
          <a:noFill/>
          <a:ln/>
        </p:spPr>
        <p:txBody>
          <a:bodyPr wrap="square" lIns="0" tIns="0" rIns="0" bIns="0" rtlCol="0" anchor="ctr"/>
          <a:lstStyle/>
          <a:p>
            <a:pPr marL="0" indent="0">
              <a:buNone/>
            </a:pPr>
            <a:r>
              <a:rPr lang="en-US" sz="2800" b="1" dirty="0">
                <a:solidFill>
                  <a:srgbClr val="002060"/>
                </a:solidFill>
                <a:latin typeface="Georgia" pitchFamily="34" charset="0"/>
                <a:ea typeface="Georgia" pitchFamily="34" charset="-122"/>
                <a:cs typeface="Georgia" pitchFamily="34" charset="-120"/>
              </a:rPr>
              <a:t>Understanding Contingencies</a:t>
            </a:r>
            <a:endParaRPr lang="en-US" sz="2800" dirty="0">
              <a:solidFill>
                <a:srgbClr val="002060"/>
              </a:solidFill>
            </a:endParaRPr>
          </a:p>
        </p:txBody>
      </p:sp>
      <p:sp>
        <p:nvSpPr>
          <p:cNvPr id="4" name="Shape 1"/>
          <p:cNvSpPr/>
          <p:nvPr/>
        </p:nvSpPr>
        <p:spPr>
          <a:xfrm>
            <a:off x="731520" y="1097280"/>
            <a:ext cx="7680960" cy="1051560"/>
          </a:xfrm>
          <a:prstGeom prst="rect">
            <a:avLst/>
          </a:prstGeom>
          <a:solidFill>
            <a:srgbClr val="FFFFFF">
              <a:alpha val="90000"/>
            </a:srgbClr>
          </a:solidFill>
          <a:ln/>
          <a:effectLst>
            <a:outerShdw blurRad="101600" dist="38100" dir="8100000" algn="bl" rotWithShape="0">
              <a:srgbClr val="000000">
                <a:alpha val="12000"/>
              </a:srgbClr>
            </a:outerShdw>
          </a:effectLst>
        </p:spPr>
      </p:sp>
      <p:sp>
        <p:nvSpPr>
          <p:cNvPr id="5" name="Text 2"/>
          <p:cNvSpPr/>
          <p:nvPr/>
        </p:nvSpPr>
        <p:spPr>
          <a:xfrm>
            <a:off x="1051560" y="1207008"/>
            <a:ext cx="704088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Restricted Scope</a:t>
            </a:r>
            <a:endParaRPr lang="en-US" sz="1500" b="1" dirty="0">
              <a:solidFill>
                <a:srgbClr val="002060"/>
              </a:solidFill>
            </a:endParaRPr>
          </a:p>
        </p:txBody>
      </p:sp>
      <p:sp>
        <p:nvSpPr>
          <p:cNvPr id="6" name="Text 3"/>
          <p:cNvSpPr/>
          <p:nvPr/>
        </p:nvSpPr>
        <p:spPr>
          <a:xfrm>
            <a:off x="1051560" y="1536192"/>
            <a:ext cx="7040880" cy="50292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Only covers conditions or situations at the balance sheet date whose financial effect depends on uncertain future events (Para 4.1)</a:t>
            </a:r>
            <a:endParaRPr lang="en-US" sz="1200" dirty="0">
              <a:solidFill>
                <a:schemeClr val="accent5">
                  <a:lumMod val="50000"/>
                </a:schemeClr>
              </a:solidFill>
            </a:endParaRPr>
          </a:p>
        </p:txBody>
      </p:sp>
      <p:sp>
        <p:nvSpPr>
          <p:cNvPr id="7" name="Shape 4"/>
          <p:cNvSpPr/>
          <p:nvPr/>
        </p:nvSpPr>
        <p:spPr>
          <a:xfrm>
            <a:off x="731520" y="2331720"/>
            <a:ext cx="7680960" cy="1051560"/>
          </a:xfrm>
          <a:prstGeom prst="rect">
            <a:avLst/>
          </a:prstGeom>
          <a:solidFill>
            <a:srgbClr val="FFFFFF">
              <a:alpha val="90000"/>
            </a:srgbClr>
          </a:solidFill>
          <a:ln/>
          <a:effectLst>
            <a:outerShdw blurRad="101600" dist="38100" dir="8100000" algn="bl" rotWithShape="0">
              <a:srgbClr val="000000">
                <a:alpha val="12000"/>
              </a:srgbClr>
            </a:outerShdw>
          </a:effectLst>
        </p:spPr>
      </p:sp>
      <p:sp>
        <p:nvSpPr>
          <p:cNvPr id="8" name="Text 5"/>
          <p:cNvSpPr/>
          <p:nvPr/>
        </p:nvSpPr>
        <p:spPr>
          <a:xfrm>
            <a:off x="1051560" y="2441448"/>
            <a:ext cx="704088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Not All Estimates are Contingencies</a:t>
            </a:r>
            <a:endParaRPr lang="en-US" sz="1500" dirty="0">
              <a:solidFill>
                <a:srgbClr val="002060"/>
              </a:solidFill>
            </a:endParaRPr>
          </a:p>
        </p:txBody>
      </p:sp>
      <p:sp>
        <p:nvSpPr>
          <p:cNvPr id="9" name="Text 6"/>
          <p:cNvSpPr/>
          <p:nvPr/>
        </p:nvSpPr>
        <p:spPr>
          <a:xfrm>
            <a:off x="1051560" y="2770632"/>
            <a:ext cx="7040880" cy="50292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Depreciation estimates or amounts owed for services received are NOT contingencies — the underlying event is certain, even if the amount is estimated (Para 4.2)</a:t>
            </a:r>
            <a:endParaRPr lang="en-US" sz="1200" dirty="0">
              <a:solidFill>
                <a:schemeClr val="accent5">
                  <a:lumMod val="50000"/>
                </a:schemeClr>
              </a:solidFill>
            </a:endParaRPr>
          </a:p>
        </p:txBody>
      </p:sp>
      <p:sp>
        <p:nvSpPr>
          <p:cNvPr id="10" name="Shape 7"/>
          <p:cNvSpPr/>
          <p:nvPr/>
        </p:nvSpPr>
        <p:spPr>
          <a:xfrm>
            <a:off x="731520" y="3566160"/>
            <a:ext cx="7680960" cy="1051560"/>
          </a:xfrm>
          <a:prstGeom prst="rect">
            <a:avLst/>
          </a:prstGeom>
          <a:solidFill>
            <a:srgbClr val="FFFFFF">
              <a:alpha val="90000"/>
            </a:srgbClr>
          </a:solidFill>
          <a:ln/>
          <a:effectLst>
            <a:outerShdw blurRad="101600" dist="38100" dir="8100000" algn="bl" rotWithShape="0">
              <a:srgbClr val="000000">
                <a:alpha val="12000"/>
              </a:srgbClr>
            </a:outerShdw>
          </a:effectLst>
        </p:spPr>
      </p:sp>
      <p:sp>
        <p:nvSpPr>
          <p:cNvPr id="11" name="Text 8"/>
          <p:cNvSpPr/>
          <p:nvPr/>
        </p:nvSpPr>
        <p:spPr>
          <a:xfrm>
            <a:off x="1051560" y="3675888"/>
            <a:ext cx="704088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Judgement-Based</a:t>
            </a:r>
            <a:endParaRPr lang="en-US" sz="1500" dirty="0">
              <a:solidFill>
                <a:srgbClr val="002060"/>
              </a:solidFill>
            </a:endParaRPr>
          </a:p>
        </p:txBody>
      </p:sp>
      <p:sp>
        <p:nvSpPr>
          <p:cNvPr id="12" name="Text 9"/>
          <p:cNvSpPr/>
          <p:nvPr/>
        </p:nvSpPr>
        <p:spPr>
          <a:xfrm>
            <a:off x="1051560" y="4005072"/>
            <a:ext cx="7040880" cy="50292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Estimates of outcome and financial effect are determined by management judgement, based on available information up to the approval date (Para 4.4)</a:t>
            </a:r>
            <a:endParaRPr lang="en-US" sz="1200" dirty="0">
              <a:solidFill>
                <a:schemeClr val="accent5">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20040"/>
            <a:ext cx="7772400" cy="548640"/>
          </a:xfrm>
          <a:prstGeom prst="rect">
            <a:avLst/>
          </a:prstGeom>
          <a:noFill/>
          <a:ln/>
        </p:spPr>
        <p:txBody>
          <a:bodyPr wrap="square" lIns="0" tIns="0" rIns="0" bIns="0" rtlCol="0" anchor="ctr"/>
          <a:lstStyle/>
          <a:p>
            <a:pPr marL="0" indent="0">
              <a:buNone/>
            </a:pPr>
            <a:r>
              <a:rPr lang="en-US" sz="2400" b="1" dirty="0">
                <a:solidFill>
                  <a:srgbClr val="1E2761"/>
                </a:solidFill>
                <a:latin typeface="Georgia" pitchFamily="34" charset="0"/>
                <a:ea typeface="Georgia" pitchFamily="34" charset="-122"/>
                <a:cs typeface="Georgia" pitchFamily="34" charset="-120"/>
              </a:rPr>
              <a:t>Accounting Treatment of Contingent Losses</a:t>
            </a:r>
            <a:endParaRPr lang="en-US" sz="2400" dirty="0"/>
          </a:p>
        </p:txBody>
      </p:sp>
      <p:sp>
        <p:nvSpPr>
          <p:cNvPr id="3" name="Shape 1"/>
          <p:cNvSpPr/>
          <p:nvPr/>
        </p:nvSpPr>
        <p:spPr>
          <a:xfrm>
            <a:off x="731520" y="1051560"/>
            <a:ext cx="7680960" cy="1097280"/>
          </a:xfrm>
          <a:prstGeom prst="rect">
            <a:avLst/>
          </a:prstGeom>
          <a:solidFill>
            <a:srgbClr val="FEF2F2"/>
          </a:solidFill>
          <a:ln/>
          <a:effectLst>
            <a:outerShdw blurRad="101600" dist="38100" dir="8100000" algn="bl" rotWithShape="0">
              <a:srgbClr val="000000">
                <a:alpha val="12000"/>
              </a:srgbClr>
            </a:outerShdw>
          </a:effectLst>
        </p:spPr>
      </p:sp>
      <p:sp>
        <p:nvSpPr>
          <p:cNvPr id="4" name="Shape 2"/>
          <p:cNvSpPr/>
          <p:nvPr/>
        </p:nvSpPr>
        <p:spPr>
          <a:xfrm>
            <a:off x="731520" y="1051560"/>
            <a:ext cx="73152" cy="1097280"/>
          </a:xfrm>
          <a:prstGeom prst="rect">
            <a:avLst/>
          </a:prstGeom>
          <a:solidFill>
            <a:srgbClr val="EF4444"/>
          </a:solidFill>
          <a:ln/>
        </p:spPr>
      </p:sp>
      <p:pic>
        <p:nvPicPr>
          <p:cNvPr id="5" name="Image 0" descr="preencoded.png"/>
          <p:cNvPicPr>
            <a:picLocks noChangeAspect="1"/>
          </p:cNvPicPr>
          <p:nvPr/>
        </p:nvPicPr>
        <p:blipFill>
          <a:blip r:embed="rId3"/>
          <a:stretch>
            <a:fillRect/>
          </a:stretch>
        </p:blipFill>
        <p:spPr>
          <a:xfrm>
            <a:off x="1051560" y="1188720"/>
            <a:ext cx="365760" cy="365760"/>
          </a:xfrm>
          <a:prstGeom prst="rect">
            <a:avLst/>
          </a:prstGeom>
        </p:spPr>
      </p:pic>
      <p:sp>
        <p:nvSpPr>
          <p:cNvPr id="6" name="Text 3"/>
          <p:cNvSpPr/>
          <p:nvPr/>
        </p:nvSpPr>
        <p:spPr>
          <a:xfrm>
            <a:off x="1600200" y="1124712"/>
            <a:ext cx="3200400" cy="320040"/>
          </a:xfrm>
          <a:prstGeom prst="rect">
            <a:avLst/>
          </a:prstGeom>
          <a:noFill/>
          <a:ln/>
        </p:spPr>
        <p:txBody>
          <a:bodyPr wrap="square" lIns="0" tIns="0" rIns="0" bIns="0" rtlCol="0" anchor="ctr"/>
          <a:lstStyle/>
          <a:p>
            <a:pPr marL="0" indent="0">
              <a:buNone/>
            </a:pPr>
            <a:r>
              <a:rPr lang="en-US" sz="1500" b="1" dirty="0">
                <a:solidFill>
                  <a:srgbClr val="EF4444"/>
                </a:solidFill>
                <a:latin typeface="Calibri" pitchFamily="34" charset="0"/>
                <a:ea typeface="Calibri" pitchFamily="34" charset="-122"/>
                <a:cs typeface="Calibri" pitchFamily="34" charset="-120"/>
              </a:rPr>
              <a:t>Provide for the Loss</a:t>
            </a:r>
            <a:endParaRPr lang="en-US" sz="1500" dirty="0"/>
          </a:p>
        </p:txBody>
      </p:sp>
      <p:sp>
        <p:nvSpPr>
          <p:cNvPr id="7" name="Text 4"/>
          <p:cNvSpPr/>
          <p:nvPr/>
        </p:nvSpPr>
        <p:spPr>
          <a:xfrm>
            <a:off x="1600200" y="1417320"/>
            <a:ext cx="3200400" cy="22860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Charge to P&amp;L</a:t>
            </a:r>
            <a:endParaRPr lang="en-US" sz="1100" dirty="0"/>
          </a:p>
        </p:txBody>
      </p:sp>
      <p:sp>
        <p:nvSpPr>
          <p:cNvPr id="8" name="Text 5"/>
          <p:cNvSpPr/>
          <p:nvPr/>
        </p:nvSpPr>
        <p:spPr>
          <a:xfrm>
            <a:off x="1051560" y="1691640"/>
            <a:ext cx="7040880" cy="36576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When it is likely that a contingency will result in a loss. Estimation based on management judgement and available information (Para 5.1, 5.2)</a:t>
            </a:r>
            <a:endParaRPr lang="en-US" sz="1200" dirty="0"/>
          </a:p>
        </p:txBody>
      </p:sp>
      <p:sp>
        <p:nvSpPr>
          <p:cNvPr id="9" name="Shape 6"/>
          <p:cNvSpPr/>
          <p:nvPr/>
        </p:nvSpPr>
        <p:spPr>
          <a:xfrm>
            <a:off x="731520" y="2331720"/>
            <a:ext cx="7680960" cy="1097280"/>
          </a:xfrm>
          <a:prstGeom prst="rect">
            <a:avLst/>
          </a:prstGeom>
          <a:solidFill>
            <a:srgbClr val="FFFBEB"/>
          </a:solidFill>
          <a:ln/>
          <a:effectLst>
            <a:outerShdw blurRad="101600" dist="38100" dir="8100000" algn="bl" rotWithShape="0">
              <a:srgbClr val="000000">
                <a:alpha val="12000"/>
              </a:srgbClr>
            </a:outerShdw>
          </a:effectLst>
        </p:spPr>
      </p:sp>
      <p:sp>
        <p:nvSpPr>
          <p:cNvPr id="10" name="Shape 7"/>
          <p:cNvSpPr/>
          <p:nvPr/>
        </p:nvSpPr>
        <p:spPr>
          <a:xfrm>
            <a:off x="731520" y="2331720"/>
            <a:ext cx="73152" cy="1097280"/>
          </a:xfrm>
          <a:prstGeom prst="rect">
            <a:avLst/>
          </a:prstGeom>
          <a:solidFill>
            <a:srgbClr val="F59E0B"/>
          </a:solidFill>
          <a:ln/>
        </p:spPr>
      </p:sp>
      <p:pic>
        <p:nvPicPr>
          <p:cNvPr id="11" name="Image 1" descr="preencoded.png"/>
          <p:cNvPicPr>
            <a:picLocks noChangeAspect="1"/>
          </p:cNvPicPr>
          <p:nvPr/>
        </p:nvPicPr>
        <p:blipFill>
          <a:blip r:embed="rId4"/>
          <a:stretch>
            <a:fillRect/>
          </a:stretch>
        </p:blipFill>
        <p:spPr>
          <a:xfrm>
            <a:off x="1051560" y="2468880"/>
            <a:ext cx="365760" cy="365760"/>
          </a:xfrm>
          <a:prstGeom prst="rect">
            <a:avLst/>
          </a:prstGeom>
        </p:spPr>
      </p:pic>
      <p:sp>
        <p:nvSpPr>
          <p:cNvPr id="12" name="Text 8"/>
          <p:cNvSpPr/>
          <p:nvPr/>
        </p:nvSpPr>
        <p:spPr>
          <a:xfrm>
            <a:off x="1600200" y="2404872"/>
            <a:ext cx="3200400" cy="320040"/>
          </a:xfrm>
          <a:prstGeom prst="rect">
            <a:avLst/>
          </a:prstGeom>
          <a:noFill/>
          <a:ln/>
        </p:spPr>
        <p:txBody>
          <a:bodyPr wrap="square" lIns="0" tIns="0" rIns="0" bIns="0" rtlCol="0" anchor="ctr"/>
          <a:lstStyle/>
          <a:p>
            <a:pPr marL="0" indent="0">
              <a:buNone/>
            </a:pPr>
            <a:r>
              <a:rPr lang="en-US" sz="1500" b="1" dirty="0">
                <a:solidFill>
                  <a:srgbClr val="F59E0B"/>
                </a:solidFill>
                <a:latin typeface="Calibri" pitchFamily="34" charset="0"/>
                <a:ea typeface="Calibri" pitchFamily="34" charset="-122"/>
                <a:cs typeface="Calibri" pitchFamily="34" charset="-120"/>
              </a:rPr>
              <a:t>Disclose by Way of Note</a:t>
            </a:r>
            <a:endParaRPr lang="en-US" sz="1500" dirty="0"/>
          </a:p>
        </p:txBody>
      </p:sp>
      <p:sp>
        <p:nvSpPr>
          <p:cNvPr id="13" name="Text 9"/>
          <p:cNvSpPr/>
          <p:nvPr/>
        </p:nvSpPr>
        <p:spPr>
          <a:xfrm>
            <a:off x="1600200" y="2697480"/>
            <a:ext cx="3200400" cy="22860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Note Disclosure</a:t>
            </a:r>
            <a:endParaRPr lang="en-US" sz="1100" dirty="0"/>
          </a:p>
        </p:txBody>
      </p:sp>
      <p:sp>
        <p:nvSpPr>
          <p:cNvPr id="14" name="Text 10"/>
          <p:cNvSpPr/>
          <p:nvPr/>
        </p:nvSpPr>
        <p:spPr>
          <a:xfrm>
            <a:off x="1051560" y="2971800"/>
            <a:ext cx="7040880" cy="36576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When there is conflicting or insufficient evidence for estimating the amount of the contingent loss (Para 5.3)</a:t>
            </a:r>
            <a:endParaRPr lang="en-US" sz="1200" dirty="0"/>
          </a:p>
        </p:txBody>
      </p:sp>
      <p:sp>
        <p:nvSpPr>
          <p:cNvPr id="15" name="Shape 11"/>
          <p:cNvSpPr/>
          <p:nvPr/>
        </p:nvSpPr>
        <p:spPr>
          <a:xfrm>
            <a:off x="731520" y="3611880"/>
            <a:ext cx="7680960" cy="1097280"/>
          </a:xfrm>
          <a:prstGeom prst="rect">
            <a:avLst/>
          </a:prstGeom>
          <a:solidFill>
            <a:srgbClr val="F0FDF4"/>
          </a:solidFill>
          <a:ln/>
          <a:effectLst>
            <a:outerShdw blurRad="101600" dist="38100" dir="8100000" algn="bl" rotWithShape="0">
              <a:srgbClr val="000000">
                <a:alpha val="12000"/>
              </a:srgbClr>
            </a:outerShdw>
          </a:effectLst>
        </p:spPr>
      </p:sp>
      <p:sp>
        <p:nvSpPr>
          <p:cNvPr id="16" name="Shape 12"/>
          <p:cNvSpPr/>
          <p:nvPr/>
        </p:nvSpPr>
        <p:spPr>
          <a:xfrm>
            <a:off x="731520" y="3611880"/>
            <a:ext cx="73152" cy="1097280"/>
          </a:xfrm>
          <a:prstGeom prst="rect">
            <a:avLst/>
          </a:prstGeom>
          <a:solidFill>
            <a:srgbClr val="10B981"/>
          </a:solidFill>
          <a:ln/>
        </p:spPr>
      </p:sp>
      <p:pic>
        <p:nvPicPr>
          <p:cNvPr id="17" name="Image 2" descr="preencoded.png"/>
          <p:cNvPicPr>
            <a:picLocks noChangeAspect="1"/>
          </p:cNvPicPr>
          <p:nvPr/>
        </p:nvPicPr>
        <p:blipFill>
          <a:blip r:embed="rId5"/>
          <a:stretch>
            <a:fillRect/>
          </a:stretch>
        </p:blipFill>
        <p:spPr>
          <a:xfrm>
            <a:off x="1051560" y="3749040"/>
            <a:ext cx="365760" cy="365760"/>
          </a:xfrm>
          <a:prstGeom prst="rect">
            <a:avLst/>
          </a:prstGeom>
        </p:spPr>
      </p:pic>
      <p:sp>
        <p:nvSpPr>
          <p:cNvPr id="18" name="Text 13"/>
          <p:cNvSpPr/>
          <p:nvPr/>
        </p:nvSpPr>
        <p:spPr>
          <a:xfrm>
            <a:off x="1600200" y="3685032"/>
            <a:ext cx="3200400" cy="320040"/>
          </a:xfrm>
          <a:prstGeom prst="rect">
            <a:avLst/>
          </a:prstGeom>
          <a:noFill/>
          <a:ln/>
        </p:spPr>
        <p:txBody>
          <a:bodyPr wrap="square" lIns="0" tIns="0" rIns="0" bIns="0" rtlCol="0" anchor="ctr"/>
          <a:lstStyle/>
          <a:p>
            <a:pPr marL="0" indent="0">
              <a:buNone/>
            </a:pPr>
            <a:r>
              <a:rPr lang="en-US" sz="1500" b="1" dirty="0">
                <a:solidFill>
                  <a:srgbClr val="10B981"/>
                </a:solidFill>
                <a:latin typeface="Calibri" pitchFamily="34" charset="0"/>
                <a:ea typeface="Calibri" pitchFamily="34" charset="-122"/>
                <a:cs typeface="Calibri" pitchFamily="34" charset="-120"/>
              </a:rPr>
              <a:t>No Action Required</a:t>
            </a:r>
            <a:endParaRPr lang="en-US" sz="1500" dirty="0"/>
          </a:p>
        </p:txBody>
      </p:sp>
      <p:sp>
        <p:nvSpPr>
          <p:cNvPr id="19" name="Text 14"/>
          <p:cNvSpPr/>
          <p:nvPr/>
        </p:nvSpPr>
        <p:spPr>
          <a:xfrm>
            <a:off x="1600200" y="3977640"/>
            <a:ext cx="3200400" cy="228600"/>
          </a:xfrm>
          <a:prstGeom prst="rect">
            <a:avLst/>
          </a:prstGeom>
          <a:noFill/>
          <a:ln/>
        </p:spPr>
        <p:txBody>
          <a:bodyPr wrap="square" lIns="0" tIns="0" rIns="0" bIns="0" rtlCol="0" anchor="ctr"/>
          <a:lstStyle/>
          <a:p>
            <a:pPr marL="0" indent="0">
              <a:buNone/>
            </a:pPr>
            <a:r>
              <a:rPr lang="en-US" sz="1100" i="1" dirty="0">
                <a:solidFill>
                  <a:srgbClr val="94A3B8"/>
                </a:solidFill>
                <a:latin typeface="Calibri" pitchFamily="34" charset="0"/>
                <a:ea typeface="Calibri" pitchFamily="34" charset="-122"/>
                <a:cs typeface="Calibri" pitchFamily="34" charset="-120"/>
              </a:rPr>
              <a:t>Remote Possibility</a:t>
            </a:r>
            <a:endParaRPr lang="en-US" sz="1100" dirty="0"/>
          </a:p>
        </p:txBody>
      </p:sp>
      <p:sp>
        <p:nvSpPr>
          <p:cNvPr id="20" name="Text 15"/>
          <p:cNvSpPr/>
          <p:nvPr/>
        </p:nvSpPr>
        <p:spPr>
          <a:xfrm>
            <a:off x="1051560" y="4251960"/>
            <a:ext cx="7040880" cy="36576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Unless the possibility of loss is remote — except for guarantees, discounted bills, and similar obligations which are generally disclosed (Para 5.5)</a:t>
            </a:r>
            <a:endParaRPr lang="en-US" sz="1200" dirty="0"/>
          </a:p>
        </p:txBody>
      </p:sp>
      <p:sp>
        <p:nvSpPr>
          <p:cNvPr id="21" name="Text 16"/>
          <p:cNvSpPr/>
          <p:nvPr/>
        </p:nvSpPr>
        <p:spPr>
          <a:xfrm>
            <a:off x="731520" y="4617720"/>
            <a:ext cx="7680960" cy="320040"/>
          </a:xfrm>
          <a:prstGeom prst="rect">
            <a:avLst/>
          </a:prstGeom>
          <a:noFill/>
          <a:ln/>
        </p:spPr>
        <p:txBody>
          <a:bodyPr wrap="square" rtlCol="0" anchor="ctr"/>
          <a:lstStyle/>
          <a:p>
            <a:pPr marL="0" indent="0">
              <a:buNone/>
            </a:pPr>
            <a:r>
              <a:rPr lang="en-US" sz="1100" b="1" i="1" dirty="0">
                <a:solidFill>
                  <a:srgbClr val="EF4444"/>
                </a:solidFill>
                <a:latin typeface="Calibri" pitchFamily="34" charset="0"/>
                <a:ea typeface="Calibri" pitchFamily="34" charset="-122"/>
                <a:cs typeface="Calibri" pitchFamily="34" charset="-120"/>
              </a:rPr>
              <a:t>Important: Provisions for contingencies are NOT made for general or unspecified business risks (Para 5.6)</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2" grpId="0" animBg="1"/>
      <p:bldP spid="13" grpId="0" animBg="1"/>
      <p:bldP spid="14" grpId="0" animBg="1"/>
      <p:bldP spid="18" grpId="0" animBg="1"/>
      <p:bldP spid="19" grpId="0" animBg="1"/>
      <p:bldP spid="20" grpId="0" animBg="1"/>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20040"/>
            <a:ext cx="7772400" cy="548640"/>
          </a:xfrm>
          <a:prstGeom prst="rect">
            <a:avLst/>
          </a:prstGeom>
          <a:noFill/>
          <a:ln/>
        </p:spPr>
        <p:txBody>
          <a:bodyPr wrap="square" lIns="0" tIns="0" rIns="0" bIns="0" rtlCol="0" anchor="ctr"/>
          <a:lstStyle/>
          <a:p>
            <a:pPr marL="0" indent="0">
              <a:buNone/>
            </a:pPr>
            <a:r>
              <a:rPr lang="en-US" sz="2600" b="1" dirty="0">
                <a:solidFill>
                  <a:srgbClr val="1E2761"/>
                </a:solidFill>
                <a:latin typeface="Georgia" pitchFamily="34" charset="0"/>
                <a:ea typeface="Georgia" pitchFamily="34" charset="-122"/>
                <a:cs typeface="Georgia" pitchFamily="34" charset="-120"/>
              </a:rPr>
              <a:t>Contingent Gains &amp; Related Counter-Claims</a:t>
            </a:r>
            <a:endParaRPr lang="en-US" sz="2600" dirty="0"/>
          </a:p>
        </p:txBody>
      </p:sp>
      <p:sp>
        <p:nvSpPr>
          <p:cNvPr id="3" name="Shape 1"/>
          <p:cNvSpPr/>
          <p:nvPr/>
        </p:nvSpPr>
        <p:spPr>
          <a:xfrm>
            <a:off x="731520" y="1097280"/>
            <a:ext cx="3657600" cy="2560320"/>
          </a:xfrm>
          <a:prstGeom prst="rect">
            <a:avLst/>
          </a:prstGeom>
          <a:solidFill>
            <a:srgbClr val="FEF2F2"/>
          </a:solidFill>
          <a:ln/>
          <a:effectLst>
            <a:outerShdw blurRad="101600" dist="38100" dir="8100000" algn="bl" rotWithShape="0">
              <a:srgbClr val="000000">
                <a:alpha val="12000"/>
              </a:srgbClr>
            </a:outerShdw>
          </a:effectLst>
        </p:spPr>
      </p:sp>
      <p:pic>
        <p:nvPicPr>
          <p:cNvPr id="4" name="Image 0" descr="preencoded.png"/>
          <p:cNvPicPr>
            <a:picLocks noChangeAspect="1"/>
          </p:cNvPicPr>
          <p:nvPr/>
        </p:nvPicPr>
        <p:blipFill>
          <a:blip r:embed="rId3"/>
          <a:stretch>
            <a:fillRect/>
          </a:stretch>
        </p:blipFill>
        <p:spPr>
          <a:xfrm>
            <a:off x="1005840" y="1325880"/>
            <a:ext cx="365760" cy="365760"/>
          </a:xfrm>
          <a:prstGeom prst="rect">
            <a:avLst/>
          </a:prstGeom>
        </p:spPr>
      </p:pic>
      <p:sp>
        <p:nvSpPr>
          <p:cNvPr id="5" name="Text 2"/>
          <p:cNvSpPr/>
          <p:nvPr/>
        </p:nvSpPr>
        <p:spPr>
          <a:xfrm>
            <a:off x="1508760" y="1280160"/>
            <a:ext cx="2560320" cy="457200"/>
          </a:xfrm>
          <a:prstGeom prst="rect">
            <a:avLst/>
          </a:prstGeom>
          <a:noFill/>
          <a:ln/>
        </p:spPr>
        <p:txBody>
          <a:bodyPr wrap="square" lIns="0" tIns="0" rIns="0" bIns="0" rtlCol="0" anchor="ctr"/>
          <a:lstStyle/>
          <a:p>
            <a:pPr marL="0" indent="0">
              <a:buNone/>
            </a:pPr>
            <a:r>
              <a:rPr lang="en-US" sz="1600" b="1" dirty="0">
                <a:solidFill>
                  <a:srgbClr val="EF4444"/>
                </a:solidFill>
                <a:latin typeface="Calibri" pitchFamily="34" charset="0"/>
                <a:ea typeface="Calibri" pitchFamily="34" charset="-122"/>
                <a:cs typeface="Calibri" pitchFamily="34" charset="-120"/>
              </a:rPr>
              <a:t>Contingent Gains</a:t>
            </a:r>
            <a:endParaRPr lang="en-US" sz="1600" dirty="0"/>
          </a:p>
        </p:txBody>
      </p:sp>
      <p:sp>
        <p:nvSpPr>
          <p:cNvPr id="6" name="Text 3"/>
          <p:cNvSpPr/>
          <p:nvPr/>
        </p:nvSpPr>
        <p:spPr>
          <a:xfrm>
            <a:off x="1005840" y="1874520"/>
            <a:ext cx="3108960" cy="1645920"/>
          </a:xfrm>
          <a:prstGeom prst="rect">
            <a:avLst/>
          </a:prstGeom>
          <a:noFill/>
          <a:ln/>
        </p:spPr>
        <p:txBody>
          <a:bodyPr wrap="square" rtlCol="0" anchor="t"/>
          <a:lstStyle/>
          <a:p>
            <a:pPr marL="0" indent="0">
              <a:buNone/>
            </a:pPr>
            <a:r>
              <a:rPr lang="en-US" sz="1200" b="1" dirty="0">
                <a:solidFill>
                  <a:srgbClr val="EF4444"/>
                </a:solidFill>
                <a:latin typeface="Calibri" pitchFamily="34" charset="0"/>
                <a:ea typeface="Calibri" pitchFamily="34" charset="-122"/>
                <a:cs typeface="Calibri" pitchFamily="34" charset="-120"/>
              </a:rPr>
              <a:t>NOT recognised</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in financial statements</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Recognition may result in revenue being recorded that may never be realised (Para 6)</a:t>
            </a:r>
            <a:endParaRPr lang="en-US" sz="1200" dirty="0"/>
          </a:p>
          <a:p>
            <a:pPr marL="0" indent="0">
              <a:buNone/>
            </a:pPr>
            <a:endParaRPr lang="en-US" sz="1200" dirty="0"/>
          </a:p>
          <a:p>
            <a:pPr marL="0" indent="0">
              <a:buNone/>
            </a:pPr>
            <a:r>
              <a:rPr lang="en-US" sz="1200" b="1" dirty="0">
                <a:solidFill>
                  <a:srgbClr val="10B981"/>
                </a:solidFill>
                <a:latin typeface="Calibri" pitchFamily="34" charset="0"/>
                <a:ea typeface="Calibri" pitchFamily="34" charset="-122"/>
                <a:cs typeface="Calibri" pitchFamily="34" charset="-120"/>
              </a:rPr>
              <a:t>Exception: </a:t>
            </a:r>
            <a:r>
              <a:rPr lang="en-US" sz="1200" dirty="0">
                <a:solidFill>
                  <a:srgbClr val="1E293B"/>
                </a:solidFill>
                <a:latin typeface="Calibri" pitchFamily="34" charset="0"/>
                <a:ea typeface="Calibri" pitchFamily="34" charset="-122"/>
                <a:cs typeface="Calibri" pitchFamily="34" charset="-120"/>
              </a:rPr>
              <a:t>When realisation is virtually certain, the gain is no longer a contingency and recognition is appropriate</a:t>
            </a:r>
            <a:endParaRPr lang="en-US" sz="1200" dirty="0"/>
          </a:p>
        </p:txBody>
      </p:sp>
      <p:sp>
        <p:nvSpPr>
          <p:cNvPr id="7" name="Shape 4"/>
          <p:cNvSpPr/>
          <p:nvPr/>
        </p:nvSpPr>
        <p:spPr>
          <a:xfrm>
            <a:off x="4754880" y="1097280"/>
            <a:ext cx="3657600" cy="2560320"/>
          </a:xfrm>
          <a:prstGeom prst="rect">
            <a:avLst/>
          </a:prstGeom>
          <a:solidFill>
            <a:srgbClr val="EEF2FF"/>
          </a:solidFill>
          <a:ln/>
          <a:effectLst>
            <a:outerShdw blurRad="101600" dist="38100" dir="8100000" algn="bl" rotWithShape="0">
              <a:srgbClr val="000000">
                <a:alpha val="12000"/>
              </a:srgbClr>
            </a:outerShdw>
          </a:effectLst>
        </p:spPr>
      </p:sp>
      <p:pic>
        <p:nvPicPr>
          <p:cNvPr id="8" name="Image 1" descr="preencoded.png"/>
          <p:cNvPicPr>
            <a:picLocks noChangeAspect="1"/>
          </p:cNvPicPr>
          <p:nvPr/>
        </p:nvPicPr>
        <p:blipFill>
          <a:blip r:embed="rId4"/>
          <a:stretch>
            <a:fillRect/>
          </a:stretch>
        </p:blipFill>
        <p:spPr>
          <a:xfrm>
            <a:off x="5029200" y="1325880"/>
            <a:ext cx="365760" cy="365760"/>
          </a:xfrm>
          <a:prstGeom prst="rect">
            <a:avLst/>
          </a:prstGeom>
        </p:spPr>
      </p:pic>
      <p:sp>
        <p:nvSpPr>
          <p:cNvPr id="9" name="Text 5"/>
          <p:cNvSpPr/>
          <p:nvPr/>
        </p:nvSpPr>
        <p:spPr>
          <a:xfrm>
            <a:off x="5532120" y="1280160"/>
            <a:ext cx="2560320" cy="457200"/>
          </a:xfrm>
          <a:prstGeom prst="rect">
            <a:avLst/>
          </a:prstGeom>
          <a:noFill/>
          <a:ln/>
        </p:spPr>
        <p:txBody>
          <a:bodyPr wrap="square" lIns="0" tIns="0" rIns="0" bIns="0" rtlCol="0" anchor="ctr"/>
          <a:lstStyle/>
          <a:p>
            <a:pPr marL="0" indent="0">
              <a:buNone/>
            </a:pPr>
            <a:r>
              <a:rPr lang="en-US" sz="1600" b="1" dirty="0">
                <a:solidFill>
                  <a:srgbClr val="3B82F6"/>
                </a:solidFill>
                <a:latin typeface="Calibri" pitchFamily="34" charset="0"/>
                <a:ea typeface="Calibri" pitchFamily="34" charset="-122"/>
                <a:cs typeface="Calibri" pitchFamily="34" charset="-120"/>
              </a:rPr>
              <a:t>Counter-Claims (Para 5.4)</a:t>
            </a:r>
            <a:endParaRPr lang="en-US" sz="1600" dirty="0"/>
          </a:p>
        </p:txBody>
      </p:sp>
      <p:sp>
        <p:nvSpPr>
          <p:cNvPr id="10" name="Text 6"/>
          <p:cNvSpPr/>
          <p:nvPr/>
        </p:nvSpPr>
        <p:spPr>
          <a:xfrm>
            <a:off x="5029200" y="1764303"/>
            <a:ext cx="3108960" cy="1645920"/>
          </a:xfrm>
          <a:prstGeom prst="rect">
            <a:avLst/>
          </a:prstGeom>
          <a:noFill/>
          <a:ln/>
        </p:spPr>
        <p:txBody>
          <a:bodyPr wrap="square" rtlCol="0" anchor="t"/>
          <a:lstStyle/>
          <a:p>
            <a:pPr marL="0" indent="0">
              <a:buNone/>
            </a:pPr>
            <a:r>
              <a:rPr lang="en-US" sz="1200" dirty="0">
                <a:solidFill>
                  <a:srgbClr val="1E293B"/>
                </a:solidFill>
                <a:latin typeface="Calibri" pitchFamily="34" charset="0"/>
                <a:ea typeface="Calibri" pitchFamily="34" charset="-122"/>
                <a:cs typeface="Calibri" pitchFamily="34" charset="-120"/>
              </a:rPr>
              <a:t>A contingent liability may be matched by a related counter-claim against a third party</a:t>
            </a:r>
            <a:endParaRPr lang="en-US" sz="1200" dirty="0"/>
          </a:p>
          <a:p>
            <a:pPr marL="0" indent="0">
              <a:buNone/>
            </a:pP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Provision amount is determined after taking into account the probable recovery — provided no significant uncertainty about measurability or collectability exists</a:t>
            </a:r>
            <a:endParaRPr lang="en-US" sz="1200" dirty="0"/>
          </a:p>
          <a:p>
            <a:pPr marL="0" indent="0">
              <a:buNone/>
            </a:pPr>
            <a:endParaRPr lang="en-US" sz="1200" dirty="0"/>
          </a:p>
          <a:p>
            <a:pPr marL="0" indent="0">
              <a:buNone/>
            </a:pPr>
            <a:r>
              <a:rPr lang="en-US" sz="1200" b="1" dirty="0">
                <a:solidFill>
                  <a:srgbClr val="1E2761"/>
                </a:solidFill>
                <a:latin typeface="Calibri" pitchFamily="34" charset="0"/>
                <a:ea typeface="Calibri" pitchFamily="34" charset="-122"/>
                <a:cs typeface="Calibri" pitchFamily="34" charset="-120"/>
              </a:rPr>
              <a:t>Gross amount of the contingent liability must still be disclosed</a:t>
            </a:r>
            <a:endParaRPr lang="en-US" sz="1200" dirty="0"/>
          </a:p>
        </p:txBody>
      </p:sp>
      <p:sp>
        <p:nvSpPr>
          <p:cNvPr id="11" name="Shape 7"/>
          <p:cNvSpPr/>
          <p:nvPr/>
        </p:nvSpPr>
        <p:spPr>
          <a:xfrm>
            <a:off x="731520" y="3931920"/>
            <a:ext cx="7680960" cy="1005840"/>
          </a:xfrm>
          <a:prstGeom prst="rect">
            <a:avLst/>
          </a:prstGeom>
          <a:solidFill>
            <a:srgbClr val="FFFBEB"/>
          </a:solidFill>
          <a:ln/>
          <a:effectLst>
            <a:outerShdw blurRad="101600" dist="38100" dir="8100000" algn="bl" rotWithShape="0">
              <a:srgbClr val="000000">
                <a:alpha val="12000"/>
              </a:srgbClr>
            </a:outerShdw>
          </a:effectLst>
        </p:spPr>
      </p:sp>
      <p:pic>
        <p:nvPicPr>
          <p:cNvPr id="12" name="Image 2" descr="preencoded.png"/>
          <p:cNvPicPr>
            <a:picLocks noChangeAspect="1"/>
          </p:cNvPicPr>
          <p:nvPr/>
        </p:nvPicPr>
        <p:blipFill>
          <a:blip r:embed="rId5"/>
          <a:stretch>
            <a:fillRect/>
          </a:stretch>
        </p:blipFill>
        <p:spPr>
          <a:xfrm>
            <a:off x="1005840" y="4069080"/>
            <a:ext cx="320040" cy="320040"/>
          </a:xfrm>
          <a:prstGeom prst="rect">
            <a:avLst/>
          </a:prstGeom>
        </p:spPr>
      </p:pic>
      <p:sp>
        <p:nvSpPr>
          <p:cNvPr id="13" name="Text 8"/>
          <p:cNvSpPr/>
          <p:nvPr/>
        </p:nvSpPr>
        <p:spPr>
          <a:xfrm>
            <a:off x="1463040" y="4023360"/>
            <a:ext cx="6400800" cy="365760"/>
          </a:xfrm>
          <a:prstGeom prst="rect">
            <a:avLst/>
          </a:prstGeom>
          <a:noFill/>
          <a:ln/>
        </p:spPr>
        <p:txBody>
          <a:bodyPr wrap="square" lIns="0" tIns="0" rIns="0" bIns="0" rtlCol="0" anchor="ctr"/>
          <a:lstStyle/>
          <a:p>
            <a:pPr marL="0" indent="0">
              <a:buNone/>
            </a:pPr>
            <a:r>
              <a:rPr lang="en-US" sz="1400" b="1" dirty="0">
                <a:solidFill>
                  <a:srgbClr val="F59E0B"/>
                </a:solidFill>
                <a:latin typeface="Calibri" pitchFamily="34" charset="0"/>
                <a:ea typeface="Calibri" pitchFamily="34" charset="-122"/>
                <a:cs typeface="Calibri" pitchFamily="34" charset="-120"/>
              </a:rPr>
              <a:t>Determining Contingency Amounts (Para 7)</a:t>
            </a:r>
            <a:endParaRPr lang="en-US" sz="1400" dirty="0"/>
          </a:p>
        </p:txBody>
      </p:sp>
      <p:sp>
        <p:nvSpPr>
          <p:cNvPr id="14" name="Text 9"/>
          <p:cNvSpPr/>
          <p:nvPr/>
        </p:nvSpPr>
        <p:spPr>
          <a:xfrm>
            <a:off x="1005840" y="4434840"/>
            <a:ext cx="7132320" cy="4114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Based on information available at approval date. For individual claims: considers progress, legal opinions, and experience. For grouped transactions (e.g., warranties, bad debts): estimated as a class rather than individually.</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20040"/>
            <a:ext cx="7772400" cy="548640"/>
          </a:xfrm>
          <a:prstGeom prst="rect">
            <a:avLst/>
          </a:prstGeom>
          <a:noFill/>
          <a:ln/>
        </p:spPr>
        <p:txBody>
          <a:bodyPr wrap="square" lIns="0" tIns="0" rIns="0" bIns="0" rtlCol="0" anchor="ctr"/>
          <a:lstStyle/>
          <a:p>
            <a:pPr marL="0" indent="0">
              <a:buNone/>
            </a:pPr>
            <a:r>
              <a:rPr lang="en-US" sz="2300" b="1" dirty="0">
                <a:solidFill>
                  <a:srgbClr val="1E2761"/>
                </a:solidFill>
                <a:latin typeface="Georgia" pitchFamily="34" charset="0"/>
                <a:ea typeface="Georgia" pitchFamily="34" charset="-122"/>
                <a:cs typeface="Georgia" pitchFamily="34" charset="-120"/>
              </a:rPr>
              <a:t>Events Occurring After the Balance Sheet Date</a:t>
            </a:r>
            <a:endParaRPr lang="en-US" sz="2300" dirty="0"/>
          </a:p>
        </p:txBody>
      </p:sp>
      <p:sp>
        <p:nvSpPr>
          <p:cNvPr id="3" name="Shape 1"/>
          <p:cNvSpPr/>
          <p:nvPr/>
        </p:nvSpPr>
        <p:spPr>
          <a:xfrm>
            <a:off x="731520" y="1051560"/>
            <a:ext cx="3657600" cy="3200400"/>
          </a:xfrm>
          <a:prstGeom prst="rect">
            <a:avLst/>
          </a:prstGeom>
          <a:solidFill>
            <a:srgbClr val="F0FDF4"/>
          </a:solidFill>
          <a:ln/>
          <a:effectLst>
            <a:outerShdw blurRad="101600" dist="38100" dir="8100000" algn="bl" rotWithShape="0">
              <a:srgbClr val="000000">
                <a:alpha val="12000"/>
              </a:srgbClr>
            </a:outerShdw>
          </a:effectLst>
        </p:spPr>
      </p:sp>
      <p:sp>
        <p:nvSpPr>
          <p:cNvPr id="4" name="Shape 2"/>
          <p:cNvSpPr/>
          <p:nvPr/>
        </p:nvSpPr>
        <p:spPr>
          <a:xfrm>
            <a:off x="731520" y="1051560"/>
            <a:ext cx="3657600" cy="502920"/>
          </a:xfrm>
          <a:prstGeom prst="rect">
            <a:avLst/>
          </a:prstGeom>
          <a:solidFill>
            <a:srgbClr val="10B981"/>
          </a:solidFill>
          <a:ln/>
        </p:spPr>
      </p:sp>
      <p:sp>
        <p:nvSpPr>
          <p:cNvPr id="5" name="Text 3"/>
          <p:cNvSpPr/>
          <p:nvPr/>
        </p:nvSpPr>
        <p:spPr>
          <a:xfrm>
            <a:off x="731520" y="1097280"/>
            <a:ext cx="36576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Adjusting Events</a:t>
            </a:r>
            <a:endParaRPr lang="en-US" sz="1600" dirty="0"/>
          </a:p>
        </p:txBody>
      </p:sp>
      <p:sp>
        <p:nvSpPr>
          <p:cNvPr id="6" name="Text 4"/>
          <p:cNvSpPr/>
          <p:nvPr/>
        </p:nvSpPr>
        <p:spPr>
          <a:xfrm>
            <a:off x="960120" y="1691640"/>
            <a:ext cx="3200400" cy="2377440"/>
          </a:xfrm>
          <a:prstGeom prst="rect">
            <a:avLst/>
          </a:prstGeom>
          <a:noFill/>
          <a:ln/>
        </p:spPr>
        <p:txBody>
          <a:bodyPr wrap="square" rtlCol="0" anchor="t"/>
          <a:lstStyle/>
          <a:p>
            <a:pPr marL="0" indent="0">
              <a:spcAft>
                <a:spcPts val="1000"/>
              </a:spcAft>
              <a:buNone/>
            </a:pPr>
            <a:r>
              <a:rPr lang="en-US" sz="1200" dirty="0">
                <a:solidFill>
                  <a:srgbClr val="1E293B"/>
                </a:solidFill>
                <a:latin typeface="Calibri" pitchFamily="34" charset="0"/>
                <a:ea typeface="Calibri" pitchFamily="34" charset="-122"/>
                <a:cs typeface="Calibri" pitchFamily="34" charset="-120"/>
              </a:rPr>
              <a:t>Provide additional evidence of conditions existing at the balance sheet date (Para 8.2)</a:t>
            </a:r>
            <a:endParaRPr lang="en-US" sz="1200" dirty="0"/>
          </a:p>
          <a:p>
            <a:pPr marL="0" indent="0">
              <a:spcAft>
                <a:spcPts val="1000"/>
              </a:spcAft>
              <a:buNone/>
            </a:pPr>
            <a:r>
              <a:rPr lang="en-US" sz="1200" b="1" dirty="0">
                <a:solidFill>
                  <a:srgbClr val="10B981"/>
                </a:solidFill>
                <a:latin typeface="Calibri" pitchFamily="34" charset="0"/>
                <a:ea typeface="Calibri" pitchFamily="34" charset="-122"/>
                <a:cs typeface="Calibri" pitchFamily="34" charset="-120"/>
              </a:rPr>
              <a:t>Require adjustment to assets and liabilities</a:t>
            </a:r>
            <a:endParaRPr lang="en-US" sz="1200" dirty="0"/>
          </a:p>
          <a:p>
            <a:pPr marL="0" indent="0">
              <a:buNone/>
            </a:pPr>
            <a:r>
              <a:rPr lang="en-US" sz="1200" b="1" dirty="0">
                <a:solidFill>
                  <a:srgbClr val="1E2761"/>
                </a:solidFill>
                <a:latin typeface="Calibri" pitchFamily="34" charset="0"/>
                <a:ea typeface="Calibri" pitchFamily="34" charset="-122"/>
                <a:cs typeface="Calibri" pitchFamily="34" charset="-120"/>
              </a:rPr>
              <a:t>Example:</a:t>
            </a:r>
            <a:r>
              <a:rPr lang="en-US" sz="1200" dirty="0">
                <a:solidFill>
                  <a:srgbClr val="1E293B"/>
                </a:solidFill>
                <a:latin typeface="Calibri" pitchFamily="34" charset="0"/>
                <a:ea typeface="Calibri" pitchFamily="34" charset="-122"/>
                <a:cs typeface="Calibri" pitchFamily="34" charset="-120"/>
              </a:rPr>
              <a:t> Loss on a trade receivable confirmed by insolvency of a customer occurring after the balance sheet date</a:t>
            </a:r>
            <a:endParaRPr lang="en-US" sz="1200" dirty="0"/>
          </a:p>
        </p:txBody>
      </p:sp>
      <p:sp>
        <p:nvSpPr>
          <p:cNvPr id="7" name="Shape 5"/>
          <p:cNvSpPr/>
          <p:nvPr/>
        </p:nvSpPr>
        <p:spPr>
          <a:xfrm>
            <a:off x="4754880" y="1051560"/>
            <a:ext cx="3657600" cy="3200400"/>
          </a:xfrm>
          <a:prstGeom prst="rect">
            <a:avLst/>
          </a:prstGeom>
          <a:solidFill>
            <a:srgbClr val="FEF2F2"/>
          </a:solidFill>
          <a:ln/>
          <a:effectLst>
            <a:outerShdw blurRad="101600" dist="38100" dir="8100000" algn="bl" rotWithShape="0">
              <a:srgbClr val="000000">
                <a:alpha val="12000"/>
              </a:srgbClr>
            </a:outerShdw>
          </a:effectLst>
        </p:spPr>
      </p:sp>
      <p:sp>
        <p:nvSpPr>
          <p:cNvPr id="8" name="Shape 6"/>
          <p:cNvSpPr/>
          <p:nvPr/>
        </p:nvSpPr>
        <p:spPr>
          <a:xfrm>
            <a:off x="4754880" y="1051560"/>
            <a:ext cx="3657600" cy="502920"/>
          </a:xfrm>
          <a:prstGeom prst="rect">
            <a:avLst/>
          </a:prstGeom>
          <a:solidFill>
            <a:srgbClr val="EF4444"/>
          </a:solidFill>
          <a:ln/>
        </p:spPr>
      </p:sp>
      <p:sp>
        <p:nvSpPr>
          <p:cNvPr id="9" name="Text 7"/>
          <p:cNvSpPr/>
          <p:nvPr/>
        </p:nvSpPr>
        <p:spPr>
          <a:xfrm>
            <a:off x="4754880" y="1097280"/>
            <a:ext cx="365760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Non-Adjusting Events</a:t>
            </a:r>
            <a:endParaRPr lang="en-US" sz="1600" dirty="0"/>
          </a:p>
        </p:txBody>
      </p:sp>
      <p:sp>
        <p:nvSpPr>
          <p:cNvPr id="10" name="Text 8"/>
          <p:cNvSpPr/>
          <p:nvPr/>
        </p:nvSpPr>
        <p:spPr>
          <a:xfrm>
            <a:off x="4983480" y="1691640"/>
            <a:ext cx="3200400" cy="2377440"/>
          </a:xfrm>
          <a:prstGeom prst="rect">
            <a:avLst/>
          </a:prstGeom>
          <a:noFill/>
          <a:ln/>
        </p:spPr>
        <p:txBody>
          <a:bodyPr wrap="square" rtlCol="0" anchor="t"/>
          <a:lstStyle/>
          <a:p>
            <a:pPr marL="0" indent="0">
              <a:spcAft>
                <a:spcPts val="1000"/>
              </a:spcAft>
              <a:buNone/>
            </a:pPr>
            <a:r>
              <a:rPr lang="en-US" sz="1200" dirty="0">
                <a:solidFill>
                  <a:srgbClr val="1E293B"/>
                </a:solidFill>
                <a:latin typeface="Calibri" pitchFamily="34" charset="0"/>
                <a:ea typeface="Calibri" pitchFamily="34" charset="-122"/>
                <a:cs typeface="Calibri" pitchFamily="34" charset="-120"/>
              </a:rPr>
              <a:t>Indicative of conditions arising after the balance sheet date (Para 8.3)</a:t>
            </a:r>
            <a:endParaRPr lang="en-US" sz="1200" dirty="0"/>
          </a:p>
          <a:p>
            <a:pPr marL="0" indent="0">
              <a:spcAft>
                <a:spcPts val="1000"/>
              </a:spcAft>
              <a:buNone/>
            </a:pPr>
            <a:r>
              <a:rPr lang="en-US" sz="1200" b="1" dirty="0">
                <a:solidFill>
                  <a:srgbClr val="EF4444"/>
                </a:solidFill>
                <a:latin typeface="Calibri" pitchFamily="34" charset="0"/>
                <a:ea typeface="Calibri" pitchFamily="34" charset="-122"/>
                <a:cs typeface="Calibri" pitchFamily="34" charset="-120"/>
              </a:rPr>
              <a:t>No adjustment to financial statements</a:t>
            </a:r>
            <a:endParaRPr lang="en-US" sz="1200" dirty="0"/>
          </a:p>
          <a:p>
            <a:pPr marL="0" indent="0">
              <a:buNone/>
            </a:pPr>
            <a:r>
              <a:rPr lang="en-US" sz="1200" b="1" dirty="0">
                <a:solidFill>
                  <a:srgbClr val="1E2761"/>
                </a:solidFill>
                <a:latin typeface="Calibri" pitchFamily="34" charset="0"/>
                <a:ea typeface="Calibri" pitchFamily="34" charset="-122"/>
                <a:cs typeface="Calibri" pitchFamily="34" charset="-120"/>
              </a:rPr>
              <a:t>Example:</a:t>
            </a:r>
            <a:r>
              <a:rPr lang="en-US" sz="1200" dirty="0">
                <a:solidFill>
                  <a:srgbClr val="1E293B"/>
                </a:solidFill>
                <a:latin typeface="Calibri" pitchFamily="34" charset="0"/>
                <a:ea typeface="Calibri" pitchFamily="34" charset="-122"/>
                <a:cs typeface="Calibri" pitchFamily="34" charset="-120"/>
              </a:rPr>
              <a:t> Decline in market value of investments between the balance sheet date and the approval date — reflects subsequent circumstances</a:t>
            </a:r>
            <a:endParaRPr lang="en-US" sz="1200" dirty="0"/>
          </a:p>
        </p:txBody>
      </p:sp>
      <p:pic>
        <p:nvPicPr>
          <p:cNvPr id="11" name="Image 0" descr="preencoded.png"/>
          <p:cNvPicPr>
            <a:picLocks noChangeAspect="1"/>
          </p:cNvPicPr>
          <p:nvPr/>
        </p:nvPicPr>
        <p:blipFill>
          <a:blip r:embed="rId3"/>
          <a:stretch>
            <a:fillRect/>
          </a:stretch>
        </p:blipFill>
        <p:spPr>
          <a:xfrm>
            <a:off x="4251960" y="2423160"/>
            <a:ext cx="320040" cy="3200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73152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Objective &amp; Scope</a:t>
            </a:r>
            <a:endParaRPr lang="en-US" sz="2800" dirty="0"/>
          </a:p>
        </p:txBody>
      </p:sp>
      <p:sp>
        <p:nvSpPr>
          <p:cNvPr id="4" name="Shape 2"/>
          <p:cNvSpPr/>
          <p:nvPr/>
        </p:nvSpPr>
        <p:spPr>
          <a:xfrm>
            <a:off x="731520" y="1051560"/>
            <a:ext cx="7680960" cy="1371600"/>
          </a:xfrm>
          <a:prstGeom prst="rect">
            <a:avLst/>
          </a:prstGeom>
          <a:solidFill>
            <a:srgbClr val="F0F9FF"/>
          </a:solidFill>
          <a:ln/>
          <a:effectLst>
            <a:outerShdw blurRad="50800" dist="25400" dir="8100000" algn="bl" rotWithShape="0">
              <a:srgbClr val="000000">
                <a:alpha val="12000"/>
              </a:srgbClr>
            </a:outerShdw>
          </a:effectLst>
        </p:spPr>
      </p:sp>
      <p:pic>
        <p:nvPicPr>
          <p:cNvPr id="5" name="Image 0" descr="preencoded.png"/>
          <p:cNvPicPr>
            <a:picLocks noChangeAspect="1"/>
          </p:cNvPicPr>
          <p:nvPr/>
        </p:nvPicPr>
        <p:blipFill>
          <a:blip r:embed="rId3"/>
          <a:stretch>
            <a:fillRect/>
          </a:stretch>
        </p:blipFill>
        <p:spPr>
          <a:xfrm>
            <a:off x="1005840" y="1234440"/>
            <a:ext cx="411480" cy="411480"/>
          </a:xfrm>
          <a:prstGeom prst="rect">
            <a:avLst/>
          </a:prstGeom>
        </p:spPr>
      </p:pic>
      <p:sp>
        <p:nvSpPr>
          <p:cNvPr id="6" name="Text 3"/>
          <p:cNvSpPr/>
          <p:nvPr/>
        </p:nvSpPr>
        <p:spPr>
          <a:xfrm>
            <a:off x="1554480" y="1143000"/>
            <a:ext cx="6400800" cy="365760"/>
          </a:xfrm>
          <a:prstGeom prst="rect">
            <a:avLst/>
          </a:prstGeom>
          <a:noFill/>
          <a:ln/>
        </p:spPr>
        <p:txBody>
          <a:bodyPr wrap="square" lIns="0" tIns="0" rIns="0" bIns="0" rtlCol="0" anchor="ctr"/>
          <a:lstStyle/>
          <a:p>
            <a:pPr marL="0" indent="0">
              <a:buNone/>
            </a:pPr>
            <a:r>
              <a:rPr lang="en-US" sz="1600" b="1" dirty="0">
                <a:solidFill>
                  <a:srgbClr val="0F2B46"/>
                </a:solidFill>
                <a:latin typeface="Calibri" pitchFamily="34" charset="0"/>
                <a:ea typeface="Calibri" pitchFamily="34" charset="-122"/>
                <a:cs typeface="Calibri" pitchFamily="34" charset="-120"/>
              </a:rPr>
              <a:t>Objective</a:t>
            </a:r>
            <a:endParaRPr lang="en-US" sz="1600" dirty="0"/>
          </a:p>
        </p:txBody>
      </p:sp>
      <p:sp>
        <p:nvSpPr>
          <p:cNvPr id="7" name="Text 4"/>
          <p:cNvSpPr/>
          <p:nvPr/>
        </p:nvSpPr>
        <p:spPr>
          <a:xfrm>
            <a:off x="1554480" y="1508760"/>
            <a:ext cx="6583680" cy="822960"/>
          </a:xfrm>
          <a:prstGeom prst="rect">
            <a:avLst/>
          </a:prstGeom>
          <a:noFill/>
          <a:ln/>
        </p:spPr>
        <p:txBody>
          <a:bodyPr wrap="square" lIns="0" tIns="0" rIns="0" bIns="0" rtlCol="0" anchor="ctr"/>
          <a:lstStyle/>
          <a:p>
            <a:pPr marL="0" indent="0">
              <a:lnSpc>
                <a:spcPct val="130000"/>
              </a:lnSpc>
              <a:buNone/>
            </a:pPr>
            <a:r>
              <a:rPr lang="en-US" sz="1200" dirty="0">
                <a:solidFill>
                  <a:srgbClr val="1E293B"/>
                </a:solidFill>
                <a:latin typeface="Calibri" pitchFamily="34" charset="0"/>
                <a:ea typeface="Calibri" pitchFamily="34" charset="-122"/>
                <a:cs typeface="Calibri" pitchFamily="34" charset="-120"/>
              </a:rPr>
              <a:t>Ensure appropriate recognition criteria and measurement bases are applied to provisions and contingent liabilities, with sufficient disclosure to enable users to understand their nature, timing, and amount. Also lays down accounting for contingent assets.</a:t>
            </a:r>
            <a:endParaRPr lang="en-US" sz="1200" dirty="0"/>
          </a:p>
        </p:txBody>
      </p:sp>
      <p:pic>
        <p:nvPicPr>
          <p:cNvPr id="8" name="Image 1" descr="preencoded.png"/>
          <p:cNvPicPr>
            <a:picLocks noChangeAspect="1"/>
          </p:cNvPicPr>
          <p:nvPr/>
        </p:nvPicPr>
        <p:blipFill>
          <a:blip r:embed="rId4"/>
          <a:stretch>
            <a:fillRect/>
          </a:stretch>
        </p:blipFill>
        <p:spPr>
          <a:xfrm>
            <a:off x="868680" y="2697480"/>
            <a:ext cx="320040" cy="320040"/>
          </a:xfrm>
          <a:prstGeom prst="rect">
            <a:avLst/>
          </a:prstGeom>
        </p:spPr>
      </p:pic>
      <p:sp>
        <p:nvSpPr>
          <p:cNvPr id="9" name="Text 5"/>
          <p:cNvSpPr/>
          <p:nvPr/>
        </p:nvSpPr>
        <p:spPr>
          <a:xfrm>
            <a:off x="1325880" y="2651760"/>
            <a:ext cx="2743200" cy="365760"/>
          </a:xfrm>
          <a:prstGeom prst="rect">
            <a:avLst/>
          </a:prstGeom>
          <a:noFill/>
          <a:ln/>
        </p:spPr>
        <p:txBody>
          <a:bodyPr wrap="square" lIns="0" tIns="0" rIns="0" bIns="0" rtlCol="0" anchor="ctr"/>
          <a:lstStyle/>
          <a:p>
            <a:pPr marL="0" indent="0">
              <a:buNone/>
            </a:pPr>
            <a:r>
              <a:rPr lang="en-US" sz="1400" b="1" dirty="0">
                <a:solidFill>
                  <a:srgbClr val="059669"/>
                </a:solidFill>
                <a:latin typeface="Calibri" pitchFamily="34" charset="0"/>
                <a:ea typeface="Calibri" pitchFamily="34" charset="-122"/>
                <a:cs typeface="Calibri" pitchFamily="34" charset="-120"/>
              </a:rPr>
              <a:t>Applies To</a:t>
            </a:r>
            <a:endParaRPr lang="en-US" sz="1400" dirty="0"/>
          </a:p>
        </p:txBody>
      </p:sp>
      <p:sp>
        <p:nvSpPr>
          <p:cNvPr id="10" name="Text 6"/>
          <p:cNvSpPr/>
          <p:nvPr/>
        </p:nvSpPr>
        <p:spPr>
          <a:xfrm>
            <a:off x="1325880" y="3017520"/>
            <a:ext cx="3291840" cy="1828800"/>
          </a:xfrm>
          <a:prstGeom prst="rect">
            <a:avLst/>
          </a:prstGeom>
          <a:noFill/>
          <a:ln/>
        </p:spPr>
        <p:txBody>
          <a:bodyPr wrap="square" rtlCol="0" anchor="ctr"/>
          <a:lstStyle/>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Provisions, contingent liabilities and contingent assets</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Financial instruments not carried at fair value</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Insurance enterprises (non-policyholder contracts)</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Onerous executory contracts</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Restructuring provisions (including discontinuing operations)</a:t>
            </a:r>
            <a:endParaRPr lang="en-US" sz="1100" dirty="0"/>
          </a:p>
        </p:txBody>
      </p:sp>
      <p:pic>
        <p:nvPicPr>
          <p:cNvPr id="11" name="Image 2" descr="preencoded.png"/>
          <p:cNvPicPr>
            <a:picLocks noChangeAspect="1"/>
          </p:cNvPicPr>
          <p:nvPr/>
        </p:nvPicPr>
        <p:blipFill>
          <a:blip r:embed="rId5"/>
          <a:stretch>
            <a:fillRect/>
          </a:stretch>
        </p:blipFill>
        <p:spPr>
          <a:xfrm>
            <a:off x="4800600" y="2697480"/>
            <a:ext cx="320040" cy="320040"/>
          </a:xfrm>
          <a:prstGeom prst="rect">
            <a:avLst/>
          </a:prstGeom>
        </p:spPr>
      </p:pic>
      <p:sp>
        <p:nvSpPr>
          <p:cNvPr id="12" name="Text 7"/>
          <p:cNvSpPr/>
          <p:nvPr/>
        </p:nvSpPr>
        <p:spPr>
          <a:xfrm>
            <a:off x="5257800" y="2651760"/>
            <a:ext cx="2743200" cy="365760"/>
          </a:xfrm>
          <a:prstGeom prst="rect">
            <a:avLst/>
          </a:prstGeom>
          <a:noFill/>
          <a:ln/>
        </p:spPr>
        <p:txBody>
          <a:bodyPr wrap="square" lIns="0" tIns="0" rIns="0" bIns="0" rtlCol="0" anchor="ctr"/>
          <a:lstStyle/>
          <a:p>
            <a:pPr marL="0" indent="0">
              <a:buNone/>
            </a:pPr>
            <a:r>
              <a:rPr lang="en-US" sz="1400" b="1" dirty="0">
                <a:solidFill>
                  <a:srgbClr val="DC2626"/>
                </a:solidFill>
                <a:latin typeface="Calibri" pitchFamily="34" charset="0"/>
                <a:ea typeface="Calibri" pitchFamily="34" charset="-122"/>
                <a:cs typeface="Calibri" pitchFamily="34" charset="-120"/>
              </a:rPr>
              <a:t>Excludes</a:t>
            </a:r>
            <a:endParaRPr lang="en-US" sz="1400" dirty="0"/>
          </a:p>
        </p:txBody>
      </p:sp>
      <p:sp>
        <p:nvSpPr>
          <p:cNvPr id="13" name="Text 8"/>
          <p:cNvSpPr/>
          <p:nvPr/>
        </p:nvSpPr>
        <p:spPr>
          <a:xfrm>
            <a:off x="5257800" y="3017520"/>
            <a:ext cx="3474720" cy="1828800"/>
          </a:xfrm>
          <a:prstGeom prst="rect">
            <a:avLst/>
          </a:prstGeom>
          <a:noFill/>
          <a:ln/>
        </p:spPr>
        <p:txBody>
          <a:bodyPr wrap="square" rtlCol="0" anchor="ctr"/>
          <a:lstStyle/>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Financial instruments at fair value</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Non-onerous executory contracts</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Insurance contracts with policyholders</a:t>
            </a:r>
            <a:endParaRPr lang="en-US" sz="1100" dirty="0"/>
          </a:p>
          <a:p>
            <a:pPr marL="342900" indent="-342900">
              <a:lnSpc>
                <a:spcPct val="135000"/>
              </a:lnSpc>
              <a:buSzPct val="100000"/>
              <a:buChar char="•"/>
            </a:pPr>
            <a:r>
              <a:rPr lang="en-US" sz="1100" dirty="0">
                <a:solidFill>
                  <a:srgbClr val="1E293B"/>
                </a:solidFill>
                <a:latin typeface="Calibri" pitchFamily="34" charset="0"/>
                <a:ea typeface="Calibri" pitchFamily="34" charset="-122"/>
                <a:cs typeface="Calibri" pitchFamily="34" charset="-120"/>
              </a:rPr>
              <a:t>Items covered by other AS (AS 7, AS 15, AS 19, AS 22)</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P spid="12"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320040"/>
            <a:ext cx="457200" cy="457200"/>
          </a:xfrm>
          <a:prstGeom prst="rect">
            <a:avLst/>
          </a:prstGeom>
        </p:spPr>
      </p:pic>
      <p:sp>
        <p:nvSpPr>
          <p:cNvPr id="3" name="Text 0"/>
          <p:cNvSpPr/>
          <p:nvPr/>
        </p:nvSpPr>
        <p:spPr>
          <a:xfrm>
            <a:off x="787854" y="274320"/>
            <a:ext cx="7441746" cy="548640"/>
          </a:xfrm>
          <a:prstGeom prst="rect">
            <a:avLst/>
          </a:prstGeom>
          <a:noFill/>
          <a:ln/>
        </p:spPr>
        <p:txBody>
          <a:bodyPr wrap="square" lIns="0" tIns="0" rIns="0" bIns="0" rtlCol="0" anchor="ctr"/>
          <a:lstStyle/>
          <a:p>
            <a:pPr marL="0" indent="0">
              <a:buNone/>
            </a:pPr>
            <a:r>
              <a:rPr lang="en-US" sz="2600" b="1" dirty="0">
                <a:solidFill>
                  <a:srgbClr val="002060"/>
                </a:solidFill>
                <a:latin typeface="Georgia" pitchFamily="34" charset="0"/>
                <a:ea typeface="Georgia" pitchFamily="34" charset="-122"/>
                <a:cs typeface="Georgia" pitchFamily="34" charset="-120"/>
              </a:rPr>
              <a:t>Special Considerations — Post-B/S Events</a:t>
            </a:r>
            <a:endParaRPr lang="en-US" sz="2600" dirty="0">
              <a:solidFill>
                <a:srgbClr val="002060"/>
              </a:solidFill>
            </a:endParaRPr>
          </a:p>
        </p:txBody>
      </p:sp>
      <p:sp>
        <p:nvSpPr>
          <p:cNvPr id="4" name="Shape 1"/>
          <p:cNvSpPr/>
          <p:nvPr/>
        </p:nvSpPr>
        <p:spPr>
          <a:xfrm>
            <a:off x="731520" y="1051560"/>
            <a:ext cx="7680960" cy="1143000"/>
          </a:xfrm>
          <a:prstGeom prst="rect">
            <a:avLst/>
          </a:prstGeom>
          <a:solidFill>
            <a:srgbClr val="FFFFFF">
              <a:alpha val="90000"/>
            </a:srgbClr>
          </a:solidFill>
          <a:ln/>
          <a:effectLst>
            <a:outerShdw blurRad="101600" dist="38100" dir="8100000" algn="bl" rotWithShape="0">
              <a:srgbClr val="000000">
                <a:alpha val="12000"/>
              </a:srgbClr>
            </a:outerShdw>
          </a:effectLst>
        </p:spPr>
      </p:sp>
      <p:pic>
        <p:nvPicPr>
          <p:cNvPr id="5" name="Image 1" descr="preencoded.png"/>
          <p:cNvPicPr>
            <a:picLocks noChangeAspect="1"/>
          </p:cNvPicPr>
          <p:nvPr/>
        </p:nvPicPr>
        <p:blipFill>
          <a:blip r:embed="rId4">
            <a:duotone>
              <a:prstClr val="black"/>
              <a:schemeClr val="accent1">
                <a:tint val="45000"/>
                <a:satMod val="400000"/>
              </a:schemeClr>
            </a:duotone>
          </a:blip>
          <a:stretch>
            <a:fillRect/>
          </a:stretch>
        </p:blipFill>
        <p:spPr>
          <a:xfrm>
            <a:off x="1051560" y="1371600"/>
            <a:ext cx="365760" cy="365760"/>
          </a:xfrm>
          <a:prstGeom prst="rect">
            <a:avLst/>
          </a:prstGeom>
        </p:spPr>
      </p:pic>
      <p:sp>
        <p:nvSpPr>
          <p:cNvPr id="6" name="Text 2"/>
          <p:cNvSpPr/>
          <p:nvPr/>
        </p:nvSpPr>
        <p:spPr>
          <a:xfrm>
            <a:off x="1645920" y="1143000"/>
            <a:ext cx="649224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Dividends Declared After B/S Date (Para 8.5 / 14)</a:t>
            </a:r>
            <a:endParaRPr lang="en-US" sz="1500" dirty="0">
              <a:solidFill>
                <a:srgbClr val="002060"/>
              </a:solidFill>
            </a:endParaRPr>
          </a:p>
        </p:txBody>
      </p:sp>
      <p:sp>
        <p:nvSpPr>
          <p:cNvPr id="7" name="Text 3"/>
          <p:cNvSpPr/>
          <p:nvPr/>
        </p:nvSpPr>
        <p:spPr>
          <a:xfrm>
            <a:off x="1645920" y="1508760"/>
            <a:ext cx="6492240" cy="59436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Not recognised as a liability at the balance sheet date — no obligation exists at that time unless a statute requires otherwise. Must be disclosed in the notes.</a:t>
            </a:r>
            <a:endParaRPr lang="en-US" sz="1200" dirty="0">
              <a:solidFill>
                <a:schemeClr val="accent5">
                  <a:lumMod val="50000"/>
                </a:schemeClr>
              </a:solidFill>
            </a:endParaRPr>
          </a:p>
        </p:txBody>
      </p:sp>
      <p:sp>
        <p:nvSpPr>
          <p:cNvPr id="8" name="Shape 4"/>
          <p:cNvSpPr/>
          <p:nvPr/>
        </p:nvSpPr>
        <p:spPr>
          <a:xfrm>
            <a:off x="731520" y="2377440"/>
            <a:ext cx="7680960" cy="1143000"/>
          </a:xfrm>
          <a:prstGeom prst="rect">
            <a:avLst/>
          </a:prstGeom>
          <a:solidFill>
            <a:srgbClr val="FFFFFF">
              <a:alpha val="90000"/>
            </a:srgbClr>
          </a:solidFill>
          <a:ln/>
          <a:effectLst>
            <a:outerShdw blurRad="101600" dist="38100" dir="8100000" algn="bl" rotWithShape="0">
              <a:srgbClr val="000000">
                <a:alpha val="12000"/>
              </a:srgbClr>
            </a:outerShdw>
          </a:effectLst>
        </p:spPr>
      </p:sp>
      <p:pic>
        <p:nvPicPr>
          <p:cNvPr id="9" name="Image 2" descr="preencoded.png"/>
          <p:cNvPicPr>
            <a:picLocks noChangeAspect="1"/>
          </p:cNvPicPr>
          <p:nvPr/>
        </p:nvPicPr>
        <p:blipFill>
          <a:blip r:embed="rId5">
            <a:duotone>
              <a:prstClr val="black"/>
              <a:schemeClr val="accent2">
                <a:tint val="45000"/>
                <a:satMod val="400000"/>
              </a:schemeClr>
            </a:duotone>
          </a:blip>
          <a:stretch>
            <a:fillRect/>
          </a:stretch>
        </p:blipFill>
        <p:spPr>
          <a:xfrm>
            <a:off x="1051560" y="2697480"/>
            <a:ext cx="365760" cy="365760"/>
          </a:xfrm>
          <a:prstGeom prst="rect">
            <a:avLst/>
          </a:prstGeom>
        </p:spPr>
      </p:pic>
      <p:sp>
        <p:nvSpPr>
          <p:cNvPr id="10" name="Text 5"/>
          <p:cNvSpPr/>
          <p:nvPr/>
        </p:nvSpPr>
        <p:spPr>
          <a:xfrm>
            <a:off x="1645920" y="2468880"/>
            <a:ext cx="649224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Going Concern Threat (Para 8.6)</a:t>
            </a:r>
            <a:endParaRPr lang="en-US" sz="1500" dirty="0">
              <a:solidFill>
                <a:srgbClr val="002060"/>
              </a:solidFill>
            </a:endParaRPr>
          </a:p>
        </p:txBody>
      </p:sp>
      <p:sp>
        <p:nvSpPr>
          <p:cNvPr id="11" name="Text 6"/>
          <p:cNvSpPr/>
          <p:nvPr/>
        </p:nvSpPr>
        <p:spPr>
          <a:xfrm>
            <a:off x="1645920" y="2834640"/>
            <a:ext cx="6492240" cy="59436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If post-B/S events indicate the enterprise may cease to be a going concern (e.g., destruction of a major plant by fire), management must consider whether the going concern assumption remains appropriate.</a:t>
            </a:r>
            <a:endParaRPr lang="en-US" sz="1200" dirty="0">
              <a:solidFill>
                <a:schemeClr val="accent5">
                  <a:lumMod val="50000"/>
                </a:schemeClr>
              </a:solidFill>
            </a:endParaRPr>
          </a:p>
        </p:txBody>
      </p:sp>
      <p:sp>
        <p:nvSpPr>
          <p:cNvPr id="12" name="Shape 7"/>
          <p:cNvSpPr/>
          <p:nvPr/>
        </p:nvSpPr>
        <p:spPr>
          <a:xfrm>
            <a:off x="731520" y="3703320"/>
            <a:ext cx="7680960" cy="1143000"/>
          </a:xfrm>
          <a:prstGeom prst="rect">
            <a:avLst/>
          </a:prstGeom>
          <a:solidFill>
            <a:srgbClr val="FFFFFF">
              <a:alpha val="90000"/>
            </a:srgbClr>
          </a:solidFill>
          <a:ln/>
          <a:effectLst>
            <a:outerShdw blurRad="101600" dist="38100" dir="8100000" algn="bl" rotWithShape="0">
              <a:srgbClr val="000000">
                <a:alpha val="12000"/>
              </a:srgbClr>
            </a:outerShdw>
          </a:effectLst>
        </p:spPr>
      </p:sp>
      <p:pic>
        <p:nvPicPr>
          <p:cNvPr id="13" name="Image 3" descr="preencoded.png"/>
          <p:cNvPicPr>
            <a:picLocks noChangeAspect="1"/>
          </p:cNvPicPr>
          <p:nvPr/>
        </p:nvPicPr>
        <p:blipFill>
          <a:blip r:embed="rId6">
            <a:duotone>
              <a:prstClr val="black"/>
              <a:schemeClr val="accent6">
                <a:tint val="45000"/>
                <a:satMod val="400000"/>
              </a:schemeClr>
            </a:duotone>
          </a:blip>
          <a:stretch>
            <a:fillRect/>
          </a:stretch>
        </p:blipFill>
        <p:spPr>
          <a:xfrm>
            <a:off x="1051560" y="4023360"/>
            <a:ext cx="365760" cy="365760"/>
          </a:xfrm>
          <a:prstGeom prst="rect">
            <a:avLst/>
          </a:prstGeom>
        </p:spPr>
      </p:pic>
      <p:sp>
        <p:nvSpPr>
          <p:cNvPr id="14" name="Text 8"/>
          <p:cNvSpPr/>
          <p:nvPr/>
        </p:nvSpPr>
        <p:spPr>
          <a:xfrm>
            <a:off x="1645920" y="3794760"/>
            <a:ext cx="6492240" cy="320040"/>
          </a:xfrm>
          <a:prstGeom prst="rect">
            <a:avLst/>
          </a:prstGeom>
          <a:noFill/>
          <a:ln/>
        </p:spPr>
        <p:txBody>
          <a:bodyPr wrap="square" lIns="0" tIns="0" rIns="0" bIns="0" rtlCol="0" anchor="ctr"/>
          <a:lstStyle/>
          <a:p>
            <a:pPr marL="0" indent="0">
              <a:buNone/>
            </a:pPr>
            <a:r>
              <a:rPr lang="en-US" sz="1500" b="1" dirty="0">
                <a:solidFill>
                  <a:srgbClr val="002060"/>
                </a:solidFill>
                <a:latin typeface="Calibri" pitchFamily="34" charset="0"/>
                <a:ea typeface="Calibri" pitchFamily="34" charset="-122"/>
                <a:cs typeface="Calibri" pitchFamily="34" charset="-120"/>
              </a:rPr>
              <a:t>Significant Non-Adjusting Events (Para 8.4)</a:t>
            </a:r>
            <a:endParaRPr lang="en-US" sz="1500" dirty="0">
              <a:solidFill>
                <a:srgbClr val="002060"/>
              </a:solidFill>
            </a:endParaRPr>
          </a:p>
        </p:txBody>
      </p:sp>
      <p:sp>
        <p:nvSpPr>
          <p:cNvPr id="15" name="Text 9"/>
          <p:cNvSpPr/>
          <p:nvPr/>
        </p:nvSpPr>
        <p:spPr>
          <a:xfrm>
            <a:off x="1645920" y="4160520"/>
            <a:ext cx="6492240" cy="594360"/>
          </a:xfrm>
          <a:prstGeom prst="rect">
            <a:avLst/>
          </a:prstGeom>
          <a:noFill/>
          <a:ln/>
        </p:spPr>
        <p:txBody>
          <a:bodyPr wrap="square" lIns="0" tIns="0" rIns="0" bIns="0" rtlCol="0" anchor="ctr"/>
          <a:lstStyle/>
          <a:p>
            <a:pPr marL="0" indent="0">
              <a:buNone/>
            </a:pPr>
            <a:r>
              <a:rPr lang="en-US" sz="1200" dirty="0">
                <a:solidFill>
                  <a:schemeClr val="accent5">
                    <a:lumMod val="50000"/>
                  </a:schemeClr>
                </a:solidFill>
                <a:latin typeface="Calibri" pitchFamily="34" charset="0"/>
                <a:ea typeface="Calibri" pitchFamily="34" charset="-122"/>
                <a:cs typeface="Calibri" pitchFamily="34" charset="-120"/>
              </a:rPr>
              <a:t>Even if they don't affect figures in financial statements, they may require disclosure in the report of the approving authority to enable proper evaluation by users.</a:t>
            </a:r>
            <a:endParaRPr lang="en-US" sz="1200" dirty="0">
              <a:solidFill>
                <a:schemeClr val="accent5">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4" grpId="0" animBg="1"/>
      <p:bldP spid="1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20040"/>
            <a:ext cx="7772400" cy="548640"/>
          </a:xfrm>
          <a:prstGeom prst="rect">
            <a:avLst/>
          </a:prstGeom>
          <a:noFill/>
          <a:ln/>
        </p:spPr>
        <p:txBody>
          <a:bodyPr wrap="square" lIns="0" tIns="0" rIns="0" bIns="0" rtlCol="0" anchor="ctr"/>
          <a:lstStyle/>
          <a:p>
            <a:pPr marL="0" indent="0">
              <a:buNone/>
            </a:pPr>
            <a:r>
              <a:rPr lang="en-US" sz="2600" b="1" dirty="0">
                <a:solidFill>
                  <a:srgbClr val="1E2761"/>
                </a:solidFill>
                <a:latin typeface="Georgia" pitchFamily="34" charset="0"/>
                <a:ea typeface="Georgia" pitchFamily="34" charset="-122"/>
                <a:cs typeface="Georgia" pitchFamily="34" charset="-120"/>
              </a:rPr>
              <a:t>Main Principles — Quick Reference</a:t>
            </a:r>
            <a:endParaRPr lang="en-US" sz="2600" dirty="0"/>
          </a:p>
        </p:txBody>
      </p:sp>
      <p:sp>
        <p:nvSpPr>
          <p:cNvPr id="3" name="Shape 1"/>
          <p:cNvSpPr/>
          <p:nvPr/>
        </p:nvSpPr>
        <p:spPr>
          <a:xfrm>
            <a:off x="731520" y="1005840"/>
            <a:ext cx="7680960" cy="548640"/>
          </a:xfrm>
          <a:prstGeom prst="rect">
            <a:avLst/>
          </a:prstGeom>
          <a:solidFill>
            <a:srgbClr val="F8FAFC"/>
          </a:solidFill>
          <a:ln/>
        </p:spPr>
      </p:sp>
      <p:sp>
        <p:nvSpPr>
          <p:cNvPr id="4" name="Shape 2"/>
          <p:cNvSpPr/>
          <p:nvPr/>
        </p:nvSpPr>
        <p:spPr>
          <a:xfrm>
            <a:off x="731520" y="1005840"/>
            <a:ext cx="54864" cy="548640"/>
          </a:xfrm>
          <a:prstGeom prst="rect">
            <a:avLst/>
          </a:prstGeom>
          <a:solidFill>
            <a:srgbClr val="EF4444"/>
          </a:solidFill>
          <a:ln/>
        </p:spPr>
      </p:sp>
      <p:sp>
        <p:nvSpPr>
          <p:cNvPr id="5" name="Text 3"/>
          <p:cNvSpPr/>
          <p:nvPr/>
        </p:nvSpPr>
        <p:spPr>
          <a:xfrm>
            <a:off x="1005840" y="1051560"/>
            <a:ext cx="822960" cy="457200"/>
          </a:xfrm>
          <a:prstGeom prst="rect">
            <a:avLst/>
          </a:prstGeom>
          <a:noFill/>
          <a:ln/>
        </p:spPr>
        <p:txBody>
          <a:bodyPr wrap="square" lIns="0" tIns="0" rIns="0" bIns="0" rtlCol="0" anchor="ctr"/>
          <a:lstStyle/>
          <a:p>
            <a:pPr marL="0" indent="0">
              <a:buNone/>
            </a:pPr>
            <a:r>
              <a:rPr lang="en-US" sz="1100" b="1" dirty="0">
                <a:solidFill>
                  <a:srgbClr val="EF4444"/>
                </a:solidFill>
                <a:latin typeface="Calibri" pitchFamily="34" charset="0"/>
                <a:ea typeface="Calibri" pitchFamily="34" charset="-122"/>
                <a:cs typeface="Calibri" pitchFamily="34" charset="-120"/>
              </a:rPr>
              <a:t>Para 10</a:t>
            </a:r>
            <a:endParaRPr lang="en-US" sz="1100" dirty="0"/>
          </a:p>
        </p:txBody>
      </p:sp>
      <p:sp>
        <p:nvSpPr>
          <p:cNvPr id="6" name="Text 4"/>
          <p:cNvSpPr/>
          <p:nvPr/>
        </p:nvSpPr>
        <p:spPr>
          <a:xfrm>
            <a:off x="1920240" y="105156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Provide for contingent loss if (a) probable that an asset is impaired or liability incurred, AND (b) reasonable estimate can be made</a:t>
            </a:r>
            <a:endParaRPr lang="en-US" sz="1200" dirty="0"/>
          </a:p>
        </p:txBody>
      </p:sp>
      <p:sp>
        <p:nvSpPr>
          <p:cNvPr id="7" name="Shape 5"/>
          <p:cNvSpPr/>
          <p:nvPr/>
        </p:nvSpPr>
        <p:spPr>
          <a:xfrm>
            <a:off x="731520" y="1645920"/>
            <a:ext cx="7680960" cy="548640"/>
          </a:xfrm>
          <a:prstGeom prst="rect">
            <a:avLst/>
          </a:prstGeom>
          <a:solidFill>
            <a:srgbClr val="FFFFFF"/>
          </a:solidFill>
          <a:ln/>
        </p:spPr>
      </p:sp>
      <p:sp>
        <p:nvSpPr>
          <p:cNvPr id="8" name="Shape 6"/>
          <p:cNvSpPr/>
          <p:nvPr/>
        </p:nvSpPr>
        <p:spPr>
          <a:xfrm>
            <a:off x="731520" y="1645920"/>
            <a:ext cx="54864" cy="548640"/>
          </a:xfrm>
          <a:prstGeom prst="rect">
            <a:avLst/>
          </a:prstGeom>
          <a:solidFill>
            <a:srgbClr val="F59E0B"/>
          </a:solidFill>
          <a:ln/>
        </p:spPr>
      </p:sp>
      <p:sp>
        <p:nvSpPr>
          <p:cNvPr id="9" name="Text 7"/>
          <p:cNvSpPr/>
          <p:nvPr/>
        </p:nvSpPr>
        <p:spPr>
          <a:xfrm>
            <a:off x="1005840" y="1691640"/>
            <a:ext cx="822960" cy="457200"/>
          </a:xfrm>
          <a:prstGeom prst="rect">
            <a:avLst/>
          </a:prstGeom>
          <a:noFill/>
          <a:ln/>
        </p:spPr>
        <p:txBody>
          <a:bodyPr wrap="square" lIns="0" tIns="0" rIns="0" bIns="0" rtlCol="0" anchor="ctr"/>
          <a:lstStyle/>
          <a:p>
            <a:pPr marL="0" indent="0">
              <a:buNone/>
            </a:pPr>
            <a:r>
              <a:rPr lang="en-US" sz="1100" b="1" dirty="0">
                <a:solidFill>
                  <a:srgbClr val="F59E0B"/>
                </a:solidFill>
                <a:latin typeface="Calibri" pitchFamily="34" charset="0"/>
                <a:ea typeface="Calibri" pitchFamily="34" charset="-122"/>
                <a:cs typeface="Calibri" pitchFamily="34" charset="-120"/>
              </a:rPr>
              <a:t>Para 11</a:t>
            </a:r>
            <a:endParaRPr lang="en-US" sz="1100" dirty="0"/>
          </a:p>
        </p:txBody>
      </p:sp>
      <p:sp>
        <p:nvSpPr>
          <p:cNvPr id="10" name="Text 8"/>
          <p:cNvSpPr/>
          <p:nvPr/>
        </p:nvSpPr>
        <p:spPr>
          <a:xfrm>
            <a:off x="1920240" y="169164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Disclose contingent loss if either condition in Para 10 is not met — unless possibility of loss is remote</a:t>
            </a:r>
            <a:endParaRPr lang="en-US" sz="1200" dirty="0"/>
          </a:p>
        </p:txBody>
      </p:sp>
      <p:sp>
        <p:nvSpPr>
          <p:cNvPr id="11" name="Shape 9"/>
          <p:cNvSpPr/>
          <p:nvPr/>
        </p:nvSpPr>
        <p:spPr>
          <a:xfrm>
            <a:off x="731520" y="2286000"/>
            <a:ext cx="7680960" cy="548640"/>
          </a:xfrm>
          <a:prstGeom prst="rect">
            <a:avLst/>
          </a:prstGeom>
          <a:solidFill>
            <a:srgbClr val="F8FAFC"/>
          </a:solidFill>
          <a:ln/>
        </p:spPr>
      </p:sp>
      <p:sp>
        <p:nvSpPr>
          <p:cNvPr id="12" name="Shape 10"/>
          <p:cNvSpPr/>
          <p:nvPr/>
        </p:nvSpPr>
        <p:spPr>
          <a:xfrm>
            <a:off x="731520" y="2286000"/>
            <a:ext cx="54864" cy="548640"/>
          </a:xfrm>
          <a:prstGeom prst="rect">
            <a:avLst/>
          </a:prstGeom>
          <a:solidFill>
            <a:srgbClr val="3B82F6"/>
          </a:solidFill>
          <a:ln/>
        </p:spPr>
      </p:sp>
      <p:sp>
        <p:nvSpPr>
          <p:cNvPr id="13" name="Text 11"/>
          <p:cNvSpPr/>
          <p:nvPr/>
        </p:nvSpPr>
        <p:spPr>
          <a:xfrm>
            <a:off x="1005840" y="2331720"/>
            <a:ext cx="822960" cy="457200"/>
          </a:xfrm>
          <a:prstGeom prst="rect">
            <a:avLst/>
          </a:prstGeom>
          <a:noFill/>
          <a:ln/>
        </p:spPr>
        <p:txBody>
          <a:bodyPr wrap="square" lIns="0" tIns="0" rIns="0" bIns="0" rtlCol="0" anchor="ctr"/>
          <a:lstStyle/>
          <a:p>
            <a:pPr marL="0" indent="0">
              <a:buNone/>
            </a:pPr>
            <a:r>
              <a:rPr lang="en-US" sz="1100" b="1" dirty="0">
                <a:solidFill>
                  <a:srgbClr val="3B82F6"/>
                </a:solidFill>
                <a:latin typeface="Calibri" pitchFamily="34" charset="0"/>
                <a:ea typeface="Calibri" pitchFamily="34" charset="-122"/>
                <a:cs typeface="Calibri" pitchFamily="34" charset="-120"/>
              </a:rPr>
              <a:t>Para 12</a:t>
            </a:r>
            <a:endParaRPr lang="en-US" sz="1100" dirty="0"/>
          </a:p>
        </p:txBody>
      </p:sp>
      <p:sp>
        <p:nvSpPr>
          <p:cNvPr id="14" name="Text 12"/>
          <p:cNvSpPr/>
          <p:nvPr/>
        </p:nvSpPr>
        <p:spPr>
          <a:xfrm>
            <a:off x="1920240" y="233172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Contingent gains shall NOT be recognised in financial statements</a:t>
            </a:r>
            <a:endParaRPr lang="en-US" sz="1200" dirty="0"/>
          </a:p>
        </p:txBody>
      </p:sp>
      <p:sp>
        <p:nvSpPr>
          <p:cNvPr id="15" name="Shape 13"/>
          <p:cNvSpPr/>
          <p:nvPr/>
        </p:nvSpPr>
        <p:spPr>
          <a:xfrm>
            <a:off x="731520" y="2926080"/>
            <a:ext cx="7680960" cy="548640"/>
          </a:xfrm>
          <a:prstGeom prst="rect">
            <a:avLst/>
          </a:prstGeom>
          <a:solidFill>
            <a:srgbClr val="FFFFFF"/>
          </a:solidFill>
          <a:ln/>
        </p:spPr>
      </p:sp>
      <p:sp>
        <p:nvSpPr>
          <p:cNvPr id="16" name="Shape 14"/>
          <p:cNvSpPr/>
          <p:nvPr/>
        </p:nvSpPr>
        <p:spPr>
          <a:xfrm>
            <a:off x="731520" y="2926080"/>
            <a:ext cx="54864" cy="548640"/>
          </a:xfrm>
          <a:prstGeom prst="rect">
            <a:avLst/>
          </a:prstGeom>
          <a:solidFill>
            <a:srgbClr val="10B981"/>
          </a:solidFill>
          <a:ln/>
        </p:spPr>
      </p:sp>
      <p:sp>
        <p:nvSpPr>
          <p:cNvPr id="17" name="Text 15"/>
          <p:cNvSpPr/>
          <p:nvPr/>
        </p:nvSpPr>
        <p:spPr>
          <a:xfrm>
            <a:off x="1005840" y="2971800"/>
            <a:ext cx="822960" cy="45720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Para 13</a:t>
            </a:r>
            <a:endParaRPr lang="en-US" sz="1100" dirty="0"/>
          </a:p>
        </p:txBody>
      </p:sp>
      <p:sp>
        <p:nvSpPr>
          <p:cNvPr id="18" name="Text 16"/>
          <p:cNvSpPr/>
          <p:nvPr/>
        </p:nvSpPr>
        <p:spPr>
          <a:xfrm>
            <a:off x="1920240" y="297180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Adjust assets and liabilities for events providing additional evidence of conditions at B/S date, or indicating going concern is not appropriate</a:t>
            </a:r>
            <a:endParaRPr lang="en-US" sz="1200" dirty="0"/>
          </a:p>
        </p:txBody>
      </p:sp>
      <p:sp>
        <p:nvSpPr>
          <p:cNvPr id="19" name="Shape 17"/>
          <p:cNvSpPr/>
          <p:nvPr/>
        </p:nvSpPr>
        <p:spPr>
          <a:xfrm>
            <a:off x="731520" y="3566160"/>
            <a:ext cx="7680960" cy="548640"/>
          </a:xfrm>
          <a:prstGeom prst="rect">
            <a:avLst/>
          </a:prstGeom>
          <a:solidFill>
            <a:srgbClr val="F8FAFC"/>
          </a:solidFill>
          <a:ln/>
        </p:spPr>
      </p:sp>
      <p:sp>
        <p:nvSpPr>
          <p:cNvPr id="20" name="Shape 18"/>
          <p:cNvSpPr/>
          <p:nvPr/>
        </p:nvSpPr>
        <p:spPr>
          <a:xfrm>
            <a:off x="731520" y="3566160"/>
            <a:ext cx="54864" cy="548640"/>
          </a:xfrm>
          <a:prstGeom prst="rect">
            <a:avLst/>
          </a:prstGeom>
          <a:solidFill>
            <a:srgbClr val="1E2761"/>
          </a:solidFill>
          <a:ln/>
        </p:spPr>
      </p:sp>
      <p:sp>
        <p:nvSpPr>
          <p:cNvPr id="21" name="Text 19"/>
          <p:cNvSpPr/>
          <p:nvPr/>
        </p:nvSpPr>
        <p:spPr>
          <a:xfrm>
            <a:off x="1005840" y="3611880"/>
            <a:ext cx="822960" cy="4572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Para 14</a:t>
            </a:r>
            <a:endParaRPr lang="en-US" sz="1100" dirty="0"/>
          </a:p>
        </p:txBody>
      </p:sp>
      <p:sp>
        <p:nvSpPr>
          <p:cNvPr id="22" name="Text 20"/>
          <p:cNvSpPr/>
          <p:nvPr/>
        </p:nvSpPr>
        <p:spPr>
          <a:xfrm>
            <a:off x="1920240" y="361188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Post-B/S dividends: not a liability at B/S date unless statute requires — disclose in notes</a:t>
            </a:r>
            <a:endParaRPr lang="en-US" sz="1200" dirty="0"/>
          </a:p>
        </p:txBody>
      </p:sp>
      <p:sp>
        <p:nvSpPr>
          <p:cNvPr id="23" name="Shape 21"/>
          <p:cNvSpPr/>
          <p:nvPr/>
        </p:nvSpPr>
        <p:spPr>
          <a:xfrm>
            <a:off x="731520" y="4206240"/>
            <a:ext cx="7680960" cy="548640"/>
          </a:xfrm>
          <a:prstGeom prst="rect">
            <a:avLst/>
          </a:prstGeom>
          <a:solidFill>
            <a:srgbClr val="FFFFFF"/>
          </a:solidFill>
          <a:ln/>
        </p:spPr>
      </p:sp>
      <p:sp>
        <p:nvSpPr>
          <p:cNvPr id="24" name="Shape 22"/>
          <p:cNvSpPr/>
          <p:nvPr/>
        </p:nvSpPr>
        <p:spPr>
          <a:xfrm>
            <a:off x="731520" y="4206240"/>
            <a:ext cx="54864" cy="548640"/>
          </a:xfrm>
          <a:prstGeom prst="rect">
            <a:avLst/>
          </a:prstGeom>
          <a:solidFill>
            <a:srgbClr val="64748B"/>
          </a:solidFill>
          <a:ln/>
        </p:spPr>
      </p:sp>
      <p:sp>
        <p:nvSpPr>
          <p:cNvPr id="25" name="Text 23"/>
          <p:cNvSpPr/>
          <p:nvPr/>
        </p:nvSpPr>
        <p:spPr>
          <a:xfrm>
            <a:off x="1005840" y="4251960"/>
            <a:ext cx="822960" cy="457200"/>
          </a:xfrm>
          <a:prstGeom prst="rect">
            <a:avLst/>
          </a:prstGeom>
          <a:noFill/>
          <a:ln/>
        </p:spPr>
        <p:txBody>
          <a:bodyPr wrap="square" lIns="0" tIns="0" rIns="0" bIns="0" rtlCol="0" anchor="ctr"/>
          <a:lstStyle/>
          <a:p>
            <a:pPr marL="0" indent="0">
              <a:buNone/>
            </a:pPr>
            <a:r>
              <a:rPr lang="en-US" sz="1100" b="1" dirty="0">
                <a:solidFill>
                  <a:srgbClr val="64748B"/>
                </a:solidFill>
                <a:latin typeface="Calibri" pitchFamily="34" charset="0"/>
                <a:ea typeface="Calibri" pitchFamily="34" charset="-122"/>
                <a:cs typeface="Calibri" pitchFamily="34" charset="-120"/>
              </a:rPr>
              <a:t>Para 15</a:t>
            </a:r>
            <a:endParaRPr lang="en-US" sz="1100" dirty="0"/>
          </a:p>
        </p:txBody>
      </p:sp>
      <p:sp>
        <p:nvSpPr>
          <p:cNvPr id="26" name="Text 24"/>
          <p:cNvSpPr/>
          <p:nvPr/>
        </p:nvSpPr>
        <p:spPr>
          <a:xfrm>
            <a:off x="1920240" y="4251960"/>
            <a:ext cx="6217920" cy="4572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Disclose post-B/S events representing material changes and commitments in the approving authority's report</a:t>
            </a:r>
            <a:endParaRPr 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31520" y="320040"/>
            <a:ext cx="7772400" cy="548640"/>
          </a:xfrm>
          <a:prstGeom prst="rect">
            <a:avLst/>
          </a:prstGeom>
          <a:noFill/>
          <a:ln/>
        </p:spPr>
        <p:txBody>
          <a:bodyPr wrap="square" lIns="0" tIns="0" rIns="0" bIns="0" rtlCol="0" anchor="ctr"/>
          <a:lstStyle/>
          <a:p>
            <a:pPr marL="0" indent="0">
              <a:buNone/>
            </a:pPr>
            <a:r>
              <a:rPr lang="en-US" sz="2600" b="1" dirty="0">
                <a:solidFill>
                  <a:srgbClr val="1E2761"/>
                </a:solidFill>
                <a:latin typeface="Georgia" pitchFamily="34" charset="0"/>
                <a:ea typeface="Georgia" pitchFamily="34" charset="-122"/>
                <a:cs typeface="Georgia" pitchFamily="34" charset="-120"/>
              </a:rPr>
              <a:t>Disclosure Requirements</a:t>
            </a:r>
            <a:endParaRPr lang="en-US" sz="2600" dirty="0"/>
          </a:p>
        </p:txBody>
      </p:sp>
      <p:sp>
        <p:nvSpPr>
          <p:cNvPr id="3" name="Shape 1"/>
          <p:cNvSpPr/>
          <p:nvPr/>
        </p:nvSpPr>
        <p:spPr>
          <a:xfrm>
            <a:off x="731520" y="1051560"/>
            <a:ext cx="3657600" cy="2926080"/>
          </a:xfrm>
          <a:prstGeom prst="rect">
            <a:avLst/>
          </a:prstGeom>
          <a:solidFill>
            <a:srgbClr val="EEF2FF"/>
          </a:solidFill>
          <a:ln/>
          <a:effectLst>
            <a:outerShdw blurRad="101600" dist="38100" dir="8100000" algn="bl" rotWithShape="0">
              <a:srgbClr val="000000">
                <a:alpha val="12000"/>
              </a:srgbClr>
            </a:outerShdw>
          </a:effectLst>
        </p:spPr>
      </p:sp>
      <p:sp>
        <p:nvSpPr>
          <p:cNvPr id="4" name="Shape 2"/>
          <p:cNvSpPr/>
          <p:nvPr/>
        </p:nvSpPr>
        <p:spPr>
          <a:xfrm>
            <a:off x="731520" y="1051560"/>
            <a:ext cx="3657600" cy="457200"/>
          </a:xfrm>
          <a:prstGeom prst="rect">
            <a:avLst/>
          </a:prstGeom>
          <a:solidFill>
            <a:srgbClr val="3B82F6"/>
          </a:solidFill>
          <a:ln/>
        </p:spPr>
      </p:sp>
      <p:sp>
        <p:nvSpPr>
          <p:cNvPr id="5" name="Text 3"/>
          <p:cNvSpPr/>
          <p:nvPr/>
        </p:nvSpPr>
        <p:spPr>
          <a:xfrm>
            <a:off x="731520" y="1078992"/>
            <a:ext cx="365760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Contingency Disclosure (Para 16)</a:t>
            </a:r>
            <a:endParaRPr lang="en-US" sz="1400" dirty="0"/>
          </a:p>
        </p:txBody>
      </p:sp>
      <p:sp>
        <p:nvSpPr>
          <p:cNvPr id="6" name="Text 4"/>
          <p:cNvSpPr/>
          <p:nvPr/>
        </p:nvSpPr>
        <p:spPr>
          <a:xfrm>
            <a:off x="1005840" y="1691640"/>
            <a:ext cx="3108960" cy="2011680"/>
          </a:xfrm>
          <a:prstGeom prst="rect">
            <a:avLst/>
          </a:prstGeom>
          <a:noFill/>
          <a:ln/>
        </p:spPr>
        <p:txBody>
          <a:bodyPr wrap="square" rtlCol="0" anchor="t"/>
          <a:lstStyle/>
          <a:p>
            <a:pPr marL="0" indent="0">
              <a:spcAft>
                <a:spcPts val="1200"/>
              </a:spcAft>
              <a:buNone/>
            </a:pPr>
            <a:r>
              <a:rPr lang="en-US" sz="1300" dirty="0">
                <a:solidFill>
                  <a:srgbClr val="1E293B"/>
                </a:solidFill>
                <a:latin typeface="Calibri" pitchFamily="34" charset="0"/>
                <a:ea typeface="Calibri" pitchFamily="34" charset="-122"/>
                <a:cs typeface="Calibri" pitchFamily="34" charset="-120"/>
              </a:rPr>
              <a:t>(a)  Nature of the contingency</a:t>
            </a:r>
            <a:endParaRPr lang="en-US" sz="1300" dirty="0"/>
          </a:p>
          <a:p>
            <a:pPr marL="0" indent="0">
              <a:spcAft>
                <a:spcPts val="1200"/>
              </a:spcAft>
              <a:buNone/>
            </a:pPr>
            <a:r>
              <a:rPr lang="en-US" sz="1300" dirty="0">
                <a:solidFill>
                  <a:srgbClr val="1E293B"/>
                </a:solidFill>
                <a:latin typeface="Calibri" pitchFamily="34" charset="0"/>
                <a:ea typeface="Calibri" pitchFamily="34" charset="-122"/>
                <a:cs typeface="Calibri" pitchFamily="34" charset="-120"/>
              </a:rPr>
              <a:t>(b)  Uncertainties which may affect the future outcome</a:t>
            </a:r>
            <a:endParaRPr lang="en-US" sz="1300" dirty="0"/>
          </a:p>
          <a:p>
            <a:pPr marL="0" indent="0">
              <a:buNone/>
            </a:pPr>
            <a:r>
              <a:rPr lang="en-US" sz="1300" dirty="0">
                <a:solidFill>
                  <a:srgbClr val="1E293B"/>
                </a:solidFill>
                <a:latin typeface="Calibri" pitchFamily="34" charset="0"/>
                <a:ea typeface="Calibri" pitchFamily="34" charset="-122"/>
                <a:cs typeface="Calibri" pitchFamily="34" charset="-120"/>
              </a:rPr>
              <a:t>(c)  An estimate of the financial effect, or a statement that such an estimate cannot be made</a:t>
            </a:r>
            <a:endParaRPr lang="en-US" sz="1300" dirty="0"/>
          </a:p>
        </p:txBody>
      </p:sp>
      <p:sp>
        <p:nvSpPr>
          <p:cNvPr id="7" name="Shape 5"/>
          <p:cNvSpPr/>
          <p:nvPr/>
        </p:nvSpPr>
        <p:spPr>
          <a:xfrm>
            <a:off x="4754880" y="1051560"/>
            <a:ext cx="3657600" cy="2926080"/>
          </a:xfrm>
          <a:prstGeom prst="rect">
            <a:avLst/>
          </a:prstGeom>
          <a:solidFill>
            <a:srgbClr val="F0FDF4"/>
          </a:solidFill>
          <a:ln/>
          <a:effectLst>
            <a:outerShdw blurRad="101600" dist="38100" dir="8100000" algn="bl" rotWithShape="0">
              <a:srgbClr val="000000">
                <a:alpha val="12000"/>
              </a:srgbClr>
            </a:outerShdw>
          </a:effectLst>
        </p:spPr>
      </p:sp>
      <p:sp>
        <p:nvSpPr>
          <p:cNvPr id="8" name="Shape 6"/>
          <p:cNvSpPr/>
          <p:nvPr/>
        </p:nvSpPr>
        <p:spPr>
          <a:xfrm>
            <a:off x="4754880" y="1051560"/>
            <a:ext cx="3657600" cy="457200"/>
          </a:xfrm>
          <a:prstGeom prst="rect">
            <a:avLst/>
          </a:prstGeom>
          <a:solidFill>
            <a:srgbClr val="10B981"/>
          </a:solidFill>
          <a:ln/>
        </p:spPr>
      </p:sp>
      <p:sp>
        <p:nvSpPr>
          <p:cNvPr id="9" name="Text 7"/>
          <p:cNvSpPr/>
          <p:nvPr/>
        </p:nvSpPr>
        <p:spPr>
          <a:xfrm>
            <a:off x="4754880" y="1078992"/>
            <a:ext cx="3657600" cy="41148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Post-B/S Event Disclosure (Para 17)</a:t>
            </a:r>
            <a:endParaRPr lang="en-US" sz="1400" dirty="0"/>
          </a:p>
        </p:txBody>
      </p:sp>
      <p:sp>
        <p:nvSpPr>
          <p:cNvPr id="10" name="Text 8"/>
          <p:cNvSpPr/>
          <p:nvPr/>
        </p:nvSpPr>
        <p:spPr>
          <a:xfrm>
            <a:off x="5029200" y="1691640"/>
            <a:ext cx="3108960" cy="2011680"/>
          </a:xfrm>
          <a:prstGeom prst="rect">
            <a:avLst/>
          </a:prstGeom>
          <a:noFill/>
          <a:ln/>
        </p:spPr>
        <p:txBody>
          <a:bodyPr wrap="square" rtlCol="0" anchor="t"/>
          <a:lstStyle/>
          <a:p>
            <a:pPr marL="0" indent="0">
              <a:spcAft>
                <a:spcPts val="1200"/>
              </a:spcAft>
              <a:buNone/>
            </a:pPr>
            <a:r>
              <a:rPr lang="en-US" sz="1300" dirty="0">
                <a:solidFill>
                  <a:srgbClr val="1E293B"/>
                </a:solidFill>
                <a:latin typeface="Calibri" pitchFamily="34" charset="0"/>
                <a:ea typeface="Calibri" pitchFamily="34" charset="-122"/>
                <a:cs typeface="Calibri" pitchFamily="34" charset="-120"/>
              </a:rPr>
              <a:t>(a)  Nature of the event</a:t>
            </a:r>
            <a:endParaRPr lang="en-US" sz="1300" dirty="0"/>
          </a:p>
          <a:p>
            <a:pPr marL="0" indent="0">
              <a:buNone/>
            </a:pPr>
            <a:r>
              <a:rPr lang="en-US" sz="1300" dirty="0">
                <a:solidFill>
                  <a:srgbClr val="1E293B"/>
                </a:solidFill>
                <a:latin typeface="Calibri" pitchFamily="34" charset="0"/>
                <a:ea typeface="Calibri" pitchFamily="34" charset="-122"/>
                <a:cs typeface="Calibri" pitchFamily="34" charset="-120"/>
              </a:rPr>
              <a:t>(b)  An estimate of the financial effect, or a statement that such an estimate cannot be made</a:t>
            </a:r>
            <a:endParaRPr lang="en-US" sz="1300" dirty="0"/>
          </a:p>
        </p:txBody>
      </p:sp>
      <p:sp>
        <p:nvSpPr>
          <p:cNvPr id="11" name="Shape 9"/>
          <p:cNvSpPr/>
          <p:nvPr/>
        </p:nvSpPr>
        <p:spPr>
          <a:xfrm>
            <a:off x="731520" y="4206240"/>
            <a:ext cx="7680960" cy="731520"/>
          </a:xfrm>
          <a:prstGeom prst="rect">
            <a:avLst/>
          </a:prstGeom>
          <a:solidFill>
            <a:srgbClr val="FFFBEB"/>
          </a:solidFill>
          <a:ln/>
          <a:effectLst>
            <a:outerShdw blurRad="101600" dist="38100" dir="8100000" algn="bl" rotWithShape="0">
              <a:srgbClr val="000000">
                <a:alpha val="12000"/>
              </a:srgbClr>
            </a:outerShdw>
          </a:effectLst>
        </p:spPr>
      </p:sp>
      <p:pic>
        <p:nvPicPr>
          <p:cNvPr id="12" name="Image 0" descr="preencoded.png"/>
          <p:cNvPicPr>
            <a:picLocks noChangeAspect="1"/>
          </p:cNvPicPr>
          <p:nvPr/>
        </p:nvPicPr>
        <p:blipFill>
          <a:blip r:embed="rId3"/>
          <a:stretch>
            <a:fillRect/>
          </a:stretch>
        </p:blipFill>
        <p:spPr>
          <a:xfrm>
            <a:off x="1005840" y="4343400"/>
            <a:ext cx="274320" cy="274320"/>
          </a:xfrm>
          <a:prstGeom prst="rect">
            <a:avLst/>
          </a:prstGeom>
        </p:spPr>
      </p:pic>
      <p:sp>
        <p:nvSpPr>
          <p:cNvPr id="13" name="Text 10"/>
          <p:cNvSpPr/>
          <p:nvPr/>
        </p:nvSpPr>
        <p:spPr>
          <a:xfrm>
            <a:off x="1463040" y="4251960"/>
            <a:ext cx="6675120" cy="64008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Disclosure requirements apply only to contingencies or events that affect the financial position to a material extent (Para 9.1). If a contingent loss is not provided for, its nature and estimated financial effect are disclosed unless the possibility of loss is remote (Para 9.2).</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731520" y="2011680"/>
            <a:ext cx="7680960" cy="1097280"/>
          </a:xfrm>
          <a:prstGeom prst="rect">
            <a:avLst/>
          </a:prstGeom>
          <a:noFill/>
          <a:ln/>
        </p:spPr>
        <p:txBody>
          <a:bodyPr wrap="square" lIns="0" tIns="0" rIns="0" bIns="0" rtlCol="0" anchor="ctr"/>
          <a:lstStyle/>
          <a:p>
            <a:pPr marL="0" indent="0">
              <a:buNone/>
            </a:pPr>
            <a:r>
              <a:rPr lang="en-US" sz="3200" b="1" dirty="0">
                <a:solidFill>
                  <a:srgbClr val="002060"/>
                </a:solidFill>
                <a:latin typeface="Georgia" pitchFamily="34" charset="0"/>
                <a:ea typeface="Georgia" pitchFamily="34" charset="-122"/>
                <a:cs typeface="Georgia" pitchFamily="34" charset="-120"/>
              </a:rPr>
              <a:t>Practical Issues,</a:t>
            </a:r>
            <a:endParaRPr lang="en-US" sz="3200" dirty="0">
              <a:solidFill>
                <a:srgbClr val="002060"/>
              </a:solidFill>
            </a:endParaRPr>
          </a:p>
          <a:p>
            <a:pPr marL="0" indent="0">
              <a:buNone/>
            </a:pPr>
            <a:r>
              <a:rPr lang="en-US" sz="3200" b="1" dirty="0">
                <a:solidFill>
                  <a:srgbClr val="002060"/>
                </a:solidFill>
                <a:latin typeface="Georgia" pitchFamily="34" charset="0"/>
                <a:ea typeface="Georgia" pitchFamily="34" charset="-122"/>
                <a:cs typeface="Georgia" pitchFamily="34" charset="-120"/>
              </a:rPr>
              <a:t>Case Studies &amp; Q&amp;A</a:t>
            </a:r>
            <a:endParaRPr lang="en-US" sz="3200" dirty="0">
              <a:solidFill>
                <a:srgbClr val="002060"/>
              </a:solidFill>
            </a:endParaRPr>
          </a:p>
        </p:txBody>
      </p:sp>
      <p:pic>
        <p:nvPicPr>
          <p:cNvPr id="4" name="Image 0" descr="preencoded.png"/>
          <p:cNvPicPr>
            <a:picLocks noChangeAspect="1"/>
          </p:cNvPicPr>
          <p:nvPr/>
        </p:nvPicPr>
        <p:blipFill>
          <a:blip r:embed="rId3"/>
          <a:stretch>
            <a:fillRect/>
          </a:stretch>
        </p:blipFill>
        <p:spPr>
          <a:xfrm>
            <a:off x="7772400" y="914400"/>
            <a:ext cx="731520" cy="731520"/>
          </a:xfrm>
          <a:prstGeom prst="rect">
            <a:avLst/>
          </a:prstGeom>
        </p:spPr>
      </p:pic>
      <p:sp>
        <p:nvSpPr>
          <p:cNvPr id="5" name="Shape 2"/>
          <p:cNvSpPr/>
          <p:nvPr/>
        </p:nvSpPr>
        <p:spPr>
          <a:xfrm>
            <a:off x="731520" y="3200400"/>
            <a:ext cx="1828800" cy="36576"/>
          </a:xfrm>
          <a:prstGeom prst="rect">
            <a:avLst/>
          </a:prstGeom>
          <a:solidFill>
            <a:srgbClr val="FFFFFF"/>
          </a:solidFill>
          <a:ln/>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Common Practical Issues &amp; Pitfalls</a:t>
            </a:r>
            <a:endParaRPr lang="en-US" sz="2200" dirty="0"/>
          </a:p>
        </p:txBody>
      </p:sp>
      <p:pic>
        <p:nvPicPr>
          <p:cNvPr id="6" name="Image 0" descr="preencoded.png"/>
          <p:cNvPicPr>
            <a:picLocks noChangeAspect="1"/>
          </p:cNvPicPr>
          <p:nvPr/>
        </p:nvPicPr>
        <p:blipFill>
          <a:blip r:embed="rId3"/>
          <a:stretch>
            <a:fillRect/>
          </a:stretch>
        </p:blipFill>
        <p:spPr>
          <a:xfrm>
            <a:off x="731520" y="1161288"/>
            <a:ext cx="274320" cy="274320"/>
          </a:xfrm>
          <a:prstGeom prst="rect">
            <a:avLst/>
          </a:prstGeom>
        </p:spPr>
      </p:pic>
      <p:sp>
        <p:nvSpPr>
          <p:cNvPr id="7" name="Text 4"/>
          <p:cNvSpPr/>
          <p:nvPr/>
        </p:nvSpPr>
        <p:spPr>
          <a:xfrm>
            <a:off x="1097280" y="1051560"/>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General / excessive provisioning</a:t>
            </a:r>
            <a:endParaRPr lang="en-US" sz="1200" dirty="0"/>
          </a:p>
        </p:txBody>
      </p:sp>
      <p:pic>
        <p:nvPicPr>
          <p:cNvPr id="8" name="Image 1" descr="preencoded.png"/>
          <p:cNvPicPr>
            <a:picLocks noChangeAspect="1"/>
          </p:cNvPicPr>
          <p:nvPr/>
        </p:nvPicPr>
        <p:blipFill>
          <a:blip r:embed="rId4"/>
          <a:stretch>
            <a:fillRect/>
          </a:stretch>
        </p:blipFill>
        <p:spPr>
          <a:xfrm>
            <a:off x="3474720" y="1188720"/>
            <a:ext cx="228600" cy="228600"/>
          </a:xfrm>
          <a:prstGeom prst="rect">
            <a:avLst/>
          </a:prstGeom>
        </p:spPr>
      </p:pic>
      <p:sp>
        <p:nvSpPr>
          <p:cNvPr id="9" name="Text 5"/>
          <p:cNvSpPr/>
          <p:nvPr/>
        </p:nvSpPr>
        <p:spPr>
          <a:xfrm>
            <a:off x="3840480" y="1051560"/>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AS 29 prohibits provisions for general business risks — must have specific obligating event</a:t>
            </a:r>
            <a:endParaRPr lang="en-US" sz="1100" dirty="0"/>
          </a:p>
        </p:txBody>
      </p:sp>
      <p:pic>
        <p:nvPicPr>
          <p:cNvPr id="10" name="Image 2" descr="preencoded.png"/>
          <p:cNvPicPr>
            <a:picLocks noChangeAspect="1"/>
          </p:cNvPicPr>
          <p:nvPr/>
        </p:nvPicPr>
        <p:blipFill>
          <a:blip r:embed="rId3"/>
          <a:stretch>
            <a:fillRect/>
          </a:stretch>
        </p:blipFill>
        <p:spPr>
          <a:xfrm>
            <a:off x="731520" y="1819656"/>
            <a:ext cx="274320" cy="274320"/>
          </a:xfrm>
          <a:prstGeom prst="rect">
            <a:avLst/>
          </a:prstGeom>
        </p:spPr>
      </p:pic>
      <p:sp>
        <p:nvSpPr>
          <p:cNvPr id="11" name="Text 6"/>
          <p:cNvSpPr/>
          <p:nvPr/>
        </p:nvSpPr>
        <p:spPr>
          <a:xfrm>
            <a:off x="1097280" y="1709928"/>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Not distinguishing provision from CL</a:t>
            </a:r>
            <a:endParaRPr lang="en-US" sz="1200" dirty="0"/>
          </a:p>
        </p:txBody>
      </p:sp>
      <p:pic>
        <p:nvPicPr>
          <p:cNvPr id="12" name="Image 3" descr="preencoded.png"/>
          <p:cNvPicPr>
            <a:picLocks noChangeAspect="1"/>
          </p:cNvPicPr>
          <p:nvPr/>
        </p:nvPicPr>
        <p:blipFill>
          <a:blip r:embed="rId4"/>
          <a:stretch>
            <a:fillRect/>
          </a:stretch>
        </p:blipFill>
        <p:spPr>
          <a:xfrm>
            <a:off x="3474720" y="1847088"/>
            <a:ext cx="228600" cy="228600"/>
          </a:xfrm>
          <a:prstGeom prst="rect">
            <a:avLst/>
          </a:prstGeom>
        </p:spPr>
      </p:pic>
      <p:sp>
        <p:nvSpPr>
          <p:cNvPr id="13" name="Text 7"/>
          <p:cNvSpPr/>
          <p:nvPr/>
        </p:nvSpPr>
        <p:spPr>
          <a:xfrm>
            <a:off x="3840480" y="1709928"/>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Apply the probability test rigorously — 'probable' (&gt;50%) = provision; 'possible' = CL</a:t>
            </a:r>
            <a:endParaRPr lang="en-US" sz="1100" dirty="0"/>
          </a:p>
        </p:txBody>
      </p:sp>
      <p:pic>
        <p:nvPicPr>
          <p:cNvPr id="14" name="Image 4" descr="preencoded.png"/>
          <p:cNvPicPr>
            <a:picLocks noChangeAspect="1"/>
          </p:cNvPicPr>
          <p:nvPr/>
        </p:nvPicPr>
        <p:blipFill>
          <a:blip r:embed="rId3"/>
          <a:stretch>
            <a:fillRect/>
          </a:stretch>
        </p:blipFill>
        <p:spPr>
          <a:xfrm>
            <a:off x="731520" y="2478024"/>
            <a:ext cx="274320" cy="274320"/>
          </a:xfrm>
          <a:prstGeom prst="rect">
            <a:avLst/>
          </a:prstGeom>
        </p:spPr>
      </p:pic>
      <p:sp>
        <p:nvSpPr>
          <p:cNvPr id="15" name="Text 8"/>
          <p:cNvSpPr/>
          <p:nvPr/>
        </p:nvSpPr>
        <p:spPr>
          <a:xfrm>
            <a:off x="1097280" y="2368296"/>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Contingent asset recognised</a:t>
            </a:r>
            <a:endParaRPr lang="en-US" sz="1200" dirty="0"/>
          </a:p>
        </p:txBody>
      </p:sp>
      <p:pic>
        <p:nvPicPr>
          <p:cNvPr id="16" name="Image 5" descr="preencoded.png"/>
          <p:cNvPicPr>
            <a:picLocks noChangeAspect="1"/>
          </p:cNvPicPr>
          <p:nvPr/>
        </p:nvPicPr>
        <p:blipFill>
          <a:blip r:embed="rId4"/>
          <a:stretch>
            <a:fillRect/>
          </a:stretch>
        </p:blipFill>
        <p:spPr>
          <a:xfrm>
            <a:off x="3474720" y="2505456"/>
            <a:ext cx="228600" cy="228600"/>
          </a:xfrm>
          <a:prstGeom prst="rect">
            <a:avLst/>
          </a:prstGeom>
        </p:spPr>
      </p:pic>
      <p:sp>
        <p:nvSpPr>
          <p:cNvPr id="17" name="Text 9"/>
          <p:cNvSpPr/>
          <p:nvPr/>
        </p:nvSpPr>
        <p:spPr>
          <a:xfrm>
            <a:off x="3840480" y="2368296"/>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Never recognise; disclose only when probable. Virtually certain = it's a real asset</a:t>
            </a:r>
            <a:endParaRPr lang="en-US" sz="1100" dirty="0"/>
          </a:p>
        </p:txBody>
      </p:sp>
      <p:pic>
        <p:nvPicPr>
          <p:cNvPr id="18" name="Image 6" descr="preencoded.png"/>
          <p:cNvPicPr>
            <a:picLocks noChangeAspect="1"/>
          </p:cNvPicPr>
          <p:nvPr/>
        </p:nvPicPr>
        <p:blipFill>
          <a:blip r:embed="rId3"/>
          <a:stretch>
            <a:fillRect/>
          </a:stretch>
        </p:blipFill>
        <p:spPr>
          <a:xfrm>
            <a:off x="731520" y="3136392"/>
            <a:ext cx="274320" cy="274320"/>
          </a:xfrm>
          <a:prstGeom prst="rect">
            <a:avLst/>
          </a:prstGeom>
        </p:spPr>
      </p:pic>
      <p:sp>
        <p:nvSpPr>
          <p:cNvPr id="19" name="Text 10"/>
          <p:cNvSpPr/>
          <p:nvPr/>
        </p:nvSpPr>
        <p:spPr>
          <a:xfrm>
            <a:off x="1097280" y="3026664"/>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Proposed dividend as liability</a:t>
            </a:r>
            <a:endParaRPr lang="en-US" sz="1200" dirty="0"/>
          </a:p>
        </p:txBody>
      </p:sp>
      <p:pic>
        <p:nvPicPr>
          <p:cNvPr id="20" name="Image 7" descr="preencoded.png"/>
          <p:cNvPicPr>
            <a:picLocks noChangeAspect="1"/>
          </p:cNvPicPr>
          <p:nvPr/>
        </p:nvPicPr>
        <p:blipFill>
          <a:blip r:embed="rId4"/>
          <a:stretch>
            <a:fillRect/>
          </a:stretch>
        </p:blipFill>
        <p:spPr>
          <a:xfrm>
            <a:off x="3474720" y="3163824"/>
            <a:ext cx="228600" cy="228600"/>
          </a:xfrm>
          <a:prstGeom prst="rect">
            <a:avLst/>
          </a:prstGeom>
        </p:spPr>
      </p:pic>
      <p:sp>
        <p:nvSpPr>
          <p:cNvPr id="21" name="Text 11"/>
          <p:cNvSpPr/>
          <p:nvPr/>
        </p:nvSpPr>
        <p:spPr>
          <a:xfrm>
            <a:off x="3840480" y="3026664"/>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Per AS 4 &amp; Schedule III — non-adjusting event; disclose in notes only</a:t>
            </a:r>
            <a:endParaRPr lang="en-US" sz="1100" dirty="0"/>
          </a:p>
        </p:txBody>
      </p:sp>
      <p:pic>
        <p:nvPicPr>
          <p:cNvPr id="22" name="Image 8" descr="preencoded.png"/>
          <p:cNvPicPr>
            <a:picLocks noChangeAspect="1"/>
          </p:cNvPicPr>
          <p:nvPr/>
        </p:nvPicPr>
        <p:blipFill>
          <a:blip r:embed="rId3"/>
          <a:stretch>
            <a:fillRect/>
          </a:stretch>
        </p:blipFill>
        <p:spPr>
          <a:xfrm>
            <a:off x="731520" y="3794760"/>
            <a:ext cx="274320" cy="274320"/>
          </a:xfrm>
          <a:prstGeom prst="rect">
            <a:avLst/>
          </a:prstGeom>
        </p:spPr>
      </p:pic>
      <p:sp>
        <p:nvSpPr>
          <p:cNvPr id="23" name="Text 12"/>
          <p:cNvSpPr/>
          <p:nvPr/>
        </p:nvSpPr>
        <p:spPr>
          <a:xfrm>
            <a:off x="1097280" y="3685032"/>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Ignoring events after BS date</a:t>
            </a:r>
            <a:endParaRPr lang="en-US" sz="1200" dirty="0"/>
          </a:p>
        </p:txBody>
      </p:sp>
      <p:pic>
        <p:nvPicPr>
          <p:cNvPr id="24" name="Image 9" descr="preencoded.png"/>
          <p:cNvPicPr>
            <a:picLocks noChangeAspect="1"/>
          </p:cNvPicPr>
          <p:nvPr/>
        </p:nvPicPr>
        <p:blipFill>
          <a:blip r:embed="rId4"/>
          <a:stretch>
            <a:fillRect/>
          </a:stretch>
        </p:blipFill>
        <p:spPr>
          <a:xfrm>
            <a:off x="3474720" y="3822192"/>
            <a:ext cx="228600" cy="228600"/>
          </a:xfrm>
          <a:prstGeom prst="rect">
            <a:avLst/>
          </a:prstGeom>
        </p:spPr>
      </p:pic>
      <p:sp>
        <p:nvSpPr>
          <p:cNvPr id="25" name="Text 13"/>
          <p:cNvSpPr/>
          <p:nvPr/>
        </p:nvSpPr>
        <p:spPr>
          <a:xfrm>
            <a:off x="3840480" y="3685032"/>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Must evaluate all events up to Board approval date; distinguish adjusting vs non-adjusting</a:t>
            </a:r>
            <a:endParaRPr lang="en-US" sz="1100" dirty="0"/>
          </a:p>
        </p:txBody>
      </p:sp>
      <p:pic>
        <p:nvPicPr>
          <p:cNvPr id="26" name="Image 10" descr="preencoded.png"/>
          <p:cNvPicPr>
            <a:picLocks noChangeAspect="1"/>
          </p:cNvPicPr>
          <p:nvPr/>
        </p:nvPicPr>
        <p:blipFill>
          <a:blip r:embed="rId3"/>
          <a:stretch>
            <a:fillRect/>
          </a:stretch>
        </p:blipFill>
        <p:spPr>
          <a:xfrm>
            <a:off x="731520" y="4453128"/>
            <a:ext cx="274320" cy="274320"/>
          </a:xfrm>
          <a:prstGeom prst="rect">
            <a:avLst/>
          </a:prstGeom>
        </p:spPr>
      </p:pic>
      <p:sp>
        <p:nvSpPr>
          <p:cNvPr id="27" name="Text 14"/>
          <p:cNvSpPr/>
          <p:nvPr/>
        </p:nvSpPr>
        <p:spPr>
          <a:xfrm>
            <a:off x="1097280" y="4343400"/>
            <a:ext cx="2286000" cy="548640"/>
          </a:xfrm>
          <a:prstGeom prst="rect">
            <a:avLst/>
          </a:prstGeom>
          <a:noFill/>
          <a:ln/>
        </p:spPr>
        <p:txBody>
          <a:bodyPr wrap="square" lIns="0" tIns="0" rIns="0" bIns="0" rtlCol="0" anchor="ctr"/>
          <a:lstStyle/>
          <a:p>
            <a:pPr marL="0" indent="0">
              <a:buNone/>
            </a:pPr>
            <a:r>
              <a:rPr lang="en-US" sz="1200" b="1" dirty="0">
                <a:solidFill>
                  <a:srgbClr val="EF4444"/>
                </a:solidFill>
                <a:latin typeface="Georgia" pitchFamily="34" charset="0"/>
                <a:ea typeface="Georgia" pitchFamily="34" charset="-122"/>
                <a:cs typeface="Georgia" pitchFamily="34" charset="-120"/>
              </a:rPr>
              <a:t>Inadequate litigation assessment</a:t>
            </a:r>
            <a:endParaRPr lang="en-US" sz="1200" dirty="0"/>
          </a:p>
        </p:txBody>
      </p:sp>
      <p:pic>
        <p:nvPicPr>
          <p:cNvPr id="28" name="Image 11" descr="preencoded.png"/>
          <p:cNvPicPr>
            <a:picLocks noChangeAspect="1"/>
          </p:cNvPicPr>
          <p:nvPr/>
        </p:nvPicPr>
        <p:blipFill>
          <a:blip r:embed="rId4"/>
          <a:stretch>
            <a:fillRect/>
          </a:stretch>
        </p:blipFill>
        <p:spPr>
          <a:xfrm>
            <a:off x="3474720" y="4480560"/>
            <a:ext cx="228600" cy="228600"/>
          </a:xfrm>
          <a:prstGeom prst="rect">
            <a:avLst/>
          </a:prstGeom>
        </p:spPr>
      </p:pic>
      <p:sp>
        <p:nvSpPr>
          <p:cNvPr id="29" name="Text 15"/>
          <p:cNvSpPr/>
          <p:nvPr/>
        </p:nvSpPr>
        <p:spPr>
          <a:xfrm>
            <a:off x="3840480" y="4343400"/>
            <a:ext cx="4754880" cy="5486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Obtain legal opinions; document basis of classification; update each year</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3" grpId="0" animBg="1"/>
      <p:bldP spid="15" grpId="0" animBg="1"/>
      <p:bldP spid="17" grpId="0" animBg="1"/>
      <p:bldP spid="19" grpId="0" animBg="1"/>
      <p:bldP spid="21" grpId="0" animBg="1"/>
      <p:bldP spid="23" grpId="0" animBg="1"/>
      <p:bldP spid="25" grpId="0" animBg="1"/>
      <p:bldP spid="27" grpId="0" animBg="1"/>
      <p:bldP spid="2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Mini Case Study — Litigation Assessment</a:t>
            </a:r>
            <a:endParaRPr lang="en-US" sz="2200" dirty="0"/>
          </a:p>
        </p:txBody>
      </p:sp>
      <p:sp>
        <p:nvSpPr>
          <p:cNvPr id="6" name="Shape 4"/>
          <p:cNvSpPr/>
          <p:nvPr/>
        </p:nvSpPr>
        <p:spPr>
          <a:xfrm>
            <a:off x="731520" y="1097280"/>
            <a:ext cx="7680960" cy="1097280"/>
          </a:xfrm>
          <a:prstGeom prst="rect">
            <a:avLst/>
          </a:prstGeom>
          <a:solidFill>
            <a:srgbClr val="F0FDFA"/>
          </a:solidFill>
          <a:ln/>
        </p:spPr>
      </p:sp>
      <p:sp>
        <p:nvSpPr>
          <p:cNvPr id="7" name="Text 5"/>
          <p:cNvSpPr/>
          <p:nvPr/>
        </p:nvSpPr>
        <p:spPr>
          <a:xfrm>
            <a:off x="914400" y="1097280"/>
            <a:ext cx="7315200" cy="36576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Scenario: XYZ Ltd has three pending legal matters as on 31st March:</a:t>
            </a:r>
            <a:endParaRPr lang="en-US" sz="1300" dirty="0"/>
          </a:p>
        </p:txBody>
      </p:sp>
      <p:sp>
        <p:nvSpPr>
          <p:cNvPr id="8" name="Text 6"/>
          <p:cNvSpPr/>
          <p:nvPr/>
        </p:nvSpPr>
        <p:spPr>
          <a:xfrm>
            <a:off x="914400" y="1463040"/>
            <a:ext cx="7315200" cy="6400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(a) Consumer case — ₹5 lakhs — company likely to lose per legal opinion</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(b) Tax demand — ₹50 lakhs — company confident of winning on appeal</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(c) Labour dispute — ₹10 lakhs — outcome uncertain, could go either way</a:t>
            </a:r>
            <a:endParaRPr lang="en-US" sz="1200" dirty="0"/>
          </a:p>
        </p:txBody>
      </p:sp>
      <p:graphicFrame>
        <p:nvGraphicFramePr>
          <p:cNvPr id="28" name="Table 0"/>
          <p:cNvGraphicFramePr>
            <a:graphicFrameLocks noGrp="1"/>
          </p:cNvGraphicFramePr>
          <p:nvPr/>
        </p:nvGraphicFramePr>
        <p:xfrm>
          <a:off x="457200" y="2468880"/>
          <a:ext cx="8229600" cy="1051560"/>
        </p:xfrm>
        <a:graphic>
          <a:graphicData uri="http://schemas.openxmlformats.org/drawingml/2006/table">
            <a:tbl>
              <a:tblPr/>
              <a:tblGrid>
                <a:gridCol w="201168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2560320">
                  <a:extLst>
                    <a:ext uri="{9D8B030D-6E8A-4147-A177-3AD203B41FA5}">
                      <a16:colId xmlns:a16="http://schemas.microsoft.com/office/drawing/2014/main" val="20002"/>
                    </a:ext>
                  </a:extLst>
                </a:gridCol>
                <a:gridCol w="2011680">
                  <a:extLst>
                    <a:ext uri="{9D8B030D-6E8A-4147-A177-3AD203B41FA5}">
                      <a16:colId xmlns:a16="http://schemas.microsoft.com/office/drawing/2014/main" val="20003"/>
                    </a:ext>
                  </a:extLst>
                </a:gridCol>
              </a:tblGrid>
              <a:tr h="0">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Case</a:t>
                      </a:r>
                      <a:endParaRPr lang="en-US" sz="12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Probability</a:t>
                      </a:r>
                      <a:endParaRPr lang="en-US" sz="12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Treatment</a:t>
                      </a:r>
                      <a:endParaRPr lang="en-US" sz="12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CARO 3(xii)</a:t>
                      </a:r>
                      <a:endParaRPr lang="en-US" sz="12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extLst>
                  <a:ext uri="{0D108BD9-81ED-4DB2-BD59-A6C34878D82A}">
                    <a16:rowId xmlns:a16="http://schemas.microsoft.com/office/drawing/2014/main" val="10000"/>
                  </a:ext>
                </a:extLst>
              </a:tr>
              <a:tr h="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 Consumer ₹5L</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EF4444"/>
                          </a:solidFill>
                          <a:latin typeface="Calibri" pitchFamily="34" charset="0"/>
                          <a:ea typeface="Calibri" pitchFamily="34" charset="-122"/>
                          <a:cs typeface="Calibri" pitchFamily="34" charset="-120"/>
                        </a:rPr>
                        <a:t>Probable (&gt;50%)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Provide as provision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Report with impact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(b) Tax ₹50L</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0B981"/>
                          </a:solidFill>
                          <a:latin typeface="Calibri" pitchFamily="34" charset="0"/>
                          <a:ea typeface="Calibri" pitchFamily="34" charset="-122"/>
                          <a:cs typeface="Calibri" pitchFamily="34" charset="-120"/>
                        </a:rPr>
                        <a:t>Remote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No disclosure needed</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May still report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2"/>
                  </a:ext>
                </a:extLst>
              </a:tr>
              <a:tr h="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(c) Labour ₹10L</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F59E0B"/>
                          </a:solidFill>
                          <a:latin typeface="Calibri" pitchFamily="34" charset="0"/>
                          <a:ea typeface="Calibri" pitchFamily="34" charset="-122"/>
                          <a:cs typeface="Calibri" pitchFamily="34" charset="-120"/>
                        </a:rPr>
                        <a:t>Possible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Disclose as CL</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Report with impact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 name="Text 7"/>
          <p:cNvSpPr/>
          <p:nvPr/>
        </p:nvSpPr>
        <p:spPr>
          <a:xfrm>
            <a:off x="731520" y="4114800"/>
            <a:ext cx="7680960" cy="640080"/>
          </a:xfrm>
          <a:prstGeom prst="rect">
            <a:avLst/>
          </a:prstGeom>
          <a:noFill/>
          <a:ln/>
        </p:spPr>
        <p:txBody>
          <a:bodyPr wrap="square" lIns="0" tIns="0" rIns="0" bIns="0" rtlCol="0" anchor="ctr"/>
          <a:lstStyle/>
          <a:p>
            <a:pPr marL="0" indent="0">
              <a:buNone/>
            </a:pPr>
            <a:r>
              <a:rPr lang="en-US" sz="1200" b="1" i="1" dirty="0">
                <a:solidFill>
                  <a:srgbClr val="0D9488"/>
                </a:solidFill>
                <a:latin typeface="Calibri" pitchFamily="34" charset="0"/>
                <a:ea typeface="Calibri" pitchFamily="34" charset="-122"/>
                <a:cs typeface="Calibri" pitchFamily="34" charset="-120"/>
              </a:rPr>
              <a:t>Key Takeaway: Same set of litigations requires different treatment under AS 29, different disclosure under Schedule III, and specific reporting under CARO 2020.</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2 — Warranty Provision</a:t>
            </a:r>
            <a:endParaRPr lang="en-US" sz="2200" dirty="0"/>
          </a:p>
        </p:txBody>
      </p:sp>
      <p:sp>
        <p:nvSpPr>
          <p:cNvPr id="6" name="Shape 4"/>
          <p:cNvSpPr/>
          <p:nvPr/>
        </p:nvSpPr>
        <p:spPr>
          <a:xfrm>
            <a:off x="731520" y="1097280"/>
            <a:ext cx="7680960" cy="1280160"/>
          </a:xfrm>
          <a:prstGeom prst="rect">
            <a:avLst/>
          </a:prstGeom>
          <a:solidFill>
            <a:srgbClr val="F0FDFA"/>
          </a:solidFill>
          <a:ln/>
        </p:spPr>
      </p:sp>
      <p:sp>
        <p:nvSpPr>
          <p:cNvPr id="7" name="Text 5"/>
          <p:cNvSpPr/>
          <p:nvPr/>
        </p:nvSpPr>
        <p:spPr>
          <a:xfrm>
            <a:off x="914400" y="1097280"/>
            <a:ext cx="1371600" cy="36576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Scenario:</a:t>
            </a:r>
            <a:endParaRPr lang="en-US" sz="1300" dirty="0"/>
          </a:p>
        </p:txBody>
      </p:sp>
      <p:sp>
        <p:nvSpPr>
          <p:cNvPr id="8" name="Text 6"/>
          <p:cNvSpPr/>
          <p:nvPr/>
        </p:nvSpPr>
        <p:spPr>
          <a:xfrm>
            <a:off x="914400" y="1417320"/>
            <a:ext cx="7315200" cy="9144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ABC Ltd manufactures electronic goods. It provides a 2-year warranty on all products sold. Based on past experience:</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 2% of products will have major defects (avg. repair cost ₹5,000 each)</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 8% will have minor defects (avg. repair cost ₹1,000 each)</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Total sales in FY 2024-25: 10,000 units.</a:t>
            </a:r>
            <a:endParaRPr lang="en-US" sz="1200" dirty="0"/>
          </a:p>
        </p:txBody>
      </p:sp>
      <p:sp>
        <p:nvSpPr>
          <p:cNvPr id="9" name="Text 7"/>
          <p:cNvSpPr/>
          <p:nvPr/>
        </p:nvSpPr>
        <p:spPr>
          <a:xfrm>
            <a:off x="731520" y="2468880"/>
            <a:ext cx="7680960" cy="320040"/>
          </a:xfrm>
          <a:prstGeom prst="rect">
            <a:avLst/>
          </a:prstGeom>
          <a:noFill/>
          <a:ln/>
        </p:spPr>
        <p:txBody>
          <a:bodyPr wrap="square" lIns="0" tIns="0" rIns="0" bIns="0" rtlCol="0" anchor="ctr"/>
          <a:lstStyle/>
          <a:p>
            <a:pPr marL="0" indent="0">
              <a:buNone/>
            </a:pPr>
            <a:r>
              <a:rPr lang="en-US" sz="1400" b="1" dirty="0">
                <a:solidFill>
                  <a:srgbClr val="0D9488"/>
                </a:solidFill>
                <a:latin typeface="Georgia" pitchFamily="34" charset="0"/>
                <a:ea typeface="Georgia" pitchFamily="34" charset="-122"/>
                <a:cs typeface="Georgia" pitchFamily="34" charset="-120"/>
              </a:rPr>
              <a:t>Analysis under AS 29:</a:t>
            </a:r>
            <a:endParaRPr lang="en-US" sz="1400" dirty="0"/>
          </a:p>
        </p:txBody>
      </p:sp>
      <p:graphicFrame>
        <p:nvGraphicFramePr>
          <p:cNvPr id="29" name="Table 0"/>
          <p:cNvGraphicFramePr>
            <a:graphicFrameLocks noGrp="1"/>
          </p:cNvGraphicFramePr>
          <p:nvPr/>
        </p:nvGraphicFramePr>
        <p:xfrm>
          <a:off x="457200" y="2788920"/>
          <a:ext cx="8229600" cy="1865376"/>
        </p:xfrm>
        <a:graphic>
          <a:graphicData uri="http://schemas.openxmlformats.org/drawingml/2006/table">
            <a:tbl>
              <a:tblPr/>
              <a:tblGrid>
                <a:gridCol w="2011680">
                  <a:extLst>
                    <a:ext uri="{9D8B030D-6E8A-4147-A177-3AD203B41FA5}">
                      <a16:colId xmlns:a16="http://schemas.microsoft.com/office/drawing/2014/main" val="20000"/>
                    </a:ext>
                  </a:extLst>
                </a:gridCol>
                <a:gridCol w="393192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256032">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Criteria</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Assessment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Amount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extLst>
                  <a:ext uri="{0D108BD9-81ED-4DB2-BD59-A6C34878D82A}">
                    <a16:rowId xmlns:a16="http://schemas.microsoft.com/office/drawing/2014/main" val="10000"/>
                  </a:ext>
                </a:extLst>
              </a:tr>
              <a:tr h="256032">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Past event?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Yes — sale of goods with warranty</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256032">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Probable outflow?</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Yes — based on historical data</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2"/>
                  </a:ext>
                </a:extLst>
              </a:tr>
              <a:tr h="256032">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Reliable estimate?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Yes — using expected value method</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3"/>
                  </a:ext>
                </a:extLst>
              </a:tr>
              <a:tr h="256032">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Major defects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10,000 × 2% × ₹5,000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₹10,00,000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4"/>
                  </a:ext>
                </a:extLst>
              </a:tr>
              <a:tr h="256032">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Minor defects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10,000 × 8% × ₹1,000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₹8,00,000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5"/>
                  </a:ext>
                </a:extLst>
              </a:tr>
              <a:tr h="310896">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Total Provision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Recognise as provision in BS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₹18,00,000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extLst>
                  <a:ext uri="{0D108BD9-81ED-4DB2-BD59-A6C34878D82A}">
                    <a16:rowId xmlns:a16="http://schemas.microsoft.com/office/drawing/2014/main" val="10006"/>
                  </a:ext>
                </a:extLst>
              </a:tr>
            </a:tbl>
          </a:graphicData>
        </a:graphic>
      </p:graphicFrame>
      <p:sp>
        <p:nvSpPr>
          <p:cNvPr id="11" name="Text 8"/>
          <p:cNvSpPr/>
          <p:nvPr/>
        </p:nvSpPr>
        <p:spPr>
          <a:xfrm>
            <a:off x="731520" y="4709160"/>
            <a:ext cx="7680960" cy="320040"/>
          </a:xfrm>
          <a:prstGeom prst="rect">
            <a:avLst/>
          </a:prstGeom>
          <a:noFill/>
          <a:ln/>
        </p:spPr>
        <p:txBody>
          <a:bodyPr wrap="square" lIns="0" tIns="0" rIns="0" bIns="0" rtlCol="0" anchor="ctr"/>
          <a:lstStyle/>
          <a:p>
            <a:pPr marL="0" indent="0">
              <a:buNone/>
            </a:pPr>
            <a:r>
              <a:rPr lang="en-US" sz="1100" i="1" dirty="0">
                <a:solidFill>
                  <a:srgbClr val="0D9488"/>
                </a:solidFill>
                <a:latin typeface="Calibri" pitchFamily="34" charset="0"/>
                <a:ea typeface="Calibri" pitchFamily="34" charset="-122"/>
                <a:cs typeface="Calibri" pitchFamily="34" charset="-120"/>
              </a:rPr>
              <a:t>Schedule III: Show under 'Provisions — Others (Warranty)' in current liabilities.</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3 — Onerous Contract</a:t>
            </a:r>
            <a:endParaRPr lang="en-US" sz="2200" dirty="0"/>
          </a:p>
        </p:txBody>
      </p:sp>
      <p:sp>
        <p:nvSpPr>
          <p:cNvPr id="6" name="Shape 4"/>
          <p:cNvSpPr/>
          <p:nvPr/>
        </p:nvSpPr>
        <p:spPr>
          <a:xfrm>
            <a:off x="731520" y="1097280"/>
            <a:ext cx="7680960" cy="1188720"/>
          </a:xfrm>
          <a:prstGeom prst="rect">
            <a:avLst/>
          </a:prstGeom>
          <a:solidFill>
            <a:srgbClr val="F0FDFA"/>
          </a:solidFill>
          <a:ln/>
        </p:spPr>
      </p:sp>
      <p:sp>
        <p:nvSpPr>
          <p:cNvPr id="7" name="Text 5"/>
          <p:cNvSpPr/>
          <p:nvPr/>
        </p:nvSpPr>
        <p:spPr>
          <a:xfrm>
            <a:off x="914400" y="1097280"/>
            <a:ext cx="1371600" cy="36576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Scenario:</a:t>
            </a:r>
            <a:endParaRPr lang="en-US" sz="1300" dirty="0"/>
          </a:p>
        </p:txBody>
      </p:sp>
      <p:sp>
        <p:nvSpPr>
          <p:cNvPr id="8" name="Text 6"/>
          <p:cNvSpPr/>
          <p:nvPr/>
        </p:nvSpPr>
        <p:spPr>
          <a:xfrm>
            <a:off x="914400" y="1417320"/>
            <a:ext cx="7315200" cy="82296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PQR Ltd entered a 5-year lease for office space at ₹20 lakhs/year. In Year 3, the company relocated its operations. The remaining lease term is 2 years. PQR cannot sub-let the property. Penalty for early termination: ₹15 lakhs.</a:t>
            </a:r>
            <a:endParaRPr lang="en-US" sz="1200" dirty="0"/>
          </a:p>
        </p:txBody>
      </p:sp>
      <p:sp>
        <p:nvSpPr>
          <p:cNvPr id="9" name="Shape 7"/>
          <p:cNvSpPr/>
          <p:nvPr/>
        </p:nvSpPr>
        <p:spPr>
          <a:xfrm>
            <a:off x="731520" y="2468880"/>
            <a:ext cx="3657600" cy="1645920"/>
          </a:xfrm>
          <a:prstGeom prst="rect">
            <a:avLst/>
          </a:prstGeom>
          <a:solidFill>
            <a:srgbClr val="FFFFFF"/>
          </a:solidFill>
          <a:ln/>
          <a:effectLst>
            <a:outerShdw blurRad="50800" dist="25400" dir="8100000" algn="bl" rotWithShape="0">
              <a:srgbClr val="000000">
                <a:alpha val="10000"/>
              </a:srgbClr>
            </a:outerShdw>
          </a:effectLst>
        </p:spPr>
      </p:sp>
      <p:sp>
        <p:nvSpPr>
          <p:cNvPr id="10" name="Shape 8"/>
          <p:cNvSpPr/>
          <p:nvPr/>
        </p:nvSpPr>
        <p:spPr>
          <a:xfrm>
            <a:off x="731520" y="2468880"/>
            <a:ext cx="64008" cy="1645920"/>
          </a:xfrm>
          <a:prstGeom prst="rect">
            <a:avLst/>
          </a:prstGeom>
          <a:solidFill>
            <a:srgbClr val="EF4444"/>
          </a:solidFill>
          <a:ln/>
        </p:spPr>
      </p:sp>
      <p:sp>
        <p:nvSpPr>
          <p:cNvPr id="11" name="Text 9"/>
          <p:cNvSpPr/>
          <p:nvPr/>
        </p:nvSpPr>
        <p:spPr>
          <a:xfrm>
            <a:off x="1005840" y="2514600"/>
            <a:ext cx="3200400" cy="36576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Option A: Continue Lease</a:t>
            </a:r>
            <a:endParaRPr lang="en-US" sz="1300" dirty="0"/>
          </a:p>
        </p:txBody>
      </p:sp>
      <p:sp>
        <p:nvSpPr>
          <p:cNvPr id="12" name="Text 10"/>
          <p:cNvSpPr/>
          <p:nvPr/>
        </p:nvSpPr>
        <p:spPr>
          <a:xfrm>
            <a:off x="1005840" y="292608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Unavoidable cost:</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₹20L × 2 years = ₹40 lakhs</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Economic benefit: NIL (vacated)</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Net cost: ₹40 lakhs</a:t>
            </a:r>
            <a:endParaRPr lang="en-US" sz="1200" dirty="0"/>
          </a:p>
        </p:txBody>
      </p:sp>
      <p:sp>
        <p:nvSpPr>
          <p:cNvPr id="13" name="Shape 11"/>
          <p:cNvSpPr/>
          <p:nvPr/>
        </p:nvSpPr>
        <p:spPr>
          <a:xfrm>
            <a:off x="4754880" y="2468880"/>
            <a:ext cx="3657600" cy="1645920"/>
          </a:xfrm>
          <a:prstGeom prst="rect">
            <a:avLst/>
          </a:prstGeom>
          <a:solidFill>
            <a:srgbClr val="FFFFFF"/>
          </a:solidFill>
          <a:ln/>
          <a:effectLst>
            <a:outerShdw blurRad="50800" dist="25400" dir="8100000" algn="bl" rotWithShape="0">
              <a:srgbClr val="000000">
                <a:alpha val="10000"/>
              </a:srgbClr>
            </a:outerShdw>
          </a:effectLst>
        </p:spPr>
      </p:sp>
      <p:sp>
        <p:nvSpPr>
          <p:cNvPr id="14" name="Shape 12"/>
          <p:cNvSpPr/>
          <p:nvPr/>
        </p:nvSpPr>
        <p:spPr>
          <a:xfrm>
            <a:off x="4754880" y="2468880"/>
            <a:ext cx="64008" cy="1645920"/>
          </a:xfrm>
          <a:prstGeom prst="rect">
            <a:avLst/>
          </a:prstGeom>
          <a:solidFill>
            <a:srgbClr val="10B981"/>
          </a:solidFill>
          <a:ln/>
        </p:spPr>
      </p:sp>
      <p:sp>
        <p:nvSpPr>
          <p:cNvPr id="15" name="Text 13"/>
          <p:cNvSpPr/>
          <p:nvPr/>
        </p:nvSpPr>
        <p:spPr>
          <a:xfrm>
            <a:off x="5029200" y="2514600"/>
            <a:ext cx="3200400" cy="36576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Option B: Terminate Early</a:t>
            </a:r>
            <a:endParaRPr lang="en-US" sz="1300" dirty="0"/>
          </a:p>
        </p:txBody>
      </p:sp>
      <p:sp>
        <p:nvSpPr>
          <p:cNvPr id="16" name="Text 14"/>
          <p:cNvSpPr/>
          <p:nvPr/>
        </p:nvSpPr>
        <p:spPr>
          <a:xfrm>
            <a:off x="5029200" y="2926080"/>
            <a:ext cx="3200400" cy="109728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Penalty: ₹15 lakhs</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Economic benefit: NIL</a:t>
            </a:r>
            <a:endParaRPr lang="en-US" sz="1200" dirty="0"/>
          </a:p>
          <a:p>
            <a:pPr marL="0" indent="0">
              <a:buNone/>
            </a:pPr>
            <a:r>
              <a:rPr lang="en-US" sz="1200" dirty="0">
                <a:solidFill>
                  <a:srgbClr val="1E293B"/>
                </a:solidFill>
                <a:latin typeface="Calibri" pitchFamily="34" charset="0"/>
                <a:ea typeface="Calibri" pitchFamily="34" charset="-122"/>
                <a:cs typeface="Calibri" pitchFamily="34" charset="-120"/>
              </a:rPr>
              <a:t>Net cost: ₹15 lakhs</a:t>
            </a:r>
            <a:endParaRPr lang="en-US" sz="1200" dirty="0"/>
          </a:p>
        </p:txBody>
      </p:sp>
      <p:sp>
        <p:nvSpPr>
          <p:cNvPr id="17" name="Shape 15"/>
          <p:cNvSpPr/>
          <p:nvPr/>
        </p:nvSpPr>
        <p:spPr>
          <a:xfrm>
            <a:off x="731520" y="4297680"/>
            <a:ext cx="7680960" cy="640080"/>
          </a:xfrm>
          <a:prstGeom prst="rect">
            <a:avLst/>
          </a:prstGeom>
          <a:solidFill>
            <a:srgbClr val="E8FFF3"/>
          </a:solidFill>
          <a:ln/>
        </p:spPr>
      </p:sp>
      <p:pic>
        <p:nvPicPr>
          <p:cNvPr id="18" name="Image 0" descr="preencoded.png"/>
          <p:cNvPicPr>
            <a:picLocks noChangeAspect="1"/>
          </p:cNvPicPr>
          <p:nvPr/>
        </p:nvPicPr>
        <p:blipFill>
          <a:blip r:embed="rId3"/>
          <a:stretch>
            <a:fillRect/>
          </a:stretch>
        </p:blipFill>
        <p:spPr>
          <a:xfrm>
            <a:off x="914400" y="4407408"/>
            <a:ext cx="274320" cy="274320"/>
          </a:xfrm>
          <a:prstGeom prst="rect">
            <a:avLst/>
          </a:prstGeom>
        </p:spPr>
      </p:pic>
      <p:sp>
        <p:nvSpPr>
          <p:cNvPr id="19" name="Text 16"/>
          <p:cNvSpPr/>
          <p:nvPr/>
        </p:nvSpPr>
        <p:spPr>
          <a:xfrm>
            <a:off x="1371600" y="4297680"/>
            <a:ext cx="6858000" cy="640080"/>
          </a:xfrm>
          <a:prstGeom prst="rect">
            <a:avLst/>
          </a:prstGeom>
          <a:noFill/>
          <a:ln/>
        </p:spPr>
        <p:txBody>
          <a:bodyPr wrap="square" lIns="0" tIns="0" rIns="0" bIns="0" rtlCol="0" anchor="ctr"/>
          <a:lstStyle/>
          <a:p>
            <a:pPr marL="0" indent="0">
              <a:buNone/>
            </a:pPr>
            <a:r>
              <a:rPr lang="en-US" sz="1200" b="1" dirty="0">
                <a:solidFill>
                  <a:srgbClr val="1E293B"/>
                </a:solidFill>
                <a:latin typeface="Calibri" pitchFamily="34" charset="0"/>
                <a:ea typeface="Calibri" pitchFamily="34" charset="-122"/>
                <a:cs typeface="Calibri" pitchFamily="34" charset="-120"/>
              </a:rPr>
              <a:t>AS 29 Treatment: Provision at LOWER of cost to fulfil (₹40L) or penalty to exit (₹15L) = ₹15 Lakhs. Disclose nature of onerous contract in notes.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5" grpId="0" animBg="1"/>
      <p:bldP spid="16" grpId="0" animBg="1"/>
      <p:bldP spid="1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4 — Restructuring Provision</a:t>
            </a:r>
            <a:endParaRPr lang="en-US" sz="2200" dirty="0"/>
          </a:p>
        </p:txBody>
      </p:sp>
      <p:sp>
        <p:nvSpPr>
          <p:cNvPr id="6" name="Shape 4"/>
          <p:cNvSpPr/>
          <p:nvPr/>
        </p:nvSpPr>
        <p:spPr>
          <a:xfrm>
            <a:off x="731520" y="1097280"/>
            <a:ext cx="7680960" cy="1005840"/>
          </a:xfrm>
          <a:prstGeom prst="rect">
            <a:avLst/>
          </a:prstGeom>
          <a:solidFill>
            <a:srgbClr val="F0FDFA"/>
          </a:solidFill>
          <a:ln/>
        </p:spPr>
      </p:sp>
      <p:sp>
        <p:nvSpPr>
          <p:cNvPr id="7" name="Text 5"/>
          <p:cNvSpPr/>
          <p:nvPr/>
        </p:nvSpPr>
        <p:spPr>
          <a:xfrm>
            <a:off x="914400" y="1097280"/>
            <a:ext cx="1371600" cy="32004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Scenario:</a:t>
            </a:r>
            <a:endParaRPr lang="en-US" sz="1300" dirty="0"/>
          </a:p>
        </p:txBody>
      </p:sp>
      <p:sp>
        <p:nvSpPr>
          <p:cNvPr id="8" name="Text 6"/>
          <p:cNvSpPr/>
          <p:nvPr/>
        </p:nvSpPr>
        <p:spPr>
          <a:xfrm>
            <a:off x="914400" y="1371600"/>
            <a:ext cx="7315200" cy="68580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MNO Ltd's Board approved a restructuring plan on 15th March to close a manufacturing unit. Announcement made to employees on 20th March. BS date: 31st March. Estimated costs: Retrenchment compensation ₹80 Million, Relocation ₹10 Million, Future operating losses ₹30 Million, Retraining of staff ₹5 Million.</a:t>
            </a:r>
            <a:endParaRPr lang="en-US" sz="1200" dirty="0"/>
          </a:p>
        </p:txBody>
      </p:sp>
      <p:graphicFrame>
        <p:nvGraphicFramePr>
          <p:cNvPr id="31" name="Table 0"/>
          <p:cNvGraphicFramePr>
            <a:graphicFrameLocks noGrp="1"/>
          </p:cNvGraphicFramePr>
          <p:nvPr/>
        </p:nvGraphicFramePr>
        <p:xfrm>
          <a:off x="457200" y="2286000"/>
          <a:ext cx="8229600" cy="2240280"/>
        </p:xfrm>
        <a:graphic>
          <a:graphicData uri="http://schemas.openxmlformats.org/drawingml/2006/table">
            <a:tbl>
              <a:tblPr/>
              <a:tblGrid>
                <a:gridCol w="219456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34747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320040">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Cost Component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Include?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Reason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Amount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extLst>
                  <a:ext uri="{0D108BD9-81ED-4DB2-BD59-A6C34878D82A}">
                    <a16:rowId xmlns:a16="http://schemas.microsoft.com/office/drawing/2014/main" val="10000"/>
                  </a:ext>
                </a:extLst>
              </a:tr>
              <a:tr h="384048">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Retrenchment compensation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YES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Direct cost necessarily arising from restructuring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₹80 Million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384048">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Relocation costs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YES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Directly related to restructuring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₹10 Million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2"/>
                  </a:ext>
                </a:extLst>
              </a:tr>
              <a:tr h="384048">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Future operating losses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EF4444"/>
                          </a:solidFill>
                          <a:latin typeface="Calibri" pitchFamily="34" charset="0"/>
                          <a:ea typeface="Calibri" pitchFamily="34" charset="-122"/>
                          <a:cs typeface="Calibri" pitchFamily="34" charset="-120"/>
                        </a:rPr>
                        <a:t>NO</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AS 29 explicitly prohibits — not a present obligation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3"/>
                  </a:ext>
                </a:extLst>
              </a:tr>
              <a:tr h="384048">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Retraining of staff</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b="1" dirty="0">
                          <a:solidFill>
                            <a:srgbClr val="EF4444"/>
                          </a:solidFill>
                          <a:latin typeface="Calibri" pitchFamily="34" charset="0"/>
                          <a:ea typeface="Calibri" pitchFamily="34" charset="-122"/>
                          <a:cs typeface="Calibri" pitchFamily="34" charset="-120"/>
                        </a:rPr>
                        <a:t>NO</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Relates to future conduct of business, not restructuring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4"/>
                  </a:ext>
                </a:extLst>
              </a:tr>
              <a:tr h="384048">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Total Provision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tc>
                  <a:txBody>
                    <a:bodyPr/>
                    <a:lstStyle/>
                    <a:p>
                      <a:pPr marL="0" indent="0">
                        <a:buNone/>
                      </a:pP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tc>
                  <a:txBody>
                    <a:bodyPr/>
                    <a:lstStyle/>
                    <a:p>
                      <a:pPr marL="0" indent="0">
                        <a:buNone/>
                      </a:pPr>
                      <a:r>
                        <a:rPr lang="en-US" sz="1100" b="1" dirty="0">
                          <a:solidFill>
                            <a:srgbClr val="1E293B"/>
                          </a:solidFill>
                          <a:latin typeface="Calibri" pitchFamily="34" charset="0"/>
                          <a:ea typeface="Calibri" pitchFamily="34" charset="-122"/>
                          <a:cs typeface="Calibri" pitchFamily="34" charset="-120"/>
                        </a:rPr>
                        <a:t>Only direct expenditure from restructuring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₹90 Million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E8FFF3"/>
                    </a:solidFill>
                  </a:tcPr>
                </a:tc>
                <a:extLst>
                  <a:ext uri="{0D108BD9-81ED-4DB2-BD59-A6C34878D82A}">
                    <a16:rowId xmlns:a16="http://schemas.microsoft.com/office/drawing/2014/main" val="10005"/>
                  </a:ext>
                </a:extLst>
              </a:tr>
            </a:tbl>
          </a:graphicData>
        </a:graphic>
      </p:graphicFrame>
      <p:sp>
        <p:nvSpPr>
          <p:cNvPr id="10" name="Text 7"/>
          <p:cNvSpPr/>
          <p:nvPr/>
        </p:nvSpPr>
        <p:spPr>
          <a:xfrm>
            <a:off x="731520" y="4572000"/>
            <a:ext cx="7680960" cy="365760"/>
          </a:xfrm>
          <a:prstGeom prst="rect">
            <a:avLst/>
          </a:prstGeom>
          <a:noFill/>
          <a:ln/>
        </p:spPr>
        <p:txBody>
          <a:bodyPr wrap="square" lIns="0" tIns="0" rIns="0" bIns="0" rtlCol="0" anchor="ctr"/>
          <a:lstStyle/>
          <a:p>
            <a:pPr marL="0" indent="0">
              <a:buNone/>
            </a:pPr>
            <a:r>
              <a:rPr lang="en-US" sz="1100" b="1" i="1" dirty="0">
                <a:solidFill>
                  <a:srgbClr val="0D9488"/>
                </a:solidFill>
                <a:latin typeface="Calibri" pitchFamily="34" charset="0"/>
                <a:ea typeface="Calibri" pitchFamily="34" charset="-122"/>
                <a:cs typeface="Calibri" pitchFamily="34" charset="-120"/>
              </a:rPr>
              <a:t>Key: Constructive obligation arose on announcement (20 Mar). Board resolution alone without communication is NOT sufficient.</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5 — Events After Balance Sheet Date (AS 4)</a:t>
            </a:r>
            <a:endParaRPr lang="en-US" sz="2200" dirty="0"/>
          </a:p>
        </p:txBody>
      </p:sp>
      <p:sp>
        <p:nvSpPr>
          <p:cNvPr id="6" name="Shape 4"/>
          <p:cNvSpPr/>
          <p:nvPr/>
        </p:nvSpPr>
        <p:spPr>
          <a:xfrm>
            <a:off x="731520" y="1097280"/>
            <a:ext cx="7680960" cy="822960"/>
          </a:xfrm>
          <a:prstGeom prst="rect">
            <a:avLst/>
          </a:prstGeom>
          <a:solidFill>
            <a:srgbClr val="F0FDFA"/>
          </a:solidFill>
          <a:ln/>
        </p:spPr>
      </p:sp>
      <p:sp>
        <p:nvSpPr>
          <p:cNvPr id="7" name="Text 5"/>
          <p:cNvSpPr/>
          <p:nvPr/>
        </p:nvSpPr>
        <p:spPr>
          <a:xfrm>
            <a:off x="914400" y="1143000"/>
            <a:ext cx="7315200" cy="731520"/>
          </a:xfrm>
          <a:prstGeom prst="rect">
            <a:avLst/>
          </a:prstGeom>
          <a:noFill/>
          <a:ln/>
        </p:spPr>
        <p:txBody>
          <a:bodyPr wrap="square" lIns="0" tIns="0" rIns="0" bIns="0" rtlCol="0" anchor="ctr"/>
          <a:lstStyle/>
          <a:p>
            <a:pPr marL="0" indent="0">
              <a:buNone/>
            </a:pPr>
            <a:r>
              <a:rPr lang="en-US" sz="1200" b="1" dirty="0">
                <a:solidFill>
                  <a:srgbClr val="1E293B"/>
                </a:solidFill>
                <a:latin typeface="Calibri" pitchFamily="34" charset="0"/>
                <a:ea typeface="Calibri" pitchFamily="34" charset="-122"/>
                <a:cs typeface="Calibri" pitchFamily="34" charset="-120"/>
              </a:rPr>
              <a:t>Scenario: DEF Ltd (BS date 31 March 2025; Board meeting 30 May 2025). Following events occurred between April–May 2025:</a:t>
            </a:r>
            <a:endParaRPr lang="en-US" sz="1200" dirty="0"/>
          </a:p>
        </p:txBody>
      </p:sp>
      <p:graphicFrame>
        <p:nvGraphicFramePr>
          <p:cNvPr id="32" name="Table 0"/>
          <p:cNvGraphicFramePr>
            <a:graphicFrameLocks noGrp="1"/>
          </p:cNvGraphicFramePr>
          <p:nvPr/>
        </p:nvGraphicFramePr>
        <p:xfrm>
          <a:off x="274320" y="2103120"/>
          <a:ext cx="8595360" cy="2834640"/>
        </p:xfrm>
        <a:graphic>
          <a:graphicData uri="http://schemas.openxmlformats.org/drawingml/2006/table">
            <a:tbl>
              <a:tblPr/>
              <a:tblGrid>
                <a:gridCol w="32004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4206240">
                  <a:extLst>
                    <a:ext uri="{9D8B030D-6E8A-4147-A177-3AD203B41FA5}">
                      <a16:colId xmlns:a16="http://schemas.microsoft.com/office/drawing/2014/main" val="20002"/>
                    </a:ext>
                  </a:extLst>
                </a:gridCol>
              </a:tblGrid>
              <a:tr h="320040">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Event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Type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Treatment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extLst>
                  <a:ext uri="{0D108BD9-81ED-4DB2-BD59-A6C34878D82A}">
                    <a16:rowId xmlns:a16="http://schemas.microsoft.com/office/drawing/2014/main" val="10000"/>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Major customer declared bankrupt in April — had ₹25L receivable at BS date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Adjusting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Write off / provide for bad debt in FY 24-25 FS — condition existed at BS date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Factory destroyed by flood in May — loss ₹2 Cr</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b="1" dirty="0">
                          <a:solidFill>
                            <a:srgbClr val="F59E0B"/>
                          </a:solidFill>
                          <a:latin typeface="Calibri" pitchFamily="34" charset="0"/>
                          <a:ea typeface="Calibri" pitchFamily="34" charset="-122"/>
                          <a:cs typeface="Calibri" pitchFamily="34" charset="-120"/>
                        </a:rPr>
                        <a:t>Non-Adjusting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Disclose in notes — nature, estimated financial effect. Do NOT adjust FS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2"/>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Board proposed dividend of ₹5/share in May meeting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F59E0B"/>
                          </a:solidFill>
                          <a:latin typeface="Calibri" pitchFamily="34" charset="0"/>
                          <a:ea typeface="Calibri" pitchFamily="34" charset="-122"/>
                          <a:cs typeface="Calibri" pitchFamily="34" charset="-120"/>
                        </a:rPr>
                        <a:t>Non-Adjusting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Disclose in notes or show as separate sub-head (Schedule III). NOT a liability at BS date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3"/>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Discovery that inventory was overvalued by ₹8L due to counting error</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b="1" dirty="0">
                          <a:solidFill>
                            <a:srgbClr val="10B981"/>
                          </a:solidFill>
                          <a:latin typeface="Calibri" pitchFamily="34" charset="0"/>
                          <a:ea typeface="Calibri" pitchFamily="34" charset="-122"/>
                          <a:cs typeface="Calibri" pitchFamily="34" charset="-120"/>
                        </a:rPr>
                        <a:t>Adjusting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Adjust inventory value in FY 24-25 FS — error existed at BS date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4"/>
                  </a:ext>
                </a:extLst>
              </a:tr>
              <a:tr h="50292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Major acquisition announced in April — ₹50 Cr</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b="1" dirty="0">
                          <a:solidFill>
                            <a:srgbClr val="F59E0B"/>
                          </a:solidFill>
                          <a:latin typeface="Calibri" pitchFamily="34" charset="0"/>
                          <a:ea typeface="Calibri" pitchFamily="34" charset="-122"/>
                          <a:cs typeface="Calibri" pitchFamily="34" charset="-120"/>
                        </a:rPr>
                        <a:t>Non-Adjusting</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Disclose nature, financial estimate. May trigger going concern assessment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73152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Key Definitions</a:t>
            </a:r>
            <a:endParaRPr lang="en-US" sz="2800" dirty="0"/>
          </a:p>
        </p:txBody>
      </p:sp>
      <p:sp>
        <p:nvSpPr>
          <p:cNvPr id="4" name="Shape 2"/>
          <p:cNvSpPr/>
          <p:nvPr/>
        </p:nvSpPr>
        <p:spPr>
          <a:xfrm>
            <a:off x="731520" y="1097280"/>
            <a:ext cx="7680960" cy="822960"/>
          </a:xfrm>
          <a:prstGeom prst="rect">
            <a:avLst/>
          </a:prstGeom>
          <a:solidFill>
            <a:srgbClr val="F8FAFC"/>
          </a:solidFill>
          <a:ln/>
          <a:effectLst>
            <a:outerShdw blurRad="50800" dist="25400" dir="8100000" algn="bl" rotWithShape="0">
              <a:srgbClr val="000000">
                <a:alpha val="12000"/>
              </a:srgbClr>
            </a:outerShdw>
          </a:effectLst>
        </p:spPr>
      </p:sp>
      <p:sp>
        <p:nvSpPr>
          <p:cNvPr id="5" name="Shape 3"/>
          <p:cNvSpPr/>
          <p:nvPr/>
        </p:nvSpPr>
        <p:spPr>
          <a:xfrm>
            <a:off x="731520" y="1097280"/>
            <a:ext cx="64008" cy="822960"/>
          </a:xfrm>
          <a:prstGeom prst="rect">
            <a:avLst/>
          </a:prstGeom>
          <a:solidFill>
            <a:srgbClr val="0891B2"/>
          </a:solidFill>
          <a:ln/>
        </p:spPr>
      </p:sp>
      <p:pic>
        <p:nvPicPr>
          <p:cNvPr id="6" name="Image 0" descr="preencoded.png"/>
          <p:cNvPicPr>
            <a:picLocks noChangeAspect="1"/>
          </p:cNvPicPr>
          <p:nvPr/>
        </p:nvPicPr>
        <p:blipFill>
          <a:blip r:embed="rId3"/>
          <a:stretch>
            <a:fillRect/>
          </a:stretch>
        </p:blipFill>
        <p:spPr>
          <a:xfrm>
            <a:off x="1005840" y="1280160"/>
            <a:ext cx="365760" cy="365760"/>
          </a:xfrm>
          <a:prstGeom prst="rect">
            <a:avLst/>
          </a:prstGeom>
        </p:spPr>
      </p:pic>
      <p:sp>
        <p:nvSpPr>
          <p:cNvPr id="7" name="Text 4"/>
          <p:cNvSpPr/>
          <p:nvPr/>
        </p:nvSpPr>
        <p:spPr>
          <a:xfrm>
            <a:off x="1554480" y="1143000"/>
            <a:ext cx="64008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Provision</a:t>
            </a:r>
            <a:endParaRPr lang="en-US" sz="1400" dirty="0"/>
          </a:p>
        </p:txBody>
      </p:sp>
      <p:sp>
        <p:nvSpPr>
          <p:cNvPr id="8" name="Text 5"/>
          <p:cNvSpPr/>
          <p:nvPr/>
        </p:nvSpPr>
        <p:spPr>
          <a:xfrm>
            <a:off x="1554480" y="1463040"/>
            <a:ext cx="6583680" cy="411480"/>
          </a:xfrm>
          <a:prstGeom prst="rect">
            <a:avLst/>
          </a:prstGeom>
          <a:noFill/>
          <a:ln/>
        </p:spPr>
        <p:txBody>
          <a:bodyPr wrap="square" lIns="0" tIns="0" rIns="0" bIns="0" rtlCol="0" anchor="ctr"/>
          <a:lstStyle/>
          <a:p>
            <a:pPr marL="0" indent="0">
              <a:lnSpc>
                <a:spcPct val="120000"/>
              </a:lnSpc>
              <a:buNone/>
            </a:pPr>
            <a:r>
              <a:rPr lang="en-US" sz="1100" dirty="0">
                <a:solidFill>
                  <a:srgbClr val="64748B"/>
                </a:solidFill>
                <a:latin typeface="Calibri" pitchFamily="34" charset="0"/>
                <a:ea typeface="Calibri" pitchFamily="34" charset="-122"/>
                <a:cs typeface="Calibri" pitchFamily="34" charset="-120"/>
              </a:rPr>
              <a:t>A liability which can be measured only by using a substantial degree of estimation.</a:t>
            </a:r>
            <a:endParaRPr lang="en-US" sz="1100" dirty="0"/>
          </a:p>
        </p:txBody>
      </p:sp>
      <p:sp>
        <p:nvSpPr>
          <p:cNvPr id="9" name="Shape 6"/>
          <p:cNvSpPr/>
          <p:nvPr/>
        </p:nvSpPr>
        <p:spPr>
          <a:xfrm>
            <a:off x="731520" y="2103120"/>
            <a:ext cx="7680960" cy="822960"/>
          </a:xfrm>
          <a:prstGeom prst="rect">
            <a:avLst/>
          </a:prstGeom>
          <a:solidFill>
            <a:srgbClr val="F8FAFC"/>
          </a:solidFill>
          <a:ln/>
          <a:effectLst>
            <a:outerShdw blurRad="50800" dist="25400" dir="8100000" algn="bl" rotWithShape="0">
              <a:srgbClr val="000000">
                <a:alpha val="12000"/>
              </a:srgbClr>
            </a:outerShdw>
          </a:effectLst>
        </p:spPr>
      </p:sp>
      <p:sp>
        <p:nvSpPr>
          <p:cNvPr id="10" name="Shape 7"/>
          <p:cNvSpPr/>
          <p:nvPr/>
        </p:nvSpPr>
        <p:spPr>
          <a:xfrm>
            <a:off x="731520" y="2103120"/>
            <a:ext cx="64008" cy="822960"/>
          </a:xfrm>
          <a:prstGeom prst="rect">
            <a:avLst/>
          </a:prstGeom>
          <a:solidFill>
            <a:srgbClr val="0891B2"/>
          </a:solidFill>
          <a:ln/>
        </p:spPr>
      </p:sp>
      <p:pic>
        <p:nvPicPr>
          <p:cNvPr id="11" name="Image 1" descr="preencoded.png"/>
          <p:cNvPicPr>
            <a:picLocks noChangeAspect="1"/>
          </p:cNvPicPr>
          <p:nvPr/>
        </p:nvPicPr>
        <p:blipFill>
          <a:blip r:embed="rId4"/>
          <a:stretch>
            <a:fillRect/>
          </a:stretch>
        </p:blipFill>
        <p:spPr>
          <a:xfrm>
            <a:off x="1005840" y="2286000"/>
            <a:ext cx="365760" cy="365760"/>
          </a:xfrm>
          <a:prstGeom prst="rect">
            <a:avLst/>
          </a:prstGeom>
        </p:spPr>
      </p:pic>
      <p:sp>
        <p:nvSpPr>
          <p:cNvPr id="12" name="Text 8"/>
          <p:cNvSpPr/>
          <p:nvPr/>
        </p:nvSpPr>
        <p:spPr>
          <a:xfrm>
            <a:off x="1554480" y="2148840"/>
            <a:ext cx="64008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Liability</a:t>
            </a:r>
            <a:endParaRPr lang="en-US" sz="1400" dirty="0"/>
          </a:p>
        </p:txBody>
      </p:sp>
      <p:sp>
        <p:nvSpPr>
          <p:cNvPr id="13" name="Text 9"/>
          <p:cNvSpPr/>
          <p:nvPr/>
        </p:nvSpPr>
        <p:spPr>
          <a:xfrm>
            <a:off x="1554480" y="2468880"/>
            <a:ext cx="6583680" cy="411480"/>
          </a:xfrm>
          <a:prstGeom prst="rect">
            <a:avLst/>
          </a:prstGeom>
          <a:noFill/>
          <a:ln/>
        </p:spPr>
        <p:txBody>
          <a:bodyPr wrap="square" lIns="0" tIns="0" rIns="0" bIns="0" rtlCol="0" anchor="ctr"/>
          <a:lstStyle/>
          <a:p>
            <a:pPr marL="0" indent="0">
              <a:lnSpc>
                <a:spcPct val="120000"/>
              </a:lnSpc>
              <a:buNone/>
            </a:pPr>
            <a:r>
              <a:rPr lang="en-US" sz="1100" dirty="0">
                <a:solidFill>
                  <a:srgbClr val="64748B"/>
                </a:solidFill>
                <a:latin typeface="Calibri" pitchFamily="34" charset="0"/>
                <a:ea typeface="Calibri" pitchFamily="34" charset="-122"/>
                <a:cs typeface="Calibri" pitchFamily="34" charset="-120"/>
              </a:rPr>
              <a:t>A present obligation arising from past events, settlement of which is expected to result in an outflow of resources embodying economic benefits.</a:t>
            </a:r>
            <a:endParaRPr lang="en-US" sz="1100" dirty="0"/>
          </a:p>
        </p:txBody>
      </p:sp>
      <p:sp>
        <p:nvSpPr>
          <p:cNvPr id="14" name="Shape 10"/>
          <p:cNvSpPr/>
          <p:nvPr/>
        </p:nvSpPr>
        <p:spPr>
          <a:xfrm>
            <a:off x="731520" y="3108960"/>
            <a:ext cx="7680960" cy="822960"/>
          </a:xfrm>
          <a:prstGeom prst="rect">
            <a:avLst/>
          </a:prstGeom>
          <a:solidFill>
            <a:srgbClr val="F8FAFC"/>
          </a:solidFill>
          <a:ln/>
          <a:effectLst>
            <a:outerShdw blurRad="50800" dist="25400" dir="8100000" algn="bl" rotWithShape="0">
              <a:srgbClr val="000000">
                <a:alpha val="12000"/>
              </a:srgbClr>
            </a:outerShdw>
          </a:effectLst>
        </p:spPr>
      </p:sp>
      <p:sp>
        <p:nvSpPr>
          <p:cNvPr id="15" name="Shape 11"/>
          <p:cNvSpPr/>
          <p:nvPr/>
        </p:nvSpPr>
        <p:spPr>
          <a:xfrm>
            <a:off x="731520" y="3108960"/>
            <a:ext cx="64008" cy="822960"/>
          </a:xfrm>
          <a:prstGeom prst="rect">
            <a:avLst/>
          </a:prstGeom>
          <a:solidFill>
            <a:srgbClr val="0891B2"/>
          </a:solidFill>
          <a:ln/>
        </p:spPr>
      </p:sp>
      <p:pic>
        <p:nvPicPr>
          <p:cNvPr id="16" name="Image 2" descr="preencoded.png"/>
          <p:cNvPicPr>
            <a:picLocks noChangeAspect="1"/>
          </p:cNvPicPr>
          <p:nvPr/>
        </p:nvPicPr>
        <p:blipFill>
          <a:blip r:embed="rId5"/>
          <a:stretch>
            <a:fillRect/>
          </a:stretch>
        </p:blipFill>
        <p:spPr>
          <a:xfrm>
            <a:off x="1005840" y="3291840"/>
            <a:ext cx="365760" cy="365760"/>
          </a:xfrm>
          <a:prstGeom prst="rect">
            <a:avLst/>
          </a:prstGeom>
        </p:spPr>
      </p:pic>
      <p:sp>
        <p:nvSpPr>
          <p:cNvPr id="17" name="Text 12"/>
          <p:cNvSpPr/>
          <p:nvPr/>
        </p:nvSpPr>
        <p:spPr>
          <a:xfrm>
            <a:off x="1554480" y="3154680"/>
            <a:ext cx="64008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Obligating Event</a:t>
            </a:r>
            <a:endParaRPr lang="en-US" sz="1400" dirty="0"/>
          </a:p>
        </p:txBody>
      </p:sp>
      <p:sp>
        <p:nvSpPr>
          <p:cNvPr id="18" name="Text 13"/>
          <p:cNvSpPr/>
          <p:nvPr/>
        </p:nvSpPr>
        <p:spPr>
          <a:xfrm>
            <a:off x="1554480" y="3474720"/>
            <a:ext cx="6583680" cy="411480"/>
          </a:xfrm>
          <a:prstGeom prst="rect">
            <a:avLst/>
          </a:prstGeom>
          <a:noFill/>
          <a:ln/>
        </p:spPr>
        <p:txBody>
          <a:bodyPr wrap="square" lIns="0" tIns="0" rIns="0" bIns="0" rtlCol="0" anchor="ctr"/>
          <a:lstStyle/>
          <a:p>
            <a:pPr marL="0" indent="0">
              <a:lnSpc>
                <a:spcPct val="120000"/>
              </a:lnSpc>
              <a:buNone/>
            </a:pPr>
            <a:r>
              <a:rPr lang="en-US" sz="1100" dirty="0">
                <a:solidFill>
                  <a:srgbClr val="64748B"/>
                </a:solidFill>
                <a:latin typeface="Calibri" pitchFamily="34" charset="0"/>
                <a:ea typeface="Calibri" pitchFamily="34" charset="-122"/>
                <a:cs typeface="Calibri" pitchFamily="34" charset="-120"/>
              </a:rPr>
              <a:t>An event that creates an obligation resulting in the enterprise having no realistic alternative to settling that obligation.</a:t>
            </a:r>
            <a:endParaRPr lang="en-US" sz="1100" dirty="0"/>
          </a:p>
        </p:txBody>
      </p:sp>
      <p:sp>
        <p:nvSpPr>
          <p:cNvPr id="19" name="Shape 14"/>
          <p:cNvSpPr/>
          <p:nvPr/>
        </p:nvSpPr>
        <p:spPr>
          <a:xfrm>
            <a:off x="731520" y="4114800"/>
            <a:ext cx="7680960" cy="640080"/>
          </a:xfrm>
          <a:prstGeom prst="rect">
            <a:avLst/>
          </a:prstGeom>
          <a:solidFill>
            <a:srgbClr val="FEF3C7"/>
          </a:solidFill>
          <a:ln/>
        </p:spPr>
      </p:sp>
      <p:pic>
        <p:nvPicPr>
          <p:cNvPr id="20" name="Image 3" descr="preencoded.png"/>
          <p:cNvPicPr>
            <a:picLocks noChangeAspect="1"/>
          </p:cNvPicPr>
          <p:nvPr/>
        </p:nvPicPr>
        <p:blipFill>
          <a:blip r:embed="rId6"/>
          <a:stretch>
            <a:fillRect/>
          </a:stretch>
        </p:blipFill>
        <p:spPr>
          <a:xfrm>
            <a:off x="914400" y="4206240"/>
            <a:ext cx="320040" cy="320040"/>
          </a:xfrm>
          <a:prstGeom prst="rect">
            <a:avLst/>
          </a:prstGeom>
        </p:spPr>
      </p:pic>
      <p:sp>
        <p:nvSpPr>
          <p:cNvPr id="21" name="Text 15"/>
          <p:cNvSpPr/>
          <p:nvPr/>
        </p:nvSpPr>
        <p:spPr>
          <a:xfrm>
            <a:off x="1371600" y="4160520"/>
            <a:ext cx="6766560" cy="548640"/>
          </a:xfrm>
          <a:prstGeom prst="rect">
            <a:avLst/>
          </a:prstGeom>
          <a:noFill/>
          <a:ln/>
        </p:spPr>
        <p:txBody>
          <a:bodyPr wrap="square" lIns="0" tIns="0" rIns="0" bIns="0" rtlCol="0" anchor="ctr"/>
          <a:lstStyle/>
          <a:p>
            <a:pPr marL="0" indent="0">
              <a:lnSpc>
                <a:spcPct val="125000"/>
              </a:lnSpc>
              <a:buNone/>
            </a:pPr>
            <a:r>
              <a:rPr lang="en-US" sz="1100" dirty="0">
                <a:solidFill>
                  <a:srgbClr val="1E293B"/>
                </a:solidFill>
                <a:latin typeface="Calibri" pitchFamily="34" charset="0"/>
                <a:ea typeface="Calibri" pitchFamily="34" charset="-122"/>
                <a:cs typeface="Calibri" pitchFamily="34" charset="-120"/>
              </a:rPr>
              <a:t>Provisions differ from trade payables and accruals because provisions involve a substantial degree of estimation regarding future expenditure required for settlement.</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2" grpId="0" animBg="1"/>
      <p:bldP spid="13" grpId="0" animBg="1"/>
      <p:bldP spid="17" grpId="0" animBg="1"/>
      <p:bldP spid="18" grpId="0" animBg="1"/>
      <p:bldP spid="2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6 — Environmental Obligation &amp; Decommissioning</a:t>
            </a:r>
            <a:endParaRPr lang="en-US" sz="2200" dirty="0"/>
          </a:p>
        </p:txBody>
      </p:sp>
      <p:sp>
        <p:nvSpPr>
          <p:cNvPr id="6" name="Shape 4"/>
          <p:cNvSpPr/>
          <p:nvPr/>
        </p:nvSpPr>
        <p:spPr>
          <a:xfrm>
            <a:off x="731520" y="1097280"/>
            <a:ext cx="7680960" cy="914400"/>
          </a:xfrm>
          <a:prstGeom prst="rect">
            <a:avLst/>
          </a:prstGeom>
          <a:solidFill>
            <a:srgbClr val="F0FDFA"/>
          </a:solidFill>
          <a:ln/>
        </p:spPr>
      </p:sp>
      <p:sp>
        <p:nvSpPr>
          <p:cNvPr id="7" name="Text 5"/>
          <p:cNvSpPr/>
          <p:nvPr/>
        </p:nvSpPr>
        <p:spPr>
          <a:xfrm>
            <a:off x="914400" y="1097280"/>
            <a:ext cx="1371600" cy="320040"/>
          </a:xfrm>
          <a:prstGeom prst="rect">
            <a:avLst/>
          </a:prstGeom>
          <a:noFill/>
          <a:ln/>
        </p:spPr>
        <p:txBody>
          <a:bodyPr wrap="square" lIns="0" tIns="0" rIns="0" bIns="0" rtlCol="0" anchor="ctr"/>
          <a:lstStyle/>
          <a:p>
            <a:pPr marL="0" indent="0">
              <a:buNone/>
            </a:pPr>
            <a:r>
              <a:rPr lang="en-US" sz="1300" b="1" dirty="0">
                <a:solidFill>
                  <a:srgbClr val="0F172A"/>
                </a:solidFill>
                <a:latin typeface="Georgia" pitchFamily="34" charset="0"/>
                <a:ea typeface="Georgia" pitchFamily="34" charset="-122"/>
                <a:cs typeface="Georgia" pitchFamily="34" charset="-120"/>
              </a:rPr>
              <a:t>Scenario:</a:t>
            </a:r>
            <a:endParaRPr lang="en-US" sz="1300" dirty="0"/>
          </a:p>
        </p:txBody>
      </p:sp>
      <p:sp>
        <p:nvSpPr>
          <p:cNvPr id="8" name="Text 6"/>
          <p:cNvSpPr/>
          <p:nvPr/>
        </p:nvSpPr>
        <p:spPr>
          <a:xfrm>
            <a:off x="914400" y="1371600"/>
            <a:ext cx="7315200" cy="59436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GHI Ltd operates a chemical plant. Under environmental law, it must restore the site at end of operations (expected: 10 years). Estimated restoration cost: ₹5 Cr at current prices. Suitable discount rate: 8% p.a. No legislation yet for an oil spillage that occurred, but company has published environmental policy promising clean-up.</a:t>
            </a:r>
            <a:endParaRPr lang="en-US" sz="1200" dirty="0"/>
          </a:p>
        </p:txBody>
      </p:sp>
      <p:sp>
        <p:nvSpPr>
          <p:cNvPr id="9" name="Shape 7"/>
          <p:cNvSpPr/>
          <p:nvPr/>
        </p:nvSpPr>
        <p:spPr>
          <a:xfrm>
            <a:off x="731520" y="2194560"/>
            <a:ext cx="3657600" cy="2468880"/>
          </a:xfrm>
          <a:prstGeom prst="rect">
            <a:avLst/>
          </a:prstGeom>
          <a:solidFill>
            <a:srgbClr val="FFFFFF"/>
          </a:solidFill>
          <a:ln/>
          <a:effectLst>
            <a:outerShdw blurRad="50800" dist="25400" dir="8100000" algn="bl" rotWithShape="0">
              <a:srgbClr val="000000">
                <a:alpha val="10000"/>
              </a:srgbClr>
            </a:outerShdw>
          </a:effectLst>
        </p:spPr>
      </p:sp>
      <p:sp>
        <p:nvSpPr>
          <p:cNvPr id="10" name="Shape 8"/>
          <p:cNvSpPr/>
          <p:nvPr/>
        </p:nvSpPr>
        <p:spPr>
          <a:xfrm>
            <a:off x="731520" y="2194560"/>
            <a:ext cx="64008" cy="2468880"/>
          </a:xfrm>
          <a:prstGeom prst="rect">
            <a:avLst/>
          </a:prstGeom>
          <a:solidFill>
            <a:srgbClr val="0D9488"/>
          </a:solidFill>
          <a:ln/>
        </p:spPr>
      </p:sp>
      <p:sp>
        <p:nvSpPr>
          <p:cNvPr id="11" name="Text 9"/>
          <p:cNvSpPr/>
          <p:nvPr/>
        </p:nvSpPr>
        <p:spPr>
          <a:xfrm>
            <a:off x="1005840" y="2240280"/>
            <a:ext cx="3200400" cy="365760"/>
          </a:xfrm>
          <a:prstGeom prst="rect">
            <a:avLst/>
          </a:prstGeom>
          <a:noFill/>
          <a:ln/>
        </p:spPr>
        <p:txBody>
          <a:bodyPr wrap="square" lIns="0" tIns="0" rIns="0" bIns="0" rtlCol="0" anchor="ctr"/>
          <a:lstStyle/>
          <a:p>
            <a:pPr marL="0" indent="0">
              <a:buNone/>
            </a:pPr>
            <a:r>
              <a:rPr lang="en-US" sz="1300" b="1" dirty="0">
                <a:solidFill>
                  <a:srgbClr val="0D9488"/>
                </a:solidFill>
                <a:latin typeface="Georgia" pitchFamily="34" charset="0"/>
                <a:ea typeface="Georgia" pitchFamily="34" charset="-122"/>
                <a:cs typeface="Georgia" pitchFamily="34" charset="-120"/>
              </a:rPr>
              <a:t>Decommissioning (Legal Obligation)</a:t>
            </a:r>
            <a:endParaRPr lang="en-US" sz="1300" dirty="0"/>
          </a:p>
        </p:txBody>
      </p:sp>
      <p:sp>
        <p:nvSpPr>
          <p:cNvPr id="12" name="Text 10"/>
          <p:cNvSpPr/>
          <p:nvPr/>
        </p:nvSpPr>
        <p:spPr>
          <a:xfrm>
            <a:off x="1005840" y="2651760"/>
            <a:ext cx="3200400" cy="19202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Present obligation: YES (legal)</a:t>
            </a:r>
            <a:endParaRPr lang="en-US" sz="1100" dirty="0"/>
          </a:p>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Probable outflow: YES</a:t>
            </a:r>
            <a:endParaRPr lang="en-US" sz="1100" dirty="0"/>
          </a:p>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Reliable estimate: YES</a:t>
            </a:r>
            <a:endParaRPr lang="en-US" sz="1100" dirty="0"/>
          </a:p>
          <a:p>
            <a:pPr marL="342900" indent="-342900">
              <a:spcAft>
                <a:spcPts val="400"/>
              </a:spcAft>
              <a:buSzPct val="100000"/>
              <a:buChar char="•"/>
            </a:pPr>
            <a:r>
              <a:rPr lang="en-US" sz="1100" b="1" dirty="0">
                <a:solidFill>
                  <a:srgbClr val="1E293B"/>
                </a:solidFill>
                <a:latin typeface="Calibri" pitchFamily="34" charset="0"/>
                <a:ea typeface="Calibri" pitchFamily="34" charset="-122"/>
                <a:cs typeface="Calibri" pitchFamily="34" charset="-120"/>
              </a:rPr>
              <a:t>PV = ₹5 Cr ÷ (1.08)¹⁰ = ₹2.32 Cr</a:t>
            </a:r>
            <a:endParaRPr lang="en-US" sz="1100" dirty="0"/>
          </a:p>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Treatment: Recognise provision ₹2.32 Cr + capitalise to plant asset. Unwind discount each year as finance cost.</a:t>
            </a:r>
            <a:endParaRPr lang="en-US" sz="1100" dirty="0"/>
          </a:p>
        </p:txBody>
      </p:sp>
      <p:sp>
        <p:nvSpPr>
          <p:cNvPr id="13" name="Shape 11"/>
          <p:cNvSpPr/>
          <p:nvPr/>
        </p:nvSpPr>
        <p:spPr>
          <a:xfrm>
            <a:off x="4754880" y="2194560"/>
            <a:ext cx="3657600" cy="2468880"/>
          </a:xfrm>
          <a:prstGeom prst="rect">
            <a:avLst/>
          </a:prstGeom>
          <a:solidFill>
            <a:srgbClr val="FFFFFF"/>
          </a:solidFill>
          <a:ln/>
          <a:effectLst>
            <a:outerShdw blurRad="50800" dist="25400" dir="8100000" algn="bl" rotWithShape="0">
              <a:srgbClr val="000000">
                <a:alpha val="10000"/>
              </a:srgbClr>
            </a:outerShdw>
          </a:effectLst>
        </p:spPr>
      </p:sp>
      <p:sp>
        <p:nvSpPr>
          <p:cNvPr id="14" name="Shape 12"/>
          <p:cNvSpPr/>
          <p:nvPr/>
        </p:nvSpPr>
        <p:spPr>
          <a:xfrm>
            <a:off x="4754880" y="2194560"/>
            <a:ext cx="64008" cy="2468880"/>
          </a:xfrm>
          <a:prstGeom prst="rect">
            <a:avLst/>
          </a:prstGeom>
          <a:solidFill>
            <a:srgbClr val="F59E0B"/>
          </a:solidFill>
          <a:ln/>
        </p:spPr>
      </p:sp>
      <p:sp>
        <p:nvSpPr>
          <p:cNvPr id="15" name="Text 13"/>
          <p:cNvSpPr/>
          <p:nvPr/>
        </p:nvSpPr>
        <p:spPr>
          <a:xfrm>
            <a:off x="5029200" y="2240280"/>
            <a:ext cx="3200400" cy="365760"/>
          </a:xfrm>
          <a:prstGeom prst="rect">
            <a:avLst/>
          </a:prstGeom>
          <a:noFill/>
          <a:ln/>
        </p:spPr>
        <p:txBody>
          <a:bodyPr wrap="square" lIns="0" tIns="0" rIns="0" bIns="0" rtlCol="0" anchor="ctr"/>
          <a:lstStyle/>
          <a:p>
            <a:pPr marL="0" indent="0">
              <a:buNone/>
            </a:pPr>
            <a:r>
              <a:rPr lang="en-US" sz="1300" b="1" dirty="0">
                <a:solidFill>
                  <a:srgbClr val="F59E0B"/>
                </a:solidFill>
                <a:latin typeface="Georgia" pitchFamily="34" charset="0"/>
                <a:ea typeface="Georgia" pitchFamily="34" charset="-122"/>
                <a:cs typeface="Georgia" pitchFamily="34" charset="-120"/>
              </a:rPr>
              <a:t>Oil Spill (Constructive Obligation)</a:t>
            </a:r>
            <a:endParaRPr lang="en-US" sz="1300" dirty="0"/>
          </a:p>
        </p:txBody>
      </p:sp>
      <p:sp>
        <p:nvSpPr>
          <p:cNvPr id="16" name="Text 14"/>
          <p:cNvSpPr/>
          <p:nvPr/>
        </p:nvSpPr>
        <p:spPr>
          <a:xfrm>
            <a:off x="5029200" y="2651760"/>
            <a:ext cx="3200400" cy="19202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No legislation — but published policy creates constructive obligation</a:t>
            </a:r>
            <a:endParaRPr lang="en-US" sz="1100" dirty="0"/>
          </a:p>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Present obligation: YES (constructive)</a:t>
            </a:r>
            <a:endParaRPr lang="en-US" sz="1100" dirty="0"/>
          </a:p>
          <a:p>
            <a:pPr marL="342900" indent="-342900">
              <a:spcAft>
                <a:spcPts val="400"/>
              </a:spcAft>
              <a:buSzPct val="100000"/>
              <a:buChar char="•"/>
            </a:pPr>
            <a:r>
              <a:rPr lang="en-US" sz="1100" dirty="0">
                <a:solidFill>
                  <a:srgbClr val="1E293B"/>
                </a:solidFill>
                <a:latin typeface="Calibri" pitchFamily="34" charset="0"/>
                <a:ea typeface="Calibri" pitchFamily="34" charset="-122"/>
                <a:cs typeface="Calibri" pitchFamily="34" charset="-120"/>
              </a:rPr>
              <a:t>Probable outflow: YES</a:t>
            </a:r>
            <a:endParaRPr lang="en-US" sz="1100" dirty="0"/>
          </a:p>
          <a:p>
            <a:pPr marL="342900" indent="-342900">
              <a:spcAft>
                <a:spcPts val="400"/>
              </a:spcAft>
              <a:buSzPct val="100000"/>
              <a:buChar char="•"/>
            </a:pPr>
            <a:r>
              <a:rPr lang="en-US" sz="1100" b="1" dirty="0">
                <a:solidFill>
                  <a:srgbClr val="1E293B"/>
                </a:solidFill>
                <a:latin typeface="Calibri" pitchFamily="34" charset="0"/>
                <a:ea typeface="Calibri" pitchFamily="34" charset="-122"/>
                <a:cs typeface="Calibri" pitchFamily="34" charset="-120"/>
              </a:rPr>
              <a:t>Treatment: Recognise provision at best estimate of clean-up cost. Charge to P&amp;L.</a:t>
            </a:r>
            <a:endParaRPr lang="en-US" sz="1100" dirty="0"/>
          </a:p>
          <a:p>
            <a:pPr marL="342900" indent="-342900">
              <a:spcAft>
                <a:spcPts val="400"/>
              </a:spcAft>
              <a:buSzPct val="100000"/>
              <a:buChar char="•"/>
            </a:pPr>
            <a:r>
              <a:rPr lang="en-US" sz="1100" i="1" dirty="0">
                <a:solidFill>
                  <a:srgbClr val="1E293B"/>
                </a:solidFill>
                <a:latin typeface="Calibri" pitchFamily="34" charset="0"/>
                <a:ea typeface="Calibri" pitchFamily="34" charset="-122"/>
                <a:cs typeface="Calibri" pitchFamily="34" charset="-120"/>
              </a:rPr>
              <a:t>CARO 3(xii): Report any related pending environmental litigation.</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5"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Case Study 7 — Contingent Asset &amp; Integrated Reporting</a:t>
            </a:r>
            <a:endParaRPr lang="en-US" sz="2200" dirty="0"/>
          </a:p>
        </p:txBody>
      </p:sp>
      <p:sp>
        <p:nvSpPr>
          <p:cNvPr id="6" name="Shape 4"/>
          <p:cNvSpPr/>
          <p:nvPr/>
        </p:nvSpPr>
        <p:spPr>
          <a:xfrm>
            <a:off x="731520" y="1097280"/>
            <a:ext cx="7680960" cy="822960"/>
          </a:xfrm>
          <a:prstGeom prst="rect">
            <a:avLst/>
          </a:prstGeom>
          <a:solidFill>
            <a:srgbClr val="F0FDFA"/>
          </a:solidFill>
          <a:ln/>
        </p:spPr>
      </p:sp>
      <p:sp>
        <p:nvSpPr>
          <p:cNvPr id="7" name="Text 5"/>
          <p:cNvSpPr/>
          <p:nvPr/>
        </p:nvSpPr>
        <p:spPr>
          <a:xfrm>
            <a:off x="914400" y="1143000"/>
            <a:ext cx="7315200" cy="73152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Scenario: STU Ltd filed a ₹3 Cr insurance claim after machinery damage. Insurer acknowledged the claim. Legal opinion states recovery is 'probable but not virtually certain'. STU also has a ₹1 Cr counter-claim against a supplier (outcome remote).</a:t>
            </a:r>
            <a:endParaRPr lang="en-US" sz="1200" dirty="0"/>
          </a:p>
        </p:txBody>
      </p:sp>
      <p:graphicFrame>
        <p:nvGraphicFramePr>
          <p:cNvPr id="34" name="Table 0"/>
          <p:cNvGraphicFramePr>
            <a:graphicFrameLocks noGrp="1"/>
          </p:cNvGraphicFramePr>
          <p:nvPr/>
        </p:nvGraphicFramePr>
        <p:xfrm>
          <a:off x="274320" y="2103120"/>
          <a:ext cx="8595360" cy="1645920"/>
        </p:xfrm>
        <a:graphic>
          <a:graphicData uri="http://schemas.openxmlformats.org/drawingml/2006/table">
            <a:tbl>
              <a:tblPr/>
              <a:tblGrid>
                <a:gridCol w="201168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1920240">
                  <a:extLst>
                    <a:ext uri="{9D8B030D-6E8A-4147-A177-3AD203B41FA5}">
                      <a16:colId xmlns:a16="http://schemas.microsoft.com/office/drawing/2014/main" val="20002"/>
                    </a:ext>
                  </a:extLst>
                </a:gridCol>
                <a:gridCol w="1920240">
                  <a:extLst>
                    <a:ext uri="{9D8B030D-6E8A-4147-A177-3AD203B41FA5}">
                      <a16:colId xmlns:a16="http://schemas.microsoft.com/office/drawing/2014/main" val="20003"/>
                    </a:ext>
                  </a:extLst>
                </a:gridCol>
              </a:tblGrid>
              <a:tr h="365760">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Item</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AS 29 Treatment</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Schedule III</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CARO 2020</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9488"/>
                    </a:solidFill>
                  </a:tcPr>
                </a:tc>
                <a:extLst>
                  <a:ext uri="{0D108BD9-81ED-4DB2-BD59-A6C34878D82A}">
                    <a16:rowId xmlns:a16="http://schemas.microsoft.com/office/drawing/2014/main" val="10000"/>
                  </a:ext>
                </a:extLst>
              </a:tr>
              <a:tr h="64008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Insurance claim ₹3 Cr (probable)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Contingent Asset — DISCLOSE in notes (probable, not virtually certain)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Disclose in Notes to Accounts</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Report under Cl 3(xii) if related litigation</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tcPr>
                </a:tc>
                <a:extLst>
                  <a:ext uri="{0D108BD9-81ED-4DB2-BD59-A6C34878D82A}">
                    <a16:rowId xmlns:a16="http://schemas.microsoft.com/office/drawing/2014/main" val="10001"/>
                  </a:ext>
                </a:extLst>
              </a:tr>
              <a:tr h="640080">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Supplier claim ₹1 Cr (remote)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No disclosure required (remote probability)</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No disclosure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tc>
                  <a:txBody>
                    <a:bodyPr/>
                    <a:lstStyle/>
                    <a:p>
                      <a:pPr marL="0" indent="0">
                        <a:buNone/>
                      </a:pPr>
                      <a:r>
                        <a:rPr lang="en-US" sz="1100" dirty="0">
                          <a:solidFill>
                            <a:srgbClr val="1E293B"/>
                          </a:solidFill>
                          <a:latin typeface="Calibri" pitchFamily="34" charset="0"/>
                          <a:ea typeface="Calibri" pitchFamily="34" charset="-122"/>
                          <a:cs typeface="Calibri" pitchFamily="34" charset="-120"/>
                        </a:rPr>
                        <a:t>May still need to report pending case</a:t>
                      </a:r>
                      <a:endParaRPr lang="en-US" sz="11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0FDFA"/>
                    </a:solidFill>
                  </a:tcPr>
                </a:tc>
                <a:extLst>
                  <a:ext uri="{0D108BD9-81ED-4DB2-BD59-A6C34878D82A}">
                    <a16:rowId xmlns:a16="http://schemas.microsoft.com/office/drawing/2014/main" val="10002"/>
                  </a:ext>
                </a:extLst>
              </a:tr>
            </a:tbl>
          </a:graphicData>
        </a:graphic>
      </p:graphicFrame>
      <p:sp>
        <p:nvSpPr>
          <p:cNvPr id="9" name="Shape 6"/>
          <p:cNvSpPr/>
          <p:nvPr/>
        </p:nvSpPr>
        <p:spPr>
          <a:xfrm>
            <a:off x="731520" y="3657600"/>
            <a:ext cx="7680960" cy="1097280"/>
          </a:xfrm>
          <a:prstGeom prst="rect">
            <a:avLst/>
          </a:prstGeom>
          <a:solidFill>
            <a:srgbClr val="FFFFFF"/>
          </a:solidFill>
          <a:ln/>
          <a:effectLst>
            <a:outerShdw blurRad="50800" dist="25400" dir="8100000" algn="bl" rotWithShape="0">
              <a:srgbClr val="000000">
                <a:alpha val="10000"/>
              </a:srgbClr>
            </a:outerShdw>
          </a:effectLst>
        </p:spPr>
      </p:sp>
      <p:pic>
        <p:nvPicPr>
          <p:cNvPr id="10" name="Image 0" descr="preencoded.png"/>
          <p:cNvPicPr>
            <a:picLocks noChangeAspect="1"/>
          </p:cNvPicPr>
          <p:nvPr/>
        </p:nvPicPr>
        <p:blipFill>
          <a:blip r:embed="rId3"/>
          <a:stretch>
            <a:fillRect/>
          </a:stretch>
        </p:blipFill>
        <p:spPr>
          <a:xfrm>
            <a:off x="914400" y="3794760"/>
            <a:ext cx="320040" cy="320040"/>
          </a:xfrm>
          <a:prstGeom prst="rect">
            <a:avLst/>
          </a:prstGeom>
        </p:spPr>
      </p:pic>
      <p:sp>
        <p:nvSpPr>
          <p:cNvPr id="11" name="Text 7"/>
          <p:cNvSpPr/>
          <p:nvPr/>
        </p:nvSpPr>
        <p:spPr>
          <a:xfrm>
            <a:off x="1371600" y="3703320"/>
            <a:ext cx="2743200" cy="365760"/>
          </a:xfrm>
          <a:prstGeom prst="rect">
            <a:avLst/>
          </a:prstGeom>
          <a:noFill/>
          <a:ln/>
        </p:spPr>
        <p:txBody>
          <a:bodyPr wrap="square" lIns="0" tIns="0" rIns="0" bIns="0" rtlCol="0" anchor="ctr"/>
          <a:lstStyle/>
          <a:p>
            <a:pPr marL="0" indent="0">
              <a:buNone/>
            </a:pPr>
            <a:r>
              <a:rPr lang="en-US" sz="1300" b="1" dirty="0">
                <a:solidFill>
                  <a:srgbClr val="0D9488"/>
                </a:solidFill>
                <a:latin typeface="Georgia" pitchFamily="34" charset="0"/>
                <a:ea typeface="Georgia" pitchFamily="34" charset="-122"/>
                <a:cs typeface="Georgia" pitchFamily="34" charset="-120"/>
              </a:rPr>
              <a:t>Key Reminders:</a:t>
            </a:r>
            <a:endParaRPr lang="en-US" sz="1300" dirty="0"/>
          </a:p>
        </p:txBody>
      </p:sp>
      <p:sp>
        <p:nvSpPr>
          <p:cNvPr id="12" name="Text 8"/>
          <p:cNvSpPr/>
          <p:nvPr/>
        </p:nvSpPr>
        <p:spPr>
          <a:xfrm>
            <a:off x="1371600" y="4069080"/>
            <a:ext cx="6858000" cy="640080"/>
          </a:xfrm>
          <a:prstGeom prst="rect">
            <a:avLst/>
          </a:prstGeom>
          <a:noFill/>
          <a:ln/>
        </p:spPr>
        <p:txBody>
          <a:bodyPr wrap="square" lIns="0" tIns="0" rIns="0" bIns="0" rtlCol="0" anchor="ctr"/>
          <a:lstStyle/>
          <a:p>
            <a:pPr marL="342900" indent="-342900">
              <a:spcAft>
                <a:spcPts val="300"/>
              </a:spcAft>
              <a:buSzPct val="100000"/>
              <a:buChar char="•"/>
            </a:pPr>
            <a:r>
              <a:rPr lang="en-US" sz="1100" dirty="0">
                <a:solidFill>
                  <a:srgbClr val="1E293B"/>
                </a:solidFill>
                <a:latin typeface="Calibri" pitchFamily="34" charset="0"/>
                <a:ea typeface="Calibri" pitchFamily="34" charset="-122"/>
                <a:cs typeface="Calibri" pitchFamily="34" charset="-120"/>
              </a:rPr>
              <a:t>Contingent assets are NEVER recognised — only disclosed when probable</a:t>
            </a:r>
            <a:endParaRPr lang="en-US" sz="1100" dirty="0"/>
          </a:p>
          <a:p>
            <a:pPr marL="342900" indent="-342900">
              <a:spcAft>
                <a:spcPts val="300"/>
              </a:spcAft>
              <a:buSzPct val="100000"/>
              <a:buChar char="•"/>
            </a:pPr>
            <a:r>
              <a:rPr lang="en-US" sz="1100" dirty="0">
                <a:solidFill>
                  <a:srgbClr val="1E293B"/>
                </a:solidFill>
                <a:latin typeface="Calibri" pitchFamily="34" charset="0"/>
                <a:ea typeface="Calibri" pitchFamily="34" charset="-122"/>
                <a:cs typeface="Calibri" pitchFamily="34" charset="-120"/>
              </a:rPr>
              <a:t>If virtually certain → recognise as actual asset (not contingent anymore)</a:t>
            </a:r>
            <a:endParaRPr lang="en-US" sz="1100" dirty="0"/>
          </a:p>
          <a:p>
            <a:pPr marL="342900" indent="-342900">
              <a:spcAft>
                <a:spcPts val="300"/>
              </a:spcAft>
              <a:buSzPct val="100000"/>
              <a:buChar char="•"/>
            </a:pPr>
            <a:r>
              <a:rPr lang="en-US" sz="1100" dirty="0">
                <a:solidFill>
                  <a:srgbClr val="1E293B"/>
                </a:solidFill>
                <a:latin typeface="Calibri" pitchFamily="34" charset="0"/>
                <a:ea typeface="Calibri" pitchFamily="34" charset="-122"/>
                <a:cs typeface="Calibri" pitchFamily="34" charset="-120"/>
              </a:rPr>
              <a:t>Avoid double counting: if provision exists for same event, net presentation is NOT allowed in BS (but allowed in P&amp;L)</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D9488"/>
          </a:solidFill>
          <a:ln/>
        </p:spPr>
      </p:sp>
      <p:sp>
        <p:nvSpPr>
          <p:cNvPr id="3" name="Shape 1"/>
          <p:cNvSpPr/>
          <p:nvPr/>
        </p:nvSpPr>
        <p:spPr>
          <a:xfrm>
            <a:off x="0" y="54864"/>
            <a:ext cx="9144000" cy="777240"/>
          </a:xfrm>
          <a:prstGeom prst="rect">
            <a:avLst/>
          </a:prstGeom>
          <a:solidFill>
            <a:srgbClr val="FFFFFF"/>
          </a:solidFill>
          <a:ln/>
        </p:spPr>
      </p:sp>
      <p:sp>
        <p:nvSpPr>
          <p:cNvPr id="4" name="Shape 2"/>
          <p:cNvSpPr/>
          <p:nvPr/>
        </p:nvSpPr>
        <p:spPr>
          <a:xfrm>
            <a:off x="0" y="832104"/>
            <a:ext cx="9144000" cy="13716"/>
          </a:xfrm>
          <a:prstGeom prst="rect">
            <a:avLst/>
          </a:prstGeom>
          <a:solidFill>
            <a:srgbClr val="E2E8F0"/>
          </a:solidFill>
          <a:ln/>
        </p:spPr>
      </p:sp>
      <p:sp>
        <p:nvSpPr>
          <p:cNvPr id="5" name="Text 3"/>
          <p:cNvSpPr/>
          <p:nvPr/>
        </p:nvSpPr>
        <p:spPr>
          <a:xfrm>
            <a:off x="731520" y="137160"/>
            <a:ext cx="7680960" cy="640080"/>
          </a:xfrm>
          <a:prstGeom prst="rect">
            <a:avLst/>
          </a:prstGeom>
          <a:noFill/>
          <a:ln/>
        </p:spPr>
        <p:txBody>
          <a:bodyPr wrap="square" lIns="0" tIns="0" rIns="0" bIns="0" rtlCol="0" anchor="ctr"/>
          <a:lstStyle/>
          <a:p>
            <a:pPr marL="0" indent="0">
              <a:buNone/>
            </a:pPr>
            <a:r>
              <a:rPr lang="en-US" sz="2200" b="1" dirty="0">
                <a:solidFill>
                  <a:srgbClr val="0F172A"/>
                </a:solidFill>
                <a:latin typeface="Georgia" pitchFamily="34" charset="0"/>
                <a:ea typeface="Georgia" pitchFamily="34" charset="-122"/>
                <a:cs typeface="Georgia" pitchFamily="34" charset="-120"/>
              </a:rPr>
              <a:t>Recap</a:t>
            </a:r>
            <a:endParaRPr lang="en-US" sz="2200" dirty="0"/>
          </a:p>
        </p:txBody>
      </p:sp>
      <p:pic>
        <p:nvPicPr>
          <p:cNvPr id="6" name="Image 0" descr="preencoded.png"/>
          <p:cNvPicPr>
            <a:picLocks noChangeAspect="1"/>
          </p:cNvPicPr>
          <p:nvPr/>
        </p:nvPicPr>
        <p:blipFill>
          <a:blip r:embed="rId3"/>
          <a:stretch>
            <a:fillRect/>
          </a:stretch>
        </p:blipFill>
        <p:spPr>
          <a:xfrm>
            <a:off x="731520" y="1161288"/>
            <a:ext cx="274320" cy="274320"/>
          </a:xfrm>
          <a:prstGeom prst="rect">
            <a:avLst/>
          </a:prstGeom>
        </p:spPr>
      </p:pic>
      <p:sp>
        <p:nvSpPr>
          <p:cNvPr id="7" name="Text 4"/>
          <p:cNvSpPr/>
          <p:nvPr/>
        </p:nvSpPr>
        <p:spPr>
          <a:xfrm>
            <a:off x="1188720" y="105156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AS 29 governs provisions (recognise), contingent liabilities (disclose), and contingent assets (disclose if probable)</a:t>
            </a:r>
            <a:endParaRPr lang="en-US" sz="1200" dirty="0"/>
          </a:p>
        </p:txBody>
      </p:sp>
      <p:pic>
        <p:nvPicPr>
          <p:cNvPr id="8" name="Image 1" descr="preencoded.png"/>
          <p:cNvPicPr>
            <a:picLocks noChangeAspect="1"/>
          </p:cNvPicPr>
          <p:nvPr/>
        </p:nvPicPr>
        <p:blipFill>
          <a:blip r:embed="rId3"/>
          <a:stretch>
            <a:fillRect/>
          </a:stretch>
        </p:blipFill>
        <p:spPr>
          <a:xfrm>
            <a:off x="731520" y="1801368"/>
            <a:ext cx="274320" cy="274320"/>
          </a:xfrm>
          <a:prstGeom prst="rect">
            <a:avLst/>
          </a:prstGeom>
        </p:spPr>
      </p:pic>
      <p:sp>
        <p:nvSpPr>
          <p:cNvPr id="9" name="Text 5"/>
          <p:cNvSpPr/>
          <p:nvPr/>
        </p:nvSpPr>
        <p:spPr>
          <a:xfrm>
            <a:off x="1188720" y="169164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AS 4 now primarily governs events after BS date — adjusting (adjust FS) vs non-adjusting (disclose)</a:t>
            </a:r>
            <a:endParaRPr lang="en-US" sz="1200" dirty="0"/>
          </a:p>
        </p:txBody>
      </p:sp>
      <p:pic>
        <p:nvPicPr>
          <p:cNvPr id="10" name="Image 2" descr="preencoded.png"/>
          <p:cNvPicPr>
            <a:picLocks noChangeAspect="1"/>
          </p:cNvPicPr>
          <p:nvPr/>
        </p:nvPicPr>
        <p:blipFill>
          <a:blip r:embed="rId3"/>
          <a:stretch>
            <a:fillRect/>
          </a:stretch>
        </p:blipFill>
        <p:spPr>
          <a:xfrm>
            <a:off x="731520" y="2441448"/>
            <a:ext cx="274320" cy="274320"/>
          </a:xfrm>
          <a:prstGeom prst="rect">
            <a:avLst/>
          </a:prstGeom>
        </p:spPr>
      </p:pic>
      <p:sp>
        <p:nvSpPr>
          <p:cNvPr id="11" name="Text 6"/>
          <p:cNvSpPr/>
          <p:nvPr/>
        </p:nvSpPr>
        <p:spPr>
          <a:xfrm>
            <a:off x="1188720" y="233172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Proposed dividends are non-adjusting events — disclose in notes, not as liability</a:t>
            </a:r>
            <a:endParaRPr lang="en-US" sz="1200" dirty="0"/>
          </a:p>
        </p:txBody>
      </p:sp>
      <p:pic>
        <p:nvPicPr>
          <p:cNvPr id="12" name="Image 3" descr="preencoded.png"/>
          <p:cNvPicPr>
            <a:picLocks noChangeAspect="1"/>
          </p:cNvPicPr>
          <p:nvPr/>
        </p:nvPicPr>
        <p:blipFill>
          <a:blip r:embed="rId3"/>
          <a:stretch>
            <a:fillRect/>
          </a:stretch>
        </p:blipFill>
        <p:spPr>
          <a:xfrm>
            <a:off x="731520" y="3081528"/>
            <a:ext cx="274320" cy="274320"/>
          </a:xfrm>
          <a:prstGeom prst="rect">
            <a:avLst/>
          </a:prstGeom>
        </p:spPr>
      </p:pic>
      <p:sp>
        <p:nvSpPr>
          <p:cNvPr id="13" name="Text 7"/>
          <p:cNvSpPr/>
          <p:nvPr/>
        </p:nvSpPr>
        <p:spPr>
          <a:xfrm>
            <a:off x="1188720" y="297180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Schedule III Division I prescribes format: provisions under liabilities, CLs in notes under prescribed heads</a:t>
            </a:r>
            <a:endParaRPr lang="en-US" sz="1200" dirty="0"/>
          </a:p>
        </p:txBody>
      </p:sp>
      <p:pic>
        <p:nvPicPr>
          <p:cNvPr id="14" name="Image 4" descr="preencoded.png"/>
          <p:cNvPicPr>
            <a:picLocks noChangeAspect="1"/>
          </p:cNvPicPr>
          <p:nvPr/>
        </p:nvPicPr>
        <p:blipFill>
          <a:blip r:embed="rId3"/>
          <a:stretch>
            <a:fillRect/>
          </a:stretch>
        </p:blipFill>
        <p:spPr>
          <a:xfrm>
            <a:off x="731520" y="3721608"/>
            <a:ext cx="274320" cy="274320"/>
          </a:xfrm>
          <a:prstGeom prst="rect">
            <a:avLst/>
          </a:prstGeom>
        </p:spPr>
      </p:pic>
      <p:sp>
        <p:nvSpPr>
          <p:cNvPr id="15" name="Text 8"/>
          <p:cNvSpPr/>
          <p:nvPr/>
        </p:nvSpPr>
        <p:spPr>
          <a:xfrm>
            <a:off x="1188720" y="361188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CARO 2020 Clause 3(xii) requires auditor to report on pending litigations and their financial impact</a:t>
            </a:r>
            <a:endParaRPr lang="en-US" sz="1200" dirty="0"/>
          </a:p>
        </p:txBody>
      </p:sp>
      <p:pic>
        <p:nvPicPr>
          <p:cNvPr id="16" name="Image 5" descr="preencoded.png"/>
          <p:cNvPicPr>
            <a:picLocks noChangeAspect="1"/>
          </p:cNvPicPr>
          <p:nvPr/>
        </p:nvPicPr>
        <p:blipFill>
          <a:blip r:embed="rId3"/>
          <a:stretch>
            <a:fillRect/>
          </a:stretch>
        </p:blipFill>
        <p:spPr>
          <a:xfrm>
            <a:off x="731520" y="4361688"/>
            <a:ext cx="274320" cy="274320"/>
          </a:xfrm>
          <a:prstGeom prst="rect">
            <a:avLst/>
          </a:prstGeom>
        </p:spPr>
      </p:pic>
      <p:sp>
        <p:nvSpPr>
          <p:cNvPr id="17" name="Text 9"/>
          <p:cNvSpPr/>
          <p:nvPr/>
        </p:nvSpPr>
        <p:spPr>
          <a:xfrm>
            <a:off x="1188720" y="4251960"/>
            <a:ext cx="7223760" cy="548640"/>
          </a:xfrm>
          <a:prstGeom prst="rect">
            <a:avLst/>
          </a:prstGeom>
          <a:noFill/>
          <a:ln/>
        </p:spPr>
        <p:txBody>
          <a:bodyPr wrap="square" lIns="0" tIns="0" rIns="0" bIns="0" rtlCol="0" anchor="ctr"/>
          <a:lstStyle/>
          <a:p>
            <a:pPr marL="0" indent="0">
              <a:buNone/>
            </a:pPr>
            <a:r>
              <a:rPr lang="en-US" sz="1200" dirty="0">
                <a:solidFill>
                  <a:srgbClr val="1E293B"/>
                </a:solidFill>
                <a:latin typeface="Calibri" pitchFamily="34" charset="0"/>
                <a:ea typeface="Calibri" pitchFamily="34" charset="-122"/>
                <a:cs typeface="Calibri" pitchFamily="34" charset="-120"/>
              </a:rPr>
              <a:t>Regular review of provisions and CLs at each BS date is mandatory — reclassify as appropriate</a:t>
            </a:r>
            <a:endParaRPr lang="en-US" sz="1200" dirty="0"/>
          </a:p>
        </p:txBody>
      </p:sp>
      <p:pic>
        <p:nvPicPr>
          <p:cNvPr id="19" name="Graphic 18" descr="Thought bubble with solid fill">
            <a:extLst>
              <a:ext uri="{FF2B5EF4-FFF2-40B4-BE49-F238E27FC236}">
                <a16:creationId xmlns:a16="http://schemas.microsoft.com/office/drawing/2014/main" id="{F5318F5D-D619-8E2E-C157-B17A3430394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641021" y="-21880"/>
            <a:ext cx="714375" cy="7143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13" grpId="0" animBg="1"/>
      <p:bldP spid="15"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D9488"/>
          </a:solidFill>
          <a:ln/>
        </p:spPr>
      </p:sp>
      <p:pic>
        <p:nvPicPr>
          <p:cNvPr id="3" name="Image 0" descr="preencoded.png"/>
          <p:cNvPicPr>
            <a:picLocks noChangeAspect="1"/>
          </p:cNvPicPr>
          <p:nvPr/>
        </p:nvPicPr>
        <p:blipFill>
          <a:blip r:embed="rId3"/>
          <a:stretch>
            <a:fillRect/>
          </a:stretch>
        </p:blipFill>
        <p:spPr>
          <a:xfrm>
            <a:off x="4023360" y="1097280"/>
            <a:ext cx="1097280" cy="1097280"/>
          </a:xfrm>
          <a:prstGeom prst="rect">
            <a:avLst/>
          </a:prstGeom>
        </p:spPr>
      </p:pic>
      <p:sp>
        <p:nvSpPr>
          <p:cNvPr id="4" name="Text 1"/>
          <p:cNvSpPr/>
          <p:nvPr/>
        </p:nvSpPr>
        <p:spPr>
          <a:xfrm>
            <a:off x="731520" y="2286000"/>
            <a:ext cx="7680960" cy="91440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Thank You</a:t>
            </a:r>
            <a:endParaRPr lang="en-US" sz="4000" dirty="0"/>
          </a:p>
        </p:txBody>
      </p:sp>
      <p:sp>
        <p:nvSpPr>
          <p:cNvPr id="5" name="Text 2"/>
          <p:cNvSpPr/>
          <p:nvPr/>
        </p:nvSpPr>
        <p:spPr>
          <a:xfrm>
            <a:off x="731520" y="3200400"/>
            <a:ext cx="7680960" cy="457200"/>
          </a:xfrm>
          <a:prstGeom prst="rect">
            <a:avLst/>
          </a:prstGeom>
          <a:noFill/>
          <a:ln/>
        </p:spPr>
        <p:txBody>
          <a:bodyPr wrap="square" lIns="0" tIns="0" rIns="0" bIns="0" rtlCol="0" anchor="ctr"/>
          <a:lstStyle/>
          <a:p>
            <a:pPr marL="0" indent="0" algn="ctr">
              <a:buNone/>
            </a:pPr>
            <a:r>
              <a:rPr lang="en-US" sz="1800" b="1" dirty="0">
                <a:solidFill>
                  <a:srgbClr val="0D9488"/>
                </a:solidFill>
                <a:latin typeface="Calibri" pitchFamily="34" charset="0"/>
                <a:ea typeface="Calibri" pitchFamily="34" charset="-122"/>
                <a:cs typeface="Calibri" pitchFamily="34" charset="-120"/>
              </a:rPr>
              <a:t>Thank You</a:t>
            </a:r>
            <a:endParaRPr lang="en-US" sz="1800" b="1" dirty="0"/>
          </a:p>
        </p:txBody>
      </p:sp>
      <p:sp>
        <p:nvSpPr>
          <p:cNvPr id="6" name="Shape 3"/>
          <p:cNvSpPr/>
          <p:nvPr/>
        </p:nvSpPr>
        <p:spPr>
          <a:xfrm>
            <a:off x="0" y="4846320"/>
            <a:ext cx="9144000" cy="297180"/>
          </a:xfrm>
          <a:prstGeom prst="rect">
            <a:avLst/>
          </a:prstGeom>
          <a:solidFill>
            <a:srgbClr val="0D9488"/>
          </a:solidFill>
          <a:ln/>
        </p:spPr>
      </p:sp>
      <p:sp>
        <p:nvSpPr>
          <p:cNvPr id="7" name="Text 2">
            <a:extLst>
              <a:ext uri="{FF2B5EF4-FFF2-40B4-BE49-F238E27FC236}">
                <a16:creationId xmlns:a16="http://schemas.microsoft.com/office/drawing/2014/main" id="{7AEC9B0B-17A3-D551-04B6-A753BD02C1FE}"/>
              </a:ext>
            </a:extLst>
          </p:cNvPr>
          <p:cNvSpPr/>
          <p:nvPr/>
        </p:nvSpPr>
        <p:spPr>
          <a:xfrm>
            <a:off x="764178" y="3929198"/>
            <a:ext cx="7680960" cy="457200"/>
          </a:xfrm>
          <a:prstGeom prst="rect">
            <a:avLst/>
          </a:prstGeom>
          <a:noFill/>
          <a:ln/>
        </p:spPr>
        <p:txBody>
          <a:bodyPr wrap="square" lIns="0" tIns="0" rIns="0" bIns="0" rtlCol="0" anchor="ctr"/>
          <a:lstStyle/>
          <a:p>
            <a:pPr marL="0" indent="0" algn="ctr">
              <a:buNone/>
            </a:pPr>
            <a:r>
              <a:rPr lang="en-US" sz="1400" dirty="0">
                <a:solidFill>
                  <a:srgbClr val="002060"/>
                </a:solidFill>
                <a:latin typeface="Calibri" pitchFamily="34" charset="0"/>
                <a:ea typeface="Calibri" pitchFamily="34" charset="-122"/>
                <a:cs typeface="Calibri" pitchFamily="34" charset="-120"/>
              </a:rPr>
              <a:t>CA Bisworanjan Sutar</a:t>
            </a:r>
          </a:p>
          <a:p>
            <a:pPr marL="0" indent="0" algn="ctr">
              <a:buNone/>
            </a:pPr>
            <a:r>
              <a:rPr lang="en-US" sz="1400" dirty="0">
                <a:solidFill>
                  <a:srgbClr val="002060"/>
                </a:solidFill>
                <a:latin typeface="Calibri" pitchFamily="34" charset="0"/>
                <a:ea typeface="Calibri" pitchFamily="34" charset="-122"/>
                <a:cs typeface="Calibri" pitchFamily="34" charset="-120"/>
              </a:rPr>
              <a:t>+91 9583500049</a:t>
            </a:r>
          </a:p>
          <a:p>
            <a:pPr marL="0" indent="0" algn="ctr">
              <a:buNone/>
            </a:pPr>
            <a:r>
              <a:rPr lang="en-US" sz="1400" dirty="0">
                <a:solidFill>
                  <a:srgbClr val="002060"/>
                </a:solidFill>
                <a:latin typeface="Calibri" pitchFamily="34" charset="0"/>
                <a:ea typeface="Calibri" pitchFamily="34" charset="-122"/>
                <a:cs typeface="Calibri" pitchFamily="34" charset="-120"/>
              </a:rPr>
              <a:t>bisworanjan.sutar@mail.ca.in</a:t>
            </a:r>
            <a:endParaRPr lang="en-US" sz="1400"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600" b="1" dirty="0">
                <a:solidFill>
                  <a:srgbClr val="0F2B46"/>
                </a:solidFill>
                <a:latin typeface="Georgia" pitchFamily="34" charset="0"/>
                <a:ea typeface="Georgia" pitchFamily="34" charset="-122"/>
                <a:cs typeface="Georgia" pitchFamily="34" charset="-120"/>
              </a:rPr>
              <a:t>Contingent Liabilities &amp; Contingent Assets</a:t>
            </a:r>
            <a:endParaRPr lang="en-US" sz="2600" dirty="0"/>
          </a:p>
        </p:txBody>
      </p:sp>
      <p:sp>
        <p:nvSpPr>
          <p:cNvPr id="4" name="Shape 2"/>
          <p:cNvSpPr/>
          <p:nvPr/>
        </p:nvSpPr>
        <p:spPr>
          <a:xfrm>
            <a:off x="731520" y="1097280"/>
            <a:ext cx="3657600" cy="3108960"/>
          </a:xfrm>
          <a:prstGeom prst="rect">
            <a:avLst/>
          </a:prstGeom>
          <a:solidFill>
            <a:srgbClr val="F8FAFC"/>
          </a:solidFill>
          <a:ln/>
          <a:effectLst>
            <a:outerShdw blurRad="50800" dist="25400" dir="8100000" algn="bl" rotWithShape="0">
              <a:srgbClr val="000000">
                <a:alpha val="12000"/>
              </a:srgbClr>
            </a:outerShdw>
          </a:effectLst>
        </p:spPr>
      </p:sp>
      <p:sp>
        <p:nvSpPr>
          <p:cNvPr id="5" name="Shape 3"/>
          <p:cNvSpPr/>
          <p:nvPr/>
        </p:nvSpPr>
        <p:spPr>
          <a:xfrm>
            <a:off x="731520" y="1097280"/>
            <a:ext cx="3657600" cy="502920"/>
          </a:xfrm>
          <a:prstGeom prst="rect">
            <a:avLst/>
          </a:prstGeom>
          <a:solidFill>
            <a:srgbClr val="0F2B46"/>
          </a:solidFill>
          <a:ln/>
        </p:spPr>
      </p:sp>
      <p:sp>
        <p:nvSpPr>
          <p:cNvPr id="6" name="Text 4"/>
          <p:cNvSpPr/>
          <p:nvPr/>
        </p:nvSpPr>
        <p:spPr>
          <a:xfrm>
            <a:off x="914400" y="1115568"/>
            <a:ext cx="3200400" cy="45720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Contingent Liability</a:t>
            </a:r>
            <a:endParaRPr lang="en-US" sz="1500" dirty="0"/>
          </a:p>
        </p:txBody>
      </p:sp>
      <p:sp>
        <p:nvSpPr>
          <p:cNvPr id="7" name="Text 5"/>
          <p:cNvSpPr/>
          <p:nvPr/>
        </p:nvSpPr>
        <p:spPr>
          <a:xfrm>
            <a:off x="960120" y="1737360"/>
            <a:ext cx="3200400" cy="2286000"/>
          </a:xfrm>
          <a:prstGeom prst="rect">
            <a:avLst/>
          </a:prstGeom>
          <a:noFill/>
          <a:ln/>
        </p:spPr>
        <p:txBody>
          <a:bodyPr wrap="square" lIns="0" tIns="0" rIns="0" bIns="0" rtlCol="0" anchor="ctr"/>
          <a:lstStyle/>
          <a:p>
            <a:pPr marL="0" indent="0">
              <a:lnSpc>
                <a:spcPct val="130000"/>
              </a:lnSpc>
              <a:spcAft>
                <a:spcPts val="1000"/>
              </a:spcAft>
              <a:buNone/>
            </a:pPr>
            <a:r>
              <a:rPr lang="en-US" sz="1100" dirty="0">
                <a:solidFill>
                  <a:srgbClr val="1E293B"/>
                </a:solidFill>
                <a:latin typeface="Calibri" pitchFamily="34" charset="0"/>
                <a:ea typeface="Calibri" pitchFamily="34" charset="-122"/>
                <a:cs typeface="Calibri" pitchFamily="34" charset="-120"/>
              </a:rPr>
              <a:t>(a)  A possible obligation from past events, confirmed only by uncertain future events not wholly within the enterprise's control</a:t>
            </a:r>
            <a:endParaRPr lang="en-US" sz="1100" dirty="0"/>
          </a:p>
          <a:p>
            <a:pPr marL="0" indent="0">
              <a:lnSpc>
                <a:spcPct val="130000"/>
              </a:lnSpc>
              <a:spcAft>
                <a:spcPts val="1000"/>
              </a:spcAft>
              <a:buNone/>
            </a:pPr>
            <a:r>
              <a:rPr lang="en-US" sz="1100" b="1" dirty="0">
                <a:solidFill>
                  <a:srgbClr val="0891B2"/>
                </a:solidFill>
                <a:latin typeface="Calibri" pitchFamily="34" charset="0"/>
                <a:ea typeface="Calibri" pitchFamily="34" charset="-122"/>
                <a:cs typeface="Calibri" pitchFamily="34" charset="-120"/>
              </a:rPr>
              <a:t>OR</a:t>
            </a:r>
            <a:endParaRPr lang="en-US" sz="1100" dirty="0"/>
          </a:p>
          <a:p>
            <a:pPr marL="0" indent="0">
              <a:lnSpc>
                <a:spcPct val="130000"/>
              </a:lnSpc>
              <a:spcAft>
                <a:spcPts val="600"/>
              </a:spcAft>
              <a:buNone/>
            </a:pPr>
            <a:r>
              <a:rPr lang="en-US" sz="1100" dirty="0">
                <a:solidFill>
                  <a:srgbClr val="1E293B"/>
                </a:solidFill>
                <a:latin typeface="Calibri" pitchFamily="34" charset="0"/>
                <a:ea typeface="Calibri" pitchFamily="34" charset="-122"/>
                <a:cs typeface="Calibri" pitchFamily="34" charset="-120"/>
              </a:rPr>
              <a:t>(b)  A present obligation from past events but not recognised because:</a:t>
            </a:r>
            <a:endParaRPr lang="en-US" sz="1100" dirty="0"/>
          </a:p>
          <a:p>
            <a:pPr marL="0" indent="0">
              <a:lnSpc>
                <a:spcPct val="130000"/>
              </a:lnSpc>
              <a:spcAft>
                <a:spcPts val="400"/>
              </a:spcAft>
              <a:buNone/>
            </a:pPr>
            <a:r>
              <a:rPr lang="en-US" sz="1100" dirty="0">
                <a:solidFill>
                  <a:srgbClr val="1E293B"/>
                </a:solidFill>
                <a:latin typeface="Calibri" pitchFamily="34" charset="0"/>
                <a:ea typeface="Calibri" pitchFamily="34" charset="-122"/>
                <a:cs typeface="Calibri" pitchFamily="34" charset="-120"/>
              </a:rPr>
              <a:t>  (i)  outflow of resources is not probable; or</a:t>
            </a:r>
            <a:endParaRPr lang="en-US" sz="1100" dirty="0"/>
          </a:p>
          <a:p>
            <a:pPr marL="0" indent="0">
              <a:lnSpc>
                <a:spcPct val="130000"/>
              </a:lnSpc>
              <a:buNone/>
            </a:pPr>
            <a:r>
              <a:rPr lang="en-US" sz="1100" dirty="0">
                <a:solidFill>
                  <a:srgbClr val="1E293B"/>
                </a:solidFill>
                <a:latin typeface="Calibri" pitchFamily="34" charset="0"/>
                <a:ea typeface="Calibri" pitchFamily="34" charset="-122"/>
                <a:cs typeface="Calibri" pitchFamily="34" charset="-120"/>
              </a:rPr>
              <a:t>  (ii) a reliable estimate cannot be made</a:t>
            </a:r>
            <a:endParaRPr lang="en-US" sz="1100" dirty="0"/>
          </a:p>
        </p:txBody>
      </p:sp>
      <p:sp>
        <p:nvSpPr>
          <p:cNvPr id="8" name="Shape 6"/>
          <p:cNvSpPr/>
          <p:nvPr/>
        </p:nvSpPr>
        <p:spPr>
          <a:xfrm>
            <a:off x="4754880" y="1097280"/>
            <a:ext cx="3657600" cy="3108960"/>
          </a:xfrm>
          <a:prstGeom prst="rect">
            <a:avLst/>
          </a:prstGeom>
          <a:solidFill>
            <a:srgbClr val="F8FAFC"/>
          </a:solidFill>
          <a:ln/>
          <a:effectLst>
            <a:outerShdw blurRad="50800" dist="25400" dir="8100000" algn="bl" rotWithShape="0">
              <a:srgbClr val="000000">
                <a:alpha val="12000"/>
              </a:srgbClr>
            </a:outerShdw>
          </a:effectLst>
        </p:spPr>
      </p:sp>
      <p:sp>
        <p:nvSpPr>
          <p:cNvPr id="9" name="Shape 7"/>
          <p:cNvSpPr/>
          <p:nvPr/>
        </p:nvSpPr>
        <p:spPr>
          <a:xfrm>
            <a:off x="4754880" y="1097280"/>
            <a:ext cx="3657600" cy="502920"/>
          </a:xfrm>
          <a:prstGeom prst="rect">
            <a:avLst/>
          </a:prstGeom>
          <a:solidFill>
            <a:srgbClr val="0891B2"/>
          </a:solidFill>
          <a:ln/>
        </p:spPr>
      </p:sp>
      <p:sp>
        <p:nvSpPr>
          <p:cNvPr id="10" name="Text 8"/>
          <p:cNvSpPr/>
          <p:nvPr/>
        </p:nvSpPr>
        <p:spPr>
          <a:xfrm>
            <a:off x="4937760" y="1115568"/>
            <a:ext cx="3200400" cy="45720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Contingent Asset</a:t>
            </a:r>
            <a:endParaRPr lang="en-US" sz="1500" dirty="0"/>
          </a:p>
        </p:txBody>
      </p:sp>
      <p:sp>
        <p:nvSpPr>
          <p:cNvPr id="11" name="Text 9"/>
          <p:cNvSpPr/>
          <p:nvPr/>
        </p:nvSpPr>
        <p:spPr>
          <a:xfrm>
            <a:off x="4983480" y="1737360"/>
            <a:ext cx="3200400" cy="1463040"/>
          </a:xfrm>
          <a:prstGeom prst="rect">
            <a:avLst/>
          </a:prstGeom>
          <a:noFill/>
          <a:ln/>
        </p:spPr>
        <p:txBody>
          <a:bodyPr wrap="square" lIns="0" tIns="0" rIns="0" bIns="0" rtlCol="0" anchor="ctr"/>
          <a:lstStyle/>
          <a:p>
            <a:pPr marL="0" indent="0">
              <a:lnSpc>
                <a:spcPct val="130000"/>
              </a:lnSpc>
              <a:buNone/>
            </a:pPr>
            <a:r>
              <a:rPr lang="en-US" sz="1100" dirty="0">
                <a:solidFill>
                  <a:srgbClr val="1E293B"/>
                </a:solidFill>
                <a:latin typeface="Calibri" pitchFamily="34" charset="0"/>
                <a:ea typeface="Calibri" pitchFamily="34" charset="-122"/>
                <a:cs typeface="Calibri" pitchFamily="34" charset="-120"/>
              </a:rPr>
              <a:t>A possible asset arising from past events, the existence of which will be confirmed only by the occurrence or non-occurrence of one or more uncertain future events not wholly within the control of the enterprise.</a:t>
            </a:r>
            <a:endParaRPr lang="en-US" sz="1100" dirty="0"/>
          </a:p>
        </p:txBody>
      </p:sp>
      <p:sp>
        <p:nvSpPr>
          <p:cNvPr id="12" name="Shape 10"/>
          <p:cNvSpPr/>
          <p:nvPr/>
        </p:nvSpPr>
        <p:spPr>
          <a:xfrm>
            <a:off x="4983480" y="3246120"/>
            <a:ext cx="3200400" cy="365760"/>
          </a:xfrm>
          <a:prstGeom prst="rect">
            <a:avLst/>
          </a:prstGeom>
          <a:solidFill>
            <a:srgbClr val="DCFCE7"/>
          </a:solidFill>
          <a:ln/>
        </p:spPr>
      </p:sp>
      <p:sp>
        <p:nvSpPr>
          <p:cNvPr id="13" name="Text 11"/>
          <p:cNvSpPr/>
          <p:nvPr/>
        </p:nvSpPr>
        <p:spPr>
          <a:xfrm>
            <a:off x="4983480" y="3246120"/>
            <a:ext cx="3200400" cy="365760"/>
          </a:xfrm>
          <a:prstGeom prst="rect">
            <a:avLst/>
          </a:prstGeom>
          <a:noFill/>
          <a:ln/>
        </p:spPr>
        <p:txBody>
          <a:bodyPr wrap="square" lIns="0" tIns="0" rIns="0" bIns="0" rtlCol="0" anchor="ctr"/>
          <a:lstStyle/>
          <a:p>
            <a:pPr marL="0" indent="0" algn="ctr">
              <a:buNone/>
            </a:pPr>
            <a:r>
              <a:rPr lang="en-US" sz="1000" b="1" dirty="0">
                <a:solidFill>
                  <a:srgbClr val="059669"/>
                </a:solidFill>
                <a:latin typeface="Calibri" pitchFamily="34" charset="0"/>
                <a:ea typeface="Calibri" pitchFamily="34" charset="-122"/>
                <a:cs typeface="Calibri" pitchFamily="34" charset="-120"/>
              </a:rPr>
              <a:t>Recognised only when realisation is virtually certain</a:t>
            </a:r>
            <a:endParaRPr lang="en-US" sz="1000" dirty="0"/>
          </a:p>
        </p:txBody>
      </p:sp>
      <p:sp>
        <p:nvSpPr>
          <p:cNvPr id="14" name="Shape 12"/>
          <p:cNvSpPr/>
          <p:nvPr/>
        </p:nvSpPr>
        <p:spPr>
          <a:xfrm>
            <a:off x="731520" y="4389120"/>
            <a:ext cx="7680960" cy="457200"/>
          </a:xfrm>
          <a:prstGeom prst="rect">
            <a:avLst/>
          </a:prstGeom>
          <a:solidFill>
            <a:srgbClr val="FEF3C7"/>
          </a:solidFill>
          <a:ln/>
        </p:spPr>
      </p:sp>
      <p:pic>
        <p:nvPicPr>
          <p:cNvPr id="15" name="Image 0" descr="preencoded.png"/>
          <p:cNvPicPr>
            <a:picLocks noChangeAspect="1"/>
          </p:cNvPicPr>
          <p:nvPr/>
        </p:nvPicPr>
        <p:blipFill>
          <a:blip r:embed="rId3"/>
          <a:stretch>
            <a:fillRect/>
          </a:stretch>
        </p:blipFill>
        <p:spPr>
          <a:xfrm>
            <a:off x="914400" y="4434840"/>
            <a:ext cx="274320" cy="274320"/>
          </a:xfrm>
          <a:prstGeom prst="rect">
            <a:avLst/>
          </a:prstGeom>
        </p:spPr>
      </p:pic>
      <p:sp>
        <p:nvSpPr>
          <p:cNvPr id="16" name="Text 13"/>
          <p:cNvSpPr/>
          <p:nvPr/>
        </p:nvSpPr>
        <p:spPr>
          <a:xfrm>
            <a:off x="1325880" y="4389120"/>
            <a:ext cx="6858000" cy="4572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"Contingent" means existence confirmed only by uncertain future events not wholly within the enterprise's control.</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3"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Recognition Criteria for Provisions</a:t>
            </a:r>
            <a:endParaRPr lang="en-US" sz="2800" dirty="0"/>
          </a:p>
        </p:txBody>
      </p:sp>
      <p:sp>
        <p:nvSpPr>
          <p:cNvPr id="4" name="Text 2"/>
          <p:cNvSpPr/>
          <p:nvPr/>
        </p:nvSpPr>
        <p:spPr>
          <a:xfrm>
            <a:off x="731520" y="914400"/>
            <a:ext cx="7772400" cy="365760"/>
          </a:xfrm>
          <a:prstGeom prst="rect">
            <a:avLst/>
          </a:prstGeom>
          <a:noFill/>
          <a:ln/>
        </p:spPr>
        <p:txBody>
          <a:bodyPr wrap="square" lIns="0" tIns="0" rIns="0" bIns="0" rtlCol="0" anchor="ctr"/>
          <a:lstStyle/>
          <a:p>
            <a:pPr marL="0" indent="0">
              <a:buNone/>
            </a:pPr>
            <a:r>
              <a:rPr lang="en-US" sz="1300" dirty="0">
                <a:solidFill>
                  <a:srgbClr val="64748B"/>
                </a:solidFill>
                <a:latin typeface="Calibri" pitchFamily="34" charset="0"/>
                <a:ea typeface="Calibri" pitchFamily="34" charset="-122"/>
                <a:cs typeface="Calibri" pitchFamily="34" charset="-120"/>
              </a:rPr>
              <a:t>A provision should be recognised when ALL three conditions are met (Para 14):</a:t>
            </a:r>
            <a:endParaRPr lang="en-US" sz="1300" dirty="0"/>
          </a:p>
        </p:txBody>
      </p:sp>
      <p:sp>
        <p:nvSpPr>
          <p:cNvPr id="5" name="Shape 3"/>
          <p:cNvSpPr/>
          <p:nvPr/>
        </p:nvSpPr>
        <p:spPr>
          <a:xfrm>
            <a:off x="731520" y="1463040"/>
            <a:ext cx="2377440" cy="3017520"/>
          </a:xfrm>
          <a:prstGeom prst="rect">
            <a:avLst/>
          </a:prstGeom>
          <a:solidFill>
            <a:srgbClr val="F8FAFC"/>
          </a:solidFill>
          <a:ln/>
          <a:effectLst>
            <a:outerShdw blurRad="50800" dist="25400" dir="8100000" algn="bl" rotWithShape="0">
              <a:srgbClr val="000000">
                <a:alpha val="12000"/>
              </a:srgbClr>
            </a:outerShdw>
          </a:effectLst>
        </p:spPr>
      </p:sp>
      <p:sp>
        <p:nvSpPr>
          <p:cNvPr id="6" name="Shape 4"/>
          <p:cNvSpPr/>
          <p:nvPr/>
        </p:nvSpPr>
        <p:spPr>
          <a:xfrm>
            <a:off x="1645920" y="1645920"/>
            <a:ext cx="548640" cy="548640"/>
          </a:xfrm>
          <a:prstGeom prst="ellipse">
            <a:avLst/>
          </a:prstGeom>
          <a:solidFill>
            <a:srgbClr val="0891B2"/>
          </a:solidFill>
          <a:ln/>
        </p:spPr>
      </p:sp>
      <p:sp>
        <p:nvSpPr>
          <p:cNvPr id="7" name="Text 5"/>
          <p:cNvSpPr/>
          <p:nvPr/>
        </p:nvSpPr>
        <p:spPr>
          <a:xfrm>
            <a:off x="1645920" y="1645920"/>
            <a:ext cx="548640" cy="54864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914400" y="2331720"/>
            <a:ext cx="2011680" cy="365760"/>
          </a:xfrm>
          <a:prstGeom prst="rect">
            <a:avLst/>
          </a:prstGeom>
          <a:noFill/>
          <a:ln/>
        </p:spPr>
        <p:txBody>
          <a:bodyPr wrap="square" lIns="0" tIns="0" rIns="0" bIns="0" rtlCol="0" anchor="ctr"/>
          <a:lstStyle/>
          <a:p>
            <a:pPr marL="0" indent="0" algn="ctr">
              <a:buNone/>
            </a:pPr>
            <a:r>
              <a:rPr lang="en-US" sz="1400" b="1" dirty="0">
                <a:solidFill>
                  <a:srgbClr val="0F2B46"/>
                </a:solidFill>
                <a:latin typeface="Calibri" pitchFamily="34" charset="0"/>
                <a:ea typeface="Calibri" pitchFamily="34" charset="-122"/>
                <a:cs typeface="Calibri" pitchFamily="34" charset="-120"/>
              </a:rPr>
              <a:t>Present Obligation</a:t>
            </a:r>
            <a:endParaRPr lang="en-US" sz="1400" dirty="0"/>
          </a:p>
        </p:txBody>
      </p:sp>
      <p:sp>
        <p:nvSpPr>
          <p:cNvPr id="9" name="Text 7"/>
          <p:cNvSpPr/>
          <p:nvPr/>
        </p:nvSpPr>
        <p:spPr>
          <a:xfrm>
            <a:off x="914400" y="2743200"/>
            <a:ext cx="2011680" cy="640080"/>
          </a:xfrm>
          <a:prstGeom prst="rect">
            <a:avLst/>
          </a:prstGeom>
          <a:noFill/>
          <a:ln/>
        </p:spPr>
        <p:txBody>
          <a:bodyPr wrap="square" lIns="0" tIns="0" rIns="0" bIns="0" rtlCol="0" anchor="ctr"/>
          <a:lstStyle/>
          <a:p>
            <a:pPr marL="0" indent="0" algn="ctr">
              <a:lnSpc>
                <a:spcPct val="130000"/>
              </a:lnSpc>
              <a:buNone/>
            </a:pPr>
            <a:r>
              <a:rPr lang="en-US" sz="1100" dirty="0">
                <a:solidFill>
                  <a:srgbClr val="1E293B"/>
                </a:solidFill>
                <a:latin typeface="Calibri" pitchFamily="34" charset="0"/>
                <a:ea typeface="Calibri" pitchFamily="34" charset="-122"/>
                <a:cs typeface="Calibri" pitchFamily="34" charset="-120"/>
              </a:rPr>
              <a:t>Enterprise has a present obligation as a result of a past event (obligating event).</a:t>
            </a:r>
            <a:endParaRPr lang="en-US" sz="1100" dirty="0"/>
          </a:p>
        </p:txBody>
      </p:sp>
      <p:sp>
        <p:nvSpPr>
          <p:cNvPr id="10" name="Text 8"/>
          <p:cNvSpPr/>
          <p:nvPr/>
        </p:nvSpPr>
        <p:spPr>
          <a:xfrm>
            <a:off x="914400" y="3429000"/>
            <a:ext cx="2011680" cy="822960"/>
          </a:xfrm>
          <a:prstGeom prst="rect">
            <a:avLst/>
          </a:prstGeom>
          <a:noFill/>
          <a:ln/>
        </p:spPr>
        <p:txBody>
          <a:bodyPr wrap="square" lIns="0" tIns="0" rIns="0" bIns="0" rtlCol="0" anchor="ctr"/>
          <a:lstStyle/>
          <a:p>
            <a:pPr marL="0" indent="0" algn="ctr">
              <a:lnSpc>
                <a:spcPct val="125000"/>
              </a:lnSpc>
              <a:buNone/>
            </a:pPr>
            <a:r>
              <a:rPr lang="en-US" sz="1000" dirty="0">
                <a:solidFill>
                  <a:srgbClr val="64748B"/>
                </a:solidFill>
                <a:latin typeface="Calibri" pitchFamily="34" charset="0"/>
                <a:ea typeface="Calibri" pitchFamily="34" charset="-122"/>
                <a:cs typeface="Calibri" pitchFamily="34" charset="-120"/>
              </a:rPr>
              <a:t>Determined based on evidence available at balance sheet date, including post-BS date events. "More likely than not" threshold applies.</a:t>
            </a:r>
            <a:endParaRPr lang="en-US" sz="1000" dirty="0"/>
          </a:p>
        </p:txBody>
      </p:sp>
      <p:sp>
        <p:nvSpPr>
          <p:cNvPr id="11" name="Shape 9"/>
          <p:cNvSpPr/>
          <p:nvPr/>
        </p:nvSpPr>
        <p:spPr>
          <a:xfrm>
            <a:off x="3383280" y="1463040"/>
            <a:ext cx="2377440" cy="3017520"/>
          </a:xfrm>
          <a:prstGeom prst="rect">
            <a:avLst/>
          </a:prstGeom>
          <a:solidFill>
            <a:srgbClr val="F8FAFC"/>
          </a:solidFill>
          <a:ln/>
          <a:effectLst>
            <a:outerShdw blurRad="50800" dist="25400" dir="8100000" algn="bl" rotWithShape="0">
              <a:srgbClr val="000000">
                <a:alpha val="12000"/>
              </a:srgbClr>
            </a:outerShdw>
          </a:effectLst>
        </p:spPr>
      </p:sp>
      <p:sp>
        <p:nvSpPr>
          <p:cNvPr id="12" name="Shape 10"/>
          <p:cNvSpPr/>
          <p:nvPr/>
        </p:nvSpPr>
        <p:spPr>
          <a:xfrm>
            <a:off x="4297680" y="1645920"/>
            <a:ext cx="548640" cy="548640"/>
          </a:xfrm>
          <a:prstGeom prst="ellipse">
            <a:avLst/>
          </a:prstGeom>
          <a:solidFill>
            <a:srgbClr val="0891B2"/>
          </a:solidFill>
          <a:ln/>
        </p:spPr>
      </p:sp>
      <p:sp>
        <p:nvSpPr>
          <p:cNvPr id="13" name="Text 11"/>
          <p:cNvSpPr/>
          <p:nvPr/>
        </p:nvSpPr>
        <p:spPr>
          <a:xfrm>
            <a:off x="4297680" y="1645920"/>
            <a:ext cx="548640" cy="54864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2</a:t>
            </a:r>
            <a:endParaRPr lang="en-US" sz="2200" dirty="0"/>
          </a:p>
        </p:txBody>
      </p:sp>
      <p:sp>
        <p:nvSpPr>
          <p:cNvPr id="14" name="Text 12"/>
          <p:cNvSpPr/>
          <p:nvPr/>
        </p:nvSpPr>
        <p:spPr>
          <a:xfrm>
            <a:off x="3566160" y="2331720"/>
            <a:ext cx="2011680" cy="365760"/>
          </a:xfrm>
          <a:prstGeom prst="rect">
            <a:avLst/>
          </a:prstGeom>
          <a:noFill/>
          <a:ln/>
        </p:spPr>
        <p:txBody>
          <a:bodyPr wrap="square" lIns="0" tIns="0" rIns="0" bIns="0" rtlCol="0" anchor="ctr"/>
          <a:lstStyle/>
          <a:p>
            <a:pPr marL="0" indent="0" algn="ctr">
              <a:buNone/>
            </a:pPr>
            <a:r>
              <a:rPr lang="en-US" sz="1400" b="1" dirty="0">
                <a:solidFill>
                  <a:srgbClr val="0F2B46"/>
                </a:solidFill>
                <a:latin typeface="Calibri" pitchFamily="34" charset="0"/>
                <a:ea typeface="Calibri" pitchFamily="34" charset="-122"/>
                <a:cs typeface="Calibri" pitchFamily="34" charset="-120"/>
              </a:rPr>
              <a:t>Probable Outflow</a:t>
            </a:r>
            <a:endParaRPr lang="en-US" sz="1400" dirty="0"/>
          </a:p>
        </p:txBody>
      </p:sp>
      <p:sp>
        <p:nvSpPr>
          <p:cNvPr id="15" name="Text 13"/>
          <p:cNvSpPr/>
          <p:nvPr/>
        </p:nvSpPr>
        <p:spPr>
          <a:xfrm>
            <a:off x="3566160" y="2743200"/>
            <a:ext cx="2011680" cy="640080"/>
          </a:xfrm>
          <a:prstGeom prst="rect">
            <a:avLst/>
          </a:prstGeom>
          <a:noFill/>
          <a:ln/>
        </p:spPr>
        <p:txBody>
          <a:bodyPr wrap="square" lIns="0" tIns="0" rIns="0" bIns="0" rtlCol="0" anchor="ctr"/>
          <a:lstStyle/>
          <a:p>
            <a:pPr marL="0" indent="0" algn="ctr">
              <a:lnSpc>
                <a:spcPct val="130000"/>
              </a:lnSpc>
              <a:buNone/>
            </a:pPr>
            <a:r>
              <a:rPr lang="en-US" sz="1100" dirty="0">
                <a:solidFill>
                  <a:srgbClr val="1E293B"/>
                </a:solidFill>
                <a:latin typeface="Calibri" pitchFamily="34" charset="0"/>
                <a:ea typeface="Calibri" pitchFamily="34" charset="-122"/>
                <a:cs typeface="Calibri" pitchFamily="34" charset="-120"/>
              </a:rPr>
              <a:t>It is probable that an outflow of resources embodying economic benefits will be required.</a:t>
            </a:r>
            <a:endParaRPr lang="en-US" sz="1100" dirty="0"/>
          </a:p>
        </p:txBody>
      </p:sp>
      <p:sp>
        <p:nvSpPr>
          <p:cNvPr id="16" name="Text 14"/>
          <p:cNvSpPr/>
          <p:nvPr/>
        </p:nvSpPr>
        <p:spPr>
          <a:xfrm>
            <a:off x="3566160" y="3429000"/>
            <a:ext cx="2011680" cy="822960"/>
          </a:xfrm>
          <a:prstGeom prst="rect">
            <a:avLst/>
          </a:prstGeom>
          <a:noFill/>
          <a:ln/>
        </p:spPr>
        <p:txBody>
          <a:bodyPr wrap="square" lIns="0" tIns="0" rIns="0" bIns="0" rtlCol="0" anchor="ctr"/>
          <a:lstStyle/>
          <a:p>
            <a:pPr marL="0" indent="0" algn="ctr">
              <a:lnSpc>
                <a:spcPct val="125000"/>
              </a:lnSpc>
              <a:buNone/>
            </a:pPr>
            <a:r>
              <a:rPr lang="en-US" sz="1000" dirty="0">
                <a:solidFill>
                  <a:srgbClr val="64748B"/>
                </a:solidFill>
                <a:latin typeface="Calibri" pitchFamily="34" charset="0"/>
                <a:ea typeface="Calibri" pitchFamily="34" charset="-122"/>
                <a:cs typeface="Calibri" pitchFamily="34" charset="-120"/>
              </a:rPr>
              <a:t>"Probable" = more likely than not (&gt;50%). For similar obligations, assess as a class (e.g., warranties).</a:t>
            </a:r>
            <a:endParaRPr lang="en-US" sz="1000" dirty="0"/>
          </a:p>
        </p:txBody>
      </p:sp>
      <p:sp>
        <p:nvSpPr>
          <p:cNvPr id="17" name="Shape 15"/>
          <p:cNvSpPr/>
          <p:nvPr/>
        </p:nvSpPr>
        <p:spPr>
          <a:xfrm>
            <a:off x="6035040" y="1463040"/>
            <a:ext cx="2377440" cy="3017520"/>
          </a:xfrm>
          <a:prstGeom prst="rect">
            <a:avLst/>
          </a:prstGeom>
          <a:solidFill>
            <a:srgbClr val="F8FAFC"/>
          </a:solidFill>
          <a:ln/>
          <a:effectLst>
            <a:outerShdw blurRad="50800" dist="25400" dir="8100000" algn="bl" rotWithShape="0">
              <a:srgbClr val="000000">
                <a:alpha val="12000"/>
              </a:srgbClr>
            </a:outerShdw>
          </a:effectLst>
        </p:spPr>
      </p:sp>
      <p:sp>
        <p:nvSpPr>
          <p:cNvPr id="18" name="Shape 16"/>
          <p:cNvSpPr/>
          <p:nvPr/>
        </p:nvSpPr>
        <p:spPr>
          <a:xfrm>
            <a:off x="6949440" y="1645920"/>
            <a:ext cx="548640" cy="548640"/>
          </a:xfrm>
          <a:prstGeom prst="ellipse">
            <a:avLst/>
          </a:prstGeom>
          <a:solidFill>
            <a:srgbClr val="0891B2"/>
          </a:solidFill>
          <a:ln/>
        </p:spPr>
      </p:sp>
      <p:sp>
        <p:nvSpPr>
          <p:cNvPr id="19" name="Text 17"/>
          <p:cNvSpPr/>
          <p:nvPr/>
        </p:nvSpPr>
        <p:spPr>
          <a:xfrm>
            <a:off x="6949440" y="1645920"/>
            <a:ext cx="548640" cy="54864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3</a:t>
            </a:r>
            <a:endParaRPr lang="en-US" sz="2200" dirty="0"/>
          </a:p>
        </p:txBody>
      </p:sp>
      <p:sp>
        <p:nvSpPr>
          <p:cNvPr id="20" name="Text 18"/>
          <p:cNvSpPr/>
          <p:nvPr/>
        </p:nvSpPr>
        <p:spPr>
          <a:xfrm>
            <a:off x="6217920" y="2331720"/>
            <a:ext cx="2011680" cy="365760"/>
          </a:xfrm>
          <a:prstGeom prst="rect">
            <a:avLst/>
          </a:prstGeom>
          <a:noFill/>
          <a:ln/>
        </p:spPr>
        <p:txBody>
          <a:bodyPr wrap="square" lIns="0" tIns="0" rIns="0" bIns="0" rtlCol="0" anchor="ctr"/>
          <a:lstStyle/>
          <a:p>
            <a:pPr marL="0" indent="0" algn="ctr">
              <a:buNone/>
            </a:pPr>
            <a:r>
              <a:rPr lang="en-US" sz="1400" b="1" dirty="0">
                <a:solidFill>
                  <a:srgbClr val="0F2B46"/>
                </a:solidFill>
                <a:latin typeface="Calibri" pitchFamily="34" charset="0"/>
                <a:ea typeface="Calibri" pitchFamily="34" charset="-122"/>
                <a:cs typeface="Calibri" pitchFamily="34" charset="-120"/>
              </a:rPr>
              <a:t>Reliable Estimate</a:t>
            </a:r>
            <a:endParaRPr lang="en-US" sz="1400" dirty="0"/>
          </a:p>
        </p:txBody>
      </p:sp>
      <p:sp>
        <p:nvSpPr>
          <p:cNvPr id="21" name="Text 19"/>
          <p:cNvSpPr/>
          <p:nvPr/>
        </p:nvSpPr>
        <p:spPr>
          <a:xfrm>
            <a:off x="6217920" y="2743200"/>
            <a:ext cx="2011680" cy="640080"/>
          </a:xfrm>
          <a:prstGeom prst="rect">
            <a:avLst/>
          </a:prstGeom>
          <a:noFill/>
          <a:ln/>
        </p:spPr>
        <p:txBody>
          <a:bodyPr wrap="square" lIns="0" tIns="0" rIns="0" bIns="0" rtlCol="0" anchor="ctr"/>
          <a:lstStyle/>
          <a:p>
            <a:pPr marL="0" indent="0" algn="ctr">
              <a:lnSpc>
                <a:spcPct val="130000"/>
              </a:lnSpc>
              <a:buNone/>
            </a:pPr>
            <a:r>
              <a:rPr lang="en-US" sz="1100" dirty="0">
                <a:solidFill>
                  <a:srgbClr val="1E293B"/>
                </a:solidFill>
                <a:latin typeface="Calibri" pitchFamily="34" charset="0"/>
                <a:ea typeface="Calibri" pitchFamily="34" charset="-122"/>
                <a:cs typeface="Calibri" pitchFamily="34" charset="-120"/>
              </a:rPr>
              <a:t>A reliable estimate can be made of the amount of the obligation.</a:t>
            </a:r>
            <a:endParaRPr lang="en-US" sz="1100" dirty="0"/>
          </a:p>
        </p:txBody>
      </p:sp>
      <p:sp>
        <p:nvSpPr>
          <p:cNvPr id="22" name="Text 20"/>
          <p:cNvSpPr/>
          <p:nvPr/>
        </p:nvSpPr>
        <p:spPr>
          <a:xfrm>
            <a:off x="6217920" y="3429000"/>
            <a:ext cx="2011680" cy="822960"/>
          </a:xfrm>
          <a:prstGeom prst="rect">
            <a:avLst/>
          </a:prstGeom>
          <a:noFill/>
          <a:ln/>
        </p:spPr>
        <p:txBody>
          <a:bodyPr wrap="square" lIns="0" tIns="0" rIns="0" bIns="0" rtlCol="0" anchor="ctr"/>
          <a:lstStyle/>
          <a:p>
            <a:pPr marL="0" indent="0" algn="ctr">
              <a:lnSpc>
                <a:spcPct val="125000"/>
              </a:lnSpc>
              <a:buNone/>
            </a:pPr>
            <a:r>
              <a:rPr lang="en-US" sz="1000" dirty="0">
                <a:solidFill>
                  <a:srgbClr val="64748B"/>
                </a:solidFill>
                <a:latin typeface="Calibri" pitchFamily="34" charset="0"/>
                <a:ea typeface="Calibri" pitchFamily="34" charset="-122"/>
                <a:cs typeface="Calibri" pitchFamily="34" charset="-120"/>
              </a:rPr>
              <a:t>Use of estimates is essential and does not undermine reliability. Only in extremely rare cases can no estimate be made.</a:t>
            </a:r>
            <a:endParaRPr lang="en-US" sz="1000" dirty="0"/>
          </a:p>
        </p:txBody>
      </p:sp>
      <p:sp>
        <p:nvSpPr>
          <p:cNvPr id="23" name="Shape 21"/>
          <p:cNvSpPr/>
          <p:nvPr/>
        </p:nvSpPr>
        <p:spPr>
          <a:xfrm>
            <a:off x="731520" y="4663440"/>
            <a:ext cx="7680960" cy="320040"/>
          </a:xfrm>
          <a:prstGeom prst="rect">
            <a:avLst/>
          </a:prstGeom>
          <a:solidFill>
            <a:srgbClr val="0F2B46"/>
          </a:solidFill>
          <a:ln/>
        </p:spPr>
      </p:sp>
      <p:sp>
        <p:nvSpPr>
          <p:cNvPr id="24" name="Text 22"/>
          <p:cNvSpPr/>
          <p:nvPr/>
        </p:nvSpPr>
        <p:spPr>
          <a:xfrm>
            <a:off x="731520" y="4663440"/>
            <a:ext cx="7680960"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If these conditions are not met, no provision should be recognised.</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3" grpId="0" animBg="1"/>
      <p:bldP spid="14" grpId="0" animBg="1"/>
      <p:bldP spid="15" grpId="0" animBg="1"/>
      <p:bldP spid="16" grpId="0" animBg="1"/>
      <p:bldP spid="19" grpId="0" animBg="1"/>
      <p:bldP spid="20" grpId="0" animBg="1"/>
      <p:bldP spid="21" grpId="0" animBg="1"/>
      <p:bldP spid="22"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Decision Tree for Recognition</a:t>
            </a:r>
            <a:endParaRPr lang="en-US" sz="2800" dirty="0"/>
          </a:p>
        </p:txBody>
      </p:sp>
      <p:sp>
        <p:nvSpPr>
          <p:cNvPr id="4" name="Shape 2"/>
          <p:cNvSpPr/>
          <p:nvPr/>
        </p:nvSpPr>
        <p:spPr>
          <a:xfrm>
            <a:off x="457200" y="1051560"/>
            <a:ext cx="2194560" cy="594360"/>
          </a:xfrm>
          <a:prstGeom prst="rect">
            <a:avLst/>
          </a:prstGeom>
          <a:solidFill>
            <a:srgbClr val="0F2B46"/>
          </a:solidFill>
          <a:ln/>
          <a:effectLst>
            <a:outerShdw blurRad="50800" dist="25400" dir="8100000" algn="bl" rotWithShape="0">
              <a:srgbClr val="000000">
                <a:alpha val="12000"/>
              </a:srgbClr>
            </a:outerShdw>
          </a:effectLst>
        </p:spPr>
      </p:sp>
      <p:sp>
        <p:nvSpPr>
          <p:cNvPr id="5" name="Text 3"/>
          <p:cNvSpPr/>
          <p:nvPr/>
        </p:nvSpPr>
        <p:spPr>
          <a:xfrm>
            <a:off x="457200" y="1051560"/>
            <a:ext cx="2194560" cy="594360"/>
          </a:xfrm>
          <a:prstGeom prst="rect">
            <a:avLst/>
          </a:prstGeom>
          <a:noFill/>
          <a:ln/>
        </p:spPr>
        <p:txBody>
          <a:bodyPr wrap="square" lIns="50800" tIns="50800" rIns="50800" bIns="508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Present obligation as a</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result of an obligating event?</a:t>
            </a:r>
            <a:endParaRPr lang="en-US" sz="1000" dirty="0"/>
          </a:p>
        </p:txBody>
      </p:sp>
      <p:sp>
        <p:nvSpPr>
          <p:cNvPr id="6" name="Shape 4"/>
          <p:cNvSpPr/>
          <p:nvPr/>
        </p:nvSpPr>
        <p:spPr>
          <a:xfrm>
            <a:off x="1554480" y="1645920"/>
            <a:ext cx="0" cy="365760"/>
          </a:xfrm>
          <a:prstGeom prst="line">
            <a:avLst/>
          </a:prstGeom>
          <a:noFill/>
          <a:ln w="25400">
            <a:solidFill>
              <a:srgbClr val="0891B2"/>
            </a:solidFill>
            <a:prstDash val="solid"/>
          </a:ln>
        </p:spPr>
      </p:sp>
      <p:sp>
        <p:nvSpPr>
          <p:cNvPr id="7" name="Text 5"/>
          <p:cNvSpPr/>
          <p:nvPr/>
        </p:nvSpPr>
        <p:spPr>
          <a:xfrm>
            <a:off x="1501412" y="169164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Yes</a:t>
            </a:r>
            <a:endParaRPr lang="en-US" sz="900" dirty="0"/>
          </a:p>
        </p:txBody>
      </p:sp>
      <p:sp>
        <p:nvSpPr>
          <p:cNvPr id="8" name="Shape 6"/>
          <p:cNvSpPr/>
          <p:nvPr/>
        </p:nvSpPr>
        <p:spPr>
          <a:xfrm>
            <a:off x="2651760" y="1344168"/>
            <a:ext cx="914400" cy="0"/>
          </a:xfrm>
          <a:prstGeom prst="line">
            <a:avLst/>
          </a:prstGeom>
          <a:noFill/>
          <a:ln w="25400">
            <a:solidFill>
              <a:srgbClr val="64748B"/>
            </a:solidFill>
            <a:prstDash val="solid"/>
          </a:ln>
        </p:spPr>
      </p:sp>
      <p:sp>
        <p:nvSpPr>
          <p:cNvPr id="9" name="Text 7"/>
          <p:cNvSpPr/>
          <p:nvPr/>
        </p:nvSpPr>
        <p:spPr>
          <a:xfrm>
            <a:off x="2834640" y="109728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No</a:t>
            </a:r>
            <a:endParaRPr lang="en-US" sz="900" dirty="0"/>
          </a:p>
        </p:txBody>
      </p:sp>
      <p:sp>
        <p:nvSpPr>
          <p:cNvPr id="10" name="Shape 8"/>
          <p:cNvSpPr/>
          <p:nvPr/>
        </p:nvSpPr>
        <p:spPr>
          <a:xfrm>
            <a:off x="3566160" y="1051560"/>
            <a:ext cx="1828800" cy="594360"/>
          </a:xfrm>
          <a:prstGeom prst="rect">
            <a:avLst/>
          </a:prstGeom>
          <a:solidFill>
            <a:srgbClr val="0F2B46"/>
          </a:solidFill>
          <a:ln/>
          <a:effectLst>
            <a:outerShdw blurRad="50800" dist="25400" dir="8100000" algn="bl" rotWithShape="0">
              <a:srgbClr val="000000">
                <a:alpha val="12000"/>
              </a:srgbClr>
            </a:outerShdw>
          </a:effectLst>
        </p:spPr>
      </p:sp>
      <p:sp>
        <p:nvSpPr>
          <p:cNvPr id="11" name="Text 9"/>
          <p:cNvSpPr/>
          <p:nvPr/>
        </p:nvSpPr>
        <p:spPr>
          <a:xfrm>
            <a:off x="3566160" y="1051560"/>
            <a:ext cx="1828800" cy="594360"/>
          </a:xfrm>
          <a:prstGeom prst="rect">
            <a:avLst/>
          </a:prstGeom>
          <a:noFill/>
          <a:ln/>
        </p:spPr>
        <p:txBody>
          <a:bodyPr wrap="square" lIns="50800" tIns="50800" rIns="50800" bIns="508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Possible</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obligation?</a:t>
            </a:r>
            <a:endParaRPr lang="en-US" sz="1000" dirty="0"/>
          </a:p>
        </p:txBody>
      </p:sp>
      <p:sp>
        <p:nvSpPr>
          <p:cNvPr id="12" name="Shape 10"/>
          <p:cNvSpPr/>
          <p:nvPr/>
        </p:nvSpPr>
        <p:spPr>
          <a:xfrm>
            <a:off x="5394960" y="1344168"/>
            <a:ext cx="914400" cy="0"/>
          </a:xfrm>
          <a:prstGeom prst="line">
            <a:avLst/>
          </a:prstGeom>
          <a:noFill/>
          <a:ln w="25400">
            <a:solidFill>
              <a:srgbClr val="64748B"/>
            </a:solidFill>
            <a:prstDash val="solid"/>
          </a:ln>
        </p:spPr>
      </p:sp>
      <p:sp>
        <p:nvSpPr>
          <p:cNvPr id="13" name="Text 11"/>
          <p:cNvSpPr/>
          <p:nvPr/>
        </p:nvSpPr>
        <p:spPr>
          <a:xfrm>
            <a:off x="5577840" y="109728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No</a:t>
            </a:r>
            <a:endParaRPr lang="en-US" sz="900" dirty="0"/>
          </a:p>
        </p:txBody>
      </p:sp>
      <p:sp>
        <p:nvSpPr>
          <p:cNvPr id="14" name="Shape 12"/>
          <p:cNvSpPr/>
          <p:nvPr/>
        </p:nvSpPr>
        <p:spPr>
          <a:xfrm>
            <a:off x="6309360" y="1051560"/>
            <a:ext cx="1645920" cy="594360"/>
          </a:xfrm>
          <a:prstGeom prst="rect">
            <a:avLst/>
          </a:prstGeom>
          <a:solidFill>
            <a:srgbClr val="E2E8F0"/>
          </a:solidFill>
          <a:ln/>
          <a:effectLst>
            <a:outerShdw blurRad="50800" dist="25400" dir="8100000" algn="bl" rotWithShape="0">
              <a:srgbClr val="000000">
                <a:alpha val="12000"/>
              </a:srgbClr>
            </a:outerShdw>
          </a:effectLst>
        </p:spPr>
      </p:sp>
      <p:sp>
        <p:nvSpPr>
          <p:cNvPr id="15" name="Text 13"/>
          <p:cNvSpPr/>
          <p:nvPr/>
        </p:nvSpPr>
        <p:spPr>
          <a:xfrm>
            <a:off x="6309360" y="1051560"/>
            <a:ext cx="1645920" cy="594360"/>
          </a:xfrm>
          <a:prstGeom prst="rect">
            <a:avLst/>
          </a:prstGeom>
          <a:noFill/>
          <a:ln/>
        </p:spPr>
        <p:txBody>
          <a:bodyPr wrap="square" lIns="50800" tIns="50800" rIns="50800" bIns="50800" rtlCol="0" anchor="ctr"/>
          <a:lstStyle/>
          <a:p>
            <a:pPr marL="0" indent="0" algn="ctr">
              <a:buNone/>
            </a:pPr>
            <a:r>
              <a:rPr lang="en-US" sz="1200" b="1" dirty="0">
                <a:solidFill>
                  <a:srgbClr val="64748B"/>
                </a:solidFill>
                <a:latin typeface="Calibri" pitchFamily="34" charset="0"/>
                <a:ea typeface="Calibri" pitchFamily="34" charset="-122"/>
                <a:cs typeface="Calibri" pitchFamily="34" charset="-120"/>
              </a:rPr>
              <a:t>Do Nothing</a:t>
            </a:r>
            <a:endParaRPr lang="en-US" sz="1200" dirty="0"/>
          </a:p>
        </p:txBody>
      </p:sp>
      <p:sp>
        <p:nvSpPr>
          <p:cNvPr id="16" name="Shape 14"/>
          <p:cNvSpPr/>
          <p:nvPr/>
        </p:nvSpPr>
        <p:spPr>
          <a:xfrm>
            <a:off x="4480560" y="1645920"/>
            <a:ext cx="0" cy="457200"/>
          </a:xfrm>
          <a:prstGeom prst="line">
            <a:avLst/>
          </a:prstGeom>
          <a:noFill/>
          <a:ln w="25400">
            <a:solidFill>
              <a:srgbClr val="0891B2"/>
            </a:solidFill>
            <a:prstDash val="solid"/>
          </a:ln>
        </p:spPr>
      </p:sp>
      <p:sp>
        <p:nvSpPr>
          <p:cNvPr id="17" name="Text 15"/>
          <p:cNvSpPr/>
          <p:nvPr/>
        </p:nvSpPr>
        <p:spPr>
          <a:xfrm>
            <a:off x="4418512" y="1706336"/>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Yes</a:t>
            </a:r>
            <a:endParaRPr lang="en-US" sz="900" dirty="0"/>
          </a:p>
        </p:txBody>
      </p:sp>
      <p:sp>
        <p:nvSpPr>
          <p:cNvPr id="18" name="Shape 16"/>
          <p:cNvSpPr/>
          <p:nvPr/>
        </p:nvSpPr>
        <p:spPr>
          <a:xfrm>
            <a:off x="3566160" y="2103120"/>
            <a:ext cx="1828800" cy="594360"/>
          </a:xfrm>
          <a:prstGeom prst="rect">
            <a:avLst/>
          </a:prstGeom>
          <a:solidFill>
            <a:srgbClr val="0F2B46"/>
          </a:solidFill>
          <a:ln/>
          <a:effectLst>
            <a:outerShdw blurRad="50800" dist="25400" dir="8100000" algn="bl" rotWithShape="0">
              <a:srgbClr val="000000">
                <a:alpha val="12000"/>
              </a:srgbClr>
            </a:outerShdw>
          </a:effectLst>
        </p:spPr>
      </p:sp>
      <p:sp>
        <p:nvSpPr>
          <p:cNvPr id="19" name="Text 17"/>
          <p:cNvSpPr/>
          <p:nvPr/>
        </p:nvSpPr>
        <p:spPr>
          <a:xfrm>
            <a:off x="3566160" y="2103120"/>
            <a:ext cx="1828800" cy="594360"/>
          </a:xfrm>
          <a:prstGeom prst="rect">
            <a:avLst/>
          </a:prstGeom>
          <a:noFill/>
          <a:ln/>
        </p:spPr>
        <p:txBody>
          <a:bodyPr wrap="square" lIns="50800" tIns="50800" rIns="50800" bIns="508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Remote?</a:t>
            </a:r>
            <a:endParaRPr lang="en-US" sz="1100" dirty="0"/>
          </a:p>
        </p:txBody>
      </p:sp>
      <p:sp>
        <p:nvSpPr>
          <p:cNvPr id="20" name="Shape 18"/>
          <p:cNvSpPr/>
          <p:nvPr/>
        </p:nvSpPr>
        <p:spPr>
          <a:xfrm>
            <a:off x="5394960" y="2395728"/>
            <a:ext cx="914400" cy="0"/>
          </a:xfrm>
          <a:prstGeom prst="line">
            <a:avLst/>
          </a:prstGeom>
          <a:noFill/>
          <a:ln w="25400">
            <a:solidFill>
              <a:srgbClr val="64748B"/>
            </a:solidFill>
            <a:prstDash val="solid"/>
          </a:ln>
        </p:spPr>
      </p:sp>
      <p:sp>
        <p:nvSpPr>
          <p:cNvPr id="21" name="Text 19"/>
          <p:cNvSpPr/>
          <p:nvPr/>
        </p:nvSpPr>
        <p:spPr>
          <a:xfrm>
            <a:off x="5577840" y="214884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Yes</a:t>
            </a:r>
            <a:endParaRPr lang="en-US" sz="900" dirty="0"/>
          </a:p>
        </p:txBody>
      </p:sp>
      <p:sp>
        <p:nvSpPr>
          <p:cNvPr id="22" name="Shape 20"/>
          <p:cNvSpPr/>
          <p:nvPr/>
        </p:nvSpPr>
        <p:spPr>
          <a:xfrm>
            <a:off x="6309360" y="2103120"/>
            <a:ext cx="1645920" cy="594360"/>
          </a:xfrm>
          <a:prstGeom prst="rect">
            <a:avLst/>
          </a:prstGeom>
          <a:solidFill>
            <a:srgbClr val="E2E8F0"/>
          </a:solidFill>
          <a:ln/>
          <a:effectLst>
            <a:outerShdw blurRad="50800" dist="25400" dir="8100000" algn="bl" rotWithShape="0">
              <a:srgbClr val="000000">
                <a:alpha val="12000"/>
              </a:srgbClr>
            </a:outerShdw>
          </a:effectLst>
        </p:spPr>
      </p:sp>
      <p:sp>
        <p:nvSpPr>
          <p:cNvPr id="23" name="Text 21"/>
          <p:cNvSpPr/>
          <p:nvPr/>
        </p:nvSpPr>
        <p:spPr>
          <a:xfrm>
            <a:off x="6309360" y="2103120"/>
            <a:ext cx="1645920" cy="594360"/>
          </a:xfrm>
          <a:prstGeom prst="rect">
            <a:avLst/>
          </a:prstGeom>
          <a:noFill/>
          <a:ln/>
        </p:spPr>
        <p:txBody>
          <a:bodyPr wrap="square" lIns="50800" tIns="50800" rIns="50800" bIns="50800" rtlCol="0" anchor="ctr"/>
          <a:lstStyle/>
          <a:p>
            <a:pPr marL="0" indent="0" algn="ctr">
              <a:buNone/>
            </a:pPr>
            <a:r>
              <a:rPr lang="en-US" sz="1200" b="1" dirty="0">
                <a:solidFill>
                  <a:srgbClr val="64748B"/>
                </a:solidFill>
                <a:latin typeface="Calibri" pitchFamily="34" charset="0"/>
                <a:ea typeface="Calibri" pitchFamily="34" charset="-122"/>
                <a:cs typeface="Calibri" pitchFamily="34" charset="-120"/>
              </a:rPr>
              <a:t>Do Nothing</a:t>
            </a:r>
            <a:endParaRPr lang="en-US" sz="1200" dirty="0"/>
          </a:p>
        </p:txBody>
      </p:sp>
      <p:sp>
        <p:nvSpPr>
          <p:cNvPr id="24" name="Shape 22"/>
          <p:cNvSpPr/>
          <p:nvPr/>
        </p:nvSpPr>
        <p:spPr>
          <a:xfrm>
            <a:off x="4480560" y="2697480"/>
            <a:ext cx="0" cy="502920"/>
          </a:xfrm>
          <a:prstGeom prst="line">
            <a:avLst/>
          </a:prstGeom>
          <a:noFill/>
          <a:ln w="25400">
            <a:solidFill>
              <a:srgbClr val="0891B2"/>
            </a:solidFill>
            <a:prstDash val="solid"/>
          </a:ln>
        </p:spPr>
      </p:sp>
      <p:sp>
        <p:nvSpPr>
          <p:cNvPr id="25" name="Text 23"/>
          <p:cNvSpPr/>
          <p:nvPr/>
        </p:nvSpPr>
        <p:spPr>
          <a:xfrm>
            <a:off x="4434841" y="278892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No</a:t>
            </a:r>
            <a:endParaRPr lang="en-US" sz="900" dirty="0"/>
          </a:p>
        </p:txBody>
      </p:sp>
      <p:sp>
        <p:nvSpPr>
          <p:cNvPr id="26" name="Shape 24"/>
          <p:cNvSpPr/>
          <p:nvPr/>
        </p:nvSpPr>
        <p:spPr>
          <a:xfrm>
            <a:off x="3200400" y="3200400"/>
            <a:ext cx="2560320" cy="594360"/>
          </a:xfrm>
          <a:prstGeom prst="rect">
            <a:avLst/>
          </a:prstGeom>
          <a:solidFill>
            <a:srgbClr val="F59E0B"/>
          </a:solidFill>
          <a:ln/>
          <a:effectLst>
            <a:outerShdw blurRad="50800" dist="25400" dir="8100000" algn="bl" rotWithShape="0">
              <a:srgbClr val="000000">
                <a:alpha val="12000"/>
              </a:srgbClr>
            </a:outerShdw>
          </a:effectLst>
        </p:spPr>
      </p:sp>
      <p:sp>
        <p:nvSpPr>
          <p:cNvPr id="27" name="Text 25"/>
          <p:cNvSpPr/>
          <p:nvPr/>
        </p:nvSpPr>
        <p:spPr>
          <a:xfrm>
            <a:off x="3200400" y="3200400"/>
            <a:ext cx="2560320" cy="594360"/>
          </a:xfrm>
          <a:prstGeom prst="rect">
            <a:avLst/>
          </a:prstGeom>
          <a:noFill/>
          <a:ln/>
        </p:spPr>
        <p:txBody>
          <a:bodyPr wrap="square" lIns="50800" tIns="50800" rIns="50800" bIns="5080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Disclose as</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Contingent Liability</a:t>
            </a:r>
            <a:endParaRPr lang="en-US" sz="1100" dirty="0"/>
          </a:p>
        </p:txBody>
      </p:sp>
      <p:sp>
        <p:nvSpPr>
          <p:cNvPr id="28" name="Shape 26"/>
          <p:cNvSpPr/>
          <p:nvPr/>
        </p:nvSpPr>
        <p:spPr>
          <a:xfrm>
            <a:off x="457200" y="2011680"/>
            <a:ext cx="2194560" cy="594360"/>
          </a:xfrm>
          <a:prstGeom prst="rect">
            <a:avLst/>
          </a:prstGeom>
          <a:solidFill>
            <a:srgbClr val="0F2B46"/>
          </a:solidFill>
          <a:ln/>
          <a:effectLst>
            <a:outerShdw blurRad="50800" dist="25400" dir="8100000" algn="bl" rotWithShape="0">
              <a:srgbClr val="000000">
                <a:alpha val="12000"/>
              </a:srgbClr>
            </a:outerShdw>
          </a:effectLst>
        </p:spPr>
      </p:sp>
      <p:sp>
        <p:nvSpPr>
          <p:cNvPr id="29" name="Text 27"/>
          <p:cNvSpPr/>
          <p:nvPr/>
        </p:nvSpPr>
        <p:spPr>
          <a:xfrm>
            <a:off x="457200" y="2011680"/>
            <a:ext cx="2194560" cy="594360"/>
          </a:xfrm>
          <a:prstGeom prst="rect">
            <a:avLst/>
          </a:prstGeom>
          <a:noFill/>
          <a:ln/>
        </p:spPr>
        <p:txBody>
          <a:bodyPr wrap="square" lIns="50800" tIns="50800" rIns="50800" bIns="508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Probable outflow of</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resources?</a:t>
            </a:r>
            <a:endParaRPr lang="en-US" sz="1000" dirty="0"/>
          </a:p>
        </p:txBody>
      </p:sp>
      <p:sp>
        <p:nvSpPr>
          <p:cNvPr id="30" name="Shape 28"/>
          <p:cNvSpPr/>
          <p:nvPr/>
        </p:nvSpPr>
        <p:spPr>
          <a:xfrm>
            <a:off x="1554480" y="2606040"/>
            <a:ext cx="0" cy="365760"/>
          </a:xfrm>
          <a:prstGeom prst="line">
            <a:avLst/>
          </a:prstGeom>
          <a:noFill/>
          <a:ln w="25400">
            <a:solidFill>
              <a:srgbClr val="0891B2"/>
            </a:solidFill>
            <a:prstDash val="solid"/>
          </a:ln>
        </p:spPr>
      </p:sp>
      <p:sp>
        <p:nvSpPr>
          <p:cNvPr id="31" name="Text 29"/>
          <p:cNvSpPr/>
          <p:nvPr/>
        </p:nvSpPr>
        <p:spPr>
          <a:xfrm>
            <a:off x="1501412" y="267462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Yes</a:t>
            </a:r>
            <a:endParaRPr lang="en-US" sz="900" dirty="0"/>
          </a:p>
        </p:txBody>
      </p:sp>
      <p:sp>
        <p:nvSpPr>
          <p:cNvPr id="32" name="Shape 30"/>
          <p:cNvSpPr/>
          <p:nvPr/>
        </p:nvSpPr>
        <p:spPr>
          <a:xfrm>
            <a:off x="2651760" y="2304288"/>
            <a:ext cx="914400" cy="0"/>
          </a:xfrm>
          <a:prstGeom prst="line">
            <a:avLst/>
          </a:prstGeom>
          <a:noFill/>
          <a:ln w="25400">
            <a:solidFill>
              <a:srgbClr val="64748B"/>
            </a:solidFill>
            <a:prstDash val="solid"/>
          </a:ln>
        </p:spPr>
      </p:sp>
      <p:sp>
        <p:nvSpPr>
          <p:cNvPr id="33" name="Text 31"/>
          <p:cNvSpPr/>
          <p:nvPr/>
        </p:nvSpPr>
        <p:spPr>
          <a:xfrm>
            <a:off x="2834640" y="2075688"/>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No</a:t>
            </a:r>
            <a:endParaRPr lang="en-US" sz="900" dirty="0"/>
          </a:p>
        </p:txBody>
      </p:sp>
      <p:sp>
        <p:nvSpPr>
          <p:cNvPr id="34" name="Shape 32"/>
          <p:cNvSpPr/>
          <p:nvPr/>
        </p:nvSpPr>
        <p:spPr>
          <a:xfrm>
            <a:off x="457200" y="2971800"/>
            <a:ext cx="2194560" cy="594360"/>
          </a:xfrm>
          <a:prstGeom prst="rect">
            <a:avLst/>
          </a:prstGeom>
          <a:solidFill>
            <a:srgbClr val="0F2B46"/>
          </a:solidFill>
          <a:ln/>
          <a:effectLst>
            <a:outerShdw blurRad="50800" dist="25400" dir="8100000" algn="bl" rotWithShape="0">
              <a:srgbClr val="000000">
                <a:alpha val="12000"/>
              </a:srgbClr>
            </a:outerShdw>
          </a:effectLst>
        </p:spPr>
      </p:sp>
      <p:sp>
        <p:nvSpPr>
          <p:cNvPr id="35" name="Text 33"/>
          <p:cNvSpPr/>
          <p:nvPr/>
        </p:nvSpPr>
        <p:spPr>
          <a:xfrm>
            <a:off x="457200" y="2971800"/>
            <a:ext cx="2194560" cy="594360"/>
          </a:xfrm>
          <a:prstGeom prst="rect">
            <a:avLst/>
          </a:prstGeom>
          <a:noFill/>
          <a:ln/>
        </p:spPr>
        <p:txBody>
          <a:bodyPr wrap="square" lIns="50800" tIns="50800" rIns="50800" bIns="5080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Reliable estimate</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can be made?</a:t>
            </a:r>
            <a:endParaRPr lang="en-US" sz="1000" dirty="0"/>
          </a:p>
        </p:txBody>
      </p:sp>
      <p:sp>
        <p:nvSpPr>
          <p:cNvPr id="36" name="Shape 34"/>
          <p:cNvSpPr/>
          <p:nvPr/>
        </p:nvSpPr>
        <p:spPr>
          <a:xfrm>
            <a:off x="1554480" y="3566160"/>
            <a:ext cx="0" cy="457200"/>
          </a:xfrm>
          <a:prstGeom prst="line">
            <a:avLst/>
          </a:prstGeom>
          <a:noFill/>
          <a:ln w="25400">
            <a:solidFill>
              <a:srgbClr val="0891B2"/>
            </a:solidFill>
            <a:prstDash val="solid"/>
          </a:ln>
        </p:spPr>
      </p:sp>
      <p:sp>
        <p:nvSpPr>
          <p:cNvPr id="37" name="Text 35"/>
          <p:cNvSpPr/>
          <p:nvPr/>
        </p:nvSpPr>
        <p:spPr>
          <a:xfrm>
            <a:off x="1501412" y="3657600"/>
            <a:ext cx="457200" cy="274320"/>
          </a:xfrm>
          <a:prstGeom prst="rect">
            <a:avLst/>
          </a:prstGeom>
          <a:noFill/>
          <a:ln/>
        </p:spPr>
        <p:txBody>
          <a:bodyPr wrap="square" lIns="0" tIns="0" rIns="0" bIns="0" rtlCol="0" anchor="ctr"/>
          <a:lstStyle/>
          <a:p>
            <a:pPr marL="0" indent="0" algn="ctr">
              <a:buNone/>
            </a:pPr>
            <a:r>
              <a:rPr lang="en-US" sz="900" b="1" dirty="0">
                <a:solidFill>
                  <a:srgbClr val="0891B2"/>
                </a:solidFill>
                <a:latin typeface="Calibri" pitchFamily="34" charset="0"/>
                <a:ea typeface="Calibri" pitchFamily="34" charset="-122"/>
                <a:cs typeface="Calibri" pitchFamily="34" charset="-120"/>
              </a:rPr>
              <a:t>Yes</a:t>
            </a:r>
            <a:endParaRPr lang="en-US" sz="900" dirty="0"/>
          </a:p>
        </p:txBody>
      </p:sp>
      <p:sp>
        <p:nvSpPr>
          <p:cNvPr id="38" name="Shape 36"/>
          <p:cNvSpPr/>
          <p:nvPr/>
        </p:nvSpPr>
        <p:spPr>
          <a:xfrm>
            <a:off x="2651760" y="3264408"/>
            <a:ext cx="548640" cy="0"/>
          </a:xfrm>
          <a:prstGeom prst="line">
            <a:avLst/>
          </a:prstGeom>
          <a:noFill/>
          <a:ln w="25400">
            <a:solidFill>
              <a:srgbClr val="64748B"/>
            </a:solidFill>
            <a:prstDash val="solid"/>
          </a:ln>
        </p:spPr>
      </p:sp>
      <p:sp>
        <p:nvSpPr>
          <p:cNvPr id="39" name="Text 37"/>
          <p:cNvSpPr/>
          <p:nvPr/>
        </p:nvSpPr>
        <p:spPr>
          <a:xfrm>
            <a:off x="2717073" y="3154679"/>
            <a:ext cx="548640" cy="457200"/>
          </a:xfrm>
          <a:prstGeom prst="rect">
            <a:avLst/>
          </a:prstGeom>
          <a:noFill/>
          <a:ln/>
        </p:spPr>
        <p:txBody>
          <a:bodyPr wrap="square" lIns="0" tIns="0" rIns="0" bIns="0" rtlCol="0" anchor="ctr"/>
          <a:lstStyle/>
          <a:p>
            <a:pPr marL="0" indent="0" algn="ctr">
              <a:buNone/>
            </a:pPr>
            <a:r>
              <a:rPr lang="en-US" sz="800" b="1" dirty="0">
                <a:solidFill>
                  <a:srgbClr val="64748B"/>
                </a:solidFill>
                <a:latin typeface="Calibri" pitchFamily="34" charset="0"/>
                <a:ea typeface="Calibri" pitchFamily="34" charset="-122"/>
                <a:cs typeface="Calibri" pitchFamily="34" charset="-120"/>
              </a:rPr>
              <a:t>No</a:t>
            </a:r>
            <a:endParaRPr lang="en-US" sz="800" dirty="0"/>
          </a:p>
          <a:p>
            <a:pPr marL="0" indent="0" algn="ctr">
              <a:buNone/>
            </a:pPr>
            <a:r>
              <a:rPr lang="en-US" sz="800" b="1" dirty="0">
                <a:solidFill>
                  <a:srgbClr val="64748B"/>
                </a:solidFill>
                <a:latin typeface="Calibri" pitchFamily="34" charset="0"/>
                <a:ea typeface="Calibri" pitchFamily="34" charset="-122"/>
                <a:cs typeface="Calibri" pitchFamily="34" charset="-120"/>
              </a:rPr>
              <a:t>(rare)</a:t>
            </a:r>
            <a:endParaRPr lang="en-US" sz="800" dirty="0"/>
          </a:p>
        </p:txBody>
      </p:sp>
      <p:sp>
        <p:nvSpPr>
          <p:cNvPr id="40" name="Shape 38"/>
          <p:cNvSpPr/>
          <p:nvPr/>
        </p:nvSpPr>
        <p:spPr>
          <a:xfrm>
            <a:off x="457200" y="4023360"/>
            <a:ext cx="2194560" cy="640080"/>
          </a:xfrm>
          <a:prstGeom prst="rect">
            <a:avLst/>
          </a:prstGeom>
          <a:solidFill>
            <a:srgbClr val="059669"/>
          </a:solidFill>
          <a:ln/>
          <a:effectLst>
            <a:outerShdw blurRad="50800" dist="25400" dir="8100000" algn="bl" rotWithShape="0">
              <a:srgbClr val="000000">
                <a:alpha val="12000"/>
              </a:srgbClr>
            </a:outerShdw>
          </a:effectLst>
        </p:spPr>
      </p:sp>
      <p:sp>
        <p:nvSpPr>
          <p:cNvPr id="41" name="Text 39"/>
          <p:cNvSpPr/>
          <p:nvPr/>
        </p:nvSpPr>
        <p:spPr>
          <a:xfrm>
            <a:off x="457200" y="4023360"/>
            <a:ext cx="2194560" cy="640080"/>
          </a:xfrm>
          <a:prstGeom prst="rect">
            <a:avLst/>
          </a:prstGeom>
          <a:noFill/>
          <a:ln/>
        </p:spPr>
        <p:txBody>
          <a:bodyPr wrap="square" lIns="50800" tIns="50800" rIns="50800" bIns="5080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Recognise</a:t>
            </a:r>
            <a:endParaRPr lang="en-US" sz="1400" dirty="0"/>
          </a:p>
          <a:p>
            <a:pPr marL="0" indent="0" algn="ctr">
              <a:buNone/>
            </a:pPr>
            <a:r>
              <a:rPr lang="en-US" sz="1400" b="1" dirty="0">
                <a:solidFill>
                  <a:srgbClr val="FFFFFF"/>
                </a:solidFill>
                <a:latin typeface="Calibri" pitchFamily="34" charset="0"/>
                <a:ea typeface="Calibri" pitchFamily="34" charset="-122"/>
                <a:cs typeface="Calibri" pitchFamily="34" charset="-120"/>
              </a:rPr>
              <a:t>Provision</a:t>
            </a: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3" grpId="0" animBg="1"/>
      <p:bldP spid="17" grpId="0" animBg="1"/>
      <p:bldP spid="21" grpId="0" animBg="1"/>
      <p:bldP spid="25" grpId="0" animBg="1"/>
      <p:bldP spid="31" grpId="0" animBg="1"/>
      <p:bldP spid="33" grpId="0" animBg="1"/>
      <p:bldP spid="37"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Recognition Rules: Contingent Items</a:t>
            </a:r>
            <a:endParaRPr lang="en-US" sz="2800" dirty="0"/>
          </a:p>
        </p:txBody>
      </p:sp>
      <p:sp>
        <p:nvSpPr>
          <p:cNvPr id="4" name="Shape 2"/>
          <p:cNvSpPr/>
          <p:nvPr/>
        </p:nvSpPr>
        <p:spPr>
          <a:xfrm>
            <a:off x="731520" y="1051560"/>
            <a:ext cx="3657600" cy="3291840"/>
          </a:xfrm>
          <a:prstGeom prst="rect">
            <a:avLst/>
          </a:prstGeom>
          <a:solidFill>
            <a:srgbClr val="F8FAFC"/>
          </a:solidFill>
          <a:ln/>
          <a:effectLst>
            <a:outerShdw blurRad="50800" dist="25400" dir="8100000" algn="bl" rotWithShape="0">
              <a:srgbClr val="000000">
                <a:alpha val="12000"/>
              </a:srgbClr>
            </a:outerShdw>
          </a:effectLst>
        </p:spPr>
      </p:sp>
      <p:sp>
        <p:nvSpPr>
          <p:cNvPr id="5" name="Shape 3"/>
          <p:cNvSpPr/>
          <p:nvPr/>
        </p:nvSpPr>
        <p:spPr>
          <a:xfrm>
            <a:off x="731520" y="1051560"/>
            <a:ext cx="64008" cy="3291840"/>
          </a:xfrm>
          <a:prstGeom prst="rect">
            <a:avLst/>
          </a:prstGeom>
          <a:solidFill>
            <a:srgbClr val="DC2626"/>
          </a:solidFill>
          <a:ln/>
        </p:spPr>
      </p:sp>
      <p:sp>
        <p:nvSpPr>
          <p:cNvPr id="6" name="Text 4"/>
          <p:cNvSpPr/>
          <p:nvPr/>
        </p:nvSpPr>
        <p:spPr>
          <a:xfrm>
            <a:off x="1005840" y="1143000"/>
            <a:ext cx="3200400" cy="365760"/>
          </a:xfrm>
          <a:prstGeom prst="rect">
            <a:avLst/>
          </a:prstGeom>
          <a:noFill/>
          <a:ln/>
        </p:spPr>
        <p:txBody>
          <a:bodyPr wrap="square" lIns="0" tIns="0" rIns="0" bIns="0" rtlCol="0" anchor="ctr"/>
          <a:lstStyle/>
          <a:p>
            <a:pPr marL="0" indent="0">
              <a:buNone/>
            </a:pPr>
            <a:r>
              <a:rPr lang="en-US" sz="1600" b="1" dirty="0">
                <a:solidFill>
                  <a:srgbClr val="DC2626"/>
                </a:solidFill>
                <a:latin typeface="Calibri" pitchFamily="34" charset="0"/>
                <a:ea typeface="Calibri" pitchFamily="34" charset="-122"/>
                <a:cs typeface="Calibri" pitchFamily="34" charset="-120"/>
              </a:rPr>
              <a:t>Contingent Liabilities</a:t>
            </a:r>
            <a:endParaRPr lang="en-US" sz="1600" dirty="0"/>
          </a:p>
        </p:txBody>
      </p:sp>
      <p:sp>
        <p:nvSpPr>
          <p:cNvPr id="7" name="Text 5"/>
          <p:cNvSpPr/>
          <p:nvPr/>
        </p:nvSpPr>
        <p:spPr>
          <a:xfrm>
            <a:off x="1005840" y="1600200"/>
            <a:ext cx="3200400" cy="2560320"/>
          </a:xfrm>
          <a:prstGeom prst="rect">
            <a:avLst/>
          </a:prstGeom>
          <a:noFill/>
          <a:ln/>
        </p:spPr>
        <p:txBody>
          <a:bodyPr wrap="square" lIns="0" tIns="0" rIns="0" bIns="0" rtlCol="0" anchor="ctr"/>
          <a:lstStyle/>
          <a:p>
            <a:pPr marL="0" indent="0">
              <a:lnSpc>
                <a:spcPct val="130000"/>
              </a:lnSpc>
              <a:spcAft>
                <a:spcPts val="800"/>
              </a:spcAft>
              <a:buNone/>
            </a:pPr>
            <a:r>
              <a:rPr lang="en-US" sz="1100" b="1" dirty="0">
                <a:solidFill>
                  <a:srgbClr val="1E293B"/>
                </a:solidFill>
                <a:latin typeface="Calibri" pitchFamily="34" charset="0"/>
                <a:ea typeface="Calibri" pitchFamily="34" charset="-122"/>
                <a:cs typeface="Calibri" pitchFamily="34" charset="-120"/>
              </a:rPr>
              <a:t>Never recognised in financial statements</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Disclosed unless possibility of outflow is remote</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Assessed continually - if outflow becomes probable, reclassify as a provision</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Joint &amp; several liability: portion expected from others = contingent liability</a:t>
            </a:r>
            <a:endParaRPr lang="en-US" sz="1100" dirty="0"/>
          </a:p>
          <a:p>
            <a:pPr marL="342900" indent="-342900">
              <a:lnSpc>
                <a:spcPct val="130000"/>
              </a:lnSpc>
              <a:buSzPct val="100000"/>
              <a:buChar char="•"/>
            </a:pPr>
            <a:r>
              <a:rPr lang="en-US" sz="1100" dirty="0">
                <a:solidFill>
                  <a:srgbClr val="1E293B"/>
                </a:solidFill>
                <a:latin typeface="Calibri" pitchFamily="34" charset="0"/>
                <a:ea typeface="Calibri" pitchFamily="34" charset="-122"/>
                <a:cs typeface="Calibri" pitchFamily="34" charset="-120"/>
              </a:rPr>
              <a:t>Disclose: nature, financial effect estimate, uncertainties, reimbursement possibility</a:t>
            </a:r>
            <a:endParaRPr lang="en-US" sz="1100" dirty="0"/>
          </a:p>
        </p:txBody>
      </p:sp>
      <p:sp>
        <p:nvSpPr>
          <p:cNvPr id="8" name="Shape 6"/>
          <p:cNvSpPr/>
          <p:nvPr/>
        </p:nvSpPr>
        <p:spPr>
          <a:xfrm>
            <a:off x="4754880" y="1051560"/>
            <a:ext cx="3657600" cy="3291840"/>
          </a:xfrm>
          <a:prstGeom prst="rect">
            <a:avLst/>
          </a:prstGeom>
          <a:solidFill>
            <a:srgbClr val="F8FAFC"/>
          </a:solidFill>
          <a:ln/>
          <a:effectLst>
            <a:outerShdw blurRad="50800" dist="25400" dir="8100000" algn="bl" rotWithShape="0">
              <a:srgbClr val="000000">
                <a:alpha val="12000"/>
              </a:srgbClr>
            </a:outerShdw>
          </a:effectLst>
        </p:spPr>
      </p:sp>
      <p:sp>
        <p:nvSpPr>
          <p:cNvPr id="9" name="Shape 7"/>
          <p:cNvSpPr/>
          <p:nvPr/>
        </p:nvSpPr>
        <p:spPr>
          <a:xfrm>
            <a:off x="4754880" y="1051560"/>
            <a:ext cx="64008" cy="3291840"/>
          </a:xfrm>
          <a:prstGeom prst="rect">
            <a:avLst/>
          </a:prstGeom>
          <a:solidFill>
            <a:srgbClr val="059669"/>
          </a:solidFill>
          <a:ln/>
        </p:spPr>
      </p:sp>
      <p:sp>
        <p:nvSpPr>
          <p:cNvPr id="10" name="Text 8"/>
          <p:cNvSpPr/>
          <p:nvPr/>
        </p:nvSpPr>
        <p:spPr>
          <a:xfrm>
            <a:off x="5029200" y="1143000"/>
            <a:ext cx="3200400" cy="365760"/>
          </a:xfrm>
          <a:prstGeom prst="rect">
            <a:avLst/>
          </a:prstGeom>
          <a:noFill/>
          <a:ln/>
        </p:spPr>
        <p:txBody>
          <a:bodyPr wrap="square" lIns="0" tIns="0" rIns="0" bIns="0" rtlCol="0" anchor="ctr"/>
          <a:lstStyle/>
          <a:p>
            <a:pPr marL="0" indent="0">
              <a:buNone/>
            </a:pPr>
            <a:r>
              <a:rPr lang="en-US" sz="1600" b="1" dirty="0">
                <a:solidFill>
                  <a:srgbClr val="059669"/>
                </a:solidFill>
                <a:latin typeface="Calibri" pitchFamily="34" charset="0"/>
                <a:ea typeface="Calibri" pitchFamily="34" charset="-122"/>
                <a:cs typeface="Calibri" pitchFamily="34" charset="-120"/>
              </a:rPr>
              <a:t>Contingent Assets</a:t>
            </a:r>
            <a:endParaRPr lang="en-US" sz="1600" dirty="0"/>
          </a:p>
        </p:txBody>
      </p:sp>
      <p:sp>
        <p:nvSpPr>
          <p:cNvPr id="11" name="Text 9"/>
          <p:cNvSpPr/>
          <p:nvPr/>
        </p:nvSpPr>
        <p:spPr>
          <a:xfrm>
            <a:off x="5029200" y="1600200"/>
            <a:ext cx="3200400" cy="2560320"/>
          </a:xfrm>
          <a:prstGeom prst="rect">
            <a:avLst/>
          </a:prstGeom>
          <a:noFill/>
          <a:ln/>
        </p:spPr>
        <p:txBody>
          <a:bodyPr wrap="square" lIns="0" tIns="0" rIns="0" bIns="0" rtlCol="0" anchor="ctr"/>
          <a:lstStyle/>
          <a:p>
            <a:pPr marL="0" indent="0">
              <a:lnSpc>
                <a:spcPct val="130000"/>
              </a:lnSpc>
              <a:spcAft>
                <a:spcPts val="800"/>
              </a:spcAft>
              <a:buNone/>
            </a:pPr>
            <a:r>
              <a:rPr lang="en-US" sz="1100" b="1" dirty="0">
                <a:solidFill>
                  <a:srgbClr val="1E293B"/>
                </a:solidFill>
                <a:latin typeface="Calibri" pitchFamily="34" charset="0"/>
                <a:ea typeface="Calibri" pitchFamily="34" charset="-122"/>
                <a:cs typeface="Calibri" pitchFamily="34" charset="-120"/>
              </a:rPr>
              <a:t>Never recognised in financial statements</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Not disclosed in financial statements (avoids recognising income that may never be realised)</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Disclosed in Board report when inflow is probable</a:t>
            </a:r>
            <a:endParaRPr lang="en-US" sz="1100" dirty="0"/>
          </a:p>
          <a:p>
            <a:pPr marL="342900" indent="-342900">
              <a:lnSpc>
                <a:spcPct val="130000"/>
              </a:lnSpc>
              <a:spcAft>
                <a:spcPts val="600"/>
              </a:spcAft>
              <a:buSzPct val="100000"/>
              <a:buChar char="•"/>
            </a:pPr>
            <a:r>
              <a:rPr lang="en-US" sz="1100" dirty="0">
                <a:solidFill>
                  <a:srgbClr val="1E293B"/>
                </a:solidFill>
                <a:latin typeface="Calibri" pitchFamily="34" charset="0"/>
                <a:ea typeface="Calibri" pitchFamily="34" charset="-122"/>
                <a:cs typeface="Calibri" pitchFamily="34" charset="-120"/>
              </a:rPr>
              <a:t>Assessed continually - if virtually certain, recognise asset &amp; income</a:t>
            </a:r>
            <a:endParaRPr lang="en-US" sz="1100" dirty="0"/>
          </a:p>
          <a:p>
            <a:pPr marL="342900" indent="-342900">
              <a:lnSpc>
                <a:spcPct val="130000"/>
              </a:lnSpc>
              <a:buSzPct val="100000"/>
              <a:buChar char="•"/>
            </a:pPr>
            <a:r>
              <a:rPr lang="en-US" sz="1100" dirty="0">
                <a:solidFill>
                  <a:srgbClr val="1E293B"/>
                </a:solidFill>
                <a:latin typeface="Calibri" pitchFamily="34" charset="0"/>
                <a:ea typeface="Calibri" pitchFamily="34" charset="-122"/>
                <a:cs typeface="Calibri" pitchFamily="34" charset="-120"/>
              </a:rPr>
              <a:t>When realisation is virtually certain, it's no longer contingent</a:t>
            </a:r>
            <a:endParaRPr lang="en-US" sz="1100" dirty="0"/>
          </a:p>
        </p:txBody>
      </p:sp>
      <p:sp>
        <p:nvSpPr>
          <p:cNvPr id="12" name="Shape 10"/>
          <p:cNvSpPr/>
          <p:nvPr/>
        </p:nvSpPr>
        <p:spPr>
          <a:xfrm>
            <a:off x="731520" y="4572000"/>
            <a:ext cx="7680960" cy="365760"/>
          </a:xfrm>
          <a:prstGeom prst="rect">
            <a:avLst/>
          </a:prstGeom>
          <a:solidFill>
            <a:srgbClr val="FEF3C7"/>
          </a:solidFill>
          <a:ln/>
        </p:spPr>
      </p:sp>
      <p:sp>
        <p:nvSpPr>
          <p:cNvPr id="13" name="Text 11"/>
          <p:cNvSpPr/>
          <p:nvPr/>
        </p:nvSpPr>
        <p:spPr>
          <a:xfrm>
            <a:off x="731520" y="4572000"/>
            <a:ext cx="7680960" cy="365760"/>
          </a:xfrm>
          <a:prstGeom prst="rect">
            <a:avLst/>
          </a:prstGeom>
          <a:noFill/>
          <a:ln/>
        </p:spPr>
        <p:txBody>
          <a:bodyPr wrap="square" lIns="0" tIns="0" rIns="0" bIns="0" rtlCol="0" anchor="ctr"/>
          <a:lstStyle/>
          <a:p>
            <a:pPr marL="0" indent="0" algn="ctr">
              <a:buNone/>
            </a:pPr>
            <a:r>
              <a:rPr lang="en-US" sz="1100" b="1" dirty="0">
                <a:solidFill>
                  <a:srgbClr val="1E293B"/>
                </a:solidFill>
                <a:latin typeface="Calibri" pitchFamily="34" charset="0"/>
                <a:ea typeface="Calibri" pitchFamily="34" charset="-122"/>
                <a:cs typeface="Calibri" pitchFamily="34" charset="-120"/>
              </a:rPr>
              <a:t>Key Principle: Conservatism - Do not recognise income prematurely, but provide for anticipated losses.</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800" b="1" dirty="0">
                <a:solidFill>
                  <a:srgbClr val="0F2B46"/>
                </a:solidFill>
                <a:latin typeface="Georgia" pitchFamily="34" charset="0"/>
                <a:ea typeface="Georgia" pitchFamily="34" charset="-122"/>
                <a:cs typeface="Georgia" pitchFamily="34" charset="-120"/>
              </a:rPr>
              <a:t>Measurement of Provisions</a:t>
            </a:r>
            <a:endParaRPr lang="en-US" sz="2800" dirty="0"/>
          </a:p>
        </p:txBody>
      </p:sp>
      <p:sp>
        <p:nvSpPr>
          <p:cNvPr id="4" name="Shape 2"/>
          <p:cNvSpPr/>
          <p:nvPr/>
        </p:nvSpPr>
        <p:spPr>
          <a:xfrm>
            <a:off x="731520" y="1051560"/>
            <a:ext cx="3657600" cy="1188720"/>
          </a:xfrm>
          <a:prstGeom prst="rect">
            <a:avLst/>
          </a:prstGeom>
          <a:solidFill>
            <a:srgbClr val="F8FAFC"/>
          </a:solidFill>
          <a:ln/>
          <a:effectLst>
            <a:outerShdw blurRad="50800" dist="25400" dir="8100000" algn="bl" rotWithShape="0">
              <a:srgbClr val="000000">
                <a:alpha val="12000"/>
              </a:srgbClr>
            </a:outerShdw>
          </a:effectLst>
        </p:spPr>
      </p:sp>
      <p:pic>
        <p:nvPicPr>
          <p:cNvPr id="5" name="Image 0" descr="preencoded.png"/>
          <p:cNvPicPr>
            <a:picLocks noChangeAspect="1"/>
          </p:cNvPicPr>
          <p:nvPr/>
        </p:nvPicPr>
        <p:blipFill>
          <a:blip r:embed="rId3"/>
          <a:stretch>
            <a:fillRect/>
          </a:stretch>
        </p:blipFill>
        <p:spPr>
          <a:xfrm>
            <a:off x="914400" y="1188720"/>
            <a:ext cx="365760" cy="365760"/>
          </a:xfrm>
          <a:prstGeom prst="rect">
            <a:avLst/>
          </a:prstGeom>
        </p:spPr>
      </p:pic>
      <p:sp>
        <p:nvSpPr>
          <p:cNvPr id="6" name="Text 3"/>
          <p:cNvSpPr/>
          <p:nvPr/>
        </p:nvSpPr>
        <p:spPr>
          <a:xfrm>
            <a:off x="1417320" y="1143000"/>
            <a:ext cx="27432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Best Estimate</a:t>
            </a:r>
            <a:endParaRPr lang="en-US" sz="1400" dirty="0"/>
          </a:p>
        </p:txBody>
      </p:sp>
      <p:sp>
        <p:nvSpPr>
          <p:cNvPr id="7" name="Text 4"/>
          <p:cNvSpPr/>
          <p:nvPr/>
        </p:nvSpPr>
        <p:spPr>
          <a:xfrm>
            <a:off x="1417320" y="1508760"/>
            <a:ext cx="27432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Amount recognised = best estimate of expenditure to settle the present obligation at balance sheet date. Management judgment supplemented by experience and expert reports.</a:t>
            </a:r>
            <a:endParaRPr lang="en-US" sz="1050" dirty="0"/>
          </a:p>
        </p:txBody>
      </p:sp>
      <p:sp>
        <p:nvSpPr>
          <p:cNvPr id="8" name="Shape 5"/>
          <p:cNvSpPr/>
          <p:nvPr/>
        </p:nvSpPr>
        <p:spPr>
          <a:xfrm>
            <a:off x="4754880" y="1051560"/>
            <a:ext cx="3657600" cy="1188720"/>
          </a:xfrm>
          <a:prstGeom prst="rect">
            <a:avLst/>
          </a:prstGeom>
          <a:solidFill>
            <a:srgbClr val="F8FAFC"/>
          </a:solidFill>
          <a:ln/>
          <a:effectLst>
            <a:outerShdw blurRad="50800" dist="25400" dir="8100000" algn="bl" rotWithShape="0">
              <a:srgbClr val="000000">
                <a:alpha val="12000"/>
              </a:srgbClr>
            </a:outerShdw>
          </a:effectLst>
        </p:spPr>
      </p:sp>
      <p:pic>
        <p:nvPicPr>
          <p:cNvPr id="9" name="Image 1" descr="preencoded.png"/>
          <p:cNvPicPr>
            <a:picLocks noChangeAspect="1"/>
          </p:cNvPicPr>
          <p:nvPr/>
        </p:nvPicPr>
        <p:blipFill>
          <a:blip r:embed="rId4"/>
          <a:stretch>
            <a:fillRect/>
          </a:stretch>
        </p:blipFill>
        <p:spPr>
          <a:xfrm>
            <a:off x="4937760" y="1188720"/>
            <a:ext cx="365760" cy="365760"/>
          </a:xfrm>
          <a:prstGeom prst="rect">
            <a:avLst/>
          </a:prstGeom>
        </p:spPr>
      </p:pic>
      <p:sp>
        <p:nvSpPr>
          <p:cNvPr id="10" name="Text 6"/>
          <p:cNvSpPr/>
          <p:nvPr/>
        </p:nvSpPr>
        <p:spPr>
          <a:xfrm>
            <a:off x="5440680" y="1143000"/>
            <a:ext cx="27432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Risks &amp; Uncertainties</a:t>
            </a:r>
            <a:endParaRPr lang="en-US" sz="1400" dirty="0"/>
          </a:p>
        </p:txBody>
      </p:sp>
      <p:sp>
        <p:nvSpPr>
          <p:cNvPr id="11" name="Text 7"/>
          <p:cNvSpPr/>
          <p:nvPr/>
        </p:nvSpPr>
        <p:spPr>
          <a:xfrm>
            <a:off x="5440680" y="1508760"/>
            <a:ext cx="27432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Must be factored in. Risk adjustment may increase measured amount. Avoid excessive provisions or deliberate overstatement of liabilities.</a:t>
            </a:r>
            <a:endParaRPr lang="en-US" sz="1050" dirty="0"/>
          </a:p>
        </p:txBody>
      </p:sp>
      <p:sp>
        <p:nvSpPr>
          <p:cNvPr id="12" name="Shape 8"/>
          <p:cNvSpPr/>
          <p:nvPr/>
        </p:nvSpPr>
        <p:spPr>
          <a:xfrm>
            <a:off x="731520" y="2423160"/>
            <a:ext cx="3657600" cy="1188720"/>
          </a:xfrm>
          <a:prstGeom prst="rect">
            <a:avLst/>
          </a:prstGeom>
          <a:solidFill>
            <a:srgbClr val="F8FAFC"/>
          </a:solidFill>
          <a:ln/>
          <a:effectLst>
            <a:outerShdw blurRad="50800" dist="25400" dir="8100000" algn="bl" rotWithShape="0">
              <a:srgbClr val="000000">
                <a:alpha val="12000"/>
              </a:srgbClr>
            </a:outerShdw>
          </a:effectLst>
        </p:spPr>
      </p:sp>
      <p:pic>
        <p:nvPicPr>
          <p:cNvPr id="13" name="Image 2" descr="preencoded.png"/>
          <p:cNvPicPr>
            <a:picLocks noChangeAspect="1"/>
          </p:cNvPicPr>
          <p:nvPr/>
        </p:nvPicPr>
        <p:blipFill>
          <a:blip r:embed="rId5"/>
          <a:stretch>
            <a:fillRect/>
          </a:stretch>
        </p:blipFill>
        <p:spPr>
          <a:xfrm>
            <a:off x="914400" y="2560320"/>
            <a:ext cx="365760" cy="365760"/>
          </a:xfrm>
          <a:prstGeom prst="rect">
            <a:avLst/>
          </a:prstGeom>
        </p:spPr>
      </p:pic>
      <p:sp>
        <p:nvSpPr>
          <p:cNvPr id="14" name="Text 9"/>
          <p:cNvSpPr/>
          <p:nvPr/>
        </p:nvSpPr>
        <p:spPr>
          <a:xfrm>
            <a:off x="1417320" y="2514600"/>
            <a:ext cx="27432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Future Events</a:t>
            </a:r>
            <a:endParaRPr lang="en-US" sz="1400" dirty="0"/>
          </a:p>
        </p:txBody>
      </p:sp>
      <p:sp>
        <p:nvSpPr>
          <p:cNvPr id="15" name="Text 10"/>
          <p:cNvSpPr/>
          <p:nvPr/>
        </p:nvSpPr>
        <p:spPr>
          <a:xfrm>
            <a:off x="1417320" y="2880360"/>
            <a:ext cx="27432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Reflected in provision amount where sufficient objective evidence exists. Includes expected cost reductions from technology, but not speculative new technology.</a:t>
            </a:r>
            <a:endParaRPr lang="en-US" sz="1050" dirty="0"/>
          </a:p>
        </p:txBody>
      </p:sp>
      <p:sp>
        <p:nvSpPr>
          <p:cNvPr id="16" name="Shape 11"/>
          <p:cNvSpPr/>
          <p:nvPr/>
        </p:nvSpPr>
        <p:spPr>
          <a:xfrm>
            <a:off x="4754880" y="2423160"/>
            <a:ext cx="3657600" cy="1188720"/>
          </a:xfrm>
          <a:prstGeom prst="rect">
            <a:avLst/>
          </a:prstGeom>
          <a:solidFill>
            <a:srgbClr val="F8FAFC"/>
          </a:solidFill>
          <a:ln/>
          <a:effectLst>
            <a:outerShdw blurRad="50800" dist="25400" dir="8100000" algn="bl" rotWithShape="0">
              <a:srgbClr val="000000">
                <a:alpha val="12000"/>
              </a:srgbClr>
            </a:outerShdw>
          </a:effectLst>
        </p:spPr>
      </p:sp>
      <p:pic>
        <p:nvPicPr>
          <p:cNvPr id="17" name="Image 3" descr="preencoded.png"/>
          <p:cNvPicPr>
            <a:picLocks noChangeAspect="1"/>
          </p:cNvPicPr>
          <p:nvPr/>
        </p:nvPicPr>
        <p:blipFill>
          <a:blip r:embed="rId6"/>
          <a:stretch>
            <a:fillRect/>
          </a:stretch>
        </p:blipFill>
        <p:spPr>
          <a:xfrm>
            <a:off x="4937760" y="2560320"/>
            <a:ext cx="365760" cy="365760"/>
          </a:xfrm>
          <a:prstGeom prst="rect">
            <a:avLst/>
          </a:prstGeom>
        </p:spPr>
      </p:pic>
      <p:sp>
        <p:nvSpPr>
          <p:cNvPr id="18" name="Text 12"/>
          <p:cNvSpPr/>
          <p:nvPr/>
        </p:nvSpPr>
        <p:spPr>
          <a:xfrm>
            <a:off x="5440680" y="2514600"/>
            <a:ext cx="2743200" cy="32004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Discounting</a:t>
            </a:r>
            <a:endParaRPr lang="en-US" sz="1400" dirty="0"/>
          </a:p>
        </p:txBody>
      </p:sp>
      <p:sp>
        <p:nvSpPr>
          <p:cNvPr id="19" name="Text 13"/>
          <p:cNvSpPr/>
          <p:nvPr/>
        </p:nvSpPr>
        <p:spPr>
          <a:xfrm>
            <a:off x="5440680" y="2880360"/>
            <a:ext cx="27432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Generally NOT discounted to present value, except decommissioning, restoration &amp; similar liabilities. Use pre-tax rate reflecting time value of money.</a:t>
            </a:r>
            <a:endParaRPr lang="en-US" sz="1050" dirty="0"/>
          </a:p>
        </p:txBody>
      </p:sp>
      <p:sp>
        <p:nvSpPr>
          <p:cNvPr id="20" name="Shape 14"/>
          <p:cNvSpPr/>
          <p:nvPr/>
        </p:nvSpPr>
        <p:spPr>
          <a:xfrm>
            <a:off x="731520" y="3794760"/>
            <a:ext cx="7680960" cy="1051560"/>
          </a:xfrm>
          <a:prstGeom prst="rect">
            <a:avLst/>
          </a:prstGeom>
          <a:solidFill>
            <a:srgbClr val="0F2B46"/>
          </a:solidFill>
          <a:ln/>
        </p:spPr>
      </p:sp>
      <p:sp>
        <p:nvSpPr>
          <p:cNvPr id="21" name="Text 15"/>
          <p:cNvSpPr/>
          <p:nvPr/>
        </p:nvSpPr>
        <p:spPr>
          <a:xfrm>
            <a:off x="1005840" y="3840480"/>
            <a:ext cx="7315200" cy="320040"/>
          </a:xfrm>
          <a:prstGeom prst="rect">
            <a:avLst/>
          </a:prstGeom>
          <a:noFill/>
          <a:ln/>
        </p:spPr>
        <p:txBody>
          <a:bodyPr wrap="square" lIns="0" tIns="0" rIns="0" bIns="0" rtlCol="0" anchor="ctr"/>
          <a:lstStyle/>
          <a:p>
            <a:pPr marL="0" indent="0">
              <a:buNone/>
            </a:pPr>
            <a:r>
              <a:rPr lang="en-US" sz="1300" b="1" dirty="0">
                <a:solidFill>
                  <a:srgbClr val="22D3EE"/>
                </a:solidFill>
                <a:latin typeface="Calibri" pitchFamily="34" charset="0"/>
                <a:ea typeface="Calibri" pitchFamily="34" charset="-122"/>
                <a:cs typeface="Calibri" pitchFamily="34" charset="-120"/>
              </a:rPr>
              <a:t>Additional Measurement Rules</a:t>
            </a:r>
            <a:endParaRPr lang="en-US" sz="1300" dirty="0"/>
          </a:p>
        </p:txBody>
      </p:sp>
      <p:sp>
        <p:nvSpPr>
          <p:cNvPr id="22" name="Text 16"/>
          <p:cNvSpPr/>
          <p:nvPr/>
        </p:nvSpPr>
        <p:spPr>
          <a:xfrm>
            <a:off x="1005840" y="4160520"/>
            <a:ext cx="7132320" cy="640080"/>
          </a:xfrm>
          <a:prstGeom prst="rect">
            <a:avLst/>
          </a:prstGeom>
          <a:noFill/>
          <a:ln/>
        </p:spPr>
        <p:txBody>
          <a:bodyPr wrap="square" lIns="0" tIns="0" rIns="0" bIns="0" rtlCol="0" anchor="ctr"/>
          <a:lstStyle/>
          <a:p>
            <a:pPr marL="342900" indent="-342900">
              <a:spcAft>
                <a:spcPts val="400"/>
              </a:spcAft>
              <a:buSzPct val="100000"/>
              <a:buChar char="•"/>
            </a:pPr>
            <a:r>
              <a:rPr lang="en-US" sz="1050" dirty="0">
                <a:solidFill>
                  <a:srgbClr val="E2E8F0"/>
                </a:solidFill>
                <a:latin typeface="Calibri" pitchFamily="34" charset="0"/>
                <a:ea typeface="Calibri" pitchFamily="34" charset="-122"/>
                <a:cs typeface="Calibri" pitchFamily="34" charset="-120"/>
              </a:rPr>
              <a:t>Gains from expected disposal of assets must NOT be factored into provision measurement</a:t>
            </a:r>
            <a:endParaRPr lang="en-US" sz="1050" dirty="0"/>
          </a:p>
          <a:p>
            <a:pPr marL="342900" indent="-342900">
              <a:spcAft>
                <a:spcPts val="400"/>
              </a:spcAft>
              <a:buSzPct val="100000"/>
              <a:buChar char="•"/>
            </a:pPr>
            <a:r>
              <a:rPr lang="en-US" sz="1050" dirty="0">
                <a:solidFill>
                  <a:srgbClr val="E2E8F0"/>
                </a:solidFill>
                <a:latin typeface="Calibri" pitchFamily="34" charset="0"/>
                <a:ea typeface="Calibri" pitchFamily="34" charset="-122"/>
                <a:cs typeface="Calibri" pitchFamily="34" charset="-120"/>
              </a:rPr>
              <a:t>Provision measured before tax; tax consequences dealt with under AS 22</a:t>
            </a:r>
            <a:endParaRPr lang="en-US" sz="1050" dirty="0"/>
          </a:p>
          <a:p>
            <a:pPr marL="342900" indent="-342900">
              <a:buSzPct val="100000"/>
              <a:buChar char="•"/>
            </a:pPr>
            <a:r>
              <a:rPr lang="en-US" sz="1050" dirty="0">
                <a:solidFill>
                  <a:srgbClr val="E2E8F0"/>
                </a:solidFill>
                <a:latin typeface="Calibri" pitchFamily="34" charset="0"/>
                <a:ea typeface="Calibri" pitchFamily="34" charset="-122"/>
                <a:cs typeface="Calibri" pitchFamily="34" charset="-120"/>
              </a:rPr>
              <a:t>Effect of possible new legislation considered only when virtually certain to be enacted</a:t>
            </a:r>
            <a:endParaRPr lang="en-US" sz="105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4" grpId="0" animBg="1"/>
      <p:bldP spid="15" grpId="0" animBg="1"/>
      <p:bldP spid="18" grpId="0" animBg="1"/>
      <p:bldP spid="19" grpId="0" animBg="1"/>
      <p:bldP spid="21" grpId="0" animBg="1"/>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sp>
      <p:sp>
        <p:nvSpPr>
          <p:cNvPr id="3" name="Text 1"/>
          <p:cNvSpPr/>
          <p:nvPr/>
        </p:nvSpPr>
        <p:spPr>
          <a:xfrm>
            <a:off x="731520" y="320040"/>
            <a:ext cx="8229600" cy="548640"/>
          </a:xfrm>
          <a:prstGeom prst="rect">
            <a:avLst/>
          </a:prstGeom>
          <a:noFill/>
          <a:ln/>
        </p:spPr>
        <p:txBody>
          <a:bodyPr wrap="square" lIns="0" tIns="0" rIns="0" bIns="0" rtlCol="0" anchor="ctr"/>
          <a:lstStyle/>
          <a:p>
            <a:pPr marL="0" indent="0">
              <a:buNone/>
            </a:pPr>
            <a:r>
              <a:rPr lang="en-US" sz="2600" b="1" dirty="0">
                <a:solidFill>
                  <a:srgbClr val="0F2B46"/>
                </a:solidFill>
                <a:latin typeface="Georgia" pitchFamily="34" charset="0"/>
                <a:ea typeface="Georgia" pitchFamily="34" charset="-122"/>
                <a:cs typeface="Georgia" pitchFamily="34" charset="-120"/>
              </a:rPr>
              <a:t>Reimbursements, Changes &amp; Use of Provisions</a:t>
            </a:r>
            <a:endParaRPr lang="en-US" sz="2600" dirty="0"/>
          </a:p>
        </p:txBody>
      </p:sp>
      <p:sp>
        <p:nvSpPr>
          <p:cNvPr id="4" name="Shape 2"/>
          <p:cNvSpPr/>
          <p:nvPr/>
        </p:nvSpPr>
        <p:spPr>
          <a:xfrm>
            <a:off x="731520" y="1051560"/>
            <a:ext cx="7680960" cy="1463040"/>
          </a:xfrm>
          <a:prstGeom prst="rect">
            <a:avLst/>
          </a:prstGeom>
          <a:solidFill>
            <a:srgbClr val="F8FAFC"/>
          </a:solidFill>
          <a:ln/>
          <a:effectLst>
            <a:outerShdw blurRad="50800" dist="25400" dir="8100000" algn="bl" rotWithShape="0">
              <a:srgbClr val="000000">
                <a:alpha val="12000"/>
              </a:srgbClr>
            </a:outerShdw>
          </a:effectLst>
        </p:spPr>
      </p:sp>
      <p:pic>
        <p:nvPicPr>
          <p:cNvPr id="5" name="Image 0" descr="preencoded.png"/>
          <p:cNvPicPr>
            <a:picLocks noChangeAspect="1"/>
          </p:cNvPicPr>
          <p:nvPr/>
        </p:nvPicPr>
        <p:blipFill>
          <a:blip r:embed="rId3"/>
          <a:stretch>
            <a:fillRect/>
          </a:stretch>
        </p:blipFill>
        <p:spPr>
          <a:xfrm>
            <a:off x="960120" y="1188720"/>
            <a:ext cx="411480" cy="411480"/>
          </a:xfrm>
          <a:prstGeom prst="rect">
            <a:avLst/>
          </a:prstGeom>
        </p:spPr>
      </p:pic>
      <p:sp>
        <p:nvSpPr>
          <p:cNvPr id="6" name="Text 3"/>
          <p:cNvSpPr/>
          <p:nvPr/>
        </p:nvSpPr>
        <p:spPr>
          <a:xfrm>
            <a:off x="1554480" y="1097280"/>
            <a:ext cx="6400800" cy="365760"/>
          </a:xfrm>
          <a:prstGeom prst="rect">
            <a:avLst/>
          </a:prstGeom>
          <a:noFill/>
          <a:ln/>
        </p:spPr>
        <p:txBody>
          <a:bodyPr wrap="square" lIns="0" tIns="0" rIns="0" bIns="0" rtlCol="0" anchor="ctr"/>
          <a:lstStyle/>
          <a:p>
            <a:pPr marL="0" indent="0">
              <a:buNone/>
            </a:pPr>
            <a:r>
              <a:rPr lang="en-US" sz="1400" b="1" dirty="0">
                <a:solidFill>
                  <a:srgbClr val="0F2B46"/>
                </a:solidFill>
                <a:latin typeface="Calibri" pitchFamily="34" charset="0"/>
                <a:ea typeface="Calibri" pitchFamily="34" charset="-122"/>
                <a:cs typeface="Calibri" pitchFamily="34" charset="-120"/>
              </a:rPr>
              <a:t>Reimbursements (Paras 46-51)</a:t>
            </a:r>
            <a:endParaRPr lang="en-US" sz="1400" dirty="0"/>
          </a:p>
        </p:txBody>
      </p:sp>
      <p:sp>
        <p:nvSpPr>
          <p:cNvPr id="7" name="Text 4"/>
          <p:cNvSpPr/>
          <p:nvPr/>
        </p:nvSpPr>
        <p:spPr>
          <a:xfrm>
            <a:off x="1554480" y="1463040"/>
            <a:ext cx="6583680" cy="960120"/>
          </a:xfrm>
          <a:prstGeom prst="rect">
            <a:avLst/>
          </a:prstGeom>
          <a:noFill/>
          <a:ln/>
        </p:spPr>
        <p:txBody>
          <a:bodyPr wrap="square" lIns="0" tIns="0" rIns="0" bIns="0" rtlCol="0" anchor="ctr"/>
          <a:lstStyle/>
          <a:p>
            <a:pPr marL="342900" indent="-342900">
              <a:lnSpc>
                <a:spcPct val="12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Recognised when virtually certain that reimbursement will be received if obligation is settled</a:t>
            </a:r>
            <a:endParaRPr lang="en-US" sz="1100" dirty="0"/>
          </a:p>
          <a:p>
            <a:pPr marL="342900" indent="-342900">
              <a:lnSpc>
                <a:spcPct val="12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Treated as a separate asset (amount must not exceed the provision)</a:t>
            </a:r>
            <a:endParaRPr lang="en-US" sz="1100" dirty="0"/>
          </a:p>
          <a:p>
            <a:pPr marL="342900" indent="-342900">
              <a:lnSpc>
                <a:spcPct val="120000"/>
              </a:lnSpc>
              <a:spcAft>
                <a:spcPts val="500"/>
              </a:spcAft>
              <a:buSzPct val="100000"/>
              <a:buChar char="•"/>
            </a:pPr>
            <a:r>
              <a:rPr lang="en-US" sz="1100" dirty="0">
                <a:solidFill>
                  <a:srgbClr val="1E293B"/>
                </a:solidFill>
                <a:latin typeface="Calibri" pitchFamily="34" charset="0"/>
                <a:ea typeface="Calibri" pitchFamily="34" charset="-122"/>
                <a:cs typeface="Calibri" pitchFamily="34" charset="-120"/>
              </a:rPr>
              <a:t>Expense in P&amp;L may be presented net of reimbursement amount</a:t>
            </a:r>
            <a:endParaRPr lang="en-US" sz="1100" dirty="0"/>
          </a:p>
          <a:p>
            <a:pPr marL="342900" indent="-342900">
              <a:lnSpc>
                <a:spcPct val="120000"/>
              </a:lnSpc>
              <a:buSzPct val="100000"/>
              <a:buChar char="•"/>
            </a:pPr>
            <a:r>
              <a:rPr lang="en-US" sz="1100" dirty="0">
                <a:solidFill>
                  <a:srgbClr val="1E293B"/>
                </a:solidFill>
                <a:latin typeface="Calibri" pitchFamily="34" charset="0"/>
                <a:ea typeface="Calibri" pitchFamily="34" charset="-122"/>
                <a:cs typeface="Calibri" pitchFamily="34" charset="-120"/>
              </a:rPr>
              <a:t>If enterprise is not liable when third party fails to pay, those costs are excluded from provision</a:t>
            </a:r>
            <a:endParaRPr lang="en-US" sz="1100" dirty="0"/>
          </a:p>
        </p:txBody>
      </p:sp>
      <p:sp>
        <p:nvSpPr>
          <p:cNvPr id="8" name="Shape 5"/>
          <p:cNvSpPr/>
          <p:nvPr/>
        </p:nvSpPr>
        <p:spPr>
          <a:xfrm>
            <a:off x="731520" y="2743200"/>
            <a:ext cx="3657600" cy="1234440"/>
          </a:xfrm>
          <a:prstGeom prst="rect">
            <a:avLst/>
          </a:prstGeom>
          <a:solidFill>
            <a:srgbClr val="F8FAFC"/>
          </a:solidFill>
          <a:ln/>
          <a:effectLst>
            <a:outerShdw blurRad="50800" dist="25400" dir="8100000" algn="bl" rotWithShape="0">
              <a:srgbClr val="000000">
                <a:alpha val="12000"/>
              </a:srgbClr>
            </a:outerShdw>
          </a:effectLst>
        </p:spPr>
      </p:sp>
      <p:pic>
        <p:nvPicPr>
          <p:cNvPr id="9" name="Image 1" descr="preencoded.png"/>
          <p:cNvPicPr>
            <a:picLocks noChangeAspect="1"/>
          </p:cNvPicPr>
          <p:nvPr/>
        </p:nvPicPr>
        <p:blipFill>
          <a:blip r:embed="rId4"/>
          <a:stretch>
            <a:fillRect/>
          </a:stretch>
        </p:blipFill>
        <p:spPr>
          <a:xfrm>
            <a:off x="960120" y="2880360"/>
            <a:ext cx="365760" cy="365760"/>
          </a:xfrm>
          <a:prstGeom prst="rect">
            <a:avLst/>
          </a:prstGeom>
        </p:spPr>
      </p:pic>
      <p:sp>
        <p:nvSpPr>
          <p:cNvPr id="10" name="Text 6"/>
          <p:cNvSpPr/>
          <p:nvPr/>
        </p:nvSpPr>
        <p:spPr>
          <a:xfrm>
            <a:off x="1463040" y="2834640"/>
            <a:ext cx="2743200" cy="320040"/>
          </a:xfrm>
          <a:prstGeom prst="rect">
            <a:avLst/>
          </a:prstGeom>
          <a:noFill/>
          <a:ln/>
        </p:spPr>
        <p:txBody>
          <a:bodyPr wrap="square" lIns="0" tIns="0" rIns="0" bIns="0" rtlCol="0" anchor="ctr"/>
          <a:lstStyle/>
          <a:p>
            <a:pPr marL="0" indent="0">
              <a:buNone/>
            </a:pPr>
            <a:r>
              <a:rPr lang="en-US" sz="1300" b="1" dirty="0">
                <a:solidFill>
                  <a:srgbClr val="0F2B46"/>
                </a:solidFill>
                <a:latin typeface="Calibri" pitchFamily="34" charset="0"/>
                <a:ea typeface="Calibri" pitchFamily="34" charset="-122"/>
                <a:cs typeface="Calibri" pitchFamily="34" charset="-120"/>
              </a:rPr>
              <a:t>Changes in Provisions (Para 52)</a:t>
            </a:r>
            <a:endParaRPr lang="en-US" sz="1300" dirty="0"/>
          </a:p>
        </p:txBody>
      </p:sp>
      <p:sp>
        <p:nvSpPr>
          <p:cNvPr id="11" name="Text 7"/>
          <p:cNvSpPr/>
          <p:nvPr/>
        </p:nvSpPr>
        <p:spPr>
          <a:xfrm>
            <a:off x="1463040" y="3200400"/>
            <a:ext cx="2651760" cy="685800"/>
          </a:xfrm>
          <a:prstGeom prst="rect">
            <a:avLst/>
          </a:prstGeom>
          <a:noFill/>
          <a:ln/>
        </p:spPr>
        <p:txBody>
          <a:bodyPr wrap="square" lIns="0" tIns="0" rIns="0" bIns="0" rtlCol="0" anchor="ctr"/>
          <a:lstStyle/>
          <a:p>
            <a:pPr marL="342900" indent="-342900">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Review at each balance sheet date</a:t>
            </a:r>
            <a:endParaRPr lang="en-US" sz="1050" dirty="0"/>
          </a:p>
          <a:p>
            <a:pPr marL="342900" indent="-342900">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Adjust to reflect current best estimate</a:t>
            </a:r>
            <a:endParaRPr lang="en-US" sz="1050" dirty="0"/>
          </a:p>
          <a:p>
            <a:pPr marL="342900" indent="-342900">
              <a:buSzPct val="100000"/>
              <a:buChar char="•"/>
            </a:pPr>
            <a:r>
              <a:rPr lang="en-US" sz="1050" dirty="0">
                <a:solidFill>
                  <a:srgbClr val="1E293B"/>
                </a:solidFill>
                <a:latin typeface="Calibri" pitchFamily="34" charset="0"/>
                <a:ea typeface="Calibri" pitchFamily="34" charset="-122"/>
                <a:cs typeface="Calibri" pitchFamily="34" charset="-120"/>
              </a:rPr>
              <a:t>Reverse if outflow no longer probable</a:t>
            </a:r>
            <a:endParaRPr lang="en-US" sz="1050" dirty="0"/>
          </a:p>
        </p:txBody>
      </p:sp>
      <p:sp>
        <p:nvSpPr>
          <p:cNvPr id="12" name="Shape 8"/>
          <p:cNvSpPr/>
          <p:nvPr/>
        </p:nvSpPr>
        <p:spPr>
          <a:xfrm>
            <a:off x="4754880" y="2743200"/>
            <a:ext cx="3657600" cy="1234440"/>
          </a:xfrm>
          <a:prstGeom prst="rect">
            <a:avLst/>
          </a:prstGeom>
          <a:solidFill>
            <a:srgbClr val="F8FAFC"/>
          </a:solidFill>
          <a:ln/>
          <a:effectLst>
            <a:outerShdw blurRad="50800" dist="25400" dir="8100000" algn="bl" rotWithShape="0">
              <a:srgbClr val="000000">
                <a:alpha val="12000"/>
              </a:srgbClr>
            </a:outerShdw>
          </a:effectLst>
        </p:spPr>
      </p:sp>
      <p:pic>
        <p:nvPicPr>
          <p:cNvPr id="13" name="Image 2" descr="preencoded.png"/>
          <p:cNvPicPr>
            <a:picLocks noChangeAspect="1"/>
          </p:cNvPicPr>
          <p:nvPr/>
        </p:nvPicPr>
        <p:blipFill>
          <a:blip r:embed="rId5"/>
          <a:stretch>
            <a:fillRect/>
          </a:stretch>
        </p:blipFill>
        <p:spPr>
          <a:xfrm>
            <a:off x="4983480" y="2880360"/>
            <a:ext cx="365760" cy="365760"/>
          </a:xfrm>
          <a:prstGeom prst="rect">
            <a:avLst/>
          </a:prstGeom>
        </p:spPr>
      </p:pic>
      <p:sp>
        <p:nvSpPr>
          <p:cNvPr id="14" name="Text 9"/>
          <p:cNvSpPr/>
          <p:nvPr/>
        </p:nvSpPr>
        <p:spPr>
          <a:xfrm>
            <a:off x="5486400" y="2834640"/>
            <a:ext cx="2743200" cy="320040"/>
          </a:xfrm>
          <a:prstGeom prst="rect">
            <a:avLst/>
          </a:prstGeom>
          <a:noFill/>
          <a:ln/>
        </p:spPr>
        <p:txBody>
          <a:bodyPr wrap="square" lIns="0" tIns="0" rIns="0" bIns="0" rtlCol="0" anchor="ctr"/>
          <a:lstStyle/>
          <a:p>
            <a:pPr marL="0" indent="0">
              <a:buNone/>
            </a:pPr>
            <a:r>
              <a:rPr lang="en-US" sz="1300" b="1" dirty="0">
                <a:solidFill>
                  <a:srgbClr val="0F2B46"/>
                </a:solidFill>
                <a:latin typeface="Calibri" pitchFamily="34" charset="0"/>
                <a:ea typeface="Calibri" pitchFamily="34" charset="-122"/>
                <a:cs typeface="Calibri" pitchFamily="34" charset="-120"/>
              </a:rPr>
              <a:t>Use of Provisions (Para 53-54)</a:t>
            </a:r>
            <a:endParaRPr lang="en-US" sz="1300" dirty="0"/>
          </a:p>
        </p:txBody>
      </p:sp>
      <p:sp>
        <p:nvSpPr>
          <p:cNvPr id="15" name="Text 10"/>
          <p:cNvSpPr/>
          <p:nvPr/>
        </p:nvSpPr>
        <p:spPr>
          <a:xfrm>
            <a:off x="5486400" y="3200400"/>
            <a:ext cx="2743200" cy="685800"/>
          </a:xfrm>
          <a:prstGeom prst="rect">
            <a:avLst/>
          </a:prstGeom>
          <a:noFill/>
          <a:ln/>
        </p:spPr>
        <p:txBody>
          <a:bodyPr wrap="square" lIns="0" tIns="0" rIns="0" bIns="0" rtlCol="0" anchor="ctr"/>
          <a:lstStyle/>
          <a:p>
            <a:pPr marL="342900" indent="-342900">
              <a:spcAft>
                <a:spcPts val="500"/>
              </a:spcAft>
              <a:buSzPct val="100000"/>
              <a:buChar char="•"/>
            </a:pPr>
            <a:r>
              <a:rPr lang="en-US" sz="1050" dirty="0">
                <a:solidFill>
                  <a:srgbClr val="1E293B"/>
                </a:solidFill>
                <a:latin typeface="Calibri" pitchFamily="34" charset="0"/>
                <a:ea typeface="Calibri" pitchFamily="34" charset="-122"/>
                <a:cs typeface="Calibri" pitchFamily="34" charset="-120"/>
              </a:rPr>
              <a:t>Use only for the expenditure originally intended</a:t>
            </a:r>
            <a:endParaRPr lang="en-US" sz="1050" dirty="0"/>
          </a:p>
          <a:p>
            <a:pPr marL="342900" indent="-342900">
              <a:buSzPct val="100000"/>
              <a:buChar char="•"/>
            </a:pPr>
            <a:r>
              <a:rPr lang="en-US" sz="1050" dirty="0">
                <a:solidFill>
                  <a:srgbClr val="1E293B"/>
                </a:solidFill>
                <a:latin typeface="Calibri" pitchFamily="34" charset="0"/>
                <a:ea typeface="Calibri" pitchFamily="34" charset="-122"/>
                <a:cs typeface="Calibri" pitchFamily="34" charset="-120"/>
              </a:rPr>
              <a:t>Adjusting unrelated expenditure against a provision would conceal impact of different events</a:t>
            </a:r>
            <a:endParaRPr lang="en-US" sz="1050" dirty="0"/>
          </a:p>
        </p:txBody>
      </p:sp>
      <p:sp>
        <p:nvSpPr>
          <p:cNvPr id="16" name="Shape 11"/>
          <p:cNvSpPr/>
          <p:nvPr/>
        </p:nvSpPr>
        <p:spPr>
          <a:xfrm>
            <a:off x="731520" y="4206240"/>
            <a:ext cx="7680960" cy="548640"/>
          </a:xfrm>
          <a:prstGeom prst="rect">
            <a:avLst/>
          </a:prstGeom>
          <a:solidFill>
            <a:srgbClr val="FEE2E2"/>
          </a:solidFill>
          <a:ln/>
        </p:spPr>
      </p:sp>
      <p:sp>
        <p:nvSpPr>
          <p:cNvPr id="17" name="Text 12"/>
          <p:cNvSpPr/>
          <p:nvPr/>
        </p:nvSpPr>
        <p:spPr>
          <a:xfrm>
            <a:off x="731520" y="4206240"/>
            <a:ext cx="7680960" cy="548640"/>
          </a:xfrm>
          <a:prstGeom prst="rect">
            <a:avLst/>
          </a:prstGeom>
          <a:noFill/>
          <a:ln/>
        </p:spPr>
        <p:txBody>
          <a:bodyPr wrap="square" lIns="0" tIns="0" rIns="0" bIns="0" rtlCol="0" anchor="ctr"/>
          <a:lstStyle/>
          <a:p>
            <a:pPr marL="0" indent="0" algn="ctr">
              <a:buNone/>
            </a:pPr>
            <a:r>
              <a:rPr lang="en-US" sz="1200" b="1" dirty="0">
                <a:solidFill>
                  <a:srgbClr val="DC2626"/>
                </a:solidFill>
                <a:latin typeface="Calibri" pitchFamily="34" charset="0"/>
                <a:ea typeface="Calibri" pitchFamily="34" charset="-122"/>
                <a:cs typeface="Calibri" pitchFamily="34" charset="-120"/>
              </a:rPr>
              <a:t>No provision for future operating losses - they do not meet the definition of a liability (Para 55-56).</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1" grpId="0" animBg="1"/>
      <p:bldP spid="14" grpId="0" animBg="1"/>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194</TotalTime>
  <Words>3798</Words>
  <Application>Microsoft Office PowerPoint</Application>
  <PresentationFormat>On-screen Show (16:9)</PresentationFormat>
  <Paragraphs>489</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29 (Revised 2016) - Provisions, Contingent Liabilities and Contingent Assets</dc:title>
  <dc:subject>PptxGenJS Presentation</dc:subject>
  <dc:creator>Professional Accounting</dc:creator>
  <cp:lastModifiedBy>BISWORANJAN SUTAR</cp:lastModifiedBy>
  <cp:revision>6</cp:revision>
  <dcterms:created xsi:type="dcterms:W3CDTF">2026-04-22T05:30:58Z</dcterms:created>
  <dcterms:modified xsi:type="dcterms:W3CDTF">2026-04-24T11:50:48Z</dcterms:modified>
</cp:coreProperties>
</file>