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Lst>
  <p:sldSz cx="10688638" cy="7562850"/>
  <p:notesSz cx="7562850" cy="10688638"/>
  <p:embeddedFontLst>
    <p:embeddedFont>
      <p:font typeface="Inter" panose="020B0604020202020204"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276600" cy="5365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283075" y="0"/>
            <a:ext cx="3278188" cy="536575"/>
          </a:xfrm>
          <a:prstGeom prst="rect">
            <a:avLst/>
          </a:prstGeom>
        </p:spPr>
        <p:txBody>
          <a:bodyPr vert="horz" lIns="91440" tIns="45720" rIns="91440" bIns="45720" rtlCol="0"/>
          <a:lstStyle>
            <a:lvl1pPr algn="r">
              <a:defRPr sz="1200"/>
            </a:lvl1pPr>
          </a:lstStyle>
          <a:p>
            <a:fld id="{8A11DDCA-3027-49B0-9F59-F3CCC353EAA9}" type="datetimeFigureOut">
              <a:t>4/25/2026</a:t>
            </a:fld>
            <a:endParaRPr lang="en-US"/>
          </a:p>
        </p:txBody>
      </p:sp>
      <p:sp>
        <p:nvSpPr>
          <p:cNvPr id="4" name="Slide Image Placeholder 3"/>
          <p:cNvSpPr>
            <a:spLocks noGrp="1" noRot="1" noChangeAspect="1"/>
          </p:cNvSpPr>
          <p:nvPr>
            <p:ph type="sldImg" idx="2"/>
          </p:nvPr>
        </p:nvSpPr>
        <p:spPr>
          <a:xfrm>
            <a:off x="1231900" y="1336675"/>
            <a:ext cx="5099050" cy="36068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55650" y="5143500"/>
            <a:ext cx="6051550" cy="42084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152063"/>
            <a:ext cx="3276600" cy="5365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283075" y="10152063"/>
            <a:ext cx="3278188" cy="536575"/>
          </a:xfrm>
          <a:prstGeom prst="rect">
            <a:avLst/>
          </a:prstGeom>
        </p:spPr>
        <p:txBody>
          <a:bodyPr vert="horz" lIns="91440" tIns="45720" rIns="91440" bIns="45720" rtlCol="0" anchor="b"/>
          <a:lstStyle>
            <a:lvl1pPr algn="r">
              <a:defRPr sz="1200"/>
            </a:lvl1pPr>
          </a:lstStyle>
          <a:p>
            <a:fld id="{E602D0CC-F5D9-45DF-8CBE-BBC0F482CA39}" type="slidenum">
              <a:t>‹#›</a:t>
            </a:fld>
            <a:endParaRPr lang="en-US"/>
          </a:p>
        </p:txBody>
      </p:sp>
    </p:spTree>
    <p:extLst>
      <p:ext uri="{BB962C8B-B14F-4D97-AF65-F5344CB8AC3E}">
        <p14:creationId xmlns:p14="http://schemas.microsoft.com/office/powerpoint/2010/main" val="4131329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3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24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25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26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27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28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lide 29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lide 30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lide 31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lide 32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lide 33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lide 34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lide 35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lide 36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lide 37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lide 38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lide 39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lide 40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lide 41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lide 42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sv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9.svg"/><Relationship Id="rId5" Type="http://schemas.openxmlformats.org/officeDocument/2006/relationships/image" Target="../media/image18.svg"/><Relationship Id="rId4" Type="http://schemas.openxmlformats.org/officeDocument/2006/relationships/image" Target="../media/image17.sv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sv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24.svg"/><Relationship Id="rId5" Type="http://schemas.openxmlformats.org/officeDocument/2006/relationships/image" Target="../media/image23.svg"/><Relationship Id="rId4" Type="http://schemas.openxmlformats.org/officeDocument/2006/relationships/image" Target="../media/image22.svg"/></Relationships>
</file>

<file path=ppt/slides/_rels/slide1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3.png"/><Relationship Id="rId4" Type="http://schemas.openxmlformats.org/officeDocument/2006/relationships/image" Target="../media/image7.sv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3.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5.png"/><Relationship Id="rId7" Type="http://schemas.openxmlformats.org/officeDocument/2006/relationships/image" Target="../media/image33.sv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32.svg"/><Relationship Id="rId5" Type="http://schemas.openxmlformats.org/officeDocument/2006/relationships/image" Target="../media/image31.svg"/><Relationship Id="rId10" Type="http://schemas.openxmlformats.org/officeDocument/2006/relationships/image" Target="../media/image3.png"/><Relationship Id="rId4" Type="http://schemas.openxmlformats.org/officeDocument/2006/relationships/image" Target="../media/image30.svg"/><Relationship Id="rId9" Type="http://schemas.openxmlformats.org/officeDocument/2006/relationships/image" Target="../media/image35.sv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1.xml"/><Relationship Id="rId5" Type="http://schemas.openxmlformats.org/officeDocument/2006/relationships/image" Target="../media/image3.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2.xml"/><Relationship Id="rId6" Type="http://schemas.openxmlformats.org/officeDocument/2006/relationships/image" Target="../media/image11.png"/><Relationship Id="rId5" Type="http://schemas.openxmlformats.org/officeDocument/2006/relationships/image" Target="../media/image41.svg"/><Relationship Id="rId4" Type="http://schemas.openxmlformats.org/officeDocument/2006/relationships/image" Target="../media/image40.sv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image" Target="../media/image45.svg"/><Relationship Id="rId5" Type="http://schemas.openxmlformats.org/officeDocument/2006/relationships/image" Target="../media/image44.svg"/><Relationship Id="rId10" Type="http://schemas.openxmlformats.org/officeDocument/2006/relationships/image" Target="../media/image49.png"/><Relationship Id="rId4" Type="http://schemas.openxmlformats.org/officeDocument/2006/relationships/image" Target="../media/image43.svg"/><Relationship Id="rId9"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51.svg"/></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2.svg"/><Relationship Id="rId7"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26.xml"/><Relationship Id="rId6" Type="http://schemas.openxmlformats.org/officeDocument/2006/relationships/image" Target="../media/image42.svg"/><Relationship Id="rId5" Type="http://schemas.openxmlformats.org/officeDocument/2006/relationships/image" Target="../media/image44.svg"/><Relationship Id="rId4" Type="http://schemas.openxmlformats.org/officeDocument/2006/relationships/image" Target="../media/image43.svg"/></Relationships>
</file>

<file path=ppt/slides/_rels/slide26.xml.rels><?xml version="1.0" encoding="UTF-8" standalone="yes"?>
<Relationships xmlns="http://schemas.openxmlformats.org/package/2006/relationships"><Relationship Id="rId3" Type="http://schemas.openxmlformats.org/officeDocument/2006/relationships/image" Target="../media/image55.svg"/><Relationship Id="rId7"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7.xml"/><Relationship Id="rId6" Type="http://schemas.openxmlformats.org/officeDocument/2006/relationships/image" Target="../media/image11.png"/><Relationship Id="rId5" Type="http://schemas.openxmlformats.org/officeDocument/2006/relationships/image" Target="../media/image42.svg"/><Relationship Id="rId4" Type="http://schemas.openxmlformats.org/officeDocument/2006/relationships/image" Target="../media/image18.svg"/></Relationships>
</file>

<file path=ppt/slides/_rels/slide2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5.svg"/><Relationship Id="rId7" Type="http://schemas.openxmlformats.org/officeDocument/2006/relationships/image" Target="../media/image50.svg"/><Relationship Id="rId2" Type="http://schemas.openxmlformats.org/officeDocument/2006/relationships/notesSlide" Target="../notesSlides/notesSlide27.xml"/><Relationship Id="rId1" Type="http://schemas.openxmlformats.org/officeDocument/2006/relationships/slideLayout" Target="../slideLayouts/slideLayout28.xml"/><Relationship Id="rId6" Type="http://schemas.openxmlformats.org/officeDocument/2006/relationships/image" Target="../media/image58.svg"/><Relationship Id="rId5" Type="http://schemas.openxmlformats.org/officeDocument/2006/relationships/image" Target="../media/image57.svg"/><Relationship Id="rId4" Type="http://schemas.openxmlformats.org/officeDocument/2006/relationships/image" Target="../media/image56.svg"/><Relationship Id="rId9"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29.xml"/><Relationship Id="rId6" Type="http://schemas.openxmlformats.org/officeDocument/2006/relationships/image" Target="../media/image62.png"/><Relationship Id="rId5" Type="http://schemas.openxmlformats.org/officeDocument/2006/relationships/image" Target="../media/image6.svg"/><Relationship Id="rId4" Type="http://schemas.openxmlformats.org/officeDocument/2006/relationships/image" Target="../media/image61.svg"/></Relationships>
</file>

<file path=ppt/slides/_rels/slide29.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30.xml"/><Relationship Id="rId6" Type="http://schemas.openxmlformats.org/officeDocument/2006/relationships/image" Target="../media/image20.png"/><Relationship Id="rId5" Type="http://schemas.openxmlformats.org/officeDocument/2006/relationships/image" Target="../media/image65.svg"/><Relationship Id="rId4" Type="http://schemas.openxmlformats.org/officeDocument/2006/relationships/image" Target="../media/image64.sv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31.xml"/><Relationship Id="rId5" Type="http://schemas.openxmlformats.org/officeDocument/2006/relationships/image" Target="../media/image3.pn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3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5.xml"/><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notesSlide" Target="../notesSlides/notesSlide37.xml"/><Relationship Id="rId1" Type="http://schemas.openxmlformats.org/officeDocument/2006/relationships/slideLayout" Target="../slideLayouts/slideLayout38.xml"/><Relationship Id="rId6" Type="http://schemas.openxmlformats.org/officeDocument/2006/relationships/image" Target="../media/image3.png"/><Relationship Id="rId5" Type="http://schemas.openxmlformats.org/officeDocument/2006/relationships/image" Target="../media/image70.png"/><Relationship Id="rId4" Type="http://schemas.openxmlformats.org/officeDocument/2006/relationships/image" Target="../media/image40.svg"/></Relationships>
</file>

<file path=ppt/slides/_rels/slide38.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notesSlide" Target="../notesSlides/notesSlide38.xml"/><Relationship Id="rId1" Type="http://schemas.openxmlformats.org/officeDocument/2006/relationships/slideLayout" Target="../slideLayouts/slideLayout39.xml"/><Relationship Id="rId6" Type="http://schemas.openxmlformats.org/officeDocument/2006/relationships/image" Target="../media/image3.png"/><Relationship Id="rId5" Type="http://schemas.openxmlformats.org/officeDocument/2006/relationships/image" Target="../media/image70.png"/><Relationship Id="rId4" Type="http://schemas.openxmlformats.org/officeDocument/2006/relationships/image" Target="../media/image75.svg"/></Relationships>
</file>

<file path=ppt/slides/_rels/slide39.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39.xml"/><Relationship Id="rId1" Type="http://schemas.openxmlformats.org/officeDocument/2006/relationships/slideLayout" Target="../slideLayouts/slideLayout40.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40.xml"/><Relationship Id="rId1" Type="http://schemas.openxmlformats.org/officeDocument/2006/relationships/slideLayout" Target="../slideLayouts/slideLayout4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image" Target="../media/image12.png"/></Relationships>
</file>

<file path=ppt/slides/_rels/slide4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1.xml"/><Relationship Id="rId1" Type="http://schemas.openxmlformats.org/officeDocument/2006/relationships/slideLayout" Target="../slideLayouts/slideLayout42.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2.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8.svg"/><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601"/>
            </a:avLst>
          </a:prstGeom>
          <a:solidFill>
            <a:srgbClr val="FBFCFE"/>
          </a:solidFill>
          <a:ln w="33404">
            <a:solidFill>
              <a:srgbClr val="E5E0DF"/>
            </a:solidFill>
            <a:prstDash val="solid"/>
          </a:ln>
        </p:spPr>
      </p:sp>
      <p:pic>
        <p:nvPicPr>
          <p:cNvPr id="3" name="Image 0" descr="preencoded.png"/>
          <p:cNvPicPr>
            <a:picLocks noChangeAspect="1"/>
          </p:cNvPicPr>
          <p:nvPr/>
        </p:nvPicPr>
        <p:blipFill>
          <a:blip r:embed="rId3"/>
          <a:stretch>
            <a:fillRect/>
          </a:stretch>
        </p:blipFill>
        <p:spPr>
          <a:xfrm>
            <a:off x="6426650" y="178194"/>
            <a:ext cx="4009545" cy="7205701"/>
          </a:xfrm>
          <a:prstGeom prst="rect">
            <a:avLst/>
          </a:prstGeom>
        </p:spPr>
      </p:pic>
      <p:sp>
        <p:nvSpPr>
          <p:cNvPr id="4" name="Text 1"/>
          <p:cNvSpPr/>
          <p:nvPr/>
        </p:nvSpPr>
        <p:spPr>
          <a:xfrm>
            <a:off x="805528" y="2182784"/>
            <a:ext cx="5194436" cy="595835"/>
          </a:xfrm>
          <a:prstGeom prst="rect">
            <a:avLst/>
          </a:prstGeom>
          <a:noFill/>
          <a:ln/>
        </p:spPr>
        <p:txBody>
          <a:bodyPr wrap="none" lIns="0" tIns="0" rIns="0" bIns="0" rtlCol="0" anchor="t"/>
          <a:lstStyle/>
          <a:p>
            <a:pPr marL="0" indent="0" algn="l">
              <a:lnSpc>
                <a:spcPts val="4650"/>
              </a:lnSpc>
              <a:buNone/>
            </a:pPr>
            <a:r>
              <a:rPr lang="en-US" sz="3750" b="1" dirty="0">
                <a:solidFill>
                  <a:srgbClr val="3257B8"/>
                </a:solidFill>
                <a:latin typeface="Inter Bold" pitchFamily="34" charset="0"/>
                <a:ea typeface="Inter Bold" pitchFamily="34" charset="-122"/>
                <a:cs typeface="Inter Bold" pitchFamily="34" charset="-120"/>
              </a:rPr>
              <a:t>Accounting Standards</a:t>
            </a:r>
            <a:endParaRPr lang="en-US" sz="3750" dirty="0"/>
          </a:p>
        </p:txBody>
      </p:sp>
      <p:sp>
        <p:nvSpPr>
          <p:cNvPr id="5" name="Text 2"/>
          <p:cNvSpPr/>
          <p:nvPr/>
        </p:nvSpPr>
        <p:spPr>
          <a:xfrm>
            <a:off x="1708397" y="2985873"/>
            <a:ext cx="3453592" cy="431736"/>
          </a:xfrm>
          <a:prstGeom prst="rect">
            <a:avLst/>
          </a:prstGeom>
          <a:noFill/>
          <a:ln/>
        </p:spPr>
        <p:txBody>
          <a:bodyPr wrap="none" lIns="0" tIns="0" rIns="0" bIns="0" rtlCol="0" anchor="t"/>
          <a:lstStyle/>
          <a:p>
            <a:pPr marL="0" indent="0" algn="ctr">
              <a:lnSpc>
                <a:spcPts val="3350"/>
              </a:lnSpc>
              <a:buNone/>
            </a:pPr>
            <a:r>
              <a:rPr lang="en-US" sz="2700" b="1" dirty="0">
                <a:solidFill>
                  <a:srgbClr val="3257B8"/>
                </a:solidFill>
                <a:latin typeface="Inter Bold" pitchFamily="34" charset="0"/>
                <a:ea typeface="Inter Bold" pitchFamily="34" charset="-122"/>
                <a:cs typeface="Inter Bold" pitchFamily="34" charset="-120"/>
              </a:rPr>
              <a:t>AS 3 ·  AS 20</a:t>
            </a:r>
            <a:endParaRPr lang="en-US" sz="2700" dirty="0"/>
          </a:p>
        </p:txBody>
      </p:sp>
      <p:sp>
        <p:nvSpPr>
          <p:cNvPr id="6" name="Text 3"/>
          <p:cNvSpPr/>
          <p:nvPr/>
        </p:nvSpPr>
        <p:spPr>
          <a:xfrm>
            <a:off x="805528" y="3624864"/>
            <a:ext cx="5259418" cy="221002"/>
          </a:xfrm>
          <a:prstGeom prst="rect">
            <a:avLst/>
          </a:prstGeom>
          <a:noFill/>
          <a:ln/>
        </p:spPr>
        <p:txBody>
          <a:bodyPr wrap="none" lIns="0" tIns="0" rIns="0" bIns="0" rtlCol="0" anchor="t"/>
          <a:lstStyle/>
          <a:p>
            <a:pPr marL="0" indent="0" algn="l">
              <a:lnSpc>
                <a:spcPts val="1700"/>
              </a:lnSpc>
              <a:buNone/>
            </a:pPr>
            <a:endParaRPr lang="en-US" sz="1050" dirty="0"/>
          </a:p>
        </p:txBody>
      </p:sp>
      <p:sp>
        <p:nvSpPr>
          <p:cNvPr id="7" name="Text 4"/>
          <p:cNvSpPr/>
          <p:nvPr/>
        </p:nvSpPr>
        <p:spPr>
          <a:xfrm>
            <a:off x="805528" y="4001263"/>
            <a:ext cx="5259418" cy="221002"/>
          </a:xfrm>
          <a:prstGeom prst="rect">
            <a:avLst/>
          </a:prstGeom>
          <a:noFill/>
          <a:ln/>
        </p:spPr>
        <p:txBody>
          <a:bodyPr wrap="none" lIns="0" tIns="0" rIns="0" bIns="0" rtlCol="0" anchor="t"/>
          <a:lstStyle/>
          <a:p>
            <a:pPr marL="0" indent="0" algn="l">
              <a:lnSpc>
                <a:spcPts val="1700"/>
              </a:lnSpc>
              <a:buNone/>
            </a:pPr>
            <a:endParaRPr lang="en-US" sz="1050" dirty="0"/>
          </a:p>
        </p:txBody>
      </p:sp>
      <p:sp>
        <p:nvSpPr>
          <p:cNvPr id="8" name="Text 5"/>
          <p:cNvSpPr/>
          <p:nvPr/>
        </p:nvSpPr>
        <p:spPr>
          <a:xfrm>
            <a:off x="805528" y="4377662"/>
            <a:ext cx="5259418" cy="221002"/>
          </a:xfrm>
          <a:prstGeom prst="rect">
            <a:avLst/>
          </a:prstGeom>
          <a:noFill/>
          <a:ln/>
        </p:spPr>
        <p:txBody>
          <a:bodyPr wrap="none" lIns="0" tIns="0" rIns="0" bIns="0" rtlCol="0" anchor="t"/>
          <a:lstStyle/>
          <a:p>
            <a:pPr marL="0" indent="0" algn="l">
              <a:lnSpc>
                <a:spcPts val="1700"/>
              </a:lnSpc>
              <a:buNone/>
            </a:pPr>
            <a:endParaRPr lang="en-US" sz="1050" dirty="0"/>
          </a:p>
        </p:txBody>
      </p:sp>
      <p:sp>
        <p:nvSpPr>
          <p:cNvPr id="9" name="Text 6"/>
          <p:cNvSpPr/>
          <p:nvPr/>
        </p:nvSpPr>
        <p:spPr>
          <a:xfrm>
            <a:off x="2760890" y="4805918"/>
            <a:ext cx="3304056" cy="259024"/>
          </a:xfrm>
          <a:prstGeom prst="rect">
            <a:avLst/>
          </a:prstGeom>
          <a:noFill/>
          <a:ln/>
        </p:spPr>
        <p:txBody>
          <a:bodyPr wrap="none" lIns="0" tIns="0" rIns="0" bIns="0" rtlCol="0" anchor="t"/>
          <a:lstStyle/>
          <a:p>
            <a:pPr marL="0" indent="0" algn="r">
              <a:lnSpc>
                <a:spcPts val="2000"/>
              </a:lnSpc>
              <a:buNone/>
            </a:pPr>
            <a:r>
              <a:rPr lang="en-US" sz="1600" b="1" dirty="0">
                <a:solidFill>
                  <a:srgbClr val="3257B8"/>
                </a:solidFill>
                <a:latin typeface="Inter Bold" pitchFamily="34" charset="0"/>
                <a:ea typeface="Inter Bold" pitchFamily="34" charset="-122"/>
                <a:cs typeface="Inter Bold" pitchFamily="34" charset="-120"/>
              </a:rPr>
              <a:t>Presented By: CA Anupam Sarda</a:t>
            </a:r>
            <a:endParaRPr lang="en-US" sz="1600" dirty="0"/>
          </a:p>
        </p:txBody>
      </p:sp>
      <p:sp>
        <p:nvSpPr>
          <p:cNvPr id="10" name="Text 7"/>
          <p:cNvSpPr/>
          <p:nvPr/>
        </p:nvSpPr>
        <p:spPr>
          <a:xfrm>
            <a:off x="3653060" y="5120193"/>
            <a:ext cx="2411886" cy="259024"/>
          </a:xfrm>
          <a:prstGeom prst="rect">
            <a:avLst/>
          </a:prstGeom>
          <a:noFill/>
          <a:ln/>
        </p:spPr>
        <p:txBody>
          <a:bodyPr wrap="none" lIns="0" tIns="0" rIns="0" bIns="0" rtlCol="0" anchor="t"/>
          <a:lstStyle/>
          <a:p>
            <a:pPr marL="0" indent="0" algn="r">
              <a:lnSpc>
                <a:spcPts val="2000"/>
              </a:lnSpc>
              <a:buNone/>
            </a:pPr>
            <a:r>
              <a:rPr lang="en-US" sz="1600" b="1" dirty="0">
                <a:solidFill>
                  <a:srgbClr val="3257B8"/>
                </a:solidFill>
                <a:latin typeface="Inter Bold" pitchFamily="34" charset="0"/>
                <a:ea typeface="Inter Bold" pitchFamily="34" charset="-122"/>
                <a:cs typeface="Inter Bold" pitchFamily="34" charset="-120"/>
              </a:rPr>
              <a:t>Partner at: D J A S &amp; Co.</a:t>
            </a:r>
            <a:endParaRPr lang="en-US" sz="1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529"/>
            </a:avLst>
          </a:prstGeom>
          <a:solidFill>
            <a:srgbClr val="FBFCFE"/>
          </a:solidFill>
          <a:ln w="33404">
            <a:solidFill>
              <a:srgbClr val="E5E0DF"/>
            </a:solidFill>
            <a:prstDash val="solid"/>
          </a:ln>
        </p:spPr>
      </p:sp>
      <p:sp>
        <p:nvSpPr>
          <p:cNvPr id="3" name="Text 1"/>
          <p:cNvSpPr/>
          <p:nvPr/>
        </p:nvSpPr>
        <p:spPr>
          <a:xfrm>
            <a:off x="796916" y="746446"/>
            <a:ext cx="4862395" cy="425037"/>
          </a:xfrm>
          <a:prstGeom prst="rect">
            <a:avLst/>
          </a:prstGeom>
          <a:noFill/>
          <a:ln/>
        </p:spPr>
        <p:txBody>
          <a:bodyPr wrap="none" lIns="0" tIns="0" rIns="0" bIns="0" rtlCol="0" anchor="t"/>
          <a:lstStyle/>
          <a:p>
            <a:pPr marL="0" indent="0" algn="l">
              <a:lnSpc>
                <a:spcPts val="3300"/>
              </a:lnSpc>
              <a:buNone/>
            </a:pPr>
            <a:r>
              <a:rPr lang="en-US" sz="2650" b="1" dirty="0">
                <a:solidFill>
                  <a:srgbClr val="3257B8"/>
                </a:solidFill>
                <a:latin typeface="Inter Bold" pitchFamily="34" charset="0"/>
                <a:ea typeface="Inter Bold" pitchFamily="34" charset="-122"/>
                <a:cs typeface="Inter Bold" pitchFamily="34" charset="-120"/>
              </a:rPr>
              <a:t>Foreign Currency Cash Flows</a:t>
            </a:r>
            <a:endParaRPr lang="en-US" sz="2650" dirty="0"/>
          </a:p>
        </p:txBody>
      </p:sp>
      <p:sp>
        <p:nvSpPr>
          <p:cNvPr id="4" name="Text 2"/>
          <p:cNvSpPr/>
          <p:nvPr/>
        </p:nvSpPr>
        <p:spPr>
          <a:xfrm>
            <a:off x="796916" y="1439209"/>
            <a:ext cx="9095418" cy="215868"/>
          </a:xfrm>
          <a:prstGeom prst="rect">
            <a:avLst/>
          </a:prstGeom>
          <a:noFill/>
          <a:ln/>
        </p:spPr>
        <p:txBody>
          <a:bodyPr wrap="none" lIns="0" tIns="0" rIns="0" bIns="0" rtlCol="0" anchor="t"/>
          <a:lstStyle/>
          <a:p>
            <a:pPr marL="0" indent="0" algn="l">
              <a:lnSpc>
                <a:spcPts val="1650"/>
              </a:lnSpc>
              <a:buNone/>
            </a:pPr>
            <a:r>
              <a:rPr lang="en-US" sz="1050" dirty="0">
                <a:solidFill>
                  <a:srgbClr val="15213F"/>
                </a:solidFill>
                <a:latin typeface="Inter" pitchFamily="34" charset="0"/>
                <a:ea typeface="Inter" pitchFamily="34" charset="-122"/>
                <a:cs typeface="Inter" pitchFamily="34" charset="-120"/>
              </a:rPr>
              <a:t>Understanding how foreign currency transactions impact cash flow statements is crucial for global businesses.</a:t>
            </a:r>
            <a:endParaRPr lang="en-US" sz="1050" dirty="0"/>
          </a:p>
        </p:txBody>
      </p:sp>
      <p:sp>
        <p:nvSpPr>
          <p:cNvPr id="5" name="Shape 3"/>
          <p:cNvSpPr/>
          <p:nvPr/>
        </p:nvSpPr>
        <p:spPr>
          <a:xfrm>
            <a:off x="796916" y="1805689"/>
            <a:ext cx="4480770" cy="1256926"/>
          </a:xfrm>
          <a:prstGeom prst="roundRect">
            <a:avLst>
              <a:gd name="adj" fmla="val 16229"/>
            </a:avLst>
          </a:prstGeom>
          <a:solidFill>
            <a:srgbClr val="FBFCFE"/>
          </a:solidFill>
          <a:ln w="22269">
            <a:solidFill>
              <a:srgbClr val="CFD2D8"/>
            </a:solidFill>
            <a:prstDash val="solid"/>
          </a:ln>
        </p:spPr>
      </p:sp>
      <p:sp>
        <p:nvSpPr>
          <p:cNvPr id="6" name="Text 4"/>
          <p:cNvSpPr/>
          <p:nvPr/>
        </p:nvSpPr>
        <p:spPr>
          <a:xfrm>
            <a:off x="955151" y="1963957"/>
            <a:ext cx="3317017" cy="212475"/>
          </a:xfrm>
          <a:prstGeom prst="rect">
            <a:avLst/>
          </a:prstGeom>
          <a:noFill/>
          <a:ln/>
        </p:spPr>
        <p:txBody>
          <a:bodyPr wrap="none" lIns="0" tIns="0" rIns="0" bIns="0" rtlCol="0" anchor="t"/>
          <a:lstStyle/>
          <a:p>
            <a:pPr marL="0" indent="0" algn="l">
              <a:lnSpc>
                <a:spcPts val="1650"/>
              </a:lnSpc>
              <a:buNone/>
            </a:pPr>
            <a:r>
              <a:rPr lang="en-US" sz="1300" b="1" dirty="0">
                <a:solidFill>
                  <a:srgbClr val="15213F"/>
                </a:solidFill>
                <a:latin typeface="Inter Bold" pitchFamily="34" charset="0"/>
                <a:ea typeface="Inter Bold" pitchFamily="34" charset="-122"/>
                <a:cs typeface="Inter Bold" pitchFamily="34" charset="-120"/>
              </a:rPr>
              <a:t>Recording Foreign Currency Cash Flows</a:t>
            </a:r>
            <a:endParaRPr lang="en-US" sz="1300" dirty="0"/>
          </a:p>
        </p:txBody>
      </p:sp>
      <p:sp>
        <p:nvSpPr>
          <p:cNvPr id="7" name="Text 5"/>
          <p:cNvSpPr/>
          <p:nvPr/>
        </p:nvSpPr>
        <p:spPr>
          <a:xfrm>
            <a:off x="955151" y="2256741"/>
            <a:ext cx="4164300" cy="647605"/>
          </a:xfrm>
          <a:prstGeom prst="rect">
            <a:avLst/>
          </a:prstGeom>
          <a:noFill/>
          <a:ln/>
        </p:spPr>
        <p:txBody>
          <a:bodyPr wrap="square" lIns="0" tIns="0" rIns="0" bIns="0" rtlCol="0" anchor="t"/>
          <a:lstStyle/>
          <a:p>
            <a:pPr marL="0" indent="0" algn="l">
              <a:lnSpc>
                <a:spcPts val="1650"/>
              </a:lnSpc>
              <a:buNone/>
            </a:pPr>
            <a:r>
              <a:rPr lang="en-US" sz="1050" dirty="0">
                <a:solidFill>
                  <a:srgbClr val="15213F"/>
                </a:solidFill>
                <a:latin typeface="Inter" pitchFamily="34" charset="0"/>
                <a:ea typeface="Inter" pitchFamily="34" charset="-122"/>
                <a:cs typeface="Inter" pitchFamily="34" charset="-120"/>
              </a:rPr>
              <a:t>Cash flows from foreign currency transactions are recorded in the reporting currency using the exchange rate prevailing at the date of the cash flow.</a:t>
            </a:r>
            <a:endParaRPr lang="en-US" sz="1050" dirty="0"/>
          </a:p>
        </p:txBody>
      </p:sp>
      <p:sp>
        <p:nvSpPr>
          <p:cNvPr id="8" name="Shape 6"/>
          <p:cNvSpPr/>
          <p:nvPr/>
        </p:nvSpPr>
        <p:spPr>
          <a:xfrm>
            <a:off x="5411476" y="1805689"/>
            <a:ext cx="4480857" cy="1256926"/>
          </a:xfrm>
          <a:prstGeom prst="roundRect">
            <a:avLst>
              <a:gd name="adj" fmla="val 16229"/>
            </a:avLst>
          </a:prstGeom>
          <a:solidFill>
            <a:srgbClr val="FBFCFE"/>
          </a:solidFill>
          <a:ln w="22269">
            <a:solidFill>
              <a:srgbClr val="CFD2D8"/>
            </a:solidFill>
            <a:prstDash val="solid"/>
          </a:ln>
        </p:spPr>
      </p:sp>
      <p:sp>
        <p:nvSpPr>
          <p:cNvPr id="9" name="Text 7"/>
          <p:cNvSpPr/>
          <p:nvPr/>
        </p:nvSpPr>
        <p:spPr>
          <a:xfrm>
            <a:off x="5569711" y="1963957"/>
            <a:ext cx="2752452" cy="212475"/>
          </a:xfrm>
          <a:prstGeom prst="rect">
            <a:avLst/>
          </a:prstGeom>
          <a:noFill/>
          <a:ln/>
        </p:spPr>
        <p:txBody>
          <a:bodyPr wrap="none" lIns="0" tIns="0" rIns="0" bIns="0" rtlCol="0" anchor="t"/>
          <a:lstStyle/>
          <a:p>
            <a:pPr marL="0" indent="0" algn="l">
              <a:lnSpc>
                <a:spcPts val="1650"/>
              </a:lnSpc>
              <a:buNone/>
            </a:pPr>
            <a:r>
              <a:rPr lang="en-US" sz="1300" b="1" dirty="0">
                <a:solidFill>
                  <a:srgbClr val="15213F"/>
                </a:solidFill>
                <a:latin typeface="Inter Bold" pitchFamily="34" charset="0"/>
                <a:ea typeface="Inter Bold" pitchFamily="34" charset="-122"/>
                <a:cs typeface="Inter Bold" pitchFamily="34" charset="-120"/>
              </a:rPr>
              <a:t>Unrealised Exchange Differences</a:t>
            </a:r>
            <a:endParaRPr lang="en-US" sz="1300" dirty="0"/>
          </a:p>
        </p:txBody>
      </p:sp>
      <p:sp>
        <p:nvSpPr>
          <p:cNvPr id="10" name="Text 8"/>
          <p:cNvSpPr/>
          <p:nvPr/>
        </p:nvSpPr>
        <p:spPr>
          <a:xfrm>
            <a:off x="5569711" y="2256741"/>
            <a:ext cx="4164387" cy="647605"/>
          </a:xfrm>
          <a:prstGeom prst="rect">
            <a:avLst/>
          </a:prstGeom>
          <a:noFill/>
          <a:ln/>
        </p:spPr>
        <p:txBody>
          <a:bodyPr wrap="square" lIns="0" tIns="0" rIns="0" bIns="0" rtlCol="0" anchor="t"/>
          <a:lstStyle/>
          <a:p>
            <a:pPr marL="0" indent="0" algn="l">
              <a:lnSpc>
                <a:spcPts val="1650"/>
              </a:lnSpc>
              <a:buNone/>
            </a:pPr>
            <a:r>
              <a:rPr lang="en-US" sz="1050" dirty="0">
                <a:solidFill>
                  <a:srgbClr val="15213F"/>
                </a:solidFill>
                <a:latin typeface="Inter" pitchFamily="34" charset="0"/>
                <a:ea typeface="Inter" pitchFamily="34" charset="-122"/>
                <a:cs typeface="Inter" pitchFamily="34" charset="-120"/>
              </a:rPr>
              <a:t>Unrealised exchange differences on foreign currency cash and cash equivalents are not actual cash flows, but their effect must be reported to reconcile opening and closing cash balances.</a:t>
            </a:r>
            <a:endParaRPr lang="en-US" sz="1050" dirty="0"/>
          </a:p>
        </p:txBody>
      </p:sp>
      <p:sp>
        <p:nvSpPr>
          <p:cNvPr id="11" name="Text 9"/>
          <p:cNvSpPr/>
          <p:nvPr/>
        </p:nvSpPr>
        <p:spPr>
          <a:xfrm>
            <a:off x="796916" y="3263430"/>
            <a:ext cx="3704558" cy="340029"/>
          </a:xfrm>
          <a:prstGeom prst="rect">
            <a:avLst/>
          </a:prstGeom>
          <a:noFill/>
          <a:ln/>
        </p:spPr>
        <p:txBody>
          <a:bodyPr wrap="none" lIns="0" tIns="0" rIns="0" bIns="0" rtlCol="0" anchor="t"/>
          <a:lstStyle/>
          <a:p>
            <a:pPr marL="0" indent="0" algn="l">
              <a:lnSpc>
                <a:spcPts val="2650"/>
              </a:lnSpc>
              <a:buNone/>
            </a:pPr>
            <a:r>
              <a:rPr lang="en-US" sz="2100" b="1" dirty="0">
                <a:solidFill>
                  <a:srgbClr val="3257B8"/>
                </a:solidFill>
                <a:latin typeface="Inter Bold" pitchFamily="34" charset="0"/>
                <a:ea typeface="Inter Bold" pitchFamily="34" charset="-122"/>
                <a:cs typeface="Inter Bold" pitchFamily="34" charset="-120"/>
              </a:rPr>
              <a:t>Illustration of Reconciliation</a:t>
            </a:r>
            <a:endParaRPr lang="en-US" sz="2100" dirty="0"/>
          </a:p>
        </p:txBody>
      </p:sp>
      <p:sp>
        <p:nvSpPr>
          <p:cNvPr id="12" name="Text 10"/>
          <p:cNvSpPr/>
          <p:nvPr/>
        </p:nvSpPr>
        <p:spPr>
          <a:xfrm>
            <a:off x="796916" y="3804275"/>
            <a:ext cx="9095418" cy="172712"/>
          </a:xfrm>
          <a:prstGeom prst="rect">
            <a:avLst/>
          </a:prstGeom>
          <a:noFill/>
          <a:ln/>
        </p:spPr>
        <p:txBody>
          <a:bodyPr wrap="none" lIns="0" tIns="0" rIns="0" bIns="0" rtlCol="0" anchor="t"/>
          <a:lstStyle/>
          <a:p>
            <a:pPr marL="0" indent="0" algn="l">
              <a:lnSpc>
                <a:spcPts val="1350"/>
              </a:lnSpc>
              <a:buNone/>
            </a:pPr>
            <a:r>
              <a:rPr lang="en-US" sz="850" i="1" dirty="0">
                <a:solidFill>
                  <a:srgbClr val="15213F"/>
                </a:solidFill>
                <a:latin typeface="Inter" pitchFamily="34" charset="0"/>
                <a:ea typeface="Inter" pitchFamily="34" charset="-122"/>
                <a:cs typeface="Inter" pitchFamily="34" charset="-120"/>
              </a:rPr>
              <a:t>Cash and cash equivalents consist of cash on hand and balances with banks, and investments in money-market instruments. </a:t>
            </a:r>
            <a:endParaRPr lang="en-US" sz="850" dirty="0"/>
          </a:p>
        </p:txBody>
      </p:sp>
      <p:sp>
        <p:nvSpPr>
          <p:cNvPr id="13" name="Shape 11"/>
          <p:cNvSpPr/>
          <p:nvPr/>
        </p:nvSpPr>
        <p:spPr>
          <a:xfrm>
            <a:off x="796916" y="4127599"/>
            <a:ext cx="9095418" cy="2364719"/>
          </a:xfrm>
          <a:prstGeom prst="roundRect">
            <a:avLst>
              <a:gd name="adj" fmla="val 8626"/>
            </a:avLst>
          </a:prstGeom>
          <a:noFill/>
          <a:ln w="5567">
            <a:solidFill>
              <a:srgbClr val="000000">
                <a:alpha val="8000"/>
              </a:srgbClr>
            </a:solidFill>
            <a:prstDash val="solid"/>
          </a:ln>
        </p:spPr>
      </p:sp>
      <p:sp>
        <p:nvSpPr>
          <p:cNvPr id="14" name="Text 12"/>
          <p:cNvSpPr/>
          <p:nvPr/>
        </p:nvSpPr>
        <p:spPr>
          <a:xfrm>
            <a:off x="938623" y="4219045"/>
            <a:ext cx="5175820" cy="215868"/>
          </a:xfrm>
          <a:prstGeom prst="rect">
            <a:avLst/>
          </a:prstGeom>
          <a:noFill/>
          <a:ln/>
        </p:spPr>
        <p:txBody>
          <a:bodyPr wrap="none" lIns="0" tIns="0" rIns="0" bIns="0" rtlCol="0" anchor="t"/>
          <a:lstStyle/>
          <a:p>
            <a:pPr marL="0" indent="0" algn="l">
              <a:lnSpc>
                <a:spcPts val="1650"/>
              </a:lnSpc>
              <a:buNone/>
            </a:pPr>
            <a:r>
              <a:rPr lang="en-US" sz="1050" b="1" dirty="0">
                <a:solidFill>
                  <a:srgbClr val="15213F"/>
                </a:solidFill>
                <a:latin typeface="Inter" pitchFamily="34" charset="0"/>
                <a:ea typeface="Inter" pitchFamily="34" charset="-122"/>
                <a:cs typeface="Inter" pitchFamily="34" charset="-120"/>
              </a:rPr>
              <a:t>Particulars</a:t>
            </a:r>
            <a:endParaRPr lang="en-US" sz="1050" dirty="0"/>
          </a:p>
        </p:txBody>
      </p:sp>
      <p:sp>
        <p:nvSpPr>
          <p:cNvPr id="15" name="Text 13"/>
          <p:cNvSpPr/>
          <p:nvPr/>
        </p:nvSpPr>
        <p:spPr>
          <a:xfrm>
            <a:off x="6391941" y="4219045"/>
            <a:ext cx="1539289" cy="215868"/>
          </a:xfrm>
          <a:prstGeom prst="rect">
            <a:avLst/>
          </a:prstGeom>
          <a:noFill/>
          <a:ln/>
        </p:spPr>
        <p:txBody>
          <a:bodyPr wrap="none" lIns="0" tIns="0" rIns="0" bIns="0" rtlCol="0" anchor="t"/>
          <a:lstStyle/>
          <a:p>
            <a:pPr marL="0" indent="0" algn="l">
              <a:lnSpc>
                <a:spcPts val="1650"/>
              </a:lnSpc>
              <a:buNone/>
            </a:pPr>
            <a:r>
              <a:rPr lang="en-US" sz="1050" b="1" dirty="0">
                <a:solidFill>
                  <a:srgbClr val="15213F"/>
                </a:solidFill>
                <a:latin typeface="Inter" pitchFamily="34" charset="0"/>
                <a:ea typeface="Inter" pitchFamily="34" charset="-122"/>
                <a:cs typeface="Inter" pitchFamily="34" charset="-120"/>
              </a:rPr>
              <a:t>2025</a:t>
            </a:r>
            <a:endParaRPr lang="en-US" sz="1050" dirty="0"/>
          </a:p>
        </p:txBody>
      </p:sp>
      <p:sp>
        <p:nvSpPr>
          <p:cNvPr id="16" name="Text 14"/>
          <p:cNvSpPr/>
          <p:nvPr/>
        </p:nvSpPr>
        <p:spPr>
          <a:xfrm>
            <a:off x="8208728" y="4219045"/>
            <a:ext cx="1542072" cy="215868"/>
          </a:xfrm>
          <a:prstGeom prst="rect">
            <a:avLst/>
          </a:prstGeom>
          <a:noFill/>
          <a:ln/>
        </p:spPr>
        <p:txBody>
          <a:bodyPr wrap="none" lIns="0" tIns="0" rIns="0" bIns="0" rtlCol="0" anchor="t"/>
          <a:lstStyle/>
          <a:p>
            <a:pPr marL="0" indent="0" algn="l">
              <a:lnSpc>
                <a:spcPts val="1650"/>
              </a:lnSpc>
              <a:buNone/>
            </a:pPr>
            <a:r>
              <a:rPr lang="en-US" sz="1050" b="1" dirty="0">
                <a:solidFill>
                  <a:srgbClr val="15213F"/>
                </a:solidFill>
                <a:latin typeface="Inter" pitchFamily="34" charset="0"/>
                <a:ea typeface="Inter" pitchFamily="34" charset="-122"/>
                <a:cs typeface="Inter" pitchFamily="34" charset="-120"/>
              </a:rPr>
              <a:t>2024</a:t>
            </a:r>
            <a:endParaRPr lang="en-US" sz="1050" dirty="0"/>
          </a:p>
        </p:txBody>
      </p:sp>
      <p:sp>
        <p:nvSpPr>
          <p:cNvPr id="17" name="Text 15"/>
          <p:cNvSpPr/>
          <p:nvPr/>
        </p:nvSpPr>
        <p:spPr>
          <a:xfrm>
            <a:off x="938623" y="4612237"/>
            <a:ext cx="5175820" cy="215868"/>
          </a:xfrm>
          <a:prstGeom prst="rect">
            <a:avLst/>
          </a:prstGeom>
          <a:noFill/>
          <a:ln/>
        </p:spPr>
        <p:txBody>
          <a:bodyPr wrap="none" lIns="0" tIns="0" rIns="0" bIns="0" rtlCol="0" anchor="t"/>
          <a:lstStyle/>
          <a:p>
            <a:pPr marL="0" indent="0" algn="l">
              <a:lnSpc>
                <a:spcPts val="1650"/>
              </a:lnSpc>
              <a:buNone/>
            </a:pPr>
            <a:r>
              <a:rPr lang="en-US" sz="1050" dirty="0">
                <a:solidFill>
                  <a:srgbClr val="15213F"/>
                </a:solidFill>
                <a:latin typeface="Inter" pitchFamily="34" charset="0"/>
                <a:ea typeface="Inter" pitchFamily="34" charset="-122"/>
                <a:cs typeface="Inter" pitchFamily="34" charset="-120"/>
              </a:rPr>
              <a:t>Cash on hand and balances with banks</a:t>
            </a:r>
            <a:endParaRPr lang="en-US" sz="1050" dirty="0"/>
          </a:p>
        </p:txBody>
      </p:sp>
      <p:sp>
        <p:nvSpPr>
          <p:cNvPr id="18" name="Text 16"/>
          <p:cNvSpPr/>
          <p:nvPr/>
        </p:nvSpPr>
        <p:spPr>
          <a:xfrm>
            <a:off x="6391941" y="4612237"/>
            <a:ext cx="1539289" cy="215868"/>
          </a:xfrm>
          <a:prstGeom prst="rect">
            <a:avLst/>
          </a:prstGeom>
          <a:noFill/>
          <a:ln/>
        </p:spPr>
        <p:txBody>
          <a:bodyPr wrap="none" lIns="0" tIns="0" rIns="0" bIns="0" rtlCol="0" anchor="t"/>
          <a:lstStyle/>
          <a:p>
            <a:pPr marL="0" indent="0" algn="l">
              <a:lnSpc>
                <a:spcPts val="1650"/>
              </a:lnSpc>
              <a:buNone/>
            </a:pPr>
            <a:r>
              <a:rPr lang="en-US" sz="1050" dirty="0">
                <a:solidFill>
                  <a:srgbClr val="15213F"/>
                </a:solidFill>
                <a:latin typeface="Inter" pitchFamily="34" charset="0"/>
                <a:ea typeface="Inter" pitchFamily="34" charset="-122"/>
                <a:cs typeface="Inter" pitchFamily="34" charset="-120"/>
              </a:rPr>
              <a:t>200</a:t>
            </a:r>
            <a:endParaRPr lang="en-US" sz="1050" dirty="0"/>
          </a:p>
        </p:txBody>
      </p:sp>
      <p:sp>
        <p:nvSpPr>
          <p:cNvPr id="19" name="Text 17"/>
          <p:cNvSpPr/>
          <p:nvPr/>
        </p:nvSpPr>
        <p:spPr>
          <a:xfrm>
            <a:off x="8208728" y="4612237"/>
            <a:ext cx="1542072" cy="215868"/>
          </a:xfrm>
          <a:prstGeom prst="rect">
            <a:avLst/>
          </a:prstGeom>
          <a:noFill/>
          <a:ln/>
        </p:spPr>
        <p:txBody>
          <a:bodyPr wrap="none" lIns="0" tIns="0" rIns="0" bIns="0" rtlCol="0" anchor="t"/>
          <a:lstStyle/>
          <a:p>
            <a:pPr marL="0" indent="0" algn="l">
              <a:lnSpc>
                <a:spcPts val="1650"/>
              </a:lnSpc>
              <a:buNone/>
            </a:pPr>
            <a:r>
              <a:rPr lang="en-US" sz="1050" dirty="0">
                <a:solidFill>
                  <a:srgbClr val="15213F"/>
                </a:solidFill>
                <a:latin typeface="Inter" pitchFamily="34" charset="0"/>
                <a:ea typeface="Inter" pitchFamily="34" charset="-122"/>
                <a:cs typeface="Inter" pitchFamily="34" charset="-120"/>
              </a:rPr>
              <a:t>25</a:t>
            </a:r>
            <a:endParaRPr lang="en-US" sz="1050" dirty="0"/>
          </a:p>
        </p:txBody>
      </p:sp>
      <p:sp>
        <p:nvSpPr>
          <p:cNvPr id="20" name="Text 18"/>
          <p:cNvSpPr/>
          <p:nvPr/>
        </p:nvSpPr>
        <p:spPr>
          <a:xfrm>
            <a:off x="938623" y="5005428"/>
            <a:ext cx="5175820" cy="215868"/>
          </a:xfrm>
          <a:prstGeom prst="rect">
            <a:avLst/>
          </a:prstGeom>
          <a:noFill/>
          <a:ln/>
        </p:spPr>
        <p:txBody>
          <a:bodyPr wrap="none" lIns="0" tIns="0" rIns="0" bIns="0" rtlCol="0" anchor="t"/>
          <a:lstStyle/>
          <a:p>
            <a:pPr marL="0" indent="0" algn="l">
              <a:lnSpc>
                <a:spcPts val="1650"/>
              </a:lnSpc>
              <a:buNone/>
            </a:pPr>
            <a:r>
              <a:rPr lang="en-US" sz="1050" dirty="0">
                <a:solidFill>
                  <a:srgbClr val="15213F"/>
                </a:solidFill>
                <a:latin typeface="Inter" pitchFamily="34" charset="0"/>
                <a:ea typeface="Inter" pitchFamily="34" charset="-122"/>
                <a:cs typeface="Inter" pitchFamily="34" charset="-120"/>
              </a:rPr>
              <a:t>Short-term investments</a:t>
            </a:r>
            <a:endParaRPr lang="en-US" sz="1050" dirty="0"/>
          </a:p>
        </p:txBody>
      </p:sp>
      <p:sp>
        <p:nvSpPr>
          <p:cNvPr id="21" name="Text 19"/>
          <p:cNvSpPr/>
          <p:nvPr/>
        </p:nvSpPr>
        <p:spPr>
          <a:xfrm>
            <a:off x="6391941" y="5005428"/>
            <a:ext cx="1539289" cy="215868"/>
          </a:xfrm>
          <a:prstGeom prst="rect">
            <a:avLst/>
          </a:prstGeom>
          <a:noFill/>
          <a:ln/>
        </p:spPr>
        <p:txBody>
          <a:bodyPr wrap="none" lIns="0" tIns="0" rIns="0" bIns="0" rtlCol="0" anchor="t"/>
          <a:lstStyle/>
          <a:p>
            <a:pPr marL="0" indent="0" algn="l">
              <a:lnSpc>
                <a:spcPts val="1650"/>
              </a:lnSpc>
              <a:buNone/>
            </a:pPr>
            <a:r>
              <a:rPr lang="en-US" sz="1050" dirty="0">
                <a:solidFill>
                  <a:srgbClr val="15213F"/>
                </a:solidFill>
                <a:latin typeface="Inter" pitchFamily="34" charset="0"/>
                <a:ea typeface="Inter" pitchFamily="34" charset="-122"/>
                <a:cs typeface="Inter" pitchFamily="34" charset="-120"/>
              </a:rPr>
              <a:t>670</a:t>
            </a:r>
            <a:endParaRPr lang="en-US" sz="1050" dirty="0"/>
          </a:p>
        </p:txBody>
      </p:sp>
      <p:sp>
        <p:nvSpPr>
          <p:cNvPr id="22" name="Text 20"/>
          <p:cNvSpPr/>
          <p:nvPr/>
        </p:nvSpPr>
        <p:spPr>
          <a:xfrm>
            <a:off x="8208728" y="5005428"/>
            <a:ext cx="1542072" cy="215868"/>
          </a:xfrm>
          <a:prstGeom prst="rect">
            <a:avLst/>
          </a:prstGeom>
          <a:noFill/>
          <a:ln/>
        </p:spPr>
        <p:txBody>
          <a:bodyPr wrap="none" lIns="0" tIns="0" rIns="0" bIns="0" rtlCol="0" anchor="t"/>
          <a:lstStyle/>
          <a:p>
            <a:pPr marL="0" indent="0" algn="l">
              <a:lnSpc>
                <a:spcPts val="1650"/>
              </a:lnSpc>
              <a:buNone/>
            </a:pPr>
            <a:r>
              <a:rPr lang="en-US" sz="1050" dirty="0">
                <a:solidFill>
                  <a:srgbClr val="15213F"/>
                </a:solidFill>
                <a:latin typeface="Inter" pitchFamily="34" charset="0"/>
                <a:ea typeface="Inter" pitchFamily="34" charset="-122"/>
                <a:cs typeface="Inter" pitchFamily="34" charset="-120"/>
              </a:rPr>
              <a:t>133</a:t>
            </a:r>
            <a:endParaRPr lang="en-US" sz="1050" dirty="0"/>
          </a:p>
        </p:txBody>
      </p:sp>
      <p:sp>
        <p:nvSpPr>
          <p:cNvPr id="23" name="Text 21"/>
          <p:cNvSpPr/>
          <p:nvPr/>
        </p:nvSpPr>
        <p:spPr>
          <a:xfrm>
            <a:off x="938623" y="5398620"/>
            <a:ext cx="5175820" cy="215868"/>
          </a:xfrm>
          <a:prstGeom prst="rect">
            <a:avLst/>
          </a:prstGeom>
          <a:noFill/>
          <a:ln/>
        </p:spPr>
        <p:txBody>
          <a:bodyPr wrap="none" lIns="0" tIns="0" rIns="0" bIns="0" rtlCol="0" anchor="t"/>
          <a:lstStyle/>
          <a:p>
            <a:pPr marL="0" indent="0" algn="l">
              <a:lnSpc>
                <a:spcPts val="1650"/>
              </a:lnSpc>
              <a:buNone/>
            </a:pPr>
            <a:r>
              <a:rPr lang="en-US" sz="1050" b="1" dirty="0">
                <a:solidFill>
                  <a:srgbClr val="15213F"/>
                </a:solidFill>
                <a:latin typeface="Inter" pitchFamily="34" charset="0"/>
                <a:ea typeface="Inter" pitchFamily="34" charset="-122"/>
                <a:cs typeface="Inter" pitchFamily="34" charset="-120"/>
              </a:rPr>
              <a:t>Cash and cash equivalents</a:t>
            </a:r>
            <a:endParaRPr lang="en-US" sz="1050" dirty="0"/>
          </a:p>
        </p:txBody>
      </p:sp>
      <p:sp>
        <p:nvSpPr>
          <p:cNvPr id="24" name="Text 22"/>
          <p:cNvSpPr/>
          <p:nvPr/>
        </p:nvSpPr>
        <p:spPr>
          <a:xfrm>
            <a:off x="6391941" y="5398620"/>
            <a:ext cx="1539289" cy="215868"/>
          </a:xfrm>
          <a:prstGeom prst="rect">
            <a:avLst/>
          </a:prstGeom>
          <a:noFill/>
          <a:ln/>
        </p:spPr>
        <p:txBody>
          <a:bodyPr wrap="none" lIns="0" tIns="0" rIns="0" bIns="0" rtlCol="0" anchor="t"/>
          <a:lstStyle/>
          <a:p>
            <a:pPr marL="0" indent="0" algn="l">
              <a:lnSpc>
                <a:spcPts val="1650"/>
              </a:lnSpc>
              <a:buNone/>
            </a:pPr>
            <a:r>
              <a:rPr lang="en-US" sz="1050" dirty="0">
                <a:solidFill>
                  <a:srgbClr val="15213F"/>
                </a:solidFill>
                <a:latin typeface="Inter" pitchFamily="34" charset="0"/>
                <a:ea typeface="Inter" pitchFamily="34" charset="-122"/>
                <a:cs typeface="Inter" pitchFamily="34" charset="-120"/>
              </a:rPr>
              <a:t>870</a:t>
            </a:r>
            <a:endParaRPr lang="en-US" sz="1050" dirty="0"/>
          </a:p>
        </p:txBody>
      </p:sp>
      <p:sp>
        <p:nvSpPr>
          <p:cNvPr id="25" name="Text 23"/>
          <p:cNvSpPr/>
          <p:nvPr/>
        </p:nvSpPr>
        <p:spPr>
          <a:xfrm>
            <a:off x="8208728" y="5398620"/>
            <a:ext cx="1542072" cy="215868"/>
          </a:xfrm>
          <a:prstGeom prst="rect">
            <a:avLst/>
          </a:prstGeom>
          <a:noFill/>
          <a:ln/>
        </p:spPr>
        <p:txBody>
          <a:bodyPr wrap="none" lIns="0" tIns="0" rIns="0" bIns="0" rtlCol="0" anchor="t"/>
          <a:lstStyle/>
          <a:p>
            <a:pPr marL="0" indent="0" algn="l">
              <a:lnSpc>
                <a:spcPts val="1650"/>
              </a:lnSpc>
              <a:buNone/>
            </a:pPr>
            <a:r>
              <a:rPr lang="en-US" sz="1050" dirty="0">
                <a:solidFill>
                  <a:srgbClr val="15213F"/>
                </a:solidFill>
                <a:latin typeface="Inter" pitchFamily="34" charset="0"/>
                <a:ea typeface="Inter" pitchFamily="34" charset="-122"/>
                <a:cs typeface="Inter" pitchFamily="34" charset="-120"/>
              </a:rPr>
              <a:t>160</a:t>
            </a:r>
            <a:endParaRPr lang="en-US" sz="1050" dirty="0"/>
          </a:p>
        </p:txBody>
      </p:sp>
      <p:sp>
        <p:nvSpPr>
          <p:cNvPr id="26" name="Text 24"/>
          <p:cNvSpPr/>
          <p:nvPr/>
        </p:nvSpPr>
        <p:spPr>
          <a:xfrm>
            <a:off x="938623" y="5791812"/>
            <a:ext cx="5175820" cy="215868"/>
          </a:xfrm>
          <a:prstGeom prst="rect">
            <a:avLst/>
          </a:prstGeom>
          <a:noFill/>
          <a:ln/>
        </p:spPr>
        <p:txBody>
          <a:bodyPr wrap="none" lIns="0" tIns="0" rIns="0" bIns="0" rtlCol="0" anchor="t"/>
          <a:lstStyle/>
          <a:p>
            <a:pPr marL="0" indent="0" algn="l">
              <a:lnSpc>
                <a:spcPts val="1650"/>
              </a:lnSpc>
              <a:buNone/>
            </a:pPr>
            <a:r>
              <a:rPr lang="en-US" sz="1050" dirty="0">
                <a:solidFill>
                  <a:srgbClr val="15213F"/>
                </a:solidFill>
                <a:latin typeface="Inter" pitchFamily="34" charset="0"/>
                <a:ea typeface="Inter" pitchFamily="34" charset="-122"/>
                <a:cs typeface="Inter" pitchFamily="34" charset="-120"/>
              </a:rPr>
              <a:t>Effect of exchange rate changes</a:t>
            </a:r>
            <a:endParaRPr lang="en-US" sz="1050" dirty="0"/>
          </a:p>
        </p:txBody>
      </p:sp>
      <p:sp>
        <p:nvSpPr>
          <p:cNvPr id="27" name="Text 25"/>
          <p:cNvSpPr/>
          <p:nvPr/>
        </p:nvSpPr>
        <p:spPr>
          <a:xfrm>
            <a:off x="6391941" y="5791812"/>
            <a:ext cx="1539289" cy="215868"/>
          </a:xfrm>
          <a:prstGeom prst="rect">
            <a:avLst/>
          </a:prstGeom>
          <a:noFill/>
          <a:ln/>
        </p:spPr>
        <p:txBody>
          <a:bodyPr wrap="none" lIns="0" tIns="0" rIns="0" bIns="0" rtlCol="0" anchor="t"/>
          <a:lstStyle/>
          <a:p>
            <a:pPr marL="0" indent="0" algn="l">
              <a:lnSpc>
                <a:spcPts val="1650"/>
              </a:lnSpc>
              <a:buNone/>
            </a:pPr>
            <a:r>
              <a:rPr lang="en-US" sz="1050" dirty="0">
                <a:solidFill>
                  <a:srgbClr val="15213F"/>
                </a:solidFill>
                <a:latin typeface="Inter" pitchFamily="34" charset="0"/>
                <a:ea typeface="Inter" pitchFamily="34" charset="-122"/>
                <a:cs typeface="Inter" pitchFamily="34" charset="-120"/>
              </a:rPr>
              <a:t>40</a:t>
            </a:r>
            <a:endParaRPr lang="en-US" sz="1050" dirty="0"/>
          </a:p>
        </p:txBody>
      </p:sp>
      <p:sp>
        <p:nvSpPr>
          <p:cNvPr id="28" name="Text 26"/>
          <p:cNvSpPr/>
          <p:nvPr/>
        </p:nvSpPr>
        <p:spPr>
          <a:xfrm>
            <a:off x="8208728" y="5791812"/>
            <a:ext cx="1542072" cy="215868"/>
          </a:xfrm>
          <a:prstGeom prst="rect">
            <a:avLst/>
          </a:prstGeom>
          <a:noFill/>
          <a:ln/>
        </p:spPr>
        <p:txBody>
          <a:bodyPr wrap="none" lIns="0" tIns="0" rIns="0" bIns="0" rtlCol="0" anchor="t"/>
          <a:lstStyle/>
          <a:p>
            <a:pPr marL="0" indent="0" algn="l">
              <a:lnSpc>
                <a:spcPts val="1650"/>
              </a:lnSpc>
              <a:buNone/>
            </a:pPr>
            <a:r>
              <a:rPr lang="en-US" sz="1050" dirty="0">
                <a:solidFill>
                  <a:srgbClr val="15213F"/>
                </a:solidFill>
                <a:latin typeface="Inter" pitchFamily="34" charset="0"/>
                <a:ea typeface="Inter" pitchFamily="34" charset="-122"/>
                <a:cs typeface="Inter" pitchFamily="34" charset="-120"/>
              </a:rPr>
              <a:t>–</a:t>
            </a:r>
            <a:endParaRPr lang="en-US" sz="1050" dirty="0"/>
          </a:p>
        </p:txBody>
      </p:sp>
      <p:sp>
        <p:nvSpPr>
          <p:cNvPr id="29" name="Text 27"/>
          <p:cNvSpPr/>
          <p:nvPr/>
        </p:nvSpPr>
        <p:spPr>
          <a:xfrm>
            <a:off x="938623" y="6185004"/>
            <a:ext cx="5175820" cy="215868"/>
          </a:xfrm>
          <a:prstGeom prst="rect">
            <a:avLst/>
          </a:prstGeom>
          <a:noFill/>
          <a:ln/>
        </p:spPr>
        <p:txBody>
          <a:bodyPr wrap="none" lIns="0" tIns="0" rIns="0" bIns="0" rtlCol="0" anchor="t"/>
          <a:lstStyle/>
          <a:p>
            <a:pPr marL="0" indent="0" algn="l">
              <a:lnSpc>
                <a:spcPts val="1650"/>
              </a:lnSpc>
              <a:buNone/>
            </a:pPr>
            <a:r>
              <a:rPr lang="en-US" sz="1050" b="1" dirty="0">
                <a:solidFill>
                  <a:srgbClr val="15213F"/>
                </a:solidFill>
                <a:latin typeface="Inter" pitchFamily="34" charset="0"/>
                <a:ea typeface="Inter" pitchFamily="34" charset="-122"/>
                <a:cs typeface="Inter" pitchFamily="34" charset="-120"/>
              </a:rPr>
              <a:t>Cash and cash equivalents as restated</a:t>
            </a:r>
            <a:endParaRPr lang="en-US" sz="1050" dirty="0"/>
          </a:p>
        </p:txBody>
      </p:sp>
      <p:sp>
        <p:nvSpPr>
          <p:cNvPr id="30" name="Text 28"/>
          <p:cNvSpPr/>
          <p:nvPr/>
        </p:nvSpPr>
        <p:spPr>
          <a:xfrm>
            <a:off x="6391941" y="6185004"/>
            <a:ext cx="1539289" cy="215868"/>
          </a:xfrm>
          <a:prstGeom prst="rect">
            <a:avLst/>
          </a:prstGeom>
          <a:noFill/>
          <a:ln/>
        </p:spPr>
        <p:txBody>
          <a:bodyPr wrap="none" lIns="0" tIns="0" rIns="0" bIns="0" rtlCol="0" anchor="t"/>
          <a:lstStyle/>
          <a:p>
            <a:pPr marL="0" indent="0" algn="l">
              <a:lnSpc>
                <a:spcPts val="1650"/>
              </a:lnSpc>
              <a:buNone/>
            </a:pPr>
            <a:r>
              <a:rPr lang="en-US" sz="1050" dirty="0">
                <a:solidFill>
                  <a:srgbClr val="15213F"/>
                </a:solidFill>
                <a:latin typeface="Inter" pitchFamily="34" charset="0"/>
                <a:ea typeface="Inter" pitchFamily="34" charset="-122"/>
                <a:cs typeface="Inter" pitchFamily="34" charset="-120"/>
              </a:rPr>
              <a:t>910</a:t>
            </a:r>
            <a:endParaRPr lang="en-US" sz="1050" dirty="0"/>
          </a:p>
        </p:txBody>
      </p:sp>
      <p:sp>
        <p:nvSpPr>
          <p:cNvPr id="31" name="Text 29"/>
          <p:cNvSpPr/>
          <p:nvPr/>
        </p:nvSpPr>
        <p:spPr>
          <a:xfrm>
            <a:off x="8208728" y="6185004"/>
            <a:ext cx="1542072" cy="215868"/>
          </a:xfrm>
          <a:prstGeom prst="rect">
            <a:avLst/>
          </a:prstGeom>
          <a:noFill/>
          <a:ln/>
        </p:spPr>
        <p:txBody>
          <a:bodyPr wrap="none" lIns="0" tIns="0" rIns="0" bIns="0" rtlCol="0" anchor="t"/>
          <a:lstStyle/>
          <a:p>
            <a:pPr marL="0" indent="0" algn="l">
              <a:lnSpc>
                <a:spcPts val="1650"/>
              </a:lnSpc>
              <a:buNone/>
            </a:pPr>
            <a:r>
              <a:rPr lang="en-US" sz="1050" dirty="0">
                <a:solidFill>
                  <a:srgbClr val="15213F"/>
                </a:solidFill>
                <a:latin typeface="Inter" pitchFamily="34" charset="0"/>
                <a:ea typeface="Inter" pitchFamily="34" charset="-122"/>
                <a:cs typeface="Inter" pitchFamily="34" charset="-120"/>
              </a:rPr>
              <a:t>160</a:t>
            </a:r>
            <a:endParaRPr lang="en-US" sz="1050" dirty="0"/>
          </a:p>
        </p:txBody>
      </p:sp>
      <p:sp>
        <p:nvSpPr>
          <p:cNvPr id="32" name="Text 30"/>
          <p:cNvSpPr/>
          <p:nvPr/>
        </p:nvSpPr>
        <p:spPr>
          <a:xfrm>
            <a:off x="796916" y="6642930"/>
            <a:ext cx="9095418" cy="172712"/>
          </a:xfrm>
          <a:prstGeom prst="rect">
            <a:avLst/>
          </a:prstGeom>
          <a:noFill/>
          <a:ln/>
        </p:spPr>
        <p:txBody>
          <a:bodyPr wrap="none" lIns="0" tIns="0" rIns="0" bIns="0" rtlCol="0" anchor="t"/>
          <a:lstStyle/>
          <a:p>
            <a:pPr marL="0" indent="0" algn="l">
              <a:lnSpc>
                <a:spcPts val="1350"/>
              </a:lnSpc>
              <a:buNone/>
            </a:pPr>
            <a:r>
              <a:rPr lang="en-US" sz="850" i="1" dirty="0">
                <a:solidFill>
                  <a:srgbClr val="15213F"/>
                </a:solidFill>
                <a:latin typeface="Inter" pitchFamily="34" charset="0"/>
                <a:ea typeface="Inter" pitchFamily="34" charset="-122"/>
                <a:cs typeface="Inter" pitchFamily="34" charset="-120"/>
              </a:rPr>
              <a:t>Note 1 — Cash and Cash Equivalents (₹ in units)</a:t>
            </a:r>
            <a:endParaRPr lang="en-US" sz="850" dirty="0"/>
          </a:p>
        </p:txBody>
      </p:sp>
      <p:pic>
        <p:nvPicPr>
          <p:cNvPr id="33" name="Image 0" descr="preencoded.png"/>
          <p:cNvPicPr>
            <a:picLocks noChangeAspect="1"/>
          </p:cNvPicPr>
          <p:nvPr/>
        </p:nvPicPr>
        <p:blipFill>
          <a:blip r:embed="rId3"/>
          <a:stretch>
            <a:fillRect/>
          </a:stretch>
        </p:blipFill>
        <p:spPr>
          <a:xfrm>
            <a:off x="375275" y="343336"/>
            <a:ext cx="855808" cy="186459"/>
          </a:xfrm>
          <a:prstGeom prst="rect">
            <a:avLst/>
          </a:prstGeom>
        </p:spPr>
      </p:pic>
      <p:sp>
        <p:nvSpPr>
          <p:cNvPr id="34" name="Text 31"/>
          <p:cNvSpPr/>
          <p:nvPr/>
        </p:nvSpPr>
        <p:spPr>
          <a:xfrm>
            <a:off x="4878140" y="7049956"/>
            <a:ext cx="932968" cy="151047"/>
          </a:xfrm>
          <a:prstGeom prst="rect">
            <a:avLst/>
          </a:prstGeom>
          <a:noFill/>
          <a:ln/>
        </p:spPr>
        <p:txBody>
          <a:bodyPr wrap="none" lIns="0" tIns="0" rIns="0" bIns="0" rtlCol="0" anchor="t"/>
          <a:lstStyle/>
          <a:p>
            <a:pPr marL="0" indent="0" algn="ctr">
              <a:lnSpc>
                <a:spcPts val="1150"/>
              </a:lnSpc>
              <a:buNone/>
            </a:pPr>
            <a:r>
              <a:rPr lang="en-US" sz="700" dirty="0">
                <a:solidFill>
                  <a:srgbClr val="15213F"/>
                </a:solidFill>
                <a:latin typeface="Inter" pitchFamily="34" charset="0"/>
                <a:ea typeface="Inter" pitchFamily="34" charset="-122"/>
                <a:cs typeface="Inter" pitchFamily="34" charset="-120"/>
              </a:rPr>
              <a:t>CA Anupam Sarda</a:t>
            </a:r>
            <a:endParaRPr lang="en-US" sz="7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601"/>
            </a:avLst>
          </a:prstGeom>
          <a:solidFill>
            <a:srgbClr val="FBFCFE"/>
          </a:solidFill>
          <a:ln w="33404">
            <a:solidFill>
              <a:srgbClr val="E5E0DF"/>
            </a:solidFill>
            <a:prstDash val="solid"/>
          </a:ln>
        </p:spPr>
      </p:sp>
      <p:sp>
        <p:nvSpPr>
          <p:cNvPr id="3" name="Text 1"/>
          <p:cNvSpPr/>
          <p:nvPr/>
        </p:nvSpPr>
        <p:spPr>
          <a:xfrm>
            <a:off x="805528" y="1775671"/>
            <a:ext cx="3453592" cy="431736"/>
          </a:xfrm>
          <a:prstGeom prst="rect">
            <a:avLst/>
          </a:prstGeom>
          <a:noFill/>
          <a:ln/>
        </p:spPr>
        <p:txBody>
          <a:bodyPr wrap="none" lIns="0" tIns="0" rIns="0" bIns="0" rtlCol="0" anchor="t"/>
          <a:lstStyle/>
          <a:p>
            <a:pPr marL="0" indent="0" algn="l">
              <a:lnSpc>
                <a:spcPts val="3350"/>
              </a:lnSpc>
              <a:buNone/>
            </a:pPr>
            <a:r>
              <a:rPr lang="en-US" sz="2700" b="1" dirty="0">
                <a:solidFill>
                  <a:srgbClr val="3257B8"/>
                </a:solidFill>
                <a:latin typeface="Inter Bold" pitchFamily="34" charset="0"/>
                <a:ea typeface="Inter Bold" pitchFamily="34" charset="-122"/>
                <a:cs typeface="Inter Bold" pitchFamily="34" charset="-120"/>
              </a:rPr>
              <a:t>Taxes on Income </a:t>
            </a:r>
            <a:endParaRPr lang="en-US" sz="2700" dirty="0"/>
          </a:p>
        </p:txBody>
      </p:sp>
      <p:sp>
        <p:nvSpPr>
          <p:cNvPr id="4" name="Text 2"/>
          <p:cNvSpPr/>
          <p:nvPr/>
        </p:nvSpPr>
        <p:spPr>
          <a:xfrm>
            <a:off x="805528" y="2483746"/>
            <a:ext cx="9078193" cy="221002"/>
          </a:xfrm>
          <a:prstGeom prst="rect">
            <a:avLst/>
          </a:prstGeom>
          <a:noFill/>
          <a:ln/>
        </p:spPr>
        <p:txBody>
          <a:bodyPr wrap="non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Understanding the classification of cash flows related to income taxes as per AS 3.</a:t>
            </a:r>
            <a:endParaRPr lang="en-US" sz="1050" dirty="0"/>
          </a:p>
        </p:txBody>
      </p:sp>
      <p:sp>
        <p:nvSpPr>
          <p:cNvPr id="5" name="Shape 3"/>
          <p:cNvSpPr/>
          <p:nvPr/>
        </p:nvSpPr>
        <p:spPr>
          <a:xfrm>
            <a:off x="805528" y="2860145"/>
            <a:ext cx="2933913" cy="1962739"/>
          </a:xfrm>
          <a:prstGeom prst="roundRect">
            <a:avLst>
              <a:gd name="adj" fmla="val 8169"/>
            </a:avLst>
          </a:prstGeom>
          <a:solidFill>
            <a:srgbClr val="FBFCFE"/>
          </a:solidFill>
          <a:ln w="33404">
            <a:solidFill>
              <a:srgbClr val="CFD2D8"/>
            </a:solidFill>
            <a:prstDash val="solid"/>
          </a:ln>
        </p:spPr>
      </p:sp>
      <p:pic>
        <p:nvPicPr>
          <p:cNvPr id="6" name="Image 0" descr="preencoded.png"/>
          <p:cNvPicPr>
            <a:picLocks noChangeAspect="1"/>
          </p:cNvPicPr>
          <p:nvPr/>
        </p:nvPicPr>
        <p:blipFill>
          <a:blip r:embed="rId3"/>
          <a:stretch>
            <a:fillRect/>
          </a:stretch>
        </p:blipFill>
        <p:spPr>
          <a:xfrm>
            <a:off x="772124" y="2860145"/>
            <a:ext cx="133617" cy="1962739"/>
          </a:xfrm>
          <a:prstGeom prst="rect">
            <a:avLst/>
          </a:prstGeom>
        </p:spPr>
      </p:pic>
      <p:sp>
        <p:nvSpPr>
          <p:cNvPr id="7" name="Text 4"/>
          <p:cNvSpPr/>
          <p:nvPr/>
        </p:nvSpPr>
        <p:spPr>
          <a:xfrm>
            <a:off x="1077285" y="3031726"/>
            <a:ext cx="1726752"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Separate Disclosure</a:t>
            </a:r>
            <a:endParaRPr lang="en-US" sz="1350" dirty="0"/>
          </a:p>
        </p:txBody>
      </p:sp>
      <p:sp>
        <p:nvSpPr>
          <p:cNvPr id="8" name="Text 5"/>
          <p:cNvSpPr/>
          <p:nvPr/>
        </p:nvSpPr>
        <p:spPr>
          <a:xfrm>
            <a:off x="1077285" y="3330427"/>
            <a:ext cx="2490612" cy="1105009"/>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Cash flows arising from taxes on income must be separately disclosed within the Cash Flow Statement for transparency and detailed financial reporting.</a:t>
            </a:r>
            <a:endParaRPr lang="en-US" sz="1050" dirty="0"/>
          </a:p>
        </p:txBody>
      </p:sp>
      <p:sp>
        <p:nvSpPr>
          <p:cNvPr id="9" name="Shape 6"/>
          <p:cNvSpPr/>
          <p:nvPr/>
        </p:nvSpPr>
        <p:spPr>
          <a:xfrm>
            <a:off x="3877581" y="2860145"/>
            <a:ext cx="2934000" cy="1962739"/>
          </a:xfrm>
          <a:prstGeom prst="roundRect">
            <a:avLst>
              <a:gd name="adj" fmla="val 8169"/>
            </a:avLst>
          </a:prstGeom>
          <a:solidFill>
            <a:srgbClr val="FBFCFE"/>
          </a:solidFill>
          <a:ln w="33404">
            <a:solidFill>
              <a:srgbClr val="CFD2D8"/>
            </a:solidFill>
            <a:prstDash val="solid"/>
          </a:ln>
        </p:spPr>
      </p:sp>
      <p:pic>
        <p:nvPicPr>
          <p:cNvPr id="10" name="Image 1" descr="preencoded.png"/>
          <p:cNvPicPr>
            <a:picLocks noChangeAspect="1"/>
          </p:cNvPicPr>
          <p:nvPr/>
        </p:nvPicPr>
        <p:blipFill>
          <a:blip r:embed="rId3"/>
          <a:stretch>
            <a:fillRect/>
          </a:stretch>
        </p:blipFill>
        <p:spPr>
          <a:xfrm>
            <a:off x="3844177" y="2860145"/>
            <a:ext cx="133617" cy="1962739"/>
          </a:xfrm>
          <a:prstGeom prst="rect">
            <a:avLst/>
          </a:prstGeom>
        </p:spPr>
      </p:pic>
      <p:sp>
        <p:nvSpPr>
          <p:cNvPr id="11" name="Text 7"/>
          <p:cNvSpPr/>
          <p:nvPr/>
        </p:nvSpPr>
        <p:spPr>
          <a:xfrm>
            <a:off x="4149338" y="3031726"/>
            <a:ext cx="2490699" cy="431736"/>
          </a:xfrm>
          <a:prstGeom prst="rect">
            <a:avLst/>
          </a:prstGeom>
          <a:noFill/>
          <a:ln/>
        </p:spPr>
        <p:txBody>
          <a:bodyPr wrap="squar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Default Classification: Operating Activities</a:t>
            </a:r>
            <a:endParaRPr lang="en-US" sz="1350" dirty="0"/>
          </a:p>
        </p:txBody>
      </p:sp>
      <p:sp>
        <p:nvSpPr>
          <p:cNvPr id="12" name="Text 8"/>
          <p:cNvSpPr/>
          <p:nvPr/>
        </p:nvSpPr>
        <p:spPr>
          <a:xfrm>
            <a:off x="4149338" y="3546295"/>
            <a:ext cx="2490699" cy="1105009"/>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These cash flows are generally classified under operating activities, reflecting their direct link to the entity's core revenue-generating operations.</a:t>
            </a:r>
            <a:endParaRPr lang="en-US" sz="1050" dirty="0"/>
          </a:p>
        </p:txBody>
      </p:sp>
      <p:sp>
        <p:nvSpPr>
          <p:cNvPr id="13" name="Shape 9"/>
          <p:cNvSpPr/>
          <p:nvPr/>
        </p:nvSpPr>
        <p:spPr>
          <a:xfrm>
            <a:off x="6949721" y="2860145"/>
            <a:ext cx="2933913" cy="1962739"/>
          </a:xfrm>
          <a:prstGeom prst="roundRect">
            <a:avLst>
              <a:gd name="adj" fmla="val 8169"/>
            </a:avLst>
          </a:prstGeom>
          <a:solidFill>
            <a:srgbClr val="FBFCFE"/>
          </a:solidFill>
          <a:ln w="33404">
            <a:solidFill>
              <a:srgbClr val="CFD2D8"/>
            </a:solidFill>
            <a:prstDash val="solid"/>
          </a:ln>
        </p:spPr>
      </p:sp>
      <p:pic>
        <p:nvPicPr>
          <p:cNvPr id="14" name="Image 2" descr="preencoded.png"/>
          <p:cNvPicPr>
            <a:picLocks noChangeAspect="1"/>
          </p:cNvPicPr>
          <p:nvPr/>
        </p:nvPicPr>
        <p:blipFill>
          <a:blip r:embed="rId3"/>
          <a:stretch>
            <a:fillRect/>
          </a:stretch>
        </p:blipFill>
        <p:spPr>
          <a:xfrm>
            <a:off x="6916317" y="2860145"/>
            <a:ext cx="133617" cy="1962739"/>
          </a:xfrm>
          <a:prstGeom prst="rect">
            <a:avLst/>
          </a:prstGeom>
        </p:spPr>
      </p:pic>
      <p:sp>
        <p:nvSpPr>
          <p:cNvPr id="15" name="Text 10"/>
          <p:cNvSpPr/>
          <p:nvPr/>
        </p:nvSpPr>
        <p:spPr>
          <a:xfrm>
            <a:off x="7221478" y="3031726"/>
            <a:ext cx="2490612" cy="431736"/>
          </a:xfrm>
          <a:prstGeom prst="rect">
            <a:avLst/>
          </a:prstGeom>
          <a:noFill/>
          <a:ln/>
        </p:spPr>
        <p:txBody>
          <a:bodyPr wrap="squar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Exception: Financing &amp; Investing</a:t>
            </a:r>
            <a:endParaRPr lang="en-US" sz="1350" dirty="0"/>
          </a:p>
        </p:txBody>
      </p:sp>
      <p:sp>
        <p:nvSpPr>
          <p:cNvPr id="16" name="Text 11"/>
          <p:cNvSpPr/>
          <p:nvPr/>
        </p:nvSpPr>
        <p:spPr>
          <a:xfrm>
            <a:off x="7221478" y="3546295"/>
            <a:ext cx="2490612" cy="884007"/>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Only if these tax cash flows can be specifically identified with financing or investing activities, should they be classified accordingly.</a:t>
            </a:r>
            <a:endParaRPr lang="en-US" sz="1050" dirty="0"/>
          </a:p>
        </p:txBody>
      </p:sp>
      <p:sp>
        <p:nvSpPr>
          <p:cNvPr id="17" name="Shape 12"/>
          <p:cNvSpPr/>
          <p:nvPr/>
        </p:nvSpPr>
        <p:spPr>
          <a:xfrm>
            <a:off x="805528" y="4978282"/>
            <a:ext cx="9078193" cy="808136"/>
          </a:xfrm>
          <a:prstGeom prst="roundRect">
            <a:avLst>
              <a:gd name="adj" fmla="val 25642"/>
            </a:avLst>
          </a:prstGeom>
          <a:solidFill>
            <a:srgbClr val="B6D6FC"/>
          </a:solidFill>
          <a:ln/>
        </p:spPr>
      </p:sp>
      <p:pic>
        <p:nvPicPr>
          <p:cNvPr id="18" name="Image 3" descr="preencoded.png"/>
          <p:cNvPicPr>
            <a:picLocks noChangeAspect="1"/>
          </p:cNvPicPr>
          <p:nvPr/>
        </p:nvPicPr>
        <p:blipFill>
          <a:blip r:embed="rId4"/>
          <a:stretch>
            <a:fillRect/>
          </a:stretch>
        </p:blipFill>
        <p:spPr>
          <a:xfrm>
            <a:off x="943668" y="5185971"/>
            <a:ext cx="172675" cy="138170"/>
          </a:xfrm>
          <a:prstGeom prst="rect">
            <a:avLst/>
          </a:prstGeom>
        </p:spPr>
      </p:pic>
      <p:sp>
        <p:nvSpPr>
          <p:cNvPr id="19" name="Text 13"/>
          <p:cNvSpPr/>
          <p:nvPr/>
        </p:nvSpPr>
        <p:spPr>
          <a:xfrm>
            <a:off x="1254483" y="5150994"/>
            <a:ext cx="8491098" cy="442003"/>
          </a:xfrm>
          <a:prstGeom prst="rect">
            <a:avLst/>
          </a:prstGeom>
          <a:noFill/>
          <a:ln/>
        </p:spPr>
        <p:txBody>
          <a:bodyPr wrap="square" lIns="0" tIns="0" rIns="0" bIns="0" rtlCol="0" anchor="t"/>
          <a:lstStyle/>
          <a:p>
            <a:pPr marL="0" indent="0" algn="l">
              <a:lnSpc>
                <a:spcPts val="1700"/>
              </a:lnSpc>
              <a:buNone/>
            </a:pPr>
            <a:r>
              <a:rPr lang="en-US" sz="1050" dirty="0">
                <a:solidFill>
                  <a:srgbClr val="000000"/>
                </a:solidFill>
                <a:latin typeface="Inter" pitchFamily="34" charset="0"/>
                <a:ea typeface="Inter" pitchFamily="34" charset="-122"/>
                <a:cs typeface="Inter" pitchFamily="34" charset="-120"/>
              </a:rPr>
              <a:t>For instance, if a tax payment relates to the gain on sale of a fixed asset (an investing activity), then that specific tax cash flow would be classified under investing activities.</a:t>
            </a:r>
            <a:endParaRPr lang="en-US" sz="1050" dirty="0"/>
          </a:p>
        </p:txBody>
      </p:sp>
      <p:pic>
        <p:nvPicPr>
          <p:cNvPr id="20" name="Image 4" descr="preencoded.png"/>
          <p:cNvPicPr>
            <a:picLocks noChangeAspect="1"/>
          </p:cNvPicPr>
          <p:nvPr/>
        </p:nvPicPr>
        <p:blipFill>
          <a:blip r:embed="rId5"/>
          <a:stretch>
            <a:fillRect/>
          </a:stretch>
        </p:blipFill>
        <p:spPr>
          <a:xfrm>
            <a:off x="377276" y="345946"/>
            <a:ext cx="869378" cy="189418"/>
          </a:xfrm>
          <a:prstGeom prst="rect">
            <a:avLst/>
          </a:prstGeom>
        </p:spPr>
      </p:pic>
      <p:sp>
        <p:nvSpPr>
          <p:cNvPr id="21" name="Text 14"/>
          <p:cNvSpPr/>
          <p:nvPr/>
        </p:nvSpPr>
        <p:spPr>
          <a:xfrm>
            <a:off x="4870485" y="7043952"/>
            <a:ext cx="948191" cy="154788"/>
          </a:xfrm>
          <a:prstGeom prst="rect">
            <a:avLst/>
          </a:prstGeom>
          <a:noFill/>
          <a:ln/>
        </p:spPr>
        <p:txBody>
          <a:bodyPr wrap="none" lIns="0" tIns="0" rIns="0" bIns="0" rtlCol="0" anchor="t"/>
          <a:lstStyle/>
          <a:p>
            <a:pPr marL="0" indent="0" algn="ctr">
              <a:lnSpc>
                <a:spcPts val="1200"/>
              </a:lnSpc>
              <a:buNone/>
            </a:pPr>
            <a:r>
              <a:rPr lang="en-US" sz="750" dirty="0">
                <a:solidFill>
                  <a:srgbClr val="15213F"/>
                </a:solidFill>
                <a:latin typeface="Inter" pitchFamily="34" charset="0"/>
                <a:ea typeface="Inter" pitchFamily="34" charset="-122"/>
                <a:cs typeface="Inter" pitchFamily="34" charset="-120"/>
              </a:rPr>
              <a:t>CA Anupam Sarda</a:t>
            </a:r>
            <a:endParaRPr lang="en-US" sz="7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529"/>
            </a:avLst>
          </a:prstGeom>
          <a:solidFill>
            <a:srgbClr val="FBFCFE"/>
          </a:solidFill>
          <a:ln w="33404">
            <a:solidFill>
              <a:srgbClr val="E5E0DF"/>
            </a:solidFill>
            <a:prstDash val="solid"/>
          </a:ln>
        </p:spPr>
      </p:sp>
      <p:sp>
        <p:nvSpPr>
          <p:cNvPr id="3" name="Text 1"/>
          <p:cNvSpPr/>
          <p:nvPr/>
        </p:nvSpPr>
        <p:spPr>
          <a:xfrm>
            <a:off x="796916" y="770200"/>
            <a:ext cx="3399658" cy="425037"/>
          </a:xfrm>
          <a:prstGeom prst="rect">
            <a:avLst/>
          </a:prstGeom>
          <a:noFill/>
          <a:ln/>
        </p:spPr>
        <p:txBody>
          <a:bodyPr wrap="none" lIns="0" tIns="0" rIns="0" bIns="0" rtlCol="0" anchor="t"/>
          <a:lstStyle/>
          <a:p>
            <a:pPr marL="0" indent="0" algn="l">
              <a:lnSpc>
                <a:spcPts val="3300"/>
              </a:lnSpc>
              <a:buNone/>
            </a:pPr>
            <a:r>
              <a:rPr lang="en-US" sz="2650" b="1" dirty="0">
                <a:solidFill>
                  <a:srgbClr val="3257B8"/>
                </a:solidFill>
                <a:latin typeface="Inter Bold" pitchFamily="34" charset="0"/>
                <a:ea typeface="Inter Bold" pitchFamily="34" charset="-122"/>
                <a:cs typeface="Inter Bold" pitchFamily="34" charset="-120"/>
              </a:rPr>
              <a:t>Interest &amp; Dividends</a:t>
            </a:r>
            <a:endParaRPr lang="en-US" sz="2650" dirty="0"/>
          </a:p>
        </p:txBody>
      </p:sp>
      <p:sp>
        <p:nvSpPr>
          <p:cNvPr id="4" name="Text 2"/>
          <p:cNvSpPr/>
          <p:nvPr/>
        </p:nvSpPr>
        <p:spPr>
          <a:xfrm>
            <a:off x="796916" y="1462962"/>
            <a:ext cx="9095418" cy="215868"/>
          </a:xfrm>
          <a:prstGeom prst="rect">
            <a:avLst/>
          </a:prstGeom>
          <a:noFill/>
          <a:ln/>
        </p:spPr>
        <p:txBody>
          <a:bodyPr wrap="none" lIns="0" tIns="0" rIns="0" bIns="0" rtlCol="0" anchor="t"/>
          <a:lstStyle/>
          <a:p>
            <a:pPr marL="0" indent="0" algn="l">
              <a:lnSpc>
                <a:spcPts val="1650"/>
              </a:lnSpc>
              <a:buNone/>
            </a:pPr>
            <a:r>
              <a:rPr lang="en-US" sz="1050" dirty="0">
                <a:solidFill>
                  <a:srgbClr val="15213F"/>
                </a:solidFill>
                <a:latin typeface="Inter" pitchFamily="34" charset="0"/>
                <a:ea typeface="Inter" pitchFamily="34" charset="-122"/>
                <a:cs typeface="Inter" pitchFamily="34" charset="-120"/>
              </a:rPr>
              <a:t>Understanding the classification of interest and dividend cash flows as per AS 3 and its connection with AS 16.</a:t>
            </a:r>
            <a:endParaRPr lang="en-US" sz="1050" dirty="0"/>
          </a:p>
        </p:txBody>
      </p:sp>
      <p:sp>
        <p:nvSpPr>
          <p:cNvPr id="5" name="Shape 3"/>
          <p:cNvSpPr/>
          <p:nvPr/>
        </p:nvSpPr>
        <p:spPr>
          <a:xfrm>
            <a:off x="796916" y="1829442"/>
            <a:ext cx="4480770" cy="2309033"/>
          </a:xfrm>
          <a:prstGeom prst="roundRect">
            <a:avLst>
              <a:gd name="adj" fmla="val 8834"/>
            </a:avLst>
          </a:prstGeom>
          <a:solidFill>
            <a:srgbClr val="FBFCFE"/>
          </a:solidFill>
          <a:ln w="33404">
            <a:solidFill>
              <a:srgbClr val="CFD2D8"/>
            </a:solidFill>
            <a:prstDash val="solid"/>
          </a:ln>
        </p:spPr>
      </p:sp>
      <p:sp>
        <p:nvSpPr>
          <p:cNvPr id="6" name="Shape 4"/>
          <p:cNvSpPr/>
          <p:nvPr/>
        </p:nvSpPr>
        <p:spPr>
          <a:xfrm>
            <a:off x="830320" y="1862853"/>
            <a:ext cx="4413962" cy="407983"/>
          </a:xfrm>
          <a:prstGeom prst="roundRect">
            <a:avLst>
              <a:gd name="adj" fmla="val 40173"/>
            </a:avLst>
          </a:prstGeom>
          <a:solidFill>
            <a:srgbClr val="FBFCFE"/>
          </a:solidFill>
          <a:ln/>
        </p:spPr>
      </p:sp>
      <p:sp>
        <p:nvSpPr>
          <p:cNvPr id="7" name="Text 5"/>
          <p:cNvSpPr/>
          <p:nvPr/>
        </p:nvSpPr>
        <p:spPr>
          <a:xfrm>
            <a:off x="2935305" y="1928197"/>
            <a:ext cx="203905" cy="255022"/>
          </a:xfrm>
          <a:prstGeom prst="rect">
            <a:avLst/>
          </a:prstGeom>
          <a:noFill/>
          <a:ln/>
        </p:spPr>
        <p:txBody>
          <a:bodyPr wrap="none" lIns="0" tIns="0" rIns="0" bIns="0" rtlCol="0" anchor="t"/>
          <a:lstStyle/>
          <a:p>
            <a:pPr marL="0" indent="0" algn="l">
              <a:lnSpc>
                <a:spcPts val="1600"/>
              </a:lnSpc>
              <a:buNone/>
            </a:pPr>
            <a:r>
              <a:rPr lang="en-US" sz="1600" b="1" dirty="0">
                <a:solidFill>
                  <a:srgbClr val="15213F"/>
                </a:solidFill>
                <a:latin typeface="Inter Bold" pitchFamily="34" charset="0"/>
                <a:ea typeface="Inter Bold" pitchFamily="34" charset="-122"/>
                <a:cs typeface="Inter Bold" pitchFamily="34" charset="-120"/>
              </a:rPr>
              <a:t>1</a:t>
            </a:r>
            <a:endParaRPr lang="en-US" sz="1600" dirty="0"/>
          </a:p>
        </p:txBody>
      </p:sp>
      <p:sp>
        <p:nvSpPr>
          <p:cNvPr id="8" name="Shape 6"/>
          <p:cNvSpPr/>
          <p:nvPr/>
        </p:nvSpPr>
        <p:spPr>
          <a:xfrm>
            <a:off x="966285" y="2404656"/>
            <a:ext cx="2253912" cy="254152"/>
          </a:xfrm>
          <a:prstGeom prst="roundRect">
            <a:avLst>
              <a:gd name="adj" fmla="val 64208"/>
            </a:avLst>
          </a:prstGeom>
          <a:solidFill>
            <a:srgbClr val="D7DFF4"/>
          </a:solidFill>
          <a:ln/>
        </p:spPr>
      </p:sp>
      <p:pic>
        <p:nvPicPr>
          <p:cNvPr id="9"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47795" y="2477308"/>
            <a:ext cx="108738" cy="108761"/>
          </a:xfrm>
          <a:prstGeom prst="rect">
            <a:avLst/>
          </a:prstGeom>
        </p:spPr>
      </p:pic>
      <p:sp>
        <p:nvSpPr>
          <p:cNvPr id="10" name="Text 7"/>
          <p:cNvSpPr/>
          <p:nvPr/>
        </p:nvSpPr>
        <p:spPr>
          <a:xfrm>
            <a:off x="1210901" y="2445376"/>
            <a:ext cx="1927786" cy="172712"/>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                          INTEREST PAID           </a:t>
            </a:r>
            <a:endParaRPr lang="en-US" sz="850" dirty="0"/>
          </a:p>
        </p:txBody>
      </p:sp>
      <p:sp>
        <p:nvSpPr>
          <p:cNvPr id="11" name="Text 8"/>
          <p:cNvSpPr/>
          <p:nvPr/>
        </p:nvSpPr>
        <p:spPr>
          <a:xfrm>
            <a:off x="966285" y="2809419"/>
            <a:ext cx="4142031" cy="431736"/>
          </a:xfrm>
          <a:prstGeom prst="rect">
            <a:avLst/>
          </a:prstGeom>
          <a:noFill/>
          <a:ln/>
        </p:spPr>
        <p:txBody>
          <a:bodyPr wrap="square" lIns="0" tIns="0" rIns="0" bIns="0" rtlCol="0" anchor="t"/>
          <a:lstStyle/>
          <a:p>
            <a:pPr marL="0" indent="0" algn="l">
              <a:lnSpc>
                <a:spcPts val="1650"/>
              </a:lnSpc>
              <a:buNone/>
            </a:pPr>
            <a:r>
              <a:rPr lang="en-US" sz="1050" dirty="0">
                <a:solidFill>
                  <a:srgbClr val="15213F"/>
                </a:solidFill>
                <a:latin typeface="Inter" pitchFamily="34" charset="0"/>
                <a:ea typeface="Inter" pitchFamily="34" charset="-122"/>
                <a:cs typeface="Inter" pitchFamily="34" charset="-120"/>
              </a:rPr>
              <a:t>Generally classified as financing activities, unless specifically identified with operating activities.</a:t>
            </a:r>
            <a:endParaRPr lang="en-US" sz="1050" dirty="0"/>
          </a:p>
        </p:txBody>
      </p:sp>
      <p:sp>
        <p:nvSpPr>
          <p:cNvPr id="12" name="Text 9"/>
          <p:cNvSpPr/>
          <p:nvPr/>
        </p:nvSpPr>
        <p:spPr>
          <a:xfrm>
            <a:off x="966285" y="3321465"/>
            <a:ext cx="4142031" cy="647605"/>
          </a:xfrm>
          <a:prstGeom prst="rect">
            <a:avLst/>
          </a:prstGeom>
          <a:noFill/>
          <a:ln/>
        </p:spPr>
        <p:txBody>
          <a:bodyPr wrap="square" lIns="0" tIns="0" rIns="0" bIns="0" rtlCol="0" anchor="t"/>
          <a:lstStyle/>
          <a:p>
            <a:pPr marL="0" indent="0" algn="l">
              <a:lnSpc>
                <a:spcPts val="1650"/>
              </a:lnSpc>
              <a:buNone/>
            </a:pPr>
            <a:r>
              <a:rPr lang="en-US" sz="1050" dirty="0">
                <a:solidFill>
                  <a:srgbClr val="15213F"/>
                </a:solidFill>
                <a:latin typeface="Inter" pitchFamily="34" charset="0"/>
                <a:ea typeface="Inter" pitchFamily="34" charset="-122"/>
                <a:cs typeface="Inter" pitchFamily="34" charset="-120"/>
              </a:rPr>
              <a:t>           </a:t>
            </a:r>
            <a:r>
              <a:rPr lang="en-US" sz="1050" b="1" dirty="0">
                <a:solidFill>
                  <a:srgbClr val="15213F"/>
                </a:solidFill>
                <a:latin typeface="Inter" pitchFamily="34" charset="0"/>
                <a:ea typeface="Inter" pitchFamily="34" charset="-122"/>
                <a:cs typeface="Inter" pitchFamily="34" charset="-120"/>
              </a:rPr>
              <a:t>AS 16 Context:</a:t>
            </a:r>
            <a:r>
              <a:rPr lang="en-US" sz="1050" dirty="0">
                <a:solidFill>
                  <a:srgbClr val="15213F"/>
                </a:solidFill>
                <a:latin typeface="Inter" pitchFamily="34" charset="0"/>
                <a:ea typeface="Inter" pitchFamily="34" charset="-122"/>
                <a:cs typeface="Inter" pitchFamily="34" charset="-120"/>
              </a:rPr>
              <a:t> Even if borrowing costs are capitalised as per AS 16 (e.g., for qualifying assets), the cash outflow for interest payment remains classified under AS 3's guidelines.         </a:t>
            </a:r>
            <a:endParaRPr lang="en-US" sz="1050" dirty="0"/>
          </a:p>
        </p:txBody>
      </p:sp>
      <p:sp>
        <p:nvSpPr>
          <p:cNvPr id="13" name="Shape 10"/>
          <p:cNvSpPr/>
          <p:nvPr/>
        </p:nvSpPr>
        <p:spPr>
          <a:xfrm>
            <a:off x="5411476" y="1829442"/>
            <a:ext cx="4480857" cy="2309033"/>
          </a:xfrm>
          <a:prstGeom prst="roundRect">
            <a:avLst>
              <a:gd name="adj" fmla="val 8834"/>
            </a:avLst>
          </a:prstGeom>
          <a:solidFill>
            <a:srgbClr val="FBFCFE"/>
          </a:solidFill>
          <a:ln w="33404">
            <a:solidFill>
              <a:srgbClr val="CFD2D8"/>
            </a:solidFill>
            <a:prstDash val="solid"/>
          </a:ln>
        </p:spPr>
      </p:sp>
      <p:sp>
        <p:nvSpPr>
          <p:cNvPr id="14" name="Shape 11"/>
          <p:cNvSpPr/>
          <p:nvPr/>
        </p:nvSpPr>
        <p:spPr>
          <a:xfrm>
            <a:off x="5444881" y="1862853"/>
            <a:ext cx="4414049" cy="407983"/>
          </a:xfrm>
          <a:prstGeom prst="roundRect">
            <a:avLst>
              <a:gd name="adj" fmla="val 40173"/>
            </a:avLst>
          </a:prstGeom>
          <a:solidFill>
            <a:srgbClr val="FBFCFE"/>
          </a:solidFill>
          <a:ln/>
        </p:spPr>
      </p:sp>
      <p:sp>
        <p:nvSpPr>
          <p:cNvPr id="15" name="Text 12"/>
          <p:cNvSpPr/>
          <p:nvPr/>
        </p:nvSpPr>
        <p:spPr>
          <a:xfrm>
            <a:off x="7549952" y="1928197"/>
            <a:ext cx="203905" cy="255022"/>
          </a:xfrm>
          <a:prstGeom prst="rect">
            <a:avLst/>
          </a:prstGeom>
          <a:noFill/>
          <a:ln/>
        </p:spPr>
        <p:txBody>
          <a:bodyPr wrap="none" lIns="0" tIns="0" rIns="0" bIns="0" rtlCol="0" anchor="t"/>
          <a:lstStyle/>
          <a:p>
            <a:pPr marL="0" indent="0" algn="l">
              <a:lnSpc>
                <a:spcPts val="1600"/>
              </a:lnSpc>
              <a:buNone/>
            </a:pPr>
            <a:r>
              <a:rPr lang="en-US" sz="1600" b="1" dirty="0">
                <a:solidFill>
                  <a:srgbClr val="15213F"/>
                </a:solidFill>
                <a:latin typeface="Inter Bold" pitchFamily="34" charset="0"/>
                <a:ea typeface="Inter Bold" pitchFamily="34" charset="-122"/>
                <a:cs typeface="Inter Bold" pitchFamily="34" charset="-120"/>
              </a:rPr>
              <a:t>2</a:t>
            </a:r>
            <a:endParaRPr lang="en-US" sz="1600" dirty="0"/>
          </a:p>
        </p:txBody>
      </p:sp>
      <p:sp>
        <p:nvSpPr>
          <p:cNvPr id="16" name="Shape 13"/>
          <p:cNvSpPr/>
          <p:nvPr/>
        </p:nvSpPr>
        <p:spPr>
          <a:xfrm>
            <a:off x="5580846" y="2404656"/>
            <a:ext cx="2537934" cy="254152"/>
          </a:xfrm>
          <a:prstGeom prst="roundRect">
            <a:avLst>
              <a:gd name="adj" fmla="val 64208"/>
            </a:avLst>
          </a:prstGeom>
          <a:solidFill>
            <a:srgbClr val="D7DFF4"/>
          </a:solidFill>
          <a:ln/>
        </p:spPr>
      </p:sp>
      <p:pic>
        <p:nvPicPr>
          <p:cNvPr id="17"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662356" y="2477308"/>
            <a:ext cx="108738" cy="108761"/>
          </a:xfrm>
          <a:prstGeom prst="rect">
            <a:avLst/>
          </a:prstGeom>
        </p:spPr>
      </p:pic>
      <p:sp>
        <p:nvSpPr>
          <p:cNvPr id="18" name="Text 14"/>
          <p:cNvSpPr/>
          <p:nvPr/>
        </p:nvSpPr>
        <p:spPr>
          <a:xfrm>
            <a:off x="5825462" y="2445376"/>
            <a:ext cx="2211809" cy="172712"/>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                          INTEREST RECEIVED           </a:t>
            </a:r>
            <a:endParaRPr lang="en-US" sz="850" dirty="0"/>
          </a:p>
        </p:txBody>
      </p:sp>
      <p:sp>
        <p:nvSpPr>
          <p:cNvPr id="19" name="Text 15"/>
          <p:cNvSpPr/>
          <p:nvPr/>
        </p:nvSpPr>
        <p:spPr>
          <a:xfrm>
            <a:off x="5580846" y="2809419"/>
            <a:ext cx="4142118" cy="647605"/>
          </a:xfrm>
          <a:prstGeom prst="rect">
            <a:avLst/>
          </a:prstGeom>
          <a:noFill/>
          <a:ln/>
        </p:spPr>
        <p:txBody>
          <a:bodyPr wrap="square" lIns="0" tIns="0" rIns="0" bIns="0" rtlCol="0" anchor="t"/>
          <a:lstStyle/>
          <a:p>
            <a:pPr marL="0" indent="0" algn="l">
              <a:lnSpc>
                <a:spcPts val="1650"/>
              </a:lnSpc>
              <a:buNone/>
            </a:pPr>
            <a:r>
              <a:rPr lang="en-US" sz="1050" dirty="0">
                <a:solidFill>
                  <a:srgbClr val="15213F"/>
                </a:solidFill>
                <a:latin typeface="Inter" pitchFamily="34" charset="0"/>
                <a:ea typeface="Inter" pitchFamily="34" charset="-122"/>
                <a:cs typeface="Inter" pitchFamily="34" charset="-120"/>
              </a:rPr>
              <a:t>Typically classified as investing activities (returns on investments), unless for a financial institution where it's part of operating activities.</a:t>
            </a:r>
            <a:endParaRPr lang="en-US" sz="1050" dirty="0"/>
          </a:p>
        </p:txBody>
      </p:sp>
      <p:sp>
        <p:nvSpPr>
          <p:cNvPr id="20" name="Shape 16"/>
          <p:cNvSpPr/>
          <p:nvPr/>
        </p:nvSpPr>
        <p:spPr>
          <a:xfrm>
            <a:off x="796916" y="4272294"/>
            <a:ext cx="4480770" cy="1581120"/>
          </a:xfrm>
          <a:prstGeom prst="roundRect">
            <a:avLst>
              <a:gd name="adj" fmla="val 12901"/>
            </a:avLst>
          </a:prstGeom>
          <a:solidFill>
            <a:srgbClr val="FBFCFE"/>
          </a:solidFill>
          <a:ln w="33404">
            <a:solidFill>
              <a:srgbClr val="CFD2D8"/>
            </a:solidFill>
            <a:prstDash val="solid"/>
          </a:ln>
        </p:spPr>
      </p:sp>
      <p:sp>
        <p:nvSpPr>
          <p:cNvPr id="21" name="Shape 17"/>
          <p:cNvSpPr/>
          <p:nvPr/>
        </p:nvSpPr>
        <p:spPr>
          <a:xfrm>
            <a:off x="830320" y="4305706"/>
            <a:ext cx="4413962" cy="407983"/>
          </a:xfrm>
          <a:prstGeom prst="roundRect">
            <a:avLst>
              <a:gd name="adj" fmla="val 40173"/>
            </a:avLst>
          </a:prstGeom>
          <a:solidFill>
            <a:srgbClr val="FBFCFE"/>
          </a:solidFill>
          <a:ln/>
        </p:spPr>
      </p:sp>
      <p:sp>
        <p:nvSpPr>
          <p:cNvPr id="22" name="Text 18"/>
          <p:cNvSpPr/>
          <p:nvPr/>
        </p:nvSpPr>
        <p:spPr>
          <a:xfrm>
            <a:off x="2935305" y="4371049"/>
            <a:ext cx="203905" cy="255022"/>
          </a:xfrm>
          <a:prstGeom prst="rect">
            <a:avLst/>
          </a:prstGeom>
          <a:noFill/>
          <a:ln/>
        </p:spPr>
        <p:txBody>
          <a:bodyPr wrap="none" lIns="0" tIns="0" rIns="0" bIns="0" rtlCol="0" anchor="t"/>
          <a:lstStyle/>
          <a:p>
            <a:pPr marL="0" indent="0" algn="l">
              <a:lnSpc>
                <a:spcPts val="1600"/>
              </a:lnSpc>
              <a:buNone/>
            </a:pPr>
            <a:r>
              <a:rPr lang="en-US" sz="1600" b="1" dirty="0">
                <a:solidFill>
                  <a:srgbClr val="15213F"/>
                </a:solidFill>
                <a:latin typeface="Inter Bold" pitchFamily="34" charset="0"/>
                <a:ea typeface="Inter Bold" pitchFamily="34" charset="-122"/>
                <a:cs typeface="Inter Bold" pitchFamily="34" charset="-120"/>
              </a:rPr>
              <a:t>3</a:t>
            </a:r>
            <a:endParaRPr lang="en-US" sz="1600" dirty="0"/>
          </a:p>
        </p:txBody>
      </p:sp>
      <p:sp>
        <p:nvSpPr>
          <p:cNvPr id="23" name="Shape 19"/>
          <p:cNvSpPr/>
          <p:nvPr/>
        </p:nvSpPr>
        <p:spPr>
          <a:xfrm>
            <a:off x="966285" y="4847508"/>
            <a:ext cx="2318372" cy="254152"/>
          </a:xfrm>
          <a:prstGeom prst="roundRect">
            <a:avLst>
              <a:gd name="adj" fmla="val 64208"/>
            </a:avLst>
          </a:prstGeom>
          <a:solidFill>
            <a:srgbClr val="D7DFF4"/>
          </a:solidFill>
          <a:ln/>
        </p:spPr>
      </p:sp>
      <p:pic>
        <p:nvPicPr>
          <p:cNvPr id="24"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47795" y="4920160"/>
            <a:ext cx="108738" cy="108761"/>
          </a:xfrm>
          <a:prstGeom prst="rect">
            <a:avLst/>
          </a:prstGeom>
        </p:spPr>
      </p:pic>
      <p:sp>
        <p:nvSpPr>
          <p:cNvPr id="25" name="Text 20"/>
          <p:cNvSpPr/>
          <p:nvPr/>
        </p:nvSpPr>
        <p:spPr>
          <a:xfrm>
            <a:off x="1210901" y="4888228"/>
            <a:ext cx="1992246" cy="172712"/>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                          DIVIDENDS PAID           </a:t>
            </a:r>
            <a:endParaRPr lang="en-US" sz="850" dirty="0"/>
          </a:p>
        </p:txBody>
      </p:sp>
      <p:sp>
        <p:nvSpPr>
          <p:cNvPr id="26" name="Text 21"/>
          <p:cNvSpPr/>
          <p:nvPr/>
        </p:nvSpPr>
        <p:spPr>
          <a:xfrm>
            <a:off x="966285" y="5252272"/>
            <a:ext cx="4142031" cy="431736"/>
          </a:xfrm>
          <a:prstGeom prst="rect">
            <a:avLst/>
          </a:prstGeom>
          <a:noFill/>
          <a:ln/>
        </p:spPr>
        <p:txBody>
          <a:bodyPr wrap="square" lIns="0" tIns="0" rIns="0" bIns="0" rtlCol="0" anchor="t"/>
          <a:lstStyle/>
          <a:p>
            <a:pPr marL="0" indent="0" algn="l">
              <a:lnSpc>
                <a:spcPts val="1650"/>
              </a:lnSpc>
              <a:buNone/>
            </a:pPr>
            <a:r>
              <a:rPr lang="en-US" sz="1050" dirty="0">
                <a:solidFill>
                  <a:srgbClr val="15213F"/>
                </a:solidFill>
                <a:latin typeface="Inter" pitchFamily="34" charset="0"/>
                <a:ea typeface="Inter" pitchFamily="34" charset="-122"/>
                <a:cs typeface="Inter" pitchFamily="34" charset="-120"/>
              </a:rPr>
              <a:t>Always classified as financing activities, representing a return to equity investors.</a:t>
            </a:r>
            <a:endParaRPr lang="en-US" sz="1050" dirty="0"/>
          </a:p>
        </p:txBody>
      </p:sp>
      <p:sp>
        <p:nvSpPr>
          <p:cNvPr id="27" name="Shape 22"/>
          <p:cNvSpPr/>
          <p:nvPr/>
        </p:nvSpPr>
        <p:spPr>
          <a:xfrm>
            <a:off x="5411476" y="4272294"/>
            <a:ext cx="4480857" cy="1581120"/>
          </a:xfrm>
          <a:prstGeom prst="roundRect">
            <a:avLst>
              <a:gd name="adj" fmla="val 12901"/>
            </a:avLst>
          </a:prstGeom>
          <a:solidFill>
            <a:srgbClr val="FBFCFE"/>
          </a:solidFill>
          <a:ln w="33404">
            <a:solidFill>
              <a:srgbClr val="CFD2D8"/>
            </a:solidFill>
            <a:prstDash val="solid"/>
          </a:ln>
        </p:spPr>
      </p:sp>
      <p:sp>
        <p:nvSpPr>
          <p:cNvPr id="28" name="Shape 23"/>
          <p:cNvSpPr/>
          <p:nvPr/>
        </p:nvSpPr>
        <p:spPr>
          <a:xfrm>
            <a:off x="5444881" y="4305706"/>
            <a:ext cx="4414049" cy="407983"/>
          </a:xfrm>
          <a:prstGeom prst="roundRect">
            <a:avLst>
              <a:gd name="adj" fmla="val 40173"/>
            </a:avLst>
          </a:prstGeom>
          <a:solidFill>
            <a:srgbClr val="FBFCFE"/>
          </a:solidFill>
          <a:ln/>
        </p:spPr>
      </p:sp>
      <p:sp>
        <p:nvSpPr>
          <p:cNvPr id="29" name="Text 24"/>
          <p:cNvSpPr/>
          <p:nvPr/>
        </p:nvSpPr>
        <p:spPr>
          <a:xfrm>
            <a:off x="7549952" y="4371049"/>
            <a:ext cx="203905" cy="255022"/>
          </a:xfrm>
          <a:prstGeom prst="rect">
            <a:avLst/>
          </a:prstGeom>
          <a:noFill/>
          <a:ln/>
        </p:spPr>
        <p:txBody>
          <a:bodyPr wrap="none" lIns="0" tIns="0" rIns="0" bIns="0" rtlCol="0" anchor="t"/>
          <a:lstStyle/>
          <a:p>
            <a:pPr marL="0" indent="0" algn="l">
              <a:lnSpc>
                <a:spcPts val="1600"/>
              </a:lnSpc>
              <a:buNone/>
            </a:pPr>
            <a:r>
              <a:rPr lang="en-US" sz="1600" b="1" dirty="0">
                <a:solidFill>
                  <a:srgbClr val="15213F"/>
                </a:solidFill>
                <a:latin typeface="Inter Bold" pitchFamily="34" charset="0"/>
                <a:ea typeface="Inter Bold" pitchFamily="34" charset="-122"/>
                <a:cs typeface="Inter Bold" pitchFamily="34" charset="-120"/>
              </a:rPr>
              <a:t>4</a:t>
            </a:r>
            <a:endParaRPr lang="en-US" sz="1600" dirty="0"/>
          </a:p>
        </p:txBody>
      </p:sp>
      <p:sp>
        <p:nvSpPr>
          <p:cNvPr id="30" name="Shape 25"/>
          <p:cNvSpPr/>
          <p:nvPr/>
        </p:nvSpPr>
        <p:spPr>
          <a:xfrm>
            <a:off x="5580846" y="4847508"/>
            <a:ext cx="2602394" cy="254152"/>
          </a:xfrm>
          <a:prstGeom prst="roundRect">
            <a:avLst>
              <a:gd name="adj" fmla="val 64208"/>
            </a:avLst>
          </a:prstGeom>
          <a:solidFill>
            <a:srgbClr val="D7DFF4"/>
          </a:solidFill>
          <a:ln/>
        </p:spPr>
      </p:sp>
      <p:pic>
        <p:nvPicPr>
          <p:cNvPr id="31"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662356" y="4920160"/>
            <a:ext cx="108738" cy="108761"/>
          </a:xfrm>
          <a:prstGeom prst="rect">
            <a:avLst/>
          </a:prstGeom>
        </p:spPr>
      </p:pic>
      <p:sp>
        <p:nvSpPr>
          <p:cNvPr id="32" name="Text 26"/>
          <p:cNvSpPr/>
          <p:nvPr/>
        </p:nvSpPr>
        <p:spPr>
          <a:xfrm>
            <a:off x="5825462" y="4888228"/>
            <a:ext cx="2276268" cy="172712"/>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                          DIVIDENDS RECEIVED           </a:t>
            </a:r>
            <a:endParaRPr lang="en-US" sz="850" dirty="0"/>
          </a:p>
        </p:txBody>
      </p:sp>
      <p:sp>
        <p:nvSpPr>
          <p:cNvPr id="33" name="Text 27"/>
          <p:cNvSpPr/>
          <p:nvPr/>
        </p:nvSpPr>
        <p:spPr>
          <a:xfrm>
            <a:off x="5580846" y="5252272"/>
            <a:ext cx="4142118" cy="431736"/>
          </a:xfrm>
          <a:prstGeom prst="rect">
            <a:avLst/>
          </a:prstGeom>
          <a:noFill/>
          <a:ln/>
        </p:spPr>
        <p:txBody>
          <a:bodyPr wrap="square" lIns="0" tIns="0" rIns="0" bIns="0" rtlCol="0" anchor="t"/>
          <a:lstStyle/>
          <a:p>
            <a:pPr marL="0" indent="0" algn="l">
              <a:lnSpc>
                <a:spcPts val="1650"/>
              </a:lnSpc>
              <a:buNone/>
            </a:pPr>
            <a:r>
              <a:rPr lang="en-US" sz="1050" dirty="0">
                <a:solidFill>
                  <a:srgbClr val="15213F"/>
                </a:solidFill>
                <a:latin typeface="Inter" pitchFamily="34" charset="0"/>
                <a:ea typeface="Inter" pitchFamily="34" charset="-122"/>
                <a:cs typeface="Inter" pitchFamily="34" charset="-120"/>
              </a:rPr>
              <a:t>Generally classified as investing activities, unless for a financial institution where it's part of operating activities.</a:t>
            </a:r>
            <a:endParaRPr lang="en-US" sz="1050" dirty="0"/>
          </a:p>
        </p:txBody>
      </p:sp>
      <p:sp>
        <p:nvSpPr>
          <p:cNvPr id="34" name="Shape 28"/>
          <p:cNvSpPr/>
          <p:nvPr/>
        </p:nvSpPr>
        <p:spPr>
          <a:xfrm>
            <a:off x="796916" y="6004026"/>
            <a:ext cx="9095418" cy="787863"/>
          </a:xfrm>
          <a:prstGeom prst="roundRect">
            <a:avLst>
              <a:gd name="adj" fmla="val 25891"/>
            </a:avLst>
          </a:prstGeom>
          <a:solidFill>
            <a:srgbClr val="B6D6FC"/>
          </a:solidFill>
          <a:ln/>
        </p:spPr>
      </p:sp>
      <p:pic>
        <p:nvPicPr>
          <p:cNvPr id="35" name="Image 4" descr="preencoded.png"/>
          <p:cNvPicPr>
            <a:picLocks noChangeAspect="1"/>
          </p:cNvPicPr>
          <p:nvPr/>
        </p:nvPicPr>
        <p:blipFill>
          <a:blip r:embed="rId7"/>
          <a:stretch>
            <a:fillRect/>
          </a:stretch>
        </p:blipFill>
        <p:spPr>
          <a:xfrm>
            <a:off x="932881" y="6210845"/>
            <a:ext cx="169979" cy="135994"/>
          </a:xfrm>
          <a:prstGeom prst="rect">
            <a:avLst/>
          </a:prstGeom>
        </p:spPr>
      </p:pic>
      <p:sp>
        <p:nvSpPr>
          <p:cNvPr id="36" name="Text 29"/>
          <p:cNvSpPr/>
          <p:nvPr/>
        </p:nvSpPr>
        <p:spPr>
          <a:xfrm>
            <a:off x="1238825" y="6171778"/>
            <a:ext cx="8517543" cy="431736"/>
          </a:xfrm>
          <a:prstGeom prst="rect">
            <a:avLst/>
          </a:prstGeom>
          <a:noFill/>
          <a:ln/>
        </p:spPr>
        <p:txBody>
          <a:bodyPr wrap="square" lIns="0" tIns="0" rIns="0" bIns="0" rtlCol="0" anchor="t"/>
          <a:lstStyle/>
          <a:p>
            <a:pPr marL="0" indent="0" algn="l">
              <a:lnSpc>
                <a:spcPts val="1650"/>
              </a:lnSpc>
              <a:buNone/>
            </a:pPr>
            <a:r>
              <a:rPr lang="en-US" sz="1050" dirty="0">
                <a:solidFill>
                  <a:srgbClr val="000000"/>
                </a:solidFill>
                <a:latin typeface="Inter" pitchFamily="34" charset="0"/>
                <a:ea typeface="Inter" pitchFamily="34" charset="-122"/>
                <a:cs typeface="Inter" pitchFamily="34" charset="-120"/>
              </a:rPr>
              <a:t>AS 3 focuses on the </a:t>
            </a:r>
            <a:r>
              <a:rPr lang="en-US" sz="1050" b="1" dirty="0">
                <a:solidFill>
                  <a:srgbClr val="000000"/>
                </a:solidFill>
                <a:latin typeface="Inter" pitchFamily="34" charset="0"/>
                <a:ea typeface="Inter" pitchFamily="34" charset="-122"/>
                <a:cs typeface="Inter" pitchFamily="34" charset="-120"/>
              </a:rPr>
              <a:t>nature of the activity</a:t>
            </a:r>
            <a:r>
              <a:rPr lang="en-US" sz="1050" dirty="0">
                <a:solidFill>
                  <a:srgbClr val="000000"/>
                </a:solidFill>
                <a:latin typeface="Inter" pitchFamily="34" charset="0"/>
                <a:ea typeface="Inter" pitchFamily="34" charset="-122"/>
                <a:cs typeface="Inter" pitchFamily="34" charset="-120"/>
              </a:rPr>
              <a:t> from which the cash flow arises, not necessarily its treatment in the profit and loss statement (e.g., capitalisation under AS 16).</a:t>
            </a:r>
            <a:endParaRPr lang="en-US" sz="1050" dirty="0"/>
          </a:p>
        </p:txBody>
      </p:sp>
      <p:pic>
        <p:nvPicPr>
          <p:cNvPr id="37" name="Image 5" descr="preencoded.png"/>
          <p:cNvPicPr>
            <a:picLocks noChangeAspect="1"/>
          </p:cNvPicPr>
          <p:nvPr/>
        </p:nvPicPr>
        <p:blipFill>
          <a:blip r:embed="rId8"/>
          <a:stretch>
            <a:fillRect/>
          </a:stretch>
        </p:blipFill>
        <p:spPr>
          <a:xfrm>
            <a:off x="375275" y="343336"/>
            <a:ext cx="855808" cy="186459"/>
          </a:xfrm>
          <a:prstGeom prst="rect">
            <a:avLst/>
          </a:prstGeom>
        </p:spPr>
      </p:pic>
      <p:sp>
        <p:nvSpPr>
          <p:cNvPr id="38" name="Text 30"/>
          <p:cNvSpPr/>
          <p:nvPr/>
        </p:nvSpPr>
        <p:spPr>
          <a:xfrm>
            <a:off x="4878140" y="7049956"/>
            <a:ext cx="932968" cy="151047"/>
          </a:xfrm>
          <a:prstGeom prst="rect">
            <a:avLst/>
          </a:prstGeom>
          <a:noFill/>
          <a:ln/>
        </p:spPr>
        <p:txBody>
          <a:bodyPr wrap="none" lIns="0" tIns="0" rIns="0" bIns="0" rtlCol="0" anchor="t"/>
          <a:lstStyle/>
          <a:p>
            <a:pPr marL="0" indent="0" algn="ctr">
              <a:lnSpc>
                <a:spcPts val="1150"/>
              </a:lnSpc>
              <a:buNone/>
            </a:pPr>
            <a:r>
              <a:rPr lang="en-US" sz="700" dirty="0">
                <a:solidFill>
                  <a:srgbClr val="15213F"/>
                </a:solidFill>
                <a:latin typeface="Inter" pitchFamily="34" charset="0"/>
                <a:ea typeface="Inter" pitchFamily="34" charset="-122"/>
                <a:cs typeface="Inter" pitchFamily="34" charset="-120"/>
              </a:rPr>
              <a:t>CA Anupam Sarda</a:t>
            </a:r>
            <a:endParaRPr lang="en-US" sz="7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457"/>
            </a:avLst>
          </a:prstGeom>
          <a:solidFill>
            <a:srgbClr val="FBFCFE"/>
          </a:solidFill>
          <a:ln w="33404">
            <a:solidFill>
              <a:srgbClr val="E5E0DF"/>
            </a:solidFill>
            <a:prstDash val="solid"/>
          </a:ln>
        </p:spPr>
      </p:sp>
      <p:pic>
        <p:nvPicPr>
          <p:cNvPr id="3" name="Image 0" descr="preencoded.png"/>
          <p:cNvPicPr>
            <a:picLocks noChangeAspect="1"/>
          </p:cNvPicPr>
          <p:nvPr/>
        </p:nvPicPr>
        <p:blipFill>
          <a:blip r:embed="rId3"/>
          <a:stretch>
            <a:fillRect/>
          </a:stretch>
        </p:blipFill>
        <p:spPr>
          <a:xfrm>
            <a:off x="252967" y="178194"/>
            <a:ext cx="10183315" cy="1756790"/>
          </a:xfrm>
          <a:prstGeom prst="rect">
            <a:avLst/>
          </a:prstGeom>
        </p:spPr>
      </p:pic>
      <p:sp>
        <p:nvSpPr>
          <p:cNvPr id="4" name="Text 1"/>
          <p:cNvSpPr/>
          <p:nvPr/>
        </p:nvSpPr>
        <p:spPr>
          <a:xfrm>
            <a:off x="788217" y="2414836"/>
            <a:ext cx="6245972" cy="418250"/>
          </a:xfrm>
          <a:prstGeom prst="rect">
            <a:avLst/>
          </a:prstGeom>
          <a:noFill/>
          <a:ln/>
        </p:spPr>
        <p:txBody>
          <a:bodyPr wrap="none" lIns="0" tIns="0" rIns="0" bIns="0" rtlCol="0" anchor="t"/>
          <a:lstStyle/>
          <a:p>
            <a:pPr marL="0" indent="0" algn="l">
              <a:lnSpc>
                <a:spcPts val="3250"/>
              </a:lnSpc>
              <a:buNone/>
            </a:pPr>
            <a:r>
              <a:rPr lang="en-US" sz="2600" b="1" dirty="0">
                <a:solidFill>
                  <a:srgbClr val="3257B8"/>
                </a:solidFill>
                <a:latin typeface="Inter Bold" pitchFamily="34" charset="0"/>
                <a:ea typeface="Inter Bold" pitchFamily="34" charset="-122"/>
                <a:cs typeface="Inter Bold" pitchFamily="34" charset="-120"/>
              </a:rPr>
              <a:t>Hedging Foreign Currency Cash Flows</a:t>
            </a:r>
            <a:endParaRPr lang="en-US" sz="2600" dirty="0"/>
          </a:p>
        </p:txBody>
      </p:sp>
      <p:sp>
        <p:nvSpPr>
          <p:cNvPr id="5" name="Text 2"/>
          <p:cNvSpPr/>
          <p:nvPr/>
        </p:nvSpPr>
        <p:spPr>
          <a:xfrm>
            <a:off x="788217" y="3027550"/>
            <a:ext cx="9112816" cy="210735"/>
          </a:xfrm>
          <a:prstGeom prst="rect">
            <a:avLst/>
          </a:prstGeom>
          <a:noFill/>
          <a:ln/>
        </p:spPr>
        <p:txBody>
          <a:bodyPr wrap="none" lIns="0" tIns="0" rIns="0" bIns="0" rtlCol="0" anchor="t"/>
          <a:lstStyle/>
          <a:p>
            <a:pPr marL="0" indent="0" algn="l">
              <a:lnSpc>
                <a:spcPts val="1650"/>
              </a:lnSpc>
              <a:buNone/>
            </a:pPr>
            <a:r>
              <a:rPr lang="en-US" sz="1050" dirty="0">
                <a:solidFill>
                  <a:srgbClr val="15213F"/>
                </a:solidFill>
                <a:latin typeface="Inter" pitchFamily="34" charset="0"/>
                <a:ea typeface="Inter" pitchFamily="34" charset="-122"/>
                <a:cs typeface="Inter" pitchFamily="34" charset="-120"/>
              </a:rPr>
              <a:t>Hedging strategies are crucial for managing foreign exchange risk and stabilising cash flows in international operations.</a:t>
            </a:r>
            <a:endParaRPr lang="en-US" sz="1050" dirty="0"/>
          </a:p>
        </p:txBody>
      </p:sp>
      <p:sp>
        <p:nvSpPr>
          <p:cNvPr id="6" name="Shape 3"/>
          <p:cNvSpPr/>
          <p:nvPr/>
        </p:nvSpPr>
        <p:spPr>
          <a:xfrm>
            <a:off x="788217" y="3384111"/>
            <a:ext cx="4491557" cy="1547969"/>
          </a:xfrm>
          <a:prstGeom prst="roundRect">
            <a:avLst>
              <a:gd name="adj" fmla="val 12968"/>
            </a:avLst>
          </a:prstGeom>
          <a:solidFill>
            <a:srgbClr val="FBFCFE"/>
          </a:solidFill>
          <a:ln w="33404">
            <a:solidFill>
              <a:srgbClr val="CFD2D8"/>
            </a:solidFill>
            <a:prstDash val="solid"/>
          </a:ln>
        </p:spPr>
      </p:sp>
      <p:sp>
        <p:nvSpPr>
          <p:cNvPr id="7" name="Shape 4"/>
          <p:cNvSpPr/>
          <p:nvPr/>
        </p:nvSpPr>
        <p:spPr>
          <a:xfrm>
            <a:off x="821621" y="3417522"/>
            <a:ext cx="4424748" cy="401545"/>
          </a:xfrm>
          <a:prstGeom prst="roundRect">
            <a:avLst>
              <a:gd name="adj" fmla="val 40010"/>
            </a:avLst>
          </a:prstGeom>
          <a:solidFill>
            <a:srgbClr val="FBFCFE"/>
          </a:solidFill>
          <a:ln/>
        </p:spPr>
      </p:sp>
      <p:sp>
        <p:nvSpPr>
          <p:cNvPr id="8" name="Text 5"/>
          <p:cNvSpPr/>
          <p:nvPr/>
        </p:nvSpPr>
        <p:spPr>
          <a:xfrm>
            <a:off x="2933652" y="3481648"/>
            <a:ext cx="200686" cy="250933"/>
          </a:xfrm>
          <a:prstGeom prst="rect">
            <a:avLst/>
          </a:prstGeom>
          <a:noFill/>
          <a:ln/>
        </p:spPr>
        <p:txBody>
          <a:bodyPr wrap="none" lIns="0" tIns="0" rIns="0" bIns="0" rtlCol="0" anchor="t"/>
          <a:lstStyle/>
          <a:p>
            <a:pPr marL="0" indent="0" algn="l">
              <a:lnSpc>
                <a:spcPts val="1550"/>
              </a:lnSpc>
              <a:buNone/>
            </a:pPr>
            <a:r>
              <a:rPr lang="en-US" sz="1550" b="1" dirty="0">
                <a:solidFill>
                  <a:srgbClr val="15213F"/>
                </a:solidFill>
                <a:latin typeface="Inter Bold" pitchFamily="34" charset="0"/>
                <a:ea typeface="Inter Bold" pitchFamily="34" charset="-122"/>
                <a:cs typeface="Inter Bold" pitchFamily="34" charset="-120"/>
              </a:rPr>
              <a:t>1</a:t>
            </a:r>
            <a:endParaRPr lang="en-US" sz="1550" dirty="0"/>
          </a:p>
        </p:txBody>
      </p:sp>
      <p:sp>
        <p:nvSpPr>
          <p:cNvPr id="9" name="Shape 6"/>
          <p:cNvSpPr/>
          <p:nvPr/>
        </p:nvSpPr>
        <p:spPr>
          <a:xfrm>
            <a:off x="955412" y="3948709"/>
            <a:ext cx="1214903" cy="248844"/>
          </a:xfrm>
          <a:prstGeom prst="roundRect">
            <a:avLst>
              <a:gd name="adj" fmla="val 64537"/>
            </a:avLst>
          </a:prstGeom>
          <a:solidFill>
            <a:srgbClr val="D7DFF4"/>
          </a:solidFill>
          <a:ln/>
        </p:spPr>
      </p:sp>
      <p:pic>
        <p:nvPicPr>
          <p:cNvPr id="10"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35703" y="4019621"/>
            <a:ext cx="106998" cy="107021"/>
          </a:xfrm>
          <a:prstGeom prst="rect">
            <a:avLst/>
          </a:prstGeom>
        </p:spPr>
      </p:pic>
      <p:sp>
        <p:nvSpPr>
          <p:cNvPr id="11" name="Text 7"/>
          <p:cNvSpPr/>
          <p:nvPr/>
        </p:nvSpPr>
        <p:spPr>
          <a:xfrm>
            <a:off x="1196200" y="3988820"/>
            <a:ext cx="893823" cy="168623"/>
          </a:xfrm>
          <a:prstGeom prst="rect">
            <a:avLst/>
          </a:prstGeom>
          <a:noFill/>
          <a:ln/>
        </p:spPr>
        <p:txBody>
          <a:bodyPr wrap="none" lIns="0" tIns="0" rIns="0" bIns="0" rtlCol="0" anchor="t"/>
          <a:lstStyle/>
          <a:p>
            <a:pPr marL="0" indent="0" algn="l">
              <a:lnSpc>
                <a:spcPts val="1300"/>
              </a:lnSpc>
              <a:buNone/>
            </a:pPr>
            <a:r>
              <a:rPr lang="en-US" sz="800" dirty="0">
                <a:solidFill>
                  <a:srgbClr val="15213F"/>
                </a:solidFill>
                <a:latin typeface="Inter" pitchFamily="34" charset="0"/>
                <a:ea typeface="Inter" pitchFamily="34" charset="-122"/>
                <a:cs typeface="Inter" pitchFamily="34" charset="-120"/>
              </a:rPr>
              <a:t>RISK MITIGATION</a:t>
            </a:r>
            <a:endParaRPr lang="en-US" sz="800" dirty="0"/>
          </a:p>
        </p:txBody>
      </p:sp>
      <p:sp>
        <p:nvSpPr>
          <p:cNvPr id="12" name="Text 8"/>
          <p:cNvSpPr/>
          <p:nvPr/>
        </p:nvSpPr>
        <p:spPr>
          <a:xfrm>
            <a:off x="955412" y="4343380"/>
            <a:ext cx="4157167" cy="421469"/>
          </a:xfrm>
          <a:prstGeom prst="rect">
            <a:avLst/>
          </a:prstGeom>
          <a:noFill/>
          <a:ln/>
        </p:spPr>
        <p:txBody>
          <a:bodyPr wrap="square" lIns="0" tIns="0" rIns="0" bIns="0" rtlCol="0" anchor="t"/>
          <a:lstStyle/>
          <a:p>
            <a:pPr marL="0" indent="0" algn="l">
              <a:lnSpc>
                <a:spcPts val="1650"/>
              </a:lnSpc>
              <a:buNone/>
            </a:pPr>
            <a:r>
              <a:rPr lang="en-US" sz="1050" dirty="0">
                <a:solidFill>
                  <a:srgbClr val="15213F"/>
                </a:solidFill>
                <a:latin typeface="Inter" pitchFamily="34" charset="0"/>
                <a:ea typeface="Inter" pitchFamily="34" charset="-122"/>
                <a:cs typeface="Inter" pitchFamily="34" charset="-120"/>
              </a:rPr>
              <a:t>Protects against adverse currency fluctuations, ensuring predictable cash flows for foreign-denominated transactions.</a:t>
            </a:r>
            <a:endParaRPr lang="en-US" sz="1050" dirty="0"/>
          </a:p>
        </p:txBody>
      </p:sp>
      <p:sp>
        <p:nvSpPr>
          <p:cNvPr id="13" name="Shape 9"/>
          <p:cNvSpPr/>
          <p:nvPr/>
        </p:nvSpPr>
        <p:spPr>
          <a:xfrm>
            <a:off x="5409389" y="3384111"/>
            <a:ext cx="4491644" cy="1547969"/>
          </a:xfrm>
          <a:prstGeom prst="roundRect">
            <a:avLst>
              <a:gd name="adj" fmla="val 12968"/>
            </a:avLst>
          </a:prstGeom>
          <a:solidFill>
            <a:srgbClr val="FBFCFE"/>
          </a:solidFill>
          <a:ln w="33404">
            <a:solidFill>
              <a:srgbClr val="CFD2D8"/>
            </a:solidFill>
            <a:prstDash val="solid"/>
          </a:ln>
        </p:spPr>
      </p:sp>
      <p:sp>
        <p:nvSpPr>
          <p:cNvPr id="14" name="Shape 10"/>
          <p:cNvSpPr/>
          <p:nvPr/>
        </p:nvSpPr>
        <p:spPr>
          <a:xfrm>
            <a:off x="5442793" y="3417522"/>
            <a:ext cx="4424835" cy="401545"/>
          </a:xfrm>
          <a:prstGeom prst="roundRect">
            <a:avLst>
              <a:gd name="adj" fmla="val 40010"/>
            </a:avLst>
          </a:prstGeom>
          <a:solidFill>
            <a:srgbClr val="FBFCFE"/>
          </a:solidFill>
          <a:ln/>
        </p:spPr>
      </p:sp>
      <p:sp>
        <p:nvSpPr>
          <p:cNvPr id="15" name="Text 11"/>
          <p:cNvSpPr/>
          <p:nvPr/>
        </p:nvSpPr>
        <p:spPr>
          <a:xfrm>
            <a:off x="7554824" y="3481648"/>
            <a:ext cx="200686" cy="250933"/>
          </a:xfrm>
          <a:prstGeom prst="rect">
            <a:avLst/>
          </a:prstGeom>
          <a:noFill/>
          <a:ln/>
        </p:spPr>
        <p:txBody>
          <a:bodyPr wrap="none" lIns="0" tIns="0" rIns="0" bIns="0" rtlCol="0" anchor="t"/>
          <a:lstStyle/>
          <a:p>
            <a:pPr marL="0" indent="0" algn="l">
              <a:lnSpc>
                <a:spcPts val="1550"/>
              </a:lnSpc>
              <a:buNone/>
            </a:pPr>
            <a:r>
              <a:rPr lang="en-US" sz="1550" b="1" dirty="0">
                <a:solidFill>
                  <a:srgbClr val="15213F"/>
                </a:solidFill>
                <a:latin typeface="Inter Bold" pitchFamily="34" charset="0"/>
                <a:ea typeface="Inter Bold" pitchFamily="34" charset="-122"/>
                <a:cs typeface="Inter Bold" pitchFamily="34" charset="-120"/>
              </a:rPr>
              <a:t>2</a:t>
            </a:r>
            <a:endParaRPr lang="en-US" sz="1550" dirty="0"/>
          </a:p>
        </p:txBody>
      </p:sp>
      <p:sp>
        <p:nvSpPr>
          <p:cNvPr id="16" name="Shape 12"/>
          <p:cNvSpPr/>
          <p:nvPr/>
        </p:nvSpPr>
        <p:spPr>
          <a:xfrm>
            <a:off x="5576583" y="3948709"/>
            <a:ext cx="1095466" cy="248844"/>
          </a:xfrm>
          <a:prstGeom prst="roundRect">
            <a:avLst>
              <a:gd name="adj" fmla="val 64537"/>
            </a:avLst>
          </a:prstGeom>
          <a:solidFill>
            <a:srgbClr val="D7DFF4"/>
          </a:solidFill>
          <a:ln/>
        </p:spPr>
      </p:sp>
      <p:pic>
        <p:nvPicPr>
          <p:cNvPr id="17"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656875" y="4019621"/>
            <a:ext cx="106998" cy="107021"/>
          </a:xfrm>
          <a:prstGeom prst="rect">
            <a:avLst/>
          </a:prstGeom>
        </p:spPr>
      </p:pic>
      <p:sp>
        <p:nvSpPr>
          <p:cNvPr id="18" name="Text 13"/>
          <p:cNvSpPr/>
          <p:nvPr/>
        </p:nvSpPr>
        <p:spPr>
          <a:xfrm>
            <a:off x="5817372" y="3988820"/>
            <a:ext cx="774385" cy="168623"/>
          </a:xfrm>
          <a:prstGeom prst="rect">
            <a:avLst/>
          </a:prstGeom>
          <a:noFill/>
          <a:ln/>
        </p:spPr>
        <p:txBody>
          <a:bodyPr wrap="none" lIns="0" tIns="0" rIns="0" bIns="0" rtlCol="0" anchor="t"/>
          <a:lstStyle/>
          <a:p>
            <a:pPr marL="0" indent="0" algn="l">
              <a:lnSpc>
                <a:spcPts val="1300"/>
              </a:lnSpc>
              <a:buNone/>
            </a:pPr>
            <a:r>
              <a:rPr lang="en-US" sz="800" dirty="0">
                <a:solidFill>
                  <a:srgbClr val="15213F"/>
                </a:solidFill>
                <a:latin typeface="Inter" pitchFamily="34" charset="0"/>
                <a:ea typeface="Inter" pitchFamily="34" charset="-122"/>
                <a:cs typeface="Inter" pitchFamily="34" charset="-120"/>
              </a:rPr>
              <a:t>INSTRUMENTS</a:t>
            </a:r>
            <a:endParaRPr lang="en-US" sz="800" dirty="0"/>
          </a:p>
        </p:txBody>
      </p:sp>
      <p:sp>
        <p:nvSpPr>
          <p:cNvPr id="19" name="Text 14"/>
          <p:cNvSpPr/>
          <p:nvPr/>
        </p:nvSpPr>
        <p:spPr>
          <a:xfrm>
            <a:off x="5576583" y="4343380"/>
            <a:ext cx="4157254" cy="421469"/>
          </a:xfrm>
          <a:prstGeom prst="rect">
            <a:avLst/>
          </a:prstGeom>
          <a:noFill/>
          <a:ln/>
        </p:spPr>
        <p:txBody>
          <a:bodyPr wrap="square" lIns="0" tIns="0" rIns="0" bIns="0" rtlCol="0" anchor="t"/>
          <a:lstStyle/>
          <a:p>
            <a:pPr marL="0" indent="0" algn="l">
              <a:lnSpc>
                <a:spcPts val="1650"/>
              </a:lnSpc>
              <a:buNone/>
            </a:pPr>
            <a:r>
              <a:rPr lang="en-US" sz="1050" dirty="0">
                <a:solidFill>
                  <a:srgbClr val="15213F"/>
                </a:solidFill>
                <a:latin typeface="Inter" pitchFamily="34" charset="0"/>
                <a:ea typeface="Inter" pitchFamily="34" charset="-122"/>
                <a:cs typeface="Inter" pitchFamily="34" charset="-120"/>
              </a:rPr>
              <a:t>Commonly involves forward contracts, options, and currency swaps to fix future exchange rates.</a:t>
            </a:r>
            <a:endParaRPr lang="en-US" sz="1050" dirty="0"/>
          </a:p>
        </p:txBody>
      </p:sp>
      <p:sp>
        <p:nvSpPr>
          <p:cNvPr id="20" name="Shape 15"/>
          <p:cNvSpPr/>
          <p:nvPr/>
        </p:nvSpPr>
        <p:spPr>
          <a:xfrm>
            <a:off x="788217" y="5061723"/>
            <a:ext cx="4491557" cy="1758704"/>
          </a:xfrm>
          <a:prstGeom prst="roundRect">
            <a:avLst>
              <a:gd name="adj" fmla="val 11414"/>
            </a:avLst>
          </a:prstGeom>
          <a:solidFill>
            <a:srgbClr val="FBFCFE"/>
          </a:solidFill>
          <a:ln w="33404">
            <a:solidFill>
              <a:srgbClr val="CFD2D8"/>
            </a:solidFill>
            <a:prstDash val="solid"/>
          </a:ln>
        </p:spPr>
      </p:sp>
      <p:sp>
        <p:nvSpPr>
          <p:cNvPr id="21" name="Shape 16"/>
          <p:cNvSpPr/>
          <p:nvPr/>
        </p:nvSpPr>
        <p:spPr>
          <a:xfrm>
            <a:off x="821621" y="5095134"/>
            <a:ext cx="4424748" cy="401545"/>
          </a:xfrm>
          <a:prstGeom prst="roundRect">
            <a:avLst>
              <a:gd name="adj" fmla="val 40010"/>
            </a:avLst>
          </a:prstGeom>
          <a:solidFill>
            <a:srgbClr val="FBFCFE"/>
          </a:solidFill>
          <a:ln/>
        </p:spPr>
      </p:sp>
      <p:sp>
        <p:nvSpPr>
          <p:cNvPr id="22" name="Text 17"/>
          <p:cNvSpPr/>
          <p:nvPr/>
        </p:nvSpPr>
        <p:spPr>
          <a:xfrm>
            <a:off x="2933652" y="5159260"/>
            <a:ext cx="200686" cy="250933"/>
          </a:xfrm>
          <a:prstGeom prst="rect">
            <a:avLst/>
          </a:prstGeom>
          <a:noFill/>
          <a:ln/>
        </p:spPr>
        <p:txBody>
          <a:bodyPr wrap="none" lIns="0" tIns="0" rIns="0" bIns="0" rtlCol="0" anchor="t"/>
          <a:lstStyle/>
          <a:p>
            <a:pPr marL="0" indent="0" algn="l">
              <a:lnSpc>
                <a:spcPts val="1550"/>
              </a:lnSpc>
              <a:buNone/>
            </a:pPr>
            <a:r>
              <a:rPr lang="en-US" sz="1550" b="1" dirty="0">
                <a:solidFill>
                  <a:srgbClr val="15213F"/>
                </a:solidFill>
                <a:latin typeface="Inter Bold" pitchFamily="34" charset="0"/>
                <a:ea typeface="Inter Bold" pitchFamily="34" charset="-122"/>
                <a:cs typeface="Inter Bold" pitchFamily="34" charset="-120"/>
              </a:rPr>
              <a:t>3</a:t>
            </a:r>
            <a:endParaRPr lang="en-US" sz="1550" dirty="0"/>
          </a:p>
        </p:txBody>
      </p:sp>
      <p:sp>
        <p:nvSpPr>
          <p:cNvPr id="23" name="Shape 18"/>
          <p:cNvSpPr/>
          <p:nvPr/>
        </p:nvSpPr>
        <p:spPr>
          <a:xfrm>
            <a:off x="955412" y="5626322"/>
            <a:ext cx="1461346" cy="248844"/>
          </a:xfrm>
          <a:prstGeom prst="roundRect">
            <a:avLst>
              <a:gd name="adj" fmla="val 64537"/>
            </a:avLst>
          </a:prstGeom>
          <a:solidFill>
            <a:srgbClr val="D7DFF4"/>
          </a:solidFill>
          <a:ln/>
        </p:spPr>
      </p:sp>
      <p:pic>
        <p:nvPicPr>
          <p:cNvPr id="24"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35703" y="5697234"/>
            <a:ext cx="106998" cy="107021"/>
          </a:xfrm>
          <a:prstGeom prst="rect">
            <a:avLst/>
          </a:prstGeom>
        </p:spPr>
      </p:pic>
      <p:sp>
        <p:nvSpPr>
          <p:cNvPr id="25" name="Text 19"/>
          <p:cNvSpPr/>
          <p:nvPr/>
        </p:nvSpPr>
        <p:spPr>
          <a:xfrm>
            <a:off x="1196200" y="5666432"/>
            <a:ext cx="1140265" cy="168623"/>
          </a:xfrm>
          <a:prstGeom prst="rect">
            <a:avLst/>
          </a:prstGeom>
          <a:noFill/>
          <a:ln/>
        </p:spPr>
        <p:txBody>
          <a:bodyPr wrap="none" lIns="0" tIns="0" rIns="0" bIns="0" rtlCol="0" anchor="t"/>
          <a:lstStyle/>
          <a:p>
            <a:pPr marL="0" indent="0" algn="l">
              <a:lnSpc>
                <a:spcPts val="1300"/>
              </a:lnSpc>
              <a:buNone/>
            </a:pPr>
            <a:r>
              <a:rPr lang="en-US" sz="800" dirty="0">
                <a:solidFill>
                  <a:srgbClr val="15213F"/>
                </a:solidFill>
                <a:latin typeface="Inter" pitchFamily="34" charset="0"/>
                <a:ea typeface="Inter" pitchFamily="34" charset="-122"/>
                <a:cs typeface="Inter" pitchFamily="34" charset="-120"/>
              </a:rPr>
              <a:t>AS 3 CLASSIFICATION</a:t>
            </a:r>
            <a:endParaRPr lang="en-US" sz="800" dirty="0"/>
          </a:p>
        </p:txBody>
      </p:sp>
      <p:sp>
        <p:nvSpPr>
          <p:cNvPr id="26" name="Text 20"/>
          <p:cNvSpPr/>
          <p:nvPr/>
        </p:nvSpPr>
        <p:spPr>
          <a:xfrm>
            <a:off x="955412" y="6020992"/>
            <a:ext cx="4157167" cy="632204"/>
          </a:xfrm>
          <a:prstGeom prst="rect">
            <a:avLst/>
          </a:prstGeom>
          <a:noFill/>
          <a:ln/>
        </p:spPr>
        <p:txBody>
          <a:bodyPr wrap="square" lIns="0" tIns="0" rIns="0" bIns="0" rtlCol="0" anchor="t"/>
          <a:lstStyle/>
          <a:p>
            <a:pPr marL="0" indent="0" algn="l">
              <a:lnSpc>
                <a:spcPts val="1650"/>
              </a:lnSpc>
              <a:buNone/>
            </a:pPr>
            <a:r>
              <a:rPr lang="en-US" sz="1050" dirty="0">
                <a:solidFill>
                  <a:srgbClr val="15213F"/>
                </a:solidFill>
                <a:latin typeface="Inter" pitchFamily="34" charset="0"/>
                <a:ea typeface="Inter" pitchFamily="34" charset="-122"/>
                <a:cs typeface="Inter" pitchFamily="34" charset="-120"/>
              </a:rPr>
              <a:t>Cash flows from hedging instruments are classified consistent with the underlying hedged item (e.g., operating, investing, financing).</a:t>
            </a:r>
            <a:endParaRPr lang="en-US" sz="1050" dirty="0"/>
          </a:p>
        </p:txBody>
      </p:sp>
      <p:sp>
        <p:nvSpPr>
          <p:cNvPr id="27" name="Shape 21"/>
          <p:cNvSpPr/>
          <p:nvPr/>
        </p:nvSpPr>
        <p:spPr>
          <a:xfrm>
            <a:off x="5409389" y="5061723"/>
            <a:ext cx="4491644" cy="1758704"/>
          </a:xfrm>
          <a:prstGeom prst="roundRect">
            <a:avLst>
              <a:gd name="adj" fmla="val 11414"/>
            </a:avLst>
          </a:prstGeom>
          <a:solidFill>
            <a:srgbClr val="FBFCFE"/>
          </a:solidFill>
          <a:ln w="33404">
            <a:solidFill>
              <a:srgbClr val="CFD2D8"/>
            </a:solidFill>
            <a:prstDash val="solid"/>
          </a:ln>
        </p:spPr>
      </p:sp>
      <p:sp>
        <p:nvSpPr>
          <p:cNvPr id="28" name="Shape 22"/>
          <p:cNvSpPr/>
          <p:nvPr/>
        </p:nvSpPr>
        <p:spPr>
          <a:xfrm>
            <a:off x="5442793" y="5095134"/>
            <a:ext cx="4424835" cy="401545"/>
          </a:xfrm>
          <a:prstGeom prst="roundRect">
            <a:avLst>
              <a:gd name="adj" fmla="val 40010"/>
            </a:avLst>
          </a:prstGeom>
          <a:solidFill>
            <a:srgbClr val="FBFCFE"/>
          </a:solidFill>
          <a:ln/>
        </p:spPr>
      </p:sp>
      <p:sp>
        <p:nvSpPr>
          <p:cNvPr id="29" name="Text 23"/>
          <p:cNvSpPr/>
          <p:nvPr/>
        </p:nvSpPr>
        <p:spPr>
          <a:xfrm>
            <a:off x="7554824" y="5159260"/>
            <a:ext cx="200686" cy="250933"/>
          </a:xfrm>
          <a:prstGeom prst="rect">
            <a:avLst/>
          </a:prstGeom>
          <a:noFill/>
          <a:ln/>
        </p:spPr>
        <p:txBody>
          <a:bodyPr wrap="none" lIns="0" tIns="0" rIns="0" bIns="0" rtlCol="0" anchor="t"/>
          <a:lstStyle/>
          <a:p>
            <a:pPr marL="0" indent="0" algn="l">
              <a:lnSpc>
                <a:spcPts val="1550"/>
              </a:lnSpc>
              <a:buNone/>
            </a:pPr>
            <a:r>
              <a:rPr lang="en-US" sz="1550" b="1" dirty="0">
                <a:solidFill>
                  <a:srgbClr val="15213F"/>
                </a:solidFill>
                <a:latin typeface="Inter Bold" pitchFamily="34" charset="0"/>
                <a:ea typeface="Inter Bold" pitchFamily="34" charset="-122"/>
                <a:cs typeface="Inter Bold" pitchFamily="34" charset="-120"/>
              </a:rPr>
              <a:t>4</a:t>
            </a:r>
            <a:endParaRPr lang="en-US" sz="1550" dirty="0"/>
          </a:p>
        </p:txBody>
      </p:sp>
      <p:sp>
        <p:nvSpPr>
          <p:cNvPr id="30" name="Shape 24"/>
          <p:cNvSpPr/>
          <p:nvPr/>
        </p:nvSpPr>
        <p:spPr>
          <a:xfrm>
            <a:off x="5576583" y="5626322"/>
            <a:ext cx="968460" cy="248844"/>
          </a:xfrm>
          <a:prstGeom prst="roundRect">
            <a:avLst>
              <a:gd name="adj" fmla="val 64537"/>
            </a:avLst>
          </a:prstGeom>
          <a:solidFill>
            <a:srgbClr val="D7DFF4"/>
          </a:solidFill>
          <a:ln/>
        </p:spPr>
      </p:sp>
      <p:pic>
        <p:nvPicPr>
          <p:cNvPr id="31" name="Image 4" descr="preencoded.png"/>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656875" y="5697234"/>
            <a:ext cx="106998" cy="107021"/>
          </a:xfrm>
          <a:prstGeom prst="rect">
            <a:avLst/>
          </a:prstGeom>
        </p:spPr>
      </p:pic>
      <p:sp>
        <p:nvSpPr>
          <p:cNvPr id="32" name="Text 25"/>
          <p:cNvSpPr/>
          <p:nvPr/>
        </p:nvSpPr>
        <p:spPr>
          <a:xfrm>
            <a:off x="5817372" y="5666432"/>
            <a:ext cx="647380" cy="168623"/>
          </a:xfrm>
          <a:prstGeom prst="rect">
            <a:avLst/>
          </a:prstGeom>
          <a:noFill/>
          <a:ln/>
        </p:spPr>
        <p:txBody>
          <a:bodyPr wrap="none" lIns="0" tIns="0" rIns="0" bIns="0" rtlCol="0" anchor="t"/>
          <a:lstStyle/>
          <a:p>
            <a:pPr marL="0" indent="0" algn="l">
              <a:lnSpc>
                <a:spcPts val="1300"/>
              </a:lnSpc>
              <a:buNone/>
            </a:pPr>
            <a:r>
              <a:rPr lang="en-US" sz="800" dirty="0">
                <a:solidFill>
                  <a:srgbClr val="15213F"/>
                </a:solidFill>
                <a:latin typeface="Inter" pitchFamily="34" charset="0"/>
                <a:ea typeface="Inter" pitchFamily="34" charset="-122"/>
                <a:cs typeface="Inter" pitchFamily="34" charset="-120"/>
              </a:rPr>
              <a:t>NET IMPACT</a:t>
            </a:r>
            <a:endParaRPr lang="en-US" sz="800" dirty="0"/>
          </a:p>
        </p:txBody>
      </p:sp>
      <p:sp>
        <p:nvSpPr>
          <p:cNvPr id="33" name="Text 26"/>
          <p:cNvSpPr/>
          <p:nvPr/>
        </p:nvSpPr>
        <p:spPr>
          <a:xfrm>
            <a:off x="5576583" y="6020992"/>
            <a:ext cx="4157254" cy="421469"/>
          </a:xfrm>
          <a:prstGeom prst="rect">
            <a:avLst/>
          </a:prstGeom>
          <a:noFill/>
          <a:ln/>
        </p:spPr>
        <p:txBody>
          <a:bodyPr wrap="square" lIns="0" tIns="0" rIns="0" bIns="0" rtlCol="0" anchor="t"/>
          <a:lstStyle/>
          <a:p>
            <a:pPr marL="0" indent="0" algn="l">
              <a:lnSpc>
                <a:spcPts val="1650"/>
              </a:lnSpc>
              <a:buNone/>
            </a:pPr>
            <a:r>
              <a:rPr lang="en-US" sz="1050" dirty="0">
                <a:solidFill>
                  <a:srgbClr val="15213F"/>
                </a:solidFill>
                <a:latin typeface="Inter" pitchFamily="34" charset="0"/>
                <a:ea typeface="Inter" pitchFamily="34" charset="-122"/>
                <a:cs typeface="Inter" pitchFamily="34" charset="-120"/>
              </a:rPr>
              <a:t>The cash flow effect should align with the activity it offsets, presenting a clearer economic picture of the hedged transaction.</a:t>
            </a:r>
            <a:endParaRPr lang="en-US" sz="1050" dirty="0"/>
          </a:p>
        </p:txBody>
      </p:sp>
      <p:sp>
        <p:nvSpPr>
          <p:cNvPr id="34" name="Text 27"/>
          <p:cNvSpPr/>
          <p:nvPr/>
        </p:nvSpPr>
        <p:spPr>
          <a:xfrm>
            <a:off x="4885361" y="7055785"/>
            <a:ext cx="918441" cy="147567"/>
          </a:xfrm>
          <a:prstGeom prst="rect">
            <a:avLst/>
          </a:prstGeom>
          <a:noFill/>
          <a:ln/>
        </p:spPr>
        <p:txBody>
          <a:bodyPr wrap="none" lIns="0" tIns="0" rIns="0" bIns="0" rtlCol="0" anchor="t"/>
          <a:lstStyle/>
          <a:p>
            <a:pPr marL="0" indent="0" algn="ctr">
              <a:lnSpc>
                <a:spcPts val="1150"/>
              </a:lnSpc>
              <a:buNone/>
            </a:pPr>
            <a:r>
              <a:rPr lang="en-US" sz="700" dirty="0">
                <a:solidFill>
                  <a:srgbClr val="15213F"/>
                </a:solidFill>
                <a:latin typeface="Inter" pitchFamily="34" charset="0"/>
                <a:ea typeface="Inter" pitchFamily="34" charset="-122"/>
                <a:cs typeface="Inter" pitchFamily="34" charset="-120"/>
              </a:rPr>
              <a:t>CA Anupam Sarda</a:t>
            </a:r>
            <a:endParaRPr lang="en-US" sz="7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601"/>
            </a:avLst>
          </a:prstGeom>
          <a:solidFill>
            <a:srgbClr val="FBFCFE"/>
          </a:solidFill>
          <a:ln w="33404">
            <a:solidFill>
              <a:srgbClr val="E5E0DF"/>
            </a:solidFill>
            <a:prstDash val="solid"/>
          </a:ln>
        </p:spPr>
      </p:sp>
      <p:sp>
        <p:nvSpPr>
          <p:cNvPr id="3" name="Text 1"/>
          <p:cNvSpPr/>
          <p:nvPr/>
        </p:nvSpPr>
        <p:spPr>
          <a:xfrm>
            <a:off x="805528" y="1591474"/>
            <a:ext cx="4000933" cy="431736"/>
          </a:xfrm>
          <a:prstGeom prst="rect">
            <a:avLst/>
          </a:prstGeom>
          <a:noFill/>
          <a:ln/>
        </p:spPr>
        <p:txBody>
          <a:bodyPr wrap="none" lIns="0" tIns="0" rIns="0" bIns="0" rtlCol="0" anchor="t"/>
          <a:lstStyle/>
          <a:p>
            <a:pPr marL="0" indent="0" algn="l">
              <a:lnSpc>
                <a:spcPts val="3350"/>
              </a:lnSpc>
              <a:buNone/>
            </a:pPr>
            <a:r>
              <a:rPr lang="en-US" sz="2700" b="1" dirty="0">
                <a:solidFill>
                  <a:srgbClr val="3257B8"/>
                </a:solidFill>
                <a:latin typeface="Inter Bold" pitchFamily="34" charset="0"/>
                <a:ea typeface="Inter Bold" pitchFamily="34" charset="-122"/>
                <a:cs typeface="Inter Bold" pitchFamily="34" charset="-120"/>
              </a:rPr>
              <a:t>AS 3: Other Disclosures</a:t>
            </a:r>
            <a:endParaRPr lang="en-US" sz="2700" dirty="0"/>
          </a:p>
        </p:txBody>
      </p:sp>
      <p:sp>
        <p:nvSpPr>
          <p:cNvPr id="4" name="Text 2"/>
          <p:cNvSpPr/>
          <p:nvPr/>
        </p:nvSpPr>
        <p:spPr>
          <a:xfrm>
            <a:off x="805528" y="2299549"/>
            <a:ext cx="9078193" cy="442003"/>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Beyond the standard classification, AS 3 encourages the disclosure of additional information to provide users with a more comprehensive understanding of an entity's financial position and liquidity.</a:t>
            </a:r>
            <a:endParaRPr lang="en-US" sz="1050" dirty="0"/>
          </a:p>
        </p:txBody>
      </p:sp>
      <p:sp>
        <p:nvSpPr>
          <p:cNvPr id="5" name="Shape 3"/>
          <p:cNvSpPr/>
          <p:nvPr/>
        </p:nvSpPr>
        <p:spPr>
          <a:xfrm>
            <a:off x="805528" y="2896950"/>
            <a:ext cx="4469983" cy="2476264"/>
          </a:xfrm>
          <a:prstGeom prst="roundRect">
            <a:avLst>
              <a:gd name="adj" fmla="val 8368"/>
            </a:avLst>
          </a:prstGeom>
          <a:solidFill>
            <a:srgbClr val="FBFCFE"/>
          </a:solidFill>
          <a:ln w="33404">
            <a:solidFill>
              <a:srgbClr val="CFD2D8"/>
            </a:solidFill>
            <a:prstDash val="solid"/>
          </a:ln>
        </p:spPr>
      </p:sp>
      <p:sp>
        <p:nvSpPr>
          <p:cNvPr id="6" name="Shape 4"/>
          <p:cNvSpPr/>
          <p:nvPr/>
        </p:nvSpPr>
        <p:spPr>
          <a:xfrm>
            <a:off x="838932" y="2930361"/>
            <a:ext cx="4403175" cy="414509"/>
          </a:xfrm>
          <a:prstGeom prst="roundRect">
            <a:avLst>
              <a:gd name="adj" fmla="val 40321"/>
            </a:avLst>
          </a:prstGeom>
          <a:solidFill>
            <a:srgbClr val="FBFCFE"/>
          </a:solidFill>
          <a:ln/>
        </p:spPr>
      </p:sp>
      <p:sp>
        <p:nvSpPr>
          <p:cNvPr id="7" name="Text 5"/>
          <p:cNvSpPr/>
          <p:nvPr/>
        </p:nvSpPr>
        <p:spPr>
          <a:xfrm>
            <a:off x="2936871" y="2996923"/>
            <a:ext cx="207210" cy="259024"/>
          </a:xfrm>
          <a:prstGeom prst="rect">
            <a:avLst/>
          </a:prstGeom>
          <a:noFill/>
          <a:ln/>
        </p:spPr>
        <p:txBody>
          <a:bodyPr wrap="none" lIns="0" tIns="0" rIns="0" bIns="0" rtlCol="0" anchor="t"/>
          <a:lstStyle/>
          <a:p>
            <a:pPr marL="0" indent="0" algn="l">
              <a:lnSpc>
                <a:spcPts val="1600"/>
              </a:lnSpc>
              <a:buNone/>
            </a:pPr>
            <a:r>
              <a:rPr lang="en-US" sz="1600" b="1" dirty="0">
                <a:solidFill>
                  <a:srgbClr val="15213F"/>
                </a:solidFill>
                <a:latin typeface="Inter Bold" pitchFamily="34" charset="0"/>
                <a:ea typeface="Inter Bold" pitchFamily="34" charset="-122"/>
                <a:cs typeface="Inter Bold" pitchFamily="34" charset="-120"/>
              </a:rPr>
              <a:t>1</a:t>
            </a:r>
            <a:endParaRPr lang="en-US" sz="1600" dirty="0"/>
          </a:p>
        </p:txBody>
      </p:sp>
      <p:sp>
        <p:nvSpPr>
          <p:cNvPr id="8" name="Shape 6"/>
          <p:cNvSpPr/>
          <p:nvPr/>
        </p:nvSpPr>
        <p:spPr>
          <a:xfrm>
            <a:off x="977072" y="3483040"/>
            <a:ext cx="1139222" cy="259634"/>
          </a:xfrm>
          <a:prstGeom prst="roundRect">
            <a:avLst>
              <a:gd name="adj" fmla="val 63850"/>
            </a:avLst>
          </a:prstGeom>
          <a:solidFill>
            <a:srgbClr val="D7DFF4"/>
          </a:solidFill>
          <a:ln/>
        </p:spPr>
      </p:sp>
      <p:pic>
        <p:nvPicPr>
          <p:cNvPr id="9"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59887" y="3557606"/>
            <a:ext cx="110477" cy="110501"/>
          </a:xfrm>
          <a:prstGeom prst="rect">
            <a:avLst/>
          </a:prstGeom>
        </p:spPr>
      </p:pic>
      <p:sp>
        <p:nvSpPr>
          <p:cNvPr id="10" name="Text 7"/>
          <p:cNvSpPr/>
          <p:nvPr/>
        </p:nvSpPr>
        <p:spPr>
          <a:xfrm>
            <a:off x="1225603" y="3524456"/>
            <a:ext cx="807876" cy="176801"/>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                          </a:t>
            </a:r>
            <a:endParaRPr lang="en-US" sz="850" dirty="0"/>
          </a:p>
        </p:txBody>
      </p:sp>
      <p:sp>
        <p:nvSpPr>
          <p:cNvPr id="11" name="Text 8"/>
          <p:cNvSpPr/>
          <p:nvPr/>
        </p:nvSpPr>
        <p:spPr>
          <a:xfrm>
            <a:off x="977072" y="3797924"/>
            <a:ext cx="2467646"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Undrawn Borrowing Facilities</a:t>
            </a:r>
            <a:endParaRPr lang="en-US" sz="1350" dirty="0"/>
          </a:p>
        </p:txBody>
      </p:sp>
      <p:sp>
        <p:nvSpPr>
          <p:cNvPr id="12" name="Text 9"/>
          <p:cNvSpPr/>
          <p:nvPr/>
        </p:nvSpPr>
        <p:spPr>
          <a:xfrm>
            <a:off x="977072" y="4096624"/>
            <a:ext cx="4126894" cy="884007"/>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Disclosure of the amount of undrawn borrowing facilities available for future operating activities and to settle capital commitments, including any restrictions on their use. This provides insight into an entity's financial flexibility.</a:t>
            </a:r>
            <a:endParaRPr lang="en-US" sz="1050" dirty="0"/>
          </a:p>
        </p:txBody>
      </p:sp>
      <p:sp>
        <p:nvSpPr>
          <p:cNvPr id="13" name="Shape 10"/>
          <p:cNvSpPr/>
          <p:nvPr/>
        </p:nvSpPr>
        <p:spPr>
          <a:xfrm>
            <a:off x="5413651" y="2896950"/>
            <a:ext cx="4470070" cy="2476264"/>
          </a:xfrm>
          <a:prstGeom prst="roundRect">
            <a:avLst>
              <a:gd name="adj" fmla="val 8368"/>
            </a:avLst>
          </a:prstGeom>
          <a:solidFill>
            <a:srgbClr val="FBFCFE"/>
          </a:solidFill>
          <a:ln w="33404">
            <a:solidFill>
              <a:srgbClr val="CFD2D8"/>
            </a:solidFill>
            <a:prstDash val="solid"/>
          </a:ln>
        </p:spPr>
      </p:sp>
      <p:sp>
        <p:nvSpPr>
          <p:cNvPr id="14" name="Shape 11"/>
          <p:cNvSpPr/>
          <p:nvPr/>
        </p:nvSpPr>
        <p:spPr>
          <a:xfrm>
            <a:off x="5447055" y="2930361"/>
            <a:ext cx="4403262" cy="414509"/>
          </a:xfrm>
          <a:prstGeom prst="roundRect">
            <a:avLst>
              <a:gd name="adj" fmla="val 40321"/>
            </a:avLst>
          </a:prstGeom>
          <a:solidFill>
            <a:srgbClr val="FBFCFE"/>
          </a:solidFill>
          <a:ln/>
        </p:spPr>
      </p:sp>
      <p:sp>
        <p:nvSpPr>
          <p:cNvPr id="15" name="Text 12"/>
          <p:cNvSpPr/>
          <p:nvPr/>
        </p:nvSpPr>
        <p:spPr>
          <a:xfrm>
            <a:off x="7545081" y="2996923"/>
            <a:ext cx="207210" cy="259024"/>
          </a:xfrm>
          <a:prstGeom prst="rect">
            <a:avLst/>
          </a:prstGeom>
          <a:noFill/>
          <a:ln/>
        </p:spPr>
        <p:txBody>
          <a:bodyPr wrap="none" lIns="0" tIns="0" rIns="0" bIns="0" rtlCol="0" anchor="t"/>
          <a:lstStyle/>
          <a:p>
            <a:pPr marL="0" indent="0" algn="l">
              <a:lnSpc>
                <a:spcPts val="1600"/>
              </a:lnSpc>
              <a:buNone/>
            </a:pPr>
            <a:r>
              <a:rPr lang="en-US" sz="1600" b="1" dirty="0">
                <a:solidFill>
                  <a:srgbClr val="15213F"/>
                </a:solidFill>
                <a:latin typeface="Inter Bold" pitchFamily="34" charset="0"/>
                <a:ea typeface="Inter Bold" pitchFamily="34" charset="-122"/>
                <a:cs typeface="Inter Bold" pitchFamily="34" charset="-120"/>
              </a:rPr>
              <a:t>2</a:t>
            </a:r>
            <a:endParaRPr lang="en-US" sz="1600" dirty="0"/>
          </a:p>
        </p:txBody>
      </p:sp>
      <p:sp>
        <p:nvSpPr>
          <p:cNvPr id="16" name="Shape 13"/>
          <p:cNvSpPr/>
          <p:nvPr/>
        </p:nvSpPr>
        <p:spPr>
          <a:xfrm>
            <a:off x="5585195" y="3483040"/>
            <a:ext cx="1139222" cy="259634"/>
          </a:xfrm>
          <a:prstGeom prst="roundRect">
            <a:avLst>
              <a:gd name="adj" fmla="val 63850"/>
            </a:avLst>
          </a:prstGeom>
          <a:solidFill>
            <a:srgbClr val="D7DFF4"/>
          </a:solidFill>
          <a:ln/>
        </p:spPr>
      </p:sp>
      <p:pic>
        <p:nvPicPr>
          <p:cNvPr id="17"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668010" y="3557606"/>
            <a:ext cx="110477" cy="110501"/>
          </a:xfrm>
          <a:prstGeom prst="rect">
            <a:avLst/>
          </a:prstGeom>
        </p:spPr>
      </p:pic>
      <p:sp>
        <p:nvSpPr>
          <p:cNvPr id="18" name="Text 14"/>
          <p:cNvSpPr/>
          <p:nvPr/>
        </p:nvSpPr>
        <p:spPr>
          <a:xfrm>
            <a:off x="5833726" y="3524456"/>
            <a:ext cx="807876" cy="176801"/>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                          </a:t>
            </a:r>
            <a:endParaRPr lang="en-US" sz="850" dirty="0"/>
          </a:p>
        </p:txBody>
      </p:sp>
      <p:sp>
        <p:nvSpPr>
          <p:cNvPr id="19" name="Text 15"/>
          <p:cNvSpPr/>
          <p:nvPr/>
        </p:nvSpPr>
        <p:spPr>
          <a:xfrm>
            <a:off x="5585195" y="3797924"/>
            <a:ext cx="2646498"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Operating Capacity Cash Flows</a:t>
            </a:r>
            <a:endParaRPr lang="en-US" sz="1350" dirty="0"/>
          </a:p>
        </p:txBody>
      </p:sp>
      <p:sp>
        <p:nvSpPr>
          <p:cNvPr id="20" name="Text 16"/>
          <p:cNvSpPr/>
          <p:nvPr/>
        </p:nvSpPr>
        <p:spPr>
          <a:xfrm>
            <a:off x="5585195" y="4096624"/>
            <a:ext cx="4126981" cy="1105009"/>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Separate reporting of cash flows that increase operating capacity (e.g., new investments) from those required merely to maintain existing operating capacity (e.g., routine replacements). This helps assess an entity's reinvestment strategy.</a:t>
            </a:r>
            <a:endParaRPr lang="en-US" sz="1050" dirty="0"/>
          </a:p>
        </p:txBody>
      </p:sp>
      <p:sp>
        <p:nvSpPr>
          <p:cNvPr id="21" name="Text 17"/>
          <p:cNvSpPr/>
          <p:nvPr/>
        </p:nvSpPr>
        <p:spPr>
          <a:xfrm>
            <a:off x="805528" y="5528611"/>
            <a:ext cx="9078193" cy="442003"/>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These disclosures, combined with management's commentary, offer valuable context to the cash flow statement, enhancing transparency and aiding in financial analysis.</a:t>
            </a:r>
            <a:endParaRPr lang="en-US" sz="1050" dirty="0"/>
          </a:p>
        </p:txBody>
      </p:sp>
      <p:pic>
        <p:nvPicPr>
          <p:cNvPr id="22" name="Image 2" descr="preencoded.png"/>
          <p:cNvPicPr>
            <a:picLocks noChangeAspect="1"/>
          </p:cNvPicPr>
          <p:nvPr/>
        </p:nvPicPr>
        <p:blipFill>
          <a:blip r:embed="rId5"/>
          <a:stretch>
            <a:fillRect/>
          </a:stretch>
        </p:blipFill>
        <p:spPr>
          <a:xfrm>
            <a:off x="377276" y="345946"/>
            <a:ext cx="869378" cy="189418"/>
          </a:xfrm>
          <a:prstGeom prst="rect">
            <a:avLst/>
          </a:prstGeom>
        </p:spPr>
      </p:pic>
      <p:sp>
        <p:nvSpPr>
          <p:cNvPr id="23" name="Text 18"/>
          <p:cNvSpPr/>
          <p:nvPr/>
        </p:nvSpPr>
        <p:spPr>
          <a:xfrm>
            <a:off x="4870485" y="7043952"/>
            <a:ext cx="948191" cy="154788"/>
          </a:xfrm>
          <a:prstGeom prst="rect">
            <a:avLst/>
          </a:prstGeom>
          <a:noFill/>
          <a:ln/>
        </p:spPr>
        <p:txBody>
          <a:bodyPr wrap="none" lIns="0" tIns="0" rIns="0" bIns="0" rtlCol="0" anchor="t"/>
          <a:lstStyle/>
          <a:p>
            <a:pPr marL="0" indent="0" algn="ctr">
              <a:lnSpc>
                <a:spcPts val="1200"/>
              </a:lnSpc>
              <a:buNone/>
            </a:pPr>
            <a:r>
              <a:rPr lang="en-US" sz="750" dirty="0">
                <a:solidFill>
                  <a:srgbClr val="15213F"/>
                </a:solidFill>
                <a:latin typeface="Inter" pitchFamily="34" charset="0"/>
                <a:ea typeface="Inter" pitchFamily="34" charset="-122"/>
                <a:cs typeface="Inter" pitchFamily="34" charset="-120"/>
              </a:rPr>
              <a:t>CA Anupam Sarda</a:t>
            </a:r>
            <a:endParaRPr lang="en-US" sz="7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601"/>
            </a:avLst>
          </a:prstGeom>
          <a:solidFill>
            <a:srgbClr val="FBFCFE"/>
          </a:solidFill>
          <a:ln w="33404">
            <a:solidFill>
              <a:srgbClr val="E5E0DF"/>
            </a:solidFill>
            <a:prstDash val="solid"/>
          </a:ln>
        </p:spPr>
      </p:sp>
      <p:sp>
        <p:nvSpPr>
          <p:cNvPr id="3" name="Text 1"/>
          <p:cNvSpPr/>
          <p:nvPr/>
        </p:nvSpPr>
        <p:spPr>
          <a:xfrm>
            <a:off x="805528" y="1942553"/>
            <a:ext cx="4110453" cy="431736"/>
          </a:xfrm>
          <a:prstGeom prst="rect">
            <a:avLst/>
          </a:prstGeom>
          <a:noFill/>
          <a:ln/>
        </p:spPr>
        <p:txBody>
          <a:bodyPr wrap="none" lIns="0" tIns="0" rIns="0" bIns="0" rtlCol="0" anchor="t"/>
          <a:lstStyle/>
          <a:p>
            <a:pPr marL="0" indent="0" algn="l">
              <a:lnSpc>
                <a:spcPts val="3350"/>
              </a:lnSpc>
              <a:buNone/>
            </a:pPr>
            <a:r>
              <a:rPr lang="en-US" sz="2700" b="1" dirty="0">
                <a:solidFill>
                  <a:srgbClr val="3257B8"/>
                </a:solidFill>
                <a:latin typeface="Inter Bold" pitchFamily="34" charset="0"/>
                <a:ea typeface="Inter Bold" pitchFamily="34" charset="-122"/>
                <a:cs typeface="Inter Bold" pitchFamily="34" charset="-120"/>
              </a:rPr>
              <a:t>AS 3 — Other Key Points</a:t>
            </a:r>
            <a:endParaRPr lang="en-US" sz="2700" dirty="0"/>
          </a:p>
        </p:txBody>
      </p:sp>
      <p:sp>
        <p:nvSpPr>
          <p:cNvPr id="4" name="Shape 2"/>
          <p:cNvSpPr/>
          <p:nvPr/>
        </p:nvSpPr>
        <p:spPr>
          <a:xfrm>
            <a:off x="805528" y="2650629"/>
            <a:ext cx="4469983" cy="1525869"/>
          </a:xfrm>
          <a:prstGeom prst="roundRect">
            <a:avLst>
              <a:gd name="adj" fmla="val 10508"/>
            </a:avLst>
          </a:prstGeom>
          <a:solidFill>
            <a:srgbClr val="FBFCFE"/>
          </a:solidFill>
          <a:ln w="33404">
            <a:solidFill>
              <a:srgbClr val="CFD2D8"/>
            </a:solidFill>
            <a:prstDash val="solid"/>
          </a:ln>
        </p:spPr>
      </p:sp>
      <p:pic>
        <p:nvPicPr>
          <p:cNvPr id="5" name="Image 0" descr="preencoded.png"/>
          <p:cNvPicPr>
            <a:picLocks noChangeAspect="1"/>
          </p:cNvPicPr>
          <p:nvPr/>
        </p:nvPicPr>
        <p:blipFill>
          <a:blip r:embed="rId3"/>
          <a:stretch>
            <a:fillRect/>
          </a:stretch>
        </p:blipFill>
        <p:spPr>
          <a:xfrm>
            <a:off x="772124" y="2650629"/>
            <a:ext cx="133617" cy="1525869"/>
          </a:xfrm>
          <a:prstGeom prst="rect">
            <a:avLst/>
          </a:prstGeom>
        </p:spPr>
      </p:pic>
      <p:sp>
        <p:nvSpPr>
          <p:cNvPr id="6" name="Text 3"/>
          <p:cNvSpPr/>
          <p:nvPr/>
        </p:nvSpPr>
        <p:spPr>
          <a:xfrm>
            <a:off x="1077285" y="2822210"/>
            <a:ext cx="3375561"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Acquisitions &amp; Disposals of Subsidiaries</a:t>
            </a:r>
            <a:endParaRPr lang="en-US" sz="1350" dirty="0"/>
          </a:p>
        </p:txBody>
      </p:sp>
      <p:sp>
        <p:nvSpPr>
          <p:cNvPr id="7" name="Text 4"/>
          <p:cNvSpPr/>
          <p:nvPr/>
        </p:nvSpPr>
        <p:spPr>
          <a:xfrm>
            <a:off x="1077285" y="3120910"/>
            <a:ext cx="4026682" cy="884007"/>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Cash flows from buying or selling subsidiaries must be shown separately under investing activities. Disclose the net cash paid or received, along with the main components of the transaction.</a:t>
            </a:r>
            <a:endParaRPr lang="en-US" sz="1050" dirty="0"/>
          </a:p>
        </p:txBody>
      </p:sp>
      <p:sp>
        <p:nvSpPr>
          <p:cNvPr id="8" name="Shape 5"/>
          <p:cNvSpPr/>
          <p:nvPr/>
        </p:nvSpPr>
        <p:spPr>
          <a:xfrm>
            <a:off x="5413651" y="2650629"/>
            <a:ext cx="4470070" cy="1525869"/>
          </a:xfrm>
          <a:prstGeom prst="roundRect">
            <a:avLst>
              <a:gd name="adj" fmla="val 10508"/>
            </a:avLst>
          </a:prstGeom>
          <a:solidFill>
            <a:srgbClr val="FBFCFE"/>
          </a:solidFill>
          <a:ln w="33404">
            <a:solidFill>
              <a:srgbClr val="CFD2D8"/>
            </a:solidFill>
            <a:prstDash val="solid"/>
          </a:ln>
        </p:spPr>
      </p:sp>
      <p:pic>
        <p:nvPicPr>
          <p:cNvPr id="9" name="Image 1" descr="preencoded.png"/>
          <p:cNvPicPr>
            <a:picLocks noChangeAspect="1"/>
          </p:cNvPicPr>
          <p:nvPr/>
        </p:nvPicPr>
        <p:blipFill>
          <a:blip r:embed="rId3"/>
          <a:stretch>
            <a:fillRect/>
          </a:stretch>
        </p:blipFill>
        <p:spPr>
          <a:xfrm>
            <a:off x="5380247" y="2650629"/>
            <a:ext cx="133617" cy="1525869"/>
          </a:xfrm>
          <a:prstGeom prst="rect">
            <a:avLst/>
          </a:prstGeom>
        </p:spPr>
      </p:pic>
      <p:sp>
        <p:nvSpPr>
          <p:cNvPr id="10" name="Text 6"/>
          <p:cNvSpPr/>
          <p:nvPr/>
        </p:nvSpPr>
        <p:spPr>
          <a:xfrm>
            <a:off x="5685408" y="2822210"/>
            <a:ext cx="1726752"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Extraordinary Items</a:t>
            </a:r>
            <a:endParaRPr lang="en-US" sz="1350" dirty="0"/>
          </a:p>
        </p:txBody>
      </p:sp>
      <p:sp>
        <p:nvSpPr>
          <p:cNvPr id="11" name="Text 7"/>
          <p:cNvSpPr/>
          <p:nvPr/>
        </p:nvSpPr>
        <p:spPr>
          <a:xfrm>
            <a:off x="5685408" y="3120910"/>
            <a:ext cx="4026769" cy="884007"/>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Cash flows from extraordinary items must be disclosed separately under the relevant activity. Example: insurance settlement from a natural disaster of PPE item will be classified as Investing Activity.</a:t>
            </a:r>
            <a:endParaRPr lang="en-US" sz="1050" dirty="0"/>
          </a:p>
        </p:txBody>
      </p:sp>
      <p:sp>
        <p:nvSpPr>
          <p:cNvPr id="12" name="Shape 8"/>
          <p:cNvSpPr/>
          <p:nvPr/>
        </p:nvSpPr>
        <p:spPr>
          <a:xfrm>
            <a:off x="805528" y="4314668"/>
            <a:ext cx="4469983" cy="1304867"/>
          </a:xfrm>
          <a:prstGeom prst="roundRect">
            <a:avLst>
              <a:gd name="adj" fmla="val 12288"/>
            </a:avLst>
          </a:prstGeom>
          <a:solidFill>
            <a:srgbClr val="FBFCFE"/>
          </a:solidFill>
          <a:ln w="33404">
            <a:solidFill>
              <a:srgbClr val="CFD2D8"/>
            </a:solidFill>
            <a:prstDash val="solid"/>
          </a:ln>
        </p:spPr>
      </p:sp>
      <p:pic>
        <p:nvPicPr>
          <p:cNvPr id="13" name="Image 2" descr="preencoded.png"/>
          <p:cNvPicPr>
            <a:picLocks noChangeAspect="1"/>
          </p:cNvPicPr>
          <p:nvPr/>
        </p:nvPicPr>
        <p:blipFill>
          <a:blip r:embed="rId4"/>
          <a:stretch>
            <a:fillRect/>
          </a:stretch>
        </p:blipFill>
        <p:spPr>
          <a:xfrm>
            <a:off x="772124" y="4314668"/>
            <a:ext cx="133617" cy="1304867"/>
          </a:xfrm>
          <a:prstGeom prst="rect">
            <a:avLst/>
          </a:prstGeom>
        </p:spPr>
      </p:pic>
      <p:sp>
        <p:nvSpPr>
          <p:cNvPr id="14" name="Text 9"/>
          <p:cNvSpPr/>
          <p:nvPr/>
        </p:nvSpPr>
        <p:spPr>
          <a:xfrm>
            <a:off x="1077285" y="4486248"/>
            <a:ext cx="1997813"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Non-Cash Transactions</a:t>
            </a:r>
            <a:endParaRPr lang="en-US" sz="1350" dirty="0"/>
          </a:p>
        </p:txBody>
      </p:sp>
      <p:sp>
        <p:nvSpPr>
          <p:cNvPr id="15" name="Text 10"/>
          <p:cNvSpPr/>
          <p:nvPr/>
        </p:nvSpPr>
        <p:spPr>
          <a:xfrm>
            <a:off x="1077285" y="4784949"/>
            <a:ext cx="4026682" cy="663005"/>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Do not include non-cash transactions in the Cash Flow Statement; disclose them separately in notes. Examples: debt conversion to equity, acquisition of assets by issuing shares.</a:t>
            </a:r>
            <a:endParaRPr lang="en-US" sz="1050" dirty="0"/>
          </a:p>
        </p:txBody>
      </p:sp>
      <p:sp>
        <p:nvSpPr>
          <p:cNvPr id="16" name="Shape 11"/>
          <p:cNvSpPr/>
          <p:nvPr/>
        </p:nvSpPr>
        <p:spPr>
          <a:xfrm>
            <a:off x="5413651" y="4314668"/>
            <a:ext cx="4470070" cy="1304867"/>
          </a:xfrm>
          <a:prstGeom prst="roundRect">
            <a:avLst>
              <a:gd name="adj" fmla="val 12288"/>
            </a:avLst>
          </a:prstGeom>
          <a:solidFill>
            <a:srgbClr val="FBFCFE"/>
          </a:solidFill>
          <a:ln w="33404">
            <a:solidFill>
              <a:srgbClr val="CFD2D8"/>
            </a:solidFill>
            <a:prstDash val="solid"/>
          </a:ln>
        </p:spPr>
      </p:sp>
      <p:pic>
        <p:nvPicPr>
          <p:cNvPr id="17" name="Image 3" descr="preencoded.png"/>
          <p:cNvPicPr>
            <a:picLocks noChangeAspect="1"/>
          </p:cNvPicPr>
          <p:nvPr/>
        </p:nvPicPr>
        <p:blipFill>
          <a:blip r:embed="rId4"/>
          <a:stretch>
            <a:fillRect/>
          </a:stretch>
        </p:blipFill>
        <p:spPr>
          <a:xfrm>
            <a:off x="5380247" y="4314668"/>
            <a:ext cx="133617" cy="1304867"/>
          </a:xfrm>
          <a:prstGeom prst="rect">
            <a:avLst/>
          </a:prstGeom>
        </p:spPr>
      </p:pic>
      <p:sp>
        <p:nvSpPr>
          <p:cNvPr id="18" name="Text 12"/>
          <p:cNvSpPr/>
          <p:nvPr/>
        </p:nvSpPr>
        <p:spPr>
          <a:xfrm>
            <a:off x="5685408" y="4486248"/>
            <a:ext cx="2149959"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Restricted Cash Balances</a:t>
            </a:r>
            <a:endParaRPr lang="en-US" sz="1350" dirty="0"/>
          </a:p>
        </p:txBody>
      </p:sp>
      <p:sp>
        <p:nvSpPr>
          <p:cNvPr id="19" name="Text 13"/>
          <p:cNvSpPr/>
          <p:nvPr/>
        </p:nvSpPr>
        <p:spPr>
          <a:xfrm>
            <a:off x="5685408" y="4784949"/>
            <a:ext cx="4026769" cy="663005"/>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Disclose cash that is not freely available, such as funds restricted by exchange controls. Include management commentary.</a:t>
            </a:r>
            <a:endParaRPr lang="en-US" sz="1050" dirty="0"/>
          </a:p>
        </p:txBody>
      </p:sp>
      <p:pic>
        <p:nvPicPr>
          <p:cNvPr id="20" name="Image 4" descr="preencoded.png"/>
          <p:cNvPicPr>
            <a:picLocks noChangeAspect="1"/>
          </p:cNvPicPr>
          <p:nvPr/>
        </p:nvPicPr>
        <p:blipFill>
          <a:blip r:embed="rId5"/>
          <a:stretch>
            <a:fillRect/>
          </a:stretch>
        </p:blipFill>
        <p:spPr>
          <a:xfrm>
            <a:off x="377276" y="345946"/>
            <a:ext cx="869378" cy="189418"/>
          </a:xfrm>
          <a:prstGeom prst="rect">
            <a:avLst/>
          </a:prstGeom>
        </p:spPr>
      </p:pic>
      <p:sp>
        <p:nvSpPr>
          <p:cNvPr id="21" name="Text 14"/>
          <p:cNvSpPr/>
          <p:nvPr/>
        </p:nvSpPr>
        <p:spPr>
          <a:xfrm>
            <a:off x="4870485" y="7043952"/>
            <a:ext cx="948191" cy="154788"/>
          </a:xfrm>
          <a:prstGeom prst="rect">
            <a:avLst/>
          </a:prstGeom>
          <a:noFill/>
          <a:ln/>
        </p:spPr>
        <p:txBody>
          <a:bodyPr wrap="none" lIns="0" tIns="0" rIns="0" bIns="0" rtlCol="0" anchor="t"/>
          <a:lstStyle/>
          <a:p>
            <a:pPr marL="0" indent="0" algn="ctr">
              <a:lnSpc>
                <a:spcPts val="1200"/>
              </a:lnSpc>
              <a:buNone/>
            </a:pPr>
            <a:r>
              <a:rPr lang="en-US" sz="750" dirty="0">
                <a:solidFill>
                  <a:srgbClr val="15213F"/>
                </a:solidFill>
                <a:latin typeface="Inter" pitchFamily="34" charset="0"/>
                <a:ea typeface="Inter" pitchFamily="34" charset="-122"/>
                <a:cs typeface="Inter" pitchFamily="34" charset="-120"/>
              </a:rPr>
              <a:t>CA Anupam Sarda</a:t>
            </a:r>
            <a:endParaRPr lang="en-US" sz="7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601"/>
            </a:avLst>
          </a:prstGeom>
          <a:solidFill>
            <a:srgbClr val="FBFCFE"/>
          </a:solidFill>
          <a:ln w="33404">
            <a:solidFill>
              <a:srgbClr val="E5E0DF"/>
            </a:solidFill>
            <a:prstDash val="solid"/>
          </a:ln>
        </p:spPr>
      </p:sp>
      <p:pic>
        <p:nvPicPr>
          <p:cNvPr id="3" name="Image 0" descr="preencoded.png"/>
          <p:cNvPicPr>
            <a:picLocks noChangeAspect="1"/>
          </p:cNvPicPr>
          <p:nvPr/>
        </p:nvPicPr>
        <p:blipFill>
          <a:blip r:embed="rId3"/>
          <a:stretch>
            <a:fillRect/>
          </a:stretch>
        </p:blipFill>
        <p:spPr>
          <a:xfrm>
            <a:off x="252967" y="178194"/>
            <a:ext cx="4009545" cy="7205701"/>
          </a:xfrm>
          <a:prstGeom prst="rect">
            <a:avLst/>
          </a:prstGeom>
        </p:spPr>
      </p:pic>
      <p:sp>
        <p:nvSpPr>
          <p:cNvPr id="4" name="Text 1"/>
          <p:cNvSpPr/>
          <p:nvPr/>
        </p:nvSpPr>
        <p:spPr>
          <a:xfrm>
            <a:off x="4624216" y="859645"/>
            <a:ext cx="5259418" cy="863473"/>
          </a:xfrm>
          <a:prstGeom prst="rect">
            <a:avLst/>
          </a:prstGeom>
          <a:noFill/>
          <a:ln/>
        </p:spPr>
        <p:txBody>
          <a:bodyPr wrap="square" lIns="0" tIns="0" rIns="0" bIns="0" rtlCol="0" anchor="t"/>
          <a:lstStyle/>
          <a:p>
            <a:pPr marL="0" indent="0" algn="l">
              <a:lnSpc>
                <a:spcPts val="3350"/>
              </a:lnSpc>
              <a:buNone/>
            </a:pPr>
            <a:r>
              <a:rPr lang="en-US" sz="2700" b="1" dirty="0">
                <a:solidFill>
                  <a:srgbClr val="3257B8"/>
                </a:solidFill>
                <a:latin typeface="Inter Bold" pitchFamily="34" charset="0"/>
                <a:ea typeface="Inter Bold" pitchFamily="34" charset="-122"/>
                <a:cs typeface="Inter Bold" pitchFamily="34" charset="-120"/>
              </a:rPr>
              <a:t>Case Study: AS 3 — Jet Airways </a:t>
            </a:r>
            <a:endParaRPr lang="en-US" sz="2700" dirty="0"/>
          </a:p>
        </p:txBody>
      </p:sp>
      <p:sp>
        <p:nvSpPr>
          <p:cNvPr id="5" name="Text 2"/>
          <p:cNvSpPr/>
          <p:nvPr/>
        </p:nvSpPr>
        <p:spPr>
          <a:xfrm>
            <a:off x="4624216" y="1930372"/>
            <a:ext cx="5259418" cy="221002"/>
          </a:xfrm>
          <a:prstGeom prst="rect">
            <a:avLst/>
          </a:prstGeom>
          <a:noFill/>
          <a:ln/>
        </p:spPr>
        <p:txBody>
          <a:bodyPr wrap="non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 Jet Airways' journey highlights the critical importance of AS 3.</a:t>
            </a:r>
            <a:endParaRPr lang="en-US" sz="1050" dirty="0"/>
          </a:p>
        </p:txBody>
      </p:sp>
      <p:sp>
        <p:nvSpPr>
          <p:cNvPr id="6" name="Shape 3"/>
          <p:cNvSpPr/>
          <p:nvPr/>
        </p:nvSpPr>
        <p:spPr>
          <a:xfrm>
            <a:off x="4624216" y="2306771"/>
            <a:ext cx="1660988" cy="3708392"/>
          </a:xfrm>
          <a:prstGeom prst="roundRect">
            <a:avLst>
              <a:gd name="adj" fmla="val 12476"/>
            </a:avLst>
          </a:prstGeom>
          <a:solidFill>
            <a:srgbClr val="FBFCFE"/>
          </a:solidFill>
          <a:ln w="33404">
            <a:solidFill>
              <a:srgbClr val="CFD2D8"/>
            </a:solidFill>
            <a:prstDash val="solid"/>
          </a:ln>
        </p:spPr>
      </p:sp>
      <p:sp>
        <p:nvSpPr>
          <p:cNvPr id="7" name="Shape 4"/>
          <p:cNvSpPr/>
          <p:nvPr/>
        </p:nvSpPr>
        <p:spPr>
          <a:xfrm>
            <a:off x="4657621" y="2340182"/>
            <a:ext cx="1594179" cy="414509"/>
          </a:xfrm>
          <a:prstGeom prst="roundRect">
            <a:avLst>
              <a:gd name="adj" fmla="val 40321"/>
            </a:avLst>
          </a:prstGeom>
          <a:solidFill>
            <a:srgbClr val="FBFCFE"/>
          </a:solidFill>
          <a:ln/>
        </p:spPr>
      </p:sp>
      <p:sp>
        <p:nvSpPr>
          <p:cNvPr id="8" name="Text 5"/>
          <p:cNvSpPr/>
          <p:nvPr/>
        </p:nvSpPr>
        <p:spPr>
          <a:xfrm>
            <a:off x="5351105" y="2406744"/>
            <a:ext cx="207210" cy="259024"/>
          </a:xfrm>
          <a:prstGeom prst="rect">
            <a:avLst/>
          </a:prstGeom>
          <a:noFill/>
          <a:ln/>
        </p:spPr>
        <p:txBody>
          <a:bodyPr wrap="none" lIns="0" tIns="0" rIns="0" bIns="0" rtlCol="0" anchor="t"/>
          <a:lstStyle/>
          <a:p>
            <a:pPr marL="0" indent="0" algn="l">
              <a:lnSpc>
                <a:spcPts val="1600"/>
              </a:lnSpc>
              <a:buNone/>
            </a:pPr>
            <a:r>
              <a:rPr lang="en-US" sz="1600" b="1" dirty="0">
                <a:solidFill>
                  <a:srgbClr val="15213F"/>
                </a:solidFill>
                <a:latin typeface="Inter Bold" pitchFamily="34" charset="0"/>
                <a:ea typeface="Inter Bold" pitchFamily="34" charset="-122"/>
                <a:cs typeface="Inter Bold" pitchFamily="34" charset="-120"/>
              </a:rPr>
              <a:t>1</a:t>
            </a:r>
            <a:endParaRPr lang="en-US" sz="1600" dirty="0"/>
          </a:p>
        </p:txBody>
      </p:sp>
      <p:sp>
        <p:nvSpPr>
          <p:cNvPr id="9" name="Text 6"/>
          <p:cNvSpPr/>
          <p:nvPr/>
        </p:nvSpPr>
        <p:spPr>
          <a:xfrm>
            <a:off x="4795761" y="2892861"/>
            <a:ext cx="1317899"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Scenario</a:t>
            </a:r>
            <a:endParaRPr lang="en-US" sz="1350" dirty="0"/>
          </a:p>
        </p:txBody>
      </p:sp>
      <p:sp>
        <p:nvSpPr>
          <p:cNvPr id="10" name="Text 7"/>
          <p:cNvSpPr/>
          <p:nvPr/>
        </p:nvSpPr>
        <p:spPr>
          <a:xfrm>
            <a:off x="4795761" y="3191561"/>
            <a:ext cx="1317899" cy="2652021"/>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Once India's second-largest airline, connecting major global and domestic routes, reported revenues were growing, but cash flow consistently weak, high receivables, lease obligations, and debt burden</a:t>
            </a:r>
            <a:endParaRPr lang="en-US" sz="1050" dirty="0"/>
          </a:p>
        </p:txBody>
      </p:sp>
      <p:sp>
        <p:nvSpPr>
          <p:cNvPr id="11" name="Shape 8"/>
          <p:cNvSpPr/>
          <p:nvPr/>
        </p:nvSpPr>
        <p:spPr>
          <a:xfrm>
            <a:off x="6423344" y="2306771"/>
            <a:ext cx="1661075" cy="3708392"/>
          </a:xfrm>
          <a:prstGeom prst="roundRect">
            <a:avLst>
              <a:gd name="adj" fmla="val 12475"/>
            </a:avLst>
          </a:prstGeom>
          <a:solidFill>
            <a:srgbClr val="FBFCFE"/>
          </a:solidFill>
          <a:ln w="33404">
            <a:solidFill>
              <a:srgbClr val="CFD2D8"/>
            </a:solidFill>
            <a:prstDash val="solid"/>
          </a:ln>
        </p:spPr>
      </p:sp>
      <p:sp>
        <p:nvSpPr>
          <p:cNvPr id="12" name="Shape 9"/>
          <p:cNvSpPr/>
          <p:nvPr/>
        </p:nvSpPr>
        <p:spPr>
          <a:xfrm>
            <a:off x="6456749" y="2340182"/>
            <a:ext cx="1594266" cy="414509"/>
          </a:xfrm>
          <a:prstGeom prst="roundRect">
            <a:avLst>
              <a:gd name="adj" fmla="val 40321"/>
            </a:avLst>
          </a:prstGeom>
          <a:solidFill>
            <a:srgbClr val="FBFCFE"/>
          </a:solidFill>
          <a:ln/>
        </p:spPr>
      </p:sp>
      <p:sp>
        <p:nvSpPr>
          <p:cNvPr id="13" name="Text 10"/>
          <p:cNvSpPr/>
          <p:nvPr/>
        </p:nvSpPr>
        <p:spPr>
          <a:xfrm>
            <a:off x="7150233" y="2406744"/>
            <a:ext cx="207210" cy="259024"/>
          </a:xfrm>
          <a:prstGeom prst="rect">
            <a:avLst/>
          </a:prstGeom>
          <a:noFill/>
          <a:ln/>
        </p:spPr>
        <p:txBody>
          <a:bodyPr wrap="none" lIns="0" tIns="0" rIns="0" bIns="0" rtlCol="0" anchor="t"/>
          <a:lstStyle/>
          <a:p>
            <a:pPr marL="0" indent="0" algn="l">
              <a:lnSpc>
                <a:spcPts val="1600"/>
              </a:lnSpc>
              <a:buNone/>
            </a:pPr>
            <a:r>
              <a:rPr lang="en-US" sz="1600" b="1" dirty="0">
                <a:solidFill>
                  <a:srgbClr val="15213F"/>
                </a:solidFill>
                <a:latin typeface="Inter Bold" pitchFamily="34" charset="0"/>
                <a:ea typeface="Inter Bold" pitchFamily="34" charset="-122"/>
                <a:cs typeface="Inter Bold" pitchFamily="34" charset="-120"/>
              </a:rPr>
              <a:t>2</a:t>
            </a:r>
            <a:endParaRPr lang="en-US" sz="1600" dirty="0"/>
          </a:p>
        </p:txBody>
      </p:sp>
      <p:sp>
        <p:nvSpPr>
          <p:cNvPr id="14" name="Text 11"/>
          <p:cNvSpPr/>
          <p:nvPr/>
        </p:nvSpPr>
        <p:spPr>
          <a:xfrm>
            <a:off x="6594889" y="2892861"/>
            <a:ext cx="1317986" cy="431736"/>
          </a:xfrm>
          <a:prstGeom prst="rect">
            <a:avLst/>
          </a:prstGeom>
          <a:noFill/>
          <a:ln/>
        </p:spPr>
        <p:txBody>
          <a:bodyPr wrap="squar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What Happened</a:t>
            </a:r>
            <a:endParaRPr lang="en-US" sz="1350" dirty="0"/>
          </a:p>
        </p:txBody>
      </p:sp>
      <p:sp>
        <p:nvSpPr>
          <p:cNvPr id="15" name="Text 12"/>
          <p:cNvSpPr/>
          <p:nvPr/>
        </p:nvSpPr>
        <p:spPr>
          <a:xfrm>
            <a:off x="6594889" y="3407429"/>
            <a:ext cx="1317986" cy="1547012"/>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Despite passenger growth, soaring fuel costs, fierce competition, and increasing debt led to massive cash outflows.</a:t>
            </a:r>
            <a:endParaRPr lang="en-US" sz="1050" dirty="0"/>
          </a:p>
        </p:txBody>
      </p:sp>
      <p:sp>
        <p:nvSpPr>
          <p:cNvPr id="16" name="Shape 13"/>
          <p:cNvSpPr/>
          <p:nvPr/>
        </p:nvSpPr>
        <p:spPr>
          <a:xfrm>
            <a:off x="8222559" y="2306771"/>
            <a:ext cx="1660988" cy="3708392"/>
          </a:xfrm>
          <a:prstGeom prst="roundRect">
            <a:avLst>
              <a:gd name="adj" fmla="val 12476"/>
            </a:avLst>
          </a:prstGeom>
          <a:solidFill>
            <a:srgbClr val="FBFCFE"/>
          </a:solidFill>
          <a:ln w="33404">
            <a:solidFill>
              <a:srgbClr val="CFD2D8"/>
            </a:solidFill>
            <a:prstDash val="solid"/>
          </a:ln>
        </p:spPr>
      </p:sp>
      <p:sp>
        <p:nvSpPr>
          <p:cNvPr id="17" name="Shape 14"/>
          <p:cNvSpPr/>
          <p:nvPr/>
        </p:nvSpPr>
        <p:spPr>
          <a:xfrm>
            <a:off x="8255964" y="2340182"/>
            <a:ext cx="1594179" cy="414509"/>
          </a:xfrm>
          <a:prstGeom prst="roundRect">
            <a:avLst>
              <a:gd name="adj" fmla="val 40321"/>
            </a:avLst>
          </a:prstGeom>
          <a:solidFill>
            <a:srgbClr val="FBFCFE"/>
          </a:solidFill>
          <a:ln/>
        </p:spPr>
      </p:sp>
      <p:sp>
        <p:nvSpPr>
          <p:cNvPr id="18" name="Text 15"/>
          <p:cNvSpPr/>
          <p:nvPr/>
        </p:nvSpPr>
        <p:spPr>
          <a:xfrm>
            <a:off x="8949448" y="2406744"/>
            <a:ext cx="207210" cy="259024"/>
          </a:xfrm>
          <a:prstGeom prst="rect">
            <a:avLst/>
          </a:prstGeom>
          <a:noFill/>
          <a:ln/>
        </p:spPr>
        <p:txBody>
          <a:bodyPr wrap="none" lIns="0" tIns="0" rIns="0" bIns="0" rtlCol="0" anchor="t"/>
          <a:lstStyle/>
          <a:p>
            <a:pPr marL="0" indent="0" algn="l">
              <a:lnSpc>
                <a:spcPts val="1600"/>
              </a:lnSpc>
              <a:buNone/>
            </a:pPr>
            <a:r>
              <a:rPr lang="en-US" sz="1600" b="1" dirty="0">
                <a:solidFill>
                  <a:srgbClr val="15213F"/>
                </a:solidFill>
                <a:latin typeface="Inter Bold" pitchFamily="34" charset="0"/>
                <a:ea typeface="Inter Bold" pitchFamily="34" charset="-122"/>
                <a:cs typeface="Inter Bold" pitchFamily="34" charset="-120"/>
              </a:rPr>
              <a:t>3</a:t>
            </a:r>
            <a:endParaRPr lang="en-US" sz="1600" dirty="0"/>
          </a:p>
        </p:txBody>
      </p:sp>
      <p:sp>
        <p:nvSpPr>
          <p:cNvPr id="19" name="Text 16"/>
          <p:cNvSpPr/>
          <p:nvPr/>
        </p:nvSpPr>
        <p:spPr>
          <a:xfrm>
            <a:off x="8394104" y="2892861"/>
            <a:ext cx="1317899"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Insight</a:t>
            </a:r>
            <a:endParaRPr lang="en-US" sz="1350" dirty="0"/>
          </a:p>
        </p:txBody>
      </p:sp>
      <p:sp>
        <p:nvSpPr>
          <p:cNvPr id="20" name="Text 17"/>
          <p:cNvSpPr/>
          <p:nvPr/>
        </p:nvSpPr>
        <p:spPr>
          <a:xfrm>
            <a:off x="8394104" y="3191561"/>
            <a:ext cx="1317899" cy="1989016"/>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High revenues didn't translate to cash generation. The airline lacked sufficient liquidity to cover operational expenses. Cash flow is critical for survival</a:t>
            </a:r>
            <a:endParaRPr lang="en-US" sz="1050" dirty="0"/>
          </a:p>
        </p:txBody>
      </p:sp>
      <p:sp>
        <p:nvSpPr>
          <p:cNvPr id="21" name="Text 18"/>
          <p:cNvSpPr/>
          <p:nvPr/>
        </p:nvSpPr>
        <p:spPr>
          <a:xfrm>
            <a:off x="4831427" y="6325957"/>
            <a:ext cx="5052207" cy="221002"/>
          </a:xfrm>
          <a:prstGeom prst="rect">
            <a:avLst/>
          </a:prstGeom>
          <a:noFill/>
          <a:ln/>
        </p:spPr>
        <p:txBody>
          <a:bodyPr wrap="non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"Jet Airways didn’t fail due to lack of revenue—it failed due to lack of cash."</a:t>
            </a:r>
            <a:endParaRPr lang="en-US" sz="1050" dirty="0"/>
          </a:p>
        </p:txBody>
      </p:sp>
      <p:sp>
        <p:nvSpPr>
          <p:cNvPr id="22" name="Shape 19"/>
          <p:cNvSpPr/>
          <p:nvPr/>
        </p:nvSpPr>
        <p:spPr>
          <a:xfrm>
            <a:off x="4624216" y="6170560"/>
            <a:ext cx="33404" cy="531796"/>
          </a:xfrm>
          <a:prstGeom prst="rect">
            <a:avLst/>
          </a:prstGeom>
          <a:solidFill>
            <a:srgbClr val="3257B8"/>
          </a:solidFill>
          <a:ln/>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601"/>
            </a:avLst>
          </a:prstGeom>
          <a:solidFill>
            <a:srgbClr val="FBFCFE"/>
          </a:solidFill>
          <a:ln w="33404">
            <a:solidFill>
              <a:srgbClr val="E5E0DF"/>
            </a:solidFill>
            <a:prstDash val="solid"/>
          </a:ln>
        </p:spPr>
      </p:sp>
      <p:pic>
        <p:nvPicPr>
          <p:cNvPr id="3" name="Image 0" descr="preencoded.png"/>
          <p:cNvPicPr>
            <a:picLocks noChangeAspect="1"/>
          </p:cNvPicPr>
          <p:nvPr/>
        </p:nvPicPr>
        <p:blipFill>
          <a:blip r:embed="rId3"/>
          <a:stretch>
            <a:fillRect/>
          </a:stretch>
        </p:blipFill>
        <p:spPr>
          <a:xfrm>
            <a:off x="6426650" y="178194"/>
            <a:ext cx="4009545" cy="7205701"/>
          </a:xfrm>
          <a:prstGeom prst="rect">
            <a:avLst/>
          </a:prstGeom>
        </p:spPr>
      </p:pic>
      <p:sp>
        <p:nvSpPr>
          <p:cNvPr id="4" name="Text 1"/>
          <p:cNvSpPr/>
          <p:nvPr/>
        </p:nvSpPr>
        <p:spPr>
          <a:xfrm>
            <a:off x="805528" y="735831"/>
            <a:ext cx="4491470" cy="431736"/>
          </a:xfrm>
          <a:prstGeom prst="rect">
            <a:avLst/>
          </a:prstGeom>
          <a:noFill/>
          <a:ln/>
        </p:spPr>
        <p:txBody>
          <a:bodyPr wrap="none" lIns="0" tIns="0" rIns="0" bIns="0" rtlCol="0" anchor="t"/>
          <a:lstStyle/>
          <a:p>
            <a:pPr marL="0" indent="0" algn="l">
              <a:lnSpc>
                <a:spcPts val="3350"/>
              </a:lnSpc>
              <a:buNone/>
            </a:pPr>
            <a:r>
              <a:rPr lang="en-US" sz="2700" b="1" dirty="0">
                <a:solidFill>
                  <a:srgbClr val="3257B8"/>
                </a:solidFill>
                <a:latin typeface="Inter Bold" pitchFamily="34" charset="0"/>
                <a:ea typeface="Inter Bold" pitchFamily="34" charset="-122"/>
                <a:cs typeface="Inter Bold" pitchFamily="34" charset="-120"/>
              </a:rPr>
              <a:t>Case Study: AS 3 — Paytm</a:t>
            </a:r>
            <a:endParaRPr lang="en-US" sz="2700" dirty="0"/>
          </a:p>
        </p:txBody>
      </p:sp>
      <p:sp>
        <p:nvSpPr>
          <p:cNvPr id="5" name="Text 2"/>
          <p:cNvSpPr/>
          <p:nvPr/>
        </p:nvSpPr>
        <p:spPr>
          <a:xfrm>
            <a:off x="805528" y="1374822"/>
            <a:ext cx="5259418" cy="442003"/>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Paytm's journey illustrates the distinction between accounting losses and actual cash position, crucial for growth-stage companies.</a:t>
            </a:r>
            <a:endParaRPr lang="en-US" sz="1050" dirty="0"/>
          </a:p>
        </p:txBody>
      </p:sp>
      <p:sp>
        <p:nvSpPr>
          <p:cNvPr id="6" name="Shape 3"/>
          <p:cNvSpPr/>
          <p:nvPr/>
        </p:nvSpPr>
        <p:spPr>
          <a:xfrm>
            <a:off x="805528" y="1972223"/>
            <a:ext cx="5259418" cy="1304867"/>
          </a:xfrm>
          <a:prstGeom prst="roundRect">
            <a:avLst>
              <a:gd name="adj" fmla="val 15881"/>
            </a:avLst>
          </a:prstGeom>
          <a:solidFill>
            <a:srgbClr val="FBFCFE"/>
          </a:solidFill>
          <a:ln w="33404">
            <a:solidFill>
              <a:srgbClr val="CFD2D8"/>
            </a:solidFill>
            <a:prstDash val="solid"/>
          </a:ln>
        </p:spPr>
      </p:sp>
      <p:sp>
        <p:nvSpPr>
          <p:cNvPr id="7" name="Shape 4"/>
          <p:cNvSpPr/>
          <p:nvPr/>
        </p:nvSpPr>
        <p:spPr>
          <a:xfrm>
            <a:off x="838932" y="2005634"/>
            <a:ext cx="552561" cy="1238045"/>
          </a:xfrm>
          <a:prstGeom prst="roundRect">
            <a:avLst>
              <a:gd name="adj" fmla="val 30247"/>
            </a:avLst>
          </a:prstGeom>
          <a:solidFill>
            <a:srgbClr val="FBFCFE"/>
          </a:solidFill>
          <a:ln/>
        </p:spPr>
      </p:sp>
      <p:sp>
        <p:nvSpPr>
          <p:cNvPr id="8" name="Text 5"/>
          <p:cNvSpPr/>
          <p:nvPr/>
        </p:nvSpPr>
        <p:spPr>
          <a:xfrm>
            <a:off x="1000472" y="2495144"/>
            <a:ext cx="207210" cy="259024"/>
          </a:xfrm>
          <a:prstGeom prst="rect">
            <a:avLst/>
          </a:prstGeom>
          <a:noFill/>
          <a:ln/>
        </p:spPr>
        <p:txBody>
          <a:bodyPr wrap="none" lIns="0" tIns="0" rIns="0" bIns="0" rtlCol="0" anchor="t"/>
          <a:lstStyle/>
          <a:p>
            <a:pPr marL="0" indent="0" algn="l">
              <a:lnSpc>
                <a:spcPts val="1600"/>
              </a:lnSpc>
              <a:buNone/>
            </a:pPr>
            <a:r>
              <a:rPr lang="en-US" sz="1600" b="1" dirty="0">
                <a:solidFill>
                  <a:srgbClr val="15213F"/>
                </a:solidFill>
                <a:latin typeface="Inter Bold" pitchFamily="34" charset="0"/>
                <a:ea typeface="Inter Bold" pitchFamily="34" charset="-122"/>
                <a:cs typeface="Inter Bold" pitchFamily="34" charset="-120"/>
              </a:rPr>
              <a:t>1</a:t>
            </a:r>
            <a:endParaRPr lang="en-US" sz="1600" dirty="0"/>
          </a:p>
        </p:txBody>
      </p:sp>
      <p:sp>
        <p:nvSpPr>
          <p:cNvPr id="9" name="Text 6"/>
          <p:cNvSpPr/>
          <p:nvPr/>
        </p:nvSpPr>
        <p:spPr>
          <a:xfrm>
            <a:off x="1529633" y="2143804"/>
            <a:ext cx="1726752"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Scenario</a:t>
            </a:r>
            <a:endParaRPr lang="en-US" sz="1350" dirty="0"/>
          </a:p>
        </p:txBody>
      </p:sp>
      <p:sp>
        <p:nvSpPr>
          <p:cNvPr id="10" name="Text 7"/>
          <p:cNvSpPr/>
          <p:nvPr/>
        </p:nvSpPr>
        <p:spPr>
          <a:xfrm>
            <a:off x="1529633" y="2442504"/>
            <a:ext cx="4363768" cy="663005"/>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Paytm, a leading digital payments and financial services company, reported significant accounting losses in its initial years but maintained strong cash reserves from substantial investor funding.</a:t>
            </a:r>
            <a:endParaRPr lang="en-US" sz="1050" dirty="0"/>
          </a:p>
        </p:txBody>
      </p:sp>
      <p:sp>
        <p:nvSpPr>
          <p:cNvPr id="11" name="Shape 8"/>
          <p:cNvSpPr/>
          <p:nvPr/>
        </p:nvSpPr>
        <p:spPr>
          <a:xfrm>
            <a:off x="805528" y="3415260"/>
            <a:ext cx="5259418" cy="1525869"/>
          </a:xfrm>
          <a:prstGeom prst="roundRect">
            <a:avLst>
              <a:gd name="adj" fmla="val 13580"/>
            </a:avLst>
          </a:prstGeom>
          <a:solidFill>
            <a:srgbClr val="FBFCFE"/>
          </a:solidFill>
          <a:ln w="33404">
            <a:solidFill>
              <a:srgbClr val="CFD2D8"/>
            </a:solidFill>
            <a:prstDash val="solid"/>
          </a:ln>
        </p:spPr>
      </p:sp>
      <p:sp>
        <p:nvSpPr>
          <p:cNvPr id="12" name="Shape 9"/>
          <p:cNvSpPr/>
          <p:nvPr/>
        </p:nvSpPr>
        <p:spPr>
          <a:xfrm>
            <a:off x="838932" y="3448671"/>
            <a:ext cx="552561" cy="1459047"/>
          </a:xfrm>
          <a:prstGeom prst="roundRect">
            <a:avLst>
              <a:gd name="adj" fmla="val 30247"/>
            </a:avLst>
          </a:prstGeom>
          <a:solidFill>
            <a:srgbClr val="FBFCFE"/>
          </a:solidFill>
          <a:ln/>
        </p:spPr>
      </p:sp>
      <p:sp>
        <p:nvSpPr>
          <p:cNvPr id="13" name="Text 10"/>
          <p:cNvSpPr/>
          <p:nvPr/>
        </p:nvSpPr>
        <p:spPr>
          <a:xfrm>
            <a:off x="1000472" y="4048682"/>
            <a:ext cx="207210" cy="259024"/>
          </a:xfrm>
          <a:prstGeom prst="rect">
            <a:avLst/>
          </a:prstGeom>
          <a:noFill/>
          <a:ln/>
        </p:spPr>
        <p:txBody>
          <a:bodyPr wrap="none" lIns="0" tIns="0" rIns="0" bIns="0" rtlCol="0" anchor="t"/>
          <a:lstStyle/>
          <a:p>
            <a:pPr marL="0" indent="0" algn="l">
              <a:lnSpc>
                <a:spcPts val="1600"/>
              </a:lnSpc>
              <a:buNone/>
            </a:pPr>
            <a:r>
              <a:rPr lang="en-US" sz="1600" b="1" dirty="0">
                <a:solidFill>
                  <a:srgbClr val="15213F"/>
                </a:solidFill>
                <a:latin typeface="Inter Bold" pitchFamily="34" charset="0"/>
                <a:ea typeface="Inter Bold" pitchFamily="34" charset="-122"/>
                <a:cs typeface="Inter Bold" pitchFamily="34" charset="-120"/>
              </a:rPr>
              <a:t>2</a:t>
            </a:r>
            <a:endParaRPr lang="en-US" sz="1600" dirty="0"/>
          </a:p>
        </p:txBody>
      </p:sp>
      <p:sp>
        <p:nvSpPr>
          <p:cNvPr id="14" name="Text 11"/>
          <p:cNvSpPr/>
          <p:nvPr/>
        </p:nvSpPr>
        <p:spPr>
          <a:xfrm>
            <a:off x="1529633" y="3586841"/>
            <a:ext cx="1726752"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What Happened</a:t>
            </a:r>
            <a:endParaRPr lang="en-US" sz="1350" dirty="0"/>
          </a:p>
        </p:txBody>
      </p:sp>
      <p:sp>
        <p:nvSpPr>
          <p:cNvPr id="15" name="Text 12"/>
          <p:cNvSpPr/>
          <p:nvPr/>
        </p:nvSpPr>
        <p:spPr>
          <a:xfrm>
            <a:off x="1529633" y="3885541"/>
            <a:ext cx="4363768" cy="884007"/>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Aggressive expansion and customer acquisition resulted in high operating cash outflows. Despite negative profits, continuous investment inflow ensured a positive overall cash position, allowing the company to fund its rapid growth.</a:t>
            </a:r>
            <a:endParaRPr lang="en-US" sz="1050" dirty="0"/>
          </a:p>
        </p:txBody>
      </p:sp>
      <p:sp>
        <p:nvSpPr>
          <p:cNvPr id="16" name="Shape 13"/>
          <p:cNvSpPr/>
          <p:nvPr/>
        </p:nvSpPr>
        <p:spPr>
          <a:xfrm>
            <a:off x="805528" y="5079299"/>
            <a:ext cx="5259418" cy="1746871"/>
          </a:xfrm>
          <a:prstGeom prst="roundRect">
            <a:avLst>
              <a:gd name="adj" fmla="val 11862"/>
            </a:avLst>
          </a:prstGeom>
          <a:solidFill>
            <a:srgbClr val="FBFCFE"/>
          </a:solidFill>
          <a:ln w="33404">
            <a:solidFill>
              <a:srgbClr val="CFD2D8"/>
            </a:solidFill>
            <a:prstDash val="solid"/>
          </a:ln>
        </p:spPr>
      </p:sp>
      <p:sp>
        <p:nvSpPr>
          <p:cNvPr id="17" name="Shape 14"/>
          <p:cNvSpPr/>
          <p:nvPr/>
        </p:nvSpPr>
        <p:spPr>
          <a:xfrm>
            <a:off x="838932" y="5112710"/>
            <a:ext cx="552561" cy="1680048"/>
          </a:xfrm>
          <a:prstGeom prst="roundRect">
            <a:avLst>
              <a:gd name="adj" fmla="val 30247"/>
            </a:avLst>
          </a:prstGeom>
          <a:solidFill>
            <a:srgbClr val="FBFCFE"/>
          </a:solidFill>
          <a:ln/>
        </p:spPr>
      </p:sp>
      <p:sp>
        <p:nvSpPr>
          <p:cNvPr id="18" name="Text 15"/>
          <p:cNvSpPr/>
          <p:nvPr/>
        </p:nvSpPr>
        <p:spPr>
          <a:xfrm>
            <a:off x="1000472" y="5823222"/>
            <a:ext cx="207210" cy="259024"/>
          </a:xfrm>
          <a:prstGeom prst="rect">
            <a:avLst/>
          </a:prstGeom>
          <a:noFill/>
          <a:ln/>
        </p:spPr>
        <p:txBody>
          <a:bodyPr wrap="none" lIns="0" tIns="0" rIns="0" bIns="0" rtlCol="0" anchor="t"/>
          <a:lstStyle/>
          <a:p>
            <a:pPr marL="0" indent="0" algn="l">
              <a:lnSpc>
                <a:spcPts val="1600"/>
              </a:lnSpc>
              <a:buNone/>
            </a:pPr>
            <a:r>
              <a:rPr lang="en-US" sz="1600" b="1" dirty="0">
                <a:solidFill>
                  <a:srgbClr val="15213F"/>
                </a:solidFill>
                <a:latin typeface="Inter Bold" pitchFamily="34" charset="0"/>
                <a:ea typeface="Inter Bold" pitchFamily="34" charset="-122"/>
                <a:cs typeface="Inter Bold" pitchFamily="34" charset="-120"/>
              </a:rPr>
              <a:t>3</a:t>
            </a:r>
            <a:endParaRPr lang="en-US" sz="1600" dirty="0"/>
          </a:p>
        </p:txBody>
      </p:sp>
      <p:sp>
        <p:nvSpPr>
          <p:cNvPr id="19" name="Text 16"/>
          <p:cNvSpPr/>
          <p:nvPr/>
        </p:nvSpPr>
        <p:spPr>
          <a:xfrm>
            <a:off x="1529633" y="5250880"/>
            <a:ext cx="1726752"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Insight</a:t>
            </a:r>
            <a:endParaRPr lang="en-US" sz="1350" dirty="0"/>
          </a:p>
        </p:txBody>
      </p:sp>
      <p:sp>
        <p:nvSpPr>
          <p:cNvPr id="20" name="Text 17"/>
          <p:cNvSpPr/>
          <p:nvPr/>
        </p:nvSpPr>
        <p:spPr>
          <a:xfrm>
            <a:off x="1529633" y="5549580"/>
            <a:ext cx="4363768" cy="1105009"/>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This demonstrates that </a:t>
            </a:r>
            <a:r>
              <a:rPr lang="en-US" sz="1050" b="1" dirty="0">
                <a:solidFill>
                  <a:srgbClr val="15213F"/>
                </a:solidFill>
                <a:latin typeface="Inter" pitchFamily="34" charset="0"/>
                <a:ea typeface="Inter" pitchFamily="34" charset="-122"/>
                <a:cs typeface="Inter" pitchFamily="34" charset="-120"/>
              </a:rPr>
              <a:t>a company can sustain losses if it has sufficient cash reserves to cover its burn rate</a:t>
            </a:r>
            <a:r>
              <a:rPr lang="en-US" sz="1050" dirty="0">
                <a:solidFill>
                  <a:srgbClr val="15213F"/>
                </a:solidFill>
                <a:latin typeface="Inter" pitchFamily="34" charset="0"/>
                <a:ea typeface="Inter" pitchFamily="34" charset="-122"/>
                <a:cs typeface="Inter" pitchFamily="34" charset="-120"/>
              </a:rPr>
              <a:t>. Investors closely monitor the cash flow statement to assess liquidity and runway, often prioritising cash burn over traditional profit metrics during growth phases.</a:t>
            </a:r>
            <a:endParaRPr lang="en-US" sz="1050" dirty="0"/>
          </a:p>
        </p:txBody>
      </p:sp>
      <p:pic>
        <p:nvPicPr>
          <p:cNvPr id="21" name="Image 1" descr="preencoded.png"/>
          <p:cNvPicPr>
            <a:picLocks noChangeAspect="1"/>
          </p:cNvPicPr>
          <p:nvPr/>
        </p:nvPicPr>
        <p:blipFill>
          <a:blip r:embed="rId4"/>
          <a:stretch>
            <a:fillRect/>
          </a:stretch>
        </p:blipFill>
        <p:spPr>
          <a:xfrm>
            <a:off x="377276" y="345946"/>
            <a:ext cx="869378" cy="189418"/>
          </a:xfrm>
          <a:prstGeom prst="rect">
            <a:avLst/>
          </a:prstGeom>
        </p:spPr>
      </p:pic>
      <p:sp>
        <p:nvSpPr>
          <p:cNvPr id="22" name="Text 18"/>
          <p:cNvSpPr/>
          <p:nvPr/>
        </p:nvSpPr>
        <p:spPr>
          <a:xfrm>
            <a:off x="5515951" y="7043952"/>
            <a:ext cx="977246" cy="154788"/>
          </a:xfrm>
          <a:prstGeom prst="rect">
            <a:avLst/>
          </a:prstGeom>
          <a:noFill/>
          <a:ln/>
        </p:spPr>
        <p:txBody>
          <a:bodyPr wrap="none" lIns="0" tIns="0" rIns="0" bIns="0" rtlCol="0" anchor="t"/>
          <a:lstStyle/>
          <a:p>
            <a:pPr marL="0" indent="0" algn="r">
              <a:lnSpc>
                <a:spcPts val="1200"/>
              </a:lnSpc>
              <a:buNone/>
            </a:pPr>
            <a:r>
              <a:rPr lang="en-US" sz="750" dirty="0">
                <a:solidFill>
                  <a:srgbClr val="15213F"/>
                </a:solidFill>
                <a:latin typeface="Inter" pitchFamily="34" charset="0"/>
                <a:ea typeface="Inter" pitchFamily="34" charset="-122"/>
                <a:cs typeface="Inter" pitchFamily="34" charset="-120"/>
              </a:rPr>
              <a:t>CA Anupam Sarda</a:t>
            </a:r>
            <a:endParaRPr lang="en-US" sz="7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601"/>
            </a:avLst>
          </a:prstGeom>
          <a:solidFill>
            <a:srgbClr val="FBFCFE"/>
          </a:solidFill>
          <a:ln w="33404">
            <a:solidFill>
              <a:srgbClr val="E5E0DF"/>
            </a:solidFill>
            <a:prstDash val="solid"/>
          </a:ln>
        </p:spPr>
      </p:sp>
      <p:sp>
        <p:nvSpPr>
          <p:cNvPr id="3" name="Text 1"/>
          <p:cNvSpPr/>
          <p:nvPr/>
        </p:nvSpPr>
        <p:spPr>
          <a:xfrm>
            <a:off x="805528" y="1222644"/>
            <a:ext cx="3453592" cy="431736"/>
          </a:xfrm>
          <a:prstGeom prst="rect">
            <a:avLst/>
          </a:prstGeom>
          <a:noFill/>
          <a:ln/>
        </p:spPr>
        <p:txBody>
          <a:bodyPr wrap="none" lIns="0" tIns="0" rIns="0" bIns="0" rtlCol="0" anchor="t"/>
          <a:lstStyle/>
          <a:p>
            <a:pPr marL="0" indent="0" algn="l">
              <a:lnSpc>
                <a:spcPts val="3350"/>
              </a:lnSpc>
              <a:buNone/>
            </a:pPr>
            <a:r>
              <a:rPr lang="en-US" sz="2700" b="1" dirty="0">
                <a:solidFill>
                  <a:srgbClr val="3257B8"/>
                </a:solidFill>
                <a:latin typeface="Inter Bold" pitchFamily="34" charset="0"/>
                <a:ea typeface="Inter Bold" pitchFamily="34" charset="-122"/>
                <a:cs typeface="Inter Bold" pitchFamily="34" charset="-120"/>
              </a:rPr>
              <a:t>Why AS 3 Matters</a:t>
            </a:r>
            <a:endParaRPr lang="en-US" sz="2700" dirty="0"/>
          </a:p>
        </p:txBody>
      </p:sp>
      <p:sp>
        <p:nvSpPr>
          <p:cNvPr id="4" name="Shape 2"/>
          <p:cNvSpPr/>
          <p:nvPr/>
        </p:nvSpPr>
        <p:spPr>
          <a:xfrm>
            <a:off x="805528" y="1930720"/>
            <a:ext cx="9078193" cy="587134"/>
          </a:xfrm>
          <a:prstGeom prst="roundRect">
            <a:avLst>
              <a:gd name="adj" fmla="val 35293"/>
            </a:avLst>
          </a:prstGeom>
          <a:solidFill>
            <a:srgbClr val="C3CFEF"/>
          </a:solidFill>
          <a:ln/>
        </p:spPr>
      </p:sp>
      <p:pic>
        <p:nvPicPr>
          <p:cNvPr id="5" name="Image 0" descr="preencoded.png"/>
          <p:cNvPicPr>
            <a:picLocks noChangeAspect="1"/>
          </p:cNvPicPr>
          <p:nvPr/>
        </p:nvPicPr>
        <p:blipFill>
          <a:blip r:embed="rId3"/>
          <a:stretch>
            <a:fillRect/>
          </a:stretch>
        </p:blipFill>
        <p:spPr>
          <a:xfrm>
            <a:off x="943668" y="2138409"/>
            <a:ext cx="172675" cy="138170"/>
          </a:xfrm>
          <a:prstGeom prst="rect">
            <a:avLst/>
          </a:prstGeom>
        </p:spPr>
      </p:pic>
      <p:sp>
        <p:nvSpPr>
          <p:cNvPr id="6" name="Text 3"/>
          <p:cNvSpPr/>
          <p:nvPr/>
        </p:nvSpPr>
        <p:spPr>
          <a:xfrm>
            <a:off x="1254483" y="2103432"/>
            <a:ext cx="8491098" cy="221002"/>
          </a:xfrm>
          <a:prstGeom prst="rect">
            <a:avLst/>
          </a:prstGeom>
          <a:noFill/>
          <a:ln/>
        </p:spPr>
        <p:txBody>
          <a:bodyPr wrap="none" lIns="0" tIns="0" rIns="0" bIns="0" rtlCol="0" anchor="t"/>
          <a:lstStyle/>
          <a:p>
            <a:pPr marL="0" indent="0" algn="l">
              <a:lnSpc>
                <a:spcPts val="1700"/>
              </a:lnSpc>
              <a:buNone/>
            </a:pPr>
            <a:r>
              <a:rPr lang="en-US" sz="1050" dirty="0">
                <a:solidFill>
                  <a:srgbClr val="000000"/>
                </a:solidFill>
                <a:latin typeface="Inter" pitchFamily="34" charset="0"/>
                <a:ea typeface="Inter" pitchFamily="34" charset="-122"/>
                <a:cs typeface="Inter" pitchFamily="34" charset="-120"/>
              </a:rPr>
              <a:t>A company can report profits and still go bankrupt due to lack of cash.</a:t>
            </a:r>
            <a:endParaRPr lang="en-US" sz="1050" dirty="0"/>
          </a:p>
        </p:txBody>
      </p:sp>
      <p:pic>
        <p:nvPicPr>
          <p:cNvPr id="7"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05528" y="2673251"/>
            <a:ext cx="345350" cy="345424"/>
          </a:xfrm>
          <a:prstGeom prst="rect">
            <a:avLst/>
          </a:prstGeom>
        </p:spPr>
      </p:pic>
      <p:sp>
        <p:nvSpPr>
          <p:cNvPr id="8" name="Text 4"/>
          <p:cNvSpPr/>
          <p:nvPr/>
        </p:nvSpPr>
        <p:spPr>
          <a:xfrm>
            <a:off x="805528" y="3191387"/>
            <a:ext cx="1726752"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Profit ≠ Cash</a:t>
            </a:r>
            <a:endParaRPr lang="en-US" sz="1350" dirty="0"/>
          </a:p>
        </p:txBody>
      </p:sp>
      <p:sp>
        <p:nvSpPr>
          <p:cNvPr id="9" name="Text 5"/>
          <p:cNvSpPr/>
          <p:nvPr/>
        </p:nvSpPr>
        <p:spPr>
          <a:xfrm>
            <a:off x="805528" y="3490087"/>
            <a:ext cx="4452759" cy="221002"/>
          </a:xfrm>
          <a:prstGeom prst="rect">
            <a:avLst/>
          </a:prstGeom>
          <a:noFill/>
          <a:ln/>
        </p:spPr>
        <p:txBody>
          <a:bodyPr wrap="non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Companies can be profitable yet face severe cash shortages</a:t>
            </a:r>
            <a:endParaRPr lang="en-US" sz="1050" dirty="0"/>
          </a:p>
        </p:txBody>
      </p:sp>
      <p:pic>
        <p:nvPicPr>
          <p:cNvPr id="10"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430962" y="2673251"/>
            <a:ext cx="345350" cy="345424"/>
          </a:xfrm>
          <a:prstGeom prst="rect">
            <a:avLst/>
          </a:prstGeom>
        </p:spPr>
      </p:pic>
      <p:sp>
        <p:nvSpPr>
          <p:cNvPr id="11" name="Text 6"/>
          <p:cNvSpPr/>
          <p:nvPr/>
        </p:nvSpPr>
        <p:spPr>
          <a:xfrm>
            <a:off x="5430962" y="3191387"/>
            <a:ext cx="1726752"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Liquidity &amp; Solvency</a:t>
            </a:r>
            <a:endParaRPr lang="en-US" sz="1350" dirty="0"/>
          </a:p>
        </p:txBody>
      </p:sp>
      <p:sp>
        <p:nvSpPr>
          <p:cNvPr id="12" name="Text 7"/>
          <p:cNvSpPr/>
          <p:nvPr/>
        </p:nvSpPr>
        <p:spPr>
          <a:xfrm>
            <a:off x="5430962" y="3490087"/>
            <a:ext cx="4452759" cy="221002"/>
          </a:xfrm>
          <a:prstGeom prst="rect">
            <a:avLst/>
          </a:prstGeom>
          <a:noFill/>
          <a:ln/>
        </p:spPr>
        <p:txBody>
          <a:bodyPr wrap="non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Assesses the entity's ability to meet obligations on time</a:t>
            </a:r>
            <a:endParaRPr lang="en-US" sz="1050" dirty="0"/>
          </a:p>
        </p:txBody>
      </p:sp>
      <p:pic>
        <p:nvPicPr>
          <p:cNvPr id="13"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05528" y="3987428"/>
            <a:ext cx="345350" cy="345424"/>
          </a:xfrm>
          <a:prstGeom prst="rect">
            <a:avLst/>
          </a:prstGeom>
        </p:spPr>
      </p:pic>
      <p:sp>
        <p:nvSpPr>
          <p:cNvPr id="14" name="Text 8"/>
          <p:cNvSpPr/>
          <p:nvPr/>
        </p:nvSpPr>
        <p:spPr>
          <a:xfrm>
            <a:off x="805528" y="4505564"/>
            <a:ext cx="1888293"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Stakeholder Decisions</a:t>
            </a:r>
            <a:endParaRPr lang="en-US" sz="1350" dirty="0"/>
          </a:p>
        </p:txBody>
      </p:sp>
      <p:sp>
        <p:nvSpPr>
          <p:cNvPr id="15" name="Text 9"/>
          <p:cNvSpPr/>
          <p:nvPr/>
        </p:nvSpPr>
        <p:spPr>
          <a:xfrm>
            <a:off x="805528" y="4804265"/>
            <a:ext cx="4452759" cy="221002"/>
          </a:xfrm>
          <a:prstGeom prst="rect">
            <a:avLst/>
          </a:prstGeom>
          <a:noFill/>
          <a:ln/>
        </p:spPr>
        <p:txBody>
          <a:bodyPr wrap="non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Vital for banks, investors &amp; management to evaluate financial health</a:t>
            </a:r>
            <a:endParaRPr lang="en-US" sz="1050" dirty="0"/>
          </a:p>
        </p:txBody>
      </p:sp>
      <p:pic>
        <p:nvPicPr>
          <p:cNvPr id="16" name="Image 4" descr="preencoded.png"/>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430962" y="3987428"/>
            <a:ext cx="345350" cy="345424"/>
          </a:xfrm>
          <a:prstGeom prst="rect">
            <a:avLst/>
          </a:prstGeom>
        </p:spPr>
      </p:pic>
      <p:sp>
        <p:nvSpPr>
          <p:cNvPr id="17" name="Text 10"/>
          <p:cNvSpPr/>
          <p:nvPr/>
        </p:nvSpPr>
        <p:spPr>
          <a:xfrm>
            <a:off x="5430962" y="4505564"/>
            <a:ext cx="1726752"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Quality of Earnings</a:t>
            </a:r>
            <a:endParaRPr lang="en-US" sz="1350" dirty="0"/>
          </a:p>
        </p:txBody>
      </p:sp>
      <p:sp>
        <p:nvSpPr>
          <p:cNvPr id="18" name="Text 11"/>
          <p:cNvSpPr/>
          <p:nvPr/>
        </p:nvSpPr>
        <p:spPr>
          <a:xfrm>
            <a:off x="5430962" y="4804265"/>
            <a:ext cx="4452759" cy="221002"/>
          </a:xfrm>
          <a:prstGeom prst="rect">
            <a:avLst/>
          </a:prstGeom>
          <a:noFill/>
          <a:ln/>
        </p:spPr>
        <p:txBody>
          <a:bodyPr wrap="non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Distinguishes real cash earnings from accounting profit</a:t>
            </a:r>
            <a:endParaRPr lang="en-US" sz="1050" dirty="0"/>
          </a:p>
        </p:txBody>
      </p:sp>
      <p:pic>
        <p:nvPicPr>
          <p:cNvPr id="19" name="Image 5" descr="preencoded.png"/>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05528" y="5301606"/>
            <a:ext cx="345350" cy="345424"/>
          </a:xfrm>
          <a:prstGeom prst="rect">
            <a:avLst/>
          </a:prstGeom>
        </p:spPr>
      </p:pic>
      <p:sp>
        <p:nvSpPr>
          <p:cNvPr id="20" name="Text 12"/>
          <p:cNvSpPr/>
          <p:nvPr/>
        </p:nvSpPr>
        <p:spPr>
          <a:xfrm>
            <a:off x="805528" y="5819742"/>
            <a:ext cx="1867241"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Early Stress Detection</a:t>
            </a:r>
            <a:endParaRPr lang="en-US" sz="1350" dirty="0"/>
          </a:p>
        </p:txBody>
      </p:sp>
      <p:sp>
        <p:nvSpPr>
          <p:cNvPr id="21" name="Text 13"/>
          <p:cNvSpPr/>
          <p:nvPr/>
        </p:nvSpPr>
        <p:spPr>
          <a:xfrm>
            <a:off x="805528" y="6118442"/>
            <a:ext cx="4452759" cy="221002"/>
          </a:xfrm>
          <a:prstGeom prst="rect">
            <a:avLst/>
          </a:prstGeom>
          <a:noFill/>
          <a:ln/>
        </p:spPr>
        <p:txBody>
          <a:bodyPr wrap="non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Identifies financial distress before it becomes a crisis</a:t>
            </a:r>
            <a:endParaRPr lang="en-US" sz="1050" dirty="0"/>
          </a:p>
        </p:txBody>
      </p:sp>
      <p:pic>
        <p:nvPicPr>
          <p:cNvPr id="22" name="Image 6" descr="preencoded.png"/>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5430962" y="5301606"/>
            <a:ext cx="345350" cy="345424"/>
          </a:xfrm>
          <a:prstGeom prst="rect">
            <a:avLst/>
          </a:prstGeom>
        </p:spPr>
      </p:pic>
      <p:sp>
        <p:nvSpPr>
          <p:cNvPr id="23" name="Text 14"/>
          <p:cNvSpPr/>
          <p:nvPr/>
        </p:nvSpPr>
        <p:spPr>
          <a:xfrm>
            <a:off x="5430962" y="5819742"/>
            <a:ext cx="1939791"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Short-term Obligations</a:t>
            </a:r>
            <a:endParaRPr lang="en-US" sz="1350" dirty="0"/>
          </a:p>
        </p:txBody>
      </p:sp>
      <p:sp>
        <p:nvSpPr>
          <p:cNvPr id="24" name="Text 15"/>
          <p:cNvSpPr/>
          <p:nvPr/>
        </p:nvSpPr>
        <p:spPr>
          <a:xfrm>
            <a:off x="5430962" y="6118442"/>
            <a:ext cx="4452759" cy="221002"/>
          </a:xfrm>
          <a:prstGeom prst="rect">
            <a:avLst/>
          </a:prstGeom>
          <a:noFill/>
          <a:ln/>
        </p:spPr>
        <p:txBody>
          <a:bodyPr wrap="non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Shows capacity to pay salaries, loans &amp; dues on time</a:t>
            </a:r>
            <a:endParaRPr lang="en-US" sz="1050" dirty="0"/>
          </a:p>
        </p:txBody>
      </p:sp>
      <p:pic>
        <p:nvPicPr>
          <p:cNvPr id="25" name="Image 7" descr="preencoded.png"/>
          <p:cNvPicPr>
            <a:picLocks noChangeAspect="1"/>
          </p:cNvPicPr>
          <p:nvPr/>
        </p:nvPicPr>
        <p:blipFill>
          <a:blip r:embed="rId10"/>
          <a:stretch>
            <a:fillRect/>
          </a:stretch>
        </p:blipFill>
        <p:spPr>
          <a:xfrm>
            <a:off x="377276" y="345946"/>
            <a:ext cx="869378" cy="189418"/>
          </a:xfrm>
          <a:prstGeom prst="rect">
            <a:avLst/>
          </a:prstGeom>
        </p:spPr>
      </p:pic>
      <p:sp>
        <p:nvSpPr>
          <p:cNvPr id="26" name="Text 16"/>
          <p:cNvSpPr/>
          <p:nvPr/>
        </p:nvSpPr>
        <p:spPr>
          <a:xfrm>
            <a:off x="4870485" y="7043952"/>
            <a:ext cx="948191" cy="154788"/>
          </a:xfrm>
          <a:prstGeom prst="rect">
            <a:avLst/>
          </a:prstGeom>
          <a:noFill/>
          <a:ln/>
        </p:spPr>
        <p:txBody>
          <a:bodyPr wrap="none" lIns="0" tIns="0" rIns="0" bIns="0" rtlCol="0" anchor="t"/>
          <a:lstStyle/>
          <a:p>
            <a:pPr marL="0" indent="0" algn="ctr">
              <a:lnSpc>
                <a:spcPts val="1200"/>
              </a:lnSpc>
              <a:buNone/>
            </a:pPr>
            <a:r>
              <a:rPr lang="en-US" sz="750" dirty="0">
                <a:solidFill>
                  <a:srgbClr val="15213F"/>
                </a:solidFill>
                <a:latin typeface="Inter" pitchFamily="34" charset="0"/>
                <a:ea typeface="Inter" pitchFamily="34" charset="-122"/>
                <a:cs typeface="Inter" pitchFamily="34" charset="-120"/>
              </a:rPr>
              <a:t>CA Anupam Sarda</a:t>
            </a:r>
            <a:endParaRPr lang="en-US" sz="7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601"/>
            </a:avLst>
          </a:prstGeom>
          <a:solidFill>
            <a:srgbClr val="FBFCFE"/>
          </a:solidFill>
          <a:ln w="33404">
            <a:solidFill>
              <a:srgbClr val="E5E0DF"/>
            </a:solidFill>
            <a:prstDash val="solid"/>
          </a:ln>
        </p:spPr>
      </p:sp>
      <p:pic>
        <p:nvPicPr>
          <p:cNvPr id="3" name="Image 0" descr="preencoded.png"/>
          <p:cNvPicPr>
            <a:picLocks noChangeAspect="1"/>
          </p:cNvPicPr>
          <p:nvPr/>
        </p:nvPicPr>
        <p:blipFill>
          <a:blip r:embed="rId3"/>
          <a:stretch>
            <a:fillRect/>
          </a:stretch>
        </p:blipFill>
        <p:spPr>
          <a:xfrm>
            <a:off x="252967" y="178194"/>
            <a:ext cx="4009545" cy="7205701"/>
          </a:xfrm>
          <a:prstGeom prst="rect">
            <a:avLst/>
          </a:prstGeom>
        </p:spPr>
      </p:pic>
      <p:sp>
        <p:nvSpPr>
          <p:cNvPr id="4" name="Text 1"/>
          <p:cNvSpPr/>
          <p:nvPr/>
        </p:nvSpPr>
        <p:spPr>
          <a:xfrm>
            <a:off x="4624216" y="3351048"/>
            <a:ext cx="4717731" cy="431736"/>
          </a:xfrm>
          <a:prstGeom prst="rect">
            <a:avLst/>
          </a:prstGeom>
          <a:noFill/>
          <a:ln/>
        </p:spPr>
        <p:txBody>
          <a:bodyPr wrap="none" lIns="0" tIns="0" rIns="0" bIns="0" rtlCol="0" anchor="t"/>
          <a:lstStyle/>
          <a:p>
            <a:pPr marL="0" indent="0" algn="l">
              <a:lnSpc>
                <a:spcPts val="3350"/>
              </a:lnSpc>
              <a:buNone/>
            </a:pPr>
            <a:r>
              <a:rPr lang="en-US" sz="2700" b="1" dirty="0">
                <a:solidFill>
                  <a:srgbClr val="3257B8"/>
                </a:solidFill>
                <a:latin typeface="Inter Bold" pitchFamily="34" charset="0"/>
                <a:ea typeface="Inter Bold" pitchFamily="34" charset="-122"/>
                <a:cs typeface="Inter Bold" pitchFamily="34" charset="-120"/>
              </a:rPr>
              <a:t>AS 20 — Earnings Per Share</a:t>
            </a:r>
            <a:endParaRPr lang="en-US" sz="2700" dirty="0"/>
          </a:p>
        </p:txBody>
      </p:sp>
      <p:sp>
        <p:nvSpPr>
          <p:cNvPr id="5" name="Text 2"/>
          <p:cNvSpPr/>
          <p:nvPr/>
        </p:nvSpPr>
        <p:spPr>
          <a:xfrm>
            <a:off x="4624216" y="3990039"/>
            <a:ext cx="5259418" cy="221002"/>
          </a:xfrm>
          <a:prstGeom prst="rect">
            <a:avLst/>
          </a:prstGeom>
          <a:noFill/>
          <a:ln/>
        </p:spPr>
        <p:txBody>
          <a:bodyPr wrap="none" lIns="0" tIns="0" rIns="0" bIns="0" rtlCol="0" anchor="t"/>
          <a:lstStyle/>
          <a:p>
            <a:pPr marL="0" indent="0" algn="l">
              <a:lnSpc>
                <a:spcPts val="1700"/>
              </a:lnSpc>
              <a:buNone/>
            </a:pPr>
            <a:endParaRPr lang="en-US" sz="1050" dirty="0"/>
          </a:p>
        </p:txBody>
      </p:sp>
      <p:pic>
        <p:nvPicPr>
          <p:cNvPr id="6" name="Image 1" descr="preencoded.png"/>
          <p:cNvPicPr>
            <a:picLocks noChangeAspect="1"/>
          </p:cNvPicPr>
          <p:nvPr/>
        </p:nvPicPr>
        <p:blipFill>
          <a:blip r:embed="rId4"/>
          <a:stretch>
            <a:fillRect/>
          </a:stretch>
        </p:blipFill>
        <p:spPr>
          <a:xfrm>
            <a:off x="4195965" y="345946"/>
            <a:ext cx="869378" cy="189418"/>
          </a:xfrm>
          <a:prstGeom prst="rect">
            <a:avLst/>
          </a:prstGeom>
        </p:spPr>
      </p:pic>
      <p:sp>
        <p:nvSpPr>
          <p:cNvPr id="7" name="Text 3"/>
          <p:cNvSpPr/>
          <p:nvPr/>
        </p:nvSpPr>
        <p:spPr>
          <a:xfrm>
            <a:off x="4195965" y="7043952"/>
            <a:ext cx="977246" cy="154788"/>
          </a:xfrm>
          <a:prstGeom prst="rect">
            <a:avLst/>
          </a:prstGeom>
          <a:noFill/>
          <a:ln/>
        </p:spPr>
        <p:txBody>
          <a:bodyPr wrap="none" lIns="0" tIns="0" rIns="0" bIns="0" rtlCol="0" anchor="t"/>
          <a:lstStyle/>
          <a:p>
            <a:pPr marL="0" indent="0" algn="l">
              <a:lnSpc>
                <a:spcPts val="1200"/>
              </a:lnSpc>
              <a:buNone/>
            </a:pPr>
            <a:r>
              <a:rPr lang="en-US" sz="750" dirty="0">
                <a:solidFill>
                  <a:srgbClr val="15213F"/>
                </a:solidFill>
                <a:latin typeface="Inter" pitchFamily="34" charset="0"/>
                <a:ea typeface="Inter" pitchFamily="34" charset="-122"/>
                <a:cs typeface="Inter" pitchFamily="34" charset="-120"/>
              </a:rPr>
              <a:t>CA Anupam Sarda</a:t>
            </a:r>
            <a:endParaRPr lang="en-US" sz="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601"/>
            </a:avLst>
          </a:prstGeom>
          <a:solidFill>
            <a:srgbClr val="FBFCFE"/>
          </a:solidFill>
          <a:ln w="33404">
            <a:solidFill>
              <a:srgbClr val="E5E0DF"/>
            </a:solidFill>
            <a:prstDash val="solid"/>
          </a:ln>
        </p:spPr>
      </p:sp>
      <p:pic>
        <p:nvPicPr>
          <p:cNvPr id="3" name="Image 0" descr="preencoded.png"/>
          <p:cNvPicPr>
            <a:picLocks noChangeAspect="1"/>
          </p:cNvPicPr>
          <p:nvPr/>
        </p:nvPicPr>
        <p:blipFill>
          <a:blip r:embed="rId3"/>
          <a:stretch>
            <a:fillRect/>
          </a:stretch>
        </p:blipFill>
        <p:spPr>
          <a:xfrm>
            <a:off x="252967" y="178194"/>
            <a:ext cx="4009545" cy="7205701"/>
          </a:xfrm>
          <a:prstGeom prst="rect">
            <a:avLst/>
          </a:prstGeom>
        </p:spPr>
      </p:pic>
      <p:sp>
        <p:nvSpPr>
          <p:cNvPr id="4" name="Text 1"/>
          <p:cNvSpPr/>
          <p:nvPr/>
        </p:nvSpPr>
        <p:spPr>
          <a:xfrm>
            <a:off x="4624216" y="3351048"/>
            <a:ext cx="5052903" cy="431736"/>
          </a:xfrm>
          <a:prstGeom prst="rect">
            <a:avLst/>
          </a:prstGeom>
          <a:noFill/>
          <a:ln/>
        </p:spPr>
        <p:txBody>
          <a:bodyPr wrap="none" lIns="0" tIns="0" rIns="0" bIns="0" rtlCol="0" anchor="t"/>
          <a:lstStyle/>
          <a:p>
            <a:pPr marL="0" indent="0" algn="l">
              <a:lnSpc>
                <a:spcPts val="3350"/>
              </a:lnSpc>
              <a:buNone/>
            </a:pPr>
            <a:r>
              <a:rPr lang="en-US" sz="2700" b="1" dirty="0">
                <a:solidFill>
                  <a:srgbClr val="3257B8"/>
                </a:solidFill>
                <a:latin typeface="Inter Bold" pitchFamily="34" charset="0"/>
                <a:ea typeface="Inter Bold" pitchFamily="34" charset="-122"/>
                <a:cs typeface="Inter Bold" pitchFamily="34" charset="-120"/>
              </a:rPr>
              <a:t>AS 3 — Cash Flow Statements</a:t>
            </a:r>
            <a:endParaRPr lang="en-US" sz="2700" dirty="0"/>
          </a:p>
        </p:txBody>
      </p:sp>
      <p:sp>
        <p:nvSpPr>
          <p:cNvPr id="5" name="Text 2"/>
          <p:cNvSpPr/>
          <p:nvPr/>
        </p:nvSpPr>
        <p:spPr>
          <a:xfrm>
            <a:off x="4624216" y="3990039"/>
            <a:ext cx="5259418" cy="221002"/>
          </a:xfrm>
          <a:prstGeom prst="rect">
            <a:avLst/>
          </a:prstGeom>
          <a:noFill/>
          <a:ln/>
        </p:spPr>
        <p:txBody>
          <a:bodyPr wrap="none" lIns="0" tIns="0" rIns="0" bIns="0" rtlCol="0" anchor="t"/>
          <a:lstStyle/>
          <a:p>
            <a:pPr marL="0" indent="0" algn="l">
              <a:lnSpc>
                <a:spcPts val="1700"/>
              </a:lnSpc>
              <a:buNone/>
            </a:pPr>
            <a:endParaRPr lang="en-US" sz="10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601"/>
            </a:avLst>
          </a:prstGeom>
          <a:solidFill>
            <a:srgbClr val="FBFCFE"/>
          </a:solidFill>
          <a:ln w="33404">
            <a:solidFill>
              <a:srgbClr val="E5E0DF"/>
            </a:solidFill>
            <a:prstDash val="solid"/>
          </a:ln>
        </p:spPr>
      </p:sp>
      <p:pic>
        <p:nvPicPr>
          <p:cNvPr id="3" name="Image 0" descr="preencoded.png"/>
          <p:cNvPicPr>
            <a:picLocks noChangeAspect="1"/>
          </p:cNvPicPr>
          <p:nvPr/>
        </p:nvPicPr>
        <p:blipFill>
          <a:blip r:embed="rId3"/>
          <a:stretch>
            <a:fillRect/>
          </a:stretch>
        </p:blipFill>
        <p:spPr>
          <a:xfrm>
            <a:off x="6426650" y="178194"/>
            <a:ext cx="4009545" cy="7205701"/>
          </a:xfrm>
          <a:prstGeom prst="rect">
            <a:avLst/>
          </a:prstGeom>
        </p:spPr>
      </p:pic>
      <p:sp>
        <p:nvSpPr>
          <p:cNvPr id="4" name="Text 1"/>
          <p:cNvSpPr/>
          <p:nvPr/>
        </p:nvSpPr>
        <p:spPr>
          <a:xfrm>
            <a:off x="805528" y="1412758"/>
            <a:ext cx="5259418" cy="863473"/>
          </a:xfrm>
          <a:prstGeom prst="rect">
            <a:avLst/>
          </a:prstGeom>
          <a:noFill/>
          <a:ln/>
        </p:spPr>
        <p:txBody>
          <a:bodyPr wrap="square" lIns="0" tIns="0" rIns="0" bIns="0" rtlCol="0" anchor="t"/>
          <a:lstStyle/>
          <a:p>
            <a:pPr marL="0" indent="0" algn="l">
              <a:lnSpc>
                <a:spcPts val="3350"/>
              </a:lnSpc>
              <a:buNone/>
            </a:pPr>
            <a:r>
              <a:rPr lang="en-US" sz="2700" b="1" dirty="0">
                <a:solidFill>
                  <a:srgbClr val="3257B8"/>
                </a:solidFill>
                <a:latin typeface="Inter Bold" pitchFamily="34" charset="0"/>
                <a:ea typeface="Inter Bold" pitchFamily="34" charset="-122"/>
                <a:cs typeface="Inter Bold" pitchFamily="34" charset="-120"/>
              </a:rPr>
              <a:t>Quick Check: PE Ratio Calculation</a:t>
            </a:r>
            <a:endParaRPr lang="en-US" sz="2700" dirty="0"/>
          </a:p>
        </p:txBody>
      </p:sp>
      <p:sp>
        <p:nvSpPr>
          <p:cNvPr id="5" name="Shape 2"/>
          <p:cNvSpPr/>
          <p:nvPr/>
        </p:nvSpPr>
        <p:spPr>
          <a:xfrm>
            <a:off x="805528" y="2483485"/>
            <a:ext cx="5259418" cy="808136"/>
          </a:xfrm>
          <a:prstGeom prst="roundRect">
            <a:avLst>
              <a:gd name="adj" fmla="val 25642"/>
            </a:avLst>
          </a:prstGeom>
          <a:solidFill>
            <a:srgbClr val="D9D9D9"/>
          </a:solidFill>
          <a:ln/>
        </p:spPr>
      </p:sp>
      <p:pic>
        <p:nvPicPr>
          <p:cNvPr id="6" name="Image 1" descr="preencoded.png"/>
          <p:cNvPicPr>
            <a:picLocks noChangeAspect="1"/>
          </p:cNvPicPr>
          <p:nvPr/>
        </p:nvPicPr>
        <p:blipFill>
          <a:blip r:embed="rId4"/>
          <a:stretch>
            <a:fillRect/>
          </a:stretch>
        </p:blipFill>
        <p:spPr>
          <a:xfrm>
            <a:off x="943668" y="2691175"/>
            <a:ext cx="172675" cy="138170"/>
          </a:xfrm>
          <a:prstGeom prst="rect">
            <a:avLst/>
          </a:prstGeom>
        </p:spPr>
      </p:pic>
      <p:sp>
        <p:nvSpPr>
          <p:cNvPr id="7" name="Text 3"/>
          <p:cNvSpPr/>
          <p:nvPr/>
        </p:nvSpPr>
        <p:spPr>
          <a:xfrm>
            <a:off x="1254483" y="2656197"/>
            <a:ext cx="4672322" cy="442003"/>
          </a:xfrm>
          <a:prstGeom prst="rect">
            <a:avLst/>
          </a:prstGeom>
          <a:noFill/>
          <a:ln/>
        </p:spPr>
        <p:txBody>
          <a:bodyPr wrap="square" lIns="0" tIns="0" rIns="0" bIns="0" rtlCol="0" anchor="t"/>
          <a:lstStyle/>
          <a:p>
            <a:pPr marL="0" indent="0" algn="l">
              <a:lnSpc>
                <a:spcPts val="1700"/>
              </a:lnSpc>
              <a:buNone/>
            </a:pPr>
            <a:r>
              <a:rPr lang="en-US" sz="1050" dirty="0">
                <a:solidFill>
                  <a:srgbClr val="000000"/>
                </a:solidFill>
                <a:latin typeface="Inter" pitchFamily="34" charset="0"/>
                <a:ea typeface="Inter" pitchFamily="34" charset="-122"/>
                <a:cs typeface="Inter" pitchFamily="34" charset="-120"/>
              </a:rPr>
              <a:t>The Price-to-Earnings (P/E) Ratio is typically calculated using which financial figures for valuation analysis?</a:t>
            </a:r>
            <a:endParaRPr lang="en-US" sz="1050" dirty="0"/>
          </a:p>
        </p:txBody>
      </p:sp>
      <p:sp>
        <p:nvSpPr>
          <p:cNvPr id="8" name="Shape 4"/>
          <p:cNvSpPr/>
          <p:nvPr/>
        </p:nvSpPr>
        <p:spPr>
          <a:xfrm>
            <a:off x="805528" y="3447018"/>
            <a:ext cx="5259418" cy="559030"/>
          </a:xfrm>
          <a:prstGeom prst="roundRect">
            <a:avLst>
              <a:gd name="adj" fmla="val 37068"/>
            </a:avLst>
          </a:prstGeom>
          <a:solidFill>
            <a:srgbClr val="FBFCFE"/>
          </a:solidFill>
          <a:ln w="33404">
            <a:solidFill>
              <a:srgbClr val="CFD2D8"/>
            </a:solidFill>
            <a:prstDash val="solid"/>
          </a:ln>
        </p:spPr>
      </p:sp>
      <p:sp>
        <p:nvSpPr>
          <p:cNvPr id="9" name="Text 5"/>
          <p:cNvSpPr/>
          <p:nvPr/>
        </p:nvSpPr>
        <p:spPr>
          <a:xfrm>
            <a:off x="977072" y="3618599"/>
            <a:ext cx="4361507"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a) Consolidated Financial Statements and Basic EPS</a:t>
            </a:r>
            <a:endParaRPr lang="en-US" sz="1350" dirty="0"/>
          </a:p>
        </p:txBody>
      </p:sp>
      <p:sp>
        <p:nvSpPr>
          <p:cNvPr id="10" name="Shape 6"/>
          <p:cNvSpPr/>
          <p:nvPr/>
        </p:nvSpPr>
        <p:spPr>
          <a:xfrm>
            <a:off x="805528" y="4161445"/>
            <a:ext cx="5259418" cy="559030"/>
          </a:xfrm>
          <a:prstGeom prst="roundRect">
            <a:avLst>
              <a:gd name="adj" fmla="val 37068"/>
            </a:avLst>
          </a:prstGeom>
          <a:solidFill>
            <a:srgbClr val="FBFCFE"/>
          </a:solidFill>
          <a:ln w="33404">
            <a:solidFill>
              <a:srgbClr val="CFD2D8"/>
            </a:solidFill>
            <a:prstDash val="solid"/>
          </a:ln>
        </p:spPr>
      </p:sp>
      <p:sp>
        <p:nvSpPr>
          <p:cNvPr id="11" name="Text 7"/>
          <p:cNvSpPr/>
          <p:nvPr/>
        </p:nvSpPr>
        <p:spPr>
          <a:xfrm>
            <a:off x="977072" y="4333026"/>
            <a:ext cx="4507302"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b) Consolidated Financial Statements and Diluted EPS</a:t>
            </a:r>
            <a:endParaRPr lang="en-US" sz="1350" dirty="0"/>
          </a:p>
        </p:txBody>
      </p:sp>
      <p:sp>
        <p:nvSpPr>
          <p:cNvPr id="12" name="Shape 8"/>
          <p:cNvSpPr/>
          <p:nvPr/>
        </p:nvSpPr>
        <p:spPr>
          <a:xfrm>
            <a:off x="805528" y="4875873"/>
            <a:ext cx="5259418" cy="559030"/>
          </a:xfrm>
          <a:prstGeom prst="roundRect">
            <a:avLst>
              <a:gd name="adj" fmla="val 37068"/>
            </a:avLst>
          </a:prstGeom>
          <a:solidFill>
            <a:srgbClr val="FBFCFE"/>
          </a:solidFill>
          <a:ln w="33404">
            <a:solidFill>
              <a:srgbClr val="CFD2D8"/>
            </a:solidFill>
            <a:prstDash val="solid"/>
          </a:ln>
        </p:spPr>
      </p:sp>
      <p:sp>
        <p:nvSpPr>
          <p:cNvPr id="13" name="Text 9"/>
          <p:cNvSpPr/>
          <p:nvPr/>
        </p:nvSpPr>
        <p:spPr>
          <a:xfrm>
            <a:off x="977072" y="5047454"/>
            <a:ext cx="4198139"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c) Standalone Financial Statements and Basic EPS</a:t>
            </a:r>
            <a:endParaRPr lang="en-US" sz="1350" dirty="0"/>
          </a:p>
        </p:txBody>
      </p:sp>
      <p:sp>
        <p:nvSpPr>
          <p:cNvPr id="14" name="Shape 10"/>
          <p:cNvSpPr/>
          <p:nvPr/>
        </p:nvSpPr>
        <p:spPr>
          <a:xfrm>
            <a:off x="805528" y="5590300"/>
            <a:ext cx="5259418" cy="559030"/>
          </a:xfrm>
          <a:prstGeom prst="roundRect">
            <a:avLst>
              <a:gd name="adj" fmla="val 37068"/>
            </a:avLst>
          </a:prstGeom>
          <a:solidFill>
            <a:srgbClr val="FBFCFE"/>
          </a:solidFill>
          <a:ln w="33404">
            <a:solidFill>
              <a:srgbClr val="CFD2D8"/>
            </a:solidFill>
            <a:prstDash val="solid"/>
          </a:ln>
        </p:spPr>
      </p:sp>
      <p:sp>
        <p:nvSpPr>
          <p:cNvPr id="15" name="Text 11"/>
          <p:cNvSpPr/>
          <p:nvPr/>
        </p:nvSpPr>
        <p:spPr>
          <a:xfrm>
            <a:off x="977072" y="5761881"/>
            <a:ext cx="4350024"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d) Standalone Financial Statements and Diluted EPS</a:t>
            </a:r>
            <a:endParaRPr lang="en-US" sz="1350" dirty="0"/>
          </a:p>
        </p:txBody>
      </p:sp>
      <p:pic>
        <p:nvPicPr>
          <p:cNvPr id="16" name="Image 2" descr="preencoded.png"/>
          <p:cNvPicPr>
            <a:picLocks noChangeAspect="1"/>
          </p:cNvPicPr>
          <p:nvPr/>
        </p:nvPicPr>
        <p:blipFill>
          <a:blip r:embed="rId5"/>
          <a:stretch>
            <a:fillRect/>
          </a:stretch>
        </p:blipFill>
        <p:spPr>
          <a:xfrm>
            <a:off x="377276" y="345946"/>
            <a:ext cx="869378" cy="189418"/>
          </a:xfrm>
          <a:prstGeom prst="rect">
            <a:avLst/>
          </a:prstGeom>
        </p:spPr>
      </p:pic>
      <p:sp>
        <p:nvSpPr>
          <p:cNvPr id="17" name="Text 12"/>
          <p:cNvSpPr/>
          <p:nvPr/>
        </p:nvSpPr>
        <p:spPr>
          <a:xfrm>
            <a:off x="5515951" y="7043952"/>
            <a:ext cx="977246" cy="154788"/>
          </a:xfrm>
          <a:prstGeom prst="rect">
            <a:avLst/>
          </a:prstGeom>
          <a:noFill/>
          <a:ln/>
        </p:spPr>
        <p:txBody>
          <a:bodyPr wrap="none" lIns="0" tIns="0" rIns="0" bIns="0" rtlCol="0" anchor="t"/>
          <a:lstStyle/>
          <a:p>
            <a:pPr marL="0" indent="0" algn="r">
              <a:lnSpc>
                <a:spcPts val="1200"/>
              </a:lnSpc>
              <a:buNone/>
            </a:pPr>
            <a:r>
              <a:rPr lang="en-US" sz="750" dirty="0">
                <a:solidFill>
                  <a:srgbClr val="15213F"/>
                </a:solidFill>
                <a:latin typeface="Inter" pitchFamily="34" charset="0"/>
                <a:ea typeface="Inter" pitchFamily="34" charset="-122"/>
                <a:cs typeface="Inter" pitchFamily="34" charset="-120"/>
              </a:rPr>
              <a:t>CA Anupam Sarda</a:t>
            </a:r>
            <a:endParaRPr lang="en-US" sz="75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601"/>
            </a:avLst>
          </a:prstGeom>
          <a:solidFill>
            <a:srgbClr val="FBFCFE"/>
          </a:solidFill>
          <a:ln w="33404">
            <a:solidFill>
              <a:srgbClr val="E5E0DF"/>
            </a:solidFill>
            <a:prstDash val="solid"/>
          </a:ln>
        </p:spPr>
      </p:sp>
      <p:pic>
        <p:nvPicPr>
          <p:cNvPr id="3" name="Image 0" descr="preencoded.png"/>
          <p:cNvPicPr>
            <a:picLocks noChangeAspect="1"/>
          </p:cNvPicPr>
          <p:nvPr/>
        </p:nvPicPr>
        <p:blipFill>
          <a:blip r:embed="rId3"/>
          <a:stretch>
            <a:fillRect/>
          </a:stretch>
        </p:blipFill>
        <p:spPr>
          <a:xfrm>
            <a:off x="6426650" y="178194"/>
            <a:ext cx="4009545" cy="7205701"/>
          </a:xfrm>
          <a:prstGeom prst="rect">
            <a:avLst/>
          </a:prstGeom>
        </p:spPr>
      </p:pic>
      <p:sp>
        <p:nvSpPr>
          <p:cNvPr id="4" name="Text 1"/>
          <p:cNvSpPr/>
          <p:nvPr/>
        </p:nvSpPr>
        <p:spPr>
          <a:xfrm>
            <a:off x="805528" y="828844"/>
            <a:ext cx="5259418" cy="863473"/>
          </a:xfrm>
          <a:prstGeom prst="rect">
            <a:avLst/>
          </a:prstGeom>
          <a:noFill/>
          <a:ln/>
        </p:spPr>
        <p:txBody>
          <a:bodyPr wrap="square" lIns="0" tIns="0" rIns="0" bIns="0" rtlCol="0" anchor="t"/>
          <a:lstStyle/>
          <a:p>
            <a:pPr marL="0" indent="0" algn="l">
              <a:lnSpc>
                <a:spcPts val="3350"/>
              </a:lnSpc>
              <a:buNone/>
            </a:pPr>
            <a:r>
              <a:rPr lang="en-US" sz="2700" b="1" dirty="0">
                <a:solidFill>
                  <a:srgbClr val="3257B8"/>
                </a:solidFill>
                <a:latin typeface="Inter Bold" pitchFamily="34" charset="0"/>
                <a:ea typeface="Inter Bold" pitchFamily="34" charset="-122"/>
                <a:cs typeface="Inter Bold" pitchFamily="34" charset="-120"/>
              </a:rPr>
              <a:t>AS 20 — Application &amp; Exemption</a:t>
            </a:r>
            <a:endParaRPr lang="en-US" sz="2700" dirty="0"/>
          </a:p>
        </p:txBody>
      </p:sp>
      <p:sp>
        <p:nvSpPr>
          <p:cNvPr id="5" name="Text 2"/>
          <p:cNvSpPr/>
          <p:nvPr/>
        </p:nvSpPr>
        <p:spPr>
          <a:xfrm>
            <a:off x="805528" y="1899571"/>
            <a:ext cx="5259418" cy="442003"/>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Understanding the scope of AS 20 is vital to ensure proper compliance and accurate reporting of Earnings Per Share (EPS).</a:t>
            </a:r>
            <a:endParaRPr lang="en-US" sz="1050" dirty="0"/>
          </a:p>
        </p:txBody>
      </p:sp>
      <p:sp>
        <p:nvSpPr>
          <p:cNvPr id="6" name="Shape 3"/>
          <p:cNvSpPr/>
          <p:nvPr/>
        </p:nvSpPr>
        <p:spPr>
          <a:xfrm>
            <a:off x="805528" y="2496972"/>
            <a:ext cx="5259418" cy="1525869"/>
          </a:xfrm>
          <a:prstGeom prst="roundRect">
            <a:avLst>
              <a:gd name="adj" fmla="val 13580"/>
            </a:avLst>
          </a:prstGeom>
          <a:solidFill>
            <a:srgbClr val="FBFCFE"/>
          </a:solidFill>
          <a:ln w="33404">
            <a:solidFill>
              <a:srgbClr val="CFD2D8"/>
            </a:solidFill>
            <a:prstDash val="solid"/>
          </a:ln>
        </p:spPr>
      </p:sp>
      <p:sp>
        <p:nvSpPr>
          <p:cNvPr id="7" name="Shape 4"/>
          <p:cNvSpPr/>
          <p:nvPr/>
        </p:nvSpPr>
        <p:spPr>
          <a:xfrm>
            <a:off x="838932" y="2530383"/>
            <a:ext cx="552561" cy="1459047"/>
          </a:xfrm>
          <a:prstGeom prst="roundRect">
            <a:avLst>
              <a:gd name="adj" fmla="val 30247"/>
            </a:avLst>
          </a:prstGeom>
          <a:solidFill>
            <a:srgbClr val="FBFCFE"/>
          </a:solidFill>
          <a:ln/>
        </p:spPr>
      </p:sp>
      <p:pic>
        <p:nvPicPr>
          <p:cNvPr id="8"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00472" y="3156236"/>
            <a:ext cx="207210" cy="207254"/>
          </a:xfrm>
          <a:prstGeom prst="rect">
            <a:avLst/>
          </a:prstGeom>
        </p:spPr>
      </p:pic>
      <p:sp>
        <p:nvSpPr>
          <p:cNvPr id="9" name="Text 5"/>
          <p:cNvSpPr/>
          <p:nvPr/>
        </p:nvSpPr>
        <p:spPr>
          <a:xfrm>
            <a:off x="1529633" y="2668553"/>
            <a:ext cx="1726752"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Application Scope</a:t>
            </a:r>
            <a:endParaRPr lang="en-US" sz="1350" dirty="0"/>
          </a:p>
        </p:txBody>
      </p:sp>
      <p:sp>
        <p:nvSpPr>
          <p:cNvPr id="10" name="Text 6"/>
          <p:cNvSpPr/>
          <p:nvPr/>
        </p:nvSpPr>
        <p:spPr>
          <a:xfrm>
            <a:off x="1529633" y="2967253"/>
            <a:ext cx="4363768" cy="884007"/>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AS 20 is mandatory for enterprises whose equity shares or potential equity shares (e.g., convertible debentures, warrants) are listed on any stock exchange in India or are in the process of being listed.</a:t>
            </a:r>
            <a:endParaRPr lang="en-US" sz="1050" dirty="0"/>
          </a:p>
        </p:txBody>
      </p:sp>
      <p:sp>
        <p:nvSpPr>
          <p:cNvPr id="11" name="Shape 7"/>
          <p:cNvSpPr/>
          <p:nvPr/>
        </p:nvSpPr>
        <p:spPr>
          <a:xfrm>
            <a:off x="805528" y="4161010"/>
            <a:ext cx="5259418" cy="1608701"/>
          </a:xfrm>
          <a:prstGeom prst="roundRect">
            <a:avLst>
              <a:gd name="adj" fmla="val 12881"/>
            </a:avLst>
          </a:prstGeom>
          <a:solidFill>
            <a:srgbClr val="FBFCFE"/>
          </a:solidFill>
          <a:ln w="33404">
            <a:solidFill>
              <a:srgbClr val="CFD2D8"/>
            </a:solidFill>
            <a:prstDash val="solid"/>
          </a:ln>
        </p:spPr>
      </p:sp>
      <p:sp>
        <p:nvSpPr>
          <p:cNvPr id="12" name="Shape 8"/>
          <p:cNvSpPr/>
          <p:nvPr/>
        </p:nvSpPr>
        <p:spPr>
          <a:xfrm>
            <a:off x="838932" y="4194422"/>
            <a:ext cx="552561" cy="1541879"/>
          </a:xfrm>
          <a:prstGeom prst="roundRect">
            <a:avLst>
              <a:gd name="adj" fmla="val 30247"/>
            </a:avLst>
          </a:prstGeom>
          <a:solidFill>
            <a:srgbClr val="FBFCFE"/>
          </a:solidFill>
          <a:ln/>
        </p:spPr>
      </p:sp>
      <p:pic>
        <p:nvPicPr>
          <p:cNvPr id="13"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00472" y="4861690"/>
            <a:ext cx="207210" cy="207254"/>
          </a:xfrm>
          <a:prstGeom prst="rect">
            <a:avLst/>
          </a:prstGeom>
        </p:spPr>
      </p:pic>
      <p:sp>
        <p:nvSpPr>
          <p:cNvPr id="14" name="Text 9"/>
          <p:cNvSpPr/>
          <p:nvPr/>
        </p:nvSpPr>
        <p:spPr>
          <a:xfrm>
            <a:off x="1529633" y="4332591"/>
            <a:ext cx="1726752"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Exemption Criteria</a:t>
            </a:r>
            <a:endParaRPr lang="en-US" sz="1350" dirty="0"/>
          </a:p>
        </p:txBody>
      </p:sp>
      <p:sp>
        <p:nvSpPr>
          <p:cNvPr id="15" name="Text 10"/>
          <p:cNvSpPr/>
          <p:nvPr/>
        </p:nvSpPr>
        <p:spPr>
          <a:xfrm>
            <a:off x="1529633" y="4631292"/>
            <a:ext cx="4363768" cy="442003"/>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Disclosure of Diluted Earning Per Share is exempted for Small and Medium-Sized Companies (SMCs) .</a:t>
            </a:r>
            <a:endParaRPr lang="en-US" sz="1050" dirty="0"/>
          </a:p>
        </p:txBody>
      </p:sp>
      <p:sp>
        <p:nvSpPr>
          <p:cNvPr id="16" name="Text 11"/>
          <p:cNvSpPr/>
          <p:nvPr/>
        </p:nvSpPr>
        <p:spPr>
          <a:xfrm>
            <a:off x="1529633" y="5156127"/>
            <a:ext cx="4363768" cy="442003"/>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However, Micro, Small and Medium sized (MSME) non-company entities are exempt from applying AS 20. </a:t>
            </a:r>
            <a:endParaRPr lang="en-US" sz="1050" dirty="0"/>
          </a:p>
        </p:txBody>
      </p:sp>
      <p:sp>
        <p:nvSpPr>
          <p:cNvPr id="17" name="Shape 12"/>
          <p:cNvSpPr/>
          <p:nvPr/>
        </p:nvSpPr>
        <p:spPr>
          <a:xfrm>
            <a:off x="805528" y="5925109"/>
            <a:ext cx="5259418" cy="808136"/>
          </a:xfrm>
          <a:prstGeom prst="roundRect">
            <a:avLst>
              <a:gd name="adj" fmla="val 25642"/>
            </a:avLst>
          </a:prstGeom>
          <a:solidFill>
            <a:srgbClr val="B6D6FC"/>
          </a:solidFill>
          <a:ln/>
        </p:spPr>
      </p:sp>
      <p:pic>
        <p:nvPicPr>
          <p:cNvPr id="18" name="Image 3" descr="preencoded.png"/>
          <p:cNvPicPr>
            <a:picLocks noChangeAspect="1"/>
          </p:cNvPicPr>
          <p:nvPr/>
        </p:nvPicPr>
        <p:blipFill>
          <a:blip r:embed="rId6"/>
          <a:stretch>
            <a:fillRect/>
          </a:stretch>
        </p:blipFill>
        <p:spPr>
          <a:xfrm>
            <a:off x="943668" y="6132798"/>
            <a:ext cx="172675" cy="138170"/>
          </a:xfrm>
          <a:prstGeom prst="rect">
            <a:avLst/>
          </a:prstGeom>
        </p:spPr>
      </p:pic>
      <p:sp>
        <p:nvSpPr>
          <p:cNvPr id="19" name="Text 13"/>
          <p:cNvSpPr/>
          <p:nvPr/>
        </p:nvSpPr>
        <p:spPr>
          <a:xfrm>
            <a:off x="1254483" y="6097821"/>
            <a:ext cx="4672322" cy="442003"/>
          </a:xfrm>
          <a:prstGeom prst="rect">
            <a:avLst/>
          </a:prstGeom>
          <a:noFill/>
          <a:ln/>
        </p:spPr>
        <p:txBody>
          <a:bodyPr wrap="square" lIns="0" tIns="0" rIns="0" bIns="0" rtlCol="0" anchor="t"/>
          <a:lstStyle/>
          <a:p>
            <a:pPr marL="0" indent="0" algn="l">
              <a:lnSpc>
                <a:spcPts val="1700"/>
              </a:lnSpc>
              <a:buNone/>
            </a:pPr>
            <a:r>
              <a:rPr lang="en-US" sz="1050" dirty="0">
                <a:solidFill>
                  <a:srgbClr val="000000"/>
                </a:solidFill>
                <a:latin typeface="Inter" pitchFamily="34" charset="0"/>
                <a:ea typeface="Inter" pitchFamily="34" charset="-122"/>
                <a:cs typeface="Inter" pitchFamily="34" charset="-120"/>
              </a:rPr>
              <a:t>Even when exempt, entities often disclose EPS voluntarily for investor relations, as it's a key metric for performance evaluation.</a:t>
            </a:r>
            <a:endParaRPr lang="en-US" sz="1050" dirty="0"/>
          </a:p>
        </p:txBody>
      </p:sp>
      <p:pic>
        <p:nvPicPr>
          <p:cNvPr id="20" name="Image 4" descr="preencoded.png"/>
          <p:cNvPicPr>
            <a:picLocks noChangeAspect="1"/>
          </p:cNvPicPr>
          <p:nvPr/>
        </p:nvPicPr>
        <p:blipFill>
          <a:blip r:embed="rId7"/>
          <a:stretch>
            <a:fillRect/>
          </a:stretch>
        </p:blipFill>
        <p:spPr>
          <a:xfrm>
            <a:off x="377276" y="345946"/>
            <a:ext cx="869378" cy="189418"/>
          </a:xfrm>
          <a:prstGeom prst="rect">
            <a:avLst/>
          </a:prstGeom>
        </p:spPr>
      </p:pic>
      <p:sp>
        <p:nvSpPr>
          <p:cNvPr id="21" name="Text 14"/>
          <p:cNvSpPr/>
          <p:nvPr/>
        </p:nvSpPr>
        <p:spPr>
          <a:xfrm>
            <a:off x="5515951" y="7043952"/>
            <a:ext cx="977246" cy="154788"/>
          </a:xfrm>
          <a:prstGeom prst="rect">
            <a:avLst/>
          </a:prstGeom>
          <a:noFill/>
          <a:ln/>
        </p:spPr>
        <p:txBody>
          <a:bodyPr wrap="none" lIns="0" tIns="0" rIns="0" bIns="0" rtlCol="0" anchor="t"/>
          <a:lstStyle/>
          <a:p>
            <a:pPr marL="0" indent="0" algn="r">
              <a:lnSpc>
                <a:spcPts val="1200"/>
              </a:lnSpc>
              <a:buNone/>
            </a:pPr>
            <a:r>
              <a:rPr lang="en-US" sz="750" dirty="0">
                <a:solidFill>
                  <a:srgbClr val="15213F"/>
                </a:solidFill>
                <a:latin typeface="Inter" pitchFamily="34" charset="0"/>
                <a:ea typeface="Inter" pitchFamily="34" charset="-122"/>
                <a:cs typeface="Inter" pitchFamily="34" charset="-120"/>
              </a:rPr>
              <a:t>CA Anupam Sarda</a:t>
            </a:r>
            <a:endParaRPr lang="en-US" sz="75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601"/>
            </a:avLst>
          </a:prstGeom>
          <a:solidFill>
            <a:srgbClr val="FBFCFE"/>
          </a:solidFill>
          <a:ln w="33404">
            <a:solidFill>
              <a:srgbClr val="E5E0DF"/>
            </a:solidFill>
            <a:prstDash val="solid"/>
          </a:ln>
        </p:spPr>
      </p:sp>
      <p:sp>
        <p:nvSpPr>
          <p:cNvPr id="3" name="Text 1"/>
          <p:cNvSpPr/>
          <p:nvPr/>
        </p:nvSpPr>
        <p:spPr>
          <a:xfrm>
            <a:off x="805528" y="1704759"/>
            <a:ext cx="5273423" cy="431736"/>
          </a:xfrm>
          <a:prstGeom prst="rect">
            <a:avLst/>
          </a:prstGeom>
          <a:noFill/>
          <a:ln/>
        </p:spPr>
        <p:txBody>
          <a:bodyPr wrap="none" lIns="0" tIns="0" rIns="0" bIns="0" rtlCol="0" anchor="t"/>
          <a:lstStyle/>
          <a:p>
            <a:pPr marL="0" indent="0" algn="l">
              <a:lnSpc>
                <a:spcPts val="3350"/>
              </a:lnSpc>
              <a:buNone/>
            </a:pPr>
            <a:r>
              <a:rPr lang="en-US" sz="2700" b="1" dirty="0">
                <a:solidFill>
                  <a:srgbClr val="3257B8"/>
                </a:solidFill>
                <a:latin typeface="Inter Bold" pitchFamily="34" charset="0"/>
                <a:ea typeface="Inter Bold" pitchFamily="34" charset="-122"/>
                <a:cs typeface="Inter Bold" pitchFamily="34" charset="-120"/>
              </a:rPr>
              <a:t>Understanding SMC and MSME</a:t>
            </a:r>
            <a:endParaRPr lang="en-US" sz="2700" dirty="0"/>
          </a:p>
        </p:txBody>
      </p:sp>
      <p:sp>
        <p:nvSpPr>
          <p:cNvPr id="4" name="Text 2"/>
          <p:cNvSpPr/>
          <p:nvPr/>
        </p:nvSpPr>
        <p:spPr>
          <a:xfrm>
            <a:off x="805528" y="2412834"/>
            <a:ext cx="9078193" cy="442003"/>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AS 20 outlines specific criteria for identifying Small and Medium Sized Companies (SMCs) and Micro, Small and Medium Sized Non-company Entities (MSMEs), which determine their applicability and exemptions.</a:t>
            </a:r>
            <a:endParaRPr lang="en-US" sz="1050" dirty="0"/>
          </a:p>
        </p:txBody>
      </p:sp>
      <p:sp>
        <p:nvSpPr>
          <p:cNvPr id="5" name="Text 3"/>
          <p:cNvSpPr/>
          <p:nvPr/>
        </p:nvSpPr>
        <p:spPr>
          <a:xfrm>
            <a:off x="805528" y="3148405"/>
            <a:ext cx="3477688" cy="215868"/>
          </a:xfrm>
          <a:prstGeom prst="rect">
            <a:avLst/>
          </a:prstGeom>
          <a:noFill/>
          <a:ln/>
        </p:spPr>
        <p:txBody>
          <a:bodyPr wrap="none" lIns="0" tIns="0" rIns="0" bIns="0" rtlCol="0" anchor="t"/>
          <a:lstStyle/>
          <a:p>
            <a:pPr marL="0" indent="0" algn="l">
              <a:lnSpc>
                <a:spcPts val="1650"/>
              </a:lnSpc>
              <a:buNone/>
            </a:pPr>
            <a:r>
              <a:rPr lang="en-US" sz="1350" b="1" dirty="0">
                <a:solidFill>
                  <a:srgbClr val="3257B8"/>
                </a:solidFill>
                <a:latin typeface="Inter Bold" pitchFamily="34" charset="0"/>
                <a:ea typeface="Inter Bold" pitchFamily="34" charset="-122"/>
                <a:cs typeface="Inter Bold" pitchFamily="34" charset="-120"/>
              </a:rPr>
              <a:t>Small and Medium Sized Company (SMC)</a:t>
            </a:r>
            <a:endParaRPr lang="en-US" sz="1350" dirty="0"/>
          </a:p>
        </p:txBody>
      </p:sp>
      <p:sp>
        <p:nvSpPr>
          <p:cNvPr id="6" name="Text 4"/>
          <p:cNvSpPr/>
          <p:nvPr/>
        </p:nvSpPr>
        <p:spPr>
          <a:xfrm>
            <a:off x="805528" y="3502443"/>
            <a:ext cx="4370554" cy="221002"/>
          </a:xfrm>
          <a:prstGeom prst="rect">
            <a:avLst/>
          </a:prstGeom>
          <a:noFill/>
          <a:ln/>
        </p:spPr>
        <p:txBody>
          <a:bodyPr wrap="non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A company that meets the following:</a:t>
            </a:r>
            <a:endParaRPr lang="en-US" sz="1050" dirty="0"/>
          </a:p>
        </p:txBody>
      </p:sp>
      <p:sp>
        <p:nvSpPr>
          <p:cNvPr id="7" name="Text 5"/>
          <p:cNvSpPr/>
          <p:nvPr/>
        </p:nvSpPr>
        <p:spPr>
          <a:xfrm>
            <a:off x="805528" y="3847780"/>
            <a:ext cx="4370554" cy="1961173"/>
          </a:xfrm>
          <a:prstGeom prst="rect">
            <a:avLst/>
          </a:prstGeom>
          <a:noFill/>
          <a:ln/>
        </p:spPr>
        <p:txBody>
          <a:bodyPr wrap="square" lIns="0" tIns="0" rIns="0" bIns="0" rtlCol="0" anchor="t"/>
          <a:lstStyle/>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Equity/debt securities </a:t>
            </a:r>
            <a:r>
              <a:rPr lang="en-US" sz="1050" b="1" dirty="0">
                <a:solidFill>
                  <a:srgbClr val="15213F"/>
                </a:solidFill>
                <a:latin typeface="Inter" pitchFamily="34" charset="0"/>
                <a:ea typeface="Inter" pitchFamily="34" charset="-122"/>
                <a:cs typeface="Inter" pitchFamily="34" charset="-120"/>
              </a:rPr>
              <a:t>not listed</a:t>
            </a:r>
            <a:r>
              <a:rPr lang="en-US" sz="1050" dirty="0">
                <a:solidFill>
                  <a:srgbClr val="15213F"/>
                </a:solidFill>
                <a:latin typeface="Inter" pitchFamily="34" charset="0"/>
                <a:ea typeface="Inter" pitchFamily="34" charset="-122"/>
                <a:cs typeface="Inter" pitchFamily="34" charset="-120"/>
              </a:rPr>
              <a:t> or in process of listing on any stock exchange.</a:t>
            </a:r>
            <a:endParaRPr lang="en-US" sz="1050" dirty="0"/>
          </a:p>
          <a:p>
            <a:pPr marL="342900" indent="-342900" algn="l">
              <a:lnSpc>
                <a:spcPts val="1700"/>
              </a:lnSpc>
              <a:buSzPct val="100000"/>
              <a:buChar char="•"/>
            </a:pPr>
            <a:r>
              <a:rPr lang="en-US" sz="1050" b="1" dirty="0">
                <a:solidFill>
                  <a:srgbClr val="15213F"/>
                </a:solidFill>
                <a:latin typeface="Inter" pitchFamily="34" charset="0"/>
                <a:ea typeface="Inter" pitchFamily="34" charset="-122"/>
                <a:cs typeface="Inter" pitchFamily="34" charset="-120"/>
              </a:rPr>
              <a:t>Not a bank</a:t>
            </a:r>
            <a:r>
              <a:rPr lang="en-US" sz="1050" dirty="0">
                <a:solidFill>
                  <a:srgbClr val="15213F"/>
                </a:solidFill>
                <a:latin typeface="Inter" pitchFamily="34" charset="0"/>
                <a:ea typeface="Inter" pitchFamily="34" charset="-122"/>
                <a:cs typeface="Inter" pitchFamily="34" charset="-120"/>
              </a:rPr>
              <a:t>, financial institution, or insurance company.</a:t>
            </a:r>
            <a:endParaRPr lang="en-US" sz="1050" dirty="0"/>
          </a:p>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Turnover (excluding other income) </a:t>
            </a:r>
            <a:r>
              <a:rPr lang="en-US" sz="1050" b="1" dirty="0">
                <a:solidFill>
                  <a:srgbClr val="15213F"/>
                </a:solidFill>
                <a:latin typeface="Inter" pitchFamily="34" charset="0"/>
                <a:ea typeface="Inter" pitchFamily="34" charset="-122"/>
                <a:cs typeface="Inter" pitchFamily="34" charset="-120"/>
              </a:rPr>
              <a:t>under ₹250 crore</a:t>
            </a:r>
            <a:r>
              <a:rPr lang="en-US" sz="1050" dirty="0">
                <a:solidFill>
                  <a:srgbClr val="15213F"/>
                </a:solidFill>
                <a:latin typeface="Inter" pitchFamily="34" charset="0"/>
                <a:ea typeface="Inter" pitchFamily="34" charset="-122"/>
                <a:cs typeface="Inter" pitchFamily="34" charset="-120"/>
              </a:rPr>
              <a:t> in preceding year.</a:t>
            </a:r>
            <a:endParaRPr lang="en-US" sz="1050" dirty="0"/>
          </a:p>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Borrowings </a:t>
            </a:r>
            <a:r>
              <a:rPr lang="en-US" sz="1050" b="1" dirty="0">
                <a:solidFill>
                  <a:srgbClr val="15213F"/>
                </a:solidFill>
                <a:latin typeface="Inter" pitchFamily="34" charset="0"/>
                <a:ea typeface="Inter" pitchFamily="34" charset="-122"/>
                <a:cs typeface="Inter" pitchFamily="34" charset="-120"/>
              </a:rPr>
              <a:t>not exceeding ₹50 crore</a:t>
            </a:r>
            <a:r>
              <a:rPr lang="en-US" sz="1050" dirty="0">
                <a:solidFill>
                  <a:srgbClr val="15213F"/>
                </a:solidFill>
                <a:latin typeface="Inter" pitchFamily="34" charset="0"/>
                <a:ea typeface="Inter" pitchFamily="34" charset="-122"/>
                <a:cs typeface="Inter" pitchFamily="34" charset="-120"/>
              </a:rPr>
              <a:t> at any time in preceding year.</a:t>
            </a:r>
            <a:endParaRPr lang="en-US" sz="1050" dirty="0"/>
          </a:p>
          <a:p>
            <a:pPr marL="342900" indent="-342900" algn="l">
              <a:lnSpc>
                <a:spcPts val="1700"/>
              </a:lnSpc>
              <a:buSzPct val="100000"/>
              <a:buChar char="•"/>
            </a:pPr>
            <a:r>
              <a:rPr lang="en-US" sz="1050" b="1" dirty="0">
                <a:solidFill>
                  <a:srgbClr val="15213F"/>
                </a:solidFill>
                <a:latin typeface="Inter" pitchFamily="34" charset="0"/>
                <a:ea typeface="Inter" pitchFamily="34" charset="-122"/>
                <a:cs typeface="Inter" pitchFamily="34" charset="-120"/>
              </a:rPr>
              <a:t>Not a holding or subsidiary</a:t>
            </a:r>
            <a:r>
              <a:rPr lang="en-US" sz="1050" dirty="0">
                <a:solidFill>
                  <a:srgbClr val="15213F"/>
                </a:solidFill>
                <a:latin typeface="Inter" pitchFamily="34" charset="0"/>
                <a:ea typeface="Inter" pitchFamily="34" charset="-122"/>
                <a:cs typeface="Inter" pitchFamily="34" charset="-120"/>
              </a:rPr>
              <a:t> of a non-SMC.</a:t>
            </a:r>
            <a:endParaRPr lang="en-US" sz="1050" dirty="0"/>
          </a:p>
        </p:txBody>
      </p:sp>
      <p:sp>
        <p:nvSpPr>
          <p:cNvPr id="8" name="Text 6"/>
          <p:cNvSpPr/>
          <p:nvPr/>
        </p:nvSpPr>
        <p:spPr>
          <a:xfrm>
            <a:off x="5518648" y="3148405"/>
            <a:ext cx="3876015" cy="215868"/>
          </a:xfrm>
          <a:prstGeom prst="rect">
            <a:avLst/>
          </a:prstGeom>
          <a:noFill/>
          <a:ln/>
        </p:spPr>
        <p:txBody>
          <a:bodyPr wrap="none" lIns="0" tIns="0" rIns="0" bIns="0" rtlCol="0" anchor="t"/>
          <a:lstStyle/>
          <a:p>
            <a:pPr marL="0" indent="0" algn="l">
              <a:lnSpc>
                <a:spcPts val="1650"/>
              </a:lnSpc>
              <a:buNone/>
            </a:pPr>
            <a:r>
              <a:rPr lang="en-US" sz="1350" b="1" dirty="0">
                <a:solidFill>
                  <a:srgbClr val="3257B8"/>
                </a:solidFill>
                <a:latin typeface="Inter Bold" pitchFamily="34" charset="0"/>
                <a:ea typeface="Inter Bold" pitchFamily="34" charset="-122"/>
                <a:cs typeface="Inter Bold" pitchFamily="34" charset="-120"/>
              </a:rPr>
              <a:t>Micro, Small and Medium Sized Entity (MSME)</a:t>
            </a:r>
            <a:endParaRPr lang="en-US" sz="1350" dirty="0"/>
          </a:p>
        </p:txBody>
      </p:sp>
      <p:sp>
        <p:nvSpPr>
          <p:cNvPr id="9" name="Text 7"/>
          <p:cNvSpPr/>
          <p:nvPr/>
        </p:nvSpPr>
        <p:spPr>
          <a:xfrm>
            <a:off x="5518648" y="3502443"/>
            <a:ext cx="4370554" cy="221002"/>
          </a:xfrm>
          <a:prstGeom prst="rect">
            <a:avLst/>
          </a:prstGeom>
          <a:noFill/>
          <a:ln/>
        </p:spPr>
        <p:txBody>
          <a:bodyPr wrap="non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A non-company entity that meets the following:</a:t>
            </a:r>
            <a:endParaRPr lang="en-US" sz="1050" dirty="0"/>
          </a:p>
        </p:txBody>
      </p:sp>
      <p:sp>
        <p:nvSpPr>
          <p:cNvPr id="10" name="Text 8"/>
          <p:cNvSpPr/>
          <p:nvPr/>
        </p:nvSpPr>
        <p:spPr>
          <a:xfrm>
            <a:off x="5518648" y="3847780"/>
            <a:ext cx="4370554" cy="1961173"/>
          </a:xfrm>
          <a:prstGeom prst="rect">
            <a:avLst/>
          </a:prstGeom>
          <a:noFill/>
          <a:ln/>
        </p:spPr>
        <p:txBody>
          <a:bodyPr wrap="square" lIns="0" tIns="0" rIns="0" bIns="0" rtlCol="0" anchor="t"/>
          <a:lstStyle/>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Equity/debt securities </a:t>
            </a:r>
            <a:r>
              <a:rPr lang="en-US" sz="1050" b="1" dirty="0">
                <a:solidFill>
                  <a:srgbClr val="15213F"/>
                </a:solidFill>
                <a:latin typeface="Inter" pitchFamily="34" charset="0"/>
                <a:ea typeface="Inter" pitchFamily="34" charset="-122"/>
                <a:cs typeface="Inter" pitchFamily="34" charset="-120"/>
              </a:rPr>
              <a:t>not listed</a:t>
            </a:r>
            <a:r>
              <a:rPr lang="en-US" sz="1050" dirty="0">
                <a:solidFill>
                  <a:srgbClr val="15213F"/>
                </a:solidFill>
                <a:latin typeface="Inter" pitchFamily="34" charset="0"/>
                <a:ea typeface="Inter" pitchFamily="34" charset="-122"/>
                <a:cs typeface="Inter" pitchFamily="34" charset="-120"/>
              </a:rPr>
              <a:t> or in process of listing on any stock exchange.</a:t>
            </a:r>
            <a:endParaRPr lang="en-US" sz="1050" dirty="0"/>
          </a:p>
          <a:p>
            <a:pPr marL="342900" indent="-342900" algn="l">
              <a:lnSpc>
                <a:spcPts val="1700"/>
              </a:lnSpc>
              <a:buSzPct val="100000"/>
              <a:buChar char="•"/>
            </a:pPr>
            <a:r>
              <a:rPr lang="en-US" sz="1050" b="1" dirty="0">
                <a:solidFill>
                  <a:srgbClr val="15213F"/>
                </a:solidFill>
                <a:latin typeface="Inter" pitchFamily="34" charset="0"/>
                <a:ea typeface="Inter" pitchFamily="34" charset="-122"/>
                <a:cs typeface="Inter" pitchFamily="34" charset="-120"/>
              </a:rPr>
              <a:t>Not a bank</a:t>
            </a:r>
            <a:r>
              <a:rPr lang="en-US" sz="1050" dirty="0">
                <a:solidFill>
                  <a:srgbClr val="15213F"/>
                </a:solidFill>
                <a:latin typeface="Inter" pitchFamily="34" charset="0"/>
                <a:ea typeface="Inter" pitchFamily="34" charset="-122"/>
                <a:cs typeface="Inter" pitchFamily="34" charset="-120"/>
              </a:rPr>
              <a:t>, financial institution, or insurance company.</a:t>
            </a:r>
            <a:endParaRPr lang="en-US" sz="1050" dirty="0"/>
          </a:p>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Turnover (excluding other income) </a:t>
            </a:r>
            <a:r>
              <a:rPr lang="en-US" sz="1050" b="1" dirty="0">
                <a:solidFill>
                  <a:srgbClr val="15213F"/>
                </a:solidFill>
                <a:latin typeface="Inter" pitchFamily="34" charset="0"/>
                <a:ea typeface="Inter" pitchFamily="34" charset="-122"/>
                <a:cs typeface="Inter" pitchFamily="34" charset="-120"/>
              </a:rPr>
              <a:t>under ₹250 crore</a:t>
            </a:r>
            <a:r>
              <a:rPr lang="en-US" sz="1050" dirty="0">
                <a:solidFill>
                  <a:srgbClr val="15213F"/>
                </a:solidFill>
                <a:latin typeface="Inter" pitchFamily="34" charset="0"/>
                <a:ea typeface="Inter" pitchFamily="34" charset="-122"/>
                <a:cs typeface="Inter" pitchFamily="34" charset="-120"/>
              </a:rPr>
              <a:t> in preceding year.</a:t>
            </a:r>
            <a:endParaRPr lang="en-US" sz="1050" dirty="0"/>
          </a:p>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Borrowings </a:t>
            </a:r>
            <a:r>
              <a:rPr lang="en-US" sz="1050" b="1" dirty="0">
                <a:solidFill>
                  <a:srgbClr val="15213F"/>
                </a:solidFill>
                <a:latin typeface="Inter" pitchFamily="34" charset="0"/>
                <a:ea typeface="Inter" pitchFamily="34" charset="-122"/>
                <a:cs typeface="Inter" pitchFamily="34" charset="-120"/>
              </a:rPr>
              <a:t>not exceeding ₹50 crore</a:t>
            </a:r>
            <a:r>
              <a:rPr lang="en-US" sz="1050" dirty="0">
                <a:solidFill>
                  <a:srgbClr val="15213F"/>
                </a:solidFill>
                <a:latin typeface="Inter" pitchFamily="34" charset="0"/>
                <a:ea typeface="Inter" pitchFamily="34" charset="-122"/>
                <a:cs typeface="Inter" pitchFamily="34" charset="-120"/>
              </a:rPr>
              <a:t> at any time in preceding year.</a:t>
            </a:r>
            <a:endParaRPr lang="en-US" sz="1050" dirty="0"/>
          </a:p>
          <a:p>
            <a:pPr marL="342900" indent="-342900" algn="l">
              <a:lnSpc>
                <a:spcPts val="1700"/>
              </a:lnSpc>
              <a:buSzPct val="100000"/>
              <a:buChar char="•"/>
            </a:pPr>
            <a:r>
              <a:rPr lang="en-US" sz="1050" b="1" dirty="0">
                <a:solidFill>
                  <a:srgbClr val="15213F"/>
                </a:solidFill>
                <a:latin typeface="Inter" pitchFamily="34" charset="0"/>
                <a:ea typeface="Inter" pitchFamily="34" charset="-122"/>
                <a:cs typeface="Inter" pitchFamily="34" charset="-120"/>
              </a:rPr>
              <a:t>Not a holding or subsidiary</a:t>
            </a:r>
            <a:r>
              <a:rPr lang="en-US" sz="1050" dirty="0">
                <a:solidFill>
                  <a:srgbClr val="15213F"/>
                </a:solidFill>
                <a:latin typeface="Inter" pitchFamily="34" charset="0"/>
                <a:ea typeface="Inter" pitchFamily="34" charset="-122"/>
                <a:cs typeface="Inter" pitchFamily="34" charset="-120"/>
              </a:rPr>
              <a:t> of a non-MSME.</a:t>
            </a:r>
            <a:endParaRPr lang="en-US" sz="1050" dirty="0"/>
          </a:p>
        </p:txBody>
      </p:sp>
      <p:pic>
        <p:nvPicPr>
          <p:cNvPr id="11" name="Image 0" descr="preencoded.png"/>
          <p:cNvPicPr>
            <a:picLocks noChangeAspect="1"/>
          </p:cNvPicPr>
          <p:nvPr/>
        </p:nvPicPr>
        <p:blipFill>
          <a:blip r:embed="rId3"/>
          <a:stretch>
            <a:fillRect/>
          </a:stretch>
        </p:blipFill>
        <p:spPr>
          <a:xfrm>
            <a:off x="377276" y="345946"/>
            <a:ext cx="869378" cy="189418"/>
          </a:xfrm>
          <a:prstGeom prst="rect">
            <a:avLst/>
          </a:prstGeom>
        </p:spPr>
      </p:pic>
      <p:sp>
        <p:nvSpPr>
          <p:cNvPr id="12" name="Text 9"/>
          <p:cNvSpPr/>
          <p:nvPr/>
        </p:nvSpPr>
        <p:spPr>
          <a:xfrm>
            <a:off x="4870485" y="7043952"/>
            <a:ext cx="948191" cy="154788"/>
          </a:xfrm>
          <a:prstGeom prst="rect">
            <a:avLst/>
          </a:prstGeom>
          <a:noFill/>
          <a:ln/>
        </p:spPr>
        <p:txBody>
          <a:bodyPr wrap="none" lIns="0" tIns="0" rIns="0" bIns="0" rtlCol="0" anchor="t"/>
          <a:lstStyle/>
          <a:p>
            <a:pPr marL="0" indent="0" algn="ctr">
              <a:lnSpc>
                <a:spcPts val="1200"/>
              </a:lnSpc>
              <a:buNone/>
            </a:pPr>
            <a:r>
              <a:rPr lang="en-US" sz="750" dirty="0">
                <a:solidFill>
                  <a:srgbClr val="15213F"/>
                </a:solidFill>
                <a:latin typeface="Inter" pitchFamily="34" charset="0"/>
                <a:ea typeface="Inter" pitchFamily="34" charset="-122"/>
                <a:cs typeface="Inter" pitchFamily="34" charset="-120"/>
              </a:rPr>
              <a:t>CA Anupam Sarda</a:t>
            </a:r>
            <a:endParaRPr lang="en-US" sz="75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3954"/>
            </a:avLst>
          </a:prstGeom>
          <a:solidFill>
            <a:srgbClr val="FBFCFE"/>
          </a:solidFill>
          <a:ln w="27837">
            <a:solidFill>
              <a:srgbClr val="E5E0DF"/>
            </a:solidFill>
            <a:prstDash val="solid"/>
          </a:ln>
        </p:spPr>
      </p:sp>
      <p:sp>
        <p:nvSpPr>
          <p:cNvPr id="3" name="Text 1"/>
          <p:cNvSpPr/>
          <p:nvPr/>
        </p:nvSpPr>
        <p:spPr>
          <a:xfrm>
            <a:off x="727846" y="656741"/>
            <a:ext cx="6450746" cy="371092"/>
          </a:xfrm>
          <a:prstGeom prst="rect">
            <a:avLst/>
          </a:prstGeom>
          <a:noFill/>
          <a:ln/>
        </p:spPr>
        <p:txBody>
          <a:bodyPr wrap="none" lIns="0" tIns="0" rIns="0" bIns="0" rtlCol="0" anchor="t"/>
          <a:lstStyle/>
          <a:p>
            <a:pPr marL="0" indent="0" algn="l">
              <a:lnSpc>
                <a:spcPts val="2900"/>
              </a:lnSpc>
              <a:buNone/>
            </a:pPr>
            <a:r>
              <a:rPr lang="en-US" sz="2300" b="1" dirty="0">
                <a:solidFill>
                  <a:srgbClr val="3257B8"/>
                </a:solidFill>
                <a:latin typeface="Inter Bold" pitchFamily="34" charset="0"/>
                <a:ea typeface="Inter Bold" pitchFamily="34" charset="-122"/>
                <a:cs typeface="Inter Bold" pitchFamily="34" charset="-120"/>
              </a:rPr>
              <a:t>AS 20 Definitions: Understanding Key Terms</a:t>
            </a:r>
            <a:endParaRPr lang="en-US" sz="2300" dirty="0"/>
          </a:p>
        </p:txBody>
      </p:sp>
      <p:sp>
        <p:nvSpPr>
          <p:cNvPr id="4" name="Text 2"/>
          <p:cNvSpPr/>
          <p:nvPr/>
        </p:nvSpPr>
        <p:spPr>
          <a:xfrm>
            <a:off x="727846" y="1231867"/>
            <a:ext cx="9233558" cy="176627"/>
          </a:xfrm>
          <a:prstGeom prst="rect">
            <a:avLst/>
          </a:prstGeom>
          <a:noFill/>
          <a:ln/>
        </p:spPr>
        <p:txBody>
          <a:bodyPr wrap="none" lIns="0" tIns="0" rIns="0" bIns="0" rtlCol="0" anchor="t"/>
          <a:lstStyle/>
          <a:p>
            <a:pPr marL="0" indent="0" algn="l">
              <a:lnSpc>
                <a:spcPts val="1350"/>
              </a:lnSpc>
              <a:buNone/>
            </a:pPr>
            <a:r>
              <a:rPr lang="en-US" sz="900" dirty="0">
                <a:solidFill>
                  <a:srgbClr val="15213F"/>
                </a:solidFill>
                <a:latin typeface="Inter" pitchFamily="34" charset="0"/>
                <a:ea typeface="Inter" pitchFamily="34" charset="-122"/>
                <a:cs typeface="Inter" pitchFamily="34" charset="-120"/>
              </a:rPr>
              <a:t>A clear understanding of these key terms is fundamental for the correct application of Accounting Standard 20 and the computation of Earnings Per Share.</a:t>
            </a:r>
            <a:endParaRPr lang="en-US" sz="900" dirty="0"/>
          </a:p>
        </p:txBody>
      </p:sp>
      <p:sp>
        <p:nvSpPr>
          <p:cNvPr id="5" name="Shape 3"/>
          <p:cNvSpPr/>
          <p:nvPr/>
        </p:nvSpPr>
        <p:spPr>
          <a:xfrm>
            <a:off x="727846" y="1523259"/>
            <a:ext cx="9233558" cy="716341"/>
          </a:xfrm>
          <a:prstGeom prst="roundRect">
            <a:avLst>
              <a:gd name="adj" fmla="val 24860"/>
            </a:avLst>
          </a:prstGeom>
          <a:solidFill>
            <a:srgbClr val="FBFCFE"/>
          </a:solidFill>
          <a:ln w="27837">
            <a:solidFill>
              <a:srgbClr val="CFD2D8"/>
            </a:solidFill>
            <a:prstDash val="solid"/>
          </a:ln>
        </p:spPr>
      </p:sp>
      <p:sp>
        <p:nvSpPr>
          <p:cNvPr id="6" name="Shape 4"/>
          <p:cNvSpPr/>
          <p:nvPr/>
        </p:nvSpPr>
        <p:spPr>
          <a:xfrm>
            <a:off x="755682" y="1551102"/>
            <a:ext cx="474879" cy="660656"/>
          </a:xfrm>
          <a:prstGeom prst="roundRect">
            <a:avLst>
              <a:gd name="adj" fmla="val 30466"/>
            </a:avLst>
          </a:prstGeom>
          <a:solidFill>
            <a:srgbClr val="FBFCFE"/>
          </a:solidFill>
          <a:ln/>
        </p:spPr>
      </p:sp>
      <p:pic>
        <p:nvPicPr>
          <p:cNvPr id="7"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95736" y="1792289"/>
            <a:ext cx="178069" cy="178107"/>
          </a:xfrm>
          <a:prstGeom prst="rect">
            <a:avLst/>
          </a:prstGeom>
        </p:spPr>
      </p:pic>
      <p:sp>
        <p:nvSpPr>
          <p:cNvPr id="8" name="Text 5"/>
          <p:cNvSpPr/>
          <p:nvPr/>
        </p:nvSpPr>
        <p:spPr>
          <a:xfrm>
            <a:off x="1332513" y="1669781"/>
            <a:ext cx="1483963" cy="185502"/>
          </a:xfrm>
          <a:prstGeom prst="rect">
            <a:avLst/>
          </a:prstGeom>
          <a:noFill/>
          <a:ln/>
        </p:spPr>
        <p:txBody>
          <a:bodyPr wrap="none" lIns="0" tIns="0" rIns="0" bIns="0" rtlCol="0" anchor="t"/>
          <a:lstStyle/>
          <a:p>
            <a:pPr marL="0" indent="0" algn="l">
              <a:lnSpc>
                <a:spcPts val="1450"/>
              </a:lnSpc>
              <a:buNone/>
            </a:pPr>
            <a:r>
              <a:rPr lang="en-US" sz="1150" b="1" dirty="0">
                <a:solidFill>
                  <a:srgbClr val="15213F"/>
                </a:solidFill>
                <a:latin typeface="Inter Bold" pitchFamily="34" charset="0"/>
                <a:ea typeface="Inter Bold" pitchFamily="34" charset="-122"/>
                <a:cs typeface="Inter Bold" pitchFamily="34" charset="-120"/>
              </a:rPr>
              <a:t>Equity Share</a:t>
            </a:r>
            <a:endParaRPr lang="en-US" sz="1150" dirty="0"/>
          </a:p>
        </p:txBody>
      </p:sp>
      <p:sp>
        <p:nvSpPr>
          <p:cNvPr id="9" name="Text 6"/>
          <p:cNvSpPr/>
          <p:nvPr/>
        </p:nvSpPr>
        <p:spPr>
          <a:xfrm>
            <a:off x="1332513" y="1916451"/>
            <a:ext cx="8482399" cy="176627"/>
          </a:xfrm>
          <a:prstGeom prst="rect">
            <a:avLst/>
          </a:prstGeom>
          <a:noFill/>
          <a:ln/>
        </p:spPr>
        <p:txBody>
          <a:bodyPr wrap="none" lIns="0" tIns="0" rIns="0" bIns="0" rtlCol="0" anchor="t"/>
          <a:lstStyle/>
          <a:p>
            <a:pPr marL="0" indent="0" algn="l">
              <a:lnSpc>
                <a:spcPts val="1350"/>
              </a:lnSpc>
              <a:buNone/>
            </a:pPr>
            <a:r>
              <a:rPr lang="en-US" sz="900" dirty="0">
                <a:solidFill>
                  <a:srgbClr val="15213F"/>
                </a:solidFill>
                <a:latin typeface="Inter" pitchFamily="34" charset="0"/>
                <a:ea typeface="Inter" pitchFamily="34" charset="-122"/>
                <a:cs typeface="Inter" pitchFamily="34" charset="-120"/>
              </a:rPr>
              <a:t>A share other than a preference share, typically representing ownership and voting rights in an enterprise.</a:t>
            </a:r>
            <a:endParaRPr lang="en-US" sz="900" dirty="0"/>
          </a:p>
        </p:txBody>
      </p:sp>
      <p:sp>
        <p:nvSpPr>
          <p:cNvPr id="10" name="Shape 7"/>
          <p:cNvSpPr/>
          <p:nvPr/>
        </p:nvSpPr>
        <p:spPr>
          <a:xfrm>
            <a:off x="727846" y="2341574"/>
            <a:ext cx="9233558" cy="716341"/>
          </a:xfrm>
          <a:prstGeom prst="roundRect">
            <a:avLst>
              <a:gd name="adj" fmla="val 24860"/>
            </a:avLst>
          </a:prstGeom>
          <a:solidFill>
            <a:srgbClr val="FBFCFE"/>
          </a:solidFill>
          <a:ln w="27837">
            <a:solidFill>
              <a:srgbClr val="CFD2D8"/>
            </a:solidFill>
            <a:prstDash val="solid"/>
          </a:ln>
        </p:spPr>
      </p:sp>
      <p:sp>
        <p:nvSpPr>
          <p:cNvPr id="11" name="Shape 8"/>
          <p:cNvSpPr/>
          <p:nvPr/>
        </p:nvSpPr>
        <p:spPr>
          <a:xfrm>
            <a:off x="755682" y="2369417"/>
            <a:ext cx="474879" cy="660656"/>
          </a:xfrm>
          <a:prstGeom prst="roundRect">
            <a:avLst>
              <a:gd name="adj" fmla="val 30466"/>
            </a:avLst>
          </a:prstGeom>
          <a:solidFill>
            <a:srgbClr val="FBFCFE"/>
          </a:solidFill>
          <a:ln/>
        </p:spPr>
      </p:sp>
      <p:pic>
        <p:nvPicPr>
          <p:cNvPr id="12"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95736" y="2610605"/>
            <a:ext cx="178069" cy="178107"/>
          </a:xfrm>
          <a:prstGeom prst="rect">
            <a:avLst/>
          </a:prstGeom>
        </p:spPr>
      </p:pic>
      <p:sp>
        <p:nvSpPr>
          <p:cNvPr id="13" name="Text 9"/>
          <p:cNvSpPr/>
          <p:nvPr/>
        </p:nvSpPr>
        <p:spPr>
          <a:xfrm>
            <a:off x="1332513" y="2488097"/>
            <a:ext cx="1483963" cy="185502"/>
          </a:xfrm>
          <a:prstGeom prst="rect">
            <a:avLst/>
          </a:prstGeom>
          <a:noFill/>
          <a:ln/>
        </p:spPr>
        <p:txBody>
          <a:bodyPr wrap="none" lIns="0" tIns="0" rIns="0" bIns="0" rtlCol="0" anchor="t"/>
          <a:lstStyle/>
          <a:p>
            <a:pPr marL="0" indent="0" algn="l">
              <a:lnSpc>
                <a:spcPts val="1450"/>
              </a:lnSpc>
              <a:buNone/>
            </a:pPr>
            <a:r>
              <a:rPr lang="en-US" sz="1150" b="1" dirty="0">
                <a:solidFill>
                  <a:srgbClr val="15213F"/>
                </a:solidFill>
                <a:latin typeface="Inter Bold" pitchFamily="34" charset="0"/>
                <a:ea typeface="Inter Bold" pitchFamily="34" charset="-122"/>
                <a:cs typeface="Inter Bold" pitchFamily="34" charset="-120"/>
              </a:rPr>
              <a:t>Preference Share</a:t>
            </a:r>
            <a:endParaRPr lang="en-US" sz="1150" dirty="0"/>
          </a:p>
        </p:txBody>
      </p:sp>
      <p:sp>
        <p:nvSpPr>
          <p:cNvPr id="14" name="Text 10"/>
          <p:cNvSpPr/>
          <p:nvPr/>
        </p:nvSpPr>
        <p:spPr>
          <a:xfrm>
            <a:off x="1332513" y="2734766"/>
            <a:ext cx="8482399" cy="176627"/>
          </a:xfrm>
          <a:prstGeom prst="rect">
            <a:avLst/>
          </a:prstGeom>
          <a:noFill/>
          <a:ln/>
        </p:spPr>
        <p:txBody>
          <a:bodyPr wrap="none" lIns="0" tIns="0" rIns="0" bIns="0" rtlCol="0" anchor="t"/>
          <a:lstStyle/>
          <a:p>
            <a:pPr marL="0" indent="0" algn="l">
              <a:lnSpc>
                <a:spcPts val="1350"/>
              </a:lnSpc>
              <a:buNone/>
            </a:pPr>
            <a:r>
              <a:rPr lang="en-US" sz="900" dirty="0">
                <a:solidFill>
                  <a:srgbClr val="15213F"/>
                </a:solidFill>
                <a:latin typeface="Inter" pitchFamily="34" charset="0"/>
                <a:ea typeface="Inter" pitchFamily="34" charset="-122"/>
                <a:cs typeface="Inter" pitchFamily="34" charset="-120"/>
              </a:rPr>
              <a:t>A share carrying preferential rights regarding dividends (fixed rate) and the repayment of capital during liquidation, over equity shares.</a:t>
            </a:r>
            <a:endParaRPr lang="en-US" sz="900" dirty="0"/>
          </a:p>
        </p:txBody>
      </p:sp>
      <p:sp>
        <p:nvSpPr>
          <p:cNvPr id="15" name="Shape 11"/>
          <p:cNvSpPr/>
          <p:nvPr/>
        </p:nvSpPr>
        <p:spPr>
          <a:xfrm>
            <a:off x="727846" y="3159890"/>
            <a:ext cx="9233558" cy="716341"/>
          </a:xfrm>
          <a:prstGeom prst="roundRect">
            <a:avLst>
              <a:gd name="adj" fmla="val 24860"/>
            </a:avLst>
          </a:prstGeom>
          <a:solidFill>
            <a:srgbClr val="FBFCFE"/>
          </a:solidFill>
          <a:ln w="27837">
            <a:solidFill>
              <a:srgbClr val="CFD2D8"/>
            </a:solidFill>
            <a:prstDash val="solid"/>
          </a:ln>
        </p:spPr>
      </p:sp>
      <p:sp>
        <p:nvSpPr>
          <p:cNvPr id="16" name="Shape 12"/>
          <p:cNvSpPr/>
          <p:nvPr/>
        </p:nvSpPr>
        <p:spPr>
          <a:xfrm>
            <a:off x="755682" y="3187733"/>
            <a:ext cx="474879" cy="660656"/>
          </a:xfrm>
          <a:prstGeom prst="roundRect">
            <a:avLst>
              <a:gd name="adj" fmla="val 30466"/>
            </a:avLst>
          </a:prstGeom>
          <a:solidFill>
            <a:srgbClr val="FBFCFE"/>
          </a:solidFill>
          <a:ln/>
        </p:spPr>
      </p:sp>
      <p:pic>
        <p:nvPicPr>
          <p:cNvPr id="17"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95736" y="3428920"/>
            <a:ext cx="178069" cy="178107"/>
          </a:xfrm>
          <a:prstGeom prst="rect">
            <a:avLst/>
          </a:prstGeom>
        </p:spPr>
      </p:pic>
      <p:sp>
        <p:nvSpPr>
          <p:cNvPr id="18" name="Text 13"/>
          <p:cNvSpPr/>
          <p:nvPr/>
        </p:nvSpPr>
        <p:spPr>
          <a:xfrm>
            <a:off x="1332513" y="3306412"/>
            <a:ext cx="1483963" cy="185502"/>
          </a:xfrm>
          <a:prstGeom prst="rect">
            <a:avLst/>
          </a:prstGeom>
          <a:noFill/>
          <a:ln/>
        </p:spPr>
        <p:txBody>
          <a:bodyPr wrap="none" lIns="0" tIns="0" rIns="0" bIns="0" rtlCol="0" anchor="t"/>
          <a:lstStyle/>
          <a:p>
            <a:pPr marL="0" indent="0" algn="l">
              <a:lnSpc>
                <a:spcPts val="1450"/>
              </a:lnSpc>
              <a:buNone/>
            </a:pPr>
            <a:r>
              <a:rPr lang="en-US" sz="1150" b="1" dirty="0">
                <a:solidFill>
                  <a:srgbClr val="15213F"/>
                </a:solidFill>
                <a:latin typeface="Inter Bold" pitchFamily="34" charset="0"/>
                <a:ea typeface="Inter Bold" pitchFamily="34" charset="-122"/>
                <a:cs typeface="Inter Bold" pitchFamily="34" charset="-120"/>
              </a:rPr>
              <a:t>Financial Instrument</a:t>
            </a:r>
            <a:endParaRPr lang="en-US" sz="1150" dirty="0"/>
          </a:p>
        </p:txBody>
      </p:sp>
      <p:sp>
        <p:nvSpPr>
          <p:cNvPr id="19" name="Text 14"/>
          <p:cNvSpPr/>
          <p:nvPr/>
        </p:nvSpPr>
        <p:spPr>
          <a:xfrm>
            <a:off x="1332513" y="3553082"/>
            <a:ext cx="8482399" cy="176627"/>
          </a:xfrm>
          <a:prstGeom prst="rect">
            <a:avLst/>
          </a:prstGeom>
          <a:noFill/>
          <a:ln/>
        </p:spPr>
        <p:txBody>
          <a:bodyPr wrap="none" lIns="0" tIns="0" rIns="0" bIns="0" rtlCol="0" anchor="t"/>
          <a:lstStyle/>
          <a:p>
            <a:pPr marL="0" indent="0" algn="l">
              <a:lnSpc>
                <a:spcPts val="1350"/>
              </a:lnSpc>
              <a:buNone/>
            </a:pPr>
            <a:r>
              <a:rPr lang="en-US" sz="900" dirty="0">
                <a:solidFill>
                  <a:srgbClr val="15213F"/>
                </a:solidFill>
                <a:latin typeface="Inter" pitchFamily="34" charset="0"/>
                <a:ea typeface="Inter" pitchFamily="34" charset="-122"/>
                <a:cs typeface="Inter" pitchFamily="34" charset="-120"/>
              </a:rPr>
              <a:t>Any contract that creates both a financial asset for one entity and a financial liability or equity instrument for another entity.</a:t>
            </a:r>
            <a:endParaRPr lang="en-US" sz="900" dirty="0"/>
          </a:p>
        </p:txBody>
      </p:sp>
      <p:sp>
        <p:nvSpPr>
          <p:cNvPr id="20" name="Shape 15"/>
          <p:cNvSpPr/>
          <p:nvPr/>
        </p:nvSpPr>
        <p:spPr>
          <a:xfrm>
            <a:off x="727846" y="3978205"/>
            <a:ext cx="9233558" cy="716341"/>
          </a:xfrm>
          <a:prstGeom prst="roundRect">
            <a:avLst>
              <a:gd name="adj" fmla="val 24860"/>
            </a:avLst>
          </a:prstGeom>
          <a:solidFill>
            <a:srgbClr val="FBFCFE"/>
          </a:solidFill>
          <a:ln w="27837">
            <a:solidFill>
              <a:srgbClr val="CFD2D8"/>
            </a:solidFill>
            <a:prstDash val="solid"/>
          </a:ln>
        </p:spPr>
      </p:sp>
      <p:sp>
        <p:nvSpPr>
          <p:cNvPr id="21" name="Shape 16"/>
          <p:cNvSpPr/>
          <p:nvPr/>
        </p:nvSpPr>
        <p:spPr>
          <a:xfrm>
            <a:off x="755682" y="4006048"/>
            <a:ext cx="474879" cy="660656"/>
          </a:xfrm>
          <a:prstGeom prst="roundRect">
            <a:avLst>
              <a:gd name="adj" fmla="val 30466"/>
            </a:avLst>
          </a:prstGeom>
          <a:solidFill>
            <a:srgbClr val="FBFCFE"/>
          </a:solidFill>
          <a:ln/>
        </p:spPr>
      </p:sp>
      <p:pic>
        <p:nvPicPr>
          <p:cNvPr id="22"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95736" y="4247236"/>
            <a:ext cx="178069" cy="178107"/>
          </a:xfrm>
          <a:prstGeom prst="rect">
            <a:avLst/>
          </a:prstGeom>
        </p:spPr>
      </p:pic>
      <p:sp>
        <p:nvSpPr>
          <p:cNvPr id="23" name="Text 17"/>
          <p:cNvSpPr/>
          <p:nvPr/>
        </p:nvSpPr>
        <p:spPr>
          <a:xfrm>
            <a:off x="1332513" y="4124728"/>
            <a:ext cx="1594179" cy="185502"/>
          </a:xfrm>
          <a:prstGeom prst="rect">
            <a:avLst/>
          </a:prstGeom>
          <a:noFill/>
          <a:ln/>
        </p:spPr>
        <p:txBody>
          <a:bodyPr wrap="none" lIns="0" tIns="0" rIns="0" bIns="0" rtlCol="0" anchor="t"/>
          <a:lstStyle/>
          <a:p>
            <a:pPr marL="0" indent="0" algn="l">
              <a:lnSpc>
                <a:spcPts val="1450"/>
              </a:lnSpc>
              <a:buNone/>
            </a:pPr>
            <a:r>
              <a:rPr lang="en-US" sz="1150" b="1" dirty="0">
                <a:solidFill>
                  <a:srgbClr val="15213F"/>
                </a:solidFill>
                <a:latin typeface="Inter Bold" pitchFamily="34" charset="0"/>
                <a:ea typeface="Inter Bold" pitchFamily="34" charset="-122"/>
                <a:cs typeface="Inter Bold" pitchFamily="34" charset="-120"/>
              </a:rPr>
              <a:t>Potential Equity Share</a:t>
            </a:r>
            <a:endParaRPr lang="en-US" sz="1150" dirty="0"/>
          </a:p>
        </p:txBody>
      </p:sp>
      <p:sp>
        <p:nvSpPr>
          <p:cNvPr id="24" name="Text 18"/>
          <p:cNvSpPr/>
          <p:nvPr/>
        </p:nvSpPr>
        <p:spPr>
          <a:xfrm>
            <a:off x="1332513" y="4371397"/>
            <a:ext cx="8482399" cy="176627"/>
          </a:xfrm>
          <a:prstGeom prst="rect">
            <a:avLst/>
          </a:prstGeom>
          <a:noFill/>
          <a:ln/>
        </p:spPr>
        <p:txBody>
          <a:bodyPr wrap="none" lIns="0" tIns="0" rIns="0" bIns="0" rtlCol="0" anchor="t"/>
          <a:lstStyle/>
          <a:p>
            <a:pPr marL="0" indent="0" algn="l">
              <a:lnSpc>
                <a:spcPts val="1350"/>
              </a:lnSpc>
              <a:buNone/>
            </a:pPr>
            <a:r>
              <a:rPr lang="en-US" sz="900" dirty="0">
                <a:solidFill>
                  <a:srgbClr val="15213F"/>
                </a:solidFill>
                <a:latin typeface="Inter" pitchFamily="34" charset="0"/>
                <a:ea typeface="Inter" pitchFamily="34" charset="-122"/>
                <a:cs typeface="Inter" pitchFamily="34" charset="-120"/>
              </a:rPr>
              <a:t>A financial instrument or other contract that entitles, or may entitle, its holder to equity shares upon conversion or exercise.</a:t>
            </a:r>
            <a:endParaRPr lang="en-US" sz="900" dirty="0"/>
          </a:p>
        </p:txBody>
      </p:sp>
      <p:sp>
        <p:nvSpPr>
          <p:cNvPr id="25" name="Shape 19"/>
          <p:cNvSpPr/>
          <p:nvPr/>
        </p:nvSpPr>
        <p:spPr>
          <a:xfrm>
            <a:off x="727846" y="4796521"/>
            <a:ext cx="9233558" cy="716341"/>
          </a:xfrm>
          <a:prstGeom prst="roundRect">
            <a:avLst>
              <a:gd name="adj" fmla="val 24860"/>
            </a:avLst>
          </a:prstGeom>
          <a:solidFill>
            <a:srgbClr val="FBFCFE"/>
          </a:solidFill>
          <a:ln w="27837">
            <a:solidFill>
              <a:srgbClr val="CFD2D8"/>
            </a:solidFill>
            <a:prstDash val="solid"/>
          </a:ln>
        </p:spPr>
      </p:sp>
      <p:sp>
        <p:nvSpPr>
          <p:cNvPr id="26" name="Shape 20"/>
          <p:cNvSpPr/>
          <p:nvPr/>
        </p:nvSpPr>
        <p:spPr>
          <a:xfrm>
            <a:off x="755682" y="4824364"/>
            <a:ext cx="474879" cy="660656"/>
          </a:xfrm>
          <a:prstGeom prst="roundRect">
            <a:avLst>
              <a:gd name="adj" fmla="val 30466"/>
            </a:avLst>
          </a:prstGeom>
          <a:solidFill>
            <a:srgbClr val="FBFCFE"/>
          </a:solidFill>
          <a:ln/>
        </p:spPr>
      </p:sp>
      <p:pic>
        <p:nvPicPr>
          <p:cNvPr id="27" name="Image 4" descr="preencoded.png"/>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95736" y="5065551"/>
            <a:ext cx="178069" cy="178107"/>
          </a:xfrm>
          <a:prstGeom prst="rect">
            <a:avLst/>
          </a:prstGeom>
        </p:spPr>
      </p:pic>
      <p:sp>
        <p:nvSpPr>
          <p:cNvPr id="28" name="Text 21"/>
          <p:cNvSpPr/>
          <p:nvPr/>
        </p:nvSpPr>
        <p:spPr>
          <a:xfrm>
            <a:off x="1332513" y="4943043"/>
            <a:ext cx="1912128" cy="185502"/>
          </a:xfrm>
          <a:prstGeom prst="rect">
            <a:avLst/>
          </a:prstGeom>
          <a:noFill/>
          <a:ln/>
        </p:spPr>
        <p:txBody>
          <a:bodyPr wrap="none" lIns="0" tIns="0" rIns="0" bIns="0" rtlCol="0" anchor="t"/>
          <a:lstStyle/>
          <a:p>
            <a:pPr marL="0" indent="0" algn="l">
              <a:lnSpc>
                <a:spcPts val="1450"/>
              </a:lnSpc>
              <a:buNone/>
            </a:pPr>
            <a:r>
              <a:rPr lang="en-US" sz="1150" b="1" dirty="0">
                <a:solidFill>
                  <a:srgbClr val="15213F"/>
                </a:solidFill>
                <a:latin typeface="Inter Bold" pitchFamily="34" charset="0"/>
                <a:ea typeface="Inter Bold" pitchFamily="34" charset="-122"/>
                <a:cs typeface="Inter Bold" pitchFamily="34" charset="-120"/>
              </a:rPr>
              <a:t>Share Warrants or Options</a:t>
            </a:r>
            <a:endParaRPr lang="en-US" sz="1150" dirty="0"/>
          </a:p>
        </p:txBody>
      </p:sp>
      <p:sp>
        <p:nvSpPr>
          <p:cNvPr id="29" name="Text 22"/>
          <p:cNvSpPr/>
          <p:nvPr/>
        </p:nvSpPr>
        <p:spPr>
          <a:xfrm>
            <a:off x="1332513" y="5189713"/>
            <a:ext cx="8482399" cy="176627"/>
          </a:xfrm>
          <a:prstGeom prst="rect">
            <a:avLst/>
          </a:prstGeom>
          <a:noFill/>
          <a:ln/>
        </p:spPr>
        <p:txBody>
          <a:bodyPr wrap="none" lIns="0" tIns="0" rIns="0" bIns="0" rtlCol="0" anchor="t"/>
          <a:lstStyle/>
          <a:p>
            <a:pPr marL="0" indent="0" algn="l">
              <a:lnSpc>
                <a:spcPts val="1350"/>
              </a:lnSpc>
              <a:buNone/>
            </a:pPr>
            <a:r>
              <a:rPr lang="en-US" sz="900" dirty="0">
                <a:solidFill>
                  <a:srgbClr val="15213F"/>
                </a:solidFill>
                <a:latin typeface="Inter" pitchFamily="34" charset="0"/>
                <a:ea typeface="Inter" pitchFamily="34" charset="-122"/>
                <a:cs typeface="Inter" pitchFamily="34" charset="-120"/>
              </a:rPr>
              <a:t>Financial instruments that grant the holder the right to acquire equity shares, usually at a predetermined price, within a specified period.</a:t>
            </a:r>
            <a:endParaRPr lang="en-US" sz="900" dirty="0"/>
          </a:p>
        </p:txBody>
      </p:sp>
      <p:sp>
        <p:nvSpPr>
          <p:cNvPr id="30" name="Shape 23"/>
          <p:cNvSpPr/>
          <p:nvPr/>
        </p:nvSpPr>
        <p:spPr>
          <a:xfrm>
            <a:off x="727846" y="5614836"/>
            <a:ext cx="9233558" cy="716341"/>
          </a:xfrm>
          <a:prstGeom prst="roundRect">
            <a:avLst>
              <a:gd name="adj" fmla="val 24860"/>
            </a:avLst>
          </a:prstGeom>
          <a:solidFill>
            <a:srgbClr val="FBFCFE"/>
          </a:solidFill>
          <a:ln w="27837">
            <a:solidFill>
              <a:srgbClr val="CFD2D8"/>
            </a:solidFill>
            <a:prstDash val="solid"/>
          </a:ln>
        </p:spPr>
      </p:sp>
      <p:sp>
        <p:nvSpPr>
          <p:cNvPr id="31" name="Shape 24"/>
          <p:cNvSpPr/>
          <p:nvPr/>
        </p:nvSpPr>
        <p:spPr>
          <a:xfrm>
            <a:off x="755682" y="5642679"/>
            <a:ext cx="474879" cy="660656"/>
          </a:xfrm>
          <a:prstGeom prst="roundRect">
            <a:avLst>
              <a:gd name="adj" fmla="val 30466"/>
            </a:avLst>
          </a:prstGeom>
          <a:solidFill>
            <a:srgbClr val="FBFCFE"/>
          </a:solidFill>
          <a:ln/>
        </p:spPr>
      </p:sp>
      <p:pic>
        <p:nvPicPr>
          <p:cNvPr id="32" name="Image 5" descr="preencoded.png"/>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95736" y="5883867"/>
            <a:ext cx="178069" cy="178107"/>
          </a:xfrm>
          <a:prstGeom prst="rect">
            <a:avLst/>
          </a:prstGeom>
        </p:spPr>
      </p:pic>
      <p:sp>
        <p:nvSpPr>
          <p:cNvPr id="33" name="Text 25"/>
          <p:cNvSpPr/>
          <p:nvPr/>
        </p:nvSpPr>
        <p:spPr>
          <a:xfrm>
            <a:off x="1332513" y="5761359"/>
            <a:ext cx="1483963" cy="185502"/>
          </a:xfrm>
          <a:prstGeom prst="rect">
            <a:avLst/>
          </a:prstGeom>
          <a:noFill/>
          <a:ln/>
        </p:spPr>
        <p:txBody>
          <a:bodyPr wrap="none" lIns="0" tIns="0" rIns="0" bIns="0" rtlCol="0" anchor="t"/>
          <a:lstStyle/>
          <a:p>
            <a:pPr marL="0" indent="0" algn="l">
              <a:lnSpc>
                <a:spcPts val="1450"/>
              </a:lnSpc>
              <a:buNone/>
            </a:pPr>
            <a:r>
              <a:rPr lang="en-US" sz="1150" b="1" dirty="0">
                <a:solidFill>
                  <a:srgbClr val="15213F"/>
                </a:solidFill>
                <a:latin typeface="Inter Bold" pitchFamily="34" charset="0"/>
                <a:ea typeface="Inter Bold" pitchFamily="34" charset="-122"/>
                <a:cs typeface="Inter Bold" pitchFamily="34" charset="-120"/>
              </a:rPr>
              <a:t>Fair Value</a:t>
            </a:r>
            <a:endParaRPr lang="en-US" sz="1150" dirty="0"/>
          </a:p>
        </p:txBody>
      </p:sp>
      <p:sp>
        <p:nvSpPr>
          <p:cNvPr id="34" name="Text 26"/>
          <p:cNvSpPr/>
          <p:nvPr/>
        </p:nvSpPr>
        <p:spPr>
          <a:xfrm>
            <a:off x="1332513" y="6008028"/>
            <a:ext cx="8482399" cy="176627"/>
          </a:xfrm>
          <a:prstGeom prst="rect">
            <a:avLst/>
          </a:prstGeom>
          <a:noFill/>
          <a:ln/>
        </p:spPr>
        <p:txBody>
          <a:bodyPr wrap="none" lIns="0" tIns="0" rIns="0" bIns="0" rtlCol="0" anchor="t"/>
          <a:lstStyle/>
          <a:p>
            <a:pPr marL="0" indent="0" algn="l">
              <a:lnSpc>
                <a:spcPts val="1350"/>
              </a:lnSpc>
              <a:buNone/>
            </a:pPr>
            <a:r>
              <a:rPr lang="en-US" sz="900" dirty="0">
                <a:solidFill>
                  <a:srgbClr val="15213F"/>
                </a:solidFill>
                <a:latin typeface="Inter" pitchFamily="34" charset="0"/>
                <a:ea typeface="Inter" pitchFamily="34" charset="-122"/>
                <a:cs typeface="Inter" pitchFamily="34" charset="-120"/>
              </a:rPr>
              <a:t>The amount for which an asset could be exchanged, or a liability settled, between knowledgeable, willing parties in an arm’s length transaction.</a:t>
            </a:r>
            <a:endParaRPr lang="en-US" sz="900" dirty="0"/>
          </a:p>
        </p:txBody>
      </p:sp>
      <p:sp>
        <p:nvSpPr>
          <p:cNvPr id="35" name="Shape 27"/>
          <p:cNvSpPr/>
          <p:nvPr/>
        </p:nvSpPr>
        <p:spPr>
          <a:xfrm>
            <a:off x="727846" y="6445942"/>
            <a:ext cx="9233558" cy="459405"/>
          </a:xfrm>
          <a:prstGeom prst="roundRect">
            <a:avLst>
              <a:gd name="adj" fmla="val 38763"/>
            </a:avLst>
          </a:prstGeom>
          <a:solidFill>
            <a:srgbClr val="B6D6FC"/>
          </a:solidFill>
          <a:ln/>
        </p:spPr>
      </p:sp>
      <p:pic>
        <p:nvPicPr>
          <p:cNvPr id="36" name="Image 6" descr="preencoded.png"/>
          <p:cNvPicPr>
            <a:picLocks noChangeAspect="1"/>
          </p:cNvPicPr>
          <p:nvPr/>
        </p:nvPicPr>
        <p:blipFill>
          <a:blip r:embed="rId9"/>
          <a:stretch>
            <a:fillRect/>
          </a:stretch>
        </p:blipFill>
        <p:spPr>
          <a:xfrm>
            <a:off x="846500" y="6618480"/>
            <a:ext cx="148318" cy="118680"/>
          </a:xfrm>
          <a:prstGeom prst="rect">
            <a:avLst/>
          </a:prstGeom>
        </p:spPr>
      </p:pic>
      <p:sp>
        <p:nvSpPr>
          <p:cNvPr id="37" name="Text 28"/>
          <p:cNvSpPr/>
          <p:nvPr/>
        </p:nvSpPr>
        <p:spPr>
          <a:xfrm>
            <a:off x="1113473" y="6577586"/>
            <a:ext cx="8729276" cy="176627"/>
          </a:xfrm>
          <a:prstGeom prst="rect">
            <a:avLst/>
          </a:prstGeom>
          <a:noFill/>
          <a:ln/>
        </p:spPr>
        <p:txBody>
          <a:bodyPr wrap="none" lIns="0" tIns="0" rIns="0" bIns="0" rtlCol="0" anchor="t"/>
          <a:lstStyle/>
          <a:p>
            <a:pPr marL="0" indent="0" algn="l">
              <a:lnSpc>
                <a:spcPts val="1350"/>
              </a:lnSpc>
              <a:buNone/>
            </a:pPr>
            <a:r>
              <a:rPr lang="en-US" sz="900" dirty="0">
                <a:solidFill>
                  <a:srgbClr val="000000"/>
                </a:solidFill>
                <a:latin typeface="Inter" pitchFamily="34" charset="0"/>
                <a:ea typeface="Inter" pitchFamily="34" charset="-122"/>
                <a:cs typeface="Inter" pitchFamily="34" charset="-120"/>
              </a:rPr>
              <a:t>These definitions are vital for distinguishing different types of capital and assessing their impact on earnings per share calculations.</a:t>
            </a:r>
            <a:endParaRPr lang="en-US" sz="900" dirty="0"/>
          </a:p>
        </p:txBody>
      </p:sp>
      <p:pic>
        <p:nvPicPr>
          <p:cNvPr id="38" name="Image 7" descr="preencoded.png"/>
          <p:cNvPicPr>
            <a:picLocks noChangeAspect="1"/>
          </p:cNvPicPr>
          <p:nvPr/>
        </p:nvPicPr>
        <p:blipFill>
          <a:blip r:embed="rId10"/>
          <a:stretch>
            <a:fillRect/>
          </a:stretch>
        </p:blipFill>
        <p:spPr>
          <a:xfrm>
            <a:off x="359791" y="322367"/>
            <a:ext cx="746983" cy="162793"/>
          </a:xfrm>
          <a:prstGeom prst="rect">
            <a:avLst/>
          </a:prstGeom>
        </p:spPr>
      </p:pic>
      <p:sp>
        <p:nvSpPr>
          <p:cNvPr id="39" name="Text 29"/>
          <p:cNvSpPr/>
          <p:nvPr/>
        </p:nvSpPr>
        <p:spPr>
          <a:xfrm>
            <a:off x="4937468" y="7096505"/>
            <a:ext cx="814314" cy="123552"/>
          </a:xfrm>
          <a:prstGeom prst="rect">
            <a:avLst/>
          </a:prstGeom>
          <a:noFill/>
          <a:ln/>
        </p:spPr>
        <p:txBody>
          <a:bodyPr wrap="none" lIns="0" tIns="0" rIns="0" bIns="0" rtlCol="0" anchor="t"/>
          <a:lstStyle/>
          <a:p>
            <a:pPr marL="0" indent="0" algn="ctr">
              <a:lnSpc>
                <a:spcPts val="950"/>
              </a:lnSpc>
              <a:buNone/>
            </a:pPr>
            <a:r>
              <a:rPr lang="en-US" sz="650" dirty="0">
                <a:solidFill>
                  <a:srgbClr val="15213F"/>
                </a:solidFill>
                <a:latin typeface="Inter" pitchFamily="34" charset="0"/>
                <a:ea typeface="Inter" pitchFamily="34" charset="-122"/>
                <a:cs typeface="Inter" pitchFamily="34" charset="-120"/>
              </a:rPr>
              <a:t>CA Anupam Sarda</a:t>
            </a:r>
            <a:endParaRPr lang="en-US" sz="65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601"/>
            </a:avLst>
          </a:prstGeom>
          <a:solidFill>
            <a:srgbClr val="FBFCFE"/>
          </a:solidFill>
          <a:ln w="33404">
            <a:solidFill>
              <a:srgbClr val="E5E0DF"/>
            </a:solidFill>
            <a:prstDash val="solid"/>
          </a:ln>
        </p:spPr>
      </p:sp>
      <p:sp>
        <p:nvSpPr>
          <p:cNvPr id="3" name="Text 1"/>
          <p:cNvSpPr/>
          <p:nvPr/>
        </p:nvSpPr>
        <p:spPr>
          <a:xfrm>
            <a:off x="805528" y="1272587"/>
            <a:ext cx="7824754" cy="431736"/>
          </a:xfrm>
          <a:prstGeom prst="rect">
            <a:avLst/>
          </a:prstGeom>
          <a:noFill/>
          <a:ln/>
        </p:spPr>
        <p:txBody>
          <a:bodyPr wrap="none" lIns="0" tIns="0" rIns="0" bIns="0" rtlCol="0" anchor="t"/>
          <a:lstStyle/>
          <a:p>
            <a:pPr marL="0" indent="0" algn="l">
              <a:lnSpc>
                <a:spcPts val="3350"/>
              </a:lnSpc>
              <a:buNone/>
            </a:pPr>
            <a:r>
              <a:rPr lang="en-US" sz="2700" b="1" dirty="0">
                <a:solidFill>
                  <a:srgbClr val="3257B8"/>
                </a:solidFill>
                <a:latin typeface="Inter Bold" pitchFamily="34" charset="0"/>
                <a:ea typeface="Inter Bold" pitchFamily="34" charset="-122"/>
                <a:cs typeface="Inter Bold" pitchFamily="34" charset="-120"/>
              </a:rPr>
              <a:t>AS 20 Definitions: Financial Asset and Liability</a:t>
            </a:r>
            <a:endParaRPr lang="en-US" sz="2700" dirty="0"/>
          </a:p>
        </p:txBody>
      </p:sp>
      <p:sp>
        <p:nvSpPr>
          <p:cNvPr id="4" name="Text 2"/>
          <p:cNvSpPr/>
          <p:nvPr/>
        </p:nvSpPr>
        <p:spPr>
          <a:xfrm>
            <a:off x="805528" y="1980663"/>
            <a:ext cx="9078193" cy="442003"/>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Further clarifying the capital structure, these definitions distinguish between claims that generate economic benefits and obligations that require their outflow.</a:t>
            </a:r>
            <a:endParaRPr lang="en-US" sz="1050" dirty="0"/>
          </a:p>
        </p:txBody>
      </p:sp>
      <p:sp>
        <p:nvSpPr>
          <p:cNvPr id="5" name="Shape 3"/>
          <p:cNvSpPr/>
          <p:nvPr/>
        </p:nvSpPr>
        <p:spPr>
          <a:xfrm>
            <a:off x="805528" y="2578064"/>
            <a:ext cx="9078193" cy="1304867"/>
          </a:xfrm>
          <a:prstGeom prst="roundRect">
            <a:avLst>
              <a:gd name="adj" fmla="val 15881"/>
            </a:avLst>
          </a:prstGeom>
          <a:solidFill>
            <a:srgbClr val="FBFCFE"/>
          </a:solidFill>
          <a:ln w="33404">
            <a:solidFill>
              <a:srgbClr val="CFD2D8"/>
            </a:solidFill>
            <a:prstDash val="solid"/>
          </a:ln>
        </p:spPr>
      </p:sp>
      <p:sp>
        <p:nvSpPr>
          <p:cNvPr id="6" name="Shape 4"/>
          <p:cNvSpPr/>
          <p:nvPr/>
        </p:nvSpPr>
        <p:spPr>
          <a:xfrm>
            <a:off x="838932" y="2611475"/>
            <a:ext cx="552561" cy="1238045"/>
          </a:xfrm>
          <a:prstGeom prst="roundRect">
            <a:avLst>
              <a:gd name="adj" fmla="val 30247"/>
            </a:avLst>
          </a:prstGeom>
          <a:solidFill>
            <a:srgbClr val="FBFCFE"/>
          </a:solidFill>
          <a:ln/>
        </p:spPr>
      </p:sp>
      <p:pic>
        <p:nvPicPr>
          <p:cNvPr id="7"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00472" y="3126827"/>
            <a:ext cx="207210" cy="207254"/>
          </a:xfrm>
          <a:prstGeom prst="rect">
            <a:avLst/>
          </a:prstGeom>
        </p:spPr>
      </p:pic>
      <p:sp>
        <p:nvSpPr>
          <p:cNvPr id="8" name="Text 5"/>
          <p:cNvSpPr/>
          <p:nvPr/>
        </p:nvSpPr>
        <p:spPr>
          <a:xfrm>
            <a:off x="1529633" y="2749645"/>
            <a:ext cx="1726752"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Financial Asset</a:t>
            </a:r>
            <a:endParaRPr lang="en-US" sz="1350" dirty="0"/>
          </a:p>
        </p:txBody>
      </p:sp>
      <p:sp>
        <p:nvSpPr>
          <p:cNvPr id="9" name="Text 6"/>
          <p:cNvSpPr/>
          <p:nvPr/>
        </p:nvSpPr>
        <p:spPr>
          <a:xfrm>
            <a:off x="1529633" y="3048345"/>
            <a:ext cx="8182544" cy="663005"/>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Any asset that is </a:t>
            </a:r>
            <a:r>
              <a:rPr lang="en-US" sz="1050" b="1" dirty="0">
                <a:solidFill>
                  <a:srgbClr val="15213F"/>
                </a:solidFill>
                <a:latin typeface="Inter" pitchFamily="34" charset="0"/>
                <a:ea typeface="Inter" pitchFamily="34" charset="-122"/>
                <a:cs typeface="Inter" pitchFamily="34" charset="-120"/>
              </a:rPr>
              <a:t>cash</a:t>
            </a:r>
            <a:r>
              <a:rPr lang="en-US" sz="1050" dirty="0">
                <a:solidFill>
                  <a:srgbClr val="15213F"/>
                </a:solidFill>
                <a:latin typeface="Inter" pitchFamily="34" charset="0"/>
                <a:ea typeface="Inter" pitchFamily="34" charset="-122"/>
                <a:cs typeface="Inter" pitchFamily="34" charset="-120"/>
              </a:rPr>
              <a:t>; an </a:t>
            </a:r>
            <a:r>
              <a:rPr lang="en-US" sz="1050" b="1" dirty="0">
                <a:solidFill>
                  <a:srgbClr val="15213F"/>
                </a:solidFill>
                <a:latin typeface="Inter" pitchFamily="34" charset="0"/>
                <a:ea typeface="Inter" pitchFamily="34" charset="-122"/>
                <a:cs typeface="Inter" pitchFamily="34" charset="-120"/>
              </a:rPr>
              <a:t>equity instrument</a:t>
            </a:r>
            <a:r>
              <a:rPr lang="en-US" sz="1050" dirty="0">
                <a:solidFill>
                  <a:srgbClr val="15213F"/>
                </a:solidFill>
                <a:latin typeface="Inter" pitchFamily="34" charset="0"/>
                <a:ea typeface="Inter" pitchFamily="34" charset="-122"/>
                <a:cs typeface="Inter" pitchFamily="34" charset="-120"/>
              </a:rPr>
              <a:t> of another entity; a </a:t>
            </a:r>
            <a:r>
              <a:rPr lang="en-US" sz="1050" b="1" dirty="0">
                <a:solidFill>
                  <a:srgbClr val="15213F"/>
                </a:solidFill>
                <a:latin typeface="Inter" pitchFamily="34" charset="0"/>
                <a:ea typeface="Inter" pitchFamily="34" charset="-122"/>
                <a:cs typeface="Inter" pitchFamily="34" charset="-120"/>
              </a:rPr>
              <a:t>contractual right</a:t>
            </a:r>
            <a:r>
              <a:rPr lang="en-US" sz="1050" dirty="0">
                <a:solidFill>
                  <a:srgbClr val="15213F"/>
                </a:solidFill>
                <a:latin typeface="Inter" pitchFamily="34" charset="0"/>
                <a:ea typeface="Inter" pitchFamily="34" charset="-122"/>
                <a:cs typeface="Inter" pitchFamily="34" charset="-120"/>
              </a:rPr>
              <a:t> to receive cash or another financial asset from another entity; or a </a:t>
            </a:r>
            <a:r>
              <a:rPr lang="en-US" sz="1050" b="1" dirty="0">
                <a:solidFill>
                  <a:srgbClr val="15213F"/>
                </a:solidFill>
                <a:latin typeface="Inter" pitchFamily="34" charset="0"/>
                <a:ea typeface="Inter" pitchFamily="34" charset="-122"/>
                <a:cs typeface="Inter" pitchFamily="34" charset="-120"/>
              </a:rPr>
              <a:t>contractual right</a:t>
            </a:r>
            <a:r>
              <a:rPr lang="en-US" sz="1050" dirty="0">
                <a:solidFill>
                  <a:srgbClr val="15213F"/>
                </a:solidFill>
                <a:latin typeface="Inter" pitchFamily="34" charset="0"/>
                <a:ea typeface="Inter" pitchFamily="34" charset="-122"/>
                <a:cs typeface="Inter" pitchFamily="34" charset="-120"/>
              </a:rPr>
              <a:t> to exchange financial assets or financial liabilities with another entity under conditions that are potentially favourable to the entity.</a:t>
            </a:r>
            <a:endParaRPr lang="en-US" sz="1050" dirty="0"/>
          </a:p>
        </p:txBody>
      </p:sp>
      <p:sp>
        <p:nvSpPr>
          <p:cNvPr id="10" name="Shape 7"/>
          <p:cNvSpPr/>
          <p:nvPr/>
        </p:nvSpPr>
        <p:spPr>
          <a:xfrm>
            <a:off x="805528" y="4021101"/>
            <a:ext cx="9078193" cy="1304867"/>
          </a:xfrm>
          <a:prstGeom prst="roundRect">
            <a:avLst>
              <a:gd name="adj" fmla="val 15881"/>
            </a:avLst>
          </a:prstGeom>
          <a:solidFill>
            <a:srgbClr val="FBFCFE"/>
          </a:solidFill>
          <a:ln w="33404">
            <a:solidFill>
              <a:srgbClr val="CFD2D8"/>
            </a:solidFill>
            <a:prstDash val="solid"/>
          </a:ln>
        </p:spPr>
      </p:sp>
      <p:sp>
        <p:nvSpPr>
          <p:cNvPr id="11" name="Shape 8"/>
          <p:cNvSpPr/>
          <p:nvPr/>
        </p:nvSpPr>
        <p:spPr>
          <a:xfrm>
            <a:off x="838932" y="4054512"/>
            <a:ext cx="552561" cy="1238045"/>
          </a:xfrm>
          <a:prstGeom prst="roundRect">
            <a:avLst>
              <a:gd name="adj" fmla="val 30247"/>
            </a:avLst>
          </a:prstGeom>
          <a:solidFill>
            <a:srgbClr val="FBFCFE"/>
          </a:solidFill>
          <a:ln/>
        </p:spPr>
      </p:sp>
      <p:pic>
        <p:nvPicPr>
          <p:cNvPr id="12"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00472" y="4569864"/>
            <a:ext cx="207210" cy="207254"/>
          </a:xfrm>
          <a:prstGeom prst="rect">
            <a:avLst/>
          </a:prstGeom>
        </p:spPr>
      </p:pic>
      <p:sp>
        <p:nvSpPr>
          <p:cNvPr id="13" name="Text 9"/>
          <p:cNvSpPr/>
          <p:nvPr/>
        </p:nvSpPr>
        <p:spPr>
          <a:xfrm>
            <a:off x="1529633" y="4192681"/>
            <a:ext cx="1726752"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Financial Liability</a:t>
            </a:r>
            <a:endParaRPr lang="en-US" sz="1350" dirty="0"/>
          </a:p>
        </p:txBody>
      </p:sp>
      <p:sp>
        <p:nvSpPr>
          <p:cNvPr id="14" name="Text 10"/>
          <p:cNvSpPr/>
          <p:nvPr/>
        </p:nvSpPr>
        <p:spPr>
          <a:xfrm>
            <a:off x="1529633" y="4491382"/>
            <a:ext cx="8182544" cy="663005"/>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Any liability that is a </a:t>
            </a:r>
            <a:r>
              <a:rPr lang="en-US" sz="1050" b="1" dirty="0">
                <a:solidFill>
                  <a:srgbClr val="15213F"/>
                </a:solidFill>
                <a:latin typeface="Inter" pitchFamily="34" charset="0"/>
                <a:ea typeface="Inter" pitchFamily="34" charset="-122"/>
                <a:cs typeface="Inter" pitchFamily="34" charset="-120"/>
              </a:rPr>
              <a:t>contractual obligation</a:t>
            </a:r>
            <a:r>
              <a:rPr lang="en-US" sz="1050" dirty="0">
                <a:solidFill>
                  <a:srgbClr val="15213F"/>
                </a:solidFill>
                <a:latin typeface="Inter" pitchFamily="34" charset="0"/>
                <a:ea typeface="Inter" pitchFamily="34" charset="-122"/>
                <a:cs typeface="Inter" pitchFamily="34" charset="-120"/>
              </a:rPr>
              <a:t> to deliver cash or another financial asset to another entity; or a </a:t>
            </a:r>
            <a:r>
              <a:rPr lang="en-US" sz="1050" b="1" dirty="0">
                <a:solidFill>
                  <a:srgbClr val="15213F"/>
                </a:solidFill>
                <a:latin typeface="Inter" pitchFamily="34" charset="0"/>
                <a:ea typeface="Inter" pitchFamily="34" charset="-122"/>
                <a:cs typeface="Inter" pitchFamily="34" charset="-120"/>
              </a:rPr>
              <a:t>contractual obligation</a:t>
            </a:r>
            <a:r>
              <a:rPr lang="en-US" sz="1050" dirty="0">
                <a:solidFill>
                  <a:srgbClr val="15213F"/>
                </a:solidFill>
                <a:latin typeface="Inter" pitchFamily="34" charset="0"/>
                <a:ea typeface="Inter" pitchFamily="34" charset="-122"/>
                <a:cs typeface="Inter" pitchFamily="34" charset="-120"/>
              </a:rPr>
              <a:t> to exchange financial assets or financial liabilities with another entity under conditions that are potentially unfavourable to the entity.</a:t>
            </a:r>
            <a:endParaRPr lang="en-US" sz="1050" dirty="0"/>
          </a:p>
        </p:txBody>
      </p:sp>
      <p:sp>
        <p:nvSpPr>
          <p:cNvPr id="15" name="Shape 11"/>
          <p:cNvSpPr/>
          <p:nvPr/>
        </p:nvSpPr>
        <p:spPr>
          <a:xfrm>
            <a:off x="805528" y="5481365"/>
            <a:ext cx="9078193" cy="808136"/>
          </a:xfrm>
          <a:prstGeom prst="roundRect">
            <a:avLst>
              <a:gd name="adj" fmla="val 25642"/>
            </a:avLst>
          </a:prstGeom>
          <a:solidFill>
            <a:srgbClr val="B6D6FC"/>
          </a:solidFill>
          <a:ln/>
        </p:spPr>
      </p:sp>
      <p:pic>
        <p:nvPicPr>
          <p:cNvPr id="16" name="Image 2" descr="preencoded.png"/>
          <p:cNvPicPr>
            <a:picLocks noChangeAspect="1"/>
          </p:cNvPicPr>
          <p:nvPr/>
        </p:nvPicPr>
        <p:blipFill>
          <a:blip r:embed="rId5"/>
          <a:stretch>
            <a:fillRect/>
          </a:stretch>
        </p:blipFill>
        <p:spPr>
          <a:xfrm>
            <a:off x="943668" y="5689055"/>
            <a:ext cx="172675" cy="138170"/>
          </a:xfrm>
          <a:prstGeom prst="rect">
            <a:avLst/>
          </a:prstGeom>
        </p:spPr>
      </p:pic>
      <p:sp>
        <p:nvSpPr>
          <p:cNvPr id="17" name="Text 12"/>
          <p:cNvSpPr/>
          <p:nvPr/>
        </p:nvSpPr>
        <p:spPr>
          <a:xfrm>
            <a:off x="1254483" y="5654077"/>
            <a:ext cx="8491098" cy="442003"/>
          </a:xfrm>
          <a:prstGeom prst="rect">
            <a:avLst/>
          </a:prstGeom>
          <a:noFill/>
          <a:ln/>
        </p:spPr>
        <p:txBody>
          <a:bodyPr wrap="square" lIns="0" tIns="0" rIns="0" bIns="0" rtlCol="0" anchor="t"/>
          <a:lstStyle/>
          <a:p>
            <a:pPr marL="0" indent="0" algn="l">
              <a:lnSpc>
                <a:spcPts val="1700"/>
              </a:lnSpc>
              <a:buNone/>
            </a:pPr>
            <a:r>
              <a:rPr lang="en-US" sz="1050" dirty="0">
                <a:solidFill>
                  <a:srgbClr val="000000"/>
                </a:solidFill>
                <a:latin typeface="Inter" pitchFamily="34" charset="0"/>
                <a:ea typeface="Inter" pitchFamily="34" charset="-122"/>
                <a:cs typeface="Inter" pitchFamily="34" charset="-120"/>
              </a:rPr>
              <a:t>These distinctions are crucial for understanding how various financial instruments impact an entity's balance sheet and, consequently, its earnings per share calculations.</a:t>
            </a:r>
            <a:endParaRPr lang="en-US" sz="1050" dirty="0"/>
          </a:p>
        </p:txBody>
      </p:sp>
      <p:pic>
        <p:nvPicPr>
          <p:cNvPr id="18" name="Image 3" descr="preencoded.png"/>
          <p:cNvPicPr>
            <a:picLocks noChangeAspect="1"/>
          </p:cNvPicPr>
          <p:nvPr/>
        </p:nvPicPr>
        <p:blipFill>
          <a:blip r:embed="rId6"/>
          <a:stretch>
            <a:fillRect/>
          </a:stretch>
        </p:blipFill>
        <p:spPr>
          <a:xfrm>
            <a:off x="377276" y="345946"/>
            <a:ext cx="869378" cy="189418"/>
          </a:xfrm>
          <a:prstGeom prst="rect">
            <a:avLst/>
          </a:prstGeom>
        </p:spPr>
      </p:pic>
      <p:sp>
        <p:nvSpPr>
          <p:cNvPr id="19" name="Text 13"/>
          <p:cNvSpPr/>
          <p:nvPr/>
        </p:nvSpPr>
        <p:spPr>
          <a:xfrm>
            <a:off x="4870485" y="7043952"/>
            <a:ext cx="948191" cy="154788"/>
          </a:xfrm>
          <a:prstGeom prst="rect">
            <a:avLst/>
          </a:prstGeom>
          <a:noFill/>
          <a:ln/>
        </p:spPr>
        <p:txBody>
          <a:bodyPr wrap="none" lIns="0" tIns="0" rIns="0" bIns="0" rtlCol="0" anchor="t"/>
          <a:lstStyle/>
          <a:p>
            <a:pPr marL="0" indent="0" algn="ctr">
              <a:lnSpc>
                <a:spcPts val="1200"/>
              </a:lnSpc>
              <a:buNone/>
            </a:pPr>
            <a:r>
              <a:rPr lang="en-US" sz="750" dirty="0">
                <a:solidFill>
                  <a:srgbClr val="15213F"/>
                </a:solidFill>
                <a:latin typeface="Inter" pitchFamily="34" charset="0"/>
                <a:ea typeface="Inter" pitchFamily="34" charset="-122"/>
                <a:cs typeface="Inter" pitchFamily="34" charset="-120"/>
              </a:rPr>
              <a:t>CA Anupam Sarda</a:t>
            </a:r>
            <a:endParaRPr lang="en-US" sz="75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242"/>
            </a:avLst>
          </a:prstGeom>
          <a:solidFill>
            <a:srgbClr val="FBFCFE"/>
          </a:solidFill>
          <a:ln w="27837">
            <a:solidFill>
              <a:srgbClr val="E5E0DF"/>
            </a:solidFill>
            <a:prstDash val="solid"/>
          </a:ln>
        </p:spPr>
      </p:sp>
      <p:sp>
        <p:nvSpPr>
          <p:cNvPr id="3" name="Text 1"/>
          <p:cNvSpPr/>
          <p:nvPr/>
        </p:nvSpPr>
        <p:spPr>
          <a:xfrm>
            <a:off x="762381" y="738529"/>
            <a:ext cx="5401125" cy="398064"/>
          </a:xfrm>
          <a:prstGeom prst="rect">
            <a:avLst/>
          </a:prstGeom>
          <a:noFill/>
          <a:ln/>
        </p:spPr>
        <p:txBody>
          <a:bodyPr wrap="none" lIns="0" tIns="0" rIns="0" bIns="0" rtlCol="0" anchor="t"/>
          <a:lstStyle/>
          <a:p>
            <a:pPr marL="0" indent="0" algn="l">
              <a:lnSpc>
                <a:spcPts val="3100"/>
              </a:lnSpc>
              <a:buNone/>
            </a:pPr>
            <a:r>
              <a:rPr lang="en-US" sz="2500" b="1" dirty="0">
                <a:solidFill>
                  <a:srgbClr val="3257B8"/>
                </a:solidFill>
                <a:latin typeface="Inter Bold" pitchFamily="34" charset="0"/>
                <a:ea typeface="Inter Bold" pitchFamily="34" charset="-122"/>
                <a:cs typeface="Inter Bold" pitchFamily="34" charset="-120"/>
              </a:rPr>
              <a:t>Examples of Potential Equity Share</a:t>
            </a:r>
            <a:endParaRPr lang="en-US" sz="2500" dirty="0"/>
          </a:p>
        </p:txBody>
      </p:sp>
      <p:sp>
        <p:nvSpPr>
          <p:cNvPr id="4" name="Text 2"/>
          <p:cNvSpPr/>
          <p:nvPr/>
        </p:nvSpPr>
        <p:spPr>
          <a:xfrm>
            <a:off x="762381" y="1371429"/>
            <a:ext cx="9164488" cy="195769"/>
          </a:xfrm>
          <a:prstGeom prst="rect">
            <a:avLst/>
          </a:prstGeom>
          <a:noFill/>
          <a:ln/>
        </p:spPr>
        <p:txBody>
          <a:bodyPr wrap="none" lIns="0" tIns="0" rIns="0" bIns="0" rtlCol="0" anchor="t"/>
          <a:lstStyle/>
          <a:p>
            <a:pPr marL="0" indent="0" algn="l">
              <a:lnSpc>
                <a:spcPts val="1500"/>
              </a:lnSpc>
              <a:buNone/>
            </a:pPr>
            <a:r>
              <a:rPr lang="en-US" sz="1000" dirty="0">
                <a:solidFill>
                  <a:srgbClr val="15213F"/>
                </a:solidFill>
                <a:latin typeface="Inter" pitchFamily="34" charset="0"/>
                <a:ea typeface="Inter" pitchFamily="34" charset="-122"/>
                <a:cs typeface="Inter" pitchFamily="34" charset="-120"/>
              </a:rPr>
              <a:t>Understanding these instruments is crucial for accurately calculating diluted earnings per share, as they represent future claims on a company's equity.</a:t>
            </a:r>
            <a:endParaRPr lang="en-US" sz="1000" dirty="0"/>
          </a:p>
        </p:txBody>
      </p:sp>
      <p:sp>
        <p:nvSpPr>
          <p:cNvPr id="5" name="Shape 3"/>
          <p:cNvSpPr/>
          <p:nvPr/>
        </p:nvSpPr>
        <p:spPr>
          <a:xfrm>
            <a:off x="762381" y="1699277"/>
            <a:ext cx="9164488" cy="982501"/>
          </a:xfrm>
          <a:prstGeom prst="roundRect">
            <a:avLst>
              <a:gd name="adj" fmla="val 19443"/>
            </a:avLst>
          </a:prstGeom>
          <a:solidFill>
            <a:srgbClr val="FBFCFE"/>
          </a:solidFill>
          <a:ln w="33404">
            <a:solidFill>
              <a:srgbClr val="CFD2D8"/>
            </a:solidFill>
            <a:prstDash val="solid"/>
          </a:ln>
        </p:spPr>
      </p:sp>
      <p:sp>
        <p:nvSpPr>
          <p:cNvPr id="6" name="Shape 4"/>
          <p:cNvSpPr/>
          <p:nvPr/>
        </p:nvSpPr>
        <p:spPr>
          <a:xfrm>
            <a:off x="795785" y="1732688"/>
            <a:ext cx="509414" cy="915678"/>
          </a:xfrm>
          <a:prstGeom prst="roundRect">
            <a:avLst>
              <a:gd name="adj" fmla="val 29631"/>
            </a:avLst>
          </a:prstGeom>
          <a:solidFill>
            <a:srgbClr val="FBFCFE"/>
          </a:solidFill>
          <a:ln/>
        </p:spPr>
      </p:sp>
      <p:pic>
        <p:nvPicPr>
          <p:cNvPr id="7"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43842" y="2094905"/>
            <a:ext cx="191030" cy="191071"/>
          </a:xfrm>
          <a:prstGeom prst="rect">
            <a:avLst/>
          </a:prstGeom>
        </p:spPr>
      </p:pic>
      <p:sp>
        <p:nvSpPr>
          <p:cNvPr id="8" name="Text 5"/>
          <p:cNvSpPr/>
          <p:nvPr/>
        </p:nvSpPr>
        <p:spPr>
          <a:xfrm>
            <a:off x="1422548" y="1860069"/>
            <a:ext cx="2403100" cy="198989"/>
          </a:xfrm>
          <a:prstGeom prst="rect">
            <a:avLst/>
          </a:prstGeom>
          <a:noFill/>
          <a:ln/>
        </p:spPr>
        <p:txBody>
          <a:bodyPr wrap="none" lIns="0" tIns="0" rIns="0" bIns="0" rtlCol="0" anchor="t"/>
          <a:lstStyle/>
          <a:p>
            <a:pPr marL="0" indent="0" algn="l">
              <a:lnSpc>
                <a:spcPts val="1550"/>
              </a:lnSpc>
              <a:buNone/>
            </a:pPr>
            <a:r>
              <a:rPr lang="en-US" sz="1250" b="1" dirty="0">
                <a:solidFill>
                  <a:srgbClr val="15213F"/>
                </a:solidFill>
                <a:latin typeface="Inter Bold" pitchFamily="34" charset="0"/>
                <a:ea typeface="Inter Bold" pitchFamily="34" charset="-122"/>
                <a:cs typeface="Inter Bold" pitchFamily="34" charset="-120"/>
              </a:rPr>
              <a:t>Convertible Debentures/Bonds</a:t>
            </a:r>
            <a:endParaRPr lang="en-US" sz="1250" dirty="0"/>
          </a:p>
        </p:txBody>
      </p:sp>
      <p:sp>
        <p:nvSpPr>
          <p:cNvPr id="9" name="Text 6"/>
          <p:cNvSpPr/>
          <p:nvPr/>
        </p:nvSpPr>
        <p:spPr>
          <a:xfrm>
            <a:off x="1422548" y="2129448"/>
            <a:ext cx="8343563" cy="391539"/>
          </a:xfrm>
          <a:prstGeom prst="rect">
            <a:avLst/>
          </a:prstGeom>
          <a:noFill/>
          <a:ln/>
        </p:spPr>
        <p:txBody>
          <a:bodyPr wrap="square" lIns="0" tIns="0" rIns="0" bIns="0" rtlCol="0" anchor="t"/>
          <a:lstStyle/>
          <a:p>
            <a:pPr marL="0" indent="0" algn="l">
              <a:lnSpc>
                <a:spcPts val="1500"/>
              </a:lnSpc>
              <a:buNone/>
            </a:pPr>
            <a:r>
              <a:rPr lang="en-US" sz="1000" dirty="0">
                <a:solidFill>
                  <a:srgbClr val="15213F"/>
                </a:solidFill>
                <a:latin typeface="Inter" pitchFamily="34" charset="0"/>
                <a:ea typeface="Inter" pitchFamily="34" charset="-122"/>
                <a:cs typeface="Inter" pitchFamily="34" charset="-120"/>
              </a:rPr>
              <a:t>Debt instruments issued by a company that can be converted into a predetermined number of equity shares at a future date, either at the option of the holder or the issuer. These initially function as debt but carry the potential to become equity.</a:t>
            </a:r>
            <a:endParaRPr lang="en-US" sz="1000" dirty="0"/>
          </a:p>
        </p:txBody>
      </p:sp>
      <p:sp>
        <p:nvSpPr>
          <p:cNvPr id="10" name="Shape 7"/>
          <p:cNvSpPr/>
          <p:nvPr/>
        </p:nvSpPr>
        <p:spPr>
          <a:xfrm>
            <a:off x="762381" y="2799152"/>
            <a:ext cx="9164488" cy="982501"/>
          </a:xfrm>
          <a:prstGeom prst="roundRect">
            <a:avLst>
              <a:gd name="adj" fmla="val 19443"/>
            </a:avLst>
          </a:prstGeom>
          <a:solidFill>
            <a:srgbClr val="FBFCFE"/>
          </a:solidFill>
          <a:ln w="33404">
            <a:solidFill>
              <a:srgbClr val="CFD2D8"/>
            </a:solidFill>
            <a:prstDash val="solid"/>
          </a:ln>
        </p:spPr>
      </p:sp>
      <p:sp>
        <p:nvSpPr>
          <p:cNvPr id="11" name="Shape 8"/>
          <p:cNvSpPr/>
          <p:nvPr/>
        </p:nvSpPr>
        <p:spPr>
          <a:xfrm>
            <a:off x="795785" y="2832564"/>
            <a:ext cx="509414" cy="915678"/>
          </a:xfrm>
          <a:prstGeom prst="roundRect">
            <a:avLst>
              <a:gd name="adj" fmla="val 29631"/>
            </a:avLst>
          </a:prstGeom>
          <a:solidFill>
            <a:srgbClr val="FBFCFE"/>
          </a:solidFill>
          <a:ln/>
        </p:spPr>
      </p:sp>
      <p:pic>
        <p:nvPicPr>
          <p:cNvPr id="12"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43842" y="3194780"/>
            <a:ext cx="191030" cy="191071"/>
          </a:xfrm>
          <a:prstGeom prst="rect">
            <a:avLst/>
          </a:prstGeom>
        </p:spPr>
      </p:pic>
      <p:sp>
        <p:nvSpPr>
          <p:cNvPr id="13" name="Text 9"/>
          <p:cNvSpPr/>
          <p:nvPr/>
        </p:nvSpPr>
        <p:spPr>
          <a:xfrm>
            <a:off x="1422548" y="2959944"/>
            <a:ext cx="2378743" cy="198989"/>
          </a:xfrm>
          <a:prstGeom prst="rect">
            <a:avLst/>
          </a:prstGeom>
          <a:noFill/>
          <a:ln/>
        </p:spPr>
        <p:txBody>
          <a:bodyPr wrap="none" lIns="0" tIns="0" rIns="0" bIns="0" rtlCol="0" anchor="t"/>
          <a:lstStyle/>
          <a:p>
            <a:pPr marL="0" indent="0" algn="l">
              <a:lnSpc>
                <a:spcPts val="1550"/>
              </a:lnSpc>
              <a:buNone/>
            </a:pPr>
            <a:r>
              <a:rPr lang="en-US" sz="1250" b="1" dirty="0">
                <a:solidFill>
                  <a:srgbClr val="15213F"/>
                </a:solidFill>
                <a:latin typeface="Inter Bold" pitchFamily="34" charset="0"/>
                <a:ea typeface="Inter Bold" pitchFamily="34" charset="-122"/>
                <a:cs typeface="Inter Bold" pitchFamily="34" charset="-120"/>
              </a:rPr>
              <a:t>Convertible Preference Shares</a:t>
            </a:r>
            <a:endParaRPr lang="en-US" sz="1250" dirty="0"/>
          </a:p>
        </p:txBody>
      </p:sp>
      <p:sp>
        <p:nvSpPr>
          <p:cNvPr id="14" name="Text 10"/>
          <p:cNvSpPr/>
          <p:nvPr/>
        </p:nvSpPr>
        <p:spPr>
          <a:xfrm>
            <a:off x="1422548" y="3229323"/>
            <a:ext cx="8343563" cy="391539"/>
          </a:xfrm>
          <a:prstGeom prst="rect">
            <a:avLst/>
          </a:prstGeom>
          <a:noFill/>
          <a:ln/>
        </p:spPr>
        <p:txBody>
          <a:bodyPr wrap="square" lIns="0" tIns="0" rIns="0" bIns="0" rtlCol="0" anchor="t"/>
          <a:lstStyle/>
          <a:p>
            <a:pPr marL="0" indent="0" algn="l">
              <a:lnSpc>
                <a:spcPts val="1500"/>
              </a:lnSpc>
              <a:buNone/>
            </a:pPr>
            <a:r>
              <a:rPr lang="en-US" sz="1000" dirty="0">
                <a:solidFill>
                  <a:srgbClr val="15213F"/>
                </a:solidFill>
                <a:latin typeface="Inter" pitchFamily="34" charset="0"/>
                <a:ea typeface="Inter" pitchFamily="34" charset="-122"/>
                <a:cs typeface="Inter" pitchFamily="34" charset="-120"/>
              </a:rPr>
              <a:t>Preference shares that, at the discretion of the holder, can be exchanged for a fixed number of equity shares of the issuing company. They offer a fixed dividend but also the opportunity to participate in the growth of equity value.</a:t>
            </a:r>
            <a:endParaRPr lang="en-US" sz="1000" dirty="0"/>
          </a:p>
        </p:txBody>
      </p:sp>
      <p:sp>
        <p:nvSpPr>
          <p:cNvPr id="15" name="Shape 11"/>
          <p:cNvSpPr/>
          <p:nvPr/>
        </p:nvSpPr>
        <p:spPr>
          <a:xfrm>
            <a:off x="762381" y="3899028"/>
            <a:ext cx="9164488" cy="982501"/>
          </a:xfrm>
          <a:prstGeom prst="roundRect">
            <a:avLst>
              <a:gd name="adj" fmla="val 19443"/>
            </a:avLst>
          </a:prstGeom>
          <a:solidFill>
            <a:srgbClr val="FBFCFE"/>
          </a:solidFill>
          <a:ln w="33404">
            <a:solidFill>
              <a:srgbClr val="CFD2D8"/>
            </a:solidFill>
            <a:prstDash val="solid"/>
          </a:ln>
        </p:spPr>
      </p:sp>
      <p:sp>
        <p:nvSpPr>
          <p:cNvPr id="16" name="Shape 12"/>
          <p:cNvSpPr/>
          <p:nvPr/>
        </p:nvSpPr>
        <p:spPr>
          <a:xfrm>
            <a:off x="795785" y="3932439"/>
            <a:ext cx="509414" cy="915678"/>
          </a:xfrm>
          <a:prstGeom prst="roundRect">
            <a:avLst>
              <a:gd name="adj" fmla="val 29631"/>
            </a:avLst>
          </a:prstGeom>
          <a:solidFill>
            <a:srgbClr val="FBFCFE"/>
          </a:solidFill>
          <a:ln/>
        </p:spPr>
      </p:sp>
      <p:pic>
        <p:nvPicPr>
          <p:cNvPr id="17"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43842" y="4294656"/>
            <a:ext cx="191030" cy="191071"/>
          </a:xfrm>
          <a:prstGeom prst="rect">
            <a:avLst/>
          </a:prstGeom>
        </p:spPr>
      </p:pic>
      <p:sp>
        <p:nvSpPr>
          <p:cNvPr id="18" name="Text 13"/>
          <p:cNvSpPr/>
          <p:nvPr/>
        </p:nvSpPr>
        <p:spPr>
          <a:xfrm>
            <a:off x="1422548" y="4059819"/>
            <a:ext cx="2180579" cy="198989"/>
          </a:xfrm>
          <a:prstGeom prst="rect">
            <a:avLst/>
          </a:prstGeom>
          <a:noFill/>
          <a:ln/>
        </p:spPr>
        <p:txBody>
          <a:bodyPr wrap="none" lIns="0" tIns="0" rIns="0" bIns="0" rtlCol="0" anchor="t"/>
          <a:lstStyle/>
          <a:p>
            <a:pPr marL="0" indent="0" algn="l">
              <a:lnSpc>
                <a:spcPts val="1550"/>
              </a:lnSpc>
              <a:buNone/>
            </a:pPr>
            <a:r>
              <a:rPr lang="en-US" sz="1250" b="1" dirty="0">
                <a:solidFill>
                  <a:srgbClr val="15213F"/>
                </a:solidFill>
                <a:latin typeface="Inter Bold" pitchFamily="34" charset="0"/>
                <a:ea typeface="Inter Bold" pitchFamily="34" charset="-122"/>
                <a:cs typeface="Inter Bold" pitchFamily="34" charset="-120"/>
              </a:rPr>
              <a:t>Share Warrants and Options</a:t>
            </a:r>
            <a:endParaRPr lang="en-US" sz="1250" dirty="0"/>
          </a:p>
        </p:txBody>
      </p:sp>
      <p:sp>
        <p:nvSpPr>
          <p:cNvPr id="19" name="Text 14"/>
          <p:cNvSpPr/>
          <p:nvPr/>
        </p:nvSpPr>
        <p:spPr>
          <a:xfrm>
            <a:off x="1422548" y="4329198"/>
            <a:ext cx="8343563" cy="391539"/>
          </a:xfrm>
          <a:prstGeom prst="rect">
            <a:avLst/>
          </a:prstGeom>
          <a:noFill/>
          <a:ln/>
        </p:spPr>
        <p:txBody>
          <a:bodyPr wrap="square" lIns="0" tIns="0" rIns="0" bIns="0" rtlCol="0" anchor="t"/>
          <a:lstStyle/>
          <a:p>
            <a:pPr marL="0" indent="0" algn="l">
              <a:lnSpc>
                <a:spcPts val="1500"/>
              </a:lnSpc>
              <a:buNone/>
            </a:pPr>
            <a:r>
              <a:rPr lang="en-US" sz="1000" dirty="0">
                <a:solidFill>
                  <a:srgbClr val="15213F"/>
                </a:solidFill>
                <a:latin typeface="Inter" pitchFamily="34" charset="0"/>
                <a:ea typeface="Inter" pitchFamily="34" charset="-122"/>
                <a:cs typeface="Inter" pitchFamily="34" charset="-120"/>
              </a:rPr>
              <a:t>Financial instruments that give the holder the right, but not the obligation, to purchase equity shares of a company at a specified price (exercise price) within a certain period. This includes stock options granted to employees (ESOPs).</a:t>
            </a:r>
            <a:endParaRPr lang="en-US" sz="1000" dirty="0"/>
          </a:p>
        </p:txBody>
      </p:sp>
      <p:sp>
        <p:nvSpPr>
          <p:cNvPr id="20" name="Shape 15"/>
          <p:cNvSpPr/>
          <p:nvPr/>
        </p:nvSpPr>
        <p:spPr>
          <a:xfrm>
            <a:off x="762381" y="4998903"/>
            <a:ext cx="9164488" cy="982501"/>
          </a:xfrm>
          <a:prstGeom prst="roundRect">
            <a:avLst>
              <a:gd name="adj" fmla="val 19443"/>
            </a:avLst>
          </a:prstGeom>
          <a:solidFill>
            <a:srgbClr val="FBFCFE"/>
          </a:solidFill>
          <a:ln w="33404">
            <a:solidFill>
              <a:srgbClr val="CFD2D8"/>
            </a:solidFill>
            <a:prstDash val="solid"/>
          </a:ln>
        </p:spPr>
      </p:sp>
      <p:sp>
        <p:nvSpPr>
          <p:cNvPr id="21" name="Shape 16"/>
          <p:cNvSpPr/>
          <p:nvPr/>
        </p:nvSpPr>
        <p:spPr>
          <a:xfrm>
            <a:off x="795785" y="5032314"/>
            <a:ext cx="509414" cy="915678"/>
          </a:xfrm>
          <a:prstGeom prst="roundRect">
            <a:avLst>
              <a:gd name="adj" fmla="val 29631"/>
            </a:avLst>
          </a:prstGeom>
          <a:solidFill>
            <a:srgbClr val="FBFCFE"/>
          </a:solidFill>
          <a:ln/>
        </p:spPr>
      </p:sp>
      <p:pic>
        <p:nvPicPr>
          <p:cNvPr id="22"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43842" y="5394531"/>
            <a:ext cx="191030" cy="191071"/>
          </a:xfrm>
          <a:prstGeom prst="rect">
            <a:avLst/>
          </a:prstGeom>
        </p:spPr>
      </p:pic>
      <p:sp>
        <p:nvSpPr>
          <p:cNvPr id="23" name="Text 17"/>
          <p:cNvSpPr/>
          <p:nvPr/>
        </p:nvSpPr>
        <p:spPr>
          <a:xfrm>
            <a:off x="1422548" y="5159695"/>
            <a:ext cx="2943656" cy="198989"/>
          </a:xfrm>
          <a:prstGeom prst="rect">
            <a:avLst/>
          </a:prstGeom>
          <a:noFill/>
          <a:ln/>
        </p:spPr>
        <p:txBody>
          <a:bodyPr wrap="none" lIns="0" tIns="0" rIns="0" bIns="0" rtlCol="0" anchor="t"/>
          <a:lstStyle/>
          <a:p>
            <a:pPr marL="0" indent="0" algn="l">
              <a:lnSpc>
                <a:spcPts val="1550"/>
              </a:lnSpc>
              <a:buNone/>
            </a:pPr>
            <a:r>
              <a:rPr lang="en-US" sz="1250" b="1" dirty="0">
                <a:solidFill>
                  <a:srgbClr val="15213F"/>
                </a:solidFill>
                <a:latin typeface="Inter Bold" pitchFamily="34" charset="0"/>
                <a:ea typeface="Inter Bold" pitchFamily="34" charset="-122"/>
                <a:cs typeface="Inter Bold" pitchFamily="34" charset="-120"/>
              </a:rPr>
              <a:t>Employee Stock Option Plans (ESOPs)</a:t>
            </a:r>
            <a:endParaRPr lang="en-US" sz="1250" dirty="0"/>
          </a:p>
        </p:txBody>
      </p:sp>
      <p:sp>
        <p:nvSpPr>
          <p:cNvPr id="24" name="Text 18"/>
          <p:cNvSpPr/>
          <p:nvPr/>
        </p:nvSpPr>
        <p:spPr>
          <a:xfrm>
            <a:off x="1422548" y="5429073"/>
            <a:ext cx="8343563" cy="391539"/>
          </a:xfrm>
          <a:prstGeom prst="rect">
            <a:avLst/>
          </a:prstGeom>
          <a:noFill/>
          <a:ln/>
        </p:spPr>
        <p:txBody>
          <a:bodyPr wrap="square" lIns="0" tIns="0" rIns="0" bIns="0" rtlCol="0" anchor="t"/>
          <a:lstStyle/>
          <a:p>
            <a:pPr marL="0" indent="0" algn="l">
              <a:lnSpc>
                <a:spcPts val="1500"/>
              </a:lnSpc>
              <a:buNone/>
            </a:pPr>
            <a:r>
              <a:rPr lang="en-US" sz="1000" dirty="0">
                <a:solidFill>
                  <a:srgbClr val="15213F"/>
                </a:solidFill>
                <a:latin typeface="Inter" pitchFamily="34" charset="0"/>
                <a:ea typeface="Inter" pitchFamily="34" charset="-122"/>
                <a:cs typeface="Inter" pitchFamily="34" charset="-120"/>
              </a:rPr>
              <a:t>A common form of share-based payment where employees are given the right to buy the company's shares at a pre-determined price. Once vested, these options can be exercised, converting into actual equity shares.</a:t>
            </a:r>
            <a:endParaRPr lang="en-US" sz="1000" dirty="0"/>
          </a:p>
        </p:txBody>
      </p:sp>
      <p:sp>
        <p:nvSpPr>
          <p:cNvPr id="25" name="Shape 19"/>
          <p:cNvSpPr/>
          <p:nvPr/>
        </p:nvSpPr>
        <p:spPr>
          <a:xfrm>
            <a:off x="762381" y="6113482"/>
            <a:ext cx="9164488" cy="710077"/>
          </a:xfrm>
          <a:prstGeom prst="roundRect">
            <a:avLst>
              <a:gd name="adj" fmla="val 26903"/>
            </a:avLst>
          </a:prstGeom>
          <a:solidFill>
            <a:srgbClr val="B6D6FC"/>
          </a:solidFill>
          <a:ln/>
        </p:spPr>
      </p:sp>
      <p:pic>
        <p:nvPicPr>
          <p:cNvPr id="26" name="Image 4" descr="preencoded.png"/>
          <p:cNvPicPr>
            <a:picLocks noChangeAspect="1"/>
          </p:cNvPicPr>
          <p:nvPr/>
        </p:nvPicPr>
        <p:blipFill>
          <a:blip r:embed="rId7"/>
          <a:stretch>
            <a:fillRect/>
          </a:stretch>
        </p:blipFill>
        <p:spPr>
          <a:xfrm>
            <a:off x="889734" y="6300464"/>
            <a:ext cx="159192" cy="127381"/>
          </a:xfrm>
          <a:prstGeom prst="rect">
            <a:avLst/>
          </a:prstGeom>
        </p:spPr>
      </p:pic>
      <p:sp>
        <p:nvSpPr>
          <p:cNvPr id="27" name="Text 20"/>
          <p:cNvSpPr/>
          <p:nvPr/>
        </p:nvSpPr>
        <p:spPr>
          <a:xfrm>
            <a:off x="1176279" y="6262702"/>
            <a:ext cx="8623236" cy="391539"/>
          </a:xfrm>
          <a:prstGeom prst="rect">
            <a:avLst/>
          </a:prstGeom>
          <a:noFill/>
          <a:ln/>
        </p:spPr>
        <p:txBody>
          <a:bodyPr wrap="square" lIns="0" tIns="0" rIns="0" bIns="0" rtlCol="0" anchor="t"/>
          <a:lstStyle/>
          <a:p>
            <a:pPr marL="0" indent="0" algn="l">
              <a:lnSpc>
                <a:spcPts val="1500"/>
              </a:lnSpc>
              <a:buNone/>
            </a:pPr>
            <a:r>
              <a:rPr lang="en-US" sz="1000" dirty="0">
                <a:solidFill>
                  <a:srgbClr val="000000"/>
                </a:solidFill>
                <a:latin typeface="Inter" pitchFamily="34" charset="0"/>
                <a:ea typeface="Inter" pitchFamily="34" charset="-122"/>
                <a:cs typeface="Inter" pitchFamily="34" charset="-120"/>
              </a:rPr>
              <a:t>The existence of these instruments means that the number of equity shares outstanding can increase, impacting earnings per share calculations.</a:t>
            </a:r>
            <a:endParaRPr lang="en-US" sz="1000" dirty="0"/>
          </a:p>
        </p:txBody>
      </p:sp>
      <p:pic>
        <p:nvPicPr>
          <p:cNvPr id="28" name="Image 5" descr="preencoded.png"/>
          <p:cNvPicPr>
            <a:picLocks noChangeAspect="1"/>
          </p:cNvPicPr>
          <p:nvPr/>
        </p:nvPicPr>
        <p:blipFill>
          <a:blip r:embed="rId8"/>
          <a:stretch>
            <a:fillRect/>
          </a:stretch>
        </p:blipFill>
        <p:spPr>
          <a:xfrm>
            <a:off x="367533" y="332895"/>
            <a:ext cx="801439" cy="174626"/>
          </a:xfrm>
          <a:prstGeom prst="rect">
            <a:avLst/>
          </a:prstGeom>
        </p:spPr>
      </p:pic>
      <p:sp>
        <p:nvSpPr>
          <p:cNvPr id="29" name="Text 21"/>
          <p:cNvSpPr/>
          <p:nvPr/>
        </p:nvSpPr>
        <p:spPr>
          <a:xfrm>
            <a:off x="4907630" y="7073361"/>
            <a:ext cx="873989" cy="137038"/>
          </a:xfrm>
          <a:prstGeom prst="rect">
            <a:avLst/>
          </a:prstGeom>
          <a:noFill/>
          <a:ln/>
        </p:spPr>
        <p:txBody>
          <a:bodyPr wrap="none" lIns="0" tIns="0" rIns="0" bIns="0" rtlCol="0" anchor="t"/>
          <a:lstStyle/>
          <a:p>
            <a:pPr marL="0" indent="0" algn="ctr">
              <a:lnSpc>
                <a:spcPts val="1050"/>
              </a:lnSpc>
              <a:buNone/>
            </a:pPr>
            <a:r>
              <a:rPr lang="en-US" sz="700" dirty="0">
                <a:solidFill>
                  <a:srgbClr val="15213F"/>
                </a:solidFill>
                <a:latin typeface="Inter" pitchFamily="34" charset="0"/>
                <a:ea typeface="Inter" pitchFamily="34" charset="-122"/>
                <a:cs typeface="Inter" pitchFamily="34" charset="-120"/>
              </a:rPr>
              <a:t>CA Anupam Sarda</a:t>
            </a:r>
            <a:endParaRPr lang="en-US" sz="7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601"/>
            </a:avLst>
          </a:prstGeom>
          <a:solidFill>
            <a:srgbClr val="FBFCFE"/>
          </a:solidFill>
          <a:ln w="33404">
            <a:solidFill>
              <a:srgbClr val="E5E0DF"/>
            </a:solidFill>
            <a:prstDash val="solid"/>
          </a:ln>
        </p:spPr>
      </p:sp>
      <p:sp>
        <p:nvSpPr>
          <p:cNvPr id="3" name="Text 1"/>
          <p:cNvSpPr/>
          <p:nvPr/>
        </p:nvSpPr>
        <p:spPr>
          <a:xfrm>
            <a:off x="805528" y="772027"/>
            <a:ext cx="5083611" cy="431736"/>
          </a:xfrm>
          <a:prstGeom prst="rect">
            <a:avLst/>
          </a:prstGeom>
          <a:noFill/>
          <a:ln/>
        </p:spPr>
        <p:txBody>
          <a:bodyPr wrap="none" lIns="0" tIns="0" rIns="0" bIns="0" rtlCol="0" anchor="t"/>
          <a:lstStyle/>
          <a:p>
            <a:pPr marL="0" indent="0" algn="l">
              <a:lnSpc>
                <a:spcPts val="3350"/>
              </a:lnSpc>
              <a:buNone/>
            </a:pPr>
            <a:r>
              <a:rPr lang="en-US" sz="2700" b="1" dirty="0">
                <a:solidFill>
                  <a:srgbClr val="3257B8"/>
                </a:solidFill>
                <a:latin typeface="Inter Bold" pitchFamily="34" charset="0"/>
                <a:ea typeface="Inter Bold" pitchFamily="34" charset="-122"/>
                <a:cs typeface="Inter Bold" pitchFamily="34" charset="-120"/>
              </a:rPr>
              <a:t>Understanding Basic Earnings</a:t>
            </a:r>
            <a:endParaRPr lang="en-US" sz="2700" dirty="0"/>
          </a:p>
        </p:txBody>
      </p:sp>
      <p:sp>
        <p:nvSpPr>
          <p:cNvPr id="4" name="Text 2"/>
          <p:cNvSpPr/>
          <p:nvPr/>
        </p:nvSpPr>
        <p:spPr>
          <a:xfrm>
            <a:off x="805528" y="1480103"/>
            <a:ext cx="9078193" cy="442003"/>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The calculation of Basic Earnings Per Share (EPS) begins with determining the net profit or loss attributable to equity shareholders, a process that involves specific adjustments under AS 20.</a:t>
            </a:r>
            <a:endParaRPr lang="en-US" sz="1050" dirty="0"/>
          </a:p>
        </p:txBody>
      </p:sp>
      <p:sp>
        <p:nvSpPr>
          <p:cNvPr id="5" name="Shape 3"/>
          <p:cNvSpPr/>
          <p:nvPr/>
        </p:nvSpPr>
        <p:spPr>
          <a:xfrm>
            <a:off x="805528" y="2077503"/>
            <a:ext cx="9078193" cy="1083866"/>
          </a:xfrm>
          <a:prstGeom prst="roundRect">
            <a:avLst>
              <a:gd name="adj" fmla="val 19119"/>
            </a:avLst>
          </a:prstGeom>
          <a:solidFill>
            <a:srgbClr val="FBFCFE"/>
          </a:solidFill>
          <a:ln w="33404">
            <a:solidFill>
              <a:srgbClr val="CFD2D8"/>
            </a:solidFill>
            <a:prstDash val="solid"/>
          </a:ln>
        </p:spPr>
      </p:sp>
      <p:sp>
        <p:nvSpPr>
          <p:cNvPr id="6" name="Shape 4"/>
          <p:cNvSpPr/>
          <p:nvPr/>
        </p:nvSpPr>
        <p:spPr>
          <a:xfrm>
            <a:off x="838932" y="2110915"/>
            <a:ext cx="552561" cy="1017043"/>
          </a:xfrm>
          <a:prstGeom prst="roundRect">
            <a:avLst>
              <a:gd name="adj" fmla="val 30247"/>
            </a:avLst>
          </a:prstGeom>
          <a:solidFill>
            <a:srgbClr val="FBFCFE"/>
          </a:solidFill>
          <a:ln/>
        </p:spPr>
      </p:sp>
      <p:pic>
        <p:nvPicPr>
          <p:cNvPr id="7"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00472" y="2515766"/>
            <a:ext cx="207210" cy="207254"/>
          </a:xfrm>
          <a:prstGeom prst="rect">
            <a:avLst/>
          </a:prstGeom>
        </p:spPr>
      </p:pic>
      <p:sp>
        <p:nvSpPr>
          <p:cNvPr id="8" name="Text 5"/>
          <p:cNvSpPr/>
          <p:nvPr/>
        </p:nvSpPr>
        <p:spPr>
          <a:xfrm>
            <a:off x="1529633" y="2249084"/>
            <a:ext cx="2024606"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Net Profit/Loss Baseline</a:t>
            </a:r>
            <a:endParaRPr lang="en-US" sz="1350" dirty="0"/>
          </a:p>
        </p:txBody>
      </p:sp>
      <p:sp>
        <p:nvSpPr>
          <p:cNvPr id="9" name="Text 6"/>
          <p:cNvSpPr/>
          <p:nvPr/>
        </p:nvSpPr>
        <p:spPr>
          <a:xfrm>
            <a:off x="1529633" y="2547785"/>
            <a:ext cx="8182544" cy="442003"/>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The starting point is the net profit or loss for the period, which includes all recognised income, expenses, tax, and extraordinary items, unless another Accounting Standard mandates otherwise.</a:t>
            </a:r>
            <a:endParaRPr lang="en-US" sz="1050" dirty="0"/>
          </a:p>
        </p:txBody>
      </p:sp>
      <p:sp>
        <p:nvSpPr>
          <p:cNvPr id="10" name="Shape 7"/>
          <p:cNvSpPr/>
          <p:nvPr/>
        </p:nvSpPr>
        <p:spPr>
          <a:xfrm>
            <a:off x="805528" y="3299539"/>
            <a:ext cx="9078193" cy="1304867"/>
          </a:xfrm>
          <a:prstGeom prst="roundRect">
            <a:avLst>
              <a:gd name="adj" fmla="val 15881"/>
            </a:avLst>
          </a:prstGeom>
          <a:solidFill>
            <a:srgbClr val="FBFCFE"/>
          </a:solidFill>
          <a:ln w="33404">
            <a:solidFill>
              <a:srgbClr val="CFD2D8"/>
            </a:solidFill>
            <a:prstDash val="solid"/>
          </a:ln>
        </p:spPr>
      </p:sp>
      <p:sp>
        <p:nvSpPr>
          <p:cNvPr id="11" name="Shape 8"/>
          <p:cNvSpPr/>
          <p:nvPr/>
        </p:nvSpPr>
        <p:spPr>
          <a:xfrm>
            <a:off x="838932" y="3332950"/>
            <a:ext cx="552561" cy="1238045"/>
          </a:xfrm>
          <a:prstGeom prst="roundRect">
            <a:avLst>
              <a:gd name="adj" fmla="val 30247"/>
            </a:avLst>
          </a:prstGeom>
          <a:solidFill>
            <a:srgbClr val="FBFCFE"/>
          </a:solidFill>
          <a:ln/>
        </p:spPr>
      </p:sp>
      <p:pic>
        <p:nvPicPr>
          <p:cNvPr id="12"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00472" y="3848302"/>
            <a:ext cx="207210" cy="207254"/>
          </a:xfrm>
          <a:prstGeom prst="rect">
            <a:avLst/>
          </a:prstGeom>
        </p:spPr>
      </p:pic>
      <p:sp>
        <p:nvSpPr>
          <p:cNvPr id="13" name="Text 9"/>
          <p:cNvSpPr/>
          <p:nvPr/>
        </p:nvSpPr>
        <p:spPr>
          <a:xfrm>
            <a:off x="1529633" y="3471120"/>
            <a:ext cx="2725659"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Preference Dividends Deduction</a:t>
            </a:r>
            <a:endParaRPr lang="en-US" sz="1350" dirty="0"/>
          </a:p>
        </p:txBody>
      </p:sp>
      <p:sp>
        <p:nvSpPr>
          <p:cNvPr id="14" name="Text 10"/>
          <p:cNvSpPr/>
          <p:nvPr/>
        </p:nvSpPr>
        <p:spPr>
          <a:xfrm>
            <a:off x="1529633" y="3769820"/>
            <a:ext cx="8182544" cy="663005"/>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From the net profit, deduct preference dividends and any attributable tax for the period. For non-cumulative shares, deduct dividends provided. For cumulative shares, deduct the full required amount for the period, irrespective of provision. Do not include prior period cumulative dividends paid/declared in the current period.</a:t>
            </a:r>
            <a:endParaRPr lang="en-US" sz="1050" dirty="0"/>
          </a:p>
        </p:txBody>
      </p:sp>
      <p:sp>
        <p:nvSpPr>
          <p:cNvPr id="15" name="Shape 11"/>
          <p:cNvSpPr/>
          <p:nvPr/>
        </p:nvSpPr>
        <p:spPr>
          <a:xfrm>
            <a:off x="805528" y="4742576"/>
            <a:ext cx="9078193" cy="1083866"/>
          </a:xfrm>
          <a:prstGeom prst="roundRect">
            <a:avLst>
              <a:gd name="adj" fmla="val 19119"/>
            </a:avLst>
          </a:prstGeom>
          <a:solidFill>
            <a:srgbClr val="FBFCFE"/>
          </a:solidFill>
          <a:ln w="33404">
            <a:solidFill>
              <a:srgbClr val="CFD2D8"/>
            </a:solidFill>
            <a:prstDash val="solid"/>
          </a:ln>
        </p:spPr>
      </p:sp>
      <p:sp>
        <p:nvSpPr>
          <p:cNvPr id="16" name="Shape 12"/>
          <p:cNvSpPr/>
          <p:nvPr/>
        </p:nvSpPr>
        <p:spPr>
          <a:xfrm>
            <a:off x="838932" y="4775987"/>
            <a:ext cx="552561" cy="1017043"/>
          </a:xfrm>
          <a:prstGeom prst="roundRect">
            <a:avLst>
              <a:gd name="adj" fmla="val 30247"/>
            </a:avLst>
          </a:prstGeom>
          <a:solidFill>
            <a:srgbClr val="FBFCFE"/>
          </a:solidFill>
          <a:ln/>
        </p:spPr>
      </p:sp>
      <p:pic>
        <p:nvPicPr>
          <p:cNvPr id="17"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00472" y="5180838"/>
            <a:ext cx="207210" cy="207254"/>
          </a:xfrm>
          <a:prstGeom prst="rect">
            <a:avLst/>
          </a:prstGeom>
        </p:spPr>
      </p:pic>
      <p:sp>
        <p:nvSpPr>
          <p:cNvPr id="18" name="Text 13"/>
          <p:cNvSpPr/>
          <p:nvPr/>
        </p:nvSpPr>
        <p:spPr>
          <a:xfrm>
            <a:off x="1529633" y="4914156"/>
            <a:ext cx="2504269"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Multiple Equity Share Classes</a:t>
            </a:r>
            <a:endParaRPr lang="en-US" sz="1350" dirty="0"/>
          </a:p>
        </p:txBody>
      </p:sp>
      <p:sp>
        <p:nvSpPr>
          <p:cNvPr id="19" name="Text 14"/>
          <p:cNvSpPr/>
          <p:nvPr/>
        </p:nvSpPr>
        <p:spPr>
          <a:xfrm>
            <a:off x="1529633" y="5212857"/>
            <a:ext cx="8182544" cy="442003"/>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If an enterprise has various classes of equity shares, the adjusted net profit or loss is apportioned among them based on their respective dividend rights, ensuring accurate reflection of earnings per share for each class.</a:t>
            </a:r>
            <a:endParaRPr lang="en-US" sz="1050" dirty="0"/>
          </a:p>
        </p:txBody>
      </p:sp>
      <p:sp>
        <p:nvSpPr>
          <p:cNvPr id="20" name="Shape 15"/>
          <p:cNvSpPr/>
          <p:nvPr/>
        </p:nvSpPr>
        <p:spPr>
          <a:xfrm>
            <a:off x="805528" y="5981839"/>
            <a:ext cx="9078193" cy="808136"/>
          </a:xfrm>
          <a:prstGeom prst="roundRect">
            <a:avLst>
              <a:gd name="adj" fmla="val 25642"/>
            </a:avLst>
          </a:prstGeom>
          <a:solidFill>
            <a:srgbClr val="B6D6FC"/>
          </a:solidFill>
          <a:ln/>
        </p:spPr>
      </p:sp>
      <p:pic>
        <p:nvPicPr>
          <p:cNvPr id="21" name="Image 3" descr="preencoded.png"/>
          <p:cNvPicPr>
            <a:picLocks noChangeAspect="1"/>
          </p:cNvPicPr>
          <p:nvPr/>
        </p:nvPicPr>
        <p:blipFill>
          <a:blip r:embed="rId6"/>
          <a:stretch>
            <a:fillRect/>
          </a:stretch>
        </p:blipFill>
        <p:spPr>
          <a:xfrm>
            <a:off x="943668" y="6189528"/>
            <a:ext cx="172675" cy="138170"/>
          </a:xfrm>
          <a:prstGeom prst="rect">
            <a:avLst/>
          </a:prstGeom>
        </p:spPr>
      </p:pic>
      <p:sp>
        <p:nvSpPr>
          <p:cNvPr id="22" name="Text 16"/>
          <p:cNvSpPr/>
          <p:nvPr/>
        </p:nvSpPr>
        <p:spPr>
          <a:xfrm>
            <a:off x="1254483" y="6154551"/>
            <a:ext cx="8491098" cy="442003"/>
          </a:xfrm>
          <a:prstGeom prst="rect">
            <a:avLst/>
          </a:prstGeom>
          <a:noFill/>
          <a:ln/>
        </p:spPr>
        <p:txBody>
          <a:bodyPr wrap="square" lIns="0" tIns="0" rIns="0" bIns="0" rtlCol="0" anchor="t"/>
          <a:lstStyle/>
          <a:p>
            <a:pPr marL="0" indent="0" algn="l">
              <a:lnSpc>
                <a:spcPts val="1700"/>
              </a:lnSpc>
              <a:buNone/>
            </a:pPr>
            <a:r>
              <a:rPr lang="en-US" sz="1050" dirty="0">
                <a:solidFill>
                  <a:srgbClr val="000000"/>
                </a:solidFill>
                <a:latin typeface="Inter" pitchFamily="34" charset="0"/>
                <a:ea typeface="Inter" pitchFamily="34" charset="-122"/>
                <a:cs typeface="Inter" pitchFamily="34" charset="-120"/>
              </a:rPr>
              <a:t>These steps ensure that the basic EPS calculation accurately reflects the earnings available solely to equity shareholders, excluding any claims from preference shareholders.</a:t>
            </a:r>
            <a:endParaRPr lang="en-US" sz="1050" dirty="0"/>
          </a:p>
        </p:txBody>
      </p:sp>
      <p:pic>
        <p:nvPicPr>
          <p:cNvPr id="23" name="Image 4" descr="preencoded.png"/>
          <p:cNvPicPr>
            <a:picLocks noChangeAspect="1"/>
          </p:cNvPicPr>
          <p:nvPr/>
        </p:nvPicPr>
        <p:blipFill>
          <a:blip r:embed="rId7"/>
          <a:stretch>
            <a:fillRect/>
          </a:stretch>
        </p:blipFill>
        <p:spPr>
          <a:xfrm>
            <a:off x="377276" y="345946"/>
            <a:ext cx="869378" cy="189418"/>
          </a:xfrm>
          <a:prstGeom prst="rect">
            <a:avLst/>
          </a:prstGeom>
        </p:spPr>
      </p:pic>
      <p:sp>
        <p:nvSpPr>
          <p:cNvPr id="24" name="Text 17"/>
          <p:cNvSpPr/>
          <p:nvPr/>
        </p:nvSpPr>
        <p:spPr>
          <a:xfrm>
            <a:off x="4870485" y="7043952"/>
            <a:ext cx="948191" cy="154788"/>
          </a:xfrm>
          <a:prstGeom prst="rect">
            <a:avLst/>
          </a:prstGeom>
          <a:noFill/>
          <a:ln/>
        </p:spPr>
        <p:txBody>
          <a:bodyPr wrap="none" lIns="0" tIns="0" rIns="0" bIns="0" rtlCol="0" anchor="t"/>
          <a:lstStyle/>
          <a:p>
            <a:pPr marL="0" indent="0" algn="ctr">
              <a:lnSpc>
                <a:spcPts val="1200"/>
              </a:lnSpc>
              <a:buNone/>
            </a:pPr>
            <a:r>
              <a:rPr lang="en-US" sz="750" dirty="0">
                <a:solidFill>
                  <a:srgbClr val="15213F"/>
                </a:solidFill>
                <a:latin typeface="Inter" pitchFamily="34" charset="0"/>
                <a:ea typeface="Inter" pitchFamily="34" charset="-122"/>
                <a:cs typeface="Inter" pitchFamily="34" charset="-120"/>
              </a:rPr>
              <a:t>CA Anupam Sarda</a:t>
            </a:r>
            <a:endParaRPr lang="en-US" sz="75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3882"/>
            </a:avLst>
          </a:prstGeom>
          <a:solidFill>
            <a:srgbClr val="FBFCFE"/>
          </a:solidFill>
          <a:ln w="27837">
            <a:solidFill>
              <a:srgbClr val="E5E0DF"/>
            </a:solidFill>
            <a:prstDash val="solid"/>
          </a:ln>
        </p:spPr>
      </p:sp>
      <p:sp>
        <p:nvSpPr>
          <p:cNvPr id="3" name="Text 1"/>
          <p:cNvSpPr/>
          <p:nvPr/>
        </p:nvSpPr>
        <p:spPr>
          <a:xfrm>
            <a:off x="719147" y="700158"/>
            <a:ext cx="8411154" cy="364305"/>
          </a:xfrm>
          <a:prstGeom prst="rect">
            <a:avLst/>
          </a:prstGeom>
          <a:noFill/>
          <a:ln/>
        </p:spPr>
        <p:txBody>
          <a:bodyPr wrap="none" lIns="0" tIns="0" rIns="0" bIns="0" rtlCol="0" anchor="t"/>
          <a:lstStyle/>
          <a:p>
            <a:pPr marL="0" indent="0" algn="l">
              <a:lnSpc>
                <a:spcPts val="2850"/>
              </a:lnSpc>
              <a:buNone/>
            </a:pPr>
            <a:r>
              <a:rPr lang="en-US" sz="2250" b="1" dirty="0">
                <a:solidFill>
                  <a:srgbClr val="3257B8"/>
                </a:solidFill>
                <a:latin typeface="Inter Bold" pitchFamily="34" charset="0"/>
                <a:ea typeface="Inter Bold" pitchFamily="34" charset="-122"/>
                <a:cs typeface="Inter Bold" pitchFamily="34" charset="-120"/>
              </a:rPr>
              <a:t>Basic EPS: Understanding Weighted Average Equity Shares</a:t>
            </a:r>
            <a:endParaRPr lang="en-US" sz="2250" dirty="0"/>
          </a:p>
        </p:txBody>
      </p:sp>
      <p:sp>
        <p:nvSpPr>
          <p:cNvPr id="4" name="Text 2"/>
          <p:cNvSpPr/>
          <p:nvPr/>
        </p:nvSpPr>
        <p:spPr>
          <a:xfrm>
            <a:off x="719147" y="1261189"/>
            <a:ext cx="9250956" cy="171929"/>
          </a:xfrm>
          <a:prstGeom prst="rect">
            <a:avLst/>
          </a:prstGeom>
          <a:noFill/>
          <a:ln/>
        </p:spPr>
        <p:txBody>
          <a:bodyPr wrap="none" lIns="0" tIns="0" rIns="0" bIns="0" rtlCol="0" anchor="t"/>
          <a:lstStyle/>
          <a:p>
            <a:pPr marL="0" indent="0" algn="l">
              <a:lnSpc>
                <a:spcPts val="1350"/>
              </a:lnSpc>
              <a:buNone/>
            </a:pPr>
            <a:r>
              <a:rPr lang="en-US" sz="900" dirty="0">
                <a:solidFill>
                  <a:srgbClr val="15213F"/>
                </a:solidFill>
                <a:latin typeface="Inter" pitchFamily="34" charset="0"/>
                <a:ea typeface="Inter" pitchFamily="34" charset="-122"/>
                <a:cs typeface="Inter" pitchFamily="34" charset="-120"/>
              </a:rPr>
              <a:t>Calculating basic EPS requires determining the weighted average number of equity shares outstanding, adjusting for changes in capital during the reporting period.</a:t>
            </a:r>
            <a:endParaRPr lang="en-US" sz="900" dirty="0"/>
          </a:p>
        </p:txBody>
      </p:sp>
      <p:sp>
        <p:nvSpPr>
          <p:cNvPr id="5" name="Shape 3"/>
          <p:cNvSpPr/>
          <p:nvPr/>
        </p:nvSpPr>
        <p:spPr>
          <a:xfrm>
            <a:off x="719147" y="1543706"/>
            <a:ext cx="9250956" cy="873653"/>
          </a:xfrm>
          <a:prstGeom prst="roundRect">
            <a:avLst>
              <a:gd name="adj" fmla="val 20013"/>
            </a:avLst>
          </a:prstGeom>
          <a:solidFill>
            <a:srgbClr val="FBFCFE"/>
          </a:solidFill>
          <a:ln w="27837">
            <a:solidFill>
              <a:srgbClr val="CFD2D8"/>
            </a:solidFill>
            <a:prstDash val="solid"/>
          </a:ln>
        </p:spPr>
      </p:sp>
      <p:sp>
        <p:nvSpPr>
          <p:cNvPr id="6" name="Shape 4"/>
          <p:cNvSpPr/>
          <p:nvPr/>
        </p:nvSpPr>
        <p:spPr>
          <a:xfrm>
            <a:off x="746983" y="1571549"/>
            <a:ext cx="466180" cy="817967"/>
          </a:xfrm>
          <a:prstGeom prst="roundRect">
            <a:avLst>
              <a:gd name="adj" fmla="val 30340"/>
            </a:avLst>
          </a:prstGeom>
          <a:solidFill>
            <a:srgbClr val="FBFCFE"/>
          </a:solidFill>
          <a:ln/>
        </p:spPr>
      </p:sp>
      <p:pic>
        <p:nvPicPr>
          <p:cNvPr id="7"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84341" y="1893045"/>
            <a:ext cx="174763" cy="174800"/>
          </a:xfrm>
          <a:prstGeom prst="rect">
            <a:avLst/>
          </a:prstGeom>
        </p:spPr>
      </p:pic>
      <p:sp>
        <p:nvSpPr>
          <p:cNvPr id="8" name="Text 5"/>
          <p:cNvSpPr/>
          <p:nvPr/>
        </p:nvSpPr>
        <p:spPr>
          <a:xfrm>
            <a:off x="1311462" y="1688053"/>
            <a:ext cx="2147871" cy="182109"/>
          </a:xfrm>
          <a:prstGeom prst="rect">
            <a:avLst/>
          </a:prstGeom>
          <a:noFill/>
          <a:ln/>
        </p:spPr>
        <p:txBody>
          <a:bodyPr wrap="none" lIns="0" tIns="0" rIns="0" bIns="0" rtlCol="0" anchor="t"/>
          <a:lstStyle/>
          <a:p>
            <a:pPr marL="0" indent="0" algn="l">
              <a:lnSpc>
                <a:spcPts val="1400"/>
              </a:lnSpc>
              <a:buNone/>
            </a:pPr>
            <a:r>
              <a:rPr lang="en-US" sz="1100" b="1" dirty="0">
                <a:solidFill>
                  <a:srgbClr val="15213F"/>
                </a:solidFill>
                <a:latin typeface="Inter Bold" pitchFamily="34" charset="0"/>
                <a:ea typeface="Inter Bold" pitchFamily="34" charset="-122"/>
                <a:cs typeface="Inter Bold" pitchFamily="34" charset="-120"/>
              </a:rPr>
              <a:t>Weighted Average Calculation</a:t>
            </a:r>
            <a:endParaRPr lang="en-US" sz="1100" dirty="0"/>
          </a:p>
        </p:txBody>
      </p:sp>
      <p:sp>
        <p:nvSpPr>
          <p:cNvPr id="9" name="Text 6"/>
          <p:cNvSpPr/>
          <p:nvPr/>
        </p:nvSpPr>
        <p:spPr>
          <a:xfrm>
            <a:off x="1311462" y="1929154"/>
            <a:ext cx="8514324" cy="343858"/>
          </a:xfrm>
          <a:prstGeom prst="rect">
            <a:avLst/>
          </a:prstGeom>
          <a:noFill/>
          <a:ln/>
        </p:spPr>
        <p:txBody>
          <a:bodyPr wrap="square" lIns="0" tIns="0" rIns="0" bIns="0" rtlCol="0" anchor="t"/>
          <a:lstStyle/>
          <a:p>
            <a:pPr marL="0" indent="0" algn="l">
              <a:lnSpc>
                <a:spcPts val="1350"/>
              </a:lnSpc>
              <a:buNone/>
            </a:pPr>
            <a:r>
              <a:rPr lang="en-US" sz="900" dirty="0">
                <a:solidFill>
                  <a:srgbClr val="15213F"/>
                </a:solidFill>
                <a:latin typeface="Inter" pitchFamily="34" charset="0"/>
                <a:ea typeface="Inter" pitchFamily="34" charset="-122"/>
                <a:cs typeface="Inter" pitchFamily="34" charset="-120"/>
              </a:rPr>
              <a:t>The weighted average number of shares reflects changes in the capital base. It is adjusted by the number of shares issued or bought back, multiplied by a </a:t>
            </a:r>
            <a:r>
              <a:rPr lang="en-US" sz="900" b="1" dirty="0">
                <a:solidFill>
                  <a:srgbClr val="15213F"/>
                </a:solidFill>
                <a:latin typeface="Inter" pitchFamily="34" charset="0"/>
                <a:ea typeface="Inter" pitchFamily="34" charset="-122"/>
                <a:cs typeface="Inter" pitchFamily="34" charset="-120"/>
              </a:rPr>
              <a:t>time-weighting factor</a:t>
            </a:r>
            <a:r>
              <a:rPr lang="en-US" sz="900" dirty="0">
                <a:solidFill>
                  <a:srgbClr val="15213F"/>
                </a:solidFill>
                <a:latin typeface="Inter" pitchFamily="34" charset="0"/>
                <a:ea typeface="Inter" pitchFamily="34" charset="-122"/>
                <a:cs typeface="Inter" pitchFamily="34" charset="-120"/>
              </a:rPr>
              <a:t>.</a:t>
            </a:r>
            <a:endParaRPr lang="en-US" sz="900" dirty="0"/>
          </a:p>
        </p:txBody>
      </p:sp>
      <p:sp>
        <p:nvSpPr>
          <p:cNvPr id="10" name="Shape 7"/>
          <p:cNvSpPr/>
          <p:nvPr/>
        </p:nvSpPr>
        <p:spPr>
          <a:xfrm>
            <a:off x="719147" y="2515679"/>
            <a:ext cx="9250956" cy="873653"/>
          </a:xfrm>
          <a:prstGeom prst="roundRect">
            <a:avLst>
              <a:gd name="adj" fmla="val 20013"/>
            </a:avLst>
          </a:prstGeom>
          <a:solidFill>
            <a:srgbClr val="FBFCFE"/>
          </a:solidFill>
          <a:ln w="27837">
            <a:solidFill>
              <a:srgbClr val="CFD2D8"/>
            </a:solidFill>
            <a:prstDash val="solid"/>
          </a:ln>
        </p:spPr>
      </p:sp>
      <p:sp>
        <p:nvSpPr>
          <p:cNvPr id="11" name="Shape 8"/>
          <p:cNvSpPr/>
          <p:nvPr/>
        </p:nvSpPr>
        <p:spPr>
          <a:xfrm>
            <a:off x="746983" y="2543521"/>
            <a:ext cx="466180" cy="817967"/>
          </a:xfrm>
          <a:prstGeom prst="roundRect">
            <a:avLst>
              <a:gd name="adj" fmla="val 30340"/>
            </a:avLst>
          </a:prstGeom>
          <a:solidFill>
            <a:srgbClr val="FBFCFE"/>
          </a:solidFill>
          <a:ln/>
        </p:spPr>
      </p:sp>
      <p:pic>
        <p:nvPicPr>
          <p:cNvPr id="12"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84341" y="2865018"/>
            <a:ext cx="174763" cy="174800"/>
          </a:xfrm>
          <a:prstGeom prst="rect">
            <a:avLst/>
          </a:prstGeom>
        </p:spPr>
      </p:pic>
      <p:sp>
        <p:nvSpPr>
          <p:cNvPr id="13" name="Text 9"/>
          <p:cNvSpPr/>
          <p:nvPr/>
        </p:nvSpPr>
        <p:spPr>
          <a:xfrm>
            <a:off x="1311462" y="2660026"/>
            <a:ext cx="1909866" cy="182109"/>
          </a:xfrm>
          <a:prstGeom prst="rect">
            <a:avLst/>
          </a:prstGeom>
          <a:noFill/>
          <a:ln/>
        </p:spPr>
        <p:txBody>
          <a:bodyPr wrap="none" lIns="0" tIns="0" rIns="0" bIns="0" rtlCol="0" anchor="t"/>
          <a:lstStyle/>
          <a:p>
            <a:pPr marL="0" indent="0" algn="l">
              <a:lnSpc>
                <a:spcPts val="1400"/>
              </a:lnSpc>
              <a:buNone/>
            </a:pPr>
            <a:r>
              <a:rPr lang="en-US" sz="1100" b="1" dirty="0">
                <a:solidFill>
                  <a:srgbClr val="15213F"/>
                </a:solidFill>
                <a:latin typeface="Inter Bold" pitchFamily="34" charset="0"/>
                <a:ea typeface="Inter Bold" pitchFamily="34" charset="-122"/>
                <a:cs typeface="Inter Bold" pitchFamily="34" charset="-120"/>
              </a:rPr>
              <a:t>Inclusion Timing for Issues</a:t>
            </a:r>
            <a:endParaRPr lang="en-US" sz="1100" dirty="0"/>
          </a:p>
        </p:txBody>
      </p:sp>
      <p:sp>
        <p:nvSpPr>
          <p:cNvPr id="14" name="Text 10"/>
          <p:cNvSpPr/>
          <p:nvPr/>
        </p:nvSpPr>
        <p:spPr>
          <a:xfrm>
            <a:off x="1311462" y="2901126"/>
            <a:ext cx="8514324" cy="343858"/>
          </a:xfrm>
          <a:prstGeom prst="rect">
            <a:avLst/>
          </a:prstGeom>
          <a:noFill/>
          <a:ln/>
        </p:spPr>
        <p:txBody>
          <a:bodyPr wrap="square" lIns="0" tIns="0" rIns="0" bIns="0" rtlCol="0" anchor="t"/>
          <a:lstStyle/>
          <a:p>
            <a:pPr marL="0" indent="0" algn="l">
              <a:lnSpc>
                <a:spcPts val="1350"/>
              </a:lnSpc>
              <a:buNone/>
            </a:pPr>
            <a:r>
              <a:rPr lang="en-US" sz="900" dirty="0">
                <a:solidFill>
                  <a:srgbClr val="15213F"/>
                </a:solidFill>
                <a:latin typeface="Inter" pitchFamily="34" charset="0"/>
                <a:ea typeface="Inter" pitchFamily="34" charset="-122"/>
                <a:cs typeface="Inter" pitchFamily="34" charset="-120"/>
              </a:rPr>
              <a:t>Shares are generally included from the date consideration is </a:t>
            </a:r>
            <a:r>
              <a:rPr lang="en-US" sz="900" b="1" dirty="0">
                <a:solidFill>
                  <a:srgbClr val="15213F"/>
                </a:solidFill>
                <a:latin typeface="Inter" pitchFamily="34" charset="0"/>
                <a:ea typeface="Inter" pitchFamily="34" charset="-122"/>
                <a:cs typeface="Inter" pitchFamily="34" charset="-120"/>
              </a:rPr>
              <a:t>receivable</a:t>
            </a:r>
            <a:r>
              <a:rPr lang="en-US" sz="900" dirty="0">
                <a:solidFill>
                  <a:srgbClr val="15213F"/>
                </a:solidFill>
                <a:latin typeface="Inter" pitchFamily="34" charset="0"/>
                <a:ea typeface="Inter" pitchFamily="34" charset="-122"/>
                <a:cs typeface="Inter" pitchFamily="34" charset="-120"/>
              </a:rPr>
              <a:t> (e.g., cash issues) or when </a:t>
            </a:r>
            <a:r>
              <a:rPr lang="en-US" sz="900" b="1" dirty="0">
                <a:solidFill>
                  <a:srgbClr val="15213F"/>
                </a:solidFill>
                <a:latin typeface="Inter" pitchFamily="34" charset="0"/>
                <a:ea typeface="Inter" pitchFamily="34" charset="-122"/>
                <a:cs typeface="Inter" pitchFamily="34" charset="-120"/>
              </a:rPr>
              <a:t>conditions are satisfied</a:t>
            </a:r>
            <a:r>
              <a:rPr lang="en-US" sz="900" dirty="0">
                <a:solidFill>
                  <a:srgbClr val="15213F"/>
                </a:solidFill>
                <a:latin typeface="Inter" pitchFamily="34" charset="0"/>
                <a:ea typeface="Inter" pitchFamily="34" charset="-122"/>
                <a:cs typeface="Inter" pitchFamily="34" charset="-120"/>
              </a:rPr>
              <a:t> (e.g., debt conversion, asset acquisition, services rendered).</a:t>
            </a:r>
            <a:endParaRPr lang="en-US" sz="900" dirty="0"/>
          </a:p>
        </p:txBody>
      </p:sp>
      <p:sp>
        <p:nvSpPr>
          <p:cNvPr id="15" name="Shape 11"/>
          <p:cNvSpPr/>
          <p:nvPr/>
        </p:nvSpPr>
        <p:spPr>
          <a:xfrm>
            <a:off x="719147" y="3487651"/>
            <a:ext cx="9250956" cy="873653"/>
          </a:xfrm>
          <a:prstGeom prst="roundRect">
            <a:avLst>
              <a:gd name="adj" fmla="val 20013"/>
            </a:avLst>
          </a:prstGeom>
          <a:solidFill>
            <a:srgbClr val="FBFCFE"/>
          </a:solidFill>
          <a:ln w="27837">
            <a:solidFill>
              <a:srgbClr val="CFD2D8"/>
            </a:solidFill>
            <a:prstDash val="solid"/>
          </a:ln>
        </p:spPr>
      </p:sp>
      <p:sp>
        <p:nvSpPr>
          <p:cNvPr id="16" name="Shape 12"/>
          <p:cNvSpPr/>
          <p:nvPr/>
        </p:nvSpPr>
        <p:spPr>
          <a:xfrm>
            <a:off x="746983" y="3515494"/>
            <a:ext cx="466180" cy="817967"/>
          </a:xfrm>
          <a:prstGeom prst="roundRect">
            <a:avLst>
              <a:gd name="adj" fmla="val 30340"/>
            </a:avLst>
          </a:prstGeom>
          <a:solidFill>
            <a:srgbClr val="FBFCFE"/>
          </a:solidFill>
          <a:ln/>
        </p:spPr>
      </p:sp>
      <p:pic>
        <p:nvPicPr>
          <p:cNvPr id="17"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84341" y="3836991"/>
            <a:ext cx="174763" cy="174800"/>
          </a:xfrm>
          <a:prstGeom prst="rect">
            <a:avLst/>
          </a:prstGeom>
        </p:spPr>
      </p:pic>
      <p:sp>
        <p:nvSpPr>
          <p:cNvPr id="18" name="Text 13"/>
          <p:cNvSpPr/>
          <p:nvPr/>
        </p:nvSpPr>
        <p:spPr>
          <a:xfrm>
            <a:off x="1311462" y="3631998"/>
            <a:ext cx="1557470" cy="182109"/>
          </a:xfrm>
          <a:prstGeom prst="rect">
            <a:avLst/>
          </a:prstGeom>
          <a:noFill/>
          <a:ln/>
        </p:spPr>
        <p:txBody>
          <a:bodyPr wrap="none" lIns="0" tIns="0" rIns="0" bIns="0" rtlCol="0" anchor="t"/>
          <a:lstStyle/>
          <a:p>
            <a:pPr marL="0" indent="0" algn="l">
              <a:lnSpc>
                <a:spcPts val="1400"/>
              </a:lnSpc>
              <a:buNone/>
            </a:pPr>
            <a:r>
              <a:rPr lang="en-US" sz="1100" b="1" dirty="0">
                <a:solidFill>
                  <a:srgbClr val="15213F"/>
                </a:solidFill>
                <a:latin typeface="Inter Bold" pitchFamily="34" charset="0"/>
                <a:ea typeface="Inter Bold" pitchFamily="34" charset="-122"/>
                <a:cs typeface="Inter Bold" pitchFamily="34" charset="-120"/>
              </a:rPr>
              <a:t>Amalgamation Impact</a:t>
            </a:r>
            <a:endParaRPr lang="en-US" sz="1100" dirty="0"/>
          </a:p>
        </p:txBody>
      </p:sp>
      <p:sp>
        <p:nvSpPr>
          <p:cNvPr id="19" name="Text 14"/>
          <p:cNvSpPr/>
          <p:nvPr/>
        </p:nvSpPr>
        <p:spPr>
          <a:xfrm>
            <a:off x="1311462" y="3873099"/>
            <a:ext cx="8514324" cy="343858"/>
          </a:xfrm>
          <a:prstGeom prst="rect">
            <a:avLst/>
          </a:prstGeom>
          <a:noFill/>
          <a:ln/>
        </p:spPr>
        <p:txBody>
          <a:bodyPr wrap="square" lIns="0" tIns="0" rIns="0" bIns="0" rtlCol="0" anchor="t"/>
          <a:lstStyle/>
          <a:p>
            <a:pPr marL="0" indent="0" algn="l">
              <a:lnSpc>
                <a:spcPts val="1350"/>
              </a:lnSpc>
              <a:buNone/>
            </a:pPr>
            <a:r>
              <a:rPr lang="en-US" sz="900" dirty="0">
                <a:solidFill>
                  <a:srgbClr val="15213F"/>
                </a:solidFill>
                <a:latin typeface="Inter" pitchFamily="34" charset="0"/>
                <a:ea typeface="Inter" pitchFamily="34" charset="-122"/>
                <a:cs typeface="Inter" pitchFamily="34" charset="-120"/>
              </a:rPr>
              <a:t>For </a:t>
            </a:r>
            <a:r>
              <a:rPr lang="en-US" sz="900" b="1" dirty="0">
                <a:solidFill>
                  <a:srgbClr val="15213F"/>
                </a:solidFill>
                <a:latin typeface="Inter" pitchFamily="34" charset="0"/>
                <a:ea typeface="Inter" pitchFamily="34" charset="-122"/>
                <a:cs typeface="Inter" pitchFamily="34" charset="-120"/>
              </a:rPr>
              <a:t>purchase-based</a:t>
            </a:r>
            <a:r>
              <a:rPr lang="en-US" sz="900" dirty="0">
                <a:solidFill>
                  <a:srgbClr val="15213F"/>
                </a:solidFill>
                <a:latin typeface="Inter" pitchFamily="34" charset="0"/>
                <a:ea typeface="Inter" pitchFamily="34" charset="-122"/>
                <a:cs typeface="Inter" pitchFamily="34" charset="-120"/>
              </a:rPr>
              <a:t> amalgamations, shares are included from the acquisition date. For </a:t>
            </a:r>
            <a:r>
              <a:rPr lang="en-US" sz="900" b="1" dirty="0">
                <a:solidFill>
                  <a:srgbClr val="15213F"/>
                </a:solidFill>
                <a:latin typeface="Inter" pitchFamily="34" charset="0"/>
                <a:ea typeface="Inter" pitchFamily="34" charset="-122"/>
                <a:cs typeface="Inter" pitchFamily="34" charset="-120"/>
              </a:rPr>
              <a:t>merger-based</a:t>
            </a:r>
            <a:r>
              <a:rPr lang="en-US" sz="900" dirty="0">
                <a:solidFill>
                  <a:srgbClr val="15213F"/>
                </a:solidFill>
                <a:latin typeface="Inter" pitchFamily="34" charset="0"/>
                <a:ea typeface="Inter" pitchFamily="34" charset="-122"/>
                <a:cs typeface="Inter" pitchFamily="34" charset="-120"/>
              </a:rPr>
              <a:t> amalgamations, shares are included from the beginning of the reporting period.</a:t>
            </a:r>
            <a:endParaRPr lang="en-US" sz="900" dirty="0"/>
          </a:p>
        </p:txBody>
      </p:sp>
      <p:sp>
        <p:nvSpPr>
          <p:cNvPr id="20" name="Shape 15"/>
          <p:cNvSpPr/>
          <p:nvPr/>
        </p:nvSpPr>
        <p:spPr>
          <a:xfrm>
            <a:off x="719147" y="4459624"/>
            <a:ext cx="9250956" cy="873653"/>
          </a:xfrm>
          <a:prstGeom prst="roundRect">
            <a:avLst>
              <a:gd name="adj" fmla="val 20013"/>
            </a:avLst>
          </a:prstGeom>
          <a:solidFill>
            <a:srgbClr val="FBFCFE"/>
          </a:solidFill>
          <a:ln w="27837">
            <a:solidFill>
              <a:srgbClr val="CFD2D8"/>
            </a:solidFill>
            <a:prstDash val="solid"/>
          </a:ln>
        </p:spPr>
      </p:sp>
      <p:sp>
        <p:nvSpPr>
          <p:cNvPr id="21" name="Shape 16"/>
          <p:cNvSpPr/>
          <p:nvPr/>
        </p:nvSpPr>
        <p:spPr>
          <a:xfrm>
            <a:off x="746983" y="4487467"/>
            <a:ext cx="466180" cy="817967"/>
          </a:xfrm>
          <a:prstGeom prst="roundRect">
            <a:avLst>
              <a:gd name="adj" fmla="val 30340"/>
            </a:avLst>
          </a:prstGeom>
          <a:solidFill>
            <a:srgbClr val="FBFCFE"/>
          </a:solidFill>
          <a:ln/>
        </p:spPr>
      </p:sp>
      <p:pic>
        <p:nvPicPr>
          <p:cNvPr id="22"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84341" y="4808963"/>
            <a:ext cx="174763" cy="174800"/>
          </a:xfrm>
          <a:prstGeom prst="rect">
            <a:avLst/>
          </a:prstGeom>
        </p:spPr>
      </p:pic>
      <p:sp>
        <p:nvSpPr>
          <p:cNvPr id="23" name="Text 17"/>
          <p:cNvSpPr/>
          <p:nvPr/>
        </p:nvSpPr>
        <p:spPr>
          <a:xfrm>
            <a:off x="1311462" y="4603971"/>
            <a:ext cx="1819919" cy="182109"/>
          </a:xfrm>
          <a:prstGeom prst="rect">
            <a:avLst/>
          </a:prstGeom>
          <a:noFill/>
          <a:ln/>
        </p:spPr>
        <p:txBody>
          <a:bodyPr wrap="none" lIns="0" tIns="0" rIns="0" bIns="0" rtlCol="0" anchor="t"/>
          <a:lstStyle/>
          <a:p>
            <a:pPr marL="0" indent="0" algn="l">
              <a:lnSpc>
                <a:spcPts val="1400"/>
              </a:lnSpc>
              <a:buNone/>
            </a:pPr>
            <a:r>
              <a:rPr lang="en-US" sz="1100" b="1" dirty="0">
                <a:solidFill>
                  <a:srgbClr val="15213F"/>
                </a:solidFill>
                <a:latin typeface="Inter Bold" pitchFamily="34" charset="0"/>
                <a:ea typeface="Inter Bold" pitchFamily="34" charset="-122"/>
                <a:cs typeface="Inter Bold" pitchFamily="34" charset="-120"/>
              </a:rPr>
              <a:t>Special Share Treatments</a:t>
            </a:r>
            <a:endParaRPr lang="en-US" sz="1100" dirty="0"/>
          </a:p>
        </p:txBody>
      </p:sp>
      <p:sp>
        <p:nvSpPr>
          <p:cNvPr id="24" name="Text 18"/>
          <p:cNvSpPr/>
          <p:nvPr/>
        </p:nvSpPr>
        <p:spPr>
          <a:xfrm>
            <a:off x="1311462" y="4845072"/>
            <a:ext cx="8514324" cy="343858"/>
          </a:xfrm>
          <a:prstGeom prst="rect">
            <a:avLst/>
          </a:prstGeom>
          <a:noFill/>
          <a:ln/>
        </p:spPr>
        <p:txBody>
          <a:bodyPr wrap="square" lIns="0" tIns="0" rIns="0" bIns="0" rtlCol="0" anchor="t"/>
          <a:lstStyle/>
          <a:p>
            <a:pPr marL="0" indent="0" algn="l">
              <a:lnSpc>
                <a:spcPts val="1350"/>
              </a:lnSpc>
              <a:buNone/>
            </a:pPr>
            <a:r>
              <a:rPr lang="en-US" sz="900" b="1" dirty="0">
                <a:solidFill>
                  <a:srgbClr val="15213F"/>
                </a:solidFill>
                <a:latin typeface="Inter" pitchFamily="34" charset="0"/>
                <a:ea typeface="Inter" pitchFamily="34" charset="-122"/>
                <a:cs typeface="Inter" pitchFamily="34" charset="-120"/>
              </a:rPr>
              <a:t>Partly paid shares</a:t>
            </a:r>
            <a:r>
              <a:rPr lang="en-US" sz="900" dirty="0">
                <a:solidFill>
                  <a:srgbClr val="15213F"/>
                </a:solidFill>
                <a:latin typeface="Inter" pitchFamily="34" charset="0"/>
                <a:ea typeface="Inter" pitchFamily="34" charset="-122"/>
                <a:cs typeface="Inter" pitchFamily="34" charset="-120"/>
              </a:rPr>
              <a:t> are treated as a fraction based on dividend participation. Shares with </a:t>
            </a:r>
            <a:r>
              <a:rPr lang="en-US" sz="900" b="1" dirty="0">
                <a:solidFill>
                  <a:srgbClr val="15213F"/>
                </a:solidFill>
                <a:latin typeface="Inter" pitchFamily="34" charset="0"/>
                <a:ea typeface="Inter" pitchFamily="34" charset="-122"/>
                <a:cs typeface="Inter" pitchFamily="34" charset="-120"/>
              </a:rPr>
              <a:t>different nominal values</a:t>
            </a:r>
            <a:r>
              <a:rPr lang="en-US" sz="900" dirty="0">
                <a:solidFill>
                  <a:srgbClr val="15213F"/>
                </a:solidFill>
                <a:latin typeface="Inter" pitchFamily="34" charset="0"/>
                <a:ea typeface="Inter" pitchFamily="34" charset="-122"/>
                <a:cs typeface="Inter" pitchFamily="34" charset="-120"/>
              </a:rPr>
              <a:t> are converted to an equivalent number of shares with the same nominal value.</a:t>
            </a:r>
            <a:endParaRPr lang="en-US" sz="900" dirty="0"/>
          </a:p>
        </p:txBody>
      </p:sp>
      <p:sp>
        <p:nvSpPr>
          <p:cNvPr id="25" name="Shape 19"/>
          <p:cNvSpPr/>
          <p:nvPr/>
        </p:nvSpPr>
        <p:spPr>
          <a:xfrm>
            <a:off x="719147" y="5431596"/>
            <a:ext cx="9250956" cy="873653"/>
          </a:xfrm>
          <a:prstGeom prst="roundRect">
            <a:avLst>
              <a:gd name="adj" fmla="val 20013"/>
            </a:avLst>
          </a:prstGeom>
          <a:solidFill>
            <a:srgbClr val="FBFCFE"/>
          </a:solidFill>
          <a:ln w="27837">
            <a:solidFill>
              <a:srgbClr val="CFD2D8"/>
            </a:solidFill>
            <a:prstDash val="solid"/>
          </a:ln>
        </p:spPr>
      </p:sp>
      <p:sp>
        <p:nvSpPr>
          <p:cNvPr id="26" name="Shape 20"/>
          <p:cNvSpPr/>
          <p:nvPr/>
        </p:nvSpPr>
        <p:spPr>
          <a:xfrm>
            <a:off x="746983" y="5459439"/>
            <a:ext cx="466180" cy="817967"/>
          </a:xfrm>
          <a:prstGeom prst="roundRect">
            <a:avLst>
              <a:gd name="adj" fmla="val 30340"/>
            </a:avLst>
          </a:prstGeom>
          <a:solidFill>
            <a:srgbClr val="FBFCFE"/>
          </a:solidFill>
          <a:ln/>
        </p:spPr>
      </p:sp>
      <p:pic>
        <p:nvPicPr>
          <p:cNvPr id="27" name="Image 4" descr="preencoded.png"/>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84341" y="5780936"/>
            <a:ext cx="174763" cy="174800"/>
          </a:xfrm>
          <a:prstGeom prst="rect">
            <a:avLst/>
          </a:prstGeom>
        </p:spPr>
      </p:pic>
      <p:sp>
        <p:nvSpPr>
          <p:cNvPr id="28" name="Text 21"/>
          <p:cNvSpPr/>
          <p:nvPr/>
        </p:nvSpPr>
        <p:spPr>
          <a:xfrm>
            <a:off x="1311462" y="5575944"/>
            <a:ext cx="2854839" cy="182109"/>
          </a:xfrm>
          <a:prstGeom prst="rect">
            <a:avLst/>
          </a:prstGeom>
          <a:noFill/>
          <a:ln/>
        </p:spPr>
        <p:txBody>
          <a:bodyPr wrap="none" lIns="0" tIns="0" rIns="0" bIns="0" rtlCol="0" anchor="t"/>
          <a:lstStyle/>
          <a:p>
            <a:pPr marL="0" indent="0" algn="l">
              <a:lnSpc>
                <a:spcPts val="1400"/>
              </a:lnSpc>
              <a:buNone/>
            </a:pPr>
            <a:r>
              <a:rPr lang="en-US" sz="1100" b="1" dirty="0">
                <a:solidFill>
                  <a:srgbClr val="15213F"/>
                </a:solidFill>
                <a:latin typeface="Inter Bold" pitchFamily="34" charset="0"/>
                <a:ea typeface="Inter Bold" pitchFamily="34" charset="-122"/>
                <a:cs typeface="Inter Bold" pitchFamily="34" charset="-120"/>
              </a:rPr>
              <a:t>Adjustments without Resource Changes</a:t>
            </a:r>
            <a:endParaRPr lang="en-US" sz="1100" dirty="0"/>
          </a:p>
        </p:txBody>
      </p:sp>
      <p:sp>
        <p:nvSpPr>
          <p:cNvPr id="29" name="Text 22"/>
          <p:cNvSpPr/>
          <p:nvPr/>
        </p:nvSpPr>
        <p:spPr>
          <a:xfrm>
            <a:off x="1311462" y="5817044"/>
            <a:ext cx="8514324" cy="343858"/>
          </a:xfrm>
          <a:prstGeom prst="rect">
            <a:avLst/>
          </a:prstGeom>
          <a:noFill/>
          <a:ln/>
        </p:spPr>
        <p:txBody>
          <a:bodyPr wrap="square" lIns="0" tIns="0" rIns="0" bIns="0" rtlCol="0" anchor="t"/>
          <a:lstStyle/>
          <a:p>
            <a:pPr marL="0" indent="0" algn="l">
              <a:lnSpc>
                <a:spcPts val="1350"/>
              </a:lnSpc>
              <a:buNone/>
            </a:pPr>
            <a:r>
              <a:rPr lang="en-US" sz="900" dirty="0">
                <a:solidFill>
                  <a:srgbClr val="15213F"/>
                </a:solidFill>
                <a:latin typeface="Inter" pitchFamily="34" charset="0"/>
                <a:ea typeface="Inter" pitchFamily="34" charset="-122"/>
                <a:cs typeface="Inter" pitchFamily="34" charset="-120"/>
              </a:rPr>
              <a:t>The weighted average is adjusted for events like </a:t>
            </a:r>
            <a:r>
              <a:rPr lang="en-US" sz="900" b="1" dirty="0">
                <a:solidFill>
                  <a:srgbClr val="15213F"/>
                </a:solidFill>
                <a:latin typeface="Inter" pitchFamily="34" charset="0"/>
                <a:ea typeface="Inter" pitchFamily="34" charset="-122"/>
                <a:cs typeface="Inter" pitchFamily="34" charset="-120"/>
              </a:rPr>
              <a:t>bonus issues, share splits,</a:t>
            </a:r>
            <a:r>
              <a:rPr lang="en-US" sz="900" dirty="0">
                <a:solidFill>
                  <a:srgbClr val="15213F"/>
                </a:solidFill>
                <a:latin typeface="Inter" pitchFamily="34" charset="0"/>
                <a:ea typeface="Inter" pitchFamily="34" charset="-122"/>
                <a:cs typeface="Inter" pitchFamily="34" charset="-120"/>
              </a:rPr>
              <a:t> or </a:t>
            </a:r>
            <a:r>
              <a:rPr lang="en-US" sz="900" b="1" dirty="0">
                <a:solidFill>
                  <a:srgbClr val="15213F"/>
                </a:solidFill>
                <a:latin typeface="Inter" pitchFamily="34" charset="0"/>
                <a:ea typeface="Inter" pitchFamily="34" charset="-122"/>
                <a:cs typeface="Inter" pitchFamily="34" charset="-120"/>
              </a:rPr>
              <a:t>reverse share splits</a:t>
            </a:r>
            <a:r>
              <a:rPr lang="en-US" sz="900" dirty="0">
                <a:solidFill>
                  <a:srgbClr val="15213F"/>
                </a:solidFill>
                <a:latin typeface="Inter" pitchFamily="34" charset="0"/>
                <a:ea typeface="Inter" pitchFamily="34" charset="-122"/>
                <a:cs typeface="Inter" pitchFamily="34" charset="-120"/>
              </a:rPr>
              <a:t>, as these change share count without altering company resources.</a:t>
            </a:r>
            <a:endParaRPr lang="en-US" sz="900" dirty="0"/>
          </a:p>
        </p:txBody>
      </p:sp>
      <p:sp>
        <p:nvSpPr>
          <p:cNvPr id="30" name="Shape 23"/>
          <p:cNvSpPr/>
          <p:nvPr/>
        </p:nvSpPr>
        <p:spPr>
          <a:xfrm>
            <a:off x="719147" y="6415837"/>
            <a:ext cx="9250956" cy="446006"/>
          </a:xfrm>
          <a:prstGeom prst="roundRect">
            <a:avLst>
              <a:gd name="adj" fmla="val 39202"/>
            </a:avLst>
          </a:prstGeom>
          <a:solidFill>
            <a:srgbClr val="B6D6FC"/>
          </a:solidFill>
          <a:ln/>
        </p:spPr>
      </p:sp>
      <p:pic>
        <p:nvPicPr>
          <p:cNvPr id="31" name="Image 5" descr="preencoded.png"/>
          <p:cNvPicPr>
            <a:picLocks noChangeAspect="1"/>
          </p:cNvPicPr>
          <p:nvPr/>
        </p:nvPicPr>
        <p:blipFill>
          <a:blip r:embed="rId8"/>
          <a:stretch>
            <a:fillRect/>
          </a:stretch>
        </p:blipFill>
        <p:spPr>
          <a:xfrm>
            <a:off x="835626" y="6581937"/>
            <a:ext cx="145621" cy="116504"/>
          </a:xfrm>
          <a:prstGeom prst="rect">
            <a:avLst/>
          </a:prstGeom>
        </p:spPr>
      </p:pic>
      <p:sp>
        <p:nvSpPr>
          <p:cNvPr id="32" name="Text 24"/>
          <p:cNvSpPr/>
          <p:nvPr/>
        </p:nvSpPr>
        <p:spPr>
          <a:xfrm>
            <a:off x="1097727" y="6543218"/>
            <a:ext cx="8755895" cy="171929"/>
          </a:xfrm>
          <a:prstGeom prst="rect">
            <a:avLst/>
          </a:prstGeom>
          <a:noFill/>
          <a:ln/>
        </p:spPr>
        <p:txBody>
          <a:bodyPr wrap="none" lIns="0" tIns="0" rIns="0" bIns="0" rtlCol="0" anchor="t"/>
          <a:lstStyle/>
          <a:p>
            <a:pPr marL="0" indent="0" algn="l">
              <a:lnSpc>
                <a:spcPts val="1350"/>
              </a:lnSpc>
              <a:buNone/>
            </a:pPr>
            <a:r>
              <a:rPr lang="en-US" sz="900" dirty="0">
                <a:solidFill>
                  <a:srgbClr val="000000"/>
                </a:solidFill>
                <a:latin typeface="Inter" pitchFamily="34" charset="0"/>
                <a:ea typeface="Inter" pitchFamily="34" charset="-122"/>
                <a:cs typeface="Inter" pitchFamily="34" charset="-120"/>
              </a:rPr>
              <a:t>Accurate calculation of the weighted average is critical to prevent distortion of EPS figures due to capital structure changes during the financial year.</a:t>
            </a:r>
            <a:endParaRPr lang="en-US" sz="900" dirty="0"/>
          </a:p>
        </p:txBody>
      </p:sp>
      <p:pic>
        <p:nvPicPr>
          <p:cNvPr id="33" name="Image 6" descr="preencoded.png"/>
          <p:cNvPicPr>
            <a:picLocks noChangeAspect="1"/>
          </p:cNvPicPr>
          <p:nvPr/>
        </p:nvPicPr>
        <p:blipFill>
          <a:blip r:embed="rId9"/>
          <a:stretch>
            <a:fillRect/>
          </a:stretch>
        </p:blipFill>
        <p:spPr>
          <a:xfrm>
            <a:off x="357790" y="319756"/>
            <a:ext cx="733500" cy="159835"/>
          </a:xfrm>
          <a:prstGeom prst="rect">
            <a:avLst/>
          </a:prstGeom>
        </p:spPr>
      </p:pic>
      <p:sp>
        <p:nvSpPr>
          <p:cNvPr id="34" name="Text 25"/>
          <p:cNvSpPr/>
          <p:nvPr/>
        </p:nvSpPr>
        <p:spPr>
          <a:xfrm>
            <a:off x="4944688" y="7102248"/>
            <a:ext cx="799873" cy="120333"/>
          </a:xfrm>
          <a:prstGeom prst="rect">
            <a:avLst/>
          </a:prstGeom>
          <a:noFill/>
          <a:ln/>
        </p:spPr>
        <p:txBody>
          <a:bodyPr wrap="none" lIns="0" tIns="0" rIns="0" bIns="0" rtlCol="0" anchor="t"/>
          <a:lstStyle/>
          <a:p>
            <a:pPr marL="0" indent="0" algn="ctr">
              <a:lnSpc>
                <a:spcPts val="900"/>
              </a:lnSpc>
              <a:buNone/>
            </a:pPr>
            <a:r>
              <a:rPr lang="en-US" sz="600" dirty="0">
                <a:solidFill>
                  <a:srgbClr val="15213F"/>
                </a:solidFill>
                <a:latin typeface="Inter" pitchFamily="34" charset="0"/>
                <a:ea typeface="Inter" pitchFamily="34" charset="-122"/>
                <a:cs typeface="Inter" pitchFamily="34" charset="-120"/>
              </a:rPr>
              <a:t>CA Anupam Sarda</a:t>
            </a:r>
            <a:endParaRPr lang="en-US" sz="6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457"/>
            </a:avLst>
          </a:prstGeom>
          <a:solidFill>
            <a:srgbClr val="FBFCFE"/>
          </a:solidFill>
          <a:ln w="33404">
            <a:solidFill>
              <a:srgbClr val="E5E0DF"/>
            </a:solidFill>
            <a:prstDash val="solid"/>
          </a:ln>
        </p:spPr>
      </p:sp>
      <p:sp>
        <p:nvSpPr>
          <p:cNvPr id="3" name="Text 1"/>
          <p:cNvSpPr/>
          <p:nvPr/>
        </p:nvSpPr>
        <p:spPr>
          <a:xfrm>
            <a:off x="788217" y="691718"/>
            <a:ext cx="7788740" cy="418250"/>
          </a:xfrm>
          <a:prstGeom prst="rect">
            <a:avLst/>
          </a:prstGeom>
          <a:noFill/>
          <a:ln/>
        </p:spPr>
        <p:txBody>
          <a:bodyPr wrap="none" lIns="0" tIns="0" rIns="0" bIns="0" rtlCol="0" anchor="t"/>
          <a:lstStyle/>
          <a:p>
            <a:pPr marL="0" indent="0" algn="l">
              <a:lnSpc>
                <a:spcPts val="3250"/>
              </a:lnSpc>
              <a:buNone/>
            </a:pPr>
            <a:r>
              <a:rPr lang="en-US" sz="2600" b="1" dirty="0">
                <a:solidFill>
                  <a:srgbClr val="3257B8"/>
                </a:solidFill>
                <a:latin typeface="Inter Bold" pitchFamily="34" charset="0"/>
                <a:ea typeface="Inter Bold" pitchFamily="34" charset="-122"/>
                <a:cs typeface="Inter Bold" pitchFamily="34" charset="-120"/>
              </a:rPr>
              <a:t>Diluted EPS: Understanding Adjusting Net Profit</a:t>
            </a:r>
            <a:endParaRPr lang="en-US" sz="2600" dirty="0"/>
          </a:p>
        </p:txBody>
      </p:sp>
      <p:sp>
        <p:nvSpPr>
          <p:cNvPr id="4" name="Text 2"/>
          <p:cNvSpPr/>
          <p:nvPr/>
        </p:nvSpPr>
        <p:spPr>
          <a:xfrm>
            <a:off x="788217" y="1369254"/>
            <a:ext cx="9112816" cy="421469"/>
          </a:xfrm>
          <a:prstGeom prst="rect">
            <a:avLst/>
          </a:prstGeom>
          <a:noFill/>
          <a:ln/>
        </p:spPr>
        <p:txBody>
          <a:bodyPr wrap="square" lIns="0" tIns="0" rIns="0" bIns="0" rtlCol="0" anchor="t"/>
          <a:lstStyle/>
          <a:p>
            <a:pPr marL="0" indent="0" algn="l">
              <a:lnSpc>
                <a:spcPts val="1650"/>
              </a:lnSpc>
              <a:buNone/>
            </a:pPr>
            <a:r>
              <a:rPr lang="en-US" sz="1050" dirty="0">
                <a:solidFill>
                  <a:srgbClr val="15213F"/>
                </a:solidFill>
                <a:latin typeface="Inter" pitchFamily="34" charset="0"/>
                <a:ea typeface="Inter" pitchFamily="34" charset="-122"/>
                <a:cs typeface="Inter" pitchFamily="34" charset="-120"/>
              </a:rPr>
              <a:t>For diluted EPS, the net profit or loss attributable to equity shareholders is adjusted to reflect the hypothetical conversion of all dilutive potential equity shares, after considering the associated tax implications.</a:t>
            </a:r>
            <a:endParaRPr lang="en-US" sz="1050" dirty="0"/>
          </a:p>
        </p:txBody>
      </p:sp>
      <p:sp>
        <p:nvSpPr>
          <p:cNvPr id="5" name="Shape 3"/>
          <p:cNvSpPr/>
          <p:nvPr/>
        </p:nvSpPr>
        <p:spPr>
          <a:xfrm>
            <a:off x="788217" y="1936550"/>
            <a:ext cx="9112816" cy="1253532"/>
          </a:xfrm>
          <a:prstGeom prst="roundRect">
            <a:avLst>
              <a:gd name="adj" fmla="val 16014"/>
            </a:avLst>
          </a:prstGeom>
          <a:solidFill>
            <a:srgbClr val="FBFCFE"/>
          </a:solidFill>
          <a:ln w="33404">
            <a:solidFill>
              <a:srgbClr val="CFD2D8"/>
            </a:solidFill>
            <a:prstDash val="solid"/>
          </a:ln>
        </p:spPr>
      </p:sp>
      <p:sp>
        <p:nvSpPr>
          <p:cNvPr id="6" name="Shape 4"/>
          <p:cNvSpPr/>
          <p:nvPr/>
        </p:nvSpPr>
        <p:spPr>
          <a:xfrm>
            <a:off x="821621" y="1969961"/>
            <a:ext cx="535250" cy="1186710"/>
          </a:xfrm>
          <a:prstGeom prst="roundRect">
            <a:avLst>
              <a:gd name="adj" fmla="val 30016"/>
            </a:avLst>
          </a:prstGeom>
          <a:solidFill>
            <a:srgbClr val="FBFCFE"/>
          </a:solidFill>
          <a:ln/>
        </p:spPr>
      </p:sp>
      <p:pic>
        <p:nvPicPr>
          <p:cNvPr id="7"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77768" y="2462864"/>
            <a:ext cx="200686" cy="200729"/>
          </a:xfrm>
          <a:prstGeom prst="rect">
            <a:avLst/>
          </a:prstGeom>
        </p:spPr>
      </p:pic>
      <p:sp>
        <p:nvSpPr>
          <p:cNvPr id="8" name="Text 5"/>
          <p:cNvSpPr/>
          <p:nvPr/>
        </p:nvSpPr>
        <p:spPr>
          <a:xfrm>
            <a:off x="1486486" y="2103780"/>
            <a:ext cx="4261903" cy="209082"/>
          </a:xfrm>
          <a:prstGeom prst="rect">
            <a:avLst/>
          </a:prstGeom>
          <a:noFill/>
          <a:ln/>
        </p:spPr>
        <p:txBody>
          <a:bodyPr wrap="none" lIns="0" tIns="0" rIns="0" bIns="0" rtlCol="0" anchor="t"/>
          <a:lstStyle/>
          <a:p>
            <a:pPr marL="0" indent="0" algn="l">
              <a:lnSpc>
                <a:spcPts val="1600"/>
              </a:lnSpc>
              <a:buNone/>
            </a:pPr>
            <a:r>
              <a:rPr lang="en-US" sz="1300" b="1" dirty="0">
                <a:solidFill>
                  <a:srgbClr val="15213F"/>
                </a:solidFill>
                <a:latin typeface="Inter Bold" pitchFamily="34" charset="0"/>
                <a:ea typeface="Inter Bold" pitchFamily="34" charset="-122"/>
                <a:cs typeface="Inter Bold" pitchFamily="34" charset="-120"/>
              </a:rPr>
              <a:t>Eliminating Dilutive Potential Equity Share Dividends</a:t>
            </a:r>
            <a:endParaRPr lang="en-US" sz="1300" dirty="0"/>
          </a:p>
        </p:txBody>
      </p:sp>
      <p:sp>
        <p:nvSpPr>
          <p:cNvPr id="9" name="Text 6"/>
          <p:cNvSpPr/>
          <p:nvPr/>
        </p:nvSpPr>
        <p:spPr>
          <a:xfrm>
            <a:off x="1486486" y="2390647"/>
            <a:ext cx="8247352" cy="632204"/>
          </a:xfrm>
          <a:prstGeom prst="rect">
            <a:avLst/>
          </a:prstGeom>
          <a:noFill/>
          <a:ln/>
        </p:spPr>
        <p:txBody>
          <a:bodyPr wrap="square" lIns="0" tIns="0" rIns="0" bIns="0" rtlCol="0" anchor="t"/>
          <a:lstStyle/>
          <a:p>
            <a:pPr marL="0" indent="0" algn="l">
              <a:lnSpc>
                <a:spcPts val="1650"/>
              </a:lnSpc>
              <a:buNone/>
            </a:pPr>
            <a:r>
              <a:rPr lang="en-US" sz="1050" dirty="0">
                <a:solidFill>
                  <a:srgbClr val="15213F"/>
                </a:solidFill>
                <a:latin typeface="Inter" pitchFamily="34" charset="0"/>
                <a:ea typeface="Inter" pitchFamily="34" charset="-122"/>
                <a:cs typeface="Inter" pitchFamily="34" charset="-120"/>
              </a:rPr>
              <a:t>Add back any dividends (and attributable tax) on dilutive potential equity shares that were previously deducted from net profit. Upon hypothetical conversion, these shares directly become equity, making their dividend expense irrelevant for profit available to equity shareholders.</a:t>
            </a:r>
            <a:endParaRPr lang="en-US" sz="1050" dirty="0"/>
          </a:p>
        </p:txBody>
      </p:sp>
      <p:sp>
        <p:nvSpPr>
          <p:cNvPr id="10" name="Shape 7"/>
          <p:cNvSpPr/>
          <p:nvPr/>
        </p:nvSpPr>
        <p:spPr>
          <a:xfrm>
            <a:off x="788217" y="3319725"/>
            <a:ext cx="9112816" cy="1253532"/>
          </a:xfrm>
          <a:prstGeom prst="roundRect">
            <a:avLst>
              <a:gd name="adj" fmla="val 16014"/>
            </a:avLst>
          </a:prstGeom>
          <a:solidFill>
            <a:srgbClr val="FBFCFE"/>
          </a:solidFill>
          <a:ln w="33404">
            <a:solidFill>
              <a:srgbClr val="CFD2D8"/>
            </a:solidFill>
            <a:prstDash val="solid"/>
          </a:ln>
        </p:spPr>
      </p:sp>
      <p:sp>
        <p:nvSpPr>
          <p:cNvPr id="11" name="Shape 8"/>
          <p:cNvSpPr/>
          <p:nvPr/>
        </p:nvSpPr>
        <p:spPr>
          <a:xfrm>
            <a:off x="821621" y="3353136"/>
            <a:ext cx="535250" cy="1186710"/>
          </a:xfrm>
          <a:prstGeom prst="roundRect">
            <a:avLst>
              <a:gd name="adj" fmla="val 30016"/>
            </a:avLst>
          </a:prstGeom>
          <a:solidFill>
            <a:srgbClr val="FBFCFE"/>
          </a:solidFill>
          <a:ln/>
        </p:spPr>
      </p:sp>
      <p:pic>
        <p:nvPicPr>
          <p:cNvPr id="12"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77768" y="3846039"/>
            <a:ext cx="200686" cy="200729"/>
          </a:xfrm>
          <a:prstGeom prst="rect">
            <a:avLst/>
          </a:prstGeom>
        </p:spPr>
      </p:pic>
      <p:sp>
        <p:nvSpPr>
          <p:cNvPr id="13" name="Text 9"/>
          <p:cNvSpPr/>
          <p:nvPr/>
        </p:nvSpPr>
        <p:spPr>
          <a:xfrm>
            <a:off x="1486486" y="3486955"/>
            <a:ext cx="4317925" cy="209082"/>
          </a:xfrm>
          <a:prstGeom prst="rect">
            <a:avLst/>
          </a:prstGeom>
          <a:noFill/>
          <a:ln/>
        </p:spPr>
        <p:txBody>
          <a:bodyPr wrap="none" lIns="0" tIns="0" rIns="0" bIns="0" rtlCol="0" anchor="t"/>
          <a:lstStyle/>
          <a:p>
            <a:pPr marL="0" indent="0" algn="l">
              <a:lnSpc>
                <a:spcPts val="1600"/>
              </a:lnSpc>
              <a:buNone/>
            </a:pPr>
            <a:r>
              <a:rPr lang="en-US" sz="1300" b="1" dirty="0">
                <a:solidFill>
                  <a:srgbClr val="15213F"/>
                </a:solidFill>
                <a:latin typeface="Inter Bold" pitchFamily="34" charset="0"/>
                <a:ea typeface="Inter Bold" pitchFamily="34" charset="-122"/>
                <a:cs typeface="Inter Bold" pitchFamily="34" charset="-120"/>
              </a:rPr>
              <a:t>Removing Interest on Dilutive Potential Equity Shares</a:t>
            </a:r>
            <a:endParaRPr lang="en-US" sz="1300" dirty="0"/>
          </a:p>
        </p:txBody>
      </p:sp>
      <p:sp>
        <p:nvSpPr>
          <p:cNvPr id="14" name="Text 10"/>
          <p:cNvSpPr/>
          <p:nvPr/>
        </p:nvSpPr>
        <p:spPr>
          <a:xfrm>
            <a:off x="1486486" y="3773822"/>
            <a:ext cx="8247352" cy="632204"/>
          </a:xfrm>
          <a:prstGeom prst="rect">
            <a:avLst/>
          </a:prstGeom>
          <a:noFill/>
          <a:ln/>
        </p:spPr>
        <p:txBody>
          <a:bodyPr wrap="square" lIns="0" tIns="0" rIns="0" bIns="0" rtlCol="0" anchor="t"/>
          <a:lstStyle/>
          <a:p>
            <a:pPr marL="0" indent="0" algn="l">
              <a:lnSpc>
                <a:spcPts val="1650"/>
              </a:lnSpc>
              <a:buNone/>
            </a:pPr>
            <a:r>
              <a:rPr lang="en-US" sz="1050" dirty="0">
                <a:solidFill>
                  <a:srgbClr val="15213F"/>
                </a:solidFill>
                <a:latin typeface="Inter" pitchFamily="34" charset="0"/>
                <a:ea typeface="Inter" pitchFamily="34" charset="-122"/>
                <a:cs typeface="Inter" pitchFamily="34" charset="-120"/>
              </a:rPr>
              <a:t>Increase net profit by adding back the interest (and attributable tax) recognised for dilutive potential equity shares. Once converted, the debt component no longer exists, and consequently, the associated interest expense is removed from the diluted EPS calculation.</a:t>
            </a:r>
            <a:endParaRPr lang="en-US" sz="1050" dirty="0"/>
          </a:p>
        </p:txBody>
      </p:sp>
      <p:sp>
        <p:nvSpPr>
          <p:cNvPr id="15" name="Shape 11"/>
          <p:cNvSpPr/>
          <p:nvPr/>
        </p:nvSpPr>
        <p:spPr>
          <a:xfrm>
            <a:off x="788217" y="4702900"/>
            <a:ext cx="9112816" cy="1253532"/>
          </a:xfrm>
          <a:prstGeom prst="roundRect">
            <a:avLst>
              <a:gd name="adj" fmla="val 16014"/>
            </a:avLst>
          </a:prstGeom>
          <a:solidFill>
            <a:srgbClr val="FBFCFE"/>
          </a:solidFill>
          <a:ln w="33404">
            <a:solidFill>
              <a:srgbClr val="CFD2D8"/>
            </a:solidFill>
            <a:prstDash val="solid"/>
          </a:ln>
        </p:spPr>
      </p:sp>
      <p:sp>
        <p:nvSpPr>
          <p:cNvPr id="16" name="Shape 12"/>
          <p:cNvSpPr/>
          <p:nvPr/>
        </p:nvSpPr>
        <p:spPr>
          <a:xfrm>
            <a:off x="821621" y="4736311"/>
            <a:ext cx="535250" cy="1186710"/>
          </a:xfrm>
          <a:prstGeom prst="roundRect">
            <a:avLst>
              <a:gd name="adj" fmla="val 30016"/>
            </a:avLst>
          </a:prstGeom>
          <a:solidFill>
            <a:srgbClr val="FBFCFE"/>
          </a:solidFill>
          <a:ln/>
        </p:spPr>
      </p:sp>
      <p:pic>
        <p:nvPicPr>
          <p:cNvPr id="17"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77768" y="5229214"/>
            <a:ext cx="200686" cy="200729"/>
          </a:xfrm>
          <a:prstGeom prst="rect">
            <a:avLst/>
          </a:prstGeom>
        </p:spPr>
      </p:pic>
      <p:sp>
        <p:nvSpPr>
          <p:cNvPr id="18" name="Text 13"/>
          <p:cNvSpPr/>
          <p:nvPr/>
        </p:nvSpPr>
        <p:spPr>
          <a:xfrm>
            <a:off x="1486486" y="4870130"/>
            <a:ext cx="4291480" cy="209082"/>
          </a:xfrm>
          <a:prstGeom prst="rect">
            <a:avLst/>
          </a:prstGeom>
          <a:noFill/>
          <a:ln/>
        </p:spPr>
        <p:txBody>
          <a:bodyPr wrap="none" lIns="0" tIns="0" rIns="0" bIns="0" rtlCol="0" anchor="t"/>
          <a:lstStyle/>
          <a:p>
            <a:pPr marL="0" indent="0" algn="l">
              <a:lnSpc>
                <a:spcPts val="1600"/>
              </a:lnSpc>
              <a:buNone/>
            </a:pPr>
            <a:r>
              <a:rPr lang="en-US" sz="1300" b="1" dirty="0">
                <a:solidFill>
                  <a:srgbClr val="15213F"/>
                </a:solidFill>
                <a:latin typeface="Inter Bold" pitchFamily="34" charset="0"/>
                <a:ea typeface="Inter Bold" pitchFamily="34" charset="-122"/>
                <a:cs typeface="Inter Bold" pitchFamily="34" charset="-120"/>
              </a:rPr>
              <a:t>Consequential Adjustments to Income and Expenses</a:t>
            </a:r>
            <a:endParaRPr lang="en-US" sz="1300" dirty="0"/>
          </a:p>
        </p:txBody>
      </p:sp>
      <p:sp>
        <p:nvSpPr>
          <p:cNvPr id="19" name="Text 14"/>
          <p:cNvSpPr/>
          <p:nvPr/>
        </p:nvSpPr>
        <p:spPr>
          <a:xfrm>
            <a:off x="1486486" y="5156997"/>
            <a:ext cx="8247352" cy="632204"/>
          </a:xfrm>
          <a:prstGeom prst="rect">
            <a:avLst/>
          </a:prstGeom>
          <a:noFill/>
          <a:ln/>
        </p:spPr>
        <p:txBody>
          <a:bodyPr wrap="square" lIns="0" tIns="0" rIns="0" bIns="0" rtlCol="0" anchor="t"/>
          <a:lstStyle/>
          <a:p>
            <a:pPr marL="0" indent="0" algn="l">
              <a:lnSpc>
                <a:spcPts val="1650"/>
              </a:lnSpc>
              <a:buNone/>
            </a:pPr>
            <a:r>
              <a:rPr lang="en-US" sz="1050" dirty="0">
                <a:solidFill>
                  <a:srgbClr val="15213F"/>
                </a:solidFill>
                <a:latin typeface="Inter" pitchFamily="34" charset="0"/>
                <a:ea typeface="Inter" pitchFamily="34" charset="-122"/>
                <a:cs typeface="Inter" pitchFamily="34" charset="-120"/>
              </a:rPr>
              <a:t>Account for any other changes in expenses or income that would arise from the conversion of dilutive potential equity shares. This includes adding back saved expenses and deducting income that would cease to accrue, always adjusted for taxes, and considering any impact on items like employee profit-sharing plans.</a:t>
            </a:r>
            <a:endParaRPr lang="en-US" sz="1050" dirty="0"/>
          </a:p>
        </p:txBody>
      </p:sp>
      <p:sp>
        <p:nvSpPr>
          <p:cNvPr id="20" name="Shape 15"/>
          <p:cNvSpPr/>
          <p:nvPr/>
        </p:nvSpPr>
        <p:spPr>
          <a:xfrm>
            <a:off x="788217" y="6102258"/>
            <a:ext cx="9112816" cy="768112"/>
          </a:xfrm>
          <a:prstGeom prst="roundRect">
            <a:avLst>
              <a:gd name="adj" fmla="val 26135"/>
            </a:avLst>
          </a:prstGeom>
          <a:solidFill>
            <a:srgbClr val="B6D6FC"/>
          </a:solidFill>
          <a:ln/>
        </p:spPr>
      </p:sp>
      <p:pic>
        <p:nvPicPr>
          <p:cNvPr id="21" name="Image 3" descr="preencoded.png"/>
          <p:cNvPicPr>
            <a:picLocks noChangeAspect="1"/>
          </p:cNvPicPr>
          <p:nvPr/>
        </p:nvPicPr>
        <p:blipFill>
          <a:blip r:embed="rId6"/>
          <a:stretch>
            <a:fillRect/>
          </a:stretch>
        </p:blipFill>
        <p:spPr>
          <a:xfrm>
            <a:off x="922007" y="6302726"/>
            <a:ext cx="167282" cy="133819"/>
          </a:xfrm>
          <a:prstGeom prst="rect">
            <a:avLst/>
          </a:prstGeom>
        </p:spPr>
      </p:pic>
      <p:sp>
        <p:nvSpPr>
          <p:cNvPr id="22" name="Text 16"/>
          <p:cNvSpPr/>
          <p:nvPr/>
        </p:nvSpPr>
        <p:spPr>
          <a:xfrm>
            <a:off x="1223080" y="6265312"/>
            <a:ext cx="8544162" cy="421469"/>
          </a:xfrm>
          <a:prstGeom prst="rect">
            <a:avLst/>
          </a:prstGeom>
          <a:noFill/>
          <a:ln/>
        </p:spPr>
        <p:txBody>
          <a:bodyPr wrap="square" lIns="0" tIns="0" rIns="0" bIns="0" rtlCol="0" anchor="t"/>
          <a:lstStyle/>
          <a:p>
            <a:pPr marL="0" indent="0" algn="l">
              <a:lnSpc>
                <a:spcPts val="1650"/>
              </a:lnSpc>
              <a:buNone/>
            </a:pPr>
            <a:r>
              <a:rPr lang="en-US" sz="1050" dirty="0">
                <a:solidFill>
                  <a:srgbClr val="000000"/>
                </a:solidFill>
                <a:latin typeface="Inter" pitchFamily="34" charset="0"/>
                <a:ea typeface="Inter" pitchFamily="34" charset="-122"/>
                <a:cs typeface="Inter" pitchFamily="34" charset="-120"/>
              </a:rPr>
              <a:t>These adjustments ensure the diluted EPS calculation reflects the "worst-case" scenario, showing earnings available to equity shareholders if all potential shares were converted.</a:t>
            </a:r>
            <a:endParaRPr lang="en-US" sz="1050" dirty="0"/>
          </a:p>
        </p:txBody>
      </p:sp>
      <p:pic>
        <p:nvPicPr>
          <p:cNvPr id="23" name="Image 4" descr="preencoded.png"/>
          <p:cNvPicPr>
            <a:picLocks noChangeAspect="1"/>
          </p:cNvPicPr>
          <p:nvPr/>
        </p:nvPicPr>
        <p:blipFill>
          <a:blip r:embed="rId7"/>
          <a:stretch>
            <a:fillRect/>
          </a:stretch>
        </p:blipFill>
        <p:spPr>
          <a:xfrm>
            <a:off x="373361" y="340726"/>
            <a:ext cx="842064" cy="183501"/>
          </a:xfrm>
          <a:prstGeom prst="rect">
            <a:avLst/>
          </a:prstGeom>
        </p:spPr>
      </p:pic>
      <p:sp>
        <p:nvSpPr>
          <p:cNvPr id="24" name="Text 17"/>
          <p:cNvSpPr/>
          <p:nvPr/>
        </p:nvSpPr>
        <p:spPr>
          <a:xfrm>
            <a:off x="4885361" y="7055785"/>
            <a:ext cx="918441" cy="147567"/>
          </a:xfrm>
          <a:prstGeom prst="rect">
            <a:avLst/>
          </a:prstGeom>
          <a:noFill/>
          <a:ln/>
        </p:spPr>
        <p:txBody>
          <a:bodyPr wrap="none" lIns="0" tIns="0" rIns="0" bIns="0" rtlCol="0" anchor="t"/>
          <a:lstStyle/>
          <a:p>
            <a:pPr marL="0" indent="0" algn="ctr">
              <a:lnSpc>
                <a:spcPts val="1150"/>
              </a:lnSpc>
              <a:buNone/>
            </a:pPr>
            <a:r>
              <a:rPr lang="en-US" sz="700" dirty="0">
                <a:solidFill>
                  <a:srgbClr val="15213F"/>
                </a:solidFill>
                <a:latin typeface="Inter" pitchFamily="34" charset="0"/>
                <a:ea typeface="Inter" pitchFamily="34" charset="-122"/>
                <a:cs typeface="Inter" pitchFamily="34" charset="-120"/>
              </a:rPr>
              <a:t>CA Anupam Sarda</a:t>
            </a:r>
            <a:endParaRPr lang="en-US" sz="7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529"/>
            </a:avLst>
          </a:prstGeom>
          <a:solidFill>
            <a:srgbClr val="FBFCFE"/>
          </a:solidFill>
          <a:ln w="33404">
            <a:solidFill>
              <a:srgbClr val="E5E0DF"/>
            </a:solidFill>
            <a:prstDash val="solid"/>
          </a:ln>
        </p:spPr>
      </p:sp>
      <p:sp>
        <p:nvSpPr>
          <p:cNvPr id="3" name="Text 1"/>
          <p:cNvSpPr/>
          <p:nvPr/>
        </p:nvSpPr>
        <p:spPr>
          <a:xfrm>
            <a:off x="796916" y="729567"/>
            <a:ext cx="8945708" cy="425037"/>
          </a:xfrm>
          <a:prstGeom prst="rect">
            <a:avLst/>
          </a:prstGeom>
          <a:noFill/>
          <a:ln/>
        </p:spPr>
        <p:txBody>
          <a:bodyPr wrap="none" lIns="0" tIns="0" rIns="0" bIns="0" rtlCol="0" anchor="t"/>
          <a:lstStyle/>
          <a:p>
            <a:pPr marL="0" indent="0" algn="l">
              <a:lnSpc>
                <a:spcPts val="3300"/>
              </a:lnSpc>
              <a:buNone/>
            </a:pPr>
            <a:r>
              <a:rPr lang="en-US" sz="2650" b="1" dirty="0">
                <a:solidFill>
                  <a:srgbClr val="3257B8"/>
                </a:solidFill>
                <a:latin typeface="Inter Bold" pitchFamily="34" charset="0"/>
                <a:ea typeface="Inter Bold" pitchFamily="34" charset="-122"/>
                <a:cs typeface="Inter Bold" pitchFamily="34" charset="-120"/>
              </a:rPr>
              <a:t>Diluted EPS: Understanding Weighted Average Shares</a:t>
            </a:r>
            <a:endParaRPr lang="en-US" sz="2650" dirty="0"/>
          </a:p>
        </p:txBody>
      </p:sp>
      <p:sp>
        <p:nvSpPr>
          <p:cNvPr id="4" name="Text 2"/>
          <p:cNvSpPr/>
          <p:nvPr/>
        </p:nvSpPr>
        <p:spPr>
          <a:xfrm>
            <a:off x="796916" y="1422329"/>
            <a:ext cx="9095418" cy="431736"/>
          </a:xfrm>
          <a:prstGeom prst="rect">
            <a:avLst/>
          </a:prstGeom>
          <a:noFill/>
          <a:ln/>
        </p:spPr>
        <p:txBody>
          <a:bodyPr wrap="square" lIns="0" tIns="0" rIns="0" bIns="0" rtlCol="0" anchor="t"/>
          <a:lstStyle/>
          <a:p>
            <a:pPr marL="0" indent="0" algn="l">
              <a:lnSpc>
                <a:spcPts val="1650"/>
              </a:lnSpc>
              <a:buNone/>
            </a:pPr>
            <a:r>
              <a:rPr lang="en-US" sz="1050" dirty="0">
                <a:solidFill>
                  <a:srgbClr val="15213F"/>
                </a:solidFill>
                <a:latin typeface="Inter" pitchFamily="34" charset="0"/>
                <a:ea typeface="Inter" pitchFamily="34" charset="-122"/>
                <a:cs typeface="Inter" pitchFamily="34" charset="-120"/>
              </a:rPr>
              <a:t>For diluted EPS, the weighted average number of equity shares is adjusted to include all dilutive potential equity shares, reflecting a 'worst-case' scenario for existing shareholders.</a:t>
            </a:r>
            <a:endParaRPr lang="en-US" sz="1050" dirty="0"/>
          </a:p>
        </p:txBody>
      </p:sp>
      <p:sp>
        <p:nvSpPr>
          <p:cNvPr id="5" name="Shape 3"/>
          <p:cNvSpPr/>
          <p:nvPr/>
        </p:nvSpPr>
        <p:spPr>
          <a:xfrm>
            <a:off x="796916" y="2004677"/>
            <a:ext cx="9095418" cy="1063332"/>
          </a:xfrm>
          <a:prstGeom prst="roundRect">
            <a:avLst>
              <a:gd name="adj" fmla="val 19183"/>
            </a:avLst>
          </a:prstGeom>
          <a:solidFill>
            <a:srgbClr val="FBFCFE"/>
          </a:solidFill>
          <a:ln w="33404">
            <a:solidFill>
              <a:srgbClr val="CFD2D8"/>
            </a:solidFill>
            <a:prstDash val="solid"/>
          </a:ln>
        </p:spPr>
      </p:sp>
      <p:sp>
        <p:nvSpPr>
          <p:cNvPr id="6" name="Shape 4"/>
          <p:cNvSpPr/>
          <p:nvPr/>
        </p:nvSpPr>
        <p:spPr>
          <a:xfrm>
            <a:off x="830320" y="2038089"/>
            <a:ext cx="543949" cy="996509"/>
          </a:xfrm>
          <a:prstGeom prst="roundRect">
            <a:avLst>
              <a:gd name="adj" fmla="val 30131"/>
            </a:avLst>
          </a:prstGeom>
          <a:solidFill>
            <a:srgbClr val="FBFCFE"/>
          </a:solidFill>
          <a:ln/>
        </p:spPr>
      </p:sp>
      <p:pic>
        <p:nvPicPr>
          <p:cNvPr id="7"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89164" y="2434326"/>
            <a:ext cx="203905" cy="203948"/>
          </a:xfrm>
          <a:prstGeom prst="rect">
            <a:avLst/>
          </a:prstGeom>
        </p:spPr>
      </p:pic>
      <p:sp>
        <p:nvSpPr>
          <p:cNvPr id="8" name="Text 5"/>
          <p:cNvSpPr/>
          <p:nvPr/>
        </p:nvSpPr>
        <p:spPr>
          <a:xfrm>
            <a:off x="1508059" y="2174083"/>
            <a:ext cx="3126509" cy="212475"/>
          </a:xfrm>
          <a:prstGeom prst="rect">
            <a:avLst/>
          </a:prstGeom>
          <a:noFill/>
          <a:ln/>
        </p:spPr>
        <p:txBody>
          <a:bodyPr wrap="none" lIns="0" tIns="0" rIns="0" bIns="0" rtlCol="0" anchor="t"/>
          <a:lstStyle/>
          <a:p>
            <a:pPr marL="0" indent="0" algn="l">
              <a:lnSpc>
                <a:spcPts val="1650"/>
              </a:lnSpc>
              <a:buNone/>
            </a:pPr>
            <a:r>
              <a:rPr lang="en-US" sz="1300" b="1" dirty="0">
                <a:solidFill>
                  <a:srgbClr val="15213F"/>
                </a:solidFill>
                <a:latin typeface="Inter Bold" pitchFamily="34" charset="0"/>
                <a:ea typeface="Inter Bold" pitchFamily="34" charset="-122"/>
                <a:cs typeface="Inter Bold" pitchFamily="34" charset="-120"/>
              </a:rPr>
              <a:t>Conversion of Potential Equity Shares</a:t>
            </a:r>
            <a:endParaRPr lang="en-US" sz="1300" dirty="0"/>
          </a:p>
        </p:txBody>
      </p:sp>
      <p:sp>
        <p:nvSpPr>
          <p:cNvPr id="9" name="Text 6"/>
          <p:cNvSpPr/>
          <p:nvPr/>
        </p:nvSpPr>
        <p:spPr>
          <a:xfrm>
            <a:off x="1508059" y="2466867"/>
            <a:ext cx="8214904" cy="431736"/>
          </a:xfrm>
          <a:prstGeom prst="rect">
            <a:avLst/>
          </a:prstGeom>
          <a:noFill/>
          <a:ln/>
        </p:spPr>
        <p:txBody>
          <a:bodyPr wrap="square" lIns="0" tIns="0" rIns="0" bIns="0" rtlCol="0" anchor="t"/>
          <a:lstStyle/>
          <a:p>
            <a:pPr marL="0" indent="0" algn="l">
              <a:lnSpc>
                <a:spcPts val="1650"/>
              </a:lnSpc>
              <a:buNone/>
            </a:pPr>
            <a:r>
              <a:rPr lang="en-US" sz="1050" dirty="0">
                <a:solidFill>
                  <a:srgbClr val="15213F"/>
                </a:solidFill>
                <a:latin typeface="Inter" pitchFamily="34" charset="0"/>
                <a:ea typeface="Inter" pitchFamily="34" charset="-122"/>
                <a:cs typeface="Inter" pitchFamily="34" charset="-120"/>
              </a:rPr>
              <a:t>Include the weighted average number of equity shares from the conversion of all dilutive potential equity shares. Conversion is assumed at the beginning of the period or the issue date, whichever is later, using the most advantageous rate for the holder.</a:t>
            </a:r>
            <a:endParaRPr lang="en-US" sz="1050" dirty="0"/>
          </a:p>
        </p:txBody>
      </p:sp>
      <p:sp>
        <p:nvSpPr>
          <p:cNvPr id="10" name="Shape 7"/>
          <p:cNvSpPr/>
          <p:nvPr/>
        </p:nvSpPr>
        <p:spPr>
          <a:xfrm>
            <a:off x="796916" y="3201828"/>
            <a:ext cx="9095418" cy="1279200"/>
          </a:xfrm>
          <a:prstGeom prst="roundRect">
            <a:avLst>
              <a:gd name="adj" fmla="val 15946"/>
            </a:avLst>
          </a:prstGeom>
          <a:solidFill>
            <a:srgbClr val="FBFCFE"/>
          </a:solidFill>
          <a:ln w="33404">
            <a:solidFill>
              <a:srgbClr val="CFD2D8"/>
            </a:solidFill>
            <a:prstDash val="solid"/>
          </a:ln>
        </p:spPr>
      </p:sp>
      <p:sp>
        <p:nvSpPr>
          <p:cNvPr id="11" name="Shape 8"/>
          <p:cNvSpPr/>
          <p:nvPr/>
        </p:nvSpPr>
        <p:spPr>
          <a:xfrm>
            <a:off x="830320" y="3235239"/>
            <a:ext cx="543949" cy="1212377"/>
          </a:xfrm>
          <a:prstGeom prst="roundRect">
            <a:avLst>
              <a:gd name="adj" fmla="val 30131"/>
            </a:avLst>
          </a:prstGeom>
          <a:solidFill>
            <a:srgbClr val="FBFCFE"/>
          </a:solidFill>
          <a:ln/>
        </p:spPr>
      </p:sp>
      <p:pic>
        <p:nvPicPr>
          <p:cNvPr id="12"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89164" y="3739367"/>
            <a:ext cx="203905" cy="203948"/>
          </a:xfrm>
          <a:prstGeom prst="rect">
            <a:avLst/>
          </a:prstGeom>
        </p:spPr>
      </p:pic>
      <p:sp>
        <p:nvSpPr>
          <p:cNvPr id="13" name="Text 9"/>
          <p:cNvSpPr/>
          <p:nvPr/>
        </p:nvSpPr>
        <p:spPr>
          <a:xfrm>
            <a:off x="1508059" y="3371234"/>
            <a:ext cx="2430937" cy="212475"/>
          </a:xfrm>
          <a:prstGeom prst="rect">
            <a:avLst/>
          </a:prstGeom>
          <a:noFill/>
          <a:ln/>
        </p:spPr>
        <p:txBody>
          <a:bodyPr wrap="none" lIns="0" tIns="0" rIns="0" bIns="0" rtlCol="0" anchor="t"/>
          <a:lstStyle/>
          <a:p>
            <a:pPr marL="0" indent="0" algn="l">
              <a:lnSpc>
                <a:spcPts val="1650"/>
              </a:lnSpc>
              <a:buNone/>
            </a:pPr>
            <a:r>
              <a:rPr lang="en-US" sz="1300" b="1" dirty="0">
                <a:solidFill>
                  <a:srgbClr val="15213F"/>
                </a:solidFill>
                <a:latin typeface="Inter Bold" pitchFamily="34" charset="0"/>
                <a:ea typeface="Inter Bold" pitchFamily="34" charset="-122"/>
                <a:cs typeface="Inter Bold" pitchFamily="34" charset="-120"/>
              </a:rPr>
              <a:t>Contingently Issuable Shares</a:t>
            </a:r>
            <a:endParaRPr lang="en-US" sz="1300" dirty="0"/>
          </a:p>
        </p:txBody>
      </p:sp>
      <p:sp>
        <p:nvSpPr>
          <p:cNvPr id="14" name="Text 10"/>
          <p:cNvSpPr/>
          <p:nvPr/>
        </p:nvSpPr>
        <p:spPr>
          <a:xfrm>
            <a:off x="1508059" y="3664017"/>
            <a:ext cx="8214904" cy="647605"/>
          </a:xfrm>
          <a:prstGeom prst="rect">
            <a:avLst/>
          </a:prstGeom>
          <a:noFill/>
          <a:ln/>
        </p:spPr>
        <p:txBody>
          <a:bodyPr wrap="square" lIns="0" tIns="0" rIns="0" bIns="0" rtlCol="0" anchor="t"/>
          <a:lstStyle/>
          <a:p>
            <a:pPr marL="0" indent="0" algn="l">
              <a:lnSpc>
                <a:spcPts val="1650"/>
              </a:lnSpc>
              <a:buNone/>
            </a:pPr>
            <a:r>
              <a:rPr lang="en-US" sz="1050" dirty="0">
                <a:solidFill>
                  <a:srgbClr val="15213F"/>
                </a:solidFill>
                <a:latin typeface="Inter" pitchFamily="34" charset="0"/>
                <a:ea typeface="Inter" pitchFamily="34" charset="-122"/>
                <a:cs typeface="Inter" pitchFamily="34" charset="-120"/>
              </a:rPr>
              <a:t>These are included in diluted EPS even if conditions aren't met, from the period's start (or agreement date). The number is based on shares issuable if the reporting period's end was the contingency period's end; no restatement is allowed if conditions are not met later.</a:t>
            </a:r>
            <a:endParaRPr lang="en-US" sz="1050" dirty="0"/>
          </a:p>
        </p:txBody>
      </p:sp>
      <p:sp>
        <p:nvSpPr>
          <p:cNvPr id="15" name="Shape 11"/>
          <p:cNvSpPr/>
          <p:nvPr/>
        </p:nvSpPr>
        <p:spPr>
          <a:xfrm>
            <a:off x="796916" y="4614847"/>
            <a:ext cx="9095418" cy="1279200"/>
          </a:xfrm>
          <a:prstGeom prst="roundRect">
            <a:avLst>
              <a:gd name="adj" fmla="val 15946"/>
            </a:avLst>
          </a:prstGeom>
          <a:solidFill>
            <a:srgbClr val="FBFCFE"/>
          </a:solidFill>
          <a:ln w="33404">
            <a:solidFill>
              <a:srgbClr val="CFD2D8"/>
            </a:solidFill>
            <a:prstDash val="solid"/>
          </a:ln>
        </p:spPr>
      </p:sp>
      <p:sp>
        <p:nvSpPr>
          <p:cNvPr id="16" name="Shape 12"/>
          <p:cNvSpPr/>
          <p:nvPr/>
        </p:nvSpPr>
        <p:spPr>
          <a:xfrm>
            <a:off x="830320" y="4648258"/>
            <a:ext cx="543949" cy="1212377"/>
          </a:xfrm>
          <a:prstGeom prst="roundRect">
            <a:avLst>
              <a:gd name="adj" fmla="val 30131"/>
            </a:avLst>
          </a:prstGeom>
          <a:solidFill>
            <a:srgbClr val="FBFCFE"/>
          </a:solidFill>
          <a:ln/>
        </p:spPr>
      </p:sp>
      <p:pic>
        <p:nvPicPr>
          <p:cNvPr id="17"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89164" y="5152386"/>
            <a:ext cx="203905" cy="203948"/>
          </a:xfrm>
          <a:prstGeom prst="rect">
            <a:avLst/>
          </a:prstGeom>
        </p:spPr>
      </p:pic>
      <p:sp>
        <p:nvSpPr>
          <p:cNvPr id="18" name="Text 13"/>
          <p:cNvSpPr/>
          <p:nvPr/>
        </p:nvSpPr>
        <p:spPr>
          <a:xfrm>
            <a:off x="1508059" y="4784253"/>
            <a:ext cx="2645628" cy="212475"/>
          </a:xfrm>
          <a:prstGeom prst="rect">
            <a:avLst/>
          </a:prstGeom>
          <a:noFill/>
          <a:ln/>
        </p:spPr>
        <p:txBody>
          <a:bodyPr wrap="none" lIns="0" tIns="0" rIns="0" bIns="0" rtlCol="0" anchor="t"/>
          <a:lstStyle/>
          <a:p>
            <a:pPr marL="0" indent="0" algn="l">
              <a:lnSpc>
                <a:spcPts val="1650"/>
              </a:lnSpc>
              <a:buNone/>
            </a:pPr>
            <a:r>
              <a:rPr lang="en-US" sz="1300" b="1" dirty="0">
                <a:solidFill>
                  <a:srgbClr val="15213F"/>
                </a:solidFill>
                <a:latin typeface="Inter Bold" pitchFamily="34" charset="0"/>
                <a:ea typeface="Inter Bold" pitchFamily="34" charset="-122"/>
                <a:cs typeface="Inter Bold" pitchFamily="34" charset="-120"/>
              </a:rPr>
              <a:t>Options &amp; Share Purchase Plans</a:t>
            </a:r>
            <a:endParaRPr lang="en-US" sz="1300" dirty="0"/>
          </a:p>
        </p:txBody>
      </p:sp>
      <p:sp>
        <p:nvSpPr>
          <p:cNvPr id="19" name="Text 14"/>
          <p:cNvSpPr/>
          <p:nvPr/>
        </p:nvSpPr>
        <p:spPr>
          <a:xfrm>
            <a:off x="1508059" y="5077037"/>
            <a:ext cx="8214904" cy="647605"/>
          </a:xfrm>
          <a:prstGeom prst="rect">
            <a:avLst/>
          </a:prstGeom>
          <a:noFill/>
          <a:ln/>
        </p:spPr>
        <p:txBody>
          <a:bodyPr wrap="square" lIns="0" tIns="0" rIns="0" bIns="0" rtlCol="0" anchor="t"/>
          <a:lstStyle/>
          <a:p>
            <a:pPr marL="0" indent="0" algn="l">
              <a:lnSpc>
                <a:spcPts val="1650"/>
              </a:lnSpc>
              <a:buNone/>
            </a:pPr>
            <a:r>
              <a:rPr lang="en-US" sz="1050" dirty="0">
                <a:solidFill>
                  <a:srgbClr val="15213F"/>
                </a:solidFill>
                <a:latin typeface="Inter" pitchFamily="34" charset="0"/>
                <a:ea typeface="Inter" pitchFamily="34" charset="-122"/>
                <a:cs typeface="Inter" pitchFamily="34" charset="-120"/>
              </a:rPr>
              <a:t>Considered dilutive if issued for less than fair value. Treat as two contracts: one for shares at fair value (ignored) and one for remaining shares at no consideration (added to dilutive shares). Partly paid shares not entitled to dividends are treated as warrants.</a:t>
            </a:r>
            <a:endParaRPr lang="en-US" sz="1050" dirty="0"/>
          </a:p>
        </p:txBody>
      </p:sp>
      <p:sp>
        <p:nvSpPr>
          <p:cNvPr id="20" name="Shape 15"/>
          <p:cNvSpPr/>
          <p:nvPr/>
        </p:nvSpPr>
        <p:spPr>
          <a:xfrm>
            <a:off x="796916" y="6044659"/>
            <a:ext cx="9095418" cy="787863"/>
          </a:xfrm>
          <a:prstGeom prst="roundRect">
            <a:avLst>
              <a:gd name="adj" fmla="val 25891"/>
            </a:avLst>
          </a:prstGeom>
          <a:solidFill>
            <a:srgbClr val="B6D6FC"/>
          </a:solidFill>
          <a:ln/>
        </p:spPr>
      </p:sp>
      <p:pic>
        <p:nvPicPr>
          <p:cNvPr id="21" name="Image 3" descr="preencoded.png"/>
          <p:cNvPicPr>
            <a:picLocks noChangeAspect="1"/>
          </p:cNvPicPr>
          <p:nvPr/>
        </p:nvPicPr>
        <p:blipFill>
          <a:blip r:embed="rId6"/>
          <a:stretch>
            <a:fillRect/>
          </a:stretch>
        </p:blipFill>
        <p:spPr>
          <a:xfrm>
            <a:off x="932881" y="6251478"/>
            <a:ext cx="169979" cy="135994"/>
          </a:xfrm>
          <a:prstGeom prst="rect">
            <a:avLst/>
          </a:prstGeom>
        </p:spPr>
      </p:pic>
      <p:sp>
        <p:nvSpPr>
          <p:cNvPr id="22" name="Text 16"/>
          <p:cNvSpPr/>
          <p:nvPr/>
        </p:nvSpPr>
        <p:spPr>
          <a:xfrm>
            <a:off x="1238825" y="6212411"/>
            <a:ext cx="8517543" cy="431736"/>
          </a:xfrm>
          <a:prstGeom prst="rect">
            <a:avLst/>
          </a:prstGeom>
          <a:noFill/>
          <a:ln/>
        </p:spPr>
        <p:txBody>
          <a:bodyPr wrap="square" lIns="0" tIns="0" rIns="0" bIns="0" rtlCol="0" anchor="t"/>
          <a:lstStyle/>
          <a:p>
            <a:pPr marL="0" indent="0" algn="l">
              <a:lnSpc>
                <a:spcPts val="1650"/>
              </a:lnSpc>
              <a:buNone/>
            </a:pPr>
            <a:r>
              <a:rPr lang="en-US" sz="1050" dirty="0">
                <a:solidFill>
                  <a:srgbClr val="000000"/>
                </a:solidFill>
                <a:latin typeface="Inter" pitchFamily="34" charset="0"/>
                <a:ea typeface="Inter" pitchFamily="34" charset="-122"/>
                <a:cs typeface="Inter" pitchFamily="34" charset="-120"/>
              </a:rPr>
              <a:t>Fair value for these calculations is typically the average price of equity shares during the period, often approximated by a simple average of weekly closing prices over the last six months.</a:t>
            </a:r>
            <a:endParaRPr lang="en-US" sz="1050" dirty="0"/>
          </a:p>
        </p:txBody>
      </p:sp>
      <p:pic>
        <p:nvPicPr>
          <p:cNvPr id="23" name="Image 4" descr="preencoded.png"/>
          <p:cNvPicPr>
            <a:picLocks noChangeAspect="1"/>
          </p:cNvPicPr>
          <p:nvPr/>
        </p:nvPicPr>
        <p:blipFill>
          <a:blip r:embed="rId7"/>
          <a:stretch>
            <a:fillRect/>
          </a:stretch>
        </p:blipFill>
        <p:spPr>
          <a:xfrm>
            <a:off x="375275" y="343336"/>
            <a:ext cx="855808" cy="186459"/>
          </a:xfrm>
          <a:prstGeom prst="rect">
            <a:avLst/>
          </a:prstGeom>
        </p:spPr>
      </p:pic>
      <p:sp>
        <p:nvSpPr>
          <p:cNvPr id="24" name="Text 17"/>
          <p:cNvSpPr/>
          <p:nvPr/>
        </p:nvSpPr>
        <p:spPr>
          <a:xfrm>
            <a:off x="4878140" y="7049956"/>
            <a:ext cx="932968" cy="151047"/>
          </a:xfrm>
          <a:prstGeom prst="rect">
            <a:avLst/>
          </a:prstGeom>
          <a:noFill/>
          <a:ln/>
        </p:spPr>
        <p:txBody>
          <a:bodyPr wrap="none" lIns="0" tIns="0" rIns="0" bIns="0" rtlCol="0" anchor="t"/>
          <a:lstStyle/>
          <a:p>
            <a:pPr marL="0" indent="0" algn="ctr">
              <a:lnSpc>
                <a:spcPts val="1150"/>
              </a:lnSpc>
              <a:buNone/>
            </a:pPr>
            <a:r>
              <a:rPr lang="en-US" sz="700" dirty="0">
                <a:solidFill>
                  <a:srgbClr val="15213F"/>
                </a:solidFill>
                <a:latin typeface="Inter" pitchFamily="34" charset="0"/>
                <a:ea typeface="Inter" pitchFamily="34" charset="-122"/>
                <a:cs typeface="Inter" pitchFamily="34" charset="-120"/>
              </a:rPr>
              <a:t>CA Anupam Sarda</a:t>
            </a:r>
            <a:endParaRPr lang="en-US" sz="7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601"/>
            </a:avLst>
          </a:prstGeom>
          <a:solidFill>
            <a:srgbClr val="FBFCFE"/>
          </a:solidFill>
          <a:ln w="33404">
            <a:solidFill>
              <a:srgbClr val="E5E0DF"/>
            </a:solidFill>
            <a:prstDash val="solid"/>
          </a:ln>
        </p:spPr>
      </p:sp>
      <p:sp>
        <p:nvSpPr>
          <p:cNvPr id="3" name="Text 1"/>
          <p:cNvSpPr/>
          <p:nvPr/>
        </p:nvSpPr>
        <p:spPr>
          <a:xfrm>
            <a:off x="805528" y="830845"/>
            <a:ext cx="5623906" cy="431736"/>
          </a:xfrm>
          <a:prstGeom prst="rect">
            <a:avLst/>
          </a:prstGeom>
          <a:noFill/>
          <a:ln/>
        </p:spPr>
        <p:txBody>
          <a:bodyPr wrap="none" lIns="0" tIns="0" rIns="0" bIns="0" rtlCol="0" anchor="t"/>
          <a:lstStyle/>
          <a:p>
            <a:pPr marL="0" indent="0" algn="l">
              <a:lnSpc>
                <a:spcPts val="3350"/>
              </a:lnSpc>
              <a:buNone/>
            </a:pPr>
            <a:r>
              <a:rPr lang="en-US" sz="2700" b="1" dirty="0">
                <a:solidFill>
                  <a:srgbClr val="3257B8"/>
                </a:solidFill>
                <a:latin typeface="Inter Bold" pitchFamily="34" charset="0"/>
                <a:ea typeface="Inter Bold" pitchFamily="34" charset="-122"/>
                <a:cs typeface="Inter Bold" pitchFamily="34" charset="-120"/>
              </a:rPr>
              <a:t>Applicability &amp; Exemptions – AS 3</a:t>
            </a:r>
            <a:endParaRPr lang="en-US" sz="2700" dirty="0"/>
          </a:p>
        </p:txBody>
      </p:sp>
      <p:sp>
        <p:nvSpPr>
          <p:cNvPr id="4" name="Shape 2"/>
          <p:cNvSpPr/>
          <p:nvPr/>
        </p:nvSpPr>
        <p:spPr>
          <a:xfrm>
            <a:off x="805528" y="1538920"/>
            <a:ext cx="9078193" cy="2824037"/>
          </a:xfrm>
          <a:prstGeom prst="roundRect">
            <a:avLst>
              <a:gd name="adj" fmla="val 7338"/>
            </a:avLst>
          </a:prstGeom>
          <a:solidFill>
            <a:srgbClr val="FBFCFE"/>
          </a:solidFill>
          <a:ln w="33404">
            <a:solidFill>
              <a:srgbClr val="CFD2D8"/>
            </a:solidFill>
            <a:prstDash val="solid"/>
          </a:ln>
        </p:spPr>
      </p:sp>
      <p:sp>
        <p:nvSpPr>
          <p:cNvPr id="5" name="Shape 3"/>
          <p:cNvSpPr/>
          <p:nvPr/>
        </p:nvSpPr>
        <p:spPr>
          <a:xfrm>
            <a:off x="838932" y="1572332"/>
            <a:ext cx="552561" cy="2757214"/>
          </a:xfrm>
          <a:prstGeom prst="roundRect">
            <a:avLst>
              <a:gd name="adj" fmla="val 30247"/>
            </a:avLst>
          </a:prstGeom>
          <a:solidFill>
            <a:srgbClr val="FBFCFE"/>
          </a:solidFill>
          <a:ln/>
        </p:spPr>
      </p:sp>
      <p:sp>
        <p:nvSpPr>
          <p:cNvPr id="6" name="Text 4"/>
          <p:cNvSpPr/>
          <p:nvPr/>
        </p:nvSpPr>
        <p:spPr>
          <a:xfrm>
            <a:off x="1529633" y="1710501"/>
            <a:ext cx="1726752"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Applicability</a:t>
            </a:r>
            <a:endParaRPr lang="en-US" sz="1350" dirty="0"/>
          </a:p>
        </p:txBody>
      </p:sp>
      <p:sp>
        <p:nvSpPr>
          <p:cNvPr id="7" name="Text 5"/>
          <p:cNvSpPr/>
          <p:nvPr/>
        </p:nvSpPr>
        <p:spPr>
          <a:xfrm>
            <a:off x="1529633" y="2009202"/>
            <a:ext cx="8182544" cy="221002"/>
          </a:xfrm>
          <a:prstGeom prst="rect">
            <a:avLst/>
          </a:prstGeom>
          <a:noFill/>
          <a:ln/>
        </p:spPr>
        <p:txBody>
          <a:bodyPr wrap="non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As per the Companies Act, 2013, financial statements include </a:t>
            </a:r>
            <a:endParaRPr lang="en-US" sz="1050" dirty="0"/>
          </a:p>
        </p:txBody>
      </p:sp>
      <p:sp>
        <p:nvSpPr>
          <p:cNvPr id="8" name="Text 6"/>
          <p:cNvSpPr/>
          <p:nvPr/>
        </p:nvSpPr>
        <p:spPr>
          <a:xfrm>
            <a:off x="1529633" y="2313036"/>
            <a:ext cx="8182544" cy="221002"/>
          </a:xfrm>
          <a:prstGeom prst="rect">
            <a:avLst/>
          </a:prstGeom>
          <a:noFill/>
          <a:ln/>
        </p:spPr>
        <p:txBody>
          <a:bodyPr wrap="non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a:t>
            </a:r>
            <a:r>
              <a:rPr lang="en-US" sz="1050" i="1" dirty="0">
                <a:solidFill>
                  <a:srgbClr val="15213F"/>
                </a:solidFill>
                <a:latin typeface="Inter" pitchFamily="34" charset="0"/>
                <a:ea typeface="Inter" pitchFamily="34" charset="-122"/>
                <a:cs typeface="Inter" pitchFamily="34" charset="-120"/>
              </a:rPr>
              <a:t>i</a:t>
            </a:r>
            <a:r>
              <a:rPr lang="en-US" sz="1050" dirty="0">
                <a:solidFill>
                  <a:srgbClr val="15213F"/>
                </a:solidFill>
                <a:latin typeface="Inter" pitchFamily="34" charset="0"/>
                <a:ea typeface="Inter" pitchFamily="34" charset="-122"/>
                <a:cs typeface="Inter" pitchFamily="34" charset="-120"/>
              </a:rPr>
              <a:t>) a balance sheet as at the end of the financial year;</a:t>
            </a:r>
            <a:endParaRPr lang="en-US" sz="1050" dirty="0"/>
          </a:p>
        </p:txBody>
      </p:sp>
      <p:sp>
        <p:nvSpPr>
          <p:cNvPr id="9" name="Text 7"/>
          <p:cNvSpPr/>
          <p:nvPr/>
        </p:nvSpPr>
        <p:spPr>
          <a:xfrm>
            <a:off x="1529633" y="2616869"/>
            <a:ext cx="8182544" cy="442003"/>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a:t>
            </a:r>
            <a:r>
              <a:rPr lang="en-US" sz="1050" i="1" dirty="0">
                <a:solidFill>
                  <a:srgbClr val="15213F"/>
                </a:solidFill>
                <a:latin typeface="Inter" pitchFamily="34" charset="0"/>
                <a:ea typeface="Inter" pitchFamily="34" charset="-122"/>
                <a:cs typeface="Inter" pitchFamily="34" charset="-120"/>
              </a:rPr>
              <a:t>ii</a:t>
            </a:r>
            <a:r>
              <a:rPr lang="en-US" sz="1050" dirty="0">
                <a:solidFill>
                  <a:srgbClr val="15213F"/>
                </a:solidFill>
                <a:latin typeface="Inter" pitchFamily="34" charset="0"/>
                <a:ea typeface="Inter" pitchFamily="34" charset="-122"/>
                <a:cs typeface="Inter" pitchFamily="34" charset="-120"/>
              </a:rPr>
              <a:t>) a profit and loss account, or in the case of a company carrying on any activity not for profit, an income and expenditure account for the financial year;</a:t>
            </a:r>
            <a:endParaRPr lang="en-US" sz="1050" dirty="0"/>
          </a:p>
        </p:txBody>
      </p:sp>
      <p:sp>
        <p:nvSpPr>
          <p:cNvPr id="10" name="Text 8"/>
          <p:cNvSpPr/>
          <p:nvPr/>
        </p:nvSpPr>
        <p:spPr>
          <a:xfrm>
            <a:off x="1529633" y="3141705"/>
            <a:ext cx="8182544" cy="221002"/>
          </a:xfrm>
          <a:prstGeom prst="rect">
            <a:avLst/>
          </a:prstGeom>
          <a:noFill/>
          <a:ln/>
        </p:spPr>
        <p:txBody>
          <a:bodyPr wrap="non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a:t>
            </a:r>
            <a:r>
              <a:rPr lang="en-US" sz="1050" i="1" dirty="0">
                <a:solidFill>
                  <a:srgbClr val="15213F"/>
                </a:solidFill>
                <a:latin typeface="Inter" pitchFamily="34" charset="0"/>
                <a:ea typeface="Inter" pitchFamily="34" charset="-122"/>
                <a:cs typeface="Inter" pitchFamily="34" charset="-120"/>
              </a:rPr>
              <a:t>iii</a:t>
            </a:r>
            <a:r>
              <a:rPr lang="en-US" sz="1050" dirty="0">
                <a:solidFill>
                  <a:srgbClr val="15213F"/>
                </a:solidFill>
                <a:latin typeface="Inter" pitchFamily="34" charset="0"/>
                <a:ea typeface="Inter" pitchFamily="34" charset="-122"/>
                <a:cs typeface="Inter" pitchFamily="34" charset="-120"/>
              </a:rPr>
              <a:t>)</a:t>
            </a:r>
            <a:r>
              <a:rPr lang="en-US" sz="1050" b="1" dirty="0">
                <a:solidFill>
                  <a:srgbClr val="15213F"/>
                </a:solidFill>
                <a:latin typeface="Inter" pitchFamily="34" charset="0"/>
                <a:ea typeface="Inter" pitchFamily="34" charset="-122"/>
                <a:cs typeface="Inter" pitchFamily="34" charset="-120"/>
              </a:rPr>
              <a:t> cash flow statement for the financial year</a:t>
            </a:r>
            <a:r>
              <a:rPr lang="en-US" sz="1050" dirty="0">
                <a:solidFill>
                  <a:srgbClr val="15213F"/>
                </a:solidFill>
                <a:latin typeface="Inter" pitchFamily="34" charset="0"/>
                <a:ea typeface="Inter" pitchFamily="34" charset="-122"/>
                <a:cs typeface="Inter" pitchFamily="34" charset="-120"/>
              </a:rPr>
              <a:t>;</a:t>
            </a:r>
            <a:endParaRPr lang="en-US" sz="1050" dirty="0"/>
          </a:p>
        </p:txBody>
      </p:sp>
      <p:sp>
        <p:nvSpPr>
          <p:cNvPr id="11" name="Text 9"/>
          <p:cNvSpPr/>
          <p:nvPr/>
        </p:nvSpPr>
        <p:spPr>
          <a:xfrm>
            <a:off x="1529633" y="3445539"/>
            <a:ext cx="8182544" cy="221002"/>
          </a:xfrm>
          <a:prstGeom prst="rect">
            <a:avLst/>
          </a:prstGeom>
          <a:noFill/>
          <a:ln/>
        </p:spPr>
        <p:txBody>
          <a:bodyPr wrap="non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a:t>
            </a:r>
            <a:r>
              <a:rPr lang="en-US" sz="1050" i="1" dirty="0">
                <a:solidFill>
                  <a:srgbClr val="15213F"/>
                </a:solidFill>
                <a:latin typeface="Inter" pitchFamily="34" charset="0"/>
                <a:ea typeface="Inter" pitchFamily="34" charset="-122"/>
                <a:cs typeface="Inter" pitchFamily="34" charset="-120"/>
              </a:rPr>
              <a:t>iv</a:t>
            </a:r>
            <a:r>
              <a:rPr lang="en-US" sz="1050" dirty="0">
                <a:solidFill>
                  <a:srgbClr val="15213F"/>
                </a:solidFill>
                <a:latin typeface="Inter" pitchFamily="34" charset="0"/>
                <a:ea typeface="Inter" pitchFamily="34" charset="-122"/>
                <a:cs typeface="Inter" pitchFamily="34" charset="-120"/>
              </a:rPr>
              <a:t>) a statement of changes in </a:t>
            </a:r>
            <a:r>
              <a:rPr lang="en-US" sz="1050" i="1" dirty="0">
                <a:solidFill>
                  <a:srgbClr val="15213F"/>
                </a:solidFill>
                <a:latin typeface="Inter" pitchFamily="34" charset="0"/>
                <a:ea typeface="Inter" pitchFamily="34" charset="-122"/>
                <a:cs typeface="Inter" pitchFamily="34" charset="-120"/>
              </a:rPr>
              <a:t>equity, if applicable; </a:t>
            </a:r>
            <a:r>
              <a:rPr lang="en-US" sz="1050" dirty="0">
                <a:solidFill>
                  <a:srgbClr val="15213F"/>
                </a:solidFill>
                <a:latin typeface="Inter" pitchFamily="34" charset="0"/>
                <a:ea typeface="Inter" pitchFamily="34" charset="-122"/>
                <a:cs typeface="Inter" pitchFamily="34" charset="-120"/>
              </a:rPr>
              <a:t>and</a:t>
            </a:r>
            <a:endParaRPr lang="en-US" sz="1050" dirty="0"/>
          </a:p>
        </p:txBody>
      </p:sp>
      <p:sp>
        <p:nvSpPr>
          <p:cNvPr id="12" name="Text 10"/>
          <p:cNvSpPr/>
          <p:nvPr/>
        </p:nvSpPr>
        <p:spPr>
          <a:xfrm>
            <a:off x="1529633" y="3749373"/>
            <a:ext cx="8182544" cy="442003"/>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a:t>
            </a:r>
            <a:r>
              <a:rPr lang="en-US" sz="1050" i="1" dirty="0">
                <a:solidFill>
                  <a:srgbClr val="15213F"/>
                </a:solidFill>
                <a:latin typeface="Inter" pitchFamily="34" charset="0"/>
                <a:ea typeface="Inter" pitchFamily="34" charset="-122"/>
                <a:cs typeface="Inter" pitchFamily="34" charset="-120"/>
              </a:rPr>
              <a:t>v</a:t>
            </a:r>
            <a:r>
              <a:rPr lang="en-US" sz="1050" dirty="0">
                <a:solidFill>
                  <a:srgbClr val="15213F"/>
                </a:solidFill>
                <a:latin typeface="Inter" pitchFamily="34" charset="0"/>
                <a:ea typeface="Inter" pitchFamily="34" charset="-122"/>
                <a:cs typeface="Inter" pitchFamily="34" charset="-120"/>
              </a:rPr>
              <a:t>) any explanatory note </a:t>
            </a:r>
            <a:r>
              <a:rPr lang="en-US" sz="1050" i="1" dirty="0">
                <a:solidFill>
                  <a:srgbClr val="15213F"/>
                </a:solidFill>
                <a:latin typeface="Inter" pitchFamily="34" charset="0"/>
                <a:ea typeface="Inter" pitchFamily="34" charset="-122"/>
                <a:cs typeface="Inter" pitchFamily="34" charset="-120"/>
              </a:rPr>
              <a:t>annexed</a:t>
            </a:r>
            <a:r>
              <a:rPr lang="en-US" sz="1050" dirty="0">
                <a:solidFill>
                  <a:srgbClr val="15213F"/>
                </a:solidFill>
                <a:latin typeface="Inter" pitchFamily="34" charset="0"/>
                <a:ea typeface="Inter" pitchFamily="34" charset="-122"/>
                <a:cs typeface="Inter" pitchFamily="34" charset="-120"/>
              </a:rPr>
              <a:t> to, or forming part of, any document referred to in sub-clause (</a:t>
            </a:r>
            <a:r>
              <a:rPr lang="en-US" sz="1050" i="1" dirty="0">
                <a:solidFill>
                  <a:srgbClr val="15213F"/>
                </a:solidFill>
                <a:latin typeface="Inter" pitchFamily="34" charset="0"/>
                <a:ea typeface="Inter" pitchFamily="34" charset="-122"/>
                <a:cs typeface="Inter" pitchFamily="34" charset="-120"/>
              </a:rPr>
              <a:t>i</a:t>
            </a:r>
            <a:r>
              <a:rPr lang="en-US" sz="1050" dirty="0">
                <a:solidFill>
                  <a:srgbClr val="15213F"/>
                </a:solidFill>
                <a:latin typeface="Inter" pitchFamily="34" charset="0"/>
                <a:ea typeface="Inter" pitchFamily="34" charset="-122"/>
                <a:cs typeface="Inter" pitchFamily="34" charset="-120"/>
              </a:rPr>
              <a:t>) to sub-clause (</a:t>
            </a:r>
            <a:r>
              <a:rPr lang="en-US" sz="1050" i="1" dirty="0">
                <a:solidFill>
                  <a:srgbClr val="15213F"/>
                </a:solidFill>
                <a:latin typeface="Inter" pitchFamily="34" charset="0"/>
                <a:ea typeface="Inter" pitchFamily="34" charset="-122"/>
                <a:cs typeface="Inter" pitchFamily="34" charset="-120"/>
              </a:rPr>
              <a:t>iv</a:t>
            </a:r>
            <a:r>
              <a:rPr lang="en-US" sz="1050" dirty="0">
                <a:solidFill>
                  <a:srgbClr val="15213F"/>
                </a:solidFill>
                <a:latin typeface="Inter" pitchFamily="34" charset="0"/>
                <a:ea typeface="Inter" pitchFamily="34" charset="-122"/>
                <a:cs typeface="Inter" pitchFamily="34" charset="-120"/>
              </a:rPr>
              <a:t>): a Cash Flow Statement.</a:t>
            </a:r>
            <a:endParaRPr lang="en-US" sz="1050" dirty="0"/>
          </a:p>
        </p:txBody>
      </p:sp>
      <p:sp>
        <p:nvSpPr>
          <p:cNvPr id="13" name="Shape 11"/>
          <p:cNvSpPr/>
          <p:nvPr/>
        </p:nvSpPr>
        <p:spPr>
          <a:xfrm>
            <a:off x="805528" y="4501127"/>
            <a:ext cx="9078193" cy="2230116"/>
          </a:xfrm>
          <a:prstGeom prst="roundRect">
            <a:avLst>
              <a:gd name="adj" fmla="val 9292"/>
            </a:avLst>
          </a:prstGeom>
          <a:solidFill>
            <a:srgbClr val="FBFCFE"/>
          </a:solidFill>
          <a:ln w="33404">
            <a:solidFill>
              <a:srgbClr val="CFD2D8"/>
            </a:solidFill>
            <a:prstDash val="solid"/>
          </a:ln>
        </p:spPr>
      </p:sp>
      <p:sp>
        <p:nvSpPr>
          <p:cNvPr id="14" name="Shape 12"/>
          <p:cNvSpPr/>
          <p:nvPr/>
        </p:nvSpPr>
        <p:spPr>
          <a:xfrm>
            <a:off x="838932" y="4534538"/>
            <a:ext cx="552561" cy="2163294"/>
          </a:xfrm>
          <a:prstGeom prst="roundRect">
            <a:avLst>
              <a:gd name="adj" fmla="val 30247"/>
            </a:avLst>
          </a:prstGeom>
          <a:solidFill>
            <a:srgbClr val="FBFCFE"/>
          </a:solidFill>
          <a:ln/>
        </p:spPr>
      </p:sp>
      <p:sp>
        <p:nvSpPr>
          <p:cNvPr id="15" name="Text 13"/>
          <p:cNvSpPr/>
          <p:nvPr/>
        </p:nvSpPr>
        <p:spPr>
          <a:xfrm>
            <a:off x="1529633" y="4672708"/>
            <a:ext cx="1726752"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Exemptions</a:t>
            </a:r>
            <a:endParaRPr lang="en-US" sz="1350" dirty="0"/>
          </a:p>
        </p:txBody>
      </p:sp>
      <p:sp>
        <p:nvSpPr>
          <p:cNvPr id="16" name="Text 14"/>
          <p:cNvSpPr/>
          <p:nvPr/>
        </p:nvSpPr>
        <p:spPr>
          <a:xfrm>
            <a:off x="1529633" y="4971408"/>
            <a:ext cx="8182544" cy="221002"/>
          </a:xfrm>
          <a:prstGeom prst="rect">
            <a:avLst/>
          </a:prstGeom>
          <a:noFill/>
          <a:ln/>
        </p:spPr>
        <p:txBody>
          <a:bodyPr wrap="non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Cash Flow Statements are not required for:</a:t>
            </a:r>
            <a:endParaRPr lang="en-US" sz="1050" dirty="0"/>
          </a:p>
        </p:txBody>
      </p:sp>
      <p:sp>
        <p:nvSpPr>
          <p:cNvPr id="17" name="Text 15"/>
          <p:cNvSpPr/>
          <p:nvPr/>
        </p:nvSpPr>
        <p:spPr>
          <a:xfrm>
            <a:off x="1529633" y="5275242"/>
            <a:ext cx="8182544" cy="759585"/>
          </a:xfrm>
          <a:prstGeom prst="rect">
            <a:avLst/>
          </a:prstGeom>
          <a:noFill/>
          <a:ln/>
        </p:spPr>
        <p:txBody>
          <a:bodyPr wrap="square" lIns="0" tIns="0" rIns="0" bIns="0" rtlCol="0" anchor="t"/>
          <a:lstStyle/>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One Person Company (OPC)</a:t>
            </a:r>
            <a:endParaRPr lang="en-US" sz="1050" dirty="0"/>
          </a:p>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Small Company</a:t>
            </a:r>
            <a:endParaRPr lang="en-US" sz="1050" dirty="0"/>
          </a:p>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Dormant Company</a:t>
            </a:r>
            <a:endParaRPr lang="en-US" sz="1050" dirty="0"/>
          </a:p>
        </p:txBody>
      </p:sp>
      <p:sp>
        <p:nvSpPr>
          <p:cNvPr id="18" name="Text 16"/>
          <p:cNvSpPr/>
          <p:nvPr/>
        </p:nvSpPr>
        <p:spPr>
          <a:xfrm>
            <a:off x="1529633" y="6117659"/>
            <a:ext cx="8182544" cy="442003"/>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It is also not mandatory for Micro, Small and Medium sized non-company entities, such entities are however encouraged to comply with this standard..</a:t>
            </a:r>
            <a:endParaRPr lang="en-US" sz="1050" dirty="0"/>
          </a:p>
        </p:txBody>
      </p:sp>
      <p:pic>
        <p:nvPicPr>
          <p:cNvPr id="19" name="Image 0" descr="preencoded.png"/>
          <p:cNvPicPr>
            <a:picLocks noChangeAspect="1"/>
          </p:cNvPicPr>
          <p:nvPr/>
        </p:nvPicPr>
        <p:blipFill>
          <a:blip r:embed="rId3"/>
          <a:stretch>
            <a:fillRect/>
          </a:stretch>
        </p:blipFill>
        <p:spPr>
          <a:xfrm>
            <a:off x="377276" y="345946"/>
            <a:ext cx="869378" cy="189418"/>
          </a:xfrm>
          <a:prstGeom prst="rect">
            <a:avLst/>
          </a:prstGeom>
        </p:spPr>
      </p:pic>
      <p:sp>
        <p:nvSpPr>
          <p:cNvPr id="20" name="Text 17"/>
          <p:cNvSpPr/>
          <p:nvPr/>
        </p:nvSpPr>
        <p:spPr>
          <a:xfrm>
            <a:off x="4870485" y="7043952"/>
            <a:ext cx="948191" cy="154788"/>
          </a:xfrm>
          <a:prstGeom prst="rect">
            <a:avLst/>
          </a:prstGeom>
          <a:noFill/>
          <a:ln/>
        </p:spPr>
        <p:txBody>
          <a:bodyPr wrap="none" lIns="0" tIns="0" rIns="0" bIns="0" rtlCol="0" anchor="t"/>
          <a:lstStyle/>
          <a:p>
            <a:pPr marL="0" indent="0" algn="ctr">
              <a:lnSpc>
                <a:spcPts val="1200"/>
              </a:lnSpc>
              <a:buNone/>
            </a:pPr>
            <a:r>
              <a:rPr lang="en-US" sz="750" dirty="0">
                <a:solidFill>
                  <a:srgbClr val="15213F"/>
                </a:solidFill>
                <a:latin typeface="Inter" pitchFamily="34" charset="0"/>
                <a:ea typeface="Inter" pitchFamily="34" charset="-122"/>
                <a:cs typeface="Inter" pitchFamily="34" charset="-120"/>
              </a:rPr>
              <a:t>CA Anupam Sarda</a:t>
            </a:r>
            <a:endParaRPr lang="en-US" sz="75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601"/>
            </a:avLst>
          </a:prstGeom>
          <a:solidFill>
            <a:srgbClr val="FBFCFE"/>
          </a:solidFill>
          <a:ln w="33404">
            <a:solidFill>
              <a:srgbClr val="E5E0DF"/>
            </a:solidFill>
            <a:prstDash val="solid"/>
          </a:ln>
        </p:spPr>
      </p:sp>
      <p:sp>
        <p:nvSpPr>
          <p:cNvPr id="3" name="Text 1"/>
          <p:cNvSpPr/>
          <p:nvPr/>
        </p:nvSpPr>
        <p:spPr>
          <a:xfrm>
            <a:off x="805528" y="1698842"/>
            <a:ext cx="8996075" cy="431736"/>
          </a:xfrm>
          <a:prstGeom prst="rect">
            <a:avLst/>
          </a:prstGeom>
          <a:noFill/>
          <a:ln/>
        </p:spPr>
        <p:txBody>
          <a:bodyPr wrap="none" lIns="0" tIns="0" rIns="0" bIns="0" rtlCol="0" anchor="t"/>
          <a:lstStyle/>
          <a:p>
            <a:pPr marL="0" indent="0" algn="l">
              <a:lnSpc>
                <a:spcPts val="3350"/>
              </a:lnSpc>
              <a:buNone/>
            </a:pPr>
            <a:r>
              <a:rPr lang="en-US" sz="2700" b="1" dirty="0">
                <a:solidFill>
                  <a:srgbClr val="3257B8"/>
                </a:solidFill>
                <a:latin typeface="Inter Bold" pitchFamily="34" charset="0"/>
                <a:ea typeface="Inter Bold" pitchFamily="34" charset="-122"/>
                <a:cs typeface="Inter Bold" pitchFamily="34" charset="-120"/>
              </a:rPr>
              <a:t>AS-20 Basic EPS vs. Diluted EPS — The Core Concept</a:t>
            </a:r>
            <a:endParaRPr lang="en-US" sz="2700" dirty="0"/>
          </a:p>
        </p:txBody>
      </p:sp>
      <p:sp>
        <p:nvSpPr>
          <p:cNvPr id="4" name="Text 2"/>
          <p:cNvSpPr/>
          <p:nvPr/>
        </p:nvSpPr>
        <p:spPr>
          <a:xfrm>
            <a:off x="805528" y="2476003"/>
            <a:ext cx="1726752" cy="215868"/>
          </a:xfrm>
          <a:prstGeom prst="rect">
            <a:avLst/>
          </a:prstGeom>
          <a:noFill/>
          <a:ln/>
        </p:spPr>
        <p:txBody>
          <a:bodyPr wrap="none" lIns="0" tIns="0" rIns="0" bIns="0" rtlCol="0" anchor="t"/>
          <a:lstStyle/>
          <a:p>
            <a:pPr marL="0" indent="0" algn="l">
              <a:lnSpc>
                <a:spcPts val="1650"/>
              </a:lnSpc>
              <a:buNone/>
            </a:pPr>
            <a:r>
              <a:rPr lang="en-US" sz="1350" b="1" dirty="0">
                <a:solidFill>
                  <a:srgbClr val="3257B8"/>
                </a:solidFill>
                <a:latin typeface="Inter Bold" pitchFamily="34" charset="0"/>
                <a:ea typeface="Inter Bold" pitchFamily="34" charset="-122"/>
                <a:cs typeface="Inter Bold" pitchFamily="34" charset="-120"/>
              </a:rPr>
              <a:t>Basic EPS Formula</a:t>
            </a:r>
            <a:endParaRPr lang="en-US" sz="1350" dirty="0"/>
          </a:p>
        </p:txBody>
      </p:sp>
      <p:pic>
        <p:nvPicPr>
          <p:cNvPr id="5" name="Image 0" descr="preencoded.png"/>
          <p:cNvPicPr>
            <a:picLocks noChangeAspect="1"/>
          </p:cNvPicPr>
          <p:nvPr/>
        </p:nvPicPr>
        <p:blipFill>
          <a:blip r:embed="rId3"/>
          <a:stretch>
            <a:fillRect/>
          </a:stretch>
        </p:blipFill>
        <p:spPr>
          <a:xfrm>
            <a:off x="805528" y="2847268"/>
            <a:ext cx="4122458" cy="612453"/>
          </a:xfrm>
          <a:prstGeom prst="rect">
            <a:avLst/>
          </a:prstGeom>
        </p:spPr>
      </p:pic>
      <p:sp>
        <p:nvSpPr>
          <p:cNvPr id="6" name="Text 3"/>
          <p:cNvSpPr/>
          <p:nvPr/>
        </p:nvSpPr>
        <p:spPr>
          <a:xfrm>
            <a:off x="805528" y="3615119"/>
            <a:ext cx="4370554" cy="442003"/>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The </a:t>
            </a:r>
            <a:r>
              <a:rPr lang="en-US" sz="1050" b="1" dirty="0">
                <a:solidFill>
                  <a:srgbClr val="15213F"/>
                </a:solidFill>
                <a:latin typeface="Inter" pitchFamily="34" charset="0"/>
                <a:ea typeface="Inter" pitchFamily="34" charset="-122"/>
                <a:cs typeface="Inter" pitchFamily="34" charset="-120"/>
              </a:rPr>
              <a:t>weighted average</a:t>
            </a:r>
            <a:r>
              <a:rPr lang="en-US" sz="1050" dirty="0">
                <a:solidFill>
                  <a:srgbClr val="15213F"/>
                </a:solidFill>
                <a:latin typeface="Inter" pitchFamily="34" charset="0"/>
                <a:ea typeface="Inter" pitchFamily="34" charset="-122"/>
                <a:cs typeface="Inter" pitchFamily="34" charset="-120"/>
              </a:rPr>
              <a:t> accounts for shares issued or bought back during the year, time-weighted by the number of days outstanding.</a:t>
            </a:r>
            <a:endParaRPr lang="en-US" sz="1050" dirty="0"/>
          </a:p>
        </p:txBody>
      </p:sp>
      <p:sp>
        <p:nvSpPr>
          <p:cNvPr id="7" name="Shape 4"/>
          <p:cNvSpPr/>
          <p:nvPr/>
        </p:nvSpPr>
        <p:spPr>
          <a:xfrm>
            <a:off x="805528" y="4212519"/>
            <a:ext cx="4370554" cy="808136"/>
          </a:xfrm>
          <a:prstGeom prst="roundRect">
            <a:avLst>
              <a:gd name="adj" fmla="val 25642"/>
            </a:avLst>
          </a:prstGeom>
          <a:solidFill>
            <a:srgbClr val="B6D6FC"/>
          </a:solidFill>
          <a:ln/>
        </p:spPr>
      </p:sp>
      <p:pic>
        <p:nvPicPr>
          <p:cNvPr id="8" name="Image 1" descr="preencoded.png"/>
          <p:cNvPicPr>
            <a:picLocks noChangeAspect="1"/>
          </p:cNvPicPr>
          <p:nvPr/>
        </p:nvPicPr>
        <p:blipFill>
          <a:blip r:embed="rId4"/>
          <a:stretch>
            <a:fillRect/>
          </a:stretch>
        </p:blipFill>
        <p:spPr>
          <a:xfrm>
            <a:off x="943668" y="4420209"/>
            <a:ext cx="172675" cy="138170"/>
          </a:xfrm>
          <a:prstGeom prst="rect">
            <a:avLst/>
          </a:prstGeom>
        </p:spPr>
      </p:pic>
      <p:sp>
        <p:nvSpPr>
          <p:cNvPr id="9" name="Text 5"/>
          <p:cNvSpPr/>
          <p:nvPr/>
        </p:nvSpPr>
        <p:spPr>
          <a:xfrm>
            <a:off x="1254483" y="4385231"/>
            <a:ext cx="3783458" cy="442003"/>
          </a:xfrm>
          <a:prstGeom prst="rect">
            <a:avLst/>
          </a:prstGeom>
          <a:noFill/>
          <a:ln/>
        </p:spPr>
        <p:txBody>
          <a:bodyPr wrap="square" lIns="0" tIns="0" rIns="0" bIns="0" rtlCol="0" anchor="t"/>
          <a:lstStyle/>
          <a:p>
            <a:pPr marL="0" indent="0" algn="l">
              <a:lnSpc>
                <a:spcPts val="1700"/>
              </a:lnSpc>
              <a:buNone/>
            </a:pPr>
            <a:r>
              <a:rPr lang="en-US" sz="1050" dirty="0">
                <a:solidFill>
                  <a:srgbClr val="000000"/>
                </a:solidFill>
                <a:latin typeface="Inter" pitchFamily="34" charset="0"/>
                <a:ea typeface="Inter" pitchFamily="34" charset="-122"/>
                <a:cs typeface="Inter" pitchFamily="34" charset="-120"/>
              </a:rPr>
              <a:t>Even a </a:t>
            </a:r>
            <a:r>
              <a:rPr lang="en-US" sz="1050" b="1" dirty="0">
                <a:solidFill>
                  <a:srgbClr val="000000"/>
                </a:solidFill>
                <a:latin typeface="Inter" pitchFamily="34" charset="0"/>
                <a:ea typeface="Inter" pitchFamily="34" charset="-122"/>
                <a:cs typeface="Inter" pitchFamily="34" charset="-120"/>
              </a:rPr>
              <a:t>loss per share</a:t>
            </a:r>
            <a:r>
              <a:rPr lang="en-US" sz="1050" dirty="0">
                <a:solidFill>
                  <a:srgbClr val="000000"/>
                </a:solidFill>
                <a:latin typeface="Inter" pitchFamily="34" charset="0"/>
                <a:ea typeface="Inter" pitchFamily="34" charset="-122"/>
                <a:cs typeface="Inter" pitchFamily="34" charset="-120"/>
              </a:rPr>
              <a:t> must be presented — negative EPS is not suppressed.</a:t>
            </a:r>
            <a:endParaRPr lang="en-US" sz="1050" dirty="0"/>
          </a:p>
        </p:txBody>
      </p:sp>
      <p:sp>
        <p:nvSpPr>
          <p:cNvPr id="10" name="Text 6"/>
          <p:cNvSpPr/>
          <p:nvPr/>
        </p:nvSpPr>
        <p:spPr>
          <a:xfrm>
            <a:off x="5518648" y="2476003"/>
            <a:ext cx="2460687" cy="215868"/>
          </a:xfrm>
          <a:prstGeom prst="rect">
            <a:avLst/>
          </a:prstGeom>
          <a:noFill/>
          <a:ln/>
        </p:spPr>
        <p:txBody>
          <a:bodyPr wrap="none" lIns="0" tIns="0" rIns="0" bIns="0" rtlCol="0" anchor="t"/>
          <a:lstStyle/>
          <a:p>
            <a:pPr marL="0" indent="0" algn="l">
              <a:lnSpc>
                <a:spcPts val="1650"/>
              </a:lnSpc>
              <a:buNone/>
            </a:pPr>
            <a:r>
              <a:rPr lang="en-US" sz="1350" b="1" dirty="0">
                <a:solidFill>
                  <a:srgbClr val="3257B8"/>
                </a:solidFill>
                <a:latin typeface="Inter Bold" pitchFamily="34" charset="0"/>
                <a:ea typeface="Inter Bold" pitchFamily="34" charset="-122"/>
                <a:cs typeface="Inter Bold" pitchFamily="34" charset="-120"/>
              </a:rPr>
              <a:t>Diluted EPS — Why It Matters</a:t>
            </a:r>
            <a:endParaRPr lang="en-US" sz="1350" dirty="0"/>
          </a:p>
        </p:txBody>
      </p:sp>
      <p:sp>
        <p:nvSpPr>
          <p:cNvPr id="11" name="Text 7"/>
          <p:cNvSpPr/>
          <p:nvPr/>
        </p:nvSpPr>
        <p:spPr>
          <a:xfrm>
            <a:off x="5518648" y="2830040"/>
            <a:ext cx="4370554" cy="884007"/>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Diluted EPS assumes all </a:t>
            </a:r>
            <a:r>
              <a:rPr lang="en-US" sz="1050" b="1" dirty="0">
                <a:solidFill>
                  <a:srgbClr val="15213F"/>
                </a:solidFill>
                <a:latin typeface="Inter" pitchFamily="34" charset="0"/>
                <a:ea typeface="Inter" pitchFamily="34" charset="-122"/>
                <a:cs typeface="Inter" pitchFamily="34" charset="-120"/>
              </a:rPr>
              <a:t>potential equity shares</a:t>
            </a:r>
            <a:r>
              <a:rPr lang="en-US" sz="1050" dirty="0">
                <a:solidFill>
                  <a:srgbClr val="15213F"/>
                </a:solidFill>
                <a:latin typeface="Inter" pitchFamily="34" charset="0"/>
                <a:ea typeface="Inter" pitchFamily="34" charset="-122"/>
                <a:cs typeface="Inter" pitchFamily="34" charset="-120"/>
              </a:rPr>
              <a:t> (convertible debentures, warrants, ESOPs, convertible preference shares) are converted into equity. It shows the </a:t>
            </a:r>
            <a:r>
              <a:rPr lang="en-US" sz="1050" b="1" dirty="0">
                <a:solidFill>
                  <a:srgbClr val="15213F"/>
                </a:solidFill>
                <a:latin typeface="Inter" pitchFamily="34" charset="0"/>
                <a:ea typeface="Inter" pitchFamily="34" charset="-122"/>
                <a:cs typeface="Inter" pitchFamily="34" charset="-120"/>
              </a:rPr>
              <a:t>worst-case dilution</a:t>
            </a:r>
            <a:r>
              <a:rPr lang="en-US" sz="1050" dirty="0">
                <a:solidFill>
                  <a:srgbClr val="15213F"/>
                </a:solidFill>
                <a:latin typeface="Inter" pitchFamily="34" charset="0"/>
                <a:ea typeface="Inter" pitchFamily="34" charset="-122"/>
                <a:cs typeface="Inter" pitchFamily="34" charset="-120"/>
              </a:rPr>
              <a:t> for existing shareholders.</a:t>
            </a:r>
            <a:endParaRPr lang="en-US" sz="1050" dirty="0"/>
          </a:p>
        </p:txBody>
      </p:sp>
      <p:sp>
        <p:nvSpPr>
          <p:cNvPr id="12" name="Text 8"/>
          <p:cNvSpPr/>
          <p:nvPr/>
        </p:nvSpPr>
        <p:spPr>
          <a:xfrm>
            <a:off x="5518648" y="3838383"/>
            <a:ext cx="4370554" cy="663005"/>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Potential equity shares are included only if they are </a:t>
            </a:r>
            <a:r>
              <a:rPr lang="en-US" sz="1050" b="1" dirty="0">
                <a:solidFill>
                  <a:srgbClr val="15213F"/>
                </a:solidFill>
                <a:latin typeface="Inter" pitchFamily="34" charset="0"/>
                <a:ea typeface="Inter" pitchFamily="34" charset="-122"/>
                <a:cs typeface="Inter" pitchFamily="34" charset="-120"/>
              </a:rPr>
              <a:t>dilutive</a:t>
            </a:r>
            <a:r>
              <a:rPr lang="en-US" sz="1050" dirty="0">
                <a:solidFill>
                  <a:srgbClr val="15213F"/>
                </a:solidFill>
                <a:latin typeface="Inter" pitchFamily="34" charset="0"/>
                <a:ea typeface="Inter" pitchFamily="34" charset="-122"/>
                <a:cs typeface="Inter" pitchFamily="34" charset="-120"/>
              </a:rPr>
              <a:t> — i.e., their conversion decreases EPS from continuing ordinary operations. Anti-dilutive instruments are ignored.</a:t>
            </a:r>
            <a:endParaRPr lang="en-US" sz="1050" dirty="0"/>
          </a:p>
        </p:txBody>
      </p:sp>
      <p:sp>
        <p:nvSpPr>
          <p:cNvPr id="13" name="Text 9"/>
          <p:cNvSpPr/>
          <p:nvPr/>
        </p:nvSpPr>
        <p:spPr>
          <a:xfrm>
            <a:off x="1012738" y="5486847"/>
            <a:ext cx="8870983" cy="221002"/>
          </a:xfrm>
          <a:prstGeom prst="rect">
            <a:avLst/>
          </a:prstGeom>
          <a:noFill/>
          <a:ln/>
        </p:spPr>
        <p:txBody>
          <a:bodyPr wrap="non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"EPS is the single number every investor looks at first — getting it right is not optional."</a:t>
            </a:r>
            <a:endParaRPr lang="en-US" sz="1050" dirty="0"/>
          </a:p>
        </p:txBody>
      </p:sp>
      <p:sp>
        <p:nvSpPr>
          <p:cNvPr id="14" name="Shape 10"/>
          <p:cNvSpPr/>
          <p:nvPr/>
        </p:nvSpPr>
        <p:spPr>
          <a:xfrm>
            <a:off x="805528" y="5331450"/>
            <a:ext cx="33404" cy="531796"/>
          </a:xfrm>
          <a:prstGeom prst="rect">
            <a:avLst/>
          </a:prstGeom>
          <a:solidFill>
            <a:srgbClr val="3257B8"/>
          </a:solidFill>
          <a:ln/>
        </p:spPr>
      </p:sp>
      <p:pic>
        <p:nvPicPr>
          <p:cNvPr id="15" name="Image 2" descr="preencoded.png"/>
          <p:cNvPicPr>
            <a:picLocks noChangeAspect="1"/>
          </p:cNvPicPr>
          <p:nvPr/>
        </p:nvPicPr>
        <p:blipFill>
          <a:blip r:embed="rId5"/>
          <a:stretch>
            <a:fillRect/>
          </a:stretch>
        </p:blipFill>
        <p:spPr>
          <a:xfrm>
            <a:off x="377276" y="345946"/>
            <a:ext cx="869378" cy="189418"/>
          </a:xfrm>
          <a:prstGeom prst="rect">
            <a:avLst/>
          </a:prstGeom>
        </p:spPr>
      </p:pic>
      <p:sp>
        <p:nvSpPr>
          <p:cNvPr id="16" name="Text 11"/>
          <p:cNvSpPr/>
          <p:nvPr/>
        </p:nvSpPr>
        <p:spPr>
          <a:xfrm>
            <a:off x="4870485" y="7043952"/>
            <a:ext cx="948191" cy="154788"/>
          </a:xfrm>
          <a:prstGeom prst="rect">
            <a:avLst/>
          </a:prstGeom>
          <a:noFill/>
          <a:ln/>
        </p:spPr>
        <p:txBody>
          <a:bodyPr wrap="none" lIns="0" tIns="0" rIns="0" bIns="0" rtlCol="0" anchor="t"/>
          <a:lstStyle/>
          <a:p>
            <a:pPr marL="0" indent="0" algn="ctr">
              <a:lnSpc>
                <a:spcPts val="1200"/>
              </a:lnSpc>
              <a:buNone/>
            </a:pPr>
            <a:r>
              <a:rPr lang="en-US" sz="750" dirty="0">
                <a:solidFill>
                  <a:srgbClr val="15213F"/>
                </a:solidFill>
                <a:latin typeface="Inter" pitchFamily="34" charset="0"/>
                <a:ea typeface="Inter" pitchFamily="34" charset="-122"/>
                <a:cs typeface="Inter" pitchFamily="34" charset="-120"/>
              </a:rPr>
              <a:t>CA Anupam Sarda</a:t>
            </a:r>
            <a:endParaRPr lang="en-US" sz="75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1">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601"/>
            </a:avLst>
          </a:prstGeom>
          <a:solidFill>
            <a:srgbClr val="FBFCFE"/>
          </a:solidFill>
          <a:ln w="33404">
            <a:solidFill>
              <a:srgbClr val="E5E0DF"/>
            </a:solidFill>
            <a:prstDash val="solid"/>
          </a:ln>
        </p:spPr>
      </p:sp>
      <p:sp>
        <p:nvSpPr>
          <p:cNvPr id="3" name="Text 1"/>
          <p:cNvSpPr/>
          <p:nvPr/>
        </p:nvSpPr>
        <p:spPr>
          <a:xfrm>
            <a:off x="805528" y="1939334"/>
            <a:ext cx="7311252" cy="431736"/>
          </a:xfrm>
          <a:prstGeom prst="rect">
            <a:avLst/>
          </a:prstGeom>
          <a:noFill/>
          <a:ln/>
        </p:spPr>
        <p:txBody>
          <a:bodyPr wrap="none" lIns="0" tIns="0" rIns="0" bIns="0" rtlCol="0" anchor="t"/>
          <a:lstStyle/>
          <a:p>
            <a:pPr marL="0" indent="0" algn="l">
              <a:lnSpc>
                <a:spcPts val="3350"/>
              </a:lnSpc>
              <a:buNone/>
            </a:pPr>
            <a:r>
              <a:rPr lang="en-US" sz="2700" b="1" dirty="0">
                <a:solidFill>
                  <a:srgbClr val="3257B8"/>
                </a:solidFill>
                <a:latin typeface="Inter Bold" pitchFamily="34" charset="0"/>
                <a:ea typeface="Inter Bold" pitchFamily="34" charset="-122"/>
                <a:cs typeface="Inter Bold" pitchFamily="34" charset="-120"/>
              </a:rPr>
              <a:t>AS 20 — Key Adjustments &amp; Practical Traps</a:t>
            </a:r>
            <a:endParaRPr lang="en-US" sz="2700" dirty="0"/>
          </a:p>
        </p:txBody>
      </p:sp>
      <p:pic>
        <p:nvPicPr>
          <p:cNvPr id="4" name="Image 0" descr="preencoded.png"/>
          <p:cNvPicPr>
            <a:picLocks noChangeAspect="1"/>
          </p:cNvPicPr>
          <p:nvPr/>
        </p:nvPicPr>
        <p:blipFill>
          <a:blip r:embed="rId3"/>
          <a:stretch>
            <a:fillRect/>
          </a:stretch>
        </p:blipFill>
        <p:spPr>
          <a:xfrm>
            <a:off x="805528" y="2647409"/>
            <a:ext cx="3026035" cy="552678"/>
          </a:xfrm>
          <a:prstGeom prst="rect">
            <a:avLst/>
          </a:prstGeom>
        </p:spPr>
      </p:pic>
      <p:sp>
        <p:nvSpPr>
          <p:cNvPr id="5" name="Text 2"/>
          <p:cNvSpPr/>
          <p:nvPr/>
        </p:nvSpPr>
        <p:spPr>
          <a:xfrm>
            <a:off x="943668" y="3338257"/>
            <a:ext cx="2082194"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Bonus Issue / Share Split</a:t>
            </a:r>
            <a:endParaRPr lang="en-US" sz="1350" dirty="0"/>
          </a:p>
        </p:txBody>
      </p:sp>
      <p:sp>
        <p:nvSpPr>
          <p:cNvPr id="6" name="Text 3"/>
          <p:cNvSpPr/>
          <p:nvPr/>
        </p:nvSpPr>
        <p:spPr>
          <a:xfrm>
            <a:off x="943668" y="3636958"/>
            <a:ext cx="2749755" cy="884007"/>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Treated as if it occurred at the </a:t>
            </a:r>
            <a:r>
              <a:rPr lang="en-US" sz="1050" b="1" dirty="0">
                <a:solidFill>
                  <a:srgbClr val="15213F"/>
                </a:solidFill>
                <a:latin typeface="Inter" pitchFamily="34" charset="0"/>
                <a:ea typeface="Inter" pitchFamily="34" charset="-122"/>
                <a:cs typeface="Inter" pitchFamily="34" charset="-120"/>
              </a:rPr>
              <a:t>beginning of the earliest period</a:t>
            </a:r>
            <a:r>
              <a:rPr lang="en-US" sz="1050" dirty="0">
                <a:solidFill>
                  <a:srgbClr val="15213F"/>
                </a:solidFill>
                <a:latin typeface="Inter" pitchFamily="34" charset="0"/>
                <a:ea typeface="Inter" pitchFamily="34" charset="-122"/>
                <a:cs typeface="Inter" pitchFamily="34" charset="-120"/>
              </a:rPr>
              <a:t> reported. Restate all prior period EPS figures. No new resources — purely a number adjustment.</a:t>
            </a:r>
            <a:endParaRPr lang="en-US" sz="1050" dirty="0"/>
          </a:p>
        </p:txBody>
      </p:sp>
      <p:pic>
        <p:nvPicPr>
          <p:cNvPr id="7" name="Image 1" descr="preencoded.png"/>
          <p:cNvPicPr>
            <a:picLocks noChangeAspect="1"/>
          </p:cNvPicPr>
          <p:nvPr/>
        </p:nvPicPr>
        <p:blipFill>
          <a:blip r:embed="rId4"/>
          <a:stretch>
            <a:fillRect/>
          </a:stretch>
        </p:blipFill>
        <p:spPr>
          <a:xfrm>
            <a:off x="3831563" y="2647409"/>
            <a:ext cx="3026035" cy="552678"/>
          </a:xfrm>
          <a:prstGeom prst="rect">
            <a:avLst/>
          </a:prstGeom>
        </p:spPr>
      </p:pic>
      <p:sp>
        <p:nvSpPr>
          <p:cNvPr id="8" name="Text 4"/>
          <p:cNvSpPr/>
          <p:nvPr/>
        </p:nvSpPr>
        <p:spPr>
          <a:xfrm>
            <a:off x="3969703" y="3338257"/>
            <a:ext cx="1726752"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Rights Issue</a:t>
            </a:r>
            <a:endParaRPr lang="en-US" sz="1350" dirty="0"/>
          </a:p>
        </p:txBody>
      </p:sp>
      <p:sp>
        <p:nvSpPr>
          <p:cNvPr id="9" name="Text 5"/>
          <p:cNvSpPr/>
          <p:nvPr/>
        </p:nvSpPr>
        <p:spPr>
          <a:xfrm>
            <a:off x="3969703" y="3636958"/>
            <a:ext cx="2749755" cy="884007"/>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Contains a </a:t>
            </a:r>
            <a:r>
              <a:rPr lang="en-US" sz="1050" b="1" dirty="0">
                <a:solidFill>
                  <a:srgbClr val="15213F"/>
                </a:solidFill>
                <a:latin typeface="Inter" pitchFamily="34" charset="0"/>
                <a:ea typeface="Inter" pitchFamily="34" charset="-122"/>
                <a:cs typeface="Inter" pitchFamily="34" charset="-120"/>
              </a:rPr>
              <a:t>bonus element</a:t>
            </a:r>
            <a:r>
              <a:rPr lang="en-US" sz="1050" dirty="0">
                <a:solidFill>
                  <a:srgbClr val="15213F"/>
                </a:solidFill>
                <a:latin typeface="Inter" pitchFamily="34" charset="0"/>
                <a:ea typeface="Inter" pitchFamily="34" charset="-122"/>
                <a:cs typeface="Inter" pitchFamily="34" charset="-120"/>
              </a:rPr>
              <a:t> (exercise price below fair value). Apply adjustment factor = Fair Value ÷ Theoretical Ex-Rights Value to all prior period shares.</a:t>
            </a:r>
            <a:endParaRPr lang="en-US" sz="1050" dirty="0"/>
          </a:p>
        </p:txBody>
      </p:sp>
      <p:pic>
        <p:nvPicPr>
          <p:cNvPr id="10" name="Image 2" descr="preencoded.png"/>
          <p:cNvPicPr>
            <a:picLocks noChangeAspect="1"/>
          </p:cNvPicPr>
          <p:nvPr/>
        </p:nvPicPr>
        <p:blipFill>
          <a:blip r:embed="rId5"/>
          <a:stretch>
            <a:fillRect/>
          </a:stretch>
        </p:blipFill>
        <p:spPr>
          <a:xfrm>
            <a:off x="6857599" y="2647409"/>
            <a:ext cx="3026035" cy="552678"/>
          </a:xfrm>
          <a:prstGeom prst="rect">
            <a:avLst/>
          </a:prstGeom>
        </p:spPr>
      </p:pic>
      <p:sp>
        <p:nvSpPr>
          <p:cNvPr id="11" name="Text 6"/>
          <p:cNvSpPr/>
          <p:nvPr/>
        </p:nvSpPr>
        <p:spPr>
          <a:xfrm>
            <a:off x="6995739" y="3338257"/>
            <a:ext cx="1726752"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Dilutive Sequence</a:t>
            </a:r>
            <a:endParaRPr lang="en-US" sz="1350" dirty="0"/>
          </a:p>
        </p:txBody>
      </p:sp>
      <p:sp>
        <p:nvSpPr>
          <p:cNvPr id="12" name="Text 7"/>
          <p:cNvSpPr/>
          <p:nvPr/>
        </p:nvSpPr>
        <p:spPr>
          <a:xfrm>
            <a:off x="6995739" y="3636958"/>
            <a:ext cx="2749755" cy="1105009"/>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Include dilutive instruments from </a:t>
            </a:r>
            <a:r>
              <a:rPr lang="en-US" sz="1050" b="1" dirty="0">
                <a:solidFill>
                  <a:srgbClr val="15213F"/>
                </a:solidFill>
                <a:latin typeface="Inter" pitchFamily="34" charset="0"/>
                <a:ea typeface="Inter" pitchFamily="34" charset="-122"/>
                <a:cs typeface="Inter" pitchFamily="34" charset="-120"/>
              </a:rPr>
              <a:t>most dilutive to least dilutive</a:t>
            </a:r>
            <a:r>
              <a:rPr lang="en-US" sz="1050" dirty="0">
                <a:solidFill>
                  <a:srgbClr val="15213F"/>
                </a:solidFill>
                <a:latin typeface="Inter" pitchFamily="34" charset="0"/>
                <a:ea typeface="Inter" pitchFamily="34" charset="-122"/>
                <a:cs typeface="Inter" pitchFamily="34" charset="-120"/>
              </a:rPr>
              <a:t> (lowest earnings per incremental share first). Stop when adding the next instrument becomes anti-dilutive.</a:t>
            </a:r>
            <a:endParaRPr lang="en-US" sz="1050" dirty="0"/>
          </a:p>
        </p:txBody>
      </p:sp>
      <p:sp>
        <p:nvSpPr>
          <p:cNvPr id="13" name="Shape 8"/>
          <p:cNvSpPr/>
          <p:nvPr/>
        </p:nvSpPr>
        <p:spPr>
          <a:xfrm>
            <a:off x="805528" y="5035533"/>
            <a:ext cx="9078193" cy="587134"/>
          </a:xfrm>
          <a:prstGeom prst="roundRect">
            <a:avLst>
              <a:gd name="adj" fmla="val 35293"/>
            </a:avLst>
          </a:prstGeom>
          <a:solidFill>
            <a:srgbClr val="FCF2B5"/>
          </a:solidFill>
          <a:ln/>
        </p:spPr>
      </p:sp>
      <p:pic>
        <p:nvPicPr>
          <p:cNvPr id="14" name="Image 3" descr="preencoded.png"/>
          <p:cNvPicPr>
            <a:picLocks noChangeAspect="1"/>
          </p:cNvPicPr>
          <p:nvPr/>
        </p:nvPicPr>
        <p:blipFill>
          <a:blip r:embed="rId6"/>
          <a:stretch>
            <a:fillRect/>
          </a:stretch>
        </p:blipFill>
        <p:spPr>
          <a:xfrm>
            <a:off x="943668" y="5243223"/>
            <a:ext cx="172675" cy="138170"/>
          </a:xfrm>
          <a:prstGeom prst="rect">
            <a:avLst/>
          </a:prstGeom>
        </p:spPr>
      </p:pic>
      <p:sp>
        <p:nvSpPr>
          <p:cNvPr id="15" name="Text 9"/>
          <p:cNvSpPr/>
          <p:nvPr/>
        </p:nvSpPr>
        <p:spPr>
          <a:xfrm>
            <a:off x="1254483" y="5208245"/>
            <a:ext cx="8491098" cy="221002"/>
          </a:xfrm>
          <a:prstGeom prst="rect">
            <a:avLst/>
          </a:prstGeom>
          <a:noFill/>
          <a:ln/>
        </p:spPr>
        <p:txBody>
          <a:bodyPr wrap="none" lIns="0" tIns="0" rIns="0" bIns="0" rtlCol="0" anchor="t"/>
          <a:lstStyle/>
          <a:p>
            <a:pPr marL="0" indent="0" algn="l">
              <a:lnSpc>
                <a:spcPts val="1700"/>
              </a:lnSpc>
              <a:buNone/>
            </a:pPr>
            <a:r>
              <a:rPr lang="en-US" sz="1050" dirty="0">
                <a:solidFill>
                  <a:srgbClr val="000000"/>
                </a:solidFill>
                <a:latin typeface="Inter" pitchFamily="34" charset="0"/>
                <a:ea typeface="Inter" pitchFamily="34" charset="-122"/>
                <a:cs typeface="Inter" pitchFamily="34" charset="-120"/>
              </a:rPr>
              <a:t>Convertible Preference Shares that increase EPS when converted are </a:t>
            </a:r>
            <a:r>
              <a:rPr lang="en-US" sz="1050" b="1" dirty="0">
                <a:solidFill>
                  <a:srgbClr val="000000"/>
                </a:solidFill>
                <a:latin typeface="Inter" pitchFamily="34" charset="0"/>
                <a:ea typeface="Inter" pitchFamily="34" charset="-122"/>
                <a:cs typeface="Inter" pitchFamily="34" charset="-120"/>
              </a:rPr>
              <a:t>anti-dilutive</a:t>
            </a:r>
            <a:r>
              <a:rPr lang="en-US" sz="1050" dirty="0">
                <a:solidFill>
                  <a:srgbClr val="000000"/>
                </a:solidFill>
                <a:latin typeface="Inter" pitchFamily="34" charset="0"/>
                <a:ea typeface="Inter" pitchFamily="34" charset="-122"/>
                <a:cs typeface="Inter" pitchFamily="34" charset="-120"/>
              </a:rPr>
              <a:t> and must be excluded from diluted EPS.</a:t>
            </a:r>
            <a:endParaRPr lang="en-US" sz="1050" dirty="0"/>
          </a:p>
        </p:txBody>
      </p:sp>
      <p:pic>
        <p:nvPicPr>
          <p:cNvPr id="16" name="Image 4" descr="preencoded.png"/>
          <p:cNvPicPr>
            <a:picLocks noChangeAspect="1"/>
          </p:cNvPicPr>
          <p:nvPr/>
        </p:nvPicPr>
        <p:blipFill>
          <a:blip r:embed="rId7"/>
          <a:stretch>
            <a:fillRect/>
          </a:stretch>
        </p:blipFill>
        <p:spPr>
          <a:xfrm>
            <a:off x="377276" y="345946"/>
            <a:ext cx="869378" cy="189418"/>
          </a:xfrm>
          <a:prstGeom prst="rect">
            <a:avLst/>
          </a:prstGeom>
        </p:spPr>
      </p:pic>
      <p:sp>
        <p:nvSpPr>
          <p:cNvPr id="17" name="Text 10"/>
          <p:cNvSpPr/>
          <p:nvPr/>
        </p:nvSpPr>
        <p:spPr>
          <a:xfrm>
            <a:off x="4870485" y="7043952"/>
            <a:ext cx="948191" cy="154788"/>
          </a:xfrm>
          <a:prstGeom prst="rect">
            <a:avLst/>
          </a:prstGeom>
          <a:noFill/>
          <a:ln/>
        </p:spPr>
        <p:txBody>
          <a:bodyPr wrap="none" lIns="0" tIns="0" rIns="0" bIns="0" rtlCol="0" anchor="t"/>
          <a:lstStyle/>
          <a:p>
            <a:pPr marL="0" indent="0" algn="ctr">
              <a:lnSpc>
                <a:spcPts val="1200"/>
              </a:lnSpc>
              <a:buNone/>
            </a:pPr>
            <a:r>
              <a:rPr lang="en-US" sz="750" dirty="0">
                <a:solidFill>
                  <a:srgbClr val="15213F"/>
                </a:solidFill>
                <a:latin typeface="Inter" pitchFamily="34" charset="0"/>
                <a:ea typeface="Inter" pitchFamily="34" charset="-122"/>
                <a:cs typeface="Inter" pitchFamily="34" charset="-120"/>
              </a:rPr>
              <a:t>CA Anupam Sarda</a:t>
            </a:r>
            <a:endParaRPr lang="en-US" sz="75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2">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601"/>
            </a:avLst>
          </a:prstGeom>
          <a:solidFill>
            <a:srgbClr val="FBFCFE"/>
          </a:solidFill>
          <a:ln w="33404">
            <a:solidFill>
              <a:srgbClr val="E5E0DF"/>
            </a:solidFill>
            <a:prstDash val="solid"/>
          </a:ln>
        </p:spPr>
      </p:sp>
      <p:sp>
        <p:nvSpPr>
          <p:cNvPr id="3" name="Text 1"/>
          <p:cNvSpPr/>
          <p:nvPr/>
        </p:nvSpPr>
        <p:spPr>
          <a:xfrm>
            <a:off x="805528" y="1001817"/>
            <a:ext cx="5640260" cy="431736"/>
          </a:xfrm>
          <a:prstGeom prst="rect">
            <a:avLst/>
          </a:prstGeom>
          <a:noFill/>
          <a:ln/>
        </p:spPr>
        <p:txBody>
          <a:bodyPr wrap="none" lIns="0" tIns="0" rIns="0" bIns="0" rtlCol="0" anchor="t"/>
          <a:lstStyle/>
          <a:p>
            <a:pPr marL="0" indent="0" algn="l">
              <a:lnSpc>
                <a:spcPts val="3350"/>
              </a:lnSpc>
              <a:buNone/>
            </a:pPr>
            <a:r>
              <a:rPr lang="en-US" sz="2700" b="1" dirty="0">
                <a:solidFill>
                  <a:srgbClr val="3257B8"/>
                </a:solidFill>
                <a:latin typeface="Inter Bold" pitchFamily="34" charset="0"/>
                <a:ea typeface="Inter Bold" pitchFamily="34" charset="-122"/>
                <a:cs typeface="Inter Bold" pitchFamily="34" charset="-120"/>
              </a:rPr>
              <a:t>AS-20: Bonus Issue — Illustration</a:t>
            </a:r>
            <a:endParaRPr lang="en-US" sz="2700" dirty="0"/>
          </a:p>
        </p:txBody>
      </p:sp>
      <p:sp>
        <p:nvSpPr>
          <p:cNvPr id="4" name="Text 2"/>
          <p:cNvSpPr/>
          <p:nvPr/>
        </p:nvSpPr>
        <p:spPr>
          <a:xfrm>
            <a:off x="805528" y="1488803"/>
            <a:ext cx="1726752" cy="215868"/>
          </a:xfrm>
          <a:prstGeom prst="rect">
            <a:avLst/>
          </a:prstGeom>
          <a:noFill/>
          <a:ln/>
        </p:spPr>
        <p:txBody>
          <a:bodyPr wrap="none" lIns="0" tIns="0" rIns="0" bIns="0" rtlCol="0" anchor="t"/>
          <a:lstStyle/>
          <a:p>
            <a:pPr marL="0" indent="0" algn="l">
              <a:lnSpc>
                <a:spcPts val="1650"/>
              </a:lnSpc>
              <a:buNone/>
            </a:pPr>
            <a:r>
              <a:rPr lang="en-US" sz="1350" b="1" dirty="0">
                <a:solidFill>
                  <a:srgbClr val="3257B8"/>
                </a:solidFill>
                <a:latin typeface="Inter Bold" pitchFamily="34" charset="0"/>
                <a:ea typeface="Inter Bold" pitchFamily="34" charset="-122"/>
                <a:cs typeface="Inter Bold" pitchFamily="34" charset="-120"/>
              </a:rPr>
              <a:t>Given Information</a:t>
            </a:r>
            <a:endParaRPr lang="en-US" sz="1350" dirty="0"/>
          </a:p>
        </p:txBody>
      </p:sp>
      <p:sp>
        <p:nvSpPr>
          <p:cNvPr id="5" name="Shape 3"/>
          <p:cNvSpPr/>
          <p:nvPr/>
        </p:nvSpPr>
        <p:spPr>
          <a:xfrm>
            <a:off x="805528" y="1911926"/>
            <a:ext cx="9078193" cy="2022427"/>
          </a:xfrm>
          <a:prstGeom prst="roundRect">
            <a:avLst>
              <a:gd name="adj" fmla="val 10246"/>
            </a:avLst>
          </a:prstGeom>
          <a:noFill/>
          <a:ln w="5567">
            <a:solidFill>
              <a:srgbClr val="000000">
                <a:alpha val="8000"/>
              </a:srgbClr>
            </a:solidFill>
            <a:prstDash val="solid"/>
          </a:ln>
        </p:spPr>
      </p:sp>
      <p:sp>
        <p:nvSpPr>
          <p:cNvPr id="6" name="Text 4"/>
          <p:cNvSpPr/>
          <p:nvPr/>
        </p:nvSpPr>
        <p:spPr>
          <a:xfrm>
            <a:off x="949322" y="2005895"/>
            <a:ext cx="6067816" cy="221002"/>
          </a:xfrm>
          <a:prstGeom prst="rect">
            <a:avLst/>
          </a:prstGeom>
          <a:noFill/>
          <a:ln/>
        </p:spPr>
        <p:txBody>
          <a:bodyPr wrap="non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Net Profit – Year 2024 (Rs.)</a:t>
            </a:r>
            <a:endParaRPr lang="en-US" sz="1050" dirty="0"/>
          </a:p>
        </p:txBody>
      </p:sp>
      <p:sp>
        <p:nvSpPr>
          <p:cNvPr id="7" name="Text 5"/>
          <p:cNvSpPr/>
          <p:nvPr/>
        </p:nvSpPr>
        <p:spPr>
          <a:xfrm>
            <a:off x="7298986" y="2005895"/>
            <a:ext cx="2441027" cy="221002"/>
          </a:xfrm>
          <a:prstGeom prst="rect">
            <a:avLst/>
          </a:prstGeom>
          <a:noFill/>
          <a:ln/>
        </p:spPr>
        <p:txBody>
          <a:bodyPr wrap="non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18,00,000</a:t>
            </a:r>
            <a:endParaRPr lang="en-US" sz="1050" dirty="0"/>
          </a:p>
        </p:txBody>
      </p:sp>
      <p:sp>
        <p:nvSpPr>
          <p:cNvPr id="8" name="Text 6"/>
          <p:cNvSpPr/>
          <p:nvPr/>
        </p:nvSpPr>
        <p:spPr>
          <a:xfrm>
            <a:off x="949322" y="2409267"/>
            <a:ext cx="6067816" cy="221002"/>
          </a:xfrm>
          <a:prstGeom prst="rect">
            <a:avLst/>
          </a:prstGeom>
          <a:noFill/>
          <a:ln/>
        </p:spPr>
        <p:txBody>
          <a:bodyPr wrap="non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Net Profit – Year 2025 (Rs.)</a:t>
            </a:r>
            <a:endParaRPr lang="en-US" sz="1050" dirty="0"/>
          </a:p>
        </p:txBody>
      </p:sp>
      <p:sp>
        <p:nvSpPr>
          <p:cNvPr id="9" name="Text 7"/>
          <p:cNvSpPr/>
          <p:nvPr/>
        </p:nvSpPr>
        <p:spPr>
          <a:xfrm>
            <a:off x="7298986" y="2409267"/>
            <a:ext cx="2441027" cy="221002"/>
          </a:xfrm>
          <a:prstGeom prst="rect">
            <a:avLst/>
          </a:prstGeom>
          <a:noFill/>
          <a:ln/>
        </p:spPr>
        <p:txBody>
          <a:bodyPr wrap="non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60,00,000</a:t>
            </a:r>
            <a:endParaRPr lang="en-US" sz="1050" dirty="0"/>
          </a:p>
        </p:txBody>
      </p:sp>
      <p:sp>
        <p:nvSpPr>
          <p:cNvPr id="10" name="Text 8"/>
          <p:cNvSpPr/>
          <p:nvPr/>
        </p:nvSpPr>
        <p:spPr>
          <a:xfrm>
            <a:off x="949322" y="2812639"/>
            <a:ext cx="6067816" cy="221002"/>
          </a:xfrm>
          <a:prstGeom prst="rect">
            <a:avLst/>
          </a:prstGeom>
          <a:noFill/>
          <a:ln/>
        </p:spPr>
        <p:txBody>
          <a:bodyPr wrap="non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Shares Outstanding before Bonus (until 30 Sep 2025)</a:t>
            </a:r>
            <a:endParaRPr lang="en-US" sz="1050" dirty="0"/>
          </a:p>
        </p:txBody>
      </p:sp>
      <p:sp>
        <p:nvSpPr>
          <p:cNvPr id="11" name="Text 9"/>
          <p:cNvSpPr/>
          <p:nvPr/>
        </p:nvSpPr>
        <p:spPr>
          <a:xfrm>
            <a:off x="7298986" y="2812639"/>
            <a:ext cx="2441027" cy="221002"/>
          </a:xfrm>
          <a:prstGeom prst="rect">
            <a:avLst/>
          </a:prstGeom>
          <a:noFill/>
          <a:ln/>
        </p:spPr>
        <p:txBody>
          <a:bodyPr wrap="non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20,00,000</a:t>
            </a:r>
            <a:endParaRPr lang="en-US" sz="1050" dirty="0"/>
          </a:p>
        </p:txBody>
      </p:sp>
      <p:sp>
        <p:nvSpPr>
          <p:cNvPr id="12" name="Text 10"/>
          <p:cNvSpPr/>
          <p:nvPr/>
        </p:nvSpPr>
        <p:spPr>
          <a:xfrm>
            <a:off x="949322" y="3216010"/>
            <a:ext cx="6067816" cy="221002"/>
          </a:xfrm>
          <a:prstGeom prst="rect">
            <a:avLst/>
          </a:prstGeom>
          <a:noFill/>
          <a:ln/>
        </p:spPr>
        <p:txBody>
          <a:bodyPr wrap="non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Bonus Issue (shares issued 2:1)</a:t>
            </a:r>
            <a:endParaRPr lang="en-US" sz="1050" dirty="0"/>
          </a:p>
        </p:txBody>
      </p:sp>
      <p:sp>
        <p:nvSpPr>
          <p:cNvPr id="13" name="Text 11"/>
          <p:cNvSpPr/>
          <p:nvPr/>
        </p:nvSpPr>
        <p:spPr>
          <a:xfrm>
            <a:off x="7298986" y="3216010"/>
            <a:ext cx="2441027" cy="221002"/>
          </a:xfrm>
          <a:prstGeom prst="rect">
            <a:avLst/>
          </a:prstGeom>
          <a:noFill/>
          <a:ln/>
        </p:spPr>
        <p:txBody>
          <a:bodyPr wrap="non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40,00,000</a:t>
            </a:r>
            <a:endParaRPr lang="en-US" sz="1050" dirty="0"/>
          </a:p>
        </p:txBody>
      </p:sp>
      <p:sp>
        <p:nvSpPr>
          <p:cNvPr id="14" name="Text 12"/>
          <p:cNvSpPr/>
          <p:nvPr/>
        </p:nvSpPr>
        <p:spPr>
          <a:xfrm>
            <a:off x="949322" y="3619382"/>
            <a:ext cx="6067816" cy="221002"/>
          </a:xfrm>
          <a:prstGeom prst="rect">
            <a:avLst/>
          </a:prstGeom>
          <a:noFill/>
          <a:ln/>
        </p:spPr>
        <p:txBody>
          <a:bodyPr wrap="non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Total Shares after Bonus Issue</a:t>
            </a:r>
            <a:endParaRPr lang="en-US" sz="1050" dirty="0"/>
          </a:p>
        </p:txBody>
      </p:sp>
      <p:sp>
        <p:nvSpPr>
          <p:cNvPr id="15" name="Text 13"/>
          <p:cNvSpPr/>
          <p:nvPr/>
        </p:nvSpPr>
        <p:spPr>
          <a:xfrm>
            <a:off x="7298986" y="3619382"/>
            <a:ext cx="2441027" cy="221002"/>
          </a:xfrm>
          <a:prstGeom prst="rect">
            <a:avLst/>
          </a:prstGeom>
          <a:noFill/>
          <a:ln/>
        </p:spPr>
        <p:txBody>
          <a:bodyPr wrap="non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60,00,000</a:t>
            </a:r>
            <a:endParaRPr lang="en-US" sz="1050" dirty="0"/>
          </a:p>
        </p:txBody>
      </p:sp>
      <p:sp>
        <p:nvSpPr>
          <p:cNvPr id="16" name="Text 14"/>
          <p:cNvSpPr/>
          <p:nvPr/>
        </p:nvSpPr>
        <p:spPr>
          <a:xfrm>
            <a:off x="805528" y="4141607"/>
            <a:ext cx="2734445" cy="215868"/>
          </a:xfrm>
          <a:prstGeom prst="rect">
            <a:avLst/>
          </a:prstGeom>
          <a:noFill/>
          <a:ln/>
        </p:spPr>
        <p:txBody>
          <a:bodyPr wrap="none" lIns="0" tIns="0" rIns="0" bIns="0" rtlCol="0" anchor="t"/>
          <a:lstStyle/>
          <a:p>
            <a:pPr marL="0" indent="0" algn="l">
              <a:lnSpc>
                <a:spcPts val="1650"/>
              </a:lnSpc>
              <a:buNone/>
            </a:pPr>
            <a:r>
              <a:rPr lang="en-US" sz="1350" b="1" dirty="0">
                <a:solidFill>
                  <a:srgbClr val="3257B8"/>
                </a:solidFill>
                <a:latin typeface="Inter Bold" pitchFamily="34" charset="0"/>
                <a:ea typeface="Inter Bold" pitchFamily="34" charset="-122"/>
                <a:cs typeface="Inter Bold" pitchFamily="34" charset="-120"/>
              </a:rPr>
              <a:t>Earnings Per Share Computation</a:t>
            </a:r>
            <a:endParaRPr lang="en-US" sz="1350" dirty="0"/>
          </a:p>
        </p:txBody>
      </p:sp>
      <p:sp>
        <p:nvSpPr>
          <p:cNvPr id="17" name="Shape 15"/>
          <p:cNvSpPr/>
          <p:nvPr/>
        </p:nvSpPr>
        <p:spPr>
          <a:xfrm>
            <a:off x="805528" y="4564730"/>
            <a:ext cx="9078193" cy="1619055"/>
          </a:xfrm>
          <a:prstGeom prst="roundRect">
            <a:avLst>
              <a:gd name="adj" fmla="val 12799"/>
            </a:avLst>
          </a:prstGeom>
          <a:noFill/>
          <a:ln w="5567">
            <a:solidFill>
              <a:srgbClr val="000000">
                <a:alpha val="8000"/>
              </a:srgbClr>
            </a:solidFill>
            <a:prstDash val="solid"/>
          </a:ln>
        </p:spPr>
      </p:sp>
      <p:sp>
        <p:nvSpPr>
          <p:cNvPr id="18" name="Text 16"/>
          <p:cNvSpPr/>
          <p:nvPr/>
        </p:nvSpPr>
        <p:spPr>
          <a:xfrm>
            <a:off x="949322" y="4658699"/>
            <a:ext cx="3347725" cy="221002"/>
          </a:xfrm>
          <a:prstGeom prst="rect">
            <a:avLst/>
          </a:prstGeom>
          <a:noFill/>
          <a:ln/>
        </p:spPr>
        <p:txBody>
          <a:bodyPr wrap="non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Description</a:t>
            </a:r>
            <a:endParaRPr lang="en-US" sz="1050" dirty="0"/>
          </a:p>
        </p:txBody>
      </p:sp>
      <p:sp>
        <p:nvSpPr>
          <p:cNvPr id="19" name="Text 17"/>
          <p:cNvSpPr/>
          <p:nvPr/>
        </p:nvSpPr>
        <p:spPr>
          <a:xfrm>
            <a:off x="4578895" y="4658699"/>
            <a:ext cx="2438244" cy="221002"/>
          </a:xfrm>
          <a:prstGeom prst="rect">
            <a:avLst/>
          </a:prstGeom>
          <a:noFill/>
          <a:ln/>
        </p:spPr>
        <p:txBody>
          <a:bodyPr wrap="non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Year 2024 (Rs.)</a:t>
            </a:r>
            <a:endParaRPr lang="en-US" sz="1050" dirty="0"/>
          </a:p>
        </p:txBody>
      </p:sp>
      <p:sp>
        <p:nvSpPr>
          <p:cNvPr id="20" name="Text 18"/>
          <p:cNvSpPr/>
          <p:nvPr/>
        </p:nvSpPr>
        <p:spPr>
          <a:xfrm>
            <a:off x="7298986" y="4658699"/>
            <a:ext cx="2441027" cy="221002"/>
          </a:xfrm>
          <a:prstGeom prst="rect">
            <a:avLst/>
          </a:prstGeom>
          <a:noFill/>
          <a:ln/>
        </p:spPr>
        <p:txBody>
          <a:bodyPr wrap="non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Year 2025 (Rs.)</a:t>
            </a:r>
            <a:endParaRPr lang="en-US" sz="1050" dirty="0"/>
          </a:p>
        </p:txBody>
      </p:sp>
      <p:sp>
        <p:nvSpPr>
          <p:cNvPr id="21" name="Text 19"/>
          <p:cNvSpPr/>
          <p:nvPr/>
        </p:nvSpPr>
        <p:spPr>
          <a:xfrm>
            <a:off x="949322" y="5062071"/>
            <a:ext cx="3347725" cy="221002"/>
          </a:xfrm>
          <a:prstGeom prst="rect">
            <a:avLst/>
          </a:prstGeom>
          <a:noFill/>
          <a:ln/>
        </p:spPr>
        <p:txBody>
          <a:bodyPr wrap="non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Net Profit (Rs.)</a:t>
            </a:r>
            <a:endParaRPr lang="en-US" sz="1050" dirty="0"/>
          </a:p>
        </p:txBody>
      </p:sp>
      <p:sp>
        <p:nvSpPr>
          <p:cNvPr id="22" name="Text 20"/>
          <p:cNvSpPr/>
          <p:nvPr/>
        </p:nvSpPr>
        <p:spPr>
          <a:xfrm>
            <a:off x="4578895" y="5062071"/>
            <a:ext cx="2438244" cy="221002"/>
          </a:xfrm>
          <a:prstGeom prst="rect">
            <a:avLst/>
          </a:prstGeom>
          <a:noFill/>
          <a:ln/>
        </p:spPr>
        <p:txBody>
          <a:bodyPr wrap="non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18,00,000</a:t>
            </a:r>
            <a:endParaRPr lang="en-US" sz="1050" dirty="0"/>
          </a:p>
        </p:txBody>
      </p:sp>
      <p:sp>
        <p:nvSpPr>
          <p:cNvPr id="23" name="Text 21"/>
          <p:cNvSpPr/>
          <p:nvPr/>
        </p:nvSpPr>
        <p:spPr>
          <a:xfrm>
            <a:off x="7298986" y="5062071"/>
            <a:ext cx="2441027" cy="221002"/>
          </a:xfrm>
          <a:prstGeom prst="rect">
            <a:avLst/>
          </a:prstGeom>
          <a:noFill/>
          <a:ln/>
        </p:spPr>
        <p:txBody>
          <a:bodyPr wrap="non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60,00,000</a:t>
            </a:r>
            <a:endParaRPr lang="en-US" sz="1050" dirty="0"/>
          </a:p>
        </p:txBody>
      </p:sp>
      <p:sp>
        <p:nvSpPr>
          <p:cNvPr id="24" name="Text 22"/>
          <p:cNvSpPr/>
          <p:nvPr/>
        </p:nvSpPr>
        <p:spPr>
          <a:xfrm>
            <a:off x="949322" y="5465443"/>
            <a:ext cx="3347725" cy="221002"/>
          </a:xfrm>
          <a:prstGeom prst="rect">
            <a:avLst/>
          </a:prstGeom>
          <a:noFill/>
          <a:ln/>
        </p:spPr>
        <p:txBody>
          <a:bodyPr wrap="non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Total Shares (adjusted for bonus)</a:t>
            </a:r>
            <a:endParaRPr lang="en-US" sz="1050" dirty="0"/>
          </a:p>
        </p:txBody>
      </p:sp>
      <p:sp>
        <p:nvSpPr>
          <p:cNvPr id="25" name="Text 23"/>
          <p:cNvSpPr/>
          <p:nvPr/>
        </p:nvSpPr>
        <p:spPr>
          <a:xfrm>
            <a:off x="4578895" y="5465443"/>
            <a:ext cx="2438244" cy="221002"/>
          </a:xfrm>
          <a:prstGeom prst="rect">
            <a:avLst/>
          </a:prstGeom>
          <a:noFill/>
          <a:ln/>
        </p:spPr>
        <p:txBody>
          <a:bodyPr wrap="non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60,00,000</a:t>
            </a:r>
            <a:endParaRPr lang="en-US" sz="1050" dirty="0"/>
          </a:p>
        </p:txBody>
      </p:sp>
      <p:sp>
        <p:nvSpPr>
          <p:cNvPr id="26" name="Text 24"/>
          <p:cNvSpPr/>
          <p:nvPr/>
        </p:nvSpPr>
        <p:spPr>
          <a:xfrm>
            <a:off x="7298986" y="5465443"/>
            <a:ext cx="2441027" cy="221002"/>
          </a:xfrm>
          <a:prstGeom prst="rect">
            <a:avLst/>
          </a:prstGeom>
          <a:noFill/>
          <a:ln/>
        </p:spPr>
        <p:txBody>
          <a:bodyPr wrap="non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60,00,000</a:t>
            </a:r>
            <a:endParaRPr lang="en-US" sz="1050" dirty="0"/>
          </a:p>
        </p:txBody>
      </p:sp>
      <p:sp>
        <p:nvSpPr>
          <p:cNvPr id="27" name="Text 25"/>
          <p:cNvSpPr/>
          <p:nvPr/>
        </p:nvSpPr>
        <p:spPr>
          <a:xfrm>
            <a:off x="949322" y="5868814"/>
            <a:ext cx="3347725" cy="221002"/>
          </a:xfrm>
          <a:prstGeom prst="rect">
            <a:avLst/>
          </a:prstGeom>
          <a:noFill/>
          <a:ln/>
        </p:spPr>
        <p:txBody>
          <a:bodyPr wrap="none" lIns="0" tIns="0" rIns="0" bIns="0" rtlCol="0" anchor="t"/>
          <a:lstStyle/>
          <a:p>
            <a:pPr marL="0" indent="0" algn="l">
              <a:lnSpc>
                <a:spcPts val="1700"/>
              </a:lnSpc>
              <a:buNone/>
            </a:pPr>
            <a:r>
              <a:rPr lang="en-US" sz="1050" b="1" dirty="0">
                <a:solidFill>
                  <a:srgbClr val="15213F"/>
                </a:solidFill>
                <a:latin typeface="Inter" pitchFamily="34" charset="0"/>
                <a:ea typeface="Inter" pitchFamily="34" charset="-122"/>
                <a:cs typeface="Inter" pitchFamily="34" charset="-120"/>
              </a:rPr>
              <a:t>Earnings Per Share (Rs.)</a:t>
            </a:r>
            <a:endParaRPr lang="en-US" sz="1050" dirty="0"/>
          </a:p>
        </p:txBody>
      </p:sp>
      <p:sp>
        <p:nvSpPr>
          <p:cNvPr id="28" name="Text 26"/>
          <p:cNvSpPr/>
          <p:nvPr/>
        </p:nvSpPr>
        <p:spPr>
          <a:xfrm>
            <a:off x="4578895" y="5868814"/>
            <a:ext cx="2438244" cy="221002"/>
          </a:xfrm>
          <a:prstGeom prst="rect">
            <a:avLst/>
          </a:prstGeom>
          <a:noFill/>
          <a:ln/>
        </p:spPr>
        <p:txBody>
          <a:bodyPr wrap="none" lIns="0" tIns="0" rIns="0" bIns="0" rtlCol="0" anchor="t"/>
          <a:lstStyle/>
          <a:p>
            <a:pPr marL="0" indent="0" algn="l">
              <a:lnSpc>
                <a:spcPts val="1700"/>
              </a:lnSpc>
              <a:buNone/>
            </a:pPr>
            <a:r>
              <a:rPr lang="en-US" sz="1050" b="1" dirty="0">
                <a:solidFill>
                  <a:srgbClr val="15213F"/>
                </a:solidFill>
                <a:latin typeface="Inter" pitchFamily="34" charset="0"/>
                <a:ea typeface="Inter" pitchFamily="34" charset="-122"/>
                <a:cs typeface="Inter" pitchFamily="34" charset="-120"/>
              </a:rPr>
              <a:t>0.3</a:t>
            </a:r>
            <a:endParaRPr lang="en-US" sz="1050" dirty="0"/>
          </a:p>
        </p:txBody>
      </p:sp>
      <p:sp>
        <p:nvSpPr>
          <p:cNvPr id="29" name="Text 27"/>
          <p:cNvSpPr/>
          <p:nvPr/>
        </p:nvSpPr>
        <p:spPr>
          <a:xfrm>
            <a:off x="7298986" y="5868814"/>
            <a:ext cx="2441027" cy="221002"/>
          </a:xfrm>
          <a:prstGeom prst="rect">
            <a:avLst/>
          </a:prstGeom>
          <a:noFill/>
          <a:ln/>
        </p:spPr>
        <p:txBody>
          <a:bodyPr wrap="none" lIns="0" tIns="0" rIns="0" bIns="0" rtlCol="0" anchor="t"/>
          <a:lstStyle/>
          <a:p>
            <a:pPr marL="0" indent="0" algn="l">
              <a:lnSpc>
                <a:spcPts val="1700"/>
              </a:lnSpc>
              <a:buNone/>
            </a:pPr>
            <a:r>
              <a:rPr lang="en-US" sz="1050" b="1" dirty="0">
                <a:solidFill>
                  <a:srgbClr val="15213F"/>
                </a:solidFill>
                <a:latin typeface="Inter" pitchFamily="34" charset="0"/>
                <a:ea typeface="Inter" pitchFamily="34" charset="-122"/>
                <a:cs typeface="Inter" pitchFamily="34" charset="-120"/>
              </a:rPr>
              <a:t>1</a:t>
            </a:r>
            <a:endParaRPr lang="en-US" sz="1050" dirty="0"/>
          </a:p>
        </p:txBody>
      </p:sp>
      <p:sp>
        <p:nvSpPr>
          <p:cNvPr id="30" name="Text 28"/>
          <p:cNvSpPr/>
          <p:nvPr/>
        </p:nvSpPr>
        <p:spPr>
          <a:xfrm>
            <a:off x="805528" y="6339183"/>
            <a:ext cx="9078193" cy="221002"/>
          </a:xfrm>
          <a:prstGeom prst="rect">
            <a:avLst/>
          </a:prstGeom>
          <a:noFill/>
          <a:ln/>
        </p:spPr>
        <p:txBody>
          <a:bodyPr wrap="none" lIns="0" tIns="0" rIns="0" bIns="0" rtlCol="0" anchor="t"/>
          <a:lstStyle/>
          <a:p>
            <a:pPr marL="0" indent="0" algn="l">
              <a:lnSpc>
                <a:spcPts val="1700"/>
              </a:lnSpc>
              <a:buNone/>
            </a:pPr>
            <a:r>
              <a:rPr lang="en-US" sz="1050" i="1" dirty="0">
                <a:solidFill>
                  <a:srgbClr val="15213F"/>
                </a:solidFill>
                <a:latin typeface="Inter" pitchFamily="34" charset="0"/>
                <a:ea typeface="Inter" pitchFamily="34" charset="-122"/>
                <a:cs typeface="Inter" pitchFamily="34" charset="-120"/>
              </a:rPr>
              <a:t>Note: Bonus issue treated as if it occurred at the beginning of the earliest period reported.</a:t>
            </a:r>
            <a:endParaRPr lang="en-US" sz="1050" dirty="0"/>
          </a:p>
        </p:txBody>
      </p:sp>
      <p:pic>
        <p:nvPicPr>
          <p:cNvPr id="31" name="Image 0" descr="preencoded.png"/>
          <p:cNvPicPr>
            <a:picLocks noChangeAspect="1"/>
          </p:cNvPicPr>
          <p:nvPr/>
        </p:nvPicPr>
        <p:blipFill>
          <a:blip r:embed="rId3"/>
          <a:stretch>
            <a:fillRect/>
          </a:stretch>
        </p:blipFill>
        <p:spPr>
          <a:xfrm>
            <a:off x="377276" y="345946"/>
            <a:ext cx="869378" cy="189418"/>
          </a:xfrm>
          <a:prstGeom prst="rect">
            <a:avLst/>
          </a:prstGeom>
        </p:spPr>
      </p:pic>
      <p:sp>
        <p:nvSpPr>
          <p:cNvPr id="32" name="Text 29"/>
          <p:cNvSpPr/>
          <p:nvPr/>
        </p:nvSpPr>
        <p:spPr>
          <a:xfrm>
            <a:off x="4870485" y="7043952"/>
            <a:ext cx="948191" cy="154788"/>
          </a:xfrm>
          <a:prstGeom prst="rect">
            <a:avLst/>
          </a:prstGeom>
          <a:noFill/>
          <a:ln/>
        </p:spPr>
        <p:txBody>
          <a:bodyPr wrap="none" lIns="0" tIns="0" rIns="0" bIns="0" rtlCol="0" anchor="t"/>
          <a:lstStyle/>
          <a:p>
            <a:pPr marL="0" indent="0" algn="ctr">
              <a:lnSpc>
                <a:spcPts val="1200"/>
              </a:lnSpc>
              <a:buNone/>
            </a:pPr>
            <a:r>
              <a:rPr lang="en-US" sz="750" dirty="0">
                <a:solidFill>
                  <a:srgbClr val="15213F"/>
                </a:solidFill>
                <a:latin typeface="Inter" pitchFamily="34" charset="0"/>
                <a:ea typeface="Inter" pitchFamily="34" charset="-122"/>
                <a:cs typeface="Inter" pitchFamily="34" charset="-120"/>
              </a:rPr>
              <a:t>CA Anupam Sarda</a:t>
            </a:r>
            <a:endParaRPr lang="en-US" sz="75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3">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3379"/>
            </a:avLst>
          </a:prstGeom>
          <a:solidFill>
            <a:srgbClr val="FBFCFE"/>
          </a:solidFill>
          <a:ln w="22269">
            <a:solidFill>
              <a:srgbClr val="E5E0DF"/>
            </a:solidFill>
            <a:prstDash val="solid"/>
          </a:ln>
        </p:spPr>
      </p:sp>
      <p:sp>
        <p:nvSpPr>
          <p:cNvPr id="3" name="Text 1"/>
          <p:cNvSpPr/>
          <p:nvPr/>
        </p:nvSpPr>
        <p:spPr>
          <a:xfrm>
            <a:off x="658689" y="668313"/>
            <a:ext cx="3974575" cy="317146"/>
          </a:xfrm>
          <a:prstGeom prst="rect">
            <a:avLst/>
          </a:prstGeom>
          <a:noFill/>
          <a:ln/>
        </p:spPr>
        <p:txBody>
          <a:bodyPr wrap="none" lIns="0" tIns="0" rIns="0" bIns="0" rtlCol="0" anchor="t"/>
          <a:lstStyle/>
          <a:p>
            <a:pPr marL="0" indent="0" algn="l">
              <a:lnSpc>
                <a:spcPts val="2450"/>
              </a:lnSpc>
              <a:buNone/>
            </a:pPr>
            <a:r>
              <a:rPr lang="en-US" sz="1950" b="1" dirty="0">
                <a:solidFill>
                  <a:srgbClr val="3257B8"/>
                </a:solidFill>
                <a:latin typeface="Inter Bold" pitchFamily="34" charset="0"/>
                <a:ea typeface="Inter Bold" pitchFamily="34" charset="-122"/>
                <a:cs typeface="Inter Bold" pitchFamily="34" charset="-120"/>
              </a:rPr>
              <a:t>AS 20: Rights Issue—Illustration</a:t>
            </a:r>
            <a:endParaRPr lang="en-US" sz="1950" dirty="0"/>
          </a:p>
        </p:txBody>
      </p:sp>
      <p:sp>
        <p:nvSpPr>
          <p:cNvPr id="4" name="Text 2"/>
          <p:cNvSpPr/>
          <p:nvPr/>
        </p:nvSpPr>
        <p:spPr>
          <a:xfrm>
            <a:off x="658689" y="1015216"/>
            <a:ext cx="1268141" cy="158530"/>
          </a:xfrm>
          <a:prstGeom prst="rect">
            <a:avLst/>
          </a:prstGeom>
          <a:noFill/>
          <a:ln/>
        </p:spPr>
        <p:txBody>
          <a:bodyPr wrap="none" lIns="0" tIns="0" rIns="0" bIns="0" rtlCol="0" anchor="t"/>
          <a:lstStyle/>
          <a:p>
            <a:pPr marL="0" indent="0" algn="l">
              <a:lnSpc>
                <a:spcPts val="1200"/>
              </a:lnSpc>
              <a:buNone/>
            </a:pPr>
            <a:r>
              <a:rPr lang="en-US" sz="950" b="1" dirty="0">
                <a:solidFill>
                  <a:srgbClr val="3257B8"/>
                </a:solidFill>
                <a:latin typeface="Inter Bold" pitchFamily="34" charset="0"/>
                <a:ea typeface="Inter Bold" pitchFamily="34" charset="-122"/>
                <a:cs typeface="Inter Bold" pitchFamily="34" charset="-120"/>
              </a:rPr>
              <a:t>Given Information</a:t>
            </a:r>
            <a:endParaRPr lang="en-US" sz="950" dirty="0"/>
          </a:p>
        </p:txBody>
      </p:sp>
      <p:sp>
        <p:nvSpPr>
          <p:cNvPr id="5" name="Shape 3"/>
          <p:cNvSpPr/>
          <p:nvPr/>
        </p:nvSpPr>
        <p:spPr>
          <a:xfrm>
            <a:off x="658689" y="1285464"/>
            <a:ext cx="9371872" cy="1732253"/>
          </a:xfrm>
          <a:prstGeom prst="roundRect">
            <a:avLst>
              <a:gd name="adj" fmla="val 8785"/>
            </a:avLst>
          </a:prstGeom>
          <a:noFill/>
          <a:ln w="5567">
            <a:solidFill>
              <a:srgbClr val="000000">
                <a:alpha val="8000"/>
              </a:srgbClr>
            </a:solidFill>
            <a:prstDash val="solid"/>
          </a:ln>
        </p:spPr>
      </p:sp>
      <p:sp>
        <p:nvSpPr>
          <p:cNvPr id="6" name="Text 4"/>
          <p:cNvSpPr/>
          <p:nvPr/>
        </p:nvSpPr>
        <p:spPr>
          <a:xfrm>
            <a:off x="765773" y="1341237"/>
            <a:ext cx="6346793"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Net Profit – Year 2024 (Rs.)</a:t>
            </a:r>
            <a:endParaRPr lang="en-US" sz="750" dirty="0"/>
          </a:p>
        </p:txBody>
      </p:sp>
      <p:sp>
        <p:nvSpPr>
          <p:cNvPr id="7" name="Text 5"/>
          <p:cNvSpPr/>
          <p:nvPr/>
        </p:nvSpPr>
        <p:spPr>
          <a:xfrm>
            <a:off x="7320995" y="1341237"/>
            <a:ext cx="2602568"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11,00,000</a:t>
            </a:r>
            <a:endParaRPr lang="en-US" sz="750" dirty="0"/>
          </a:p>
        </p:txBody>
      </p:sp>
      <p:sp>
        <p:nvSpPr>
          <p:cNvPr id="8" name="Text 6"/>
          <p:cNvSpPr/>
          <p:nvPr/>
        </p:nvSpPr>
        <p:spPr>
          <a:xfrm>
            <a:off x="765773" y="1587906"/>
            <a:ext cx="6346793"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Net Profit – Year 2025 (Rs.)</a:t>
            </a:r>
            <a:endParaRPr lang="en-US" sz="750" dirty="0"/>
          </a:p>
        </p:txBody>
      </p:sp>
      <p:sp>
        <p:nvSpPr>
          <p:cNvPr id="9" name="Text 7"/>
          <p:cNvSpPr/>
          <p:nvPr/>
        </p:nvSpPr>
        <p:spPr>
          <a:xfrm>
            <a:off x="7320995" y="1587906"/>
            <a:ext cx="2602568"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15,00,000</a:t>
            </a:r>
            <a:endParaRPr lang="en-US" sz="750" dirty="0"/>
          </a:p>
        </p:txBody>
      </p:sp>
      <p:sp>
        <p:nvSpPr>
          <p:cNvPr id="10" name="Text 8"/>
          <p:cNvSpPr/>
          <p:nvPr/>
        </p:nvSpPr>
        <p:spPr>
          <a:xfrm>
            <a:off x="765773" y="1834575"/>
            <a:ext cx="6346793"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Shares Outstanding Prior to Rights Issue</a:t>
            </a:r>
            <a:endParaRPr lang="en-US" sz="750" dirty="0"/>
          </a:p>
        </p:txBody>
      </p:sp>
      <p:sp>
        <p:nvSpPr>
          <p:cNvPr id="11" name="Text 9"/>
          <p:cNvSpPr/>
          <p:nvPr/>
        </p:nvSpPr>
        <p:spPr>
          <a:xfrm>
            <a:off x="7320995" y="1834575"/>
            <a:ext cx="2602568"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5,00,000</a:t>
            </a:r>
            <a:endParaRPr lang="en-US" sz="750" dirty="0"/>
          </a:p>
        </p:txBody>
      </p:sp>
      <p:sp>
        <p:nvSpPr>
          <p:cNvPr id="12" name="Text 10"/>
          <p:cNvSpPr/>
          <p:nvPr/>
        </p:nvSpPr>
        <p:spPr>
          <a:xfrm>
            <a:off x="765773" y="2081245"/>
            <a:ext cx="6346793"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Rights Ratio (1 new share for every 5 held)</a:t>
            </a:r>
            <a:endParaRPr lang="en-US" sz="750" dirty="0"/>
          </a:p>
        </p:txBody>
      </p:sp>
      <p:sp>
        <p:nvSpPr>
          <p:cNvPr id="13" name="Text 11"/>
          <p:cNvSpPr/>
          <p:nvPr/>
        </p:nvSpPr>
        <p:spPr>
          <a:xfrm>
            <a:off x="7320995" y="2081245"/>
            <a:ext cx="2602568"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1:5</a:t>
            </a:r>
            <a:endParaRPr lang="en-US" sz="750" dirty="0"/>
          </a:p>
        </p:txBody>
      </p:sp>
      <p:sp>
        <p:nvSpPr>
          <p:cNvPr id="14" name="Text 12"/>
          <p:cNvSpPr/>
          <p:nvPr/>
        </p:nvSpPr>
        <p:spPr>
          <a:xfrm>
            <a:off x="765773" y="2327914"/>
            <a:ext cx="6346793"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New Shares Issued</a:t>
            </a:r>
            <a:endParaRPr lang="en-US" sz="750" dirty="0"/>
          </a:p>
        </p:txBody>
      </p:sp>
      <p:sp>
        <p:nvSpPr>
          <p:cNvPr id="15" name="Text 13"/>
          <p:cNvSpPr/>
          <p:nvPr/>
        </p:nvSpPr>
        <p:spPr>
          <a:xfrm>
            <a:off x="7320995" y="2327914"/>
            <a:ext cx="2602568"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1,00,000</a:t>
            </a:r>
            <a:endParaRPr lang="en-US" sz="750" dirty="0"/>
          </a:p>
        </p:txBody>
      </p:sp>
      <p:sp>
        <p:nvSpPr>
          <p:cNvPr id="16" name="Text 14"/>
          <p:cNvSpPr/>
          <p:nvPr/>
        </p:nvSpPr>
        <p:spPr>
          <a:xfrm>
            <a:off x="765773" y="2574583"/>
            <a:ext cx="6346793"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Rights Issue Price (Rs.)</a:t>
            </a:r>
            <a:endParaRPr lang="en-US" sz="750" dirty="0"/>
          </a:p>
        </p:txBody>
      </p:sp>
      <p:sp>
        <p:nvSpPr>
          <p:cNvPr id="17" name="Text 15"/>
          <p:cNvSpPr/>
          <p:nvPr/>
        </p:nvSpPr>
        <p:spPr>
          <a:xfrm>
            <a:off x="7320995" y="2574583"/>
            <a:ext cx="2602568"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15</a:t>
            </a:r>
            <a:endParaRPr lang="en-US" sz="750" dirty="0"/>
          </a:p>
        </p:txBody>
      </p:sp>
      <p:sp>
        <p:nvSpPr>
          <p:cNvPr id="18" name="Text 16"/>
          <p:cNvSpPr/>
          <p:nvPr/>
        </p:nvSpPr>
        <p:spPr>
          <a:xfrm>
            <a:off x="765773" y="2821253"/>
            <a:ext cx="6346793"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Fair Value per Share on Last Exercise Date (Rs.)</a:t>
            </a:r>
            <a:endParaRPr lang="en-US" sz="750" dirty="0"/>
          </a:p>
        </p:txBody>
      </p:sp>
      <p:sp>
        <p:nvSpPr>
          <p:cNvPr id="19" name="Text 17"/>
          <p:cNvSpPr/>
          <p:nvPr/>
        </p:nvSpPr>
        <p:spPr>
          <a:xfrm>
            <a:off x="7320995" y="2821253"/>
            <a:ext cx="2602568"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21</a:t>
            </a:r>
            <a:endParaRPr lang="en-US" sz="750" dirty="0"/>
          </a:p>
        </p:txBody>
      </p:sp>
      <p:sp>
        <p:nvSpPr>
          <p:cNvPr id="20" name="Text 18"/>
          <p:cNvSpPr/>
          <p:nvPr/>
        </p:nvSpPr>
        <p:spPr>
          <a:xfrm>
            <a:off x="658689" y="3129437"/>
            <a:ext cx="3043781" cy="158530"/>
          </a:xfrm>
          <a:prstGeom prst="rect">
            <a:avLst/>
          </a:prstGeom>
          <a:noFill/>
          <a:ln/>
        </p:spPr>
        <p:txBody>
          <a:bodyPr wrap="none" lIns="0" tIns="0" rIns="0" bIns="0" rtlCol="0" anchor="t"/>
          <a:lstStyle/>
          <a:p>
            <a:pPr marL="0" indent="0" algn="l">
              <a:lnSpc>
                <a:spcPts val="1200"/>
              </a:lnSpc>
              <a:buNone/>
            </a:pPr>
            <a:r>
              <a:rPr lang="en-US" sz="950" b="1" dirty="0">
                <a:solidFill>
                  <a:srgbClr val="3257B8"/>
                </a:solidFill>
                <a:latin typeface="Inter Bold" pitchFamily="34" charset="0"/>
                <a:ea typeface="Inter Bold" pitchFamily="34" charset="-122"/>
                <a:cs typeface="Inter Bold" pitchFamily="34" charset="-120"/>
              </a:rPr>
              <a:t>Step 1: Theoretical Ex-Rights Fair Value per Share</a:t>
            </a:r>
            <a:endParaRPr lang="en-US" sz="950" dirty="0"/>
          </a:p>
        </p:txBody>
      </p:sp>
      <p:sp>
        <p:nvSpPr>
          <p:cNvPr id="21" name="Shape 19"/>
          <p:cNvSpPr/>
          <p:nvPr/>
        </p:nvSpPr>
        <p:spPr>
          <a:xfrm>
            <a:off x="658689" y="3399685"/>
            <a:ext cx="9371872" cy="992246"/>
          </a:xfrm>
          <a:prstGeom prst="roundRect">
            <a:avLst>
              <a:gd name="adj" fmla="val 15337"/>
            </a:avLst>
          </a:prstGeom>
          <a:noFill/>
          <a:ln w="5567">
            <a:solidFill>
              <a:srgbClr val="000000">
                <a:alpha val="8000"/>
              </a:srgbClr>
            </a:solidFill>
            <a:prstDash val="solid"/>
          </a:ln>
        </p:spPr>
      </p:sp>
      <p:sp>
        <p:nvSpPr>
          <p:cNvPr id="22" name="Text 20"/>
          <p:cNvSpPr/>
          <p:nvPr/>
        </p:nvSpPr>
        <p:spPr>
          <a:xfrm>
            <a:off x="765773" y="3455458"/>
            <a:ext cx="6346793"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Total Fair Value of Existing Shares (Rs.)</a:t>
            </a:r>
            <a:endParaRPr lang="en-US" sz="750" dirty="0"/>
          </a:p>
        </p:txBody>
      </p:sp>
      <p:sp>
        <p:nvSpPr>
          <p:cNvPr id="23" name="Text 21"/>
          <p:cNvSpPr/>
          <p:nvPr/>
        </p:nvSpPr>
        <p:spPr>
          <a:xfrm>
            <a:off x="7320995" y="3455458"/>
            <a:ext cx="2602568"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1,05,00,000</a:t>
            </a:r>
            <a:endParaRPr lang="en-US" sz="750" dirty="0"/>
          </a:p>
        </p:txBody>
      </p:sp>
      <p:sp>
        <p:nvSpPr>
          <p:cNvPr id="24" name="Text 22"/>
          <p:cNvSpPr/>
          <p:nvPr/>
        </p:nvSpPr>
        <p:spPr>
          <a:xfrm>
            <a:off x="765773" y="3702127"/>
            <a:ext cx="6346793"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Proceeds from Rights Issue (Rs.)</a:t>
            </a:r>
            <a:endParaRPr lang="en-US" sz="750" dirty="0"/>
          </a:p>
        </p:txBody>
      </p:sp>
      <p:sp>
        <p:nvSpPr>
          <p:cNvPr id="25" name="Text 23"/>
          <p:cNvSpPr/>
          <p:nvPr/>
        </p:nvSpPr>
        <p:spPr>
          <a:xfrm>
            <a:off x="7320995" y="3702127"/>
            <a:ext cx="2602568"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15,00,000</a:t>
            </a:r>
            <a:endParaRPr lang="en-US" sz="750" dirty="0"/>
          </a:p>
        </p:txBody>
      </p:sp>
      <p:sp>
        <p:nvSpPr>
          <p:cNvPr id="26" name="Text 24"/>
          <p:cNvSpPr/>
          <p:nvPr/>
        </p:nvSpPr>
        <p:spPr>
          <a:xfrm>
            <a:off x="765773" y="3948797"/>
            <a:ext cx="6346793"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Total Shares after Rights Issue</a:t>
            </a:r>
            <a:endParaRPr lang="en-US" sz="750" dirty="0"/>
          </a:p>
        </p:txBody>
      </p:sp>
      <p:sp>
        <p:nvSpPr>
          <p:cNvPr id="27" name="Text 25"/>
          <p:cNvSpPr/>
          <p:nvPr/>
        </p:nvSpPr>
        <p:spPr>
          <a:xfrm>
            <a:off x="7320995" y="3948797"/>
            <a:ext cx="2602568"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6,00,000</a:t>
            </a:r>
            <a:endParaRPr lang="en-US" sz="750" dirty="0"/>
          </a:p>
        </p:txBody>
      </p:sp>
      <p:sp>
        <p:nvSpPr>
          <p:cNvPr id="28" name="Text 26"/>
          <p:cNvSpPr/>
          <p:nvPr/>
        </p:nvSpPr>
        <p:spPr>
          <a:xfrm>
            <a:off x="765773" y="4195466"/>
            <a:ext cx="6346793"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               </a:t>
            </a:r>
            <a:r>
              <a:rPr lang="en-US" sz="750" b="1" dirty="0">
                <a:solidFill>
                  <a:srgbClr val="15213F"/>
                </a:solidFill>
                <a:latin typeface="Inter" pitchFamily="34" charset="0"/>
                <a:ea typeface="Inter" pitchFamily="34" charset="-122"/>
                <a:cs typeface="Inter" pitchFamily="34" charset="-120"/>
              </a:rPr>
              <a:t>Theoretical Ex-Rights Fair Value per Share (Rs.)</a:t>
            </a:r>
            <a:r>
              <a:rPr lang="en-US" sz="750" dirty="0">
                <a:solidFill>
                  <a:srgbClr val="15213F"/>
                </a:solidFill>
                <a:latin typeface="Inter" pitchFamily="34" charset="0"/>
                <a:ea typeface="Inter" pitchFamily="34" charset="-122"/>
                <a:cs typeface="Inter" pitchFamily="34" charset="-120"/>
              </a:rPr>
              <a:t>             </a:t>
            </a:r>
            <a:endParaRPr lang="en-US" sz="750" dirty="0"/>
          </a:p>
        </p:txBody>
      </p:sp>
      <p:sp>
        <p:nvSpPr>
          <p:cNvPr id="29" name="Text 27"/>
          <p:cNvSpPr/>
          <p:nvPr/>
        </p:nvSpPr>
        <p:spPr>
          <a:xfrm>
            <a:off x="7320995" y="4195466"/>
            <a:ext cx="2602568"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               </a:t>
            </a:r>
            <a:r>
              <a:rPr lang="en-US" sz="750" b="1" dirty="0">
                <a:solidFill>
                  <a:srgbClr val="15213F"/>
                </a:solidFill>
                <a:latin typeface="Inter" pitchFamily="34" charset="0"/>
                <a:ea typeface="Inter" pitchFamily="34" charset="-122"/>
                <a:cs typeface="Inter" pitchFamily="34" charset="-120"/>
              </a:rPr>
              <a:t>20</a:t>
            </a:r>
            <a:r>
              <a:rPr lang="en-US" sz="750" dirty="0">
                <a:solidFill>
                  <a:srgbClr val="15213F"/>
                </a:solidFill>
                <a:latin typeface="Inter" pitchFamily="34" charset="0"/>
                <a:ea typeface="Inter" pitchFamily="34" charset="-122"/>
                <a:cs typeface="Inter" pitchFamily="34" charset="-120"/>
              </a:rPr>
              <a:t>             </a:t>
            </a:r>
            <a:endParaRPr lang="en-US" sz="750" dirty="0"/>
          </a:p>
        </p:txBody>
      </p:sp>
      <p:sp>
        <p:nvSpPr>
          <p:cNvPr id="30" name="Text 28"/>
          <p:cNvSpPr/>
          <p:nvPr/>
        </p:nvSpPr>
        <p:spPr>
          <a:xfrm>
            <a:off x="658689" y="4503650"/>
            <a:ext cx="1609577" cy="158530"/>
          </a:xfrm>
          <a:prstGeom prst="rect">
            <a:avLst/>
          </a:prstGeom>
          <a:noFill/>
          <a:ln/>
        </p:spPr>
        <p:txBody>
          <a:bodyPr wrap="none" lIns="0" tIns="0" rIns="0" bIns="0" rtlCol="0" anchor="t"/>
          <a:lstStyle/>
          <a:p>
            <a:pPr marL="0" indent="0" algn="l">
              <a:lnSpc>
                <a:spcPts val="1200"/>
              </a:lnSpc>
              <a:buNone/>
            </a:pPr>
            <a:r>
              <a:rPr lang="en-US" sz="950" b="1" dirty="0">
                <a:solidFill>
                  <a:srgbClr val="3257B8"/>
                </a:solidFill>
                <a:latin typeface="Inter Bold" pitchFamily="34" charset="0"/>
                <a:ea typeface="Inter Bold" pitchFamily="34" charset="-122"/>
                <a:cs typeface="Inter Bold" pitchFamily="34" charset="-120"/>
              </a:rPr>
              <a:t>Step 2: Adjustment Factor</a:t>
            </a:r>
            <a:endParaRPr lang="en-US" sz="950" dirty="0"/>
          </a:p>
        </p:txBody>
      </p:sp>
      <p:sp>
        <p:nvSpPr>
          <p:cNvPr id="31" name="Shape 29"/>
          <p:cNvSpPr/>
          <p:nvPr/>
        </p:nvSpPr>
        <p:spPr>
          <a:xfrm>
            <a:off x="658689" y="4773899"/>
            <a:ext cx="9371872" cy="745576"/>
          </a:xfrm>
          <a:prstGeom prst="roundRect">
            <a:avLst>
              <a:gd name="adj" fmla="val 20411"/>
            </a:avLst>
          </a:prstGeom>
          <a:noFill/>
          <a:ln w="5567">
            <a:solidFill>
              <a:srgbClr val="000000">
                <a:alpha val="8000"/>
              </a:srgbClr>
            </a:solidFill>
            <a:prstDash val="solid"/>
          </a:ln>
        </p:spPr>
      </p:sp>
      <p:sp>
        <p:nvSpPr>
          <p:cNvPr id="32" name="Text 30"/>
          <p:cNvSpPr/>
          <p:nvPr/>
        </p:nvSpPr>
        <p:spPr>
          <a:xfrm>
            <a:off x="765773" y="4829671"/>
            <a:ext cx="6346793"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Fair Value per Share Prior to Exercise (Rs.)</a:t>
            </a:r>
            <a:endParaRPr lang="en-US" sz="750" dirty="0"/>
          </a:p>
        </p:txBody>
      </p:sp>
      <p:sp>
        <p:nvSpPr>
          <p:cNvPr id="33" name="Text 31"/>
          <p:cNvSpPr/>
          <p:nvPr/>
        </p:nvSpPr>
        <p:spPr>
          <a:xfrm>
            <a:off x="7320995" y="4829671"/>
            <a:ext cx="2602568"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21</a:t>
            </a:r>
            <a:endParaRPr lang="en-US" sz="750" dirty="0"/>
          </a:p>
        </p:txBody>
      </p:sp>
      <p:sp>
        <p:nvSpPr>
          <p:cNvPr id="34" name="Text 32"/>
          <p:cNvSpPr/>
          <p:nvPr/>
        </p:nvSpPr>
        <p:spPr>
          <a:xfrm>
            <a:off x="765773" y="5076340"/>
            <a:ext cx="6346793"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Theoretical Ex-Rights Fair Value per Share (Rs.)</a:t>
            </a:r>
            <a:endParaRPr lang="en-US" sz="750" dirty="0"/>
          </a:p>
        </p:txBody>
      </p:sp>
      <p:sp>
        <p:nvSpPr>
          <p:cNvPr id="35" name="Text 33"/>
          <p:cNvSpPr/>
          <p:nvPr/>
        </p:nvSpPr>
        <p:spPr>
          <a:xfrm>
            <a:off x="7320995" y="5076340"/>
            <a:ext cx="2602568"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20</a:t>
            </a:r>
            <a:endParaRPr lang="en-US" sz="750" dirty="0"/>
          </a:p>
        </p:txBody>
      </p:sp>
      <p:sp>
        <p:nvSpPr>
          <p:cNvPr id="36" name="Text 34"/>
          <p:cNvSpPr/>
          <p:nvPr/>
        </p:nvSpPr>
        <p:spPr>
          <a:xfrm>
            <a:off x="765773" y="5323010"/>
            <a:ext cx="6346793"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               </a:t>
            </a:r>
            <a:r>
              <a:rPr lang="en-US" sz="750" b="1" dirty="0">
                <a:solidFill>
                  <a:srgbClr val="15213F"/>
                </a:solidFill>
                <a:latin typeface="Inter" pitchFamily="34" charset="0"/>
                <a:ea typeface="Inter" pitchFamily="34" charset="-122"/>
                <a:cs typeface="Inter" pitchFamily="34" charset="-120"/>
              </a:rPr>
              <a:t>Adjustment Factor (21/20)</a:t>
            </a:r>
            <a:r>
              <a:rPr lang="en-US" sz="750" dirty="0">
                <a:solidFill>
                  <a:srgbClr val="15213F"/>
                </a:solidFill>
                <a:latin typeface="Inter" pitchFamily="34" charset="0"/>
                <a:ea typeface="Inter" pitchFamily="34" charset="-122"/>
                <a:cs typeface="Inter" pitchFamily="34" charset="-120"/>
              </a:rPr>
              <a:t>             </a:t>
            </a:r>
            <a:endParaRPr lang="en-US" sz="750" dirty="0"/>
          </a:p>
        </p:txBody>
      </p:sp>
      <p:sp>
        <p:nvSpPr>
          <p:cNvPr id="37" name="Text 35"/>
          <p:cNvSpPr/>
          <p:nvPr/>
        </p:nvSpPr>
        <p:spPr>
          <a:xfrm>
            <a:off x="7320995" y="5323010"/>
            <a:ext cx="2602568"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               </a:t>
            </a:r>
            <a:r>
              <a:rPr lang="en-US" sz="750" b="1" dirty="0">
                <a:solidFill>
                  <a:srgbClr val="15213F"/>
                </a:solidFill>
                <a:latin typeface="Inter" pitchFamily="34" charset="0"/>
                <a:ea typeface="Inter" pitchFamily="34" charset="-122"/>
                <a:cs typeface="Inter" pitchFamily="34" charset="-120"/>
              </a:rPr>
              <a:t>1.05</a:t>
            </a:r>
            <a:r>
              <a:rPr lang="en-US" sz="750" dirty="0">
                <a:solidFill>
                  <a:srgbClr val="15213F"/>
                </a:solidFill>
                <a:latin typeface="Inter" pitchFamily="34" charset="0"/>
                <a:ea typeface="Inter" pitchFamily="34" charset="-122"/>
                <a:cs typeface="Inter" pitchFamily="34" charset="-120"/>
              </a:rPr>
              <a:t>             </a:t>
            </a:r>
            <a:endParaRPr lang="en-US" sz="750" dirty="0"/>
          </a:p>
        </p:txBody>
      </p:sp>
      <p:sp>
        <p:nvSpPr>
          <p:cNvPr id="38" name="Text 36"/>
          <p:cNvSpPr/>
          <p:nvPr/>
        </p:nvSpPr>
        <p:spPr>
          <a:xfrm>
            <a:off x="658689" y="5631194"/>
            <a:ext cx="1641850" cy="158530"/>
          </a:xfrm>
          <a:prstGeom prst="rect">
            <a:avLst/>
          </a:prstGeom>
          <a:noFill/>
          <a:ln/>
        </p:spPr>
        <p:txBody>
          <a:bodyPr wrap="none" lIns="0" tIns="0" rIns="0" bIns="0" rtlCol="0" anchor="t"/>
          <a:lstStyle/>
          <a:p>
            <a:pPr marL="0" indent="0" algn="l">
              <a:lnSpc>
                <a:spcPts val="1200"/>
              </a:lnSpc>
              <a:buNone/>
            </a:pPr>
            <a:r>
              <a:rPr lang="en-US" sz="950" b="1" dirty="0">
                <a:solidFill>
                  <a:srgbClr val="3257B8"/>
                </a:solidFill>
                <a:latin typeface="Inter Bold" pitchFamily="34" charset="0"/>
                <a:ea typeface="Inter Bold" pitchFamily="34" charset="-122"/>
                <a:cs typeface="Inter Bold" pitchFamily="34" charset="-120"/>
              </a:rPr>
              <a:t>Step 3: Earnings Per Share</a:t>
            </a:r>
            <a:endParaRPr lang="en-US" sz="950" dirty="0"/>
          </a:p>
        </p:txBody>
      </p:sp>
      <p:sp>
        <p:nvSpPr>
          <p:cNvPr id="39" name="Shape 37"/>
          <p:cNvSpPr/>
          <p:nvPr/>
        </p:nvSpPr>
        <p:spPr>
          <a:xfrm>
            <a:off x="658689" y="5901443"/>
            <a:ext cx="9371872" cy="992246"/>
          </a:xfrm>
          <a:prstGeom prst="roundRect">
            <a:avLst>
              <a:gd name="adj" fmla="val 15337"/>
            </a:avLst>
          </a:prstGeom>
          <a:noFill/>
          <a:ln w="5567">
            <a:solidFill>
              <a:srgbClr val="000000">
                <a:alpha val="8000"/>
              </a:srgbClr>
            </a:solidFill>
            <a:prstDash val="solid"/>
          </a:ln>
        </p:spPr>
      </p:sp>
      <p:sp>
        <p:nvSpPr>
          <p:cNvPr id="40" name="Text 38"/>
          <p:cNvSpPr/>
          <p:nvPr/>
        </p:nvSpPr>
        <p:spPr>
          <a:xfrm>
            <a:off x="765773" y="5957215"/>
            <a:ext cx="3538581"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Description</a:t>
            </a:r>
            <a:endParaRPr lang="en-US" sz="750" dirty="0"/>
          </a:p>
        </p:txBody>
      </p:sp>
      <p:sp>
        <p:nvSpPr>
          <p:cNvPr id="41" name="Text 39"/>
          <p:cNvSpPr/>
          <p:nvPr/>
        </p:nvSpPr>
        <p:spPr>
          <a:xfrm>
            <a:off x="4512782" y="5957215"/>
            <a:ext cx="2599784"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Formula</a:t>
            </a:r>
            <a:endParaRPr lang="en-US" sz="750" dirty="0"/>
          </a:p>
        </p:txBody>
      </p:sp>
      <p:sp>
        <p:nvSpPr>
          <p:cNvPr id="42" name="Text 40"/>
          <p:cNvSpPr/>
          <p:nvPr/>
        </p:nvSpPr>
        <p:spPr>
          <a:xfrm>
            <a:off x="7320995" y="5957215"/>
            <a:ext cx="1195678"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Year 2024 (Rs.)</a:t>
            </a:r>
            <a:endParaRPr lang="en-US" sz="750" dirty="0"/>
          </a:p>
        </p:txBody>
      </p:sp>
      <p:sp>
        <p:nvSpPr>
          <p:cNvPr id="43" name="Text 41"/>
          <p:cNvSpPr/>
          <p:nvPr/>
        </p:nvSpPr>
        <p:spPr>
          <a:xfrm>
            <a:off x="8725101" y="5957215"/>
            <a:ext cx="1198462"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Year 2025 (Rs.)</a:t>
            </a:r>
            <a:endParaRPr lang="en-US" sz="750" dirty="0"/>
          </a:p>
        </p:txBody>
      </p:sp>
      <p:sp>
        <p:nvSpPr>
          <p:cNvPr id="44" name="Text 42"/>
          <p:cNvSpPr/>
          <p:nvPr/>
        </p:nvSpPr>
        <p:spPr>
          <a:xfrm>
            <a:off x="765773" y="6203884"/>
            <a:ext cx="3538581"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Original EPS (before adjustment)</a:t>
            </a:r>
            <a:endParaRPr lang="en-US" sz="750" dirty="0"/>
          </a:p>
        </p:txBody>
      </p:sp>
      <p:sp>
        <p:nvSpPr>
          <p:cNvPr id="45" name="Text 43"/>
          <p:cNvSpPr/>
          <p:nvPr/>
        </p:nvSpPr>
        <p:spPr>
          <a:xfrm>
            <a:off x="4512782" y="6203884"/>
            <a:ext cx="2599784"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Rs 11,00,000 / 5,00,000 shares</a:t>
            </a:r>
            <a:endParaRPr lang="en-US" sz="750" dirty="0"/>
          </a:p>
        </p:txBody>
      </p:sp>
      <p:sp>
        <p:nvSpPr>
          <p:cNvPr id="46" name="Text 44"/>
          <p:cNvSpPr/>
          <p:nvPr/>
        </p:nvSpPr>
        <p:spPr>
          <a:xfrm>
            <a:off x="7320995" y="6203884"/>
            <a:ext cx="1195678"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2.2</a:t>
            </a:r>
            <a:endParaRPr lang="en-US" sz="750" dirty="0"/>
          </a:p>
        </p:txBody>
      </p:sp>
      <p:sp>
        <p:nvSpPr>
          <p:cNvPr id="47" name="Text 45"/>
          <p:cNvSpPr/>
          <p:nvPr/>
        </p:nvSpPr>
        <p:spPr>
          <a:xfrm>
            <a:off x="8725101" y="6203884"/>
            <a:ext cx="1198462"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a:t>
            </a:r>
            <a:endParaRPr lang="en-US" sz="750" dirty="0"/>
          </a:p>
        </p:txBody>
      </p:sp>
      <p:sp>
        <p:nvSpPr>
          <p:cNvPr id="48" name="Text 46"/>
          <p:cNvSpPr/>
          <p:nvPr/>
        </p:nvSpPr>
        <p:spPr>
          <a:xfrm>
            <a:off x="765773" y="6450554"/>
            <a:ext cx="3538581"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Restated EPS for 2024 (adj. for rights issue)</a:t>
            </a:r>
            <a:endParaRPr lang="en-US" sz="750" dirty="0"/>
          </a:p>
        </p:txBody>
      </p:sp>
      <p:sp>
        <p:nvSpPr>
          <p:cNvPr id="49" name="Text 47"/>
          <p:cNvSpPr/>
          <p:nvPr/>
        </p:nvSpPr>
        <p:spPr>
          <a:xfrm>
            <a:off x="4512782" y="6450554"/>
            <a:ext cx="2599784"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Rs 11,00,000/(5,00,000 shares*1.05)</a:t>
            </a:r>
            <a:endParaRPr lang="en-US" sz="750" dirty="0"/>
          </a:p>
        </p:txBody>
      </p:sp>
      <p:sp>
        <p:nvSpPr>
          <p:cNvPr id="50" name="Text 48"/>
          <p:cNvSpPr/>
          <p:nvPr/>
        </p:nvSpPr>
        <p:spPr>
          <a:xfrm>
            <a:off x="7320995" y="6450554"/>
            <a:ext cx="1195678"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2.10</a:t>
            </a:r>
            <a:endParaRPr lang="en-US" sz="750" dirty="0"/>
          </a:p>
        </p:txBody>
      </p:sp>
      <p:sp>
        <p:nvSpPr>
          <p:cNvPr id="51" name="Text 49"/>
          <p:cNvSpPr/>
          <p:nvPr/>
        </p:nvSpPr>
        <p:spPr>
          <a:xfrm>
            <a:off x="8725101" y="6450554"/>
            <a:ext cx="1198462"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a:t>
            </a:r>
            <a:endParaRPr lang="en-US" sz="750" dirty="0"/>
          </a:p>
        </p:txBody>
      </p:sp>
      <p:sp>
        <p:nvSpPr>
          <p:cNvPr id="52" name="Text 50"/>
          <p:cNvSpPr/>
          <p:nvPr/>
        </p:nvSpPr>
        <p:spPr>
          <a:xfrm>
            <a:off x="765773" y="6697223"/>
            <a:ext cx="3538581"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EPS for Year 2025 (including rights issue effect)</a:t>
            </a:r>
            <a:endParaRPr lang="en-US" sz="750" dirty="0"/>
          </a:p>
        </p:txBody>
      </p:sp>
      <p:sp>
        <p:nvSpPr>
          <p:cNvPr id="53" name="Text 51"/>
          <p:cNvSpPr/>
          <p:nvPr/>
        </p:nvSpPr>
        <p:spPr>
          <a:xfrm>
            <a:off x="4512782" y="6697223"/>
            <a:ext cx="2599784"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Rs 15,00,000/(5,00,000*1.05*2/12)+(6,00,000*10/12)             </a:t>
            </a:r>
            <a:endParaRPr lang="en-US" sz="750" dirty="0"/>
          </a:p>
        </p:txBody>
      </p:sp>
      <p:sp>
        <p:nvSpPr>
          <p:cNvPr id="54" name="Text 52"/>
          <p:cNvSpPr/>
          <p:nvPr/>
        </p:nvSpPr>
        <p:spPr>
          <a:xfrm>
            <a:off x="7320995" y="6697223"/>
            <a:ext cx="1195678"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a:t>
            </a:r>
            <a:endParaRPr lang="en-US" sz="750" dirty="0"/>
          </a:p>
        </p:txBody>
      </p:sp>
      <p:sp>
        <p:nvSpPr>
          <p:cNvPr id="55" name="Text 53"/>
          <p:cNvSpPr/>
          <p:nvPr/>
        </p:nvSpPr>
        <p:spPr>
          <a:xfrm>
            <a:off x="8725101" y="6697223"/>
            <a:ext cx="1198462"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2.55</a:t>
            </a:r>
            <a:endParaRPr lang="en-US" sz="750" dirty="0"/>
          </a:p>
        </p:txBody>
      </p:sp>
      <p:pic>
        <p:nvPicPr>
          <p:cNvPr id="56" name="Image 0" descr="preencoded.png"/>
          <p:cNvPicPr>
            <a:picLocks noChangeAspect="1"/>
          </p:cNvPicPr>
          <p:nvPr/>
        </p:nvPicPr>
        <p:blipFill>
          <a:blip r:embed="rId3"/>
          <a:stretch>
            <a:fillRect/>
          </a:stretch>
        </p:blipFill>
        <p:spPr>
          <a:xfrm>
            <a:off x="344220" y="301398"/>
            <a:ext cx="638072" cy="139040"/>
          </a:xfrm>
          <a:prstGeom prst="rect">
            <a:avLst/>
          </a:prstGeom>
        </p:spPr>
      </p:pic>
      <p:sp>
        <p:nvSpPr>
          <p:cNvPr id="57" name="Text 54"/>
          <p:cNvSpPr/>
          <p:nvPr/>
        </p:nvSpPr>
        <p:spPr>
          <a:xfrm>
            <a:off x="4996360" y="7141837"/>
            <a:ext cx="696442" cy="98494"/>
          </a:xfrm>
          <a:prstGeom prst="rect">
            <a:avLst/>
          </a:prstGeom>
          <a:noFill/>
          <a:ln/>
        </p:spPr>
        <p:txBody>
          <a:bodyPr wrap="none" lIns="0" tIns="0" rIns="0" bIns="0" rtlCol="0" anchor="t"/>
          <a:lstStyle/>
          <a:p>
            <a:pPr marL="0" indent="0" algn="ctr">
              <a:lnSpc>
                <a:spcPts val="750"/>
              </a:lnSpc>
              <a:buNone/>
            </a:pPr>
            <a:r>
              <a:rPr lang="en-US" sz="550" dirty="0">
                <a:solidFill>
                  <a:srgbClr val="15213F"/>
                </a:solidFill>
                <a:latin typeface="Inter" pitchFamily="34" charset="0"/>
                <a:ea typeface="Inter" pitchFamily="34" charset="-122"/>
                <a:cs typeface="Inter" pitchFamily="34" charset="-120"/>
              </a:rPr>
              <a:t>CA Anupam Sarda</a:t>
            </a:r>
            <a:endParaRPr lang="en-US" sz="55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34">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2948"/>
            </a:avLst>
          </a:prstGeom>
          <a:solidFill>
            <a:srgbClr val="FBFCFE"/>
          </a:solidFill>
          <a:ln w="16702">
            <a:solidFill>
              <a:srgbClr val="E5E0DF"/>
            </a:solidFill>
            <a:prstDash val="solid"/>
          </a:ln>
        </p:spPr>
      </p:sp>
      <p:sp>
        <p:nvSpPr>
          <p:cNvPr id="3" name="Text 1"/>
          <p:cNvSpPr/>
          <p:nvPr/>
        </p:nvSpPr>
        <p:spPr>
          <a:xfrm>
            <a:off x="606930" y="602882"/>
            <a:ext cx="5240019" cy="276513"/>
          </a:xfrm>
          <a:prstGeom prst="rect">
            <a:avLst/>
          </a:prstGeom>
          <a:noFill/>
          <a:ln/>
        </p:spPr>
        <p:txBody>
          <a:bodyPr wrap="none" lIns="0" tIns="0" rIns="0" bIns="0" rtlCol="0" anchor="t"/>
          <a:lstStyle/>
          <a:p>
            <a:pPr marL="0" indent="0" algn="l">
              <a:lnSpc>
                <a:spcPts val="2150"/>
              </a:lnSpc>
              <a:buNone/>
            </a:pPr>
            <a:r>
              <a:rPr lang="en-US" sz="1700" b="1" dirty="0">
                <a:solidFill>
                  <a:srgbClr val="3257B8"/>
                </a:solidFill>
                <a:latin typeface="Inter Bold" pitchFamily="34" charset="0"/>
                <a:ea typeface="Inter Bold" pitchFamily="34" charset="-122"/>
                <a:cs typeface="Inter Bold" pitchFamily="34" charset="-120"/>
              </a:rPr>
              <a:t>AS-20: Diluted EPS — Computation with Ranking</a:t>
            </a:r>
            <a:endParaRPr lang="en-US" sz="1700" dirty="0"/>
          </a:p>
        </p:txBody>
      </p:sp>
      <p:sp>
        <p:nvSpPr>
          <p:cNvPr id="4" name="Text 2"/>
          <p:cNvSpPr/>
          <p:nvPr/>
        </p:nvSpPr>
        <p:spPr>
          <a:xfrm>
            <a:off x="606930" y="992768"/>
            <a:ext cx="9475390" cy="116069"/>
          </a:xfrm>
          <a:prstGeom prst="rect">
            <a:avLst/>
          </a:prstGeom>
          <a:noFill/>
          <a:ln/>
        </p:spPr>
        <p:txBody>
          <a:bodyPr wrap="none" lIns="0" tIns="0" rIns="0" bIns="0" rtlCol="0" anchor="t"/>
          <a:lstStyle/>
          <a:p>
            <a:pPr marL="0" indent="0" algn="l">
              <a:lnSpc>
                <a:spcPts val="900"/>
              </a:lnSpc>
              <a:buNone/>
            </a:pPr>
            <a:r>
              <a:rPr lang="en-US" sz="650" b="1" dirty="0">
                <a:solidFill>
                  <a:srgbClr val="15213F"/>
                </a:solidFill>
                <a:latin typeface="Inter" pitchFamily="34" charset="0"/>
                <a:ea typeface="Inter" pitchFamily="34" charset="-122"/>
                <a:cs typeface="Inter" pitchFamily="34" charset="-120"/>
              </a:rPr>
              <a:t>Given Information</a:t>
            </a:r>
            <a:endParaRPr lang="en-US" sz="650" dirty="0"/>
          </a:p>
        </p:txBody>
      </p:sp>
      <p:sp>
        <p:nvSpPr>
          <p:cNvPr id="5" name="Shape 3"/>
          <p:cNvSpPr/>
          <p:nvPr/>
        </p:nvSpPr>
        <p:spPr>
          <a:xfrm>
            <a:off x="606930" y="1172614"/>
            <a:ext cx="9475390" cy="2013726"/>
          </a:xfrm>
          <a:prstGeom prst="roundRect">
            <a:avLst>
              <a:gd name="adj" fmla="val 6592"/>
            </a:avLst>
          </a:prstGeom>
          <a:noFill/>
          <a:ln w="5567">
            <a:solidFill>
              <a:srgbClr val="000000">
                <a:alpha val="8000"/>
              </a:srgbClr>
            </a:solidFill>
            <a:prstDash val="solid"/>
          </a:ln>
        </p:spPr>
      </p:sp>
      <p:sp>
        <p:nvSpPr>
          <p:cNvPr id="6" name="Text 4"/>
          <p:cNvSpPr/>
          <p:nvPr/>
        </p:nvSpPr>
        <p:spPr>
          <a:xfrm>
            <a:off x="701053" y="1217772"/>
            <a:ext cx="4552363"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Net Profit Attributable to Equity Shareholders (Rs.)</a:t>
            </a:r>
            <a:endParaRPr lang="en-US" sz="650" dirty="0"/>
          </a:p>
        </p:txBody>
      </p:sp>
      <p:sp>
        <p:nvSpPr>
          <p:cNvPr id="7" name="Text 5"/>
          <p:cNvSpPr/>
          <p:nvPr/>
        </p:nvSpPr>
        <p:spPr>
          <a:xfrm>
            <a:off x="5435921" y="1217772"/>
            <a:ext cx="4552363"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1,00,00,000</a:t>
            </a:r>
            <a:endParaRPr lang="en-US" sz="650" dirty="0"/>
          </a:p>
        </p:txBody>
      </p:sp>
      <p:sp>
        <p:nvSpPr>
          <p:cNvPr id="8" name="Text 6"/>
          <p:cNvSpPr/>
          <p:nvPr/>
        </p:nvSpPr>
        <p:spPr>
          <a:xfrm>
            <a:off x="701053" y="1418588"/>
            <a:ext cx="4552363"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Equity Shares Outstanding</a:t>
            </a:r>
            <a:endParaRPr lang="en-US" sz="650" dirty="0"/>
          </a:p>
        </p:txBody>
      </p:sp>
      <p:sp>
        <p:nvSpPr>
          <p:cNvPr id="9" name="Text 7"/>
          <p:cNvSpPr/>
          <p:nvPr/>
        </p:nvSpPr>
        <p:spPr>
          <a:xfrm>
            <a:off x="5435921" y="1418588"/>
            <a:ext cx="4552363"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20,00,000</a:t>
            </a:r>
            <a:endParaRPr lang="en-US" sz="650" dirty="0"/>
          </a:p>
        </p:txBody>
      </p:sp>
      <p:sp>
        <p:nvSpPr>
          <p:cNvPr id="10" name="Text 8"/>
          <p:cNvSpPr/>
          <p:nvPr/>
        </p:nvSpPr>
        <p:spPr>
          <a:xfrm>
            <a:off x="701053" y="1619403"/>
            <a:ext cx="4552363"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Average Fair Value per Share (Rs.)</a:t>
            </a:r>
            <a:endParaRPr lang="en-US" sz="650" dirty="0"/>
          </a:p>
        </p:txBody>
      </p:sp>
      <p:sp>
        <p:nvSpPr>
          <p:cNvPr id="11" name="Text 9"/>
          <p:cNvSpPr/>
          <p:nvPr/>
        </p:nvSpPr>
        <p:spPr>
          <a:xfrm>
            <a:off x="5435921" y="1619403"/>
            <a:ext cx="4552363"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75</a:t>
            </a:r>
            <a:endParaRPr lang="en-US" sz="650" dirty="0"/>
          </a:p>
        </p:txBody>
      </p:sp>
      <p:sp>
        <p:nvSpPr>
          <p:cNvPr id="12" name="Text 10"/>
          <p:cNvSpPr/>
          <p:nvPr/>
        </p:nvSpPr>
        <p:spPr>
          <a:xfrm>
            <a:off x="701053" y="1820219"/>
            <a:ext cx="4552363"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Options – Shares (exercise price Rs. 60)</a:t>
            </a:r>
            <a:endParaRPr lang="en-US" sz="650" dirty="0"/>
          </a:p>
        </p:txBody>
      </p:sp>
      <p:sp>
        <p:nvSpPr>
          <p:cNvPr id="13" name="Text 11"/>
          <p:cNvSpPr/>
          <p:nvPr/>
        </p:nvSpPr>
        <p:spPr>
          <a:xfrm>
            <a:off x="5435921" y="1820219"/>
            <a:ext cx="4552363"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1,00,000</a:t>
            </a:r>
            <a:endParaRPr lang="en-US" sz="650" dirty="0"/>
          </a:p>
        </p:txBody>
      </p:sp>
      <p:sp>
        <p:nvSpPr>
          <p:cNvPr id="14" name="Text 12"/>
          <p:cNvSpPr/>
          <p:nvPr/>
        </p:nvSpPr>
        <p:spPr>
          <a:xfrm>
            <a:off x="701053" y="2021035"/>
            <a:ext cx="4552363"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Convertible Preference Shares – No. of Shares (Rs. 8 div. each)</a:t>
            </a:r>
            <a:endParaRPr lang="en-US" sz="650" dirty="0"/>
          </a:p>
        </p:txBody>
      </p:sp>
      <p:sp>
        <p:nvSpPr>
          <p:cNvPr id="15" name="Text 13"/>
          <p:cNvSpPr/>
          <p:nvPr/>
        </p:nvSpPr>
        <p:spPr>
          <a:xfrm>
            <a:off x="5435921" y="2021035"/>
            <a:ext cx="4552363"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8,00,000</a:t>
            </a:r>
            <a:endParaRPr lang="en-US" sz="650" dirty="0"/>
          </a:p>
        </p:txBody>
      </p:sp>
      <p:sp>
        <p:nvSpPr>
          <p:cNvPr id="16" name="Text 14"/>
          <p:cNvSpPr/>
          <p:nvPr/>
        </p:nvSpPr>
        <p:spPr>
          <a:xfrm>
            <a:off x="701053" y="2221851"/>
            <a:ext cx="4552363"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Convertible Preference Shares – Conversion Ratio (per pref. share)</a:t>
            </a:r>
            <a:endParaRPr lang="en-US" sz="650" dirty="0"/>
          </a:p>
        </p:txBody>
      </p:sp>
      <p:sp>
        <p:nvSpPr>
          <p:cNvPr id="17" name="Text 15"/>
          <p:cNvSpPr/>
          <p:nvPr/>
        </p:nvSpPr>
        <p:spPr>
          <a:xfrm>
            <a:off x="5435921" y="2221851"/>
            <a:ext cx="4552363"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2:1</a:t>
            </a:r>
            <a:endParaRPr lang="en-US" sz="650" dirty="0"/>
          </a:p>
        </p:txBody>
      </p:sp>
      <p:sp>
        <p:nvSpPr>
          <p:cNvPr id="18" name="Text 16"/>
          <p:cNvSpPr/>
          <p:nvPr/>
        </p:nvSpPr>
        <p:spPr>
          <a:xfrm>
            <a:off x="701053" y="2422666"/>
            <a:ext cx="4552363"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Attributable Tax on Pref. Dividend (corporate dividend tax)</a:t>
            </a:r>
            <a:endParaRPr lang="en-US" sz="650" dirty="0"/>
          </a:p>
        </p:txBody>
      </p:sp>
      <p:sp>
        <p:nvSpPr>
          <p:cNvPr id="19" name="Text 17"/>
          <p:cNvSpPr/>
          <p:nvPr/>
        </p:nvSpPr>
        <p:spPr>
          <a:xfrm>
            <a:off x="5435921" y="2422666"/>
            <a:ext cx="4552363"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10%</a:t>
            </a:r>
            <a:endParaRPr lang="en-US" sz="650" dirty="0"/>
          </a:p>
        </p:txBody>
      </p:sp>
      <p:sp>
        <p:nvSpPr>
          <p:cNvPr id="20" name="Text 18"/>
          <p:cNvSpPr/>
          <p:nvPr/>
        </p:nvSpPr>
        <p:spPr>
          <a:xfrm>
            <a:off x="701053" y="2623482"/>
            <a:ext cx="4552363"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12% Conv. Debentures – Nominal Amount (Rs.)</a:t>
            </a:r>
            <a:endParaRPr lang="en-US" sz="650" dirty="0"/>
          </a:p>
        </p:txBody>
      </p:sp>
      <p:sp>
        <p:nvSpPr>
          <p:cNvPr id="21" name="Text 19"/>
          <p:cNvSpPr/>
          <p:nvPr/>
        </p:nvSpPr>
        <p:spPr>
          <a:xfrm>
            <a:off x="5435921" y="2623482"/>
            <a:ext cx="4552363"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10,00,00,000</a:t>
            </a:r>
            <a:endParaRPr lang="en-US" sz="650" dirty="0"/>
          </a:p>
        </p:txBody>
      </p:sp>
      <p:sp>
        <p:nvSpPr>
          <p:cNvPr id="22" name="Text 20"/>
          <p:cNvSpPr/>
          <p:nvPr/>
        </p:nvSpPr>
        <p:spPr>
          <a:xfrm>
            <a:off x="701053" y="2824298"/>
            <a:ext cx="4552363"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12% Conv. Debentures – Conversion ratio (equity shares per debenture of Rs. 1)</a:t>
            </a:r>
            <a:endParaRPr lang="en-US" sz="650" dirty="0"/>
          </a:p>
        </p:txBody>
      </p:sp>
      <p:sp>
        <p:nvSpPr>
          <p:cNvPr id="23" name="Text 21"/>
          <p:cNvSpPr/>
          <p:nvPr/>
        </p:nvSpPr>
        <p:spPr>
          <a:xfrm>
            <a:off x="5435921" y="2824298"/>
            <a:ext cx="4552363"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4:1</a:t>
            </a:r>
            <a:endParaRPr lang="en-US" sz="650" dirty="0"/>
          </a:p>
        </p:txBody>
      </p:sp>
      <p:sp>
        <p:nvSpPr>
          <p:cNvPr id="24" name="Text 22"/>
          <p:cNvSpPr/>
          <p:nvPr/>
        </p:nvSpPr>
        <p:spPr>
          <a:xfrm>
            <a:off x="701053" y="3025114"/>
            <a:ext cx="4552363"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Tax Rate (for debenture interest)</a:t>
            </a:r>
            <a:endParaRPr lang="en-US" sz="650" dirty="0"/>
          </a:p>
        </p:txBody>
      </p:sp>
      <p:sp>
        <p:nvSpPr>
          <p:cNvPr id="25" name="Text 23"/>
          <p:cNvSpPr/>
          <p:nvPr/>
        </p:nvSpPr>
        <p:spPr>
          <a:xfrm>
            <a:off x="5435921" y="3025114"/>
            <a:ext cx="4552363"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30%</a:t>
            </a:r>
            <a:endParaRPr lang="en-US" sz="650" dirty="0"/>
          </a:p>
        </p:txBody>
      </p:sp>
      <p:sp>
        <p:nvSpPr>
          <p:cNvPr id="26" name="Text 24"/>
          <p:cNvSpPr/>
          <p:nvPr/>
        </p:nvSpPr>
        <p:spPr>
          <a:xfrm>
            <a:off x="606930" y="3250118"/>
            <a:ext cx="9475390" cy="116069"/>
          </a:xfrm>
          <a:prstGeom prst="rect">
            <a:avLst/>
          </a:prstGeom>
          <a:noFill/>
          <a:ln/>
        </p:spPr>
        <p:txBody>
          <a:bodyPr wrap="none" lIns="0" tIns="0" rIns="0" bIns="0" rtlCol="0" anchor="t"/>
          <a:lstStyle/>
          <a:p>
            <a:pPr marL="0" indent="0" algn="l">
              <a:lnSpc>
                <a:spcPts val="900"/>
              </a:lnSpc>
              <a:buNone/>
            </a:pPr>
            <a:r>
              <a:rPr lang="en-US" sz="650" b="1" dirty="0">
                <a:solidFill>
                  <a:srgbClr val="15213F"/>
                </a:solidFill>
                <a:latin typeface="Inter" pitchFamily="34" charset="0"/>
                <a:ea typeface="Inter" pitchFamily="34" charset="-122"/>
                <a:cs typeface="Inter" pitchFamily="34" charset="-120"/>
              </a:rPr>
              <a:t>Earnings per Incremental Share (Ranking)</a:t>
            </a:r>
            <a:endParaRPr lang="en-US" sz="650" dirty="0"/>
          </a:p>
        </p:txBody>
      </p:sp>
      <p:sp>
        <p:nvSpPr>
          <p:cNvPr id="27" name="Shape 25"/>
          <p:cNvSpPr/>
          <p:nvPr/>
        </p:nvSpPr>
        <p:spPr>
          <a:xfrm>
            <a:off x="606930" y="3429964"/>
            <a:ext cx="9475390" cy="1157040"/>
          </a:xfrm>
          <a:prstGeom prst="roundRect">
            <a:avLst>
              <a:gd name="adj" fmla="val 11473"/>
            </a:avLst>
          </a:prstGeom>
          <a:noFill/>
          <a:ln w="5567">
            <a:solidFill>
              <a:srgbClr val="000000">
                <a:alpha val="8000"/>
              </a:srgbClr>
            </a:solidFill>
            <a:prstDash val="solid"/>
          </a:ln>
        </p:spPr>
      </p:sp>
      <p:sp>
        <p:nvSpPr>
          <p:cNvPr id="28" name="Text 26"/>
          <p:cNvSpPr/>
          <p:nvPr/>
        </p:nvSpPr>
        <p:spPr>
          <a:xfrm>
            <a:off x="701140" y="3475122"/>
            <a:ext cx="1397930"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Security</a:t>
            </a:r>
            <a:endParaRPr lang="en-US" sz="650" dirty="0"/>
          </a:p>
        </p:txBody>
      </p:sp>
      <p:sp>
        <p:nvSpPr>
          <p:cNvPr id="29" name="Text 27"/>
          <p:cNvSpPr/>
          <p:nvPr/>
        </p:nvSpPr>
        <p:spPr>
          <a:xfrm>
            <a:off x="2281575" y="3475122"/>
            <a:ext cx="1395146"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Formula</a:t>
            </a:r>
            <a:endParaRPr lang="en-US" sz="650" dirty="0"/>
          </a:p>
        </p:txBody>
      </p:sp>
      <p:sp>
        <p:nvSpPr>
          <p:cNvPr id="30" name="Text 28"/>
          <p:cNvSpPr/>
          <p:nvPr/>
        </p:nvSpPr>
        <p:spPr>
          <a:xfrm>
            <a:off x="3859226" y="3475122"/>
            <a:ext cx="1395146"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Increase in Earnings (Rs.)</a:t>
            </a:r>
            <a:endParaRPr lang="en-US" sz="650" dirty="0"/>
          </a:p>
        </p:txBody>
      </p:sp>
      <p:sp>
        <p:nvSpPr>
          <p:cNvPr id="31" name="Text 29"/>
          <p:cNvSpPr/>
          <p:nvPr/>
        </p:nvSpPr>
        <p:spPr>
          <a:xfrm>
            <a:off x="5436877" y="3475122"/>
            <a:ext cx="1395146"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Formula</a:t>
            </a:r>
            <a:endParaRPr lang="en-US" sz="650" dirty="0"/>
          </a:p>
        </p:txBody>
      </p:sp>
      <p:sp>
        <p:nvSpPr>
          <p:cNvPr id="32" name="Text 30"/>
          <p:cNvSpPr/>
          <p:nvPr/>
        </p:nvSpPr>
        <p:spPr>
          <a:xfrm>
            <a:off x="7014529" y="3475122"/>
            <a:ext cx="1395146"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Incremental Shares</a:t>
            </a:r>
            <a:endParaRPr lang="en-US" sz="650" dirty="0"/>
          </a:p>
        </p:txBody>
      </p:sp>
      <p:sp>
        <p:nvSpPr>
          <p:cNvPr id="33" name="Text 31"/>
          <p:cNvSpPr/>
          <p:nvPr/>
        </p:nvSpPr>
        <p:spPr>
          <a:xfrm>
            <a:off x="8592180" y="3475122"/>
            <a:ext cx="1397930"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EPS per Incremental Share</a:t>
            </a:r>
            <a:endParaRPr lang="en-US" sz="650" dirty="0"/>
          </a:p>
        </p:txBody>
      </p:sp>
      <p:sp>
        <p:nvSpPr>
          <p:cNvPr id="34" name="Text 32"/>
          <p:cNvSpPr/>
          <p:nvPr/>
        </p:nvSpPr>
        <p:spPr>
          <a:xfrm>
            <a:off x="701140" y="3675938"/>
            <a:ext cx="1397930" cy="232139"/>
          </a:xfrm>
          <a:prstGeom prst="rect">
            <a:avLst/>
          </a:prstGeom>
          <a:noFill/>
          <a:ln/>
        </p:spPr>
        <p:txBody>
          <a:bodyPr wrap="squar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Options (exercise price Rs. 60; fair value Rs. 75)</a:t>
            </a:r>
            <a:endParaRPr lang="en-US" sz="650" dirty="0"/>
          </a:p>
        </p:txBody>
      </p:sp>
      <p:sp>
        <p:nvSpPr>
          <p:cNvPr id="35" name="Text 33"/>
          <p:cNvSpPr/>
          <p:nvPr/>
        </p:nvSpPr>
        <p:spPr>
          <a:xfrm>
            <a:off x="2281575" y="3675938"/>
            <a:ext cx="1395146"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36" name="Text 34"/>
          <p:cNvSpPr/>
          <p:nvPr/>
        </p:nvSpPr>
        <p:spPr>
          <a:xfrm>
            <a:off x="3859226" y="3675938"/>
            <a:ext cx="1395146"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0</a:t>
            </a:r>
            <a:endParaRPr lang="en-US" sz="650" dirty="0"/>
          </a:p>
        </p:txBody>
      </p:sp>
      <p:sp>
        <p:nvSpPr>
          <p:cNvPr id="37" name="Text 35"/>
          <p:cNvSpPr/>
          <p:nvPr/>
        </p:nvSpPr>
        <p:spPr>
          <a:xfrm>
            <a:off x="5436877" y="3675938"/>
            <a:ext cx="1395146"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(1,00,000 x (75 – 60) / 75)</a:t>
            </a:r>
            <a:endParaRPr lang="en-US" sz="650" dirty="0"/>
          </a:p>
        </p:txBody>
      </p:sp>
      <p:sp>
        <p:nvSpPr>
          <p:cNvPr id="38" name="Text 36"/>
          <p:cNvSpPr/>
          <p:nvPr/>
        </p:nvSpPr>
        <p:spPr>
          <a:xfrm>
            <a:off x="7014529" y="3675938"/>
            <a:ext cx="1395146"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20,000</a:t>
            </a:r>
            <a:endParaRPr lang="en-US" sz="650" dirty="0"/>
          </a:p>
        </p:txBody>
      </p:sp>
      <p:sp>
        <p:nvSpPr>
          <p:cNvPr id="39" name="Text 37"/>
          <p:cNvSpPr/>
          <p:nvPr/>
        </p:nvSpPr>
        <p:spPr>
          <a:xfrm>
            <a:off x="8592180" y="3675938"/>
            <a:ext cx="1397930"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0</a:t>
            </a:r>
            <a:endParaRPr lang="en-US" sz="650" dirty="0"/>
          </a:p>
        </p:txBody>
      </p:sp>
      <p:sp>
        <p:nvSpPr>
          <p:cNvPr id="40" name="Text 38"/>
          <p:cNvSpPr/>
          <p:nvPr/>
        </p:nvSpPr>
        <p:spPr>
          <a:xfrm>
            <a:off x="701140" y="3992823"/>
            <a:ext cx="1397930"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12% Convertible Debentures</a:t>
            </a:r>
            <a:endParaRPr lang="en-US" sz="650" dirty="0"/>
          </a:p>
        </p:txBody>
      </p:sp>
      <p:sp>
        <p:nvSpPr>
          <p:cNvPr id="41" name="Text 39"/>
          <p:cNvSpPr/>
          <p:nvPr/>
        </p:nvSpPr>
        <p:spPr>
          <a:xfrm>
            <a:off x="2281575" y="3992823"/>
            <a:ext cx="1395146" cy="232139"/>
          </a:xfrm>
          <a:prstGeom prst="rect">
            <a:avLst/>
          </a:prstGeom>
          <a:noFill/>
          <a:ln/>
        </p:spPr>
        <p:txBody>
          <a:bodyPr wrap="squar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Rs. 10,00,00,000 x 12% x (1 – 0.30)</a:t>
            </a:r>
            <a:endParaRPr lang="en-US" sz="650" dirty="0"/>
          </a:p>
        </p:txBody>
      </p:sp>
      <p:sp>
        <p:nvSpPr>
          <p:cNvPr id="42" name="Text 40"/>
          <p:cNvSpPr/>
          <p:nvPr/>
        </p:nvSpPr>
        <p:spPr>
          <a:xfrm>
            <a:off x="3859226" y="3992823"/>
            <a:ext cx="1395146"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84,00,000</a:t>
            </a:r>
            <a:endParaRPr lang="en-US" sz="650" dirty="0"/>
          </a:p>
        </p:txBody>
      </p:sp>
      <p:sp>
        <p:nvSpPr>
          <p:cNvPr id="43" name="Text 41"/>
          <p:cNvSpPr/>
          <p:nvPr/>
        </p:nvSpPr>
        <p:spPr>
          <a:xfrm>
            <a:off x="5436877" y="3992823"/>
            <a:ext cx="1395146"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(1,00,000 x 4)</a:t>
            </a:r>
            <a:endParaRPr lang="en-US" sz="650" dirty="0"/>
          </a:p>
        </p:txBody>
      </p:sp>
      <p:sp>
        <p:nvSpPr>
          <p:cNvPr id="44" name="Text 42"/>
          <p:cNvSpPr/>
          <p:nvPr/>
        </p:nvSpPr>
        <p:spPr>
          <a:xfrm>
            <a:off x="7014529" y="3992823"/>
            <a:ext cx="1395146"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40,00,000</a:t>
            </a:r>
            <a:endParaRPr lang="en-US" sz="650" dirty="0"/>
          </a:p>
        </p:txBody>
      </p:sp>
      <p:sp>
        <p:nvSpPr>
          <p:cNvPr id="45" name="Text 43"/>
          <p:cNvSpPr/>
          <p:nvPr/>
        </p:nvSpPr>
        <p:spPr>
          <a:xfrm>
            <a:off x="8592180" y="3992823"/>
            <a:ext cx="1397930"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2.1</a:t>
            </a:r>
            <a:endParaRPr lang="en-US" sz="650" dirty="0"/>
          </a:p>
        </p:txBody>
      </p:sp>
      <p:sp>
        <p:nvSpPr>
          <p:cNvPr id="46" name="Text 44"/>
          <p:cNvSpPr/>
          <p:nvPr/>
        </p:nvSpPr>
        <p:spPr>
          <a:xfrm>
            <a:off x="701140" y="4309708"/>
            <a:ext cx="1397930"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Conv. Preference Shares</a:t>
            </a:r>
            <a:endParaRPr lang="en-US" sz="650" dirty="0"/>
          </a:p>
        </p:txBody>
      </p:sp>
      <p:sp>
        <p:nvSpPr>
          <p:cNvPr id="47" name="Text 45"/>
          <p:cNvSpPr/>
          <p:nvPr/>
        </p:nvSpPr>
        <p:spPr>
          <a:xfrm>
            <a:off x="2281575" y="4309708"/>
            <a:ext cx="1395146" cy="232139"/>
          </a:xfrm>
          <a:prstGeom prst="rect">
            <a:avLst/>
          </a:prstGeom>
          <a:noFill/>
          <a:ln/>
        </p:spPr>
        <p:txBody>
          <a:bodyPr wrap="squar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Rs. 8 x 8,00,000 + 10% x 8 x 8,00,000</a:t>
            </a:r>
            <a:endParaRPr lang="en-US" sz="650" dirty="0"/>
          </a:p>
        </p:txBody>
      </p:sp>
      <p:sp>
        <p:nvSpPr>
          <p:cNvPr id="48" name="Text 46"/>
          <p:cNvSpPr/>
          <p:nvPr/>
        </p:nvSpPr>
        <p:spPr>
          <a:xfrm>
            <a:off x="3859226" y="4309708"/>
            <a:ext cx="1395146"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70,40,000</a:t>
            </a:r>
            <a:endParaRPr lang="en-US" sz="650" dirty="0"/>
          </a:p>
        </p:txBody>
      </p:sp>
      <p:sp>
        <p:nvSpPr>
          <p:cNvPr id="49" name="Text 47"/>
          <p:cNvSpPr/>
          <p:nvPr/>
        </p:nvSpPr>
        <p:spPr>
          <a:xfrm>
            <a:off x="5436877" y="4309708"/>
            <a:ext cx="1395146"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(8,00,000 x 2)</a:t>
            </a:r>
            <a:endParaRPr lang="en-US" sz="650" dirty="0"/>
          </a:p>
        </p:txBody>
      </p:sp>
      <p:sp>
        <p:nvSpPr>
          <p:cNvPr id="50" name="Text 48"/>
          <p:cNvSpPr/>
          <p:nvPr/>
        </p:nvSpPr>
        <p:spPr>
          <a:xfrm>
            <a:off x="7014529" y="4309708"/>
            <a:ext cx="1395146"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16,00,000</a:t>
            </a:r>
            <a:endParaRPr lang="en-US" sz="650" dirty="0"/>
          </a:p>
        </p:txBody>
      </p:sp>
      <p:sp>
        <p:nvSpPr>
          <p:cNvPr id="51" name="Text 49"/>
          <p:cNvSpPr/>
          <p:nvPr/>
        </p:nvSpPr>
        <p:spPr>
          <a:xfrm>
            <a:off x="8592180" y="4309708"/>
            <a:ext cx="1397930"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4.4</a:t>
            </a:r>
            <a:endParaRPr lang="en-US" sz="650" dirty="0"/>
          </a:p>
        </p:txBody>
      </p:sp>
      <p:sp>
        <p:nvSpPr>
          <p:cNvPr id="52" name="Text 50"/>
          <p:cNvSpPr/>
          <p:nvPr/>
        </p:nvSpPr>
        <p:spPr>
          <a:xfrm>
            <a:off x="606930" y="4650782"/>
            <a:ext cx="9475390" cy="116069"/>
          </a:xfrm>
          <a:prstGeom prst="rect">
            <a:avLst/>
          </a:prstGeom>
          <a:noFill/>
          <a:ln/>
        </p:spPr>
        <p:txBody>
          <a:bodyPr wrap="none" lIns="0" tIns="0" rIns="0" bIns="0" rtlCol="0" anchor="t"/>
          <a:lstStyle/>
          <a:p>
            <a:pPr marL="0" indent="0" algn="l">
              <a:lnSpc>
                <a:spcPts val="900"/>
              </a:lnSpc>
              <a:buNone/>
            </a:pPr>
            <a:r>
              <a:rPr lang="en-US" sz="650" i="1" dirty="0">
                <a:solidFill>
                  <a:srgbClr val="15213F"/>
                </a:solidFill>
                <a:latin typeface="Inter" pitchFamily="34" charset="0"/>
                <a:ea typeface="Inter" pitchFamily="34" charset="-122"/>
                <a:cs typeface="Inter" pitchFamily="34" charset="-120"/>
              </a:rPr>
              <a:t>Ranking (most to least dilutive): Options → 12% Debentures → Conv. Pref. Shares</a:t>
            </a:r>
            <a:endParaRPr lang="en-US" sz="650" dirty="0"/>
          </a:p>
        </p:txBody>
      </p:sp>
      <p:sp>
        <p:nvSpPr>
          <p:cNvPr id="53" name="Text 51"/>
          <p:cNvSpPr/>
          <p:nvPr/>
        </p:nvSpPr>
        <p:spPr>
          <a:xfrm>
            <a:off x="606930" y="4830628"/>
            <a:ext cx="9475390" cy="116069"/>
          </a:xfrm>
          <a:prstGeom prst="rect">
            <a:avLst/>
          </a:prstGeom>
          <a:noFill/>
          <a:ln/>
        </p:spPr>
        <p:txBody>
          <a:bodyPr wrap="none" lIns="0" tIns="0" rIns="0" bIns="0" rtlCol="0" anchor="t"/>
          <a:lstStyle/>
          <a:p>
            <a:pPr marL="0" indent="0" algn="l">
              <a:lnSpc>
                <a:spcPts val="900"/>
              </a:lnSpc>
              <a:buNone/>
            </a:pPr>
            <a:r>
              <a:rPr lang="en-US" sz="650" b="1" dirty="0">
                <a:solidFill>
                  <a:srgbClr val="15213F"/>
                </a:solidFill>
                <a:latin typeface="Inter" pitchFamily="34" charset="0"/>
                <a:ea typeface="Inter" pitchFamily="34" charset="-122"/>
                <a:cs typeface="Inter" pitchFamily="34" charset="-120"/>
              </a:rPr>
              <a:t>Computation of Diluted EPS (Cumulative)</a:t>
            </a:r>
            <a:endParaRPr lang="en-US" sz="650" dirty="0"/>
          </a:p>
        </p:txBody>
      </p:sp>
      <p:sp>
        <p:nvSpPr>
          <p:cNvPr id="54" name="Shape 52"/>
          <p:cNvSpPr/>
          <p:nvPr/>
        </p:nvSpPr>
        <p:spPr>
          <a:xfrm>
            <a:off x="606930" y="5010475"/>
            <a:ext cx="9475390" cy="1612095"/>
          </a:xfrm>
          <a:prstGeom prst="roundRect">
            <a:avLst>
              <a:gd name="adj" fmla="val 8235"/>
            </a:avLst>
          </a:prstGeom>
          <a:noFill/>
          <a:ln w="5567">
            <a:solidFill>
              <a:srgbClr val="000000">
                <a:alpha val="8000"/>
              </a:srgbClr>
            </a:solidFill>
            <a:prstDash val="solid"/>
          </a:ln>
        </p:spPr>
      </p:sp>
      <p:sp>
        <p:nvSpPr>
          <p:cNvPr id="55" name="Text 53"/>
          <p:cNvSpPr/>
          <p:nvPr/>
        </p:nvSpPr>
        <p:spPr>
          <a:xfrm>
            <a:off x="701140" y="5055632"/>
            <a:ext cx="1713095"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Step</a:t>
            </a:r>
            <a:endParaRPr lang="en-US" sz="650" dirty="0"/>
          </a:p>
        </p:txBody>
      </p:sp>
      <p:sp>
        <p:nvSpPr>
          <p:cNvPr id="56" name="Text 54"/>
          <p:cNvSpPr/>
          <p:nvPr/>
        </p:nvSpPr>
        <p:spPr>
          <a:xfrm>
            <a:off x="2596740" y="5055632"/>
            <a:ext cx="1710311"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Net Profit  (Rs.)</a:t>
            </a:r>
            <a:endParaRPr lang="en-US" sz="650" dirty="0"/>
          </a:p>
        </p:txBody>
      </p:sp>
      <p:sp>
        <p:nvSpPr>
          <p:cNvPr id="57" name="Text 55"/>
          <p:cNvSpPr/>
          <p:nvPr/>
        </p:nvSpPr>
        <p:spPr>
          <a:xfrm>
            <a:off x="4489556" y="5055632"/>
            <a:ext cx="1710311"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Equity Shares</a:t>
            </a:r>
            <a:endParaRPr lang="en-US" sz="650" dirty="0"/>
          </a:p>
        </p:txBody>
      </p:sp>
      <p:sp>
        <p:nvSpPr>
          <p:cNvPr id="58" name="Text 56"/>
          <p:cNvSpPr/>
          <p:nvPr/>
        </p:nvSpPr>
        <p:spPr>
          <a:xfrm>
            <a:off x="6382372" y="5055632"/>
            <a:ext cx="1710311"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EPS (Rs.)</a:t>
            </a:r>
            <a:endParaRPr lang="en-US" sz="650" dirty="0"/>
          </a:p>
        </p:txBody>
      </p:sp>
      <p:sp>
        <p:nvSpPr>
          <p:cNvPr id="59" name="Text 57"/>
          <p:cNvSpPr/>
          <p:nvPr/>
        </p:nvSpPr>
        <p:spPr>
          <a:xfrm>
            <a:off x="8275188" y="5055632"/>
            <a:ext cx="1713095"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Dilutive?</a:t>
            </a:r>
            <a:endParaRPr lang="en-US" sz="650" dirty="0"/>
          </a:p>
        </p:txBody>
      </p:sp>
      <p:sp>
        <p:nvSpPr>
          <p:cNvPr id="60" name="Text 58"/>
          <p:cNvSpPr/>
          <p:nvPr/>
        </p:nvSpPr>
        <p:spPr>
          <a:xfrm>
            <a:off x="701140" y="5256448"/>
            <a:ext cx="1713095"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As Reported (Basic)</a:t>
            </a:r>
            <a:endParaRPr lang="en-US" sz="650" dirty="0"/>
          </a:p>
        </p:txBody>
      </p:sp>
      <p:sp>
        <p:nvSpPr>
          <p:cNvPr id="61" name="Text 59"/>
          <p:cNvSpPr/>
          <p:nvPr/>
        </p:nvSpPr>
        <p:spPr>
          <a:xfrm>
            <a:off x="2596740" y="5256448"/>
            <a:ext cx="1710311"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1,00,00,000</a:t>
            </a:r>
            <a:endParaRPr lang="en-US" sz="650" dirty="0"/>
          </a:p>
        </p:txBody>
      </p:sp>
      <p:sp>
        <p:nvSpPr>
          <p:cNvPr id="62" name="Text 60"/>
          <p:cNvSpPr/>
          <p:nvPr/>
        </p:nvSpPr>
        <p:spPr>
          <a:xfrm>
            <a:off x="4489556" y="5256448"/>
            <a:ext cx="1710311"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20,00,000</a:t>
            </a:r>
            <a:endParaRPr lang="en-US" sz="650" dirty="0"/>
          </a:p>
        </p:txBody>
      </p:sp>
      <p:sp>
        <p:nvSpPr>
          <p:cNvPr id="63" name="Text 61"/>
          <p:cNvSpPr/>
          <p:nvPr/>
        </p:nvSpPr>
        <p:spPr>
          <a:xfrm>
            <a:off x="6382372" y="5256448"/>
            <a:ext cx="1710311"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5</a:t>
            </a:r>
            <a:endParaRPr lang="en-US" sz="650" dirty="0"/>
          </a:p>
        </p:txBody>
      </p:sp>
      <p:sp>
        <p:nvSpPr>
          <p:cNvPr id="64" name="Text 62"/>
          <p:cNvSpPr/>
          <p:nvPr/>
        </p:nvSpPr>
        <p:spPr>
          <a:xfrm>
            <a:off x="8275188" y="5256448"/>
            <a:ext cx="1713095"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65" name="Text 63"/>
          <p:cNvSpPr/>
          <p:nvPr/>
        </p:nvSpPr>
        <p:spPr>
          <a:xfrm>
            <a:off x="701140" y="5457264"/>
            <a:ext cx="1713095"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 Options</a:t>
            </a:r>
            <a:endParaRPr lang="en-US" sz="650" dirty="0"/>
          </a:p>
        </p:txBody>
      </p:sp>
      <p:sp>
        <p:nvSpPr>
          <p:cNvPr id="66" name="Text 64"/>
          <p:cNvSpPr/>
          <p:nvPr/>
        </p:nvSpPr>
        <p:spPr>
          <a:xfrm>
            <a:off x="2596740" y="5457264"/>
            <a:ext cx="1710311"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0</a:t>
            </a:r>
            <a:endParaRPr lang="en-US" sz="650" dirty="0"/>
          </a:p>
        </p:txBody>
      </p:sp>
      <p:sp>
        <p:nvSpPr>
          <p:cNvPr id="67" name="Text 65"/>
          <p:cNvSpPr/>
          <p:nvPr/>
        </p:nvSpPr>
        <p:spPr>
          <a:xfrm>
            <a:off x="4489556" y="5457264"/>
            <a:ext cx="1710311"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20,000</a:t>
            </a:r>
            <a:endParaRPr lang="en-US" sz="650" dirty="0"/>
          </a:p>
        </p:txBody>
      </p:sp>
      <p:sp>
        <p:nvSpPr>
          <p:cNvPr id="68" name="Text 66"/>
          <p:cNvSpPr/>
          <p:nvPr/>
        </p:nvSpPr>
        <p:spPr>
          <a:xfrm>
            <a:off x="6382372" y="5457264"/>
            <a:ext cx="1710311"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0</a:t>
            </a:r>
            <a:endParaRPr lang="en-US" sz="650" dirty="0"/>
          </a:p>
        </p:txBody>
      </p:sp>
      <p:sp>
        <p:nvSpPr>
          <p:cNvPr id="69" name="Text 67"/>
          <p:cNvSpPr/>
          <p:nvPr/>
        </p:nvSpPr>
        <p:spPr>
          <a:xfrm>
            <a:off x="8275188" y="5457264"/>
            <a:ext cx="1713095"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YES – Dilutive</a:t>
            </a:r>
            <a:endParaRPr lang="en-US" sz="650" dirty="0"/>
          </a:p>
        </p:txBody>
      </p:sp>
      <p:sp>
        <p:nvSpPr>
          <p:cNvPr id="70" name="Text 68"/>
          <p:cNvSpPr/>
          <p:nvPr/>
        </p:nvSpPr>
        <p:spPr>
          <a:xfrm>
            <a:off x="701140" y="5658080"/>
            <a:ext cx="1713095"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Cumulative after Options</a:t>
            </a:r>
            <a:endParaRPr lang="en-US" sz="650" dirty="0"/>
          </a:p>
        </p:txBody>
      </p:sp>
      <p:sp>
        <p:nvSpPr>
          <p:cNvPr id="71" name="Text 69"/>
          <p:cNvSpPr/>
          <p:nvPr/>
        </p:nvSpPr>
        <p:spPr>
          <a:xfrm>
            <a:off x="2596740" y="5658080"/>
            <a:ext cx="1710311"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1,00,00,000</a:t>
            </a:r>
            <a:endParaRPr lang="en-US" sz="650" dirty="0"/>
          </a:p>
        </p:txBody>
      </p:sp>
      <p:sp>
        <p:nvSpPr>
          <p:cNvPr id="72" name="Text 70"/>
          <p:cNvSpPr/>
          <p:nvPr/>
        </p:nvSpPr>
        <p:spPr>
          <a:xfrm>
            <a:off x="4489556" y="5658080"/>
            <a:ext cx="1710311"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20,20,000</a:t>
            </a:r>
            <a:endParaRPr lang="en-US" sz="650" dirty="0"/>
          </a:p>
        </p:txBody>
      </p:sp>
      <p:sp>
        <p:nvSpPr>
          <p:cNvPr id="73" name="Text 71"/>
          <p:cNvSpPr/>
          <p:nvPr/>
        </p:nvSpPr>
        <p:spPr>
          <a:xfrm>
            <a:off x="6382372" y="5658080"/>
            <a:ext cx="1710311"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4.95</a:t>
            </a:r>
            <a:endParaRPr lang="en-US" sz="650" dirty="0"/>
          </a:p>
        </p:txBody>
      </p:sp>
      <p:sp>
        <p:nvSpPr>
          <p:cNvPr id="74" name="Text 72"/>
          <p:cNvSpPr/>
          <p:nvPr/>
        </p:nvSpPr>
        <p:spPr>
          <a:xfrm>
            <a:off x="8275188" y="5658080"/>
            <a:ext cx="1713095"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75" name="Text 73"/>
          <p:cNvSpPr/>
          <p:nvPr/>
        </p:nvSpPr>
        <p:spPr>
          <a:xfrm>
            <a:off x="701140" y="5858895"/>
            <a:ext cx="1713095"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+ 12% Convertible Debentures</a:t>
            </a:r>
            <a:endParaRPr lang="en-US" sz="650" dirty="0"/>
          </a:p>
        </p:txBody>
      </p:sp>
      <p:sp>
        <p:nvSpPr>
          <p:cNvPr id="76" name="Text 74"/>
          <p:cNvSpPr/>
          <p:nvPr/>
        </p:nvSpPr>
        <p:spPr>
          <a:xfrm>
            <a:off x="2596740" y="5858895"/>
            <a:ext cx="1710311"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84,00,000</a:t>
            </a:r>
            <a:endParaRPr lang="en-US" sz="650" dirty="0"/>
          </a:p>
        </p:txBody>
      </p:sp>
      <p:sp>
        <p:nvSpPr>
          <p:cNvPr id="77" name="Text 75"/>
          <p:cNvSpPr/>
          <p:nvPr/>
        </p:nvSpPr>
        <p:spPr>
          <a:xfrm>
            <a:off x="4489556" y="5858895"/>
            <a:ext cx="1710311"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40,00,000</a:t>
            </a:r>
            <a:endParaRPr lang="en-US" sz="650" dirty="0"/>
          </a:p>
        </p:txBody>
      </p:sp>
      <p:sp>
        <p:nvSpPr>
          <p:cNvPr id="78" name="Text 76"/>
          <p:cNvSpPr/>
          <p:nvPr/>
        </p:nvSpPr>
        <p:spPr>
          <a:xfrm>
            <a:off x="6382372" y="5858895"/>
            <a:ext cx="1710311"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2.1</a:t>
            </a:r>
            <a:endParaRPr lang="en-US" sz="650" dirty="0"/>
          </a:p>
        </p:txBody>
      </p:sp>
      <p:sp>
        <p:nvSpPr>
          <p:cNvPr id="79" name="Text 77"/>
          <p:cNvSpPr/>
          <p:nvPr/>
        </p:nvSpPr>
        <p:spPr>
          <a:xfrm>
            <a:off x="8275188" y="5858895"/>
            <a:ext cx="1713095"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YES – Dilutive</a:t>
            </a:r>
            <a:endParaRPr lang="en-US" sz="650" dirty="0"/>
          </a:p>
        </p:txBody>
      </p:sp>
      <p:sp>
        <p:nvSpPr>
          <p:cNvPr id="80" name="Text 78"/>
          <p:cNvSpPr/>
          <p:nvPr/>
        </p:nvSpPr>
        <p:spPr>
          <a:xfrm>
            <a:off x="701140" y="6059711"/>
            <a:ext cx="1713095"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Cumulative after Debentures</a:t>
            </a:r>
            <a:endParaRPr lang="en-US" sz="650" dirty="0"/>
          </a:p>
        </p:txBody>
      </p:sp>
      <p:sp>
        <p:nvSpPr>
          <p:cNvPr id="81" name="Text 79"/>
          <p:cNvSpPr/>
          <p:nvPr/>
        </p:nvSpPr>
        <p:spPr>
          <a:xfrm>
            <a:off x="2596740" y="6059711"/>
            <a:ext cx="1710311"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1,84,00,000</a:t>
            </a:r>
            <a:endParaRPr lang="en-US" sz="650" dirty="0"/>
          </a:p>
        </p:txBody>
      </p:sp>
      <p:sp>
        <p:nvSpPr>
          <p:cNvPr id="82" name="Text 80"/>
          <p:cNvSpPr/>
          <p:nvPr/>
        </p:nvSpPr>
        <p:spPr>
          <a:xfrm>
            <a:off x="4489556" y="6059711"/>
            <a:ext cx="1710311"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60,20,000</a:t>
            </a:r>
            <a:endParaRPr lang="en-US" sz="650" dirty="0"/>
          </a:p>
        </p:txBody>
      </p:sp>
      <p:sp>
        <p:nvSpPr>
          <p:cNvPr id="83" name="Text 81"/>
          <p:cNvSpPr/>
          <p:nvPr/>
        </p:nvSpPr>
        <p:spPr>
          <a:xfrm>
            <a:off x="6382372" y="6059711"/>
            <a:ext cx="1710311"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3.06</a:t>
            </a:r>
            <a:endParaRPr lang="en-US" sz="650" dirty="0"/>
          </a:p>
        </p:txBody>
      </p:sp>
      <p:sp>
        <p:nvSpPr>
          <p:cNvPr id="84" name="Text 82"/>
          <p:cNvSpPr/>
          <p:nvPr/>
        </p:nvSpPr>
        <p:spPr>
          <a:xfrm>
            <a:off x="8275188" y="6059711"/>
            <a:ext cx="1713095"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85" name="Text 83"/>
          <p:cNvSpPr/>
          <p:nvPr/>
        </p:nvSpPr>
        <p:spPr>
          <a:xfrm>
            <a:off x="701140" y="6260527"/>
            <a:ext cx="1713095"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 Conv. Pref. Shares</a:t>
            </a:r>
            <a:endParaRPr lang="en-US" sz="650" dirty="0"/>
          </a:p>
        </p:txBody>
      </p:sp>
      <p:sp>
        <p:nvSpPr>
          <p:cNvPr id="86" name="Text 84"/>
          <p:cNvSpPr/>
          <p:nvPr/>
        </p:nvSpPr>
        <p:spPr>
          <a:xfrm>
            <a:off x="2596740" y="6260527"/>
            <a:ext cx="1710311"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70,40,00</a:t>
            </a:r>
            <a:endParaRPr lang="en-US" sz="650" dirty="0"/>
          </a:p>
        </p:txBody>
      </p:sp>
      <p:sp>
        <p:nvSpPr>
          <p:cNvPr id="87" name="Text 85"/>
          <p:cNvSpPr/>
          <p:nvPr/>
        </p:nvSpPr>
        <p:spPr>
          <a:xfrm>
            <a:off x="4489556" y="6260527"/>
            <a:ext cx="1710311"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16,00,000</a:t>
            </a:r>
            <a:endParaRPr lang="en-US" sz="650" dirty="0"/>
          </a:p>
        </p:txBody>
      </p:sp>
      <p:sp>
        <p:nvSpPr>
          <p:cNvPr id="88" name="Text 86"/>
          <p:cNvSpPr/>
          <p:nvPr/>
        </p:nvSpPr>
        <p:spPr>
          <a:xfrm>
            <a:off x="6382372" y="6260527"/>
            <a:ext cx="1710311"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4.4</a:t>
            </a:r>
            <a:endParaRPr lang="en-US" sz="650" dirty="0"/>
          </a:p>
        </p:txBody>
      </p:sp>
      <p:sp>
        <p:nvSpPr>
          <p:cNvPr id="89" name="Text 87"/>
          <p:cNvSpPr/>
          <p:nvPr/>
        </p:nvSpPr>
        <p:spPr>
          <a:xfrm>
            <a:off x="8275188" y="6260527"/>
            <a:ext cx="1713095"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ANTI-DILUTIVE – Excluded</a:t>
            </a:r>
            <a:endParaRPr lang="en-US" sz="650" dirty="0"/>
          </a:p>
        </p:txBody>
      </p:sp>
      <p:sp>
        <p:nvSpPr>
          <p:cNvPr id="90" name="Text 88"/>
          <p:cNvSpPr/>
          <p:nvPr/>
        </p:nvSpPr>
        <p:spPr>
          <a:xfrm>
            <a:off x="701140" y="6461343"/>
            <a:ext cx="1713095"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Diluted EPS (Final)</a:t>
            </a:r>
            <a:endParaRPr lang="en-US" sz="650" dirty="0"/>
          </a:p>
        </p:txBody>
      </p:sp>
      <p:sp>
        <p:nvSpPr>
          <p:cNvPr id="91" name="Text 89"/>
          <p:cNvSpPr/>
          <p:nvPr/>
        </p:nvSpPr>
        <p:spPr>
          <a:xfrm>
            <a:off x="2596740" y="6461343"/>
            <a:ext cx="1710311"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1,84,00,000</a:t>
            </a:r>
            <a:endParaRPr lang="en-US" sz="650" dirty="0"/>
          </a:p>
        </p:txBody>
      </p:sp>
      <p:sp>
        <p:nvSpPr>
          <p:cNvPr id="92" name="Text 90"/>
          <p:cNvSpPr/>
          <p:nvPr/>
        </p:nvSpPr>
        <p:spPr>
          <a:xfrm>
            <a:off x="4489556" y="6461343"/>
            <a:ext cx="1710311"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60,20,000</a:t>
            </a:r>
            <a:endParaRPr lang="en-US" sz="650" dirty="0"/>
          </a:p>
        </p:txBody>
      </p:sp>
      <p:sp>
        <p:nvSpPr>
          <p:cNvPr id="93" name="Text 91"/>
          <p:cNvSpPr/>
          <p:nvPr/>
        </p:nvSpPr>
        <p:spPr>
          <a:xfrm>
            <a:off x="6382372" y="6461343"/>
            <a:ext cx="1710311"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3.06</a:t>
            </a:r>
            <a:endParaRPr lang="en-US" sz="650" dirty="0"/>
          </a:p>
        </p:txBody>
      </p:sp>
      <p:sp>
        <p:nvSpPr>
          <p:cNvPr id="94" name="Text 92"/>
          <p:cNvSpPr/>
          <p:nvPr/>
        </p:nvSpPr>
        <p:spPr>
          <a:xfrm>
            <a:off x="8275188" y="6461343"/>
            <a:ext cx="1713095"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95" name="Text 93"/>
          <p:cNvSpPr/>
          <p:nvPr/>
        </p:nvSpPr>
        <p:spPr>
          <a:xfrm>
            <a:off x="606930" y="6686347"/>
            <a:ext cx="9475390" cy="116069"/>
          </a:xfrm>
          <a:prstGeom prst="rect">
            <a:avLst/>
          </a:prstGeom>
          <a:noFill/>
          <a:ln/>
        </p:spPr>
        <p:txBody>
          <a:bodyPr wrap="none" lIns="0" tIns="0" rIns="0" bIns="0" rtlCol="0" anchor="t"/>
          <a:lstStyle/>
          <a:p>
            <a:pPr marL="0" indent="0" algn="l">
              <a:lnSpc>
                <a:spcPts val="900"/>
              </a:lnSpc>
              <a:buNone/>
            </a:pPr>
            <a:r>
              <a:rPr lang="en-US" sz="650" b="1" dirty="0">
                <a:solidFill>
                  <a:srgbClr val="15213F"/>
                </a:solidFill>
                <a:latin typeface="Inter" pitchFamily="34" charset="0"/>
                <a:ea typeface="Inter" pitchFamily="34" charset="-122"/>
                <a:cs typeface="Inter" pitchFamily="34" charset="-120"/>
              </a:rPr>
              <a:t>DILUTED EPS (Rs.): 3.06</a:t>
            </a:r>
            <a:endParaRPr lang="en-US" sz="650" dirty="0"/>
          </a:p>
        </p:txBody>
      </p:sp>
      <p:sp>
        <p:nvSpPr>
          <p:cNvPr id="96" name="Text 94"/>
          <p:cNvSpPr/>
          <p:nvPr/>
        </p:nvSpPr>
        <p:spPr>
          <a:xfrm>
            <a:off x="606930" y="6866194"/>
            <a:ext cx="9475390" cy="92925"/>
          </a:xfrm>
          <a:prstGeom prst="rect">
            <a:avLst/>
          </a:prstGeom>
          <a:noFill/>
          <a:ln/>
        </p:spPr>
        <p:txBody>
          <a:bodyPr wrap="none" lIns="0" tIns="0" rIns="0" bIns="0" rtlCol="0" anchor="t"/>
          <a:lstStyle/>
          <a:p>
            <a:pPr marL="0" indent="0" algn="ctr">
              <a:lnSpc>
                <a:spcPts val="700"/>
              </a:lnSpc>
              <a:buNone/>
            </a:pPr>
            <a:endParaRPr lang="en-US" sz="550" dirty="0"/>
          </a:p>
        </p:txBody>
      </p:sp>
      <p:pic>
        <p:nvPicPr>
          <p:cNvPr id="97" name="Image 0" descr="preencoded.png"/>
          <p:cNvPicPr>
            <a:picLocks noChangeAspect="1"/>
          </p:cNvPicPr>
          <p:nvPr/>
        </p:nvPicPr>
        <p:blipFill>
          <a:blip r:embed="rId3"/>
          <a:stretch>
            <a:fillRect/>
          </a:stretch>
        </p:blipFill>
        <p:spPr>
          <a:xfrm>
            <a:off x="332563" y="285649"/>
            <a:ext cx="556562" cy="121290"/>
          </a:xfrm>
          <a:prstGeom prst="rect">
            <a:avLst/>
          </a:prstGeom>
        </p:spPr>
      </p:pic>
      <p:sp>
        <p:nvSpPr>
          <p:cNvPr id="98" name="Text 95"/>
          <p:cNvSpPr/>
          <p:nvPr/>
        </p:nvSpPr>
        <p:spPr>
          <a:xfrm>
            <a:off x="5041073" y="7175074"/>
            <a:ext cx="607016" cy="81266"/>
          </a:xfrm>
          <a:prstGeom prst="rect">
            <a:avLst/>
          </a:prstGeom>
          <a:noFill/>
          <a:ln/>
        </p:spPr>
        <p:txBody>
          <a:bodyPr wrap="none" lIns="0" tIns="0" rIns="0" bIns="0" rtlCol="0" anchor="t"/>
          <a:lstStyle/>
          <a:p>
            <a:pPr marL="0" indent="0" algn="ctr">
              <a:lnSpc>
                <a:spcPts val="600"/>
              </a:lnSpc>
              <a:buNone/>
            </a:pPr>
            <a:r>
              <a:rPr lang="en-US" sz="450" dirty="0">
                <a:solidFill>
                  <a:srgbClr val="15213F"/>
                </a:solidFill>
                <a:latin typeface="Inter" pitchFamily="34" charset="0"/>
                <a:ea typeface="Inter" pitchFamily="34" charset="-122"/>
                <a:cs typeface="Inter" pitchFamily="34" charset="-120"/>
              </a:rPr>
              <a:t>CA Anupam Sarda</a:t>
            </a:r>
            <a:endParaRPr lang="en-US" sz="45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35">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3379"/>
            </a:avLst>
          </a:prstGeom>
          <a:solidFill>
            <a:srgbClr val="FBFCFE"/>
          </a:solidFill>
          <a:ln w="22269">
            <a:solidFill>
              <a:srgbClr val="E5E0DF"/>
            </a:solidFill>
            <a:prstDash val="solid"/>
          </a:ln>
        </p:spPr>
      </p:sp>
      <p:sp>
        <p:nvSpPr>
          <p:cNvPr id="3" name="Text 1"/>
          <p:cNvSpPr/>
          <p:nvPr/>
        </p:nvSpPr>
        <p:spPr>
          <a:xfrm>
            <a:off x="658689" y="608277"/>
            <a:ext cx="5959340" cy="317146"/>
          </a:xfrm>
          <a:prstGeom prst="rect">
            <a:avLst/>
          </a:prstGeom>
          <a:noFill/>
          <a:ln/>
        </p:spPr>
        <p:txBody>
          <a:bodyPr wrap="none" lIns="0" tIns="0" rIns="0" bIns="0" rtlCol="0" anchor="t"/>
          <a:lstStyle/>
          <a:p>
            <a:pPr marL="0" indent="0" algn="l">
              <a:lnSpc>
                <a:spcPts val="2450"/>
              </a:lnSpc>
              <a:buNone/>
            </a:pPr>
            <a:r>
              <a:rPr lang="en-US" sz="1950" b="1" dirty="0">
                <a:solidFill>
                  <a:srgbClr val="3257B8"/>
                </a:solidFill>
                <a:latin typeface="Inter Bold" pitchFamily="34" charset="0"/>
                <a:ea typeface="Inter Bold" pitchFamily="34" charset="-122"/>
                <a:cs typeface="Inter Bold" pitchFamily="34" charset="-120"/>
              </a:rPr>
              <a:t>AS 20 — ITC Limited: EPS Reporting FY 2024-25</a:t>
            </a:r>
            <a:endParaRPr lang="en-US" sz="1950" dirty="0"/>
          </a:p>
        </p:txBody>
      </p:sp>
      <p:sp>
        <p:nvSpPr>
          <p:cNvPr id="4" name="Text 2"/>
          <p:cNvSpPr/>
          <p:nvPr/>
        </p:nvSpPr>
        <p:spPr>
          <a:xfrm>
            <a:off x="658689" y="1074382"/>
            <a:ext cx="9371872"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Earnings Per Share (Face Value ₹1 per share) — ₹ in Crores</a:t>
            </a:r>
            <a:endParaRPr lang="en-US" sz="750" dirty="0"/>
          </a:p>
        </p:txBody>
      </p:sp>
      <p:sp>
        <p:nvSpPr>
          <p:cNvPr id="5" name="Shape 3"/>
          <p:cNvSpPr/>
          <p:nvPr/>
        </p:nvSpPr>
        <p:spPr>
          <a:xfrm>
            <a:off x="658689" y="1298864"/>
            <a:ext cx="9371872" cy="5430465"/>
          </a:xfrm>
          <a:prstGeom prst="roundRect">
            <a:avLst>
              <a:gd name="adj" fmla="val 2802"/>
            </a:avLst>
          </a:prstGeom>
          <a:noFill/>
          <a:ln w="5567">
            <a:solidFill>
              <a:srgbClr val="000000">
                <a:alpha val="8000"/>
              </a:srgbClr>
            </a:solidFill>
            <a:prstDash val="solid"/>
          </a:ln>
        </p:spPr>
      </p:sp>
      <p:sp>
        <p:nvSpPr>
          <p:cNvPr id="6" name="Text 4"/>
          <p:cNvSpPr/>
          <p:nvPr/>
        </p:nvSpPr>
        <p:spPr>
          <a:xfrm>
            <a:off x="766817" y="1354636"/>
            <a:ext cx="2913905"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Particulars</a:t>
            </a:r>
            <a:endParaRPr lang="en-US" sz="750" dirty="0"/>
          </a:p>
        </p:txBody>
      </p:sp>
      <p:sp>
        <p:nvSpPr>
          <p:cNvPr id="7" name="Text 5"/>
          <p:cNvSpPr/>
          <p:nvPr/>
        </p:nvSpPr>
        <p:spPr>
          <a:xfrm>
            <a:off x="3889151" y="1354636"/>
            <a:ext cx="2911122"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2025</a:t>
            </a:r>
            <a:endParaRPr lang="en-US" sz="750" dirty="0"/>
          </a:p>
        </p:txBody>
      </p:sp>
      <p:sp>
        <p:nvSpPr>
          <p:cNvPr id="8" name="Text 6"/>
          <p:cNvSpPr/>
          <p:nvPr/>
        </p:nvSpPr>
        <p:spPr>
          <a:xfrm>
            <a:off x="7008700" y="1354636"/>
            <a:ext cx="2913905"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2024</a:t>
            </a:r>
            <a:endParaRPr lang="en-US" sz="750" dirty="0"/>
          </a:p>
        </p:txBody>
      </p:sp>
      <p:sp>
        <p:nvSpPr>
          <p:cNvPr id="9" name="Text 7"/>
          <p:cNvSpPr/>
          <p:nvPr/>
        </p:nvSpPr>
        <p:spPr>
          <a:xfrm>
            <a:off x="766817" y="1601306"/>
            <a:ext cx="2913905"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(a) Profit for the year (₹ in Crores)</a:t>
            </a:r>
            <a:endParaRPr lang="en-US" sz="750" dirty="0"/>
          </a:p>
        </p:txBody>
      </p:sp>
      <p:sp>
        <p:nvSpPr>
          <p:cNvPr id="10" name="Text 8"/>
          <p:cNvSpPr/>
          <p:nvPr/>
        </p:nvSpPr>
        <p:spPr>
          <a:xfrm>
            <a:off x="3889151" y="1601306"/>
            <a:ext cx="2911122" cy="140693"/>
          </a:xfrm>
          <a:prstGeom prst="rect">
            <a:avLst/>
          </a:prstGeom>
          <a:noFill/>
          <a:ln/>
        </p:spPr>
        <p:txBody>
          <a:bodyPr wrap="none" lIns="0" tIns="0" rIns="0" bIns="0" rtlCol="0" anchor="t"/>
          <a:lstStyle/>
          <a:p>
            <a:pPr marL="0" indent="0" algn="l">
              <a:lnSpc>
                <a:spcPts val="1100"/>
              </a:lnSpc>
              <a:buNone/>
            </a:pPr>
            <a:endParaRPr lang="en-US" sz="750" dirty="0"/>
          </a:p>
        </p:txBody>
      </p:sp>
      <p:sp>
        <p:nvSpPr>
          <p:cNvPr id="11" name="Text 9"/>
          <p:cNvSpPr/>
          <p:nvPr/>
        </p:nvSpPr>
        <p:spPr>
          <a:xfrm>
            <a:off x="7008700" y="1601306"/>
            <a:ext cx="2913905" cy="140693"/>
          </a:xfrm>
          <a:prstGeom prst="rect">
            <a:avLst/>
          </a:prstGeom>
          <a:noFill/>
          <a:ln/>
        </p:spPr>
        <p:txBody>
          <a:bodyPr wrap="none" lIns="0" tIns="0" rIns="0" bIns="0" rtlCol="0" anchor="t"/>
          <a:lstStyle/>
          <a:p>
            <a:pPr marL="0" indent="0" algn="l">
              <a:lnSpc>
                <a:spcPts val="1100"/>
              </a:lnSpc>
              <a:buNone/>
            </a:pPr>
            <a:endParaRPr lang="en-US" sz="750" dirty="0"/>
          </a:p>
        </p:txBody>
      </p:sp>
      <p:sp>
        <p:nvSpPr>
          <p:cNvPr id="12" name="Text 10"/>
          <p:cNvSpPr/>
          <p:nvPr/>
        </p:nvSpPr>
        <p:spPr>
          <a:xfrm>
            <a:off x="766817" y="1847975"/>
            <a:ext cx="2913905" cy="281386"/>
          </a:xfrm>
          <a:prstGeom prst="rect">
            <a:avLst/>
          </a:prstGeom>
          <a:noFill/>
          <a:ln/>
        </p:spPr>
        <p:txBody>
          <a:bodyPr wrap="squar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(a) (i) Profit for the year from continuing operations attributable to owners of the parent (₹ in Crores)</a:t>
            </a:r>
            <a:endParaRPr lang="en-US" sz="750" dirty="0"/>
          </a:p>
        </p:txBody>
      </p:sp>
      <p:sp>
        <p:nvSpPr>
          <p:cNvPr id="13" name="Text 11"/>
          <p:cNvSpPr/>
          <p:nvPr/>
        </p:nvSpPr>
        <p:spPr>
          <a:xfrm>
            <a:off x="3889151" y="1847975"/>
            <a:ext cx="2911122"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19732.74</a:t>
            </a:r>
            <a:endParaRPr lang="en-US" sz="750" dirty="0"/>
          </a:p>
        </p:txBody>
      </p:sp>
      <p:sp>
        <p:nvSpPr>
          <p:cNvPr id="14" name="Text 12"/>
          <p:cNvSpPr/>
          <p:nvPr/>
        </p:nvSpPr>
        <p:spPr>
          <a:xfrm>
            <a:off x="7008700" y="1847975"/>
            <a:ext cx="2913905"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19900.83</a:t>
            </a:r>
            <a:endParaRPr lang="en-US" sz="750" dirty="0"/>
          </a:p>
        </p:txBody>
      </p:sp>
      <p:sp>
        <p:nvSpPr>
          <p:cNvPr id="15" name="Text 13"/>
          <p:cNvSpPr/>
          <p:nvPr/>
        </p:nvSpPr>
        <p:spPr>
          <a:xfrm>
            <a:off x="766817" y="2235337"/>
            <a:ext cx="2913905" cy="281386"/>
          </a:xfrm>
          <a:prstGeom prst="rect">
            <a:avLst/>
          </a:prstGeom>
          <a:noFill/>
          <a:ln/>
        </p:spPr>
        <p:txBody>
          <a:bodyPr wrap="squar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(a) (ii) Profit for the year from discontinued operations attributable to owners of the parent (₹ in Crores)</a:t>
            </a:r>
            <a:endParaRPr lang="en-US" sz="750" dirty="0"/>
          </a:p>
        </p:txBody>
      </p:sp>
      <p:sp>
        <p:nvSpPr>
          <p:cNvPr id="16" name="Text 14"/>
          <p:cNvSpPr/>
          <p:nvPr/>
        </p:nvSpPr>
        <p:spPr>
          <a:xfrm>
            <a:off x="3889151" y="2235337"/>
            <a:ext cx="2911122"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15013.89</a:t>
            </a:r>
            <a:endParaRPr lang="en-US" sz="750" dirty="0"/>
          </a:p>
        </p:txBody>
      </p:sp>
      <p:sp>
        <p:nvSpPr>
          <p:cNvPr id="17" name="Text 15"/>
          <p:cNvSpPr/>
          <p:nvPr/>
        </p:nvSpPr>
        <p:spPr>
          <a:xfrm>
            <a:off x="7008700" y="2235337"/>
            <a:ext cx="2913905"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557.95</a:t>
            </a:r>
            <a:endParaRPr lang="en-US" sz="750" dirty="0"/>
          </a:p>
        </p:txBody>
      </p:sp>
      <p:sp>
        <p:nvSpPr>
          <p:cNvPr id="18" name="Text 16"/>
          <p:cNvSpPr/>
          <p:nvPr/>
        </p:nvSpPr>
        <p:spPr>
          <a:xfrm>
            <a:off x="766817" y="2622699"/>
            <a:ext cx="2913905" cy="281386"/>
          </a:xfrm>
          <a:prstGeom prst="rect">
            <a:avLst/>
          </a:prstGeom>
          <a:noFill/>
          <a:ln/>
        </p:spPr>
        <p:txBody>
          <a:bodyPr wrap="squar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(a) (iii) Profit for the year attributable to owners of the parent (₹ in Crores)</a:t>
            </a:r>
            <a:endParaRPr lang="en-US" sz="750" dirty="0"/>
          </a:p>
        </p:txBody>
      </p:sp>
      <p:sp>
        <p:nvSpPr>
          <p:cNvPr id="19" name="Text 17"/>
          <p:cNvSpPr/>
          <p:nvPr/>
        </p:nvSpPr>
        <p:spPr>
          <a:xfrm>
            <a:off x="3889151" y="2622699"/>
            <a:ext cx="2911122"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34746.63</a:t>
            </a:r>
            <a:endParaRPr lang="en-US" sz="750" dirty="0"/>
          </a:p>
        </p:txBody>
      </p:sp>
      <p:sp>
        <p:nvSpPr>
          <p:cNvPr id="20" name="Text 18"/>
          <p:cNvSpPr/>
          <p:nvPr/>
        </p:nvSpPr>
        <p:spPr>
          <a:xfrm>
            <a:off x="7008700" y="2622699"/>
            <a:ext cx="2913905"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20458.78</a:t>
            </a:r>
            <a:endParaRPr lang="en-US" sz="750" dirty="0"/>
          </a:p>
        </p:txBody>
      </p:sp>
      <p:sp>
        <p:nvSpPr>
          <p:cNvPr id="21" name="Text 19"/>
          <p:cNvSpPr/>
          <p:nvPr/>
        </p:nvSpPr>
        <p:spPr>
          <a:xfrm>
            <a:off x="766817" y="3010061"/>
            <a:ext cx="2913905" cy="422079"/>
          </a:xfrm>
          <a:prstGeom prst="rect">
            <a:avLst/>
          </a:prstGeom>
          <a:noFill/>
          <a:ln/>
        </p:spPr>
        <p:txBody>
          <a:bodyPr wrap="squar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(b) Weighted average number of Ordinary shares outstanding for the purpose of computing basic earnings per share</a:t>
            </a:r>
            <a:endParaRPr lang="en-US" sz="750" dirty="0"/>
          </a:p>
        </p:txBody>
      </p:sp>
      <p:sp>
        <p:nvSpPr>
          <p:cNvPr id="22" name="Text 20"/>
          <p:cNvSpPr/>
          <p:nvPr/>
        </p:nvSpPr>
        <p:spPr>
          <a:xfrm>
            <a:off x="3889151" y="3010061"/>
            <a:ext cx="2911122"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12,50,23,78,226</a:t>
            </a:r>
            <a:endParaRPr lang="en-US" sz="750" dirty="0"/>
          </a:p>
        </p:txBody>
      </p:sp>
      <p:sp>
        <p:nvSpPr>
          <p:cNvPr id="23" name="Text 21"/>
          <p:cNvSpPr/>
          <p:nvPr/>
        </p:nvSpPr>
        <p:spPr>
          <a:xfrm>
            <a:off x="7008700" y="3010061"/>
            <a:ext cx="2913905"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12,46,10,58,425</a:t>
            </a:r>
            <a:endParaRPr lang="en-US" sz="750" dirty="0"/>
          </a:p>
        </p:txBody>
      </p:sp>
      <p:sp>
        <p:nvSpPr>
          <p:cNvPr id="24" name="Text 22"/>
          <p:cNvSpPr/>
          <p:nvPr/>
        </p:nvSpPr>
        <p:spPr>
          <a:xfrm>
            <a:off x="766817" y="3538116"/>
            <a:ext cx="2913905" cy="281386"/>
          </a:xfrm>
          <a:prstGeom prst="rect">
            <a:avLst/>
          </a:prstGeom>
          <a:noFill/>
          <a:ln/>
        </p:spPr>
        <p:txBody>
          <a:bodyPr wrap="squar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(c) Effect of potential Ordinary shares on Employee Stock Options outstanding</a:t>
            </a:r>
            <a:endParaRPr lang="en-US" sz="750" dirty="0"/>
          </a:p>
        </p:txBody>
      </p:sp>
      <p:sp>
        <p:nvSpPr>
          <p:cNvPr id="25" name="Text 23"/>
          <p:cNvSpPr/>
          <p:nvPr/>
        </p:nvSpPr>
        <p:spPr>
          <a:xfrm>
            <a:off x="3889151" y="3538116"/>
            <a:ext cx="2911122"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1,86,64,293</a:t>
            </a:r>
            <a:endParaRPr lang="en-US" sz="750" dirty="0"/>
          </a:p>
        </p:txBody>
      </p:sp>
      <p:sp>
        <p:nvSpPr>
          <p:cNvPr id="26" name="Text 24"/>
          <p:cNvSpPr/>
          <p:nvPr/>
        </p:nvSpPr>
        <p:spPr>
          <a:xfrm>
            <a:off x="7008700" y="3538116"/>
            <a:ext cx="2913905"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2,80,92,231</a:t>
            </a:r>
            <a:endParaRPr lang="en-US" sz="750" dirty="0"/>
          </a:p>
        </p:txBody>
      </p:sp>
      <p:sp>
        <p:nvSpPr>
          <p:cNvPr id="27" name="Text 25"/>
          <p:cNvSpPr/>
          <p:nvPr/>
        </p:nvSpPr>
        <p:spPr>
          <a:xfrm>
            <a:off x="766817" y="3925478"/>
            <a:ext cx="2913905" cy="281386"/>
          </a:xfrm>
          <a:prstGeom prst="rect">
            <a:avLst/>
          </a:prstGeom>
          <a:noFill/>
          <a:ln/>
        </p:spPr>
        <p:txBody>
          <a:bodyPr wrap="squar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(d) Weighted average number of Ordinary shares for computing diluted earnings per share [(b) + (c)]</a:t>
            </a:r>
            <a:endParaRPr lang="en-US" sz="750" dirty="0"/>
          </a:p>
        </p:txBody>
      </p:sp>
      <p:sp>
        <p:nvSpPr>
          <p:cNvPr id="28" name="Text 26"/>
          <p:cNvSpPr/>
          <p:nvPr/>
        </p:nvSpPr>
        <p:spPr>
          <a:xfrm>
            <a:off x="3889151" y="3925478"/>
            <a:ext cx="2911122"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12,52,10,42,519</a:t>
            </a:r>
            <a:endParaRPr lang="en-US" sz="750" dirty="0"/>
          </a:p>
        </p:txBody>
      </p:sp>
      <p:sp>
        <p:nvSpPr>
          <p:cNvPr id="29" name="Text 27"/>
          <p:cNvSpPr/>
          <p:nvPr/>
        </p:nvSpPr>
        <p:spPr>
          <a:xfrm>
            <a:off x="7008700" y="3925478"/>
            <a:ext cx="2913905"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12,48,91,50,656</a:t>
            </a:r>
            <a:endParaRPr lang="en-US" sz="750" dirty="0"/>
          </a:p>
        </p:txBody>
      </p:sp>
      <p:sp>
        <p:nvSpPr>
          <p:cNvPr id="30" name="Text 28"/>
          <p:cNvSpPr/>
          <p:nvPr/>
        </p:nvSpPr>
        <p:spPr>
          <a:xfrm>
            <a:off x="766817" y="4312840"/>
            <a:ext cx="2913905" cy="140693"/>
          </a:xfrm>
          <a:prstGeom prst="rect">
            <a:avLst/>
          </a:prstGeom>
          <a:noFill/>
          <a:ln/>
        </p:spPr>
        <p:txBody>
          <a:bodyPr wrap="none" lIns="0" tIns="0" rIns="0" bIns="0" rtlCol="0" anchor="t"/>
          <a:lstStyle/>
          <a:p>
            <a:pPr marL="0" indent="0" algn="l">
              <a:lnSpc>
                <a:spcPts val="1100"/>
              </a:lnSpc>
              <a:buNone/>
            </a:pPr>
            <a:r>
              <a:rPr lang="en-US" sz="750" b="1" dirty="0">
                <a:solidFill>
                  <a:srgbClr val="15213F"/>
                </a:solidFill>
                <a:latin typeface="Inter" pitchFamily="34" charset="0"/>
                <a:ea typeface="Inter" pitchFamily="34" charset="-122"/>
                <a:cs typeface="Inter" pitchFamily="34" charset="-120"/>
              </a:rPr>
              <a:t>(e) Earnings per share (Face Value ₹1 per share)</a:t>
            </a:r>
            <a:endParaRPr lang="en-US" sz="750" dirty="0"/>
          </a:p>
        </p:txBody>
      </p:sp>
      <p:sp>
        <p:nvSpPr>
          <p:cNvPr id="31" name="Text 29"/>
          <p:cNvSpPr/>
          <p:nvPr/>
        </p:nvSpPr>
        <p:spPr>
          <a:xfrm>
            <a:off x="3889151" y="4312840"/>
            <a:ext cx="2911122"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a:t>
            </a:r>
            <a:endParaRPr lang="en-US" sz="750" dirty="0"/>
          </a:p>
        </p:txBody>
      </p:sp>
      <p:sp>
        <p:nvSpPr>
          <p:cNvPr id="32" name="Text 30"/>
          <p:cNvSpPr/>
          <p:nvPr/>
        </p:nvSpPr>
        <p:spPr>
          <a:xfrm>
            <a:off x="7008700" y="4312840"/>
            <a:ext cx="2913905"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a:t>
            </a:r>
            <a:endParaRPr lang="en-US" sz="750" dirty="0"/>
          </a:p>
        </p:txBody>
      </p:sp>
      <p:sp>
        <p:nvSpPr>
          <p:cNvPr id="33" name="Text 31"/>
          <p:cNvSpPr/>
          <p:nvPr/>
        </p:nvSpPr>
        <p:spPr>
          <a:xfrm>
            <a:off x="766817" y="4559510"/>
            <a:ext cx="2913905" cy="140693"/>
          </a:xfrm>
          <a:prstGeom prst="rect">
            <a:avLst/>
          </a:prstGeom>
          <a:noFill/>
          <a:ln/>
        </p:spPr>
        <p:txBody>
          <a:bodyPr wrap="none" lIns="0" tIns="0" rIns="0" bIns="0" rtlCol="0" anchor="t"/>
          <a:lstStyle/>
          <a:p>
            <a:pPr marL="0" indent="0" algn="l">
              <a:lnSpc>
                <a:spcPts val="1100"/>
              </a:lnSpc>
              <a:buNone/>
            </a:pPr>
            <a:r>
              <a:rPr lang="en-US" sz="750" b="1" dirty="0">
                <a:solidFill>
                  <a:srgbClr val="15213F"/>
                </a:solidFill>
                <a:latin typeface="Inter" pitchFamily="34" charset="0"/>
                <a:ea typeface="Inter" pitchFamily="34" charset="-122"/>
                <a:cs typeface="Inter" pitchFamily="34" charset="-120"/>
              </a:rPr>
              <a:t>For Continuing Operations</a:t>
            </a:r>
            <a:endParaRPr lang="en-US" sz="750" dirty="0"/>
          </a:p>
        </p:txBody>
      </p:sp>
      <p:sp>
        <p:nvSpPr>
          <p:cNvPr id="34" name="Text 32"/>
          <p:cNvSpPr/>
          <p:nvPr/>
        </p:nvSpPr>
        <p:spPr>
          <a:xfrm>
            <a:off x="3889151" y="4559510"/>
            <a:ext cx="2911122" cy="140693"/>
          </a:xfrm>
          <a:prstGeom prst="rect">
            <a:avLst/>
          </a:prstGeom>
          <a:noFill/>
          <a:ln/>
        </p:spPr>
        <p:txBody>
          <a:bodyPr wrap="none" lIns="0" tIns="0" rIns="0" bIns="0" rtlCol="0" anchor="t"/>
          <a:lstStyle/>
          <a:p>
            <a:pPr marL="0" indent="0" algn="l">
              <a:lnSpc>
                <a:spcPts val="1100"/>
              </a:lnSpc>
              <a:buNone/>
            </a:pPr>
            <a:endParaRPr lang="en-US" sz="750" dirty="0"/>
          </a:p>
        </p:txBody>
      </p:sp>
      <p:sp>
        <p:nvSpPr>
          <p:cNvPr id="35" name="Text 33"/>
          <p:cNvSpPr/>
          <p:nvPr/>
        </p:nvSpPr>
        <p:spPr>
          <a:xfrm>
            <a:off x="7008700" y="4559510"/>
            <a:ext cx="2913905" cy="140693"/>
          </a:xfrm>
          <a:prstGeom prst="rect">
            <a:avLst/>
          </a:prstGeom>
          <a:noFill/>
          <a:ln/>
        </p:spPr>
        <p:txBody>
          <a:bodyPr wrap="none" lIns="0" tIns="0" rIns="0" bIns="0" rtlCol="0" anchor="t"/>
          <a:lstStyle/>
          <a:p>
            <a:pPr marL="0" indent="0" algn="l">
              <a:lnSpc>
                <a:spcPts val="1100"/>
              </a:lnSpc>
              <a:buNone/>
            </a:pPr>
            <a:endParaRPr lang="en-US" sz="750" dirty="0"/>
          </a:p>
        </p:txBody>
      </p:sp>
      <p:sp>
        <p:nvSpPr>
          <p:cNvPr id="36" name="Text 34"/>
          <p:cNvSpPr/>
          <p:nvPr/>
        </p:nvSpPr>
        <p:spPr>
          <a:xfrm>
            <a:off x="766817" y="4806179"/>
            <a:ext cx="2913905"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 Basic [(a)(i)/(b)]</a:t>
            </a:r>
            <a:endParaRPr lang="en-US" sz="750" dirty="0"/>
          </a:p>
        </p:txBody>
      </p:sp>
      <p:sp>
        <p:nvSpPr>
          <p:cNvPr id="37" name="Text 35"/>
          <p:cNvSpPr/>
          <p:nvPr/>
        </p:nvSpPr>
        <p:spPr>
          <a:xfrm>
            <a:off x="3889151" y="4806179"/>
            <a:ext cx="2911122"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₹15.78</a:t>
            </a:r>
            <a:endParaRPr lang="en-US" sz="750" dirty="0"/>
          </a:p>
        </p:txBody>
      </p:sp>
      <p:sp>
        <p:nvSpPr>
          <p:cNvPr id="38" name="Text 36"/>
          <p:cNvSpPr/>
          <p:nvPr/>
        </p:nvSpPr>
        <p:spPr>
          <a:xfrm>
            <a:off x="7008700" y="4806179"/>
            <a:ext cx="2913905"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₹15.98</a:t>
            </a:r>
            <a:endParaRPr lang="en-US" sz="750" dirty="0"/>
          </a:p>
        </p:txBody>
      </p:sp>
      <p:sp>
        <p:nvSpPr>
          <p:cNvPr id="39" name="Text 37"/>
          <p:cNvSpPr/>
          <p:nvPr/>
        </p:nvSpPr>
        <p:spPr>
          <a:xfrm>
            <a:off x="766817" y="5052848"/>
            <a:ext cx="2913905"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 Diluted [(a)(i)/(d)]</a:t>
            </a:r>
            <a:endParaRPr lang="en-US" sz="750" dirty="0"/>
          </a:p>
        </p:txBody>
      </p:sp>
      <p:sp>
        <p:nvSpPr>
          <p:cNvPr id="40" name="Text 38"/>
          <p:cNvSpPr/>
          <p:nvPr/>
        </p:nvSpPr>
        <p:spPr>
          <a:xfrm>
            <a:off x="3889151" y="5052848"/>
            <a:ext cx="2911122"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₹15.76</a:t>
            </a:r>
            <a:endParaRPr lang="en-US" sz="750" dirty="0"/>
          </a:p>
        </p:txBody>
      </p:sp>
      <p:sp>
        <p:nvSpPr>
          <p:cNvPr id="41" name="Text 39"/>
          <p:cNvSpPr/>
          <p:nvPr/>
        </p:nvSpPr>
        <p:spPr>
          <a:xfrm>
            <a:off x="7008700" y="5052848"/>
            <a:ext cx="2913905"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₹15.94</a:t>
            </a:r>
            <a:endParaRPr lang="en-US" sz="750" dirty="0"/>
          </a:p>
        </p:txBody>
      </p:sp>
      <p:sp>
        <p:nvSpPr>
          <p:cNvPr id="42" name="Text 40"/>
          <p:cNvSpPr/>
          <p:nvPr/>
        </p:nvSpPr>
        <p:spPr>
          <a:xfrm>
            <a:off x="766817" y="5299517"/>
            <a:ext cx="2913905" cy="140693"/>
          </a:xfrm>
          <a:prstGeom prst="rect">
            <a:avLst/>
          </a:prstGeom>
          <a:noFill/>
          <a:ln/>
        </p:spPr>
        <p:txBody>
          <a:bodyPr wrap="none" lIns="0" tIns="0" rIns="0" bIns="0" rtlCol="0" anchor="t"/>
          <a:lstStyle/>
          <a:p>
            <a:pPr marL="0" indent="0" algn="l">
              <a:lnSpc>
                <a:spcPts val="1100"/>
              </a:lnSpc>
              <a:buNone/>
            </a:pPr>
            <a:r>
              <a:rPr lang="en-US" sz="750" b="1" dirty="0">
                <a:solidFill>
                  <a:srgbClr val="15213F"/>
                </a:solidFill>
                <a:latin typeface="Inter" pitchFamily="34" charset="0"/>
                <a:ea typeface="Inter" pitchFamily="34" charset="-122"/>
                <a:cs typeface="Inter" pitchFamily="34" charset="-120"/>
              </a:rPr>
              <a:t>For Discontinued Operations</a:t>
            </a:r>
            <a:endParaRPr lang="en-US" sz="750" dirty="0"/>
          </a:p>
        </p:txBody>
      </p:sp>
      <p:sp>
        <p:nvSpPr>
          <p:cNvPr id="43" name="Text 41"/>
          <p:cNvSpPr/>
          <p:nvPr/>
        </p:nvSpPr>
        <p:spPr>
          <a:xfrm>
            <a:off x="3889151" y="5299517"/>
            <a:ext cx="2911122" cy="140693"/>
          </a:xfrm>
          <a:prstGeom prst="rect">
            <a:avLst/>
          </a:prstGeom>
          <a:noFill/>
          <a:ln/>
        </p:spPr>
        <p:txBody>
          <a:bodyPr wrap="none" lIns="0" tIns="0" rIns="0" bIns="0" rtlCol="0" anchor="t"/>
          <a:lstStyle/>
          <a:p>
            <a:pPr marL="0" indent="0" algn="l">
              <a:lnSpc>
                <a:spcPts val="1100"/>
              </a:lnSpc>
              <a:buNone/>
            </a:pPr>
            <a:endParaRPr lang="en-US" sz="750" dirty="0"/>
          </a:p>
        </p:txBody>
      </p:sp>
      <p:sp>
        <p:nvSpPr>
          <p:cNvPr id="44" name="Text 42"/>
          <p:cNvSpPr/>
          <p:nvPr/>
        </p:nvSpPr>
        <p:spPr>
          <a:xfrm>
            <a:off x="7008700" y="5299517"/>
            <a:ext cx="2913905" cy="140693"/>
          </a:xfrm>
          <a:prstGeom prst="rect">
            <a:avLst/>
          </a:prstGeom>
          <a:noFill/>
          <a:ln/>
        </p:spPr>
        <p:txBody>
          <a:bodyPr wrap="none" lIns="0" tIns="0" rIns="0" bIns="0" rtlCol="0" anchor="t"/>
          <a:lstStyle/>
          <a:p>
            <a:pPr marL="0" indent="0" algn="l">
              <a:lnSpc>
                <a:spcPts val="1100"/>
              </a:lnSpc>
              <a:buNone/>
            </a:pPr>
            <a:endParaRPr lang="en-US" sz="750" dirty="0"/>
          </a:p>
        </p:txBody>
      </p:sp>
      <p:sp>
        <p:nvSpPr>
          <p:cNvPr id="45" name="Text 43"/>
          <p:cNvSpPr/>
          <p:nvPr/>
        </p:nvSpPr>
        <p:spPr>
          <a:xfrm>
            <a:off x="766817" y="5546187"/>
            <a:ext cx="2913905"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 Basic [(a)(ii)/(b)]</a:t>
            </a:r>
            <a:endParaRPr lang="en-US" sz="750" dirty="0"/>
          </a:p>
        </p:txBody>
      </p:sp>
      <p:sp>
        <p:nvSpPr>
          <p:cNvPr id="46" name="Text 44"/>
          <p:cNvSpPr/>
          <p:nvPr/>
        </p:nvSpPr>
        <p:spPr>
          <a:xfrm>
            <a:off x="3889151" y="5546187"/>
            <a:ext cx="2911122"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₹12.01</a:t>
            </a:r>
            <a:endParaRPr lang="en-US" sz="750" dirty="0"/>
          </a:p>
        </p:txBody>
      </p:sp>
      <p:sp>
        <p:nvSpPr>
          <p:cNvPr id="47" name="Text 45"/>
          <p:cNvSpPr/>
          <p:nvPr/>
        </p:nvSpPr>
        <p:spPr>
          <a:xfrm>
            <a:off x="7008700" y="5546187"/>
            <a:ext cx="2913905"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₹0.44</a:t>
            </a:r>
            <a:endParaRPr lang="en-US" sz="750" dirty="0"/>
          </a:p>
        </p:txBody>
      </p:sp>
      <p:sp>
        <p:nvSpPr>
          <p:cNvPr id="48" name="Text 46"/>
          <p:cNvSpPr/>
          <p:nvPr/>
        </p:nvSpPr>
        <p:spPr>
          <a:xfrm>
            <a:off x="766817" y="5792856"/>
            <a:ext cx="2913905"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 Diluted [(a)(ii)/(d)]</a:t>
            </a:r>
            <a:endParaRPr lang="en-US" sz="750" dirty="0"/>
          </a:p>
        </p:txBody>
      </p:sp>
      <p:sp>
        <p:nvSpPr>
          <p:cNvPr id="49" name="Text 47"/>
          <p:cNvSpPr/>
          <p:nvPr/>
        </p:nvSpPr>
        <p:spPr>
          <a:xfrm>
            <a:off x="3889151" y="5792856"/>
            <a:ext cx="2911122"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₹11.99</a:t>
            </a:r>
            <a:endParaRPr lang="en-US" sz="750" dirty="0"/>
          </a:p>
        </p:txBody>
      </p:sp>
      <p:sp>
        <p:nvSpPr>
          <p:cNvPr id="50" name="Text 48"/>
          <p:cNvSpPr/>
          <p:nvPr/>
        </p:nvSpPr>
        <p:spPr>
          <a:xfrm>
            <a:off x="7008700" y="5792856"/>
            <a:ext cx="2913905"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₹0.44</a:t>
            </a:r>
            <a:endParaRPr lang="en-US" sz="750" dirty="0"/>
          </a:p>
        </p:txBody>
      </p:sp>
      <p:sp>
        <p:nvSpPr>
          <p:cNvPr id="51" name="Text 49"/>
          <p:cNvSpPr/>
          <p:nvPr/>
        </p:nvSpPr>
        <p:spPr>
          <a:xfrm>
            <a:off x="766817" y="6039525"/>
            <a:ext cx="2913905" cy="140693"/>
          </a:xfrm>
          <a:prstGeom prst="rect">
            <a:avLst/>
          </a:prstGeom>
          <a:noFill/>
          <a:ln/>
        </p:spPr>
        <p:txBody>
          <a:bodyPr wrap="none" lIns="0" tIns="0" rIns="0" bIns="0" rtlCol="0" anchor="t"/>
          <a:lstStyle/>
          <a:p>
            <a:pPr marL="0" indent="0" algn="l">
              <a:lnSpc>
                <a:spcPts val="1100"/>
              </a:lnSpc>
              <a:buNone/>
            </a:pPr>
            <a:r>
              <a:rPr lang="en-US" sz="750" b="1" dirty="0">
                <a:solidFill>
                  <a:srgbClr val="15213F"/>
                </a:solidFill>
                <a:latin typeface="Inter" pitchFamily="34" charset="0"/>
                <a:ea typeface="Inter" pitchFamily="34" charset="-122"/>
                <a:cs typeface="Inter" pitchFamily="34" charset="-120"/>
              </a:rPr>
              <a:t>For Continuing and Discontinued Operations</a:t>
            </a:r>
            <a:endParaRPr lang="en-US" sz="750" dirty="0"/>
          </a:p>
        </p:txBody>
      </p:sp>
      <p:sp>
        <p:nvSpPr>
          <p:cNvPr id="52" name="Text 50"/>
          <p:cNvSpPr/>
          <p:nvPr/>
        </p:nvSpPr>
        <p:spPr>
          <a:xfrm>
            <a:off x="3889151" y="6039525"/>
            <a:ext cx="2911122" cy="140693"/>
          </a:xfrm>
          <a:prstGeom prst="rect">
            <a:avLst/>
          </a:prstGeom>
          <a:noFill/>
          <a:ln/>
        </p:spPr>
        <p:txBody>
          <a:bodyPr wrap="none" lIns="0" tIns="0" rIns="0" bIns="0" rtlCol="0" anchor="t"/>
          <a:lstStyle/>
          <a:p>
            <a:pPr marL="0" indent="0" algn="l">
              <a:lnSpc>
                <a:spcPts val="1100"/>
              </a:lnSpc>
              <a:buNone/>
            </a:pPr>
            <a:endParaRPr lang="en-US" sz="750" dirty="0"/>
          </a:p>
        </p:txBody>
      </p:sp>
      <p:sp>
        <p:nvSpPr>
          <p:cNvPr id="53" name="Text 51"/>
          <p:cNvSpPr/>
          <p:nvPr/>
        </p:nvSpPr>
        <p:spPr>
          <a:xfrm>
            <a:off x="7008700" y="6039525"/>
            <a:ext cx="2913905" cy="140693"/>
          </a:xfrm>
          <a:prstGeom prst="rect">
            <a:avLst/>
          </a:prstGeom>
          <a:noFill/>
          <a:ln/>
        </p:spPr>
        <p:txBody>
          <a:bodyPr wrap="none" lIns="0" tIns="0" rIns="0" bIns="0" rtlCol="0" anchor="t"/>
          <a:lstStyle/>
          <a:p>
            <a:pPr marL="0" indent="0" algn="l">
              <a:lnSpc>
                <a:spcPts val="1100"/>
              </a:lnSpc>
              <a:buNone/>
            </a:pPr>
            <a:endParaRPr lang="en-US" sz="750" dirty="0"/>
          </a:p>
        </p:txBody>
      </p:sp>
      <p:sp>
        <p:nvSpPr>
          <p:cNvPr id="54" name="Text 52"/>
          <p:cNvSpPr/>
          <p:nvPr/>
        </p:nvSpPr>
        <p:spPr>
          <a:xfrm>
            <a:off x="766817" y="6286194"/>
            <a:ext cx="2913905"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 Basic [(a)(iii)/(b)]</a:t>
            </a:r>
            <a:endParaRPr lang="en-US" sz="750" dirty="0"/>
          </a:p>
        </p:txBody>
      </p:sp>
      <p:sp>
        <p:nvSpPr>
          <p:cNvPr id="55" name="Text 53"/>
          <p:cNvSpPr/>
          <p:nvPr/>
        </p:nvSpPr>
        <p:spPr>
          <a:xfrm>
            <a:off x="3889151" y="6286194"/>
            <a:ext cx="2911122"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₹27.79</a:t>
            </a:r>
            <a:endParaRPr lang="en-US" sz="750" dirty="0"/>
          </a:p>
        </p:txBody>
      </p:sp>
      <p:sp>
        <p:nvSpPr>
          <p:cNvPr id="56" name="Text 54"/>
          <p:cNvSpPr/>
          <p:nvPr/>
        </p:nvSpPr>
        <p:spPr>
          <a:xfrm>
            <a:off x="7008700" y="6286194"/>
            <a:ext cx="2913905"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₹16.42</a:t>
            </a:r>
            <a:endParaRPr lang="en-US" sz="750" dirty="0"/>
          </a:p>
        </p:txBody>
      </p:sp>
      <p:sp>
        <p:nvSpPr>
          <p:cNvPr id="57" name="Text 55"/>
          <p:cNvSpPr/>
          <p:nvPr/>
        </p:nvSpPr>
        <p:spPr>
          <a:xfrm>
            <a:off x="766817" y="6532864"/>
            <a:ext cx="2913905"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 Diluted [(a)(iii)/(d)]</a:t>
            </a:r>
            <a:endParaRPr lang="en-US" sz="750" dirty="0"/>
          </a:p>
        </p:txBody>
      </p:sp>
      <p:sp>
        <p:nvSpPr>
          <p:cNvPr id="58" name="Text 56"/>
          <p:cNvSpPr/>
          <p:nvPr/>
        </p:nvSpPr>
        <p:spPr>
          <a:xfrm>
            <a:off x="3889151" y="6532864"/>
            <a:ext cx="2911122"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₹27.75</a:t>
            </a:r>
            <a:endParaRPr lang="en-US" sz="750" dirty="0"/>
          </a:p>
        </p:txBody>
      </p:sp>
      <p:sp>
        <p:nvSpPr>
          <p:cNvPr id="59" name="Text 57"/>
          <p:cNvSpPr/>
          <p:nvPr/>
        </p:nvSpPr>
        <p:spPr>
          <a:xfrm>
            <a:off x="7008700" y="6532864"/>
            <a:ext cx="2913905"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₹16.38</a:t>
            </a:r>
            <a:endParaRPr lang="en-US" sz="750" dirty="0"/>
          </a:p>
        </p:txBody>
      </p:sp>
      <p:sp>
        <p:nvSpPr>
          <p:cNvPr id="60" name="Text 58"/>
          <p:cNvSpPr/>
          <p:nvPr/>
        </p:nvSpPr>
        <p:spPr>
          <a:xfrm>
            <a:off x="658689" y="6813118"/>
            <a:ext cx="9371872" cy="140693"/>
          </a:xfrm>
          <a:prstGeom prst="rect">
            <a:avLst/>
          </a:prstGeom>
          <a:noFill/>
          <a:ln/>
        </p:spPr>
        <p:txBody>
          <a:bodyPr wrap="none" lIns="0" tIns="0" rIns="0" bIns="0" rtlCol="0" anchor="t"/>
          <a:lstStyle/>
          <a:p>
            <a:pPr marL="0" indent="0" algn="l">
              <a:lnSpc>
                <a:spcPts val="1100"/>
              </a:lnSpc>
              <a:buNone/>
            </a:pPr>
            <a:r>
              <a:rPr lang="en-US" sz="750" dirty="0">
                <a:solidFill>
                  <a:srgbClr val="15213F"/>
                </a:solidFill>
                <a:latin typeface="Inter" pitchFamily="34" charset="0"/>
                <a:ea typeface="Inter" pitchFamily="34" charset="-122"/>
                <a:cs typeface="Inter" pitchFamily="34" charset="-120"/>
              </a:rPr>
              <a:t>Source: ITC Limited — Additional Notes to Consolidated Financial Statements (Note 30)</a:t>
            </a:r>
            <a:endParaRPr lang="en-US" sz="750" dirty="0"/>
          </a:p>
        </p:txBody>
      </p:sp>
      <p:pic>
        <p:nvPicPr>
          <p:cNvPr id="61" name="Image 0" descr="preencoded.png"/>
          <p:cNvPicPr>
            <a:picLocks noChangeAspect="1"/>
          </p:cNvPicPr>
          <p:nvPr/>
        </p:nvPicPr>
        <p:blipFill>
          <a:blip r:embed="rId3"/>
          <a:stretch>
            <a:fillRect/>
          </a:stretch>
        </p:blipFill>
        <p:spPr>
          <a:xfrm>
            <a:off x="344220" y="301398"/>
            <a:ext cx="638072" cy="139040"/>
          </a:xfrm>
          <a:prstGeom prst="rect">
            <a:avLst/>
          </a:prstGeom>
        </p:spPr>
      </p:pic>
      <p:sp>
        <p:nvSpPr>
          <p:cNvPr id="62" name="Text 59"/>
          <p:cNvSpPr/>
          <p:nvPr/>
        </p:nvSpPr>
        <p:spPr>
          <a:xfrm>
            <a:off x="4996360" y="7141837"/>
            <a:ext cx="696442" cy="98494"/>
          </a:xfrm>
          <a:prstGeom prst="rect">
            <a:avLst/>
          </a:prstGeom>
          <a:noFill/>
          <a:ln/>
        </p:spPr>
        <p:txBody>
          <a:bodyPr wrap="none" lIns="0" tIns="0" rIns="0" bIns="0" rtlCol="0" anchor="t"/>
          <a:lstStyle/>
          <a:p>
            <a:pPr marL="0" indent="0" algn="ctr">
              <a:lnSpc>
                <a:spcPts val="750"/>
              </a:lnSpc>
              <a:buNone/>
            </a:pPr>
            <a:r>
              <a:rPr lang="en-US" sz="550" dirty="0">
                <a:solidFill>
                  <a:srgbClr val="15213F"/>
                </a:solidFill>
                <a:latin typeface="Inter" pitchFamily="34" charset="0"/>
                <a:ea typeface="Inter" pitchFamily="34" charset="-122"/>
                <a:cs typeface="Inter" pitchFamily="34" charset="-120"/>
              </a:rPr>
              <a:t>CA Anupam Sarda</a:t>
            </a:r>
            <a:endParaRPr lang="en-US" sz="55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36">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3882"/>
            </a:avLst>
          </a:prstGeom>
          <a:solidFill>
            <a:srgbClr val="FBFCFE"/>
          </a:solidFill>
          <a:ln w="27837">
            <a:solidFill>
              <a:srgbClr val="E5E0DF"/>
            </a:solidFill>
            <a:prstDash val="solid"/>
          </a:ln>
        </p:spPr>
      </p:sp>
      <p:sp>
        <p:nvSpPr>
          <p:cNvPr id="3" name="Text 1"/>
          <p:cNvSpPr/>
          <p:nvPr/>
        </p:nvSpPr>
        <p:spPr>
          <a:xfrm>
            <a:off x="719147" y="718430"/>
            <a:ext cx="7548474" cy="364305"/>
          </a:xfrm>
          <a:prstGeom prst="rect">
            <a:avLst/>
          </a:prstGeom>
          <a:noFill/>
          <a:ln/>
        </p:spPr>
        <p:txBody>
          <a:bodyPr wrap="none" lIns="0" tIns="0" rIns="0" bIns="0" rtlCol="0" anchor="t"/>
          <a:lstStyle/>
          <a:p>
            <a:pPr marL="0" indent="0" algn="l">
              <a:lnSpc>
                <a:spcPts val="2850"/>
              </a:lnSpc>
              <a:buNone/>
            </a:pPr>
            <a:r>
              <a:rPr lang="en-US" sz="2250" b="1" dirty="0">
                <a:solidFill>
                  <a:srgbClr val="3257B8"/>
                </a:solidFill>
                <a:latin typeface="Inter Bold" pitchFamily="34" charset="0"/>
                <a:ea typeface="Inter Bold" pitchFamily="34" charset="-122"/>
                <a:cs typeface="Inter Bold" pitchFamily="34" charset="-120"/>
              </a:rPr>
              <a:t>AS 20 —Reliance Industries Earnings Per Share (EPS)</a:t>
            </a:r>
            <a:endParaRPr lang="en-US" sz="2250" dirty="0"/>
          </a:p>
        </p:txBody>
      </p:sp>
      <p:sp>
        <p:nvSpPr>
          <p:cNvPr id="4" name="Text 2"/>
          <p:cNvSpPr/>
          <p:nvPr/>
        </p:nvSpPr>
        <p:spPr>
          <a:xfrm>
            <a:off x="719147" y="1279461"/>
            <a:ext cx="9250956" cy="171929"/>
          </a:xfrm>
          <a:prstGeom prst="rect">
            <a:avLst/>
          </a:prstGeom>
          <a:noFill/>
          <a:ln/>
        </p:spPr>
        <p:txBody>
          <a:bodyPr wrap="none" lIns="0" tIns="0" rIns="0" bIns="0" rtlCol="0" anchor="t"/>
          <a:lstStyle/>
          <a:p>
            <a:pPr marL="0" indent="0" algn="l">
              <a:lnSpc>
                <a:spcPts val="1350"/>
              </a:lnSpc>
              <a:buNone/>
            </a:pPr>
            <a:r>
              <a:rPr lang="en-US" sz="900" i="1" dirty="0">
                <a:solidFill>
                  <a:srgbClr val="15213F"/>
                </a:solidFill>
                <a:latin typeface="Inter" pitchFamily="34" charset="0"/>
                <a:ea typeface="Inter" pitchFamily="34" charset="-122"/>
                <a:cs typeface="Inter" pitchFamily="34" charset="-120"/>
              </a:rPr>
              <a:t>Earnings Per Share (EPS) — (₹ in Crore)</a:t>
            </a:r>
            <a:endParaRPr lang="en-US" sz="900" dirty="0"/>
          </a:p>
        </p:txBody>
      </p:sp>
      <p:sp>
        <p:nvSpPr>
          <p:cNvPr id="5" name="Shape 3"/>
          <p:cNvSpPr/>
          <p:nvPr/>
        </p:nvSpPr>
        <p:spPr>
          <a:xfrm>
            <a:off x="719147" y="1561978"/>
            <a:ext cx="9250956" cy="4544631"/>
          </a:xfrm>
          <a:prstGeom prst="roundRect">
            <a:avLst>
              <a:gd name="adj" fmla="val 3847"/>
            </a:avLst>
          </a:prstGeom>
          <a:noFill/>
          <a:ln w="5567">
            <a:solidFill>
              <a:srgbClr val="000000">
                <a:alpha val="8000"/>
              </a:srgbClr>
            </a:solidFill>
            <a:prstDash val="solid"/>
          </a:ln>
        </p:spPr>
      </p:sp>
      <p:sp>
        <p:nvSpPr>
          <p:cNvPr id="6" name="Text 4"/>
          <p:cNvSpPr/>
          <p:nvPr/>
        </p:nvSpPr>
        <p:spPr>
          <a:xfrm>
            <a:off x="841281" y="1632107"/>
            <a:ext cx="2844748" cy="171929"/>
          </a:xfrm>
          <a:prstGeom prst="rect">
            <a:avLst/>
          </a:prstGeom>
          <a:noFill/>
          <a:ln/>
        </p:spPr>
        <p:txBody>
          <a:bodyPr wrap="none" lIns="0" tIns="0" rIns="0" bIns="0" rtlCol="0" anchor="t"/>
          <a:lstStyle/>
          <a:p>
            <a:pPr marL="0" indent="0" algn="l">
              <a:lnSpc>
                <a:spcPts val="1350"/>
              </a:lnSpc>
              <a:buNone/>
            </a:pPr>
            <a:r>
              <a:rPr lang="en-US" sz="900" dirty="0">
                <a:solidFill>
                  <a:srgbClr val="15213F"/>
                </a:solidFill>
                <a:latin typeface="Inter" pitchFamily="34" charset="0"/>
                <a:ea typeface="Inter" pitchFamily="34" charset="-122"/>
                <a:cs typeface="Inter" pitchFamily="34" charset="-120"/>
              </a:rPr>
              <a:t>Particulars</a:t>
            </a:r>
            <a:endParaRPr lang="en-US" sz="900" dirty="0"/>
          </a:p>
        </p:txBody>
      </p:sp>
      <p:sp>
        <p:nvSpPr>
          <p:cNvPr id="7" name="Text 5"/>
          <p:cNvSpPr/>
          <p:nvPr/>
        </p:nvSpPr>
        <p:spPr>
          <a:xfrm>
            <a:off x="3924556" y="1632107"/>
            <a:ext cx="2841095" cy="171929"/>
          </a:xfrm>
          <a:prstGeom prst="rect">
            <a:avLst/>
          </a:prstGeom>
          <a:noFill/>
          <a:ln/>
        </p:spPr>
        <p:txBody>
          <a:bodyPr wrap="none" lIns="0" tIns="0" rIns="0" bIns="0" rtlCol="0" anchor="t"/>
          <a:lstStyle/>
          <a:p>
            <a:pPr marL="0" indent="0" algn="l">
              <a:lnSpc>
                <a:spcPts val="1350"/>
              </a:lnSpc>
              <a:buNone/>
            </a:pPr>
            <a:r>
              <a:rPr lang="en-US" sz="900" dirty="0">
                <a:solidFill>
                  <a:srgbClr val="15213F"/>
                </a:solidFill>
                <a:latin typeface="Inter" pitchFamily="34" charset="0"/>
                <a:ea typeface="Inter" pitchFamily="34" charset="-122"/>
                <a:cs typeface="Inter" pitchFamily="34" charset="-120"/>
              </a:rPr>
              <a:t>2024-25</a:t>
            </a:r>
            <a:endParaRPr lang="en-US" sz="900" dirty="0"/>
          </a:p>
        </p:txBody>
      </p:sp>
      <p:sp>
        <p:nvSpPr>
          <p:cNvPr id="8" name="Text 6"/>
          <p:cNvSpPr/>
          <p:nvPr/>
        </p:nvSpPr>
        <p:spPr>
          <a:xfrm>
            <a:off x="7004177" y="1632107"/>
            <a:ext cx="2843878" cy="171929"/>
          </a:xfrm>
          <a:prstGeom prst="rect">
            <a:avLst/>
          </a:prstGeom>
          <a:noFill/>
          <a:ln/>
        </p:spPr>
        <p:txBody>
          <a:bodyPr wrap="none" lIns="0" tIns="0" rIns="0" bIns="0" rtlCol="0" anchor="t"/>
          <a:lstStyle/>
          <a:p>
            <a:pPr marL="0" indent="0" algn="l">
              <a:lnSpc>
                <a:spcPts val="1350"/>
              </a:lnSpc>
              <a:buNone/>
            </a:pPr>
            <a:r>
              <a:rPr lang="en-US" sz="900" dirty="0">
                <a:solidFill>
                  <a:srgbClr val="15213F"/>
                </a:solidFill>
                <a:latin typeface="Inter" pitchFamily="34" charset="0"/>
                <a:ea typeface="Inter" pitchFamily="34" charset="-122"/>
                <a:cs typeface="Inter" pitchFamily="34" charset="-120"/>
              </a:rPr>
              <a:t>2023-24</a:t>
            </a:r>
            <a:endParaRPr lang="en-US" sz="900" dirty="0"/>
          </a:p>
        </p:txBody>
      </p:sp>
      <p:sp>
        <p:nvSpPr>
          <p:cNvPr id="9" name="Text 7"/>
          <p:cNvSpPr/>
          <p:nvPr/>
        </p:nvSpPr>
        <p:spPr>
          <a:xfrm>
            <a:off x="841281" y="1938725"/>
            <a:ext cx="2844748" cy="171929"/>
          </a:xfrm>
          <a:prstGeom prst="rect">
            <a:avLst/>
          </a:prstGeom>
          <a:noFill/>
          <a:ln/>
        </p:spPr>
        <p:txBody>
          <a:bodyPr wrap="none" lIns="0" tIns="0" rIns="0" bIns="0" rtlCol="0" anchor="t"/>
          <a:lstStyle/>
          <a:p>
            <a:pPr marL="0" indent="0" algn="l">
              <a:lnSpc>
                <a:spcPts val="1350"/>
              </a:lnSpc>
              <a:buNone/>
            </a:pPr>
            <a:r>
              <a:rPr lang="en-US" sz="900" dirty="0">
                <a:solidFill>
                  <a:srgbClr val="15213F"/>
                </a:solidFill>
                <a:latin typeface="Inter" pitchFamily="34" charset="0"/>
                <a:ea typeface="Inter" pitchFamily="34" charset="-122"/>
                <a:cs typeface="Inter" pitchFamily="34" charset="-120"/>
              </a:rPr>
              <a:t>Face Value Per Equity Share (₹)</a:t>
            </a:r>
            <a:endParaRPr lang="en-US" sz="900" dirty="0"/>
          </a:p>
        </p:txBody>
      </p:sp>
      <p:sp>
        <p:nvSpPr>
          <p:cNvPr id="10" name="Text 8"/>
          <p:cNvSpPr/>
          <p:nvPr/>
        </p:nvSpPr>
        <p:spPr>
          <a:xfrm>
            <a:off x="3924556" y="1938725"/>
            <a:ext cx="2841095" cy="171929"/>
          </a:xfrm>
          <a:prstGeom prst="rect">
            <a:avLst/>
          </a:prstGeom>
          <a:noFill/>
          <a:ln/>
        </p:spPr>
        <p:txBody>
          <a:bodyPr wrap="none" lIns="0" tIns="0" rIns="0" bIns="0" rtlCol="0" anchor="t"/>
          <a:lstStyle/>
          <a:p>
            <a:pPr marL="0" indent="0" algn="l">
              <a:lnSpc>
                <a:spcPts val="1350"/>
              </a:lnSpc>
              <a:buNone/>
            </a:pPr>
            <a:r>
              <a:rPr lang="en-US" sz="900" dirty="0">
                <a:solidFill>
                  <a:srgbClr val="15213F"/>
                </a:solidFill>
                <a:latin typeface="Inter" pitchFamily="34" charset="0"/>
                <a:ea typeface="Inter" pitchFamily="34" charset="-122"/>
                <a:cs typeface="Inter" pitchFamily="34" charset="-120"/>
              </a:rPr>
              <a:t>10</a:t>
            </a:r>
            <a:endParaRPr lang="en-US" sz="900" dirty="0"/>
          </a:p>
        </p:txBody>
      </p:sp>
      <p:sp>
        <p:nvSpPr>
          <p:cNvPr id="11" name="Text 9"/>
          <p:cNvSpPr/>
          <p:nvPr/>
        </p:nvSpPr>
        <p:spPr>
          <a:xfrm>
            <a:off x="7004177" y="1938725"/>
            <a:ext cx="2843878" cy="171929"/>
          </a:xfrm>
          <a:prstGeom prst="rect">
            <a:avLst/>
          </a:prstGeom>
          <a:noFill/>
          <a:ln/>
        </p:spPr>
        <p:txBody>
          <a:bodyPr wrap="none" lIns="0" tIns="0" rIns="0" bIns="0" rtlCol="0" anchor="t"/>
          <a:lstStyle/>
          <a:p>
            <a:pPr marL="0" indent="0" algn="l">
              <a:lnSpc>
                <a:spcPts val="1350"/>
              </a:lnSpc>
              <a:buNone/>
            </a:pPr>
            <a:r>
              <a:rPr lang="en-US" sz="900" dirty="0">
                <a:solidFill>
                  <a:srgbClr val="15213F"/>
                </a:solidFill>
                <a:latin typeface="Inter" pitchFamily="34" charset="0"/>
                <a:ea typeface="Inter" pitchFamily="34" charset="-122"/>
                <a:cs typeface="Inter" pitchFamily="34" charset="-120"/>
              </a:rPr>
              <a:t>10</a:t>
            </a:r>
            <a:endParaRPr lang="en-US" sz="900" dirty="0"/>
          </a:p>
        </p:txBody>
      </p:sp>
      <p:sp>
        <p:nvSpPr>
          <p:cNvPr id="12" name="Text 10"/>
          <p:cNvSpPr/>
          <p:nvPr/>
        </p:nvSpPr>
        <p:spPr>
          <a:xfrm>
            <a:off x="841281" y="2245343"/>
            <a:ext cx="2844748" cy="171929"/>
          </a:xfrm>
          <a:prstGeom prst="rect">
            <a:avLst/>
          </a:prstGeom>
          <a:noFill/>
          <a:ln/>
        </p:spPr>
        <p:txBody>
          <a:bodyPr wrap="none" lIns="0" tIns="0" rIns="0" bIns="0" rtlCol="0" anchor="t"/>
          <a:lstStyle/>
          <a:p>
            <a:pPr marL="0" indent="0" algn="l">
              <a:lnSpc>
                <a:spcPts val="1350"/>
              </a:lnSpc>
              <a:buNone/>
            </a:pPr>
            <a:r>
              <a:rPr lang="en-US" sz="900" dirty="0">
                <a:solidFill>
                  <a:srgbClr val="15213F"/>
                </a:solidFill>
                <a:latin typeface="Inter" pitchFamily="34" charset="0"/>
                <a:ea typeface="Inter" pitchFamily="34" charset="-122"/>
                <a:cs typeface="Inter" pitchFamily="34" charset="-120"/>
              </a:rPr>
              <a:t>Basic earnings per share (₹)</a:t>
            </a:r>
            <a:endParaRPr lang="en-US" sz="900" dirty="0"/>
          </a:p>
        </p:txBody>
      </p:sp>
      <p:sp>
        <p:nvSpPr>
          <p:cNvPr id="13" name="Text 11"/>
          <p:cNvSpPr/>
          <p:nvPr/>
        </p:nvSpPr>
        <p:spPr>
          <a:xfrm>
            <a:off x="3924556" y="2245343"/>
            <a:ext cx="2841095" cy="171929"/>
          </a:xfrm>
          <a:prstGeom prst="rect">
            <a:avLst/>
          </a:prstGeom>
          <a:noFill/>
          <a:ln/>
        </p:spPr>
        <p:txBody>
          <a:bodyPr wrap="none" lIns="0" tIns="0" rIns="0" bIns="0" rtlCol="0" anchor="t"/>
          <a:lstStyle/>
          <a:p>
            <a:pPr marL="0" indent="0" algn="l">
              <a:lnSpc>
                <a:spcPts val="1350"/>
              </a:lnSpc>
              <a:buNone/>
            </a:pPr>
            <a:r>
              <a:rPr lang="en-US" sz="900" dirty="0">
                <a:solidFill>
                  <a:srgbClr val="15213F"/>
                </a:solidFill>
                <a:latin typeface="Inter" pitchFamily="34" charset="0"/>
                <a:ea typeface="Inter" pitchFamily="34" charset="-122"/>
                <a:cs typeface="Inter" pitchFamily="34" charset="-120"/>
              </a:rPr>
              <a:t>51.47</a:t>
            </a:r>
            <a:endParaRPr lang="en-US" sz="900" dirty="0"/>
          </a:p>
        </p:txBody>
      </p:sp>
      <p:sp>
        <p:nvSpPr>
          <p:cNvPr id="14" name="Text 12"/>
          <p:cNvSpPr/>
          <p:nvPr/>
        </p:nvSpPr>
        <p:spPr>
          <a:xfrm>
            <a:off x="7004177" y="2245343"/>
            <a:ext cx="2843878" cy="171929"/>
          </a:xfrm>
          <a:prstGeom prst="rect">
            <a:avLst/>
          </a:prstGeom>
          <a:noFill/>
          <a:ln/>
        </p:spPr>
        <p:txBody>
          <a:bodyPr wrap="none" lIns="0" tIns="0" rIns="0" bIns="0" rtlCol="0" anchor="t"/>
          <a:lstStyle/>
          <a:p>
            <a:pPr marL="0" indent="0" algn="l">
              <a:lnSpc>
                <a:spcPts val="1350"/>
              </a:lnSpc>
              <a:buNone/>
            </a:pPr>
            <a:r>
              <a:rPr lang="en-US" sz="900" dirty="0">
                <a:solidFill>
                  <a:srgbClr val="15213F"/>
                </a:solidFill>
                <a:latin typeface="Inter" pitchFamily="34" charset="0"/>
                <a:ea typeface="Inter" pitchFamily="34" charset="-122"/>
                <a:cs typeface="Inter" pitchFamily="34" charset="-120"/>
              </a:rPr>
              <a:t>51.45</a:t>
            </a:r>
            <a:endParaRPr lang="en-US" sz="900" dirty="0"/>
          </a:p>
        </p:txBody>
      </p:sp>
      <p:sp>
        <p:nvSpPr>
          <p:cNvPr id="15" name="Text 13"/>
          <p:cNvSpPr/>
          <p:nvPr/>
        </p:nvSpPr>
        <p:spPr>
          <a:xfrm>
            <a:off x="841281" y="2551961"/>
            <a:ext cx="2844748" cy="171929"/>
          </a:xfrm>
          <a:prstGeom prst="rect">
            <a:avLst/>
          </a:prstGeom>
          <a:noFill/>
          <a:ln/>
        </p:spPr>
        <p:txBody>
          <a:bodyPr wrap="none" lIns="0" tIns="0" rIns="0" bIns="0" rtlCol="0" anchor="t"/>
          <a:lstStyle/>
          <a:p>
            <a:pPr marL="0" indent="0" algn="l">
              <a:lnSpc>
                <a:spcPts val="1350"/>
              </a:lnSpc>
              <a:buNone/>
            </a:pPr>
            <a:r>
              <a:rPr lang="en-US" sz="900" dirty="0">
                <a:solidFill>
                  <a:srgbClr val="15213F"/>
                </a:solidFill>
                <a:latin typeface="Inter" pitchFamily="34" charset="0"/>
                <a:ea typeface="Inter" pitchFamily="34" charset="-122"/>
                <a:cs typeface="Inter" pitchFamily="34" charset="-120"/>
              </a:rPr>
              <a:t>Diluted earnings per share (₹)</a:t>
            </a:r>
            <a:endParaRPr lang="en-US" sz="900" dirty="0"/>
          </a:p>
        </p:txBody>
      </p:sp>
      <p:sp>
        <p:nvSpPr>
          <p:cNvPr id="16" name="Text 14"/>
          <p:cNvSpPr/>
          <p:nvPr/>
        </p:nvSpPr>
        <p:spPr>
          <a:xfrm>
            <a:off x="3924556" y="2551961"/>
            <a:ext cx="2841095" cy="171929"/>
          </a:xfrm>
          <a:prstGeom prst="rect">
            <a:avLst/>
          </a:prstGeom>
          <a:noFill/>
          <a:ln/>
        </p:spPr>
        <p:txBody>
          <a:bodyPr wrap="none" lIns="0" tIns="0" rIns="0" bIns="0" rtlCol="0" anchor="t"/>
          <a:lstStyle/>
          <a:p>
            <a:pPr marL="0" indent="0" algn="l">
              <a:lnSpc>
                <a:spcPts val="1350"/>
              </a:lnSpc>
              <a:buNone/>
            </a:pPr>
            <a:r>
              <a:rPr lang="en-US" sz="900" dirty="0">
                <a:solidFill>
                  <a:srgbClr val="15213F"/>
                </a:solidFill>
                <a:latin typeface="Inter" pitchFamily="34" charset="0"/>
                <a:ea typeface="Inter" pitchFamily="34" charset="-122"/>
                <a:cs typeface="Inter" pitchFamily="34" charset="-120"/>
              </a:rPr>
              <a:t>51.47</a:t>
            </a:r>
            <a:endParaRPr lang="en-US" sz="900" dirty="0"/>
          </a:p>
        </p:txBody>
      </p:sp>
      <p:sp>
        <p:nvSpPr>
          <p:cNvPr id="17" name="Text 15"/>
          <p:cNvSpPr/>
          <p:nvPr/>
        </p:nvSpPr>
        <p:spPr>
          <a:xfrm>
            <a:off x="7004177" y="2551961"/>
            <a:ext cx="2843878" cy="171929"/>
          </a:xfrm>
          <a:prstGeom prst="rect">
            <a:avLst/>
          </a:prstGeom>
          <a:noFill/>
          <a:ln/>
        </p:spPr>
        <p:txBody>
          <a:bodyPr wrap="none" lIns="0" tIns="0" rIns="0" bIns="0" rtlCol="0" anchor="t"/>
          <a:lstStyle/>
          <a:p>
            <a:pPr marL="0" indent="0" algn="l">
              <a:lnSpc>
                <a:spcPts val="1350"/>
              </a:lnSpc>
              <a:buNone/>
            </a:pPr>
            <a:r>
              <a:rPr lang="en-US" sz="900" dirty="0">
                <a:solidFill>
                  <a:srgbClr val="15213F"/>
                </a:solidFill>
                <a:latin typeface="Inter" pitchFamily="34" charset="0"/>
                <a:ea typeface="Inter" pitchFamily="34" charset="-122"/>
                <a:cs typeface="Inter" pitchFamily="34" charset="-120"/>
              </a:rPr>
              <a:t>51.45</a:t>
            </a:r>
            <a:endParaRPr lang="en-US" sz="900" dirty="0"/>
          </a:p>
        </p:txBody>
      </p:sp>
      <p:sp>
        <p:nvSpPr>
          <p:cNvPr id="18" name="Text 16"/>
          <p:cNvSpPr/>
          <p:nvPr/>
        </p:nvSpPr>
        <p:spPr>
          <a:xfrm>
            <a:off x="841281" y="2858579"/>
            <a:ext cx="2844748" cy="343858"/>
          </a:xfrm>
          <a:prstGeom prst="rect">
            <a:avLst/>
          </a:prstGeom>
          <a:noFill/>
          <a:ln/>
        </p:spPr>
        <p:txBody>
          <a:bodyPr wrap="square" lIns="0" tIns="0" rIns="0" bIns="0" rtlCol="0" anchor="t"/>
          <a:lstStyle/>
          <a:p>
            <a:pPr marL="0" indent="0" algn="l">
              <a:lnSpc>
                <a:spcPts val="1350"/>
              </a:lnSpc>
              <a:buNone/>
            </a:pPr>
            <a:r>
              <a:rPr lang="en-US" sz="900" dirty="0">
                <a:solidFill>
                  <a:srgbClr val="15213F"/>
                </a:solidFill>
                <a:latin typeface="Inter" pitchFamily="34" charset="0"/>
                <a:ea typeface="Inter" pitchFamily="34" charset="-122"/>
                <a:cs typeface="Inter" pitchFamily="34" charset="-120"/>
              </a:rPr>
              <a:t>Net Profit after Tax as per Statement of Profit and Loss attributable to Equity Shareholders (₹ in crore)</a:t>
            </a:r>
            <a:endParaRPr lang="en-US" sz="900" dirty="0"/>
          </a:p>
        </p:txBody>
      </p:sp>
      <p:sp>
        <p:nvSpPr>
          <p:cNvPr id="19" name="Text 17"/>
          <p:cNvSpPr/>
          <p:nvPr/>
        </p:nvSpPr>
        <p:spPr>
          <a:xfrm>
            <a:off x="3924556" y="2858579"/>
            <a:ext cx="2841095" cy="171929"/>
          </a:xfrm>
          <a:prstGeom prst="rect">
            <a:avLst/>
          </a:prstGeom>
          <a:noFill/>
          <a:ln/>
        </p:spPr>
        <p:txBody>
          <a:bodyPr wrap="none" lIns="0" tIns="0" rIns="0" bIns="0" rtlCol="0" anchor="t"/>
          <a:lstStyle/>
          <a:p>
            <a:pPr marL="0" indent="0" algn="l">
              <a:lnSpc>
                <a:spcPts val="1350"/>
              </a:lnSpc>
              <a:buNone/>
            </a:pPr>
            <a:r>
              <a:rPr lang="en-US" sz="900" dirty="0">
                <a:solidFill>
                  <a:srgbClr val="15213F"/>
                </a:solidFill>
                <a:latin typeface="Inter" pitchFamily="34" charset="0"/>
                <a:ea typeface="Inter" pitchFamily="34" charset="-122"/>
                <a:cs typeface="Inter" pitchFamily="34" charset="-120"/>
              </a:rPr>
              <a:t>69,648</a:t>
            </a:r>
            <a:endParaRPr lang="en-US" sz="900" dirty="0"/>
          </a:p>
        </p:txBody>
      </p:sp>
      <p:sp>
        <p:nvSpPr>
          <p:cNvPr id="20" name="Text 18"/>
          <p:cNvSpPr/>
          <p:nvPr/>
        </p:nvSpPr>
        <p:spPr>
          <a:xfrm>
            <a:off x="7004177" y="2858579"/>
            <a:ext cx="2843878" cy="171929"/>
          </a:xfrm>
          <a:prstGeom prst="rect">
            <a:avLst/>
          </a:prstGeom>
          <a:noFill/>
          <a:ln/>
        </p:spPr>
        <p:txBody>
          <a:bodyPr wrap="none" lIns="0" tIns="0" rIns="0" bIns="0" rtlCol="0" anchor="t"/>
          <a:lstStyle/>
          <a:p>
            <a:pPr marL="0" indent="0" algn="l">
              <a:lnSpc>
                <a:spcPts val="1350"/>
              </a:lnSpc>
              <a:buNone/>
            </a:pPr>
            <a:r>
              <a:rPr lang="en-US" sz="900" dirty="0">
                <a:solidFill>
                  <a:srgbClr val="15213F"/>
                </a:solidFill>
                <a:latin typeface="Inter" pitchFamily="34" charset="0"/>
                <a:ea typeface="Inter" pitchFamily="34" charset="-122"/>
                <a:cs typeface="Inter" pitchFamily="34" charset="-120"/>
              </a:rPr>
              <a:t>69,621</a:t>
            </a:r>
            <a:endParaRPr lang="en-US" sz="900" dirty="0"/>
          </a:p>
        </p:txBody>
      </p:sp>
      <p:sp>
        <p:nvSpPr>
          <p:cNvPr id="21" name="Text 19"/>
          <p:cNvSpPr/>
          <p:nvPr/>
        </p:nvSpPr>
        <p:spPr>
          <a:xfrm>
            <a:off x="841281" y="3337126"/>
            <a:ext cx="2844748" cy="343858"/>
          </a:xfrm>
          <a:prstGeom prst="rect">
            <a:avLst/>
          </a:prstGeom>
          <a:noFill/>
          <a:ln/>
        </p:spPr>
        <p:txBody>
          <a:bodyPr wrap="square" lIns="0" tIns="0" rIns="0" bIns="0" rtlCol="0" anchor="t"/>
          <a:lstStyle/>
          <a:p>
            <a:pPr marL="0" indent="0" algn="l">
              <a:lnSpc>
                <a:spcPts val="1350"/>
              </a:lnSpc>
              <a:buNone/>
            </a:pPr>
            <a:r>
              <a:rPr lang="en-US" sz="900" b="1" dirty="0">
                <a:solidFill>
                  <a:srgbClr val="15213F"/>
                </a:solidFill>
                <a:latin typeface="Inter" pitchFamily="34" charset="0"/>
                <a:ea typeface="Inter" pitchFamily="34" charset="-122"/>
                <a:cs typeface="Inter" pitchFamily="34" charset="-120"/>
              </a:rPr>
              <a:t>Weighted Average number of Equity Shares used as denominator</a:t>
            </a:r>
            <a:endParaRPr lang="en-US" sz="900" dirty="0"/>
          </a:p>
        </p:txBody>
      </p:sp>
      <p:sp>
        <p:nvSpPr>
          <p:cNvPr id="22" name="Text 20"/>
          <p:cNvSpPr/>
          <p:nvPr/>
        </p:nvSpPr>
        <p:spPr>
          <a:xfrm>
            <a:off x="3924556" y="3337126"/>
            <a:ext cx="2841095" cy="171929"/>
          </a:xfrm>
          <a:prstGeom prst="rect">
            <a:avLst/>
          </a:prstGeom>
          <a:noFill/>
          <a:ln/>
        </p:spPr>
        <p:txBody>
          <a:bodyPr wrap="none" lIns="0" tIns="0" rIns="0" bIns="0" rtlCol="0" anchor="t"/>
          <a:lstStyle/>
          <a:p>
            <a:pPr marL="0" indent="0" algn="l">
              <a:lnSpc>
                <a:spcPts val="1350"/>
              </a:lnSpc>
              <a:buNone/>
            </a:pPr>
            <a:endParaRPr lang="en-US" sz="900" dirty="0"/>
          </a:p>
        </p:txBody>
      </p:sp>
      <p:sp>
        <p:nvSpPr>
          <p:cNvPr id="23" name="Text 21"/>
          <p:cNvSpPr/>
          <p:nvPr/>
        </p:nvSpPr>
        <p:spPr>
          <a:xfrm>
            <a:off x="7004177" y="3337126"/>
            <a:ext cx="2843878" cy="171929"/>
          </a:xfrm>
          <a:prstGeom prst="rect">
            <a:avLst/>
          </a:prstGeom>
          <a:noFill/>
          <a:ln/>
        </p:spPr>
        <p:txBody>
          <a:bodyPr wrap="none" lIns="0" tIns="0" rIns="0" bIns="0" rtlCol="0" anchor="t"/>
          <a:lstStyle/>
          <a:p>
            <a:pPr marL="0" indent="0" algn="l">
              <a:lnSpc>
                <a:spcPts val="1350"/>
              </a:lnSpc>
              <a:buNone/>
            </a:pPr>
            <a:endParaRPr lang="en-US" sz="900" dirty="0"/>
          </a:p>
        </p:txBody>
      </p:sp>
      <p:sp>
        <p:nvSpPr>
          <p:cNvPr id="24" name="Text 22"/>
          <p:cNvSpPr/>
          <p:nvPr/>
        </p:nvSpPr>
        <p:spPr>
          <a:xfrm>
            <a:off x="841281" y="3815673"/>
            <a:ext cx="2844748" cy="171929"/>
          </a:xfrm>
          <a:prstGeom prst="rect">
            <a:avLst/>
          </a:prstGeom>
          <a:noFill/>
          <a:ln/>
        </p:spPr>
        <p:txBody>
          <a:bodyPr wrap="none" lIns="0" tIns="0" rIns="0" bIns="0" rtlCol="0" anchor="t"/>
          <a:lstStyle/>
          <a:p>
            <a:pPr marL="0" indent="0" algn="l">
              <a:lnSpc>
                <a:spcPts val="1350"/>
              </a:lnSpc>
              <a:buNone/>
            </a:pPr>
            <a:r>
              <a:rPr lang="en-US" sz="900" dirty="0">
                <a:solidFill>
                  <a:srgbClr val="15213F"/>
                </a:solidFill>
                <a:latin typeface="Inter" pitchFamily="34" charset="0"/>
                <a:ea typeface="Inter" pitchFamily="34" charset="-122"/>
                <a:cs typeface="Inter" pitchFamily="34" charset="-120"/>
              </a:rPr>
              <a:t>Basic EPS</a:t>
            </a:r>
            <a:endParaRPr lang="en-US" sz="900" dirty="0"/>
          </a:p>
        </p:txBody>
      </p:sp>
      <p:sp>
        <p:nvSpPr>
          <p:cNvPr id="25" name="Text 23"/>
          <p:cNvSpPr/>
          <p:nvPr/>
        </p:nvSpPr>
        <p:spPr>
          <a:xfrm>
            <a:off x="3924556" y="3815673"/>
            <a:ext cx="2841095" cy="171929"/>
          </a:xfrm>
          <a:prstGeom prst="rect">
            <a:avLst/>
          </a:prstGeom>
          <a:noFill/>
          <a:ln/>
        </p:spPr>
        <p:txBody>
          <a:bodyPr wrap="none" lIns="0" tIns="0" rIns="0" bIns="0" rtlCol="0" anchor="t"/>
          <a:lstStyle/>
          <a:p>
            <a:pPr marL="0" indent="0" algn="l">
              <a:lnSpc>
                <a:spcPts val="1350"/>
              </a:lnSpc>
              <a:buNone/>
            </a:pPr>
            <a:r>
              <a:rPr lang="en-US" sz="900" dirty="0">
                <a:solidFill>
                  <a:srgbClr val="15213F"/>
                </a:solidFill>
                <a:latin typeface="Inter" pitchFamily="34" charset="0"/>
                <a:ea typeface="Inter" pitchFamily="34" charset="-122"/>
                <a:cs typeface="Inter" pitchFamily="34" charset="-120"/>
              </a:rPr>
              <a:t>13,53,20,92,187</a:t>
            </a:r>
            <a:endParaRPr lang="en-US" sz="900" dirty="0"/>
          </a:p>
        </p:txBody>
      </p:sp>
      <p:sp>
        <p:nvSpPr>
          <p:cNvPr id="26" name="Text 24"/>
          <p:cNvSpPr/>
          <p:nvPr/>
        </p:nvSpPr>
        <p:spPr>
          <a:xfrm>
            <a:off x="7004177" y="3815673"/>
            <a:ext cx="2843878" cy="171929"/>
          </a:xfrm>
          <a:prstGeom prst="rect">
            <a:avLst/>
          </a:prstGeom>
          <a:noFill/>
          <a:ln/>
        </p:spPr>
        <p:txBody>
          <a:bodyPr wrap="none" lIns="0" tIns="0" rIns="0" bIns="0" rtlCol="0" anchor="t"/>
          <a:lstStyle/>
          <a:p>
            <a:pPr marL="0" indent="0" algn="l">
              <a:lnSpc>
                <a:spcPts val="1350"/>
              </a:lnSpc>
              <a:buNone/>
            </a:pPr>
            <a:r>
              <a:rPr lang="en-US" sz="900" dirty="0">
                <a:solidFill>
                  <a:srgbClr val="15213F"/>
                </a:solidFill>
                <a:latin typeface="Inter" pitchFamily="34" charset="0"/>
                <a:ea typeface="Inter" pitchFamily="34" charset="-122"/>
                <a:cs typeface="Inter" pitchFamily="34" charset="-120"/>
              </a:rPr>
              <a:t>13,53,16,21,632</a:t>
            </a:r>
            <a:endParaRPr lang="en-US" sz="900" dirty="0"/>
          </a:p>
        </p:txBody>
      </p:sp>
      <p:sp>
        <p:nvSpPr>
          <p:cNvPr id="27" name="Text 25"/>
          <p:cNvSpPr/>
          <p:nvPr/>
        </p:nvSpPr>
        <p:spPr>
          <a:xfrm>
            <a:off x="841281" y="4122292"/>
            <a:ext cx="2844748" cy="171929"/>
          </a:xfrm>
          <a:prstGeom prst="rect">
            <a:avLst/>
          </a:prstGeom>
          <a:noFill/>
          <a:ln/>
        </p:spPr>
        <p:txBody>
          <a:bodyPr wrap="none" lIns="0" tIns="0" rIns="0" bIns="0" rtlCol="0" anchor="t"/>
          <a:lstStyle/>
          <a:p>
            <a:pPr marL="0" indent="0" algn="l">
              <a:lnSpc>
                <a:spcPts val="1350"/>
              </a:lnSpc>
              <a:buNone/>
            </a:pPr>
            <a:r>
              <a:rPr lang="en-US" sz="900" dirty="0">
                <a:solidFill>
                  <a:srgbClr val="15213F"/>
                </a:solidFill>
                <a:latin typeface="Inter" pitchFamily="34" charset="0"/>
                <a:ea typeface="Inter" pitchFamily="34" charset="-122"/>
                <a:cs typeface="Inter" pitchFamily="34" charset="-120"/>
              </a:rPr>
              <a:t>Diluted EPS</a:t>
            </a:r>
            <a:endParaRPr lang="en-US" sz="900" dirty="0"/>
          </a:p>
        </p:txBody>
      </p:sp>
      <p:sp>
        <p:nvSpPr>
          <p:cNvPr id="28" name="Text 26"/>
          <p:cNvSpPr/>
          <p:nvPr/>
        </p:nvSpPr>
        <p:spPr>
          <a:xfrm>
            <a:off x="3924556" y="4122292"/>
            <a:ext cx="2841095" cy="171929"/>
          </a:xfrm>
          <a:prstGeom prst="rect">
            <a:avLst/>
          </a:prstGeom>
          <a:noFill/>
          <a:ln/>
        </p:spPr>
        <p:txBody>
          <a:bodyPr wrap="none" lIns="0" tIns="0" rIns="0" bIns="0" rtlCol="0" anchor="t"/>
          <a:lstStyle/>
          <a:p>
            <a:pPr marL="0" indent="0" algn="l">
              <a:lnSpc>
                <a:spcPts val="1350"/>
              </a:lnSpc>
              <a:buNone/>
            </a:pPr>
            <a:r>
              <a:rPr lang="en-US" sz="900" dirty="0">
                <a:solidFill>
                  <a:srgbClr val="15213F"/>
                </a:solidFill>
                <a:latin typeface="Inter" pitchFamily="34" charset="0"/>
                <a:ea typeface="Inter" pitchFamily="34" charset="-122"/>
                <a:cs typeface="Inter" pitchFamily="34" charset="-120"/>
              </a:rPr>
              <a:t>13,53,24,10,577</a:t>
            </a:r>
            <a:endParaRPr lang="en-US" sz="900" dirty="0"/>
          </a:p>
        </p:txBody>
      </p:sp>
      <p:sp>
        <p:nvSpPr>
          <p:cNvPr id="29" name="Text 27"/>
          <p:cNvSpPr/>
          <p:nvPr/>
        </p:nvSpPr>
        <p:spPr>
          <a:xfrm>
            <a:off x="7004177" y="4122292"/>
            <a:ext cx="2843878" cy="171929"/>
          </a:xfrm>
          <a:prstGeom prst="rect">
            <a:avLst/>
          </a:prstGeom>
          <a:noFill/>
          <a:ln/>
        </p:spPr>
        <p:txBody>
          <a:bodyPr wrap="none" lIns="0" tIns="0" rIns="0" bIns="0" rtlCol="0" anchor="t"/>
          <a:lstStyle/>
          <a:p>
            <a:pPr marL="0" indent="0" algn="l">
              <a:lnSpc>
                <a:spcPts val="1350"/>
              </a:lnSpc>
              <a:buNone/>
            </a:pPr>
            <a:r>
              <a:rPr lang="en-US" sz="900" dirty="0">
                <a:solidFill>
                  <a:srgbClr val="15213F"/>
                </a:solidFill>
                <a:latin typeface="Inter" pitchFamily="34" charset="0"/>
                <a:ea typeface="Inter" pitchFamily="34" charset="-122"/>
                <a:cs typeface="Inter" pitchFamily="34" charset="-120"/>
              </a:rPr>
              <a:t>13,53,24,81,373</a:t>
            </a:r>
            <a:endParaRPr lang="en-US" sz="900" dirty="0"/>
          </a:p>
        </p:txBody>
      </p:sp>
      <p:sp>
        <p:nvSpPr>
          <p:cNvPr id="30" name="Text 28"/>
          <p:cNvSpPr/>
          <p:nvPr/>
        </p:nvSpPr>
        <p:spPr>
          <a:xfrm>
            <a:off x="841281" y="4428910"/>
            <a:ext cx="2844748" cy="343858"/>
          </a:xfrm>
          <a:prstGeom prst="rect">
            <a:avLst/>
          </a:prstGeom>
          <a:noFill/>
          <a:ln/>
        </p:spPr>
        <p:txBody>
          <a:bodyPr wrap="square" lIns="0" tIns="0" rIns="0" bIns="0" rtlCol="0" anchor="t"/>
          <a:lstStyle/>
          <a:p>
            <a:pPr marL="0" indent="0" algn="l">
              <a:lnSpc>
                <a:spcPts val="1350"/>
              </a:lnSpc>
              <a:buNone/>
            </a:pPr>
            <a:r>
              <a:rPr lang="en-US" sz="900" b="1" dirty="0">
                <a:solidFill>
                  <a:srgbClr val="15213F"/>
                </a:solidFill>
                <a:latin typeface="Inter" pitchFamily="34" charset="0"/>
                <a:ea typeface="Inter" pitchFamily="34" charset="-122"/>
                <a:cs typeface="Inter" pitchFamily="34" charset="-120"/>
              </a:rPr>
              <a:t>Reconciliation of weighted average number of shares outstanding</a:t>
            </a:r>
            <a:endParaRPr lang="en-US" sz="900" dirty="0"/>
          </a:p>
        </p:txBody>
      </p:sp>
      <p:sp>
        <p:nvSpPr>
          <p:cNvPr id="31" name="Text 29"/>
          <p:cNvSpPr/>
          <p:nvPr/>
        </p:nvSpPr>
        <p:spPr>
          <a:xfrm>
            <a:off x="3924556" y="4428910"/>
            <a:ext cx="2841095" cy="171929"/>
          </a:xfrm>
          <a:prstGeom prst="rect">
            <a:avLst/>
          </a:prstGeom>
          <a:noFill/>
          <a:ln/>
        </p:spPr>
        <p:txBody>
          <a:bodyPr wrap="none" lIns="0" tIns="0" rIns="0" bIns="0" rtlCol="0" anchor="t"/>
          <a:lstStyle/>
          <a:p>
            <a:pPr marL="0" indent="0" algn="l">
              <a:lnSpc>
                <a:spcPts val="1350"/>
              </a:lnSpc>
              <a:buNone/>
            </a:pPr>
            <a:endParaRPr lang="en-US" sz="900" dirty="0"/>
          </a:p>
        </p:txBody>
      </p:sp>
      <p:sp>
        <p:nvSpPr>
          <p:cNvPr id="32" name="Text 30"/>
          <p:cNvSpPr/>
          <p:nvPr/>
        </p:nvSpPr>
        <p:spPr>
          <a:xfrm>
            <a:off x="7004177" y="4428910"/>
            <a:ext cx="2843878" cy="171929"/>
          </a:xfrm>
          <a:prstGeom prst="rect">
            <a:avLst/>
          </a:prstGeom>
          <a:noFill/>
          <a:ln/>
        </p:spPr>
        <p:txBody>
          <a:bodyPr wrap="none" lIns="0" tIns="0" rIns="0" bIns="0" rtlCol="0" anchor="t"/>
          <a:lstStyle/>
          <a:p>
            <a:pPr marL="0" indent="0" algn="l">
              <a:lnSpc>
                <a:spcPts val="1350"/>
              </a:lnSpc>
              <a:buNone/>
            </a:pPr>
            <a:endParaRPr lang="en-US" sz="900" dirty="0"/>
          </a:p>
        </p:txBody>
      </p:sp>
      <p:sp>
        <p:nvSpPr>
          <p:cNvPr id="33" name="Text 31"/>
          <p:cNvSpPr/>
          <p:nvPr/>
        </p:nvSpPr>
        <p:spPr>
          <a:xfrm>
            <a:off x="841281" y="4907457"/>
            <a:ext cx="2844748" cy="343858"/>
          </a:xfrm>
          <a:prstGeom prst="rect">
            <a:avLst/>
          </a:prstGeom>
          <a:noFill/>
          <a:ln/>
        </p:spPr>
        <p:txBody>
          <a:bodyPr wrap="square" lIns="0" tIns="0" rIns="0" bIns="0" rtlCol="0" anchor="t"/>
          <a:lstStyle/>
          <a:p>
            <a:pPr marL="0" indent="0" algn="l">
              <a:lnSpc>
                <a:spcPts val="1350"/>
              </a:lnSpc>
              <a:buNone/>
            </a:pPr>
            <a:r>
              <a:rPr lang="en-US" sz="900" dirty="0">
                <a:solidFill>
                  <a:srgbClr val="15213F"/>
                </a:solidFill>
                <a:latin typeface="Inter" pitchFamily="34" charset="0"/>
                <a:ea typeface="Inter" pitchFamily="34" charset="-122"/>
                <a:cs typeface="Inter" pitchFamily="34" charset="-120"/>
              </a:rPr>
              <a:t>Weighted Average number of Equity Shares used as denominator for calculating Basic EPS ^</a:t>
            </a:r>
            <a:endParaRPr lang="en-US" sz="900" dirty="0"/>
          </a:p>
        </p:txBody>
      </p:sp>
      <p:sp>
        <p:nvSpPr>
          <p:cNvPr id="34" name="Text 32"/>
          <p:cNvSpPr/>
          <p:nvPr/>
        </p:nvSpPr>
        <p:spPr>
          <a:xfrm>
            <a:off x="3924556" y="4907457"/>
            <a:ext cx="2841095" cy="171929"/>
          </a:xfrm>
          <a:prstGeom prst="rect">
            <a:avLst/>
          </a:prstGeom>
          <a:noFill/>
          <a:ln/>
        </p:spPr>
        <p:txBody>
          <a:bodyPr wrap="none" lIns="0" tIns="0" rIns="0" bIns="0" rtlCol="0" anchor="t"/>
          <a:lstStyle/>
          <a:p>
            <a:pPr marL="0" indent="0" algn="l">
              <a:lnSpc>
                <a:spcPts val="1350"/>
              </a:lnSpc>
              <a:buNone/>
            </a:pPr>
            <a:r>
              <a:rPr lang="en-US" sz="900" dirty="0">
                <a:solidFill>
                  <a:srgbClr val="15213F"/>
                </a:solidFill>
                <a:latin typeface="Inter" pitchFamily="34" charset="0"/>
                <a:ea typeface="Inter" pitchFamily="34" charset="-122"/>
                <a:cs typeface="Inter" pitchFamily="34" charset="-120"/>
              </a:rPr>
              <a:t>13,53,20,92,187</a:t>
            </a:r>
            <a:endParaRPr lang="en-US" sz="900" dirty="0"/>
          </a:p>
        </p:txBody>
      </p:sp>
      <p:sp>
        <p:nvSpPr>
          <p:cNvPr id="35" name="Text 33"/>
          <p:cNvSpPr/>
          <p:nvPr/>
        </p:nvSpPr>
        <p:spPr>
          <a:xfrm>
            <a:off x="7004177" y="4907457"/>
            <a:ext cx="2843878" cy="171929"/>
          </a:xfrm>
          <a:prstGeom prst="rect">
            <a:avLst/>
          </a:prstGeom>
          <a:noFill/>
          <a:ln/>
        </p:spPr>
        <p:txBody>
          <a:bodyPr wrap="none" lIns="0" tIns="0" rIns="0" bIns="0" rtlCol="0" anchor="t"/>
          <a:lstStyle/>
          <a:p>
            <a:pPr marL="0" indent="0" algn="l">
              <a:lnSpc>
                <a:spcPts val="1350"/>
              </a:lnSpc>
              <a:buNone/>
            </a:pPr>
            <a:r>
              <a:rPr lang="en-US" sz="900" dirty="0">
                <a:solidFill>
                  <a:srgbClr val="15213F"/>
                </a:solidFill>
                <a:latin typeface="Inter" pitchFamily="34" charset="0"/>
                <a:ea typeface="Inter" pitchFamily="34" charset="-122"/>
                <a:cs typeface="Inter" pitchFamily="34" charset="-120"/>
              </a:rPr>
              <a:t>13,53,16,21,632</a:t>
            </a:r>
            <a:endParaRPr lang="en-US" sz="900" dirty="0"/>
          </a:p>
        </p:txBody>
      </p:sp>
      <p:sp>
        <p:nvSpPr>
          <p:cNvPr id="36" name="Text 34"/>
          <p:cNvSpPr/>
          <p:nvPr/>
        </p:nvSpPr>
        <p:spPr>
          <a:xfrm>
            <a:off x="841281" y="5386004"/>
            <a:ext cx="2844748" cy="171929"/>
          </a:xfrm>
          <a:prstGeom prst="rect">
            <a:avLst/>
          </a:prstGeom>
          <a:noFill/>
          <a:ln/>
        </p:spPr>
        <p:txBody>
          <a:bodyPr wrap="none" lIns="0" tIns="0" rIns="0" bIns="0" rtlCol="0" anchor="t"/>
          <a:lstStyle/>
          <a:p>
            <a:pPr marL="0" indent="0" algn="l">
              <a:lnSpc>
                <a:spcPts val="1350"/>
              </a:lnSpc>
              <a:buNone/>
            </a:pPr>
            <a:r>
              <a:rPr lang="en-US" sz="900" dirty="0">
                <a:solidFill>
                  <a:srgbClr val="15213F"/>
                </a:solidFill>
                <a:latin typeface="Inter" pitchFamily="34" charset="0"/>
                <a:ea typeface="Inter" pitchFamily="34" charset="-122"/>
                <a:cs typeface="Inter" pitchFamily="34" charset="-120"/>
              </a:rPr>
              <a:t>Total Weighted Average Potential Equity Shares*</a:t>
            </a:r>
            <a:endParaRPr lang="en-US" sz="900" dirty="0"/>
          </a:p>
        </p:txBody>
      </p:sp>
      <p:sp>
        <p:nvSpPr>
          <p:cNvPr id="37" name="Text 35"/>
          <p:cNvSpPr/>
          <p:nvPr/>
        </p:nvSpPr>
        <p:spPr>
          <a:xfrm>
            <a:off x="3924556" y="5386004"/>
            <a:ext cx="2841095" cy="171929"/>
          </a:xfrm>
          <a:prstGeom prst="rect">
            <a:avLst/>
          </a:prstGeom>
          <a:noFill/>
          <a:ln/>
        </p:spPr>
        <p:txBody>
          <a:bodyPr wrap="none" lIns="0" tIns="0" rIns="0" bIns="0" rtlCol="0" anchor="t"/>
          <a:lstStyle/>
          <a:p>
            <a:pPr marL="0" indent="0" algn="l">
              <a:lnSpc>
                <a:spcPts val="1350"/>
              </a:lnSpc>
              <a:buNone/>
            </a:pPr>
            <a:r>
              <a:rPr lang="en-US" sz="900" dirty="0">
                <a:solidFill>
                  <a:srgbClr val="15213F"/>
                </a:solidFill>
                <a:latin typeface="Inter" pitchFamily="34" charset="0"/>
                <a:ea typeface="Inter" pitchFamily="34" charset="-122"/>
                <a:cs typeface="Inter" pitchFamily="34" charset="-120"/>
              </a:rPr>
              <a:t>3,18,390</a:t>
            </a:r>
            <a:endParaRPr lang="en-US" sz="900" dirty="0"/>
          </a:p>
        </p:txBody>
      </p:sp>
      <p:sp>
        <p:nvSpPr>
          <p:cNvPr id="38" name="Text 36"/>
          <p:cNvSpPr/>
          <p:nvPr/>
        </p:nvSpPr>
        <p:spPr>
          <a:xfrm>
            <a:off x="7004177" y="5386004"/>
            <a:ext cx="2843878" cy="171929"/>
          </a:xfrm>
          <a:prstGeom prst="rect">
            <a:avLst/>
          </a:prstGeom>
          <a:noFill/>
          <a:ln/>
        </p:spPr>
        <p:txBody>
          <a:bodyPr wrap="none" lIns="0" tIns="0" rIns="0" bIns="0" rtlCol="0" anchor="t"/>
          <a:lstStyle/>
          <a:p>
            <a:pPr marL="0" indent="0" algn="l">
              <a:lnSpc>
                <a:spcPts val="1350"/>
              </a:lnSpc>
              <a:buNone/>
            </a:pPr>
            <a:r>
              <a:rPr lang="en-US" sz="900" dirty="0">
                <a:solidFill>
                  <a:srgbClr val="15213F"/>
                </a:solidFill>
                <a:latin typeface="Inter" pitchFamily="34" charset="0"/>
                <a:ea typeface="Inter" pitchFamily="34" charset="-122"/>
                <a:cs typeface="Inter" pitchFamily="34" charset="-120"/>
              </a:rPr>
              <a:t>8,59,741</a:t>
            </a:r>
            <a:endParaRPr lang="en-US" sz="900" dirty="0"/>
          </a:p>
        </p:txBody>
      </p:sp>
      <p:sp>
        <p:nvSpPr>
          <p:cNvPr id="39" name="Text 37"/>
          <p:cNvSpPr/>
          <p:nvPr/>
        </p:nvSpPr>
        <p:spPr>
          <a:xfrm>
            <a:off x="841281" y="5692622"/>
            <a:ext cx="2844748" cy="343858"/>
          </a:xfrm>
          <a:prstGeom prst="rect">
            <a:avLst/>
          </a:prstGeom>
          <a:noFill/>
          <a:ln/>
        </p:spPr>
        <p:txBody>
          <a:bodyPr wrap="square" lIns="0" tIns="0" rIns="0" bIns="0" rtlCol="0" anchor="t"/>
          <a:lstStyle/>
          <a:p>
            <a:pPr marL="0" indent="0" algn="l">
              <a:lnSpc>
                <a:spcPts val="1350"/>
              </a:lnSpc>
              <a:buNone/>
            </a:pPr>
            <a:r>
              <a:rPr lang="en-US" sz="900" dirty="0">
                <a:solidFill>
                  <a:srgbClr val="15213F"/>
                </a:solidFill>
                <a:latin typeface="Inter" pitchFamily="34" charset="0"/>
                <a:ea typeface="Inter" pitchFamily="34" charset="-122"/>
                <a:cs typeface="Inter" pitchFamily="34" charset="-120"/>
              </a:rPr>
              <a:t>Weighted Average number of Equity Shares used as denominator for calculating Diluted EPS</a:t>
            </a:r>
            <a:endParaRPr lang="en-US" sz="900" dirty="0"/>
          </a:p>
        </p:txBody>
      </p:sp>
      <p:sp>
        <p:nvSpPr>
          <p:cNvPr id="40" name="Text 38"/>
          <p:cNvSpPr/>
          <p:nvPr/>
        </p:nvSpPr>
        <p:spPr>
          <a:xfrm>
            <a:off x="3924556" y="5692622"/>
            <a:ext cx="2841095" cy="171929"/>
          </a:xfrm>
          <a:prstGeom prst="rect">
            <a:avLst/>
          </a:prstGeom>
          <a:noFill/>
          <a:ln/>
        </p:spPr>
        <p:txBody>
          <a:bodyPr wrap="none" lIns="0" tIns="0" rIns="0" bIns="0" rtlCol="0" anchor="t"/>
          <a:lstStyle/>
          <a:p>
            <a:pPr marL="0" indent="0" algn="l">
              <a:lnSpc>
                <a:spcPts val="1350"/>
              </a:lnSpc>
              <a:buNone/>
            </a:pPr>
            <a:r>
              <a:rPr lang="en-US" sz="900" dirty="0">
                <a:solidFill>
                  <a:srgbClr val="15213F"/>
                </a:solidFill>
                <a:latin typeface="Inter" pitchFamily="34" charset="0"/>
                <a:ea typeface="Inter" pitchFamily="34" charset="-122"/>
                <a:cs typeface="Inter" pitchFamily="34" charset="-120"/>
              </a:rPr>
              <a:t>13,53,24,10,577</a:t>
            </a:r>
            <a:endParaRPr lang="en-US" sz="900" dirty="0"/>
          </a:p>
        </p:txBody>
      </p:sp>
      <p:sp>
        <p:nvSpPr>
          <p:cNvPr id="41" name="Text 39"/>
          <p:cNvSpPr/>
          <p:nvPr/>
        </p:nvSpPr>
        <p:spPr>
          <a:xfrm>
            <a:off x="7004177" y="5692622"/>
            <a:ext cx="2843878" cy="171929"/>
          </a:xfrm>
          <a:prstGeom prst="rect">
            <a:avLst/>
          </a:prstGeom>
          <a:noFill/>
          <a:ln/>
        </p:spPr>
        <p:txBody>
          <a:bodyPr wrap="none" lIns="0" tIns="0" rIns="0" bIns="0" rtlCol="0" anchor="t"/>
          <a:lstStyle/>
          <a:p>
            <a:pPr marL="0" indent="0" algn="l">
              <a:lnSpc>
                <a:spcPts val="1350"/>
              </a:lnSpc>
              <a:buNone/>
            </a:pPr>
            <a:r>
              <a:rPr lang="en-US" sz="900" dirty="0">
                <a:solidFill>
                  <a:srgbClr val="15213F"/>
                </a:solidFill>
                <a:latin typeface="Inter" pitchFamily="34" charset="0"/>
                <a:ea typeface="Inter" pitchFamily="34" charset="-122"/>
                <a:cs typeface="Inter" pitchFamily="34" charset="-120"/>
              </a:rPr>
              <a:t>13,53,24,81,373</a:t>
            </a:r>
            <a:endParaRPr lang="en-US" sz="900" dirty="0"/>
          </a:p>
        </p:txBody>
      </p:sp>
      <p:sp>
        <p:nvSpPr>
          <p:cNvPr id="42" name="Text 40"/>
          <p:cNvSpPr/>
          <p:nvPr/>
        </p:nvSpPr>
        <p:spPr>
          <a:xfrm>
            <a:off x="719147" y="6217197"/>
            <a:ext cx="9250956" cy="343858"/>
          </a:xfrm>
          <a:prstGeom prst="rect">
            <a:avLst/>
          </a:prstGeom>
          <a:noFill/>
          <a:ln/>
        </p:spPr>
        <p:txBody>
          <a:bodyPr wrap="square" lIns="0" tIns="0" rIns="0" bIns="0" rtlCol="0" anchor="t"/>
          <a:lstStyle/>
          <a:p>
            <a:pPr marL="0" indent="0" algn="l">
              <a:lnSpc>
                <a:spcPts val="1350"/>
              </a:lnSpc>
              <a:buNone/>
            </a:pPr>
            <a:r>
              <a:rPr lang="en-US" sz="900" i="1" dirty="0">
                <a:solidFill>
                  <a:srgbClr val="15213F"/>
                </a:solidFill>
                <a:latin typeface="Inter" pitchFamily="34" charset="0"/>
                <a:ea typeface="Inter" pitchFamily="34" charset="-122"/>
                <a:cs typeface="Inter" pitchFamily="34" charset="-120"/>
              </a:rPr>
              <a:t>** The Company has issued and allotted 6,76,61,86,449 equity shares to the eligible holders of equity shares on the record date (i.e. 28th October 2024) as bonus shares by capitalising securities premium. The EPS figures for the year ended 31st March, 2024 have been adjusted to give effect to the allotment of bonus shares.</a:t>
            </a:r>
            <a:endParaRPr lang="en-US" sz="900" dirty="0"/>
          </a:p>
        </p:txBody>
      </p:sp>
      <p:sp>
        <p:nvSpPr>
          <p:cNvPr id="43" name="Text 41"/>
          <p:cNvSpPr/>
          <p:nvPr/>
        </p:nvSpPr>
        <p:spPr>
          <a:xfrm>
            <a:off x="719147" y="6671642"/>
            <a:ext cx="9250956" cy="171929"/>
          </a:xfrm>
          <a:prstGeom prst="rect">
            <a:avLst/>
          </a:prstGeom>
          <a:noFill/>
          <a:ln/>
        </p:spPr>
        <p:txBody>
          <a:bodyPr wrap="none" lIns="0" tIns="0" rIns="0" bIns="0" rtlCol="0" anchor="t"/>
          <a:lstStyle/>
          <a:p>
            <a:pPr marL="0" indent="0" algn="l">
              <a:lnSpc>
                <a:spcPts val="1350"/>
              </a:lnSpc>
              <a:buNone/>
            </a:pPr>
            <a:r>
              <a:rPr lang="en-US" sz="900" i="1" dirty="0">
                <a:solidFill>
                  <a:srgbClr val="15213F"/>
                </a:solidFill>
                <a:latin typeface="Inter" pitchFamily="34" charset="0"/>
                <a:ea typeface="Inter" pitchFamily="34" charset="-122"/>
                <a:cs typeface="Inter" pitchFamily="34" charset="-120"/>
              </a:rPr>
              <a:t>* Dilutive impact of Employee Stock Option Scheme and Partly paid Rights Issue Shares.</a:t>
            </a:r>
            <a:endParaRPr lang="en-US" sz="900" dirty="0"/>
          </a:p>
        </p:txBody>
      </p:sp>
      <p:pic>
        <p:nvPicPr>
          <p:cNvPr id="44" name="Image 0" descr="preencoded.png"/>
          <p:cNvPicPr>
            <a:picLocks noChangeAspect="1"/>
          </p:cNvPicPr>
          <p:nvPr/>
        </p:nvPicPr>
        <p:blipFill>
          <a:blip r:embed="rId3"/>
          <a:stretch>
            <a:fillRect/>
          </a:stretch>
        </p:blipFill>
        <p:spPr>
          <a:xfrm>
            <a:off x="357790" y="319756"/>
            <a:ext cx="733500" cy="159835"/>
          </a:xfrm>
          <a:prstGeom prst="rect">
            <a:avLst/>
          </a:prstGeom>
        </p:spPr>
      </p:pic>
      <p:sp>
        <p:nvSpPr>
          <p:cNvPr id="45" name="Text 42"/>
          <p:cNvSpPr/>
          <p:nvPr/>
        </p:nvSpPr>
        <p:spPr>
          <a:xfrm>
            <a:off x="4944688" y="7102248"/>
            <a:ext cx="799873" cy="120333"/>
          </a:xfrm>
          <a:prstGeom prst="rect">
            <a:avLst/>
          </a:prstGeom>
          <a:noFill/>
          <a:ln/>
        </p:spPr>
        <p:txBody>
          <a:bodyPr wrap="none" lIns="0" tIns="0" rIns="0" bIns="0" rtlCol="0" anchor="t"/>
          <a:lstStyle/>
          <a:p>
            <a:pPr marL="0" indent="0" algn="ctr">
              <a:lnSpc>
                <a:spcPts val="900"/>
              </a:lnSpc>
              <a:buNone/>
            </a:pPr>
            <a:r>
              <a:rPr lang="en-US" sz="600" dirty="0">
                <a:solidFill>
                  <a:srgbClr val="15213F"/>
                </a:solidFill>
                <a:latin typeface="Inter" pitchFamily="34" charset="0"/>
                <a:ea typeface="Inter" pitchFamily="34" charset="-122"/>
                <a:cs typeface="Inter" pitchFamily="34" charset="-120"/>
              </a:rPr>
              <a:t>CA Anupam Sarda</a:t>
            </a:r>
            <a:endParaRPr lang="en-US" sz="6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37">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601"/>
            </a:avLst>
          </a:prstGeom>
          <a:solidFill>
            <a:srgbClr val="FBFCFE"/>
          </a:solidFill>
          <a:ln w="33404">
            <a:solidFill>
              <a:srgbClr val="E5E0DF"/>
            </a:solidFill>
            <a:prstDash val="solid"/>
          </a:ln>
        </p:spPr>
      </p:sp>
      <p:sp>
        <p:nvSpPr>
          <p:cNvPr id="3" name="Shape 1"/>
          <p:cNvSpPr/>
          <p:nvPr/>
        </p:nvSpPr>
        <p:spPr>
          <a:xfrm>
            <a:off x="805528" y="1464441"/>
            <a:ext cx="933316" cy="293045"/>
          </a:xfrm>
          <a:prstGeom prst="roundRect">
            <a:avLst>
              <a:gd name="adj" fmla="val 56570"/>
            </a:avLst>
          </a:prstGeom>
          <a:noFill/>
          <a:ln w="16702">
            <a:solidFill>
              <a:srgbClr val="3257B8"/>
            </a:solidFill>
            <a:prstDash val="solid"/>
          </a:ln>
        </p:spPr>
      </p:sp>
      <p:sp>
        <p:nvSpPr>
          <p:cNvPr id="4" name="Text 2"/>
          <p:cNvSpPr/>
          <p:nvPr/>
        </p:nvSpPr>
        <p:spPr>
          <a:xfrm>
            <a:off x="905044" y="1522563"/>
            <a:ext cx="734283" cy="176801"/>
          </a:xfrm>
          <a:prstGeom prst="rect">
            <a:avLst/>
          </a:prstGeom>
          <a:noFill/>
          <a:ln/>
        </p:spPr>
        <p:txBody>
          <a:bodyPr wrap="none" lIns="0" tIns="0" rIns="0" bIns="0" rtlCol="0" anchor="t"/>
          <a:lstStyle/>
          <a:p>
            <a:pPr marL="0" indent="0" algn="l">
              <a:lnSpc>
                <a:spcPts val="1350"/>
              </a:lnSpc>
              <a:buNone/>
            </a:pPr>
            <a:r>
              <a:rPr lang="en-US" sz="850" dirty="0">
                <a:solidFill>
                  <a:srgbClr val="3257B8"/>
                </a:solidFill>
                <a:latin typeface="Inter" pitchFamily="34" charset="0"/>
                <a:ea typeface="Inter" pitchFamily="34" charset="-122"/>
                <a:cs typeface="Inter" pitchFamily="34" charset="-120"/>
              </a:rPr>
              <a:t>COMPLIANCE</a:t>
            </a:r>
            <a:endParaRPr lang="en-US" sz="850" dirty="0"/>
          </a:p>
        </p:txBody>
      </p:sp>
      <p:sp>
        <p:nvSpPr>
          <p:cNvPr id="5" name="Text 3"/>
          <p:cNvSpPr/>
          <p:nvPr/>
        </p:nvSpPr>
        <p:spPr>
          <a:xfrm>
            <a:off x="805528" y="1812736"/>
            <a:ext cx="7132748" cy="431736"/>
          </a:xfrm>
          <a:prstGeom prst="rect">
            <a:avLst/>
          </a:prstGeom>
          <a:noFill/>
          <a:ln/>
        </p:spPr>
        <p:txBody>
          <a:bodyPr wrap="none" lIns="0" tIns="0" rIns="0" bIns="0" rtlCol="0" anchor="t"/>
          <a:lstStyle/>
          <a:p>
            <a:pPr marL="0" indent="0" algn="l">
              <a:lnSpc>
                <a:spcPts val="3350"/>
              </a:lnSpc>
              <a:buNone/>
            </a:pPr>
            <a:r>
              <a:rPr lang="en-US" sz="2700" b="1" dirty="0">
                <a:solidFill>
                  <a:srgbClr val="3257B8"/>
                </a:solidFill>
                <a:latin typeface="Inter Bold" pitchFamily="34" charset="0"/>
                <a:ea typeface="Inter Bold" pitchFamily="34" charset="-122"/>
                <a:cs typeface="Inter Bold" pitchFamily="34" charset="-120"/>
              </a:rPr>
              <a:t>AS 3 — FRRB Observations on Compliance</a:t>
            </a:r>
            <a:endParaRPr lang="en-US" sz="2700" dirty="0"/>
          </a:p>
        </p:txBody>
      </p:sp>
      <p:sp>
        <p:nvSpPr>
          <p:cNvPr id="6" name="Text 4"/>
          <p:cNvSpPr/>
          <p:nvPr/>
        </p:nvSpPr>
        <p:spPr>
          <a:xfrm>
            <a:off x="805528" y="2451727"/>
            <a:ext cx="9078193" cy="221002"/>
          </a:xfrm>
          <a:prstGeom prst="rect">
            <a:avLst/>
          </a:prstGeom>
          <a:noFill/>
          <a:ln/>
        </p:spPr>
        <p:txBody>
          <a:bodyPr wrap="non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Ensuring accuracy in Cash Flow Statements is critical, and certain common pitfalls must be avoided for compliance with AS 3.</a:t>
            </a:r>
            <a:endParaRPr lang="en-US" sz="1050" dirty="0"/>
          </a:p>
        </p:txBody>
      </p:sp>
      <p:sp>
        <p:nvSpPr>
          <p:cNvPr id="7" name="Shape 5"/>
          <p:cNvSpPr/>
          <p:nvPr/>
        </p:nvSpPr>
        <p:spPr>
          <a:xfrm>
            <a:off x="805528" y="2828126"/>
            <a:ext cx="9078193" cy="1083866"/>
          </a:xfrm>
          <a:prstGeom prst="roundRect">
            <a:avLst>
              <a:gd name="adj" fmla="val 19119"/>
            </a:avLst>
          </a:prstGeom>
          <a:solidFill>
            <a:srgbClr val="FBFCFE"/>
          </a:solidFill>
          <a:ln w="33404">
            <a:solidFill>
              <a:srgbClr val="CFD2D8"/>
            </a:solidFill>
            <a:prstDash val="solid"/>
          </a:ln>
        </p:spPr>
      </p:sp>
      <p:sp>
        <p:nvSpPr>
          <p:cNvPr id="8" name="Shape 6"/>
          <p:cNvSpPr/>
          <p:nvPr/>
        </p:nvSpPr>
        <p:spPr>
          <a:xfrm>
            <a:off x="838932" y="2861538"/>
            <a:ext cx="552561" cy="1017043"/>
          </a:xfrm>
          <a:prstGeom prst="roundRect">
            <a:avLst>
              <a:gd name="adj" fmla="val 30247"/>
            </a:avLst>
          </a:prstGeom>
          <a:solidFill>
            <a:srgbClr val="FBFCFE"/>
          </a:solidFill>
          <a:ln/>
        </p:spPr>
      </p:sp>
      <p:pic>
        <p:nvPicPr>
          <p:cNvPr id="9"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00472" y="3266388"/>
            <a:ext cx="207210" cy="207254"/>
          </a:xfrm>
          <a:prstGeom prst="rect">
            <a:avLst/>
          </a:prstGeom>
        </p:spPr>
      </p:pic>
      <p:sp>
        <p:nvSpPr>
          <p:cNvPr id="10" name="Text 7"/>
          <p:cNvSpPr/>
          <p:nvPr/>
        </p:nvSpPr>
        <p:spPr>
          <a:xfrm>
            <a:off x="1529633" y="2999707"/>
            <a:ext cx="2469125"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Non-Cash Employee Benefits</a:t>
            </a:r>
            <a:endParaRPr lang="en-US" sz="1350" dirty="0"/>
          </a:p>
        </p:txBody>
      </p:sp>
      <p:sp>
        <p:nvSpPr>
          <p:cNvPr id="11" name="Text 8"/>
          <p:cNvSpPr/>
          <p:nvPr/>
        </p:nvSpPr>
        <p:spPr>
          <a:xfrm>
            <a:off x="1529633" y="3298408"/>
            <a:ext cx="8182544" cy="442003"/>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A company incorrectly included a non-cash provision for employee benefits as a financing activity cash flow. AS 3 requires such non-cash items to be excluded for accurate cash flow representation.</a:t>
            </a:r>
            <a:endParaRPr lang="en-US" sz="1050" dirty="0"/>
          </a:p>
        </p:txBody>
      </p:sp>
      <p:sp>
        <p:nvSpPr>
          <p:cNvPr id="12" name="Shape 9"/>
          <p:cNvSpPr/>
          <p:nvPr/>
        </p:nvSpPr>
        <p:spPr>
          <a:xfrm>
            <a:off x="805528" y="4050161"/>
            <a:ext cx="9078193" cy="1083866"/>
          </a:xfrm>
          <a:prstGeom prst="roundRect">
            <a:avLst>
              <a:gd name="adj" fmla="val 19119"/>
            </a:avLst>
          </a:prstGeom>
          <a:solidFill>
            <a:srgbClr val="FBFCFE"/>
          </a:solidFill>
          <a:ln w="33404">
            <a:solidFill>
              <a:srgbClr val="CFD2D8"/>
            </a:solidFill>
            <a:prstDash val="solid"/>
          </a:ln>
        </p:spPr>
      </p:sp>
      <p:sp>
        <p:nvSpPr>
          <p:cNvPr id="13" name="Shape 10"/>
          <p:cNvSpPr/>
          <p:nvPr/>
        </p:nvSpPr>
        <p:spPr>
          <a:xfrm>
            <a:off x="838932" y="4083573"/>
            <a:ext cx="552561" cy="1017043"/>
          </a:xfrm>
          <a:prstGeom prst="roundRect">
            <a:avLst>
              <a:gd name="adj" fmla="val 30247"/>
            </a:avLst>
          </a:prstGeom>
          <a:solidFill>
            <a:srgbClr val="FBFCFE"/>
          </a:solidFill>
          <a:ln/>
        </p:spPr>
      </p:sp>
      <p:pic>
        <p:nvPicPr>
          <p:cNvPr id="14"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00472" y="4488424"/>
            <a:ext cx="207210" cy="207254"/>
          </a:xfrm>
          <a:prstGeom prst="rect">
            <a:avLst/>
          </a:prstGeom>
        </p:spPr>
      </p:pic>
      <p:sp>
        <p:nvSpPr>
          <p:cNvPr id="15" name="Text 11"/>
          <p:cNvSpPr/>
          <p:nvPr/>
        </p:nvSpPr>
        <p:spPr>
          <a:xfrm>
            <a:off x="1529633" y="4221742"/>
            <a:ext cx="3799986"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Misclassification of Prior Period Adjustments</a:t>
            </a:r>
            <a:endParaRPr lang="en-US" sz="1350" dirty="0"/>
          </a:p>
        </p:txBody>
      </p:sp>
      <p:sp>
        <p:nvSpPr>
          <p:cNvPr id="16" name="Text 12"/>
          <p:cNvSpPr/>
          <p:nvPr/>
        </p:nvSpPr>
        <p:spPr>
          <a:xfrm>
            <a:off x="1529633" y="4520443"/>
            <a:ext cx="8182544" cy="442003"/>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A prior period adjustment (due to errors or omissions) was wrongly labelled as an "extraordinary item" in the Cash Flow Statement. AS 3 clarifies that extraordinary items are distinct, unusual events, not accounting corrections.</a:t>
            </a:r>
            <a:endParaRPr lang="en-US" sz="1050" dirty="0"/>
          </a:p>
        </p:txBody>
      </p:sp>
      <p:sp>
        <p:nvSpPr>
          <p:cNvPr id="17" name="Shape 13"/>
          <p:cNvSpPr/>
          <p:nvPr/>
        </p:nvSpPr>
        <p:spPr>
          <a:xfrm>
            <a:off x="805528" y="5289424"/>
            <a:ext cx="9078193" cy="808136"/>
          </a:xfrm>
          <a:prstGeom prst="roundRect">
            <a:avLst>
              <a:gd name="adj" fmla="val 25642"/>
            </a:avLst>
          </a:prstGeom>
          <a:solidFill>
            <a:srgbClr val="FCF2B5"/>
          </a:solidFill>
          <a:ln/>
        </p:spPr>
      </p:sp>
      <p:pic>
        <p:nvPicPr>
          <p:cNvPr id="18" name="Image 2" descr="preencoded.png"/>
          <p:cNvPicPr>
            <a:picLocks noChangeAspect="1"/>
          </p:cNvPicPr>
          <p:nvPr/>
        </p:nvPicPr>
        <p:blipFill>
          <a:blip r:embed="rId5"/>
          <a:stretch>
            <a:fillRect/>
          </a:stretch>
        </p:blipFill>
        <p:spPr>
          <a:xfrm>
            <a:off x="943668" y="5497114"/>
            <a:ext cx="172675" cy="138170"/>
          </a:xfrm>
          <a:prstGeom prst="rect">
            <a:avLst/>
          </a:prstGeom>
        </p:spPr>
      </p:pic>
      <p:sp>
        <p:nvSpPr>
          <p:cNvPr id="19" name="Text 14"/>
          <p:cNvSpPr/>
          <p:nvPr/>
        </p:nvSpPr>
        <p:spPr>
          <a:xfrm>
            <a:off x="1254483" y="5462136"/>
            <a:ext cx="8491098" cy="442003"/>
          </a:xfrm>
          <a:prstGeom prst="rect">
            <a:avLst/>
          </a:prstGeom>
          <a:noFill/>
          <a:ln/>
        </p:spPr>
        <p:txBody>
          <a:bodyPr wrap="square" lIns="0" tIns="0" rIns="0" bIns="0" rtlCol="0" anchor="t"/>
          <a:lstStyle/>
          <a:p>
            <a:pPr marL="0" indent="0" algn="l">
              <a:lnSpc>
                <a:spcPts val="1700"/>
              </a:lnSpc>
              <a:buNone/>
            </a:pPr>
            <a:r>
              <a:rPr lang="en-US" sz="1050" dirty="0">
                <a:solidFill>
                  <a:srgbClr val="000000"/>
                </a:solidFill>
                <a:latin typeface="Inter" pitchFamily="34" charset="0"/>
                <a:ea typeface="Inter" pitchFamily="34" charset="-122"/>
                <a:cs typeface="Inter" pitchFamily="34" charset="-120"/>
              </a:rPr>
              <a:t>Proper identification and classification of transactions are paramount to avoid misstating a company's true cash position and operational performance.</a:t>
            </a:r>
            <a:endParaRPr lang="en-US" sz="1050" dirty="0"/>
          </a:p>
        </p:txBody>
      </p:sp>
      <p:pic>
        <p:nvPicPr>
          <p:cNvPr id="20" name="Image 3" descr="preencoded.png"/>
          <p:cNvPicPr>
            <a:picLocks noChangeAspect="1"/>
          </p:cNvPicPr>
          <p:nvPr/>
        </p:nvPicPr>
        <p:blipFill>
          <a:blip r:embed="rId6"/>
          <a:stretch>
            <a:fillRect/>
          </a:stretch>
        </p:blipFill>
        <p:spPr>
          <a:xfrm>
            <a:off x="377276" y="345946"/>
            <a:ext cx="869378" cy="189418"/>
          </a:xfrm>
          <a:prstGeom prst="rect">
            <a:avLst/>
          </a:prstGeom>
        </p:spPr>
      </p:pic>
      <p:sp>
        <p:nvSpPr>
          <p:cNvPr id="21" name="Text 15"/>
          <p:cNvSpPr/>
          <p:nvPr/>
        </p:nvSpPr>
        <p:spPr>
          <a:xfrm>
            <a:off x="4870485" y="7043952"/>
            <a:ext cx="948191" cy="154788"/>
          </a:xfrm>
          <a:prstGeom prst="rect">
            <a:avLst/>
          </a:prstGeom>
          <a:noFill/>
          <a:ln/>
        </p:spPr>
        <p:txBody>
          <a:bodyPr wrap="none" lIns="0" tIns="0" rIns="0" bIns="0" rtlCol="0" anchor="t"/>
          <a:lstStyle/>
          <a:p>
            <a:pPr marL="0" indent="0" algn="ctr">
              <a:lnSpc>
                <a:spcPts val="1200"/>
              </a:lnSpc>
              <a:buNone/>
            </a:pPr>
            <a:r>
              <a:rPr lang="en-US" sz="750" dirty="0">
                <a:solidFill>
                  <a:srgbClr val="15213F"/>
                </a:solidFill>
                <a:latin typeface="Inter" pitchFamily="34" charset="0"/>
                <a:ea typeface="Inter" pitchFamily="34" charset="-122"/>
                <a:cs typeface="Inter" pitchFamily="34" charset="-120"/>
              </a:rPr>
              <a:t>CA Anupam Sarda</a:t>
            </a:r>
            <a:endParaRPr lang="en-US" sz="75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38">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601"/>
            </a:avLst>
          </a:prstGeom>
          <a:solidFill>
            <a:srgbClr val="FBFCFE"/>
          </a:solidFill>
          <a:ln w="33404">
            <a:solidFill>
              <a:srgbClr val="E5E0DF"/>
            </a:solidFill>
            <a:prstDash val="solid"/>
          </a:ln>
        </p:spPr>
      </p:sp>
      <p:sp>
        <p:nvSpPr>
          <p:cNvPr id="3" name="Text 1"/>
          <p:cNvSpPr/>
          <p:nvPr/>
        </p:nvSpPr>
        <p:spPr>
          <a:xfrm>
            <a:off x="805528" y="1493589"/>
            <a:ext cx="7166761" cy="431736"/>
          </a:xfrm>
          <a:prstGeom prst="rect">
            <a:avLst/>
          </a:prstGeom>
          <a:noFill/>
          <a:ln/>
        </p:spPr>
        <p:txBody>
          <a:bodyPr wrap="none" lIns="0" tIns="0" rIns="0" bIns="0" rtlCol="0" anchor="t"/>
          <a:lstStyle/>
          <a:p>
            <a:pPr marL="0" indent="0" algn="l">
              <a:lnSpc>
                <a:spcPts val="3350"/>
              </a:lnSpc>
              <a:buNone/>
            </a:pPr>
            <a:r>
              <a:rPr lang="en-US" sz="2700" b="1" dirty="0">
                <a:solidFill>
                  <a:srgbClr val="3257B8"/>
                </a:solidFill>
                <a:latin typeface="Inter Bold" pitchFamily="34" charset="0"/>
                <a:ea typeface="Inter Bold" pitchFamily="34" charset="-122"/>
                <a:cs typeface="Inter Bold" pitchFamily="34" charset="-120"/>
              </a:rPr>
              <a:t>AS 20 — FRRB Observation on Compliance</a:t>
            </a:r>
            <a:endParaRPr lang="en-US" sz="2700" dirty="0"/>
          </a:p>
        </p:txBody>
      </p:sp>
      <p:sp>
        <p:nvSpPr>
          <p:cNvPr id="4" name="Text 2"/>
          <p:cNvSpPr/>
          <p:nvPr/>
        </p:nvSpPr>
        <p:spPr>
          <a:xfrm>
            <a:off x="805528" y="2201665"/>
            <a:ext cx="9078193" cy="442003"/>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Even with clear guidelines, AS 20 EPS calculation can encounter subtle pitfalls leading to misstatement. Here are two critical areas to watch out for:</a:t>
            </a:r>
            <a:endParaRPr lang="en-US" sz="1050" dirty="0"/>
          </a:p>
        </p:txBody>
      </p:sp>
      <p:sp>
        <p:nvSpPr>
          <p:cNvPr id="5" name="Shape 3"/>
          <p:cNvSpPr/>
          <p:nvPr/>
        </p:nvSpPr>
        <p:spPr>
          <a:xfrm>
            <a:off x="805528" y="2799065"/>
            <a:ext cx="9078193" cy="1083866"/>
          </a:xfrm>
          <a:prstGeom prst="roundRect">
            <a:avLst>
              <a:gd name="adj" fmla="val 19119"/>
            </a:avLst>
          </a:prstGeom>
          <a:solidFill>
            <a:srgbClr val="FBFCFE"/>
          </a:solidFill>
          <a:ln w="33404">
            <a:solidFill>
              <a:srgbClr val="CFD2D8"/>
            </a:solidFill>
            <a:prstDash val="solid"/>
          </a:ln>
        </p:spPr>
      </p:sp>
      <p:sp>
        <p:nvSpPr>
          <p:cNvPr id="6" name="Shape 4"/>
          <p:cNvSpPr/>
          <p:nvPr/>
        </p:nvSpPr>
        <p:spPr>
          <a:xfrm>
            <a:off x="838932" y="2832477"/>
            <a:ext cx="552561" cy="1017043"/>
          </a:xfrm>
          <a:prstGeom prst="roundRect">
            <a:avLst>
              <a:gd name="adj" fmla="val 30247"/>
            </a:avLst>
          </a:prstGeom>
          <a:solidFill>
            <a:srgbClr val="FBFCFE"/>
          </a:solidFill>
          <a:ln/>
        </p:spPr>
      </p:sp>
      <p:pic>
        <p:nvPicPr>
          <p:cNvPr id="7"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00472" y="3237328"/>
            <a:ext cx="207210" cy="207254"/>
          </a:xfrm>
          <a:prstGeom prst="rect">
            <a:avLst/>
          </a:prstGeom>
        </p:spPr>
      </p:pic>
      <p:sp>
        <p:nvSpPr>
          <p:cNvPr id="8" name="Text 5"/>
          <p:cNvSpPr/>
          <p:nvPr/>
        </p:nvSpPr>
        <p:spPr>
          <a:xfrm>
            <a:off x="1529633" y="2970646"/>
            <a:ext cx="2128820"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Unadjusted Bonus Issues</a:t>
            </a:r>
            <a:endParaRPr lang="en-US" sz="1350" dirty="0"/>
          </a:p>
        </p:txBody>
      </p:sp>
      <p:sp>
        <p:nvSpPr>
          <p:cNvPr id="9" name="Text 6"/>
          <p:cNvSpPr/>
          <p:nvPr/>
        </p:nvSpPr>
        <p:spPr>
          <a:xfrm>
            <a:off x="1529633" y="3269347"/>
            <a:ext cx="8182544" cy="442003"/>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Bonus shares issued post-balance sheet but pre-approval require EPS restatement for all periods. Treat as issued at the earliest period, as they don't increase company resources.</a:t>
            </a:r>
            <a:endParaRPr lang="en-US" sz="1050" dirty="0"/>
          </a:p>
        </p:txBody>
      </p:sp>
      <p:sp>
        <p:nvSpPr>
          <p:cNvPr id="10" name="Shape 7"/>
          <p:cNvSpPr/>
          <p:nvPr/>
        </p:nvSpPr>
        <p:spPr>
          <a:xfrm>
            <a:off x="805528" y="4021101"/>
            <a:ext cx="9078193" cy="1083866"/>
          </a:xfrm>
          <a:prstGeom prst="roundRect">
            <a:avLst>
              <a:gd name="adj" fmla="val 19119"/>
            </a:avLst>
          </a:prstGeom>
          <a:solidFill>
            <a:srgbClr val="FBFCFE"/>
          </a:solidFill>
          <a:ln w="33404">
            <a:solidFill>
              <a:srgbClr val="CFD2D8"/>
            </a:solidFill>
            <a:prstDash val="solid"/>
          </a:ln>
        </p:spPr>
      </p:sp>
      <p:sp>
        <p:nvSpPr>
          <p:cNvPr id="11" name="Shape 8"/>
          <p:cNvSpPr/>
          <p:nvPr/>
        </p:nvSpPr>
        <p:spPr>
          <a:xfrm>
            <a:off x="838932" y="4054512"/>
            <a:ext cx="552561" cy="1017043"/>
          </a:xfrm>
          <a:prstGeom prst="roundRect">
            <a:avLst>
              <a:gd name="adj" fmla="val 30247"/>
            </a:avLst>
          </a:prstGeom>
          <a:solidFill>
            <a:srgbClr val="FBFCFE"/>
          </a:solidFill>
          <a:ln/>
        </p:spPr>
      </p:sp>
      <p:pic>
        <p:nvPicPr>
          <p:cNvPr id="12"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00472" y="4459363"/>
            <a:ext cx="207210" cy="207254"/>
          </a:xfrm>
          <a:prstGeom prst="rect">
            <a:avLst/>
          </a:prstGeom>
        </p:spPr>
      </p:pic>
      <p:sp>
        <p:nvSpPr>
          <p:cNvPr id="13" name="Text 9"/>
          <p:cNvSpPr/>
          <p:nvPr/>
        </p:nvSpPr>
        <p:spPr>
          <a:xfrm>
            <a:off x="1529633" y="4192681"/>
            <a:ext cx="2663287"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Misuse of Tax Provision Income</a:t>
            </a:r>
            <a:endParaRPr lang="en-US" sz="1350" dirty="0"/>
          </a:p>
        </p:txBody>
      </p:sp>
      <p:sp>
        <p:nvSpPr>
          <p:cNvPr id="14" name="Text 10"/>
          <p:cNvSpPr/>
          <p:nvPr/>
        </p:nvSpPr>
        <p:spPr>
          <a:xfrm>
            <a:off x="1529633" y="4491382"/>
            <a:ext cx="8182544" cy="442003"/>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Including excess prior-year tax provision as current income for EPS calculation is incorrect. EPS should reflect earnings from continuing ordinary operations, not past adjustments.</a:t>
            </a:r>
            <a:endParaRPr lang="en-US" sz="1050" dirty="0"/>
          </a:p>
        </p:txBody>
      </p:sp>
      <p:sp>
        <p:nvSpPr>
          <p:cNvPr id="15" name="Shape 11"/>
          <p:cNvSpPr/>
          <p:nvPr/>
        </p:nvSpPr>
        <p:spPr>
          <a:xfrm>
            <a:off x="805528" y="5260364"/>
            <a:ext cx="9078193" cy="808136"/>
          </a:xfrm>
          <a:prstGeom prst="roundRect">
            <a:avLst>
              <a:gd name="adj" fmla="val 25642"/>
            </a:avLst>
          </a:prstGeom>
          <a:solidFill>
            <a:srgbClr val="FCF2B5"/>
          </a:solidFill>
          <a:ln/>
        </p:spPr>
      </p:sp>
      <p:pic>
        <p:nvPicPr>
          <p:cNvPr id="16" name="Image 2" descr="preencoded.png"/>
          <p:cNvPicPr>
            <a:picLocks noChangeAspect="1"/>
          </p:cNvPicPr>
          <p:nvPr/>
        </p:nvPicPr>
        <p:blipFill>
          <a:blip r:embed="rId5"/>
          <a:stretch>
            <a:fillRect/>
          </a:stretch>
        </p:blipFill>
        <p:spPr>
          <a:xfrm>
            <a:off x="943668" y="5468053"/>
            <a:ext cx="172675" cy="138170"/>
          </a:xfrm>
          <a:prstGeom prst="rect">
            <a:avLst/>
          </a:prstGeom>
        </p:spPr>
      </p:pic>
      <p:sp>
        <p:nvSpPr>
          <p:cNvPr id="17" name="Text 12"/>
          <p:cNvSpPr/>
          <p:nvPr/>
        </p:nvSpPr>
        <p:spPr>
          <a:xfrm>
            <a:off x="1254483" y="5433076"/>
            <a:ext cx="8491098" cy="442003"/>
          </a:xfrm>
          <a:prstGeom prst="rect">
            <a:avLst/>
          </a:prstGeom>
          <a:noFill/>
          <a:ln/>
        </p:spPr>
        <p:txBody>
          <a:bodyPr wrap="square" lIns="0" tIns="0" rIns="0" bIns="0" rtlCol="0" anchor="t"/>
          <a:lstStyle/>
          <a:p>
            <a:pPr marL="0" indent="0" algn="l">
              <a:lnSpc>
                <a:spcPts val="1700"/>
              </a:lnSpc>
              <a:buNone/>
            </a:pPr>
            <a:r>
              <a:rPr lang="en-US" sz="1050" dirty="0">
                <a:solidFill>
                  <a:srgbClr val="000000"/>
                </a:solidFill>
                <a:latin typeface="Inter" pitchFamily="34" charset="0"/>
                <a:ea typeface="Inter" pitchFamily="34" charset="-122"/>
                <a:cs typeface="Inter" pitchFamily="34" charset="-120"/>
              </a:rPr>
              <a:t>Failing to correctly apply AS 20 principles, especially regarding bonus issues and one-off income, can significantly distort a company's reported earnings per share.</a:t>
            </a:r>
            <a:endParaRPr lang="en-US" sz="1050" dirty="0"/>
          </a:p>
        </p:txBody>
      </p:sp>
      <p:pic>
        <p:nvPicPr>
          <p:cNvPr id="18" name="Image 3" descr="preencoded.png"/>
          <p:cNvPicPr>
            <a:picLocks noChangeAspect="1"/>
          </p:cNvPicPr>
          <p:nvPr/>
        </p:nvPicPr>
        <p:blipFill>
          <a:blip r:embed="rId6"/>
          <a:stretch>
            <a:fillRect/>
          </a:stretch>
        </p:blipFill>
        <p:spPr>
          <a:xfrm>
            <a:off x="377276" y="345946"/>
            <a:ext cx="869378" cy="189418"/>
          </a:xfrm>
          <a:prstGeom prst="rect">
            <a:avLst/>
          </a:prstGeom>
        </p:spPr>
      </p:pic>
      <p:sp>
        <p:nvSpPr>
          <p:cNvPr id="19" name="Text 13"/>
          <p:cNvSpPr/>
          <p:nvPr/>
        </p:nvSpPr>
        <p:spPr>
          <a:xfrm>
            <a:off x="4870485" y="7043952"/>
            <a:ext cx="948191" cy="154788"/>
          </a:xfrm>
          <a:prstGeom prst="rect">
            <a:avLst/>
          </a:prstGeom>
          <a:noFill/>
          <a:ln/>
        </p:spPr>
        <p:txBody>
          <a:bodyPr wrap="none" lIns="0" tIns="0" rIns="0" bIns="0" rtlCol="0" anchor="t"/>
          <a:lstStyle/>
          <a:p>
            <a:pPr marL="0" indent="0" algn="ctr">
              <a:lnSpc>
                <a:spcPts val="1200"/>
              </a:lnSpc>
              <a:buNone/>
            </a:pPr>
            <a:r>
              <a:rPr lang="en-US" sz="750" dirty="0">
                <a:solidFill>
                  <a:srgbClr val="15213F"/>
                </a:solidFill>
                <a:latin typeface="Inter" pitchFamily="34" charset="0"/>
                <a:ea typeface="Inter" pitchFamily="34" charset="-122"/>
                <a:cs typeface="Inter" pitchFamily="34" charset="-120"/>
              </a:rPr>
              <a:t>CA Anupam Sarda</a:t>
            </a:r>
            <a:endParaRPr lang="en-US" sz="75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39">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3595"/>
            </a:avLst>
          </a:prstGeom>
          <a:solidFill>
            <a:srgbClr val="FBFCFE"/>
          </a:solidFill>
          <a:ln w="22269">
            <a:solidFill>
              <a:srgbClr val="E5E0DF"/>
            </a:solidFill>
            <a:prstDash val="solid"/>
          </a:ln>
        </p:spPr>
      </p:sp>
      <p:sp>
        <p:nvSpPr>
          <p:cNvPr id="3" name="Shape 1"/>
          <p:cNvSpPr/>
          <p:nvPr/>
        </p:nvSpPr>
        <p:spPr>
          <a:xfrm>
            <a:off x="684612" y="683713"/>
            <a:ext cx="634418" cy="210126"/>
          </a:xfrm>
          <a:prstGeom prst="roundRect">
            <a:avLst>
              <a:gd name="adj" fmla="val 61636"/>
            </a:avLst>
          </a:prstGeom>
          <a:noFill/>
          <a:ln w="11135">
            <a:solidFill>
              <a:srgbClr val="3257B8"/>
            </a:solidFill>
            <a:prstDash val="solid"/>
          </a:ln>
        </p:spPr>
      </p:sp>
      <p:sp>
        <p:nvSpPr>
          <p:cNvPr id="4" name="Text 2"/>
          <p:cNvSpPr/>
          <p:nvPr/>
        </p:nvSpPr>
        <p:spPr>
          <a:xfrm>
            <a:off x="760467" y="727218"/>
            <a:ext cx="482708" cy="123117"/>
          </a:xfrm>
          <a:prstGeom prst="rect">
            <a:avLst/>
          </a:prstGeom>
          <a:noFill/>
          <a:ln/>
        </p:spPr>
        <p:txBody>
          <a:bodyPr wrap="none" lIns="0" tIns="0" rIns="0" bIns="0" rtlCol="0" anchor="t"/>
          <a:lstStyle/>
          <a:p>
            <a:pPr marL="0" indent="0" algn="l">
              <a:lnSpc>
                <a:spcPts val="950"/>
              </a:lnSpc>
              <a:buNone/>
            </a:pPr>
            <a:r>
              <a:rPr lang="en-US" sz="650" dirty="0">
                <a:solidFill>
                  <a:srgbClr val="3257B8"/>
                </a:solidFill>
                <a:latin typeface="Inter" pitchFamily="34" charset="0"/>
                <a:ea typeface="Inter" pitchFamily="34" charset="-122"/>
                <a:cs typeface="Inter" pitchFamily="34" charset="-120"/>
              </a:rPr>
              <a:t>CHECKLIST</a:t>
            </a:r>
            <a:endParaRPr lang="en-US" sz="650" dirty="0"/>
          </a:p>
        </p:txBody>
      </p:sp>
      <p:sp>
        <p:nvSpPr>
          <p:cNvPr id="5" name="Text 3"/>
          <p:cNvSpPr/>
          <p:nvPr/>
        </p:nvSpPr>
        <p:spPr>
          <a:xfrm>
            <a:off x="684612" y="927511"/>
            <a:ext cx="3884279" cy="337332"/>
          </a:xfrm>
          <a:prstGeom prst="rect">
            <a:avLst/>
          </a:prstGeom>
          <a:noFill/>
          <a:ln/>
        </p:spPr>
        <p:txBody>
          <a:bodyPr wrap="none" lIns="0" tIns="0" rIns="0" bIns="0" rtlCol="0" anchor="t"/>
          <a:lstStyle/>
          <a:p>
            <a:pPr marL="0" indent="0" algn="l">
              <a:lnSpc>
                <a:spcPts val="2650"/>
              </a:lnSpc>
              <a:buNone/>
            </a:pPr>
            <a:r>
              <a:rPr lang="en-US" sz="2100" b="1" dirty="0">
                <a:solidFill>
                  <a:srgbClr val="3257B8"/>
                </a:solidFill>
                <a:latin typeface="Inter Bold" pitchFamily="34" charset="0"/>
                <a:ea typeface="Inter Bold" pitchFamily="34" charset="-122"/>
                <a:cs typeface="Inter Bold" pitchFamily="34" charset="-120"/>
              </a:rPr>
              <a:t>AS 3 — Compliance Checklist</a:t>
            </a:r>
            <a:endParaRPr lang="en-US" sz="2100" dirty="0"/>
          </a:p>
        </p:txBody>
      </p:sp>
      <p:sp>
        <p:nvSpPr>
          <p:cNvPr id="6" name="Text 4"/>
          <p:cNvSpPr/>
          <p:nvPr/>
        </p:nvSpPr>
        <p:spPr>
          <a:xfrm>
            <a:off x="684612" y="1391267"/>
            <a:ext cx="9320026" cy="153831"/>
          </a:xfrm>
          <a:prstGeom prst="rect">
            <a:avLst/>
          </a:prstGeom>
          <a:noFill/>
          <a:ln/>
        </p:spPr>
        <p:txBody>
          <a:bodyPr wrap="none" lIns="0" tIns="0" rIns="0" bIns="0" rtlCol="0" anchor="t"/>
          <a:lstStyle/>
          <a:p>
            <a:pPr marL="0" indent="0" algn="l">
              <a:lnSpc>
                <a:spcPts val="1200"/>
              </a:lnSpc>
              <a:buNone/>
            </a:pPr>
            <a:r>
              <a:rPr lang="en-US" sz="800" dirty="0">
                <a:solidFill>
                  <a:srgbClr val="15213F"/>
                </a:solidFill>
                <a:latin typeface="Inter" pitchFamily="34" charset="0"/>
                <a:ea typeface="Inter" pitchFamily="34" charset="-122"/>
                <a:cs typeface="Inter" pitchFamily="34" charset="-120"/>
              </a:rPr>
              <a:t>Ensure your Cash Flow Statements adhere to AS 3 guidelines with this comprehensive checklist:</a:t>
            </a:r>
            <a:endParaRPr lang="en-US" sz="800" dirty="0"/>
          </a:p>
        </p:txBody>
      </p:sp>
      <p:sp>
        <p:nvSpPr>
          <p:cNvPr id="7" name="Shape 5"/>
          <p:cNvSpPr/>
          <p:nvPr/>
        </p:nvSpPr>
        <p:spPr>
          <a:xfrm>
            <a:off x="684612" y="1639937"/>
            <a:ext cx="4617866" cy="1184187"/>
          </a:xfrm>
          <a:prstGeom prst="roundRect">
            <a:avLst>
              <a:gd name="adj" fmla="val 13671"/>
            </a:avLst>
          </a:prstGeom>
          <a:solidFill>
            <a:srgbClr val="FBFCFE"/>
          </a:solidFill>
          <a:ln w="16702">
            <a:solidFill>
              <a:srgbClr val="CFD2D8"/>
            </a:solidFill>
            <a:prstDash val="solid"/>
          </a:ln>
        </p:spPr>
      </p:sp>
      <p:pic>
        <p:nvPicPr>
          <p:cNvPr id="8" name="Image 0" descr="preencoded.png"/>
          <p:cNvPicPr>
            <a:picLocks noChangeAspect="1"/>
          </p:cNvPicPr>
          <p:nvPr/>
        </p:nvPicPr>
        <p:blipFill>
          <a:blip r:embed="rId3"/>
          <a:stretch>
            <a:fillRect/>
          </a:stretch>
        </p:blipFill>
        <p:spPr>
          <a:xfrm>
            <a:off x="809181" y="1764534"/>
            <a:ext cx="323777" cy="323846"/>
          </a:xfrm>
          <a:prstGeom prst="rect">
            <a:avLst/>
          </a:prstGeom>
        </p:spPr>
      </p:pic>
      <p:sp>
        <p:nvSpPr>
          <p:cNvPr id="9" name="Text 6"/>
          <p:cNvSpPr/>
          <p:nvPr/>
        </p:nvSpPr>
        <p:spPr>
          <a:xfrm>
            <a:off x="898259" y="1835359"/>
            <a:ext cx="145621" cy="182109"/>
          </a:xfrm>
          <a:prstGeom prst="rect">
            <a:avLst/>
          </a:prstGeom>
          <a:noFill/>
          <a:ln/>
        </p:spPr>
        <p:txBody>
          <a:bodyPr wrap="none" lIns="0" tIns="0" rIns="0" bIns="0" rtlCol="0" anchor="t"/>
          <a:lstStyle/>
          <a:p>
            <a:pPr marL="0" indent="0" algn="l">
              <a:lnSpc>
                <a:spcPts val="1600"/>
              </a:lnSpc>
              <a:buNone/>
            </a:pPr>
            <a:r>
              <a:rPr lang="en-US" sz="1100" b="1" dirty="0">
                <a:solidFill>
                  <a:srgbClr val="FFFFFF"/>
                </a:solidFill>
                <a:latin typeface="Inter Bold" pitchFamily="34" charset="0"/>
                <a:ea typeface="Inter Bold" pitchFamily="34" charset="-122"/>
                <a:cs typeface="Inter Bold" pitchFamily="34" charset="-120"/>
              </a:rPr>
              <a:t>1</a:t>
            </a:r>
            <a:endParaRPr lang="en-US" sz="1100" dirty="0"/>
          </a:p>
        </p:txBody>
      </p:sp>
      <p:sp>
        <p:nvSpPr>
          <p:cNvPr id="10" name="Text 7"/>
          <p:cNvSpPr/>
          <p:nvPr/>
        </p:nvSpPr>
        <p:spPr>
          <a:xfrm>
            <a:off x="809181" y="2172691"/>
            <a:ext cx="1349042" cy="168623"/>
          </a:xfrm>
          <a:prstGeom prst="rect">
            <a:avLst/>
          </a:prstGeom>
          <a:noFill/>
          <a:ln/>
        </p:spPr>
        <p:txBody>
          <a:bodyPr wrap="none" lIns="0" tIns="0" rIns="0" bIns="0" rtlCol="0" anchor="t"/>
          <a:lstStyle/>
          <a:p>
            <a:pPr marL="0" indent="0" algn="l">
              <a:lnSpc>
                <a:spcPts val="1300"/>
              </a:lnSpc>
              <a:buNone/>
            </a:pPr>
            <a:r>
              <a:rPr lang="en-US" sz="1050" b="1" dirty="0">
                <a:solidFill>
                  <a:srgbClr val="15213F"/>
                </a:solidFill>
                <a:latin typeface="Inter Bold" pitchFamily="34" charset="0"/>
                <a:ea typeface="Inter Bold" pitchFamily="34" charset="-122"/>
                <a:cs typeface="Inter Bold" pitchFamily="34" charset="-120"/>
              </a:rPr>
              <a:t>Method Selection</a:t>
            </a:r>
            <a:endParaRPr lang="en-US" sz="1050" dirty="0"/>
          </a:p>
        </p:txBody>
      </p:sp>
      <p:sp>
        <p:nvSpPr>
          <p:cNvPr id="11" name="Text 8"/>
          <p:cNvSpPr/>
          <p:nvPr/>
        </p:nvSpPr>
        <p:spPr>
          <a:xfrm>
            <a:off x="809181" y="2391865"/>
            <a:ext cx="4368727" cy="307662"/>
          </a:xfrm>
          <a:prstGeom prst="rect">
            <a:avLst/>
          </a:prstGeom>
          <a:noFill/>
          <a:ln/>
        </p:spPr>
        <p:txBody>
          <a:bodyPr wrap="square" lIns="0" tIns="0" rIns="0" bIns="0" rtlCol="0" anchor="t"/>
          <a:lstStyle/>
          <a:p>
            <a:pPr marL="0" indent="0" algn="l">
              <a:lnSpc>
                <a:spcPts val="1200"/>
              </a:lnSpc>
              <a:buNone/>
            </a:pPr>
            <a:r>
              <a:rPr lang="en-US" sz="800" dirty="0">
                <a:solidFill>
                  <a:srgbClr val="15213F"/>
                </a:solidFill>
                <a:latin typeface="Inter" pitchFamily="34" charset="0"/>
                <a:ea typeface="Inter" pitchFamily="34" charset="-122"/>
                <a:cs typeface="Inter" pitchFamily="34" charset="-120"/>
              </a:rPr>
              <a:t>Is either the direct or indirect method used consistently for presenting operating cash flows?</a:t>
            </a:r>
            <a:endParaRPr lang="en-US" sz="800" dirty="0"/>
          </a:p>
        </p:txBody>
      </p:sp>
      <p:sp>
        <p:nvSpPr>
          <p:cNvPr id="12" name="Shape 9"/>
          <p:cNvSpPr/>
          <p:nvPr/>
        </p:nvSpPr>
        <p:spPr>
          <a:xfrm>
            <a:off x="5386771" y="1639937"/>
            <a:ext cx="4617866" cy="1184187"/>
          </a:xfrm>
          <a:prstGeom prst="roundRect">
            <a:avLst>
              <a:gd name="adj" fmla="val 13671"/>
            </a:avLst>
          </a:prstGeom>
          <a:solidFill>
            <a:srgbClr val="FBFCFE"/>
          </a:solidFill>
          <a:ln w="16702">
            <a:solidFill>
              <a:srgbClr val="CFD2D8"/>
            </a:solidFill>
            <a:prstDash val="solid"/>
          </a:ln>
        </p:spPr>
      </p:sp>
      <p:pic>
        <p:nvPicPr>
          <p:cNvPr id="13" name="Image 1" descr="preencoded.png"/>
          <p:cNvPicPr>
            <a:picLocks noChangeAspect="1"/>
          </p:cNvPicPr>
          <p:nvPr/>
        </p:nvPicPr>
        <p:blipFill>
          <a:blip r:embed="rId4"/>
          <a:stretch>
            <a:fillRect/>
          </a:stretch>
        </p:blipFill>
        <p:spPr>
          <a:xfrm>
            <a:off x="5511341" y="1764534"/>
            <a:ext cx="323777" cy="323846"/>
          </a:xfrm>
          <a:prstGeom prst="rect">
            <a:avLst/>
          </a:prstGeom>
        </p:spPr>
      </p:pic>
      <p:sp>
        <p:nvSpPr>
          <p:cNvPr id="14" name="Text 10"/>
          <p:cNvSpPr/>
          <p:nvPr/>
        </p:nvSpPr>
        <p:spPr>
          <a:xfrm>
            <a:off x="5600419" y="1835359"/>
            <a:ext cx="145621" cy="182109"/>
          </a:xfrm>
          <a:prstGeom prst="rect">
            <a:avLst/>
          </a:prstGeom>
          <a:noFill/>
          <a:ln/>
        </p:spPr>
        <p:txBody>
          <a:bodyPr wrap="none" lIns="0" tIns="0" rIns="0" bIns="0" rtlCol="0" anchor="t"/>
          <a:lstStyle/>
          <a:p>
            <a:pPr marL="0" indent="0" algn="l">
              <a:lnSpc>
                <a:spcPts val="1600"/>
              </a:lnSpc>
              <a:buNone/>
            </a:pPr>
            <a:r>
              <a:rPr lang="en-US" sz="1100" b="1" dirty="0">
                <a:solidFill>
                  <a:srgbClr val="FFFFFF"/>
                </a:solidFill>
                <a:latin typeface="Inter Bold" pitchFamily="34" charset="0"/>
                <a:ea typeface="Inter Bold" pitchFamily="34" charset="-122"/>
                <a:cs typeface="Inter Bold" pitchFamily="34" charset="-120"/>
              </a:rPr>
              <a:t>2</a:t>
            </a:r>
            <a:endParaRPr lang="en-US" sz="1100" dirty="0"/>
          </a:p>
        </p:txBody>
      </p:sp>
      <p:sp>
        <p:nvSpPr>
          <p:cNvPr id="15" name="Text 11"/>
          <p:cNvSpPr/>
          <p:nvPr/>
        </p:nvSpPr>
        <p:spPr>
          <a:xfrm>
            <a:off x="5511341" y="2172691"/>
            <a:ext cx="1378792" cy="168623"/>
          </a:xfrm>
          <a:prstGeom prst="rect">
            <a:avLst/>
          </a:prstGeom>
          <a:noFill/>
          <a:ln/>
        </p:spPr>
        <p:txBody>
          <a:bodyPr wrap="none" lIns="0" tIns="0" rIns="0" bIns="0" rtlCol="0" anchor="t"/>
          <a:lstStyle/>
          <a:p>
            <a:pPr marL="0" indent="0" algn="l">
              <a:lnSpc>
                <a:spcPts val="1300"/>
              </a:lnSpc>
              <a:buNone/>
            </a:pPr>
            <a:r>
              <a:rPr lang="en-US" sz="1050" b="1" dirty="0">
                <a:solidFill>
                  <a:srgbClr val="15213F"/>
                </a:solidFill>
                <a:latin typeface="Inter Bold" pitchFamily="34" charset="0"/>
                <a:ea typeface="Inter Bold" pitchFamily="34" charset="-122"/>
                <a:cs typeface="Inter Bold" pitchFamily="34" charset="-120"/>
              </a:rPr>
              <a:t>Proper Classification</a:t>
            </a:r>
            <a:endParaRPr lang="en-US" sz="1050" dirty="0"/>
          </a:p>
        </p:txBody>
      </p:sp>
      <p:sp>
        <p:nvSpPr>
          <p:cNvPr id="16" name="Text 12"/>
          <p:cNvSpPr/>
          <p:nvPr/>
        </p:nvSpPr>
        <p:spPr>
          <a:xfrm>
            <a:off x="5511341" y="2391865"/>
            <a:ext cx="4368727" cy="307662"/>
          </a:xfrm>
          <a:prstGeom prst="rect">
            <a:avLst/>
          </a:prstGeom>
          <a:noFill/>
          <a:ln/>
        </p:spPr>
        <p:txBody>
          <a:bodyPr wrap="square" lIns="0" tIns="0" rIns="0" bIns="0" rtlCol="0" anchor="t"/>
          <a:lstStyle/>
          <a:p>
            <a:pPr marL="0" indent="0" algn="l">
              <a:lnSpc>
                <a:spcPts val="1200"/>
              </a:lnSpc>
              <a:buNone/>
            </a:pPr>
            <a:r>
              <a:rPr lang="en-US" sz="800" dirty="0">
                <a:solidFill>
                  <a:srgbClr val="15213F"/>
                </a:solidFill>
                <a:latin typeface="Inter" pitchFamily="34" charset="0"/>
                <a:ea typeface="Inter" pitchFamily="34" charset="-122"/>
                <a:cs typeface="Inter" pitchFamily="34" charset="-120"/>
              </a:rPr>
              <a:t>Are all cash flows correctly classified into operating, investing, and financing activities?</a:t>
            </a:r>
            <a:endParaRPr lang="en-US" sz="800" dirty="0"/>
          </a:p>
        </p:txBody>
      </p:sp>
      <p:sp>
        <p:nvSpPr>
          <p:cNvPr id="17" name="Shape 13"/>
          <p:cNvSpPr/>
          <p:nvPr/>
        </p:nvSpPr>
        <p:spPr>
          <a:xfrm>
            <a:off x="684612" y="2908435"/>
            <a:ext cx="4617866" cy="1184187"/>
          </a:xfrm>
          <a:prstGeom prst="roundRect">
            <a:avLst>
              <a:gd name="adj" fmla="val 13671"/>
            </a:avLst>
          </a:prstGeom>
          <a:solidFill>
            <a:srgbClr val="FBFCFE"/>
          </a:solidFill>
          <a:ln w="16702">
            <a:solidFill>
              <a:srgbClr val="CFD2D8"/>
            </a:solidFill>
            <a:prstDash val="solid"/>
          </a:ln>
        </p:spPr>
      </p:sp>
      <p:pic>
        <p:nvPicPr>
          <p:cNvPr id="18" name="Image 2" descr="preencoded.png"/>
          <p:cNvPicPr>
            <a:picLocks noChangeAspect="1"/>
          </p:cNvPicPr>
          <p:nvPr/>
        </p:nvPicPr>
        <p:blipFill>
          <a:blip r:embed="rId5"/>
          <a:stretch>
            <a:fillRect/>
          </a:stretch>
        </p:blipFill>
        <p:spPr>
          <a:xfrm>
            <a:off x="809181" y="3033031"/>
            <a:ext cx="323777" cy="323846"/>
          </a:xfrm>
          <a:prstGeom prst="rect">
            <a:avLst/>
          </a:prstGeom>
        </p:spPr>
      </p:pic>
      <p:sp>
        <p:nvSpPr>
          <p:cNvPr id="19" name="Text 14"/>
          <p:cNvSpPr/>
          <p:nvPr/>
        </p:nvSpPr>
        <p:spPr>
          <a:xfrm>
            <a:off x="898259" y="3103856"/>
            <a:ext cx="145621" cy="182109"/>
          </a:xfrm>
          <a:prstGeom prst="rect">
            <a:avLst/>
          </a:prstGeom>
          <a:noFill/>
          <a:ln/>
        </p:spPr>
        <p:txBody>
          <a:bodyPr wrap="none" lIns="0" tIns="0" rIns="0" bIns="0" rtlCol="0" anchor="t"/>
          <a:lstStyle/>
          <a:p>
            <a:pPr marL="0" indent="0" algn="l">
              <a:lnSpc>
                <a:spcPts val="1600"/>
              </a:lnSpc>
              <a:buNone/>
            </a:pPr>
            <a:r>
              <a:rPr lang="en-US" sz="1100" b="1" dirty="0">
                <a:solidFill>
                  <a:srgbClr val="FFFFFF"/>
                </a:solidFill>
                <a:latin typeface="Inter Bold" pitchFamily="34" charset="0"/>
                <a:ea typeface="Inter Bold" pitchFamily="34" charset="-122"/>
                <a:cs typeface="Inter Bold" pitchFamily="34" charset="-120"/>
              </a:rPr>
              <a:t>3</a:t>
            </a:r>
            <a:endParaRPr lang="en-US" sz="1100" dirty="0"/>
          </a:p>
        </p:txBody>
      </p:sp>
      <p:sp>
        <p:nvSpPr>
          <p:cNvPr id="20" name="Text 15"/>
          <p:cNvSpPr/>
          <p:nvPr/>
        </p:nvSpPr>
        <p:spPr>
          <a:xfrm>
            <a:off x="809181" y="3441189"/>
            <a:ext cx="1560775" cy="168623"/>
          </a:xfrm>
          <a:prstGeom prst="rect">
            <a:avLst/>
          </a:prstGeom>
          <a:noFill/>
          <a:ln/>
        </p:spPr>
        <p:txBody>
          <a:bodyPr wrap="none" lIns="0" tIns="0" rIns="0" bIns="0" rtlCol="0" anchor="t"/>
          <a:lstStyle/>
          <a:p>
            <a:pPr marL="0" indent="0" algn="l">
              <a:lnSpc>
                <a:spcPts val="1300"/>
              </a:lnSpc>
              <a:buNone/>
            </a:pPr>
            <a:r>
              <a:rPr lang="en-US" sz="1050" b="1" dirty="0">
                <a:solidFill>
                  <a:srgbClr val="15213F"/>
                </a:solidFill>
                <a:latin typeface="Inter Bold" pitchFamily="34" charset="0"/>
                <a:ea typeface="Inter Bold" pitchFamily="34" charset="-122"/>
                <a:cs typeface="Inter Bold" pitchFamily="34" charset="-120"/>
              </a:rPr>
              <a:t>Non-Cash Transactions</a:t>
            </a:r>
            <a:endParaRPr lang="en-US" sz="1050" dirty="0"/>
          </a:p>
        </p:txBody>
      </p:sp>
      <p:sp>
        <p:nvSpPr>
          <p:cNvPr id="21" name="Text 16"/>
          <p:cNvSpPr/>
          <p:nvPr/>
        </p:nvSpPr>
        <p:spPr>
          <a:xfrm>
            <a:off x="809181" y="3660363"/>
            <a:ext cx="4368727" cy="307662"/>
          </a:xfrm>
          <a:prstGeom prst="rect">
            <a:avLst/>
          </a:prstGeom>
          <a:noFill/>
          <a:ln/>
        </p:spPr>
        <p:txBody>
          <a:bodyPr wrap="square" lIns="0" tIns="0" rIns="0" bIns="0" rtlCol="0" anchor="t"/>
          <a:lstStyle/>
          <a:p>
            <a:pPr marL="0" indent="0" algn="l">
              <a:lnSpc>
                <a:spcPts val="1200"/>
              </a:lnSpc>
              <a:buNone/>
            </a:pPr>
            <a:r>
              <a:rPr lang="en-US" sz="800" dirty="0">
                <a:solidFill>
                  <a:srgbClr val="15213F"/>
                </a:solidFill>
                <a:latin typeface="Inter" pitchFamily="34" charset="0"/>
                <a:ea typeface="Inter" pitchFamily="34" charset="-122"/>
                <a:cs typeface="Inter" pitchFamily="34" charset="-120"/>
              </a:rPr>
              <a:t>Are significant non-cash investing and financing activities disclosed separately from the cash flow statement?</a:t>
            </a:r>
            <a:endParaRPr lang="en-US" sz="800" dirty="0"/>
          </a:p>
        </p:txBody>
      </p:sp>
      <p:sp>
        <p:nvSpPr>
          <p:cNvPr id="22" name="Shape 17"/>
          <p:cNvSpPr/>
          <p:nvPr/>
        </p:nvSpPr>
        <p:spPr>
          <a:xfrm>
            <a:off x="5386771" y="2908435"/>
            <a:ext cx="4617866" cy="1184187"/>
          </a:xfrm>
          <a:prstGeom prst="roundRect">
            <a:avLst>
              <a:gd name="adj" fmla="val 13671"/>
            </a:avLst>
          </a:prstGeom>
          <a:solidFill>
            <a:srgbClr val="FBFCFE"/>
          </a:solidFill>
          <a:ln w="16702">
            <a:solidFill>
              <a:srgbClr val="CFD2D8"/>
            </a:solidFill>
            <a:prstDash val="solid"/>
          </a:ln>
        </p:spPr>
      </p:sp>
      <p:pic>
        <p:nvPicPr>
          <p:cNvPr id="23" name="Image 3" descr="preencoded.png"/>
          <p:cNvPicPr>
            <a:picLocks noChangeAspect="1"/>
          </p:cNvPicPr>
          <p:nvPr/>
        </p:nvPicPr>
        <p:blipFill>
          <a:blip r:embed="rId6"/>
          <a:stretch>
            <a:fillRect/>
          </a:stretch>
        </p:blipFill>
        <p:spPr>
          <a:xfrm>
            <a:off x="5511341" y="3033031"/>
            <a:ext cx="323777" cy="323846"/>
          </a:xfrm>
          <a:prstGeom prst="rect">
            <a:avLst/>
          </a:prstGeom>
        </p:spPr>
      </p:pic>
      <p:sp>
        <p:nvSpPr>
          <p:cNvPr id="24" name="Text 18"/>
          <p:cNvSpPr/>
          <p:nvPr/>
        </p:nvSpPr>
        <p:spPr>
          <a:xfrm>
            <a:off x="5600419" y="3103856"/>
            <a:ext cx="145621" cy="182109"/>
          </a:xfrm>
          <a:prstGeom prst="rect">
            <a:avLst/>
          </a:prstGeom>
          <a:noFill/>
          <a:ln/>
        </p:spPr>
        <p:txBody>
          <a:bodyPr wrap="none" lIns="0" tIns="0" rIns="0" bIns="0" rtlCol="0" anchor="t"/>
          <a:lstStyle/>
          <a:p>
            <a:pPr marL="0" indent="0" algn="l">
              <a:lnSpc>
                <a:spcPts val="1600"/>
              </a:lnSpc>
              <a:buNone/>
            </a:pPr>
            <a:r>
              <a:rPr lang="en-US" sz="1100" b="1" dirty="0">
                <a:solidFill>
                  <a:srgbClr val="FFFFFF"/>
                </a:solidFill>
                <a:latin typeface="Inter Bold" pitchFamily="34" charset="0"/>
                <a:ea typeface="Inter Bold" pitchFamily="34" charset="-122"/>
                <a:cs typeface="Inter Bold" pitchFamily="34" charset="-120"/>
              </a:rPr>
              <a:t>4</a:t>
            </a:r>
            <a:endParaRPr lang="en-US" sz="1100" dirty="0"/>
          </a:p>
        </p:txBody>
      </p:sp>
      <p:sp>
        <p:nvSpPr>
          <p:cNvPr id="25" name="Text 19"/>
          <p:cNvSpPr/>
          <p:nvPr/>
        </p:nvSpPr>
        <p:spPr>
          <a:xfrm>
            <a:off x="5511341" y="3441189"/>
            <a:ext cx="1913520" cy="168623"/>
          </a:xfrm>
          <a:prstGeom prst="rect">
            <a:avLst/>
          </a:prstGeom>
          <a:noFill/>
          <a:ln/>
        </p:spPr>
        <p:txBody>
          <a:bodyPr wrap="none" lIns="0" tIns="0" rIns="0" bIns="0" rtlCol="0" anchor="t"/>
          <a:lstStyle/>
          <a:p>
            <a:pPr marL="0" indent="0" algn="l">
              <a:lnSpc>
                <a:spcPts val="1300"/>
              </a:lnSpc>
              <a:buNone/>
            </a:pPr>
            <a:r>
              <a:rPr lang="en-US" sz="1050" b="1" dirty="0">
                <a:solidFill>
                  <a:srgbClr val="15213F"/>
                </a:solidFill>
                <a:latin typeface="Inter Bold" pitchFamily="34" charset="0"/>
                <a:ea typeface="Inter Bold" pitchFamily="34" charset="-122"/>
                <a:cs typeface="Inter Bold" pitchFamily="34" charset="-120"/>
              </a:rPr>
              <a:t>Foreign Currency Translation</a:t>
            </a:r>
            <a:endParaRPr lang="en-US" sz="1050" dirty="0"/>
          </a:p>
        </p:txBody>
      </p:sp>
      <p:sp>
        <p:nvSpPr>
          <p:cNvPr id="26" name="Text 20"/>
          <p:cNvSpPr/>
          <p:nvPr/>
        </p:nvSpPr>
        <p:spPr>
          <a:xfrm>
            <a:off x="5511341" y="3660363"/>
            <a:ext cx="4368727" cy="307662"/>
          </a:xfrm>
          <a:prstGeom prst="rect">
            <a:avLst/>
          </a:prstGeom>
          <a:noFill/>
          <a:ln/>
        </p:spPr>
        <p:txBody>
          <a:bodyPr wrap="square" lIns="0" tIns="0" rIns="0" bIns="0" rtlCol="0" anchor="t"/>
          <a:lstStyle/>
          <a:p>
            <a:pPr marL="0" indent="0" algn="l">
              <a:lnSpc>
                <a:spcPts val="1200"/>
              </a:lnSpc>
              <a:buNone/>
            </a:pPr>
            <a:r>
              <a:rPr lang="en-US" sz="800" dirty="0">
                <a:solidFill>
                  <a:srgbClr val="15213F"/>
                </a:solidFill>
                <a:latin typeface="Inter" pitchFamily="34" charset="0"/>
                <a:ea typeface="Inter" pitchFamily="34" charset="-122"/>
                <a:cs typeface="Inter" pitchFamily="34" charset="-120"/>
              </a:rPr>
              <a:t>Are cash flows arising from foreign currency transactions translated at the exchange rate prevailing at the date of the cash flows?</a:t>
            </a:r>
            <a:endParaRPr lang="en-US" sz="800" dirty="0"/>
          </a:p>
        </p:txBody>
      </p:sp>
      <p:sp>
        <p:nvSpPr>
          <p:cNvPr id="27" name="Shape 21"/>
          <p:cNvSpPr/>
          <p:nvPr/>
        </p:nvSpPr>
        <p:spPr>
          <a:xfrm>
            <a:off x="684612" y="4176933"/>
            <a:ext cx="4617866" cy="1184187"/>
          </a:xfrm>
          <a:prstGeom prst="roundRect">
            <a:avLst>
              <a:gd name="adj" fmla="val 13671"/>
            </a:avLst>
          </a:prstGeom>
          <a:solidFill>
            <a:srgbClr val="FBFCFE"/>
          </a:solidFill>
          <a:ln w="16702">
            <a:solidFill>
              <a:srgbClr val="CFD2D8"/>
            </a:solidFill>
            <a:prstDash val="solid"/>
          </a:ln>
        </p:spPr>
      </p:sp>
      <p:pic>
        <p:nvPicPr>
          <p:cNvPr id="28" name="Image 4" descr="preencoded.png"/>
          <p:cNvPicPr>
            <a:picLocks noChangeAspect="1"/>
          </p:cNvPicPr>
          <p:nvPr/>
        </p:nvPicPr>
        <p:blipFill>
          <a:blip r:embed="rId7"/>
          <a:stretch>
            <a:fillRect/>
          </a:stretch>
        </p:blipFill>
        <p:spPr>
          <a:xfrm>
            <a:off x="809181" y="4301529"/>
            <a:ext cx="323777" cy="323846"/>
          </a:xfrm>
          <a:prstGeom prst="rect">
            <a:avLst/>
          </a:prstGeom>
        </p:spPr>
      </p:pic>
      <p:sp>
        <p:nvSpPr>
          <p:cNvPr id="29" name="Text 22"/>
          <p:cNvSpPr/>
          <p:nvPr/>
        </p:nvSpPr>
        <p:spPr>
          <a:xfrm>
            <a:off x="898259" y="4372354"/>
            <a:ext cx="145621" cy="182109"/>
          </a:xfrm>
          <a:prstGeom prst="rect">
            <a:avLst/>
          </a:prstGeom>
          <a:noFill/>
          <a:ln/>
        </p:spPr>
        <p:txBody>
          <a:bodyPr wrap="none" lIns="0" tIns="0" rIns="0" bIns="0" rtlCol="0" anchor="t"/>
          <a:lstStyle/>
          <a:p>
            <a:pPr marL="0" indent="0" algn="l">
              <a:lnSpc>
                <a:spcPts val="1600"/>
              </a:lnSpc>
              <a:buNone/>
            </a:pPr>
            <a:r>
              <a:rPr lang="en-US" sz="1100" b="1" dirty="0">
                <a:solidFill>
                  <a:srgbClr val="FFFFFF"/>
                </a:solidFill>
                <a:latin typeface="Inter Bold" pitchFamily="34" charset="0"/>
                <a:ea typeface="Inter Bold" pitchFamily="34" charset="-122"/>
                <a:cs typeface="Inter Bold" pitchFamily="34" charset="-120"/>
              </a:rPr>
              <a:t>5</a:t>
            </a:r>
            <a:endParaRPr lang="en-US" sz="1100" dirty="0"/>
          </a:p>
        </p:txBody>
      </p:sp>
      <p:sp>
        <p:nvSpPr>
          <p:cNvPr id="30" name="Text 23"/>
          <p:cNvSpPr/>
          <p:nvPr/>
        </p:nvSpPr>
        <p:spPr>
          <a:xfrm>
            <a:off x="809181" y="4709686"/>
            <a:ext cx="1479179" cy="168623"/>
          </a:xfrm>
          <a:prstGeom prst="rect">
            <a:avLst/>
          </a:prstGeom>
          <a:noFill/>
          <a:ln/>
        </p:spPr>
        <p:txBody>
          <a:bodyPr wrap="none" lIns="0" tIns="0" rIns="0" bIns="0" rtlCol="0" anchor="t"/>
          <a:lstStyle/>
          <a:p>
            <a:pPr marL="0" indent="0" algn="l">
              <a:lnSpc>
                <a:spcPts val="1300"/>
              </a:lnSpc>
              <a:buNone/>
            </a:pPr>
            <a:r>
              <a:rPr lang="en-US" sz="1050" b="1" dirty="0">
                <a:solidFill>
                  <a:srgbClr val="15213F"/>
                </a:solidFill>
                <a:latin typeface="Inter Bold" pitchFamily="34" charset="0"/>
                <a:ea typeface="Inter Bold" pitchFamily="34" charset="-122"/>
                <a:cs typeface="Inter Bold" pitchFamily="34" charset="-120"/>
              </a:rPr>
              <a:t>Interest and Dividends</a:t>
            </a:r>
            <a:endParaRPr lang="en-US" sz="1050" dirty="0"/>
          </a:p>
        </p:txBody>
      </p:sp>
      <p:sp>
        <p:nvSpPr>
          <p:cNvPr id="31" name="Text 24"/>
          <p:cNvSpPr/>
          <p:nvPr/>
        </p:nvSpPr>
        <p:spPr>
          <a:xfrm>
            <a:off x="809181" y="4928861"/>
            <a:ext cx="4368727" cy="307662"/>
          </a:xfrm>
          <a:prstGeom prst="rect">
            <a:avLst/>
          </a:prstGeom>
          <a:noFill/>
          <a:ln/>
        </p:spPr>
        <p:txBody>
          <a:bodyPr wrap="square" lIns="0" tIns="0" rIns="0" bIns="0" rtlCol="0" anchor="t"/>
          <a:lstStyle/>
          <a:p>
            <a:pPr marL="0" indent="0" algn="l">
              <a:lnSpc>
                <a:spcPts val="1200"/>
              </a:lnSpc>
              <a:buNone/>
            </a:pPr>
            <a:r>
              <a:rPr lang="en-US" sz="800" dirty="0">
                <a:solidFill>
                  <a:srgbClr val="15213F"/>
                </a:solidFill>
                <a:latin typeface="Inter" pitchFamily="34" charset="0"/>
                <a:ea typeface="Inter" pitchFamily="34" charset="-122"/>
                <a:cs typeface="Inter" pitchFamily="34" charset="-120"/>
              </a:rPr>
              <a:t>Is the total amount of interest and dividends paid and received disclosed separately, and consistently classified?</a:t>
            </a:r>
            <a:endParaRPr lang="en-US" sz="800" dirty="0"/>
          </a:p>
        </p:txBody>
      </p:sp>
      <p:sp>
        <p:nvSpPr>
          <p:cNvPr id="32" name="Shape 25"/>
          <p:cNvSpPr/>
          <p:nvPr/>
        </p:nvSpPr>
        <p:spPr>
          <a:xfrm>
            <a:off x="5386771" y="4176933"/>
            <a:ext cx="4617866" cy="1184187"/>
          </a:xfrm>
          <a:prstGeom prst="roundRect">
            <a:avLst>
              <a:gd name="adj" fmla="val 13671"/>
            </a:avLst>
          </a:prstGeom>
          <a:solidFill>
            <a:srgbClr val="FBFCFE"/>
          </a:solidFill>
          <a:ln w="16702">
            <a:solidFill>
              <a:srgbClr val="CFD2D8"/>
            </a:solidFill>
            <a:prstDash val="solid"/>
          </a:ln>
        </p:spPr>
      </p:sp>
      <p:pic>
        <p:nvPicPr>
          <p:cNvPr id="33" name="Image 5" descr="preencoded.png"/>
          <p:cNvPicPr>
            <a:picLocks noChangeAspect="1"/>
          </p:cNvPicPr>
          <p:nvPr/>
        </p:nvPicPr>
        <p:blipFill>
          <a:blip r:embed="rId8"/>
          <a:stretch>
            <a:fillRect/>
          </a:stretch>
        </p:blipFill>
        <p:spPr>
          <a:xfrm>
            <a:off x="5511341" y="4301529"/>
            <a:ext cx="323777" cy="323846"/>
          </a:xfrm>
          <a:prstGeom prst="rect">
            <a:avLst/>
          </a:prstGeom>
        </p:spPr>
      </p:pic>
      <p:sp>
        <p:nvSpPr>
          <p:cNvPr id="34" name="Text 26"/>
          <p:cNvSpPr/>
          <p:nvPr/>
        </p:nvSpPr>
        <p:spPr>
          <a:xfrm>
            <a:off x="5600419" y="4372354"/>
            <a:ext cx="145621" cy="182109"/>
          </a:xfrm>
          <a:prstGeom prst="rect">
            <a:avLst/>
          </a:prstGeom>
          <a:noFill/>
          <a:ln/>
        </p:spPr>
        <p:txBody>
          <a:bodyPr wrap="none" lIns="0" tIns="0" rIns="0" bIns="0" rtlCol="0" anchor="t"/>
          <a:lstStyle/>
          <a:p>
            <a:pPr marL="0" indent="0" algn="l">
              <a:lnSpc>
                <a:spcPts val="1600"/>
              </a:lnSpc>
              <a:buNone/>
            </a:pPr>
            <a:r>
              <a:rPr lang="en-US" sz="1100" b="1" dirty="0">
                <a:solidFill>
                  <a:srgbClr val="FFFFFF"/>
                </a:solidFill>
                <a:latin typeface="Inter Bold" pitchFamily="34" charset="0"/>
                <a:ea typeface="Inter Bold" pitchFamily="34" charset="-122"/>
                <a:cs typeface="Inter Bold" pitchFamily="34" charset="-120"/>
              </a:rPr>
              <a:t>6</a:t>
            </a:r>
            <a:endParaRPr lang="en-US" sz="1100" dirty="0"/>
          </a:p>
        </p:txBody>
      </p:sp>
      <p:sp>
        <p:nvSpPr>
          <p:cNvPr id="35" name="Text 27"/>
          <p:cNvSpPr/>
          <p:nvPr/>
        </p:nvSpPr>
        <p:spPr>
          <a:xfrm>
            <a:off x="5511341" y="4709686"/>
            <a:ext cx="1349042" cy="168623"/>
          </a:xfrm>
          <a:prstGeom prst="rect">
            <a:avLst/>
          </a:prstGeom>
          <a:noFill/>
          <a:ln/>
        </p:spPr>
        <p:txBody>
          <a:bodyPr wrap="none" lIns="0" tIns="0" rIns="0" bIns="0" rtlCol="0" anchor="t"/>
          <a:lstStyle/>
          <a:p>
            <a:pPr marL="0" indent="0" algn="l">
              <a:lnSpc>
                <a:spcPts val="1300"/>
              </a:lnSpc>
              <a:buNone/>
            </a:pPr>
            <a:r>
              <a:rPr lang="en-US" sz="1050" b="1" dirty="0">
                <a:solidFill>
                  <a:srgbClr val="15213F"/>
                </a:solidFill>
                <a:latin typeface="Inter Bold" pitchFamily="34" charset="0"/>
                <a:ea typeface="Inter Bold" pitchFamily="34" charset="-122"/>
                <a:cs typeface="Inter Bold" pitchFamily="34" charset="-120"/>
              </a:rPr>
              <a:t>Taxes on Income</a:t>
            </a:r>
            <a:endParaRPr lang="en-US" sz="1050" dirty="0"/>
          </a:p>
        </p:txBody>
      </p:sp>
      <p:sp>
        <p:nvSpPr>
          <p:cNvPr id="36" name="Text 28"/>
          <p:cNvSpPr/>
          <p:nvPr/>
        </p:nvSpPr>
        <p:spPr>
          <a:xfrm>
            <a:off x="5511341" y="4928861"/>
            <a:ext cx="4368727" cy="307662"/>
          </a:xfrm>
          <a:prstGeom prst="rect">
            <a:avLst/>
          </a:prstGeom>
          <a:noFill/>
          <a:ln/>
        </p:spPr>
        <p:txBody>
          <a:bodyPr wrap="square" lIns="0" tIns="0" rIns="0" bIns="0" rtlCol="0" anchor="t"/>
          <a:lstStyle/>
          <a:p>
            <a:pPr marL="0" indent="0" algn="l">
              <a:lnSpc>
                <a:spcPts val="1200"/>
              </a:lnSpc>
              <a:buNone/>
            </a:pPr>
            <a:r>
              <a:rPr lang="en-US" sz="800" dirty="0">
                <a:solidFill>
                  <a:srgbClr val="15213F"/>
                </a:solidFill>
                <a:latin typeface="Inter" pitchFamily="34" charset="0"/>
                <a:ea typeface="Inter" pitchFamily="34" charset="-122"/>
                <a:cs typeface="Inter" pitchFamily="34" charset="-120"/>
              </a:rPr>
              <a:t>Are cash flows from taxes on income separately disclosed and classified as operating activities, unless specifically identified with investing or financing activities?</a:t>
            </a:r>
            <a:endParaRPr lang="en-US" sz="800" dirty="0"/>
          </a:p>
        </p:txBody>
      </p:sp>
      <p:sp>
        <p:nvSpPr>
          <p:cNvPr id="37" name="Shape 29"/>
          <p:cNvSpPr/>
          <p:nvPr/>
        </p:nvSpPr>
        <p:spPr>
          <a:xfrm>
            <a:off x="684612" y="5445431"/>
            <a:ext cx="4617866" cy="1184187"/>
          </a:xfrm>
          <a:prstGeom prst="roundRect">
            <a:avLst>
              <a:gd name="adj" fmla="val 13671"/>
            </a:avLst>
          </a:prstGeom>
          <a:solidFill>
            <a:srgbClr val="FBFCFE"/>
          </a:solidFill>
          <a:ln w="16702">
            <a:solidFill>
              <a:srgbClr val="CFD2D8"/>
            </a:solidFill>
            <a:prstDash val="solid"/>
          </a:ln>
        </p:spPr>
      </p:sp>
      <p:pic>
        <p:nvPicPr>
          <p:cNvPr id="38" name="Image 6" descr="preencoded.png"/>
          <p:cNvPicPr>
            <a:picLocks noChangeAspect="1"/>
          </p:cNvPicPr>
          <p:nvPr/>
        </p:nvPicPr>
        <p:blipFill>
          <a:blip r:embed="rId9"/>
          <a:stretch>
            <a:fillRect/>
          </a:stretch>
        </p:blipFill>
        <p:spPr>
          <a:xfrm>
            <a:off x="809181" y="5570027"/>
            <a:ext cx="323777" cy="323846"/>
          </a:xfrm>
          <a:prstGeom prst="rect">
            <a:avLst/>
          </a:prstGeom>
        </p:spPr>
      </p:pic>
      <p:sp>
        <p:nvSpPr>
          <p:cNvPr id="39" name="Text 30"/>
          <p:cNvSpPr/>
          <p:nvPr/>
        </p:nvSpPr>
        <p:spPr>
          <a:xfrm>
            <a:off x="898259" y="5640852"/>
            <a:ext cx="145621" cy="182109"/>
          </a:xfrm>
          <a:prstGeom prst="rect">
            <a:avLst/>
          </a:prstGeom>
          <a:noFill/>
          <a:ln/>
        </p:spPr>
        <p:txBody>
          <a:bodyPr wrap="none" lIns="0" tIns="0" rIns="0" bIns="0" rtlCol="0" anchor="t"/>
          <a:lstStyle/>
          <a:p>
            <a:pPr marL="0" indent="0" algn="l">
              <a:lnSpc>
                <a:spcPts val="1600"/>
              </a:lnSpc>
              <a:buNone/>
            </a:pPr>
            <a:r>
              <a:rPr lang="en-US" sz="1100" b="1" dirty="0">
                <a:solidFill>
                  <a:srgbClr val="FFFFFF"/>
                </a:solidFill>
                <a:latin typeface="Inter Bold" pitchFamily="34" charset="0"/>
                <a:ea typeface="Inter Bold" pitchFamily="34" charset="-122"/>
                <a:cs typeface="Inter Bold" pitchFamily="34" charset="-120"/>
              </a:rPr>
              <a:t>7</a:t>
            </a:r>
            <a:endParaRPr lang="en-US" sz="1100" dirty="0"/>
          </a:p>
        </p:txBody>
      </p:sp>
      <p:sp>
        <p:nvSpPr>
          <p:cNvPr id="40" name="Text 31"/>
          <p:cNvSpPr/>
          <p:nvPr/>
        </p:nvSpPr>
        <p:spPr>
          <a:xfrm>
            <a:off x="809181" y="5978184"/>
            <a:ext cx="1517889" cy="168623"/>
          </a:xfrm>
          <a:prstGeom prst="rect">
            <a:avLst/>
          </a:prstGeom>
          <a:noFill/>
          <a:ln/>
        </p:spPr>
        <p:txBody>
          <a:bodyPr wrap="none" lIns="0" tIns="0" rIns="0" bIns="0" rtlCol="0" anchor="t"/>
          <a:lstStyle/>
          <a:p>
            <a:pPr marL="0" indent="0" algn="l">
              <a:lnSpc>
                <a:spcPts val="1300"/>
              </a:lnSpc>
              <a:buNone/>
            </a:pPr>
            <a:r>
              <a:rPr lang="en-US" sz="1050" b="1" dirty="0">
                <a:solidFill>
                  <a:srgbClr val="15213F"/>
                </a:solidFill>
                <a:latin typeface="Inter Bold" pitchFamily="34" charset="0"/>
                <a:ea typeface="Inter Bold" pitchFamily="34" charset="-122"/>
                <a:cs typeface="Inter Bold" pitchFamily="34" charset="-120"/>
              </a:rPr>
              <a:t>Acquisitions/Disposals</a:t>
            </a:r>
            <a:endParaRPr lang="en-US" sz="1050" dirty="0"/>
          </a:p>
        </p:txBody>
      </p:sp>
      <p:sp>
        <p:nvSpPr>
          <p:cNvPr id="41" name="Text 32"/>
          <p:cNvSpPr/>
          <p:nvPr/>
        </p:nvSpPr>
        <p:spPr>
          <a:xfrm>
            <a:off x="809181" y="6197359"/>
            <a:ext cx="4368727" cy="307662"/>
          </a:xfrm>
          <a:prstGeom prst="rect">
            <a:avLst/>
          </a:prstGeom>
          <a:noFill/>
          <a:ln/>
        </p:spPr>
        <p:txBody>
          <a:bodyPr wrap="square" lIns="0" tIns="0" rIns="0" bIns="0" rtlCol="0" anchor="t"/>
          <a:lstStyle/>
          <a:p>
            <a:pPr marL="0" indent="0" algn="l">
              <a:lnSpc>
                <a:spcPts val="1200"/>
              </a:lnSpc>
              <a:buNone/>
            </a:pPr>
            <a:r>
              <a:rPr lang="en-US" sz="800" dirty="0">
                <a:solidFill>
                  <a:srgbClr val="15213F"/>
                </a:solidFill>
                <a:latin typeface="Inter" pitchFamily="34" charset="0"/>
                <a:ea typeface="Inter" pitchFamily="34" charset="-122"/>
                <a:cs typeface="Inter" pitchFamily="34" charset="-120"/>
              </a:rPr>
              <a:t>Are the aggregate cash flows arising from acquisitions and disposals of subsidiaries or other business units presented separately and detailed?</a:t>
            </a:r>
            <a:endParaRPr lang="en-US" sz="800" dirty="0"/>
          </a:p>
        </p:txBody>
      </p:sp>
      <p:sp>
        <p:nvSpPr>
          <p:cNvPr id="42" name="Shape 33"/>
          <p:cNvSpPr/>
          <p:nvPr/>
        </p:nvSpPr>
        <p:spPr>
          <a:xfrm>
            <a:off x="5386771" y="5445431"/>
            <a:ext cx="4617866" cy="1184187"/>
          </a:xfrm>
          <a:prstGeom prst="roundRect">
            <a:avLst>
              <a:gd name="adj" fmla="val 13671"/>
            </a:avLst>
          </a:prstGeom>
          <a:solidFill>
            <a:srgbClr val="FBFCFE"/>
          </a:solidFill>
          <a:ln w="16702">
            <a:solidFill>
              <a:srgbClr val="CFD2D8"/>
            </a:solidFill>
            <a:prstDash val="solid"/>
          </a:ln>
        </p:spPr>
      </p:sp>
      <p:pic>
        <p:nvPicPr>
          <p:cNvPr id="43" name="Image 7" descr="preencoded.png"/>
          <p:cNvPicPr>
            <a:picLocks noChangeAspect="1"/>
          </p:cNvPicPr>
          <p:nvPr/>
        </p:nvPicPr>
        <p:blipFill>
          <a:blip r:embed="rId10"/>
          <a:stretch>
            <a:fillRect/>
          </a:stretch>
        </p:blipFill>
        <p:spPr>
          <a:xfrm>
            <a:off x="5511341" y="5570027"/>
            <a:ext cx="323777" cy="323846"/>
          </a:xfrm>
          <a:prstGeom prst="rect">
            <a:avLst/>
          </a:prstGeom>
        </p:spPr>
      </p:pic>
      <p:sp>
        <p:nvSpPr>
          <p:cNvPr id="44" name="Text 34"/>
          <p:cNvSpPr/>
          <p:nvPr/>
        </p:nvSpPr>
        <p:spPr>
          <a:xfrm>
            <a:off x="5600419" y="5640852"/>
            <a:ext cx="145621" cy="182109"/>
          </a:xfrm>
          <a:prstGeom prst="rect">
            <a:avLst/>
          </a:prstGeom>
          <a:noFill/>
          <a:ln/>
        </p:spPr>
        <p:txBody>
          <a:bodyPr wrap="none" lIns="0" tIns="0" rIns="0" bIns="0" rtlCol="0" anchor="t"/>
          <a:lstStyle/>
          <a:p>
            <a:pPr marL="0" indent="0" algn="l">
              <a:lnSpc>
                <a:spcPts val="1600"/>
              </a:lnSpc>
              <a:buNone/>
            </a:pPr>
            <a:r>
              <a:rPr lang="en-US" sz="1100" b="1" dirty="0">
                <a:solidFill>
                  <a:srgbClr val="FFFFFF"/>
                </a:solidFill>
                <a:latin typeface="Inter Bold" pitchFamily="34" charset="0"/>
                <a:ea typeface="Inter Bold" pitchFamily="34" charset="-122"/>
                <a:cs typeface="Inter Bold" pitchFamily="34" charset="-120"/>
              </a:rPr>
              <a:t>8</a:t>
            </a:r>
            <a:endParaRPr lang="en-US" sz="1100" dirty="0"/>
          </a:p>
        </p:txBody>
      </p:sp>
      <p:sp>
        <p:nvSpPr>
          <p:cNvPr id="45" name="Text 35"/>
          <p:cNvSpPr/>
          <p:nvPr/>
        </p:nvSpPr>
        <p:spPr>
          <a:xfrm>
            <a:off x="5511341" y="5978184"/>
            <a:ext cx="2596218" cy="168623"/>
          </a:xfrm>
          <a:prstGeom prst="rect">
            <a:avLst/>
          </a:prstGeom>
          <a:noFill/>
          <a:ln/>
        </p:spPr>
        <p:txBody>
          <a:bodyPr wrap="none" lIns="0" tIns="0" rIns="0" bIns="0" rtlCol="0" anchor="t"/>
          <a:lstStyle/>
          <a:p>
            <a:pPr marL="0" indent="0" algn="l">
              <a:lnSpc>
                <a:spcPts val="1300"/>
              </a:lnSpc>
              <a:buNone/>
            </a:pPr>
            <a:r>
              <a:rPr lang="en-US" sz="1050" b="1" dirty="0">
                <a:solidFill>
                  <a:srgbClr val="15213F"/>
                </a:solidFill>
                <a:latin typeface="Inter Bold" pitchFamily="34" charset="0"/>
                <a:ea typeface="Inter Bold" pitchFamily="34" charset="-122"/>
                <a:cs typeface="Inter Bold" pitchFamily="34" charset="-120"/>
              </a:rPr>
              <a:t>Cash &amp; Cash Equivalents Reconciliation</a:t>
            </a:r>
            <a:endParaRPr lang="en-US" sz="1050" dirty="0"/>
          </a:p>
        </p:txBody>
      </p:sp>
      <p:sp>
        <p:nvSpPr>
          <p:cNvPr id="46" name="Text 36"/>
          <p:cNvSpPr/>
          <p:nvPr/>
        </p:nvSpPr>
        <p:spPr>
          <a:xfrm>
            <a:off x="5511341" y="6197359"/>
            <a:ext cx="4368727" cy="307662"/>
          </a:xfrm>
          <a:prstGeom prst="rect">
            <a:avLst/>
          </a:prstGeom>
          <a:noFill/>
          <a:ln/>
        </p:spPr>
        <p:txBody>
          <a:bodyPr wrap="square" lIns="0" tIns="0" rIns="0" bIns="0" rtlCol="0" anchor="t"/>
          <a:lstStyle/>
          <a:p>
            <a:pPr marL="0" indent="0" algn="l">
              <a:lnSpc>
                <a:spcPts val="1200"/>
              </a:lnSpc>
              <a:buNone/>
            </a:pPr>
            <a:r>
              <a:rPr lang="en-US" sz="800" dirty="0">
                <a:solidFill>
                  <a:srgbClr val="15213F"/>
                </a:solidFill>
                <a:latin typeface="Inter" pitchFamily="34" charset="0"/>
                <a:ea typeface="Inter" pitchFamily="34" charset="-122"/>
                <a:cs typeface="Inter" pitchFamily="34" charset="-120"/>
              </a:rPr>
              <a:t>Is a reconciliation provided between the amounts of cash and cash equivalents reported in the cash flow statement and the balance sheet?</a:t>
            </a:r>
            <a:endParaRPr lang="en-US" sz="800" dirty="0"/>
          </a:p>
        </p:txBody>
      </p:sp>
      <p:sp>
        <p:nvSpPr>
          <p:cNvPr id="47" name="Text 37"/>
          <p:cNvSpPr/>
          <p:nvPr/>
        </p:nvSpPr>
        <p:spPr>
          <a:xfrm>
            <a:off x="684612" y="6724457"/>
            <a:ext cx="9320026" cy="153831"/>
          </a:xfrm>
          <a:prstGeom prst="rect">
            <a:avLst/>
          </a:prstGeom>
          <a:noFill/>
          <a:ln/>
        </p:spPr>
        <p:txBody>
          <a:bodyPr wrap="none" lIns="0" tIns="0" rIns="0" bIns="0" rtlCol="0" anchor="t"/>
          <a:lstStyle/>
          <a:p>
            <a:pPr marL="0" indent="0" algn="l">
              <a:lnSpc>
                <a:spcPts val="1200"/>
              </a:lnSpc>
              <a:buNone/>
            </a:pPr>
            <a:r>
              <a:rPr lang="en-US" sz="800" dirty="0">
                <a:solidFill>
                  <a:srgbClr val="15213F"/>
                </a:solidFill>
                <a:latin typeface="Inter" pitchFamily="34" charset="0"/>
                <a:ea typeface="Inter" pitchFamily="34" charset="-122"/>
                <a:cs typeface="Inter" pitchFamily="34" charset="-120"/>
              </a:rPr>
              <a:t>Regularly reviewing these points helps maintain transparency and accuracy in financial reporting, crucial for stakeholder confidence.</a:t>
            </a:r>
            <a:endParaRPr lang="en-US" sz="800" dirty="0"/>
          </a:p>
        </p:txBody>
      </p:sp>
      <p:pic>
        <p:nvPicPr>
          <p:cNvPr id="48" name="Image 8" descr="preencoded.png"/>
          <p:cNvPicPr>
            <a:picLocks noChangeAspect="1"/>
          </p:cNvPicPr>
          <p:nvPr/>
        </p:nvPicPr>
        <p:blipFill>
          <a:blip r:embed="rId11"/>
          <a:stretch>
            <a:fillRect/>
          </a:stretch>
        </p:blipFill>
        <p:spPr>
          <a:xfrm>
            <a:off x="350048" y="309315"/>
            <a:ext cx="678870" cy="147915"/>
          </a:xfrm>
          <a:prstGeom prst="rect">
            <a:avLst/>
          </a:prstGeom>
        </p:spPr>
      </p:pic>
      <p:sp>
        <p:nvSpPr>
          <p:cNvPr id="49" name="Text 38"/>
          <p:cNvSpPr/>
          <p:nvPr/>
        </p:nvSpPr>
        <p:spPr>
          <a:xfrm>
            <a:off x="4974525" y="7125044"/>
            <a:ext cx="740111" cy="107543"/>
          </a:xfrm>
          <a:prstGeom prst="rect">
            <a:avLst/>
          </a:prstGeom>
          <a:noFill/>
          <a:ln/>
        </p:spPr>
        <p:txBody>
          <a:bodyPr wrap="none" lIns="0" tIns="0" rIns="0" bIns="0" rtlCol="0" anchor="t"/>
          <a:lstStyle/>
          <a:p>
            <a:pPr marL="0" indent="0" algn="ctr">
              <a:lnSpc>
                <a:spcPts val="800"/>
              </a:lnSpc>
              <a:buNone/>
            </a:pPr>
            <a:r>
              <a:rPr lang="en-US" sz="550" dirty="0">
                <a:solidFill>
                  <a:srgbClr val="15213F"/>
                </a:solidFill>
                <a:latin typeface="Inter" pitchFamily="34" charset="0"/>
                <a:ea typeface="Inter" pitchFamily="34" charset="-122"/>
                <a:cs typeface="Inter" pitchFamily="34" charset="-120"/>
              </a:rPr>
              <a:t>CA Anupam Sarda</a:t>
            </a:r>
            <a:endParaRPr lang="en-US" sz="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601"/>
            </a:avLst>
          </a:prstGeom>
          <a:solidFill>
            <a:srgbClr val="FBFCFE"/>
          </a:solidFill>
          <a:ln w="33404">
            <a:solidFill>
              <a:srgbClr val="E5E0DF"/>
            </a:solidFill>
            <a:prstDash val="solid"/>
          </a:ln>
        </p:spPr>
      </p:sp>
      <p:sp>
        <p:nvSpPr>
          <p:cNvPr id="3" name="Text 1"/>
          <p:cNvSpPr/>
          <p:nvPr/>
        </p:nvSpPr>
        <p:spPr>
          <a:xfrm>
            <a:off x="805528" y="2088031"/>
            <a:ext cx="7672173" cy="431736"/>
          </a:xfrm>
          <a:prstGeom prst="rect">
            <a:avLst/>
          </a:prstGeom>
          <a:noFill/>
          <a:ln/>
        </p:spPr>
        <p:txBody>
          <a:bodyPr wrap="none" lIns="0" tIns="0" rIns="0" bIns="0" rtlCol="0" anchor="t"/>
          <a:lstStyle/>
          <a:p>
            <a:pPr marL="0" indent="0" algn="l">
              <a:lnSpc>
                <a:spcPts val="3350"/>
              </a:lnSpc>
              <a:buNone/>
            </a:pPr>
            <a:r>
              <a:rPr lang="en-US" sz="2700" b="1" dirty="0">
                <a:solidFill>
                  <a:srgbClr val="3257B8"/>
                </a:solidFill>
                <a:latin typeface="Inter Bold" pitchFamily="34" charset="0"/>
                <a:ea typeface="Inter Bold" pitchFamily="34" charset="-122"/>
                <a:cs typeface="Inter Bold" pitchFamily="34" charset="-120"/>
              </a:rPr>
              <a:t>Micro, Small and Medium Sized Entity(MSME)</a:t>
            </a:r>
            <a:endParaRPr lang="en-US" sz="2700" dirty="0"/>
          </a:p>
        </p:txBody>
      </p:sp>
      <p:sp>
        <p:nvSpPr>
          <p:cNvPr id="4" name="Text 2"/>
          <p:cNvSpPr/>
          <p:nvPr/>
        </p:nvSpPr>
        <p:spPr>
          <a:xfrm>
            <a:off x="805528" y="2727022"/>
            <a:ext cx="9078193" cy="442003"/>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For AS 3 applicability, it's vital to understand what constitutes a MSME for non-company entities, as these are often exempt from preparing Cash Flow Statements.</a:t>
            </a:r>
            <a:endParaRPr lang="en-US" sz="1050" dirty="0"/>
          </a:p>
        </p:txBody>
      </p:sp>
      <p:sp>
        <p:nvSpPr>
          <p:cNvPr id="5" name="Text 3"/>
          <p:cNvSpPr/>
          <p:nvPr/>
        </p:nvSpPr>
        <p:spPr>
          <a:xfrm>
            <a:off x="805528" y="3376280"/>
            <a:ext cx="6424388" cy="215868"/>
          </a:xfrm>
          <a:prstGeom prst="rect">
            <a:avLst/>
          </a:prstGeom>
          <a:noFill/>
          <a:ln/>
        </p:spPr>
        <p:txBody>
          <a:bodyPr wrap="none" lIns="0" tIns="0" rIns="0" bIns="0" rtlCol="0" anchor="t"/>
          <a:lstStyle/>
          <a:p>
            <a:pPr marL="0" indent="0" algn="l">
              <a:lnSpc>
                <a:spcPts val="1650"/>
              </a:lnSpc>
              <a:buNone/>
            </a:pPr>
            <a:r>
              <a:rPr lang="en-US" sz="1350" b="1" dirty="0">
                <a:solidFill>
                  <a:srgbClr val="3257B8"/>
                </a:solidFill>
                <a:latin typeface="Inter Bold" pitchFamily="34" charset="0"/>
                <a:ea typeface="Inter Bold" pitchFamily="34" charset="-122"/>
                <a:cs typeface="Inter Bold" pitchFamily="34" charset="-120"/>
              </a:rPr>
              <a:t>A non-company entity qualifies as an MSME if it meets the following criteria:</a:t>
            </a:r>
            <a:endParaRPr lang="en-US" sz="1350" dirty="0"/>
          </a:p>
        </p:txBody>
      </p:sp>
      <p:sp>
        <p:nvSpPr>
          <p:cNvPr id="6" name="Text 4"/>
          <p:cNvSpPr/>
          <p:nvPr/>
        </p:nvSpPr>
        <p:spPr>
          <a:xfrm>
            <a:off x="805528" y="3799403"/>
            <a:ext cx="9078193" cy="1298168"/>
          </a:xfrm>
          <a:prstGeom prst="rect">
            <a:avLst/>
          </a:prstGeom>
          <a:noFill/>
          <a:ln/>
        </p:spPr>
        <p:txBody>
          <a:bodyPr wrap="square" lIns="0" tIns="0" rIns="0" bIns="0" rtlCol="0" anchor="t"/>
          <a:lstStyle/>
          <a:p>
            <a:pPr marL="342900" indent="-342900" algn="l">
              <a:lnSpc>
                <a:spcPts val="1700"/>
              </a:lnSpc>
              <a:buSzPct val="100000"/>
              <a:buFont typeface="+mj-lt"/>
              <a:buAutoNum type="arabicPeriod"/>
            </a:pPr>
            <a:r>
              <a:rPr lang="en-US" sz="1050" dirty="0">
                <a:solidFill>
                  <a:srgbClr val="15213F"/>
                </a:solidFill>
                <a:latin typeface="Inter" pitchFamily="34" charset="0"/>
                <a:ea typeface="Inter" pitchFamily="34" charset="-122"/>
                <a:cs typeface="Inter" pitchFamily="34" charset="-120"/>
              </a:rPr>
              <a:t>Its equity or debt securities are </a:t>
            </a:r>
            <a:r>
              <a:rPr lang="en-US" sz="1050" b="1" dirty="0">
                <a:solidFill>
                  <a:srgbClr val="15213F"/>
                </a:solidFill>
                <a:latin typeface="Inter" pitchFamily="34" charset="0"/>
                <a:ea typeface="Inter" pitchFamily="34" charset="-122"/>
                <a:cs typeface="Inter" pitchFamily="34" charset="-120"/>
              </a:rPr>
              <a:t>not listed</a:t>
            </a:r>
            <a:r>
              <a:rPr lang="en-US" sz="1050" dirty="0">
                <a:solidFill>
                  <a:srgbClr val="15213F"/>
                </a:solidFill>
                <a:latin typeface="Inter" pitchFamily="34" charset="0"/>
                <a:ea typeface="Inter" pitchFamily="34" charset="-122"/>
                <a:cs typeface="Inter" pitchFamily="34" charset="-120"/>
              </a:rPr>
              <a:t> or in the process of listing on any stock exchange (India or abroad).</a:t>
            </a:r>
            <a:endParaRPr lang="en-US" sz="1050" dirty="0"/>
          </a:p>
          <a:p>
            <a:pPr marL="342900" indent="-342900" algn="l">
              <a:lnSpc>
                <a:spcPts val="1700"/>
              </a:lnSpc>
              <a:buSzPct val="100000"/>
              <a:buFont typeface="+mj-lt"/>
              <a:buAutoNum type="arabicPeriod" startAt="2"/>
            </a:pPr>
            <a:r>
              <a:rPr lang="en-US" sz="1050" dirty="0">
                <a:solidFill>
                  <a:srgbClr val="15213F"/>
                </a:solidFill>
                <a:latin typeface="Inter" pitchFamily="34" charset="0"/>
                <a:ea typeface="Inter" pitchFamily="34" charset="-122"/>
                <a:cs typeface="Inter" pitchFamily="34" charset="-120"/>
              </a:rPr>
              <a:t>It is </a:t>
            </a:r>
            <a:r>
              <a:rPr lang="en-US" sz="1050" b="1" dirty="0">
                <a:solidFill>
                  <a:srgbClr val="15213F"/>
                </a:solidFill>
                <a:latin typeface="Inter" pitchFamily="34" charset="0"/>
                <a:ea typeface="Inter" pitchFamily="34" charset="-122"/>
                <a:cs typeface="Inter" pitchFamily="34" charset="-120"/>
              </a:rPr>
              <a:t>not a bank, financial institution, or an insurance company</a:t>
            </a:r>
            <a:r>
              <a:rPr lang="en-US" sz="1050" dirty="0">
                <a:solidFill>
                  <a:srgbClr val="15213F"/>
                </a:solidFill>
                <a:latin typeface="Inter" pitchFamily="34" charset="0"/>
                <a:ea typeface="Inter" pitchFamily="34" charset="-122"/>
                <a:cs typeface="Inter" pitchFamily="34" charset="-120"/>
              </a:rPr>
              <a:t>.</a:t>
            </a:r>
            <a:endParaRPr lang="en-US" sz="1050" dirty="0"/>
          </a:p>
          <a:p>
            <a:pPr marL="342900" indent="-342900" algn="l">
              <a:lnSpc>
                <a:spcPts val="1700"/>
              </a:lnSpc>
              <a:buSzPct val="100000"/>
              <a:buFont typeface="+mj-lt"/>
              <a:buAutoNum type="arabicPeriod" startAt="3"/>
            </a:pPr>
            <a:r>
              <a:rPr lang="en-US" sz="1050" dirty="0">
                <a:solidFill>
                  <a:srgbClr val="15213F"/>
                </a:solidFill>
                <a:latin typeface="Inter" pitchFamily="34" charset="0"/>
                <a:ea typeface="Inter" pitchFamily="34" charset="-122"/>
                <a:cs typeface="Inter" pitchFamily="34" charset="-120"/>
              </a:rPr>
              <a:t>Its turnover (excluding other income) </a:t>
            </a:r>
            <a:r>
              <a:rPr lang="en-US" sz="1050" b="1" dirty="0">
                <a:solidFill>
                  <a:srgbClr val="15213F"/>
                </a:solidFill>
                <a:latin typeface="Inter" pitchFamily="34" charset="0"/>
                <a:ea typeface="Inter" pitchFamily="34" charset="-122"/>
                <a:cs typeface="Inter" pitchFamily="34" charset="-120"/>
              </a:rPr>
              <a:t>does not exceed ₹250 crore</a:t>
            </a:r>
            <a:r>
              <a:rPr lang="en-US" sz="1050" dirty="0">
                <a:solidFill>
                  <a:srgbClr val="15213F"/>
                </a:solidFill>
                <a:latin typeface="Inter" pitchFamily="34" charset="0"/>
                <a:ea typeface="Inter" pitchFamily="34" charset="-122"/>
                <a:cs typeface="Inter" pitchFamily="34" charset="-120"/>
              </a:rPr>
              <a:t> in the immediately preceding accounting year.</a:t>
            </a:r>
            <a:endParaRPr lang="en-US" sz="1050" dirty="0"/>
          </a:p>
          <a:p>
            <a:pPr marL="342900" indent="-342900" algn="l">
              <a:lnSpc>
                <a:spcPts val="1700"/>
              </a:lnSpc>
              <a:buSzPct val="100000"/>
              <a:buFont typeface="+mj-lt"/>
              <a:buAutoNum type="arabicPeriod" startAt="4"/>
            </a:pPr>
            <a:r>
              <a:rPr lang="en-US" sz="1050" dirty="0">
                <a:solidFill>
                  <a:srgbClr val="15213F"/>
                </a:solidFill>
                <a:latin typeface="Inter" pitchFamily="34" charset="0"/>
                <a:ea typeface="Inter" pitchFamily="34" charset="-122"/>
                <a:cs typeface="Inter" pitchFamily="34" charset="-120"/>
              </a:rPr>
              <a:t>Its borrowings </a:t>
            </a:r>
            <a:r>
              <a:rPr lang="en-US" sz="1050" b="1" dirty="0">
                <a:solidFill>
                  <a:srgbClr val="15213F"/>
                </a:solidFill>
                <a:latin typeface="Inter" pitchFamily="34" charset="0"/>
                <a:ea typeface="Inter" pitchFamily="34" charset="-122"/>
                <a:cs typeface="Inter" pitchFamily="34" charset="-120"/>
              </a:rPr>
              <a:t>do not exceed ₹50 crore</a:t>
            </a:r>
            <a:r>
              <a:rPr lang="en-US" sz="1050" dirty="0">
                <a:solidFill>
                  <a:srgbClr val="15213F"/>
                </a:solidFill>
                <a:latin typeface="Inter" pitchFamily="34" charset="0"/>
                <a:ea typeface="Inter" pitchFamily="34" charset="-122"/>
                <a:cs typeface="Inter" pitchFamily="34" charset="-120"/>
              </a:rPr>
              <a:t> at any time during the immediately preceding accounting year.</a:t>
            </a:r>
            <a:endParaRPr lang="en-US" sz="1050" dirty="0"/>
          </a:p>
          <a:p>
            <a:pPr marL="342900" indent="-342900" algn="l">
              <a:lnSpc>
                <a:spcPts val="1700"/>
              </a:lnSpc>
              <a:buSzPct val="100000"/>
              <a:buFont typeface="+mj-lt"/>
              <a:buAutoNum type="arabicPeriod" startAt="5"/>
            </a:pPr>
            <a:r>
              <a:rPr lang="en-US" sz="1050" dirty="0">
                <a:solidFill>
                  <a:srgbClr val="15213F"/>
                </a:solidFill>
                <a:latin typeface="Inter" pitchFamily="34" charset="0"/>
                <a:ea typeface="Inter" pitchFamily="34" charset="-122"/>
                <a:cs typeface="Inter" pitchFamily="34" charset="-120"/>
              </a:rPr>
              <a:t>It is </a:t>
            </a:r>
            <a:r>
              <a:rPr lang="en-US" sz="1050" b="1" dirty="0">
                <a:solidFill>
                  <a:srgbClr val="15213F"/>
                </a:solidFill>
                <a:latin typeface="Inter" pitchFamily="34" charset="0"/>
                <a:ea typeface="Inter" pitchFamily="34" charset="-122"/>
                <a:cs typeface="Inter" pitchFamily="34" charset="-120"/>
              </a:rPr>
              <a:t>not a holding or subsidiary</a:t>
            </a:r>
            <a:r>
              <a:rPr lang="en-US" sz="1050" dirty="0">
                <a:solidFill>
                  <a:srgbClr val="15213F"/>
                </a:solidFill>
                <a:latin typeface="Inter" pitchFamily="34" charset="0"/>
                <a:ea typeface="Inter" pitchFamily="34" charset="-122"/>
                <a:cs typeface="Inter" pitchFamily="34" charset="-120"/>
              </a:rPr>
              <a:t> of an entity that is not an MSME.</a:t>
            </a:r>
            <a:endParaRPr lang="en-US" sz="1050" dirty="0"/>
          </a:p>
        </p:txBody>
      </p:sp>
      <p:sp>
        <p:nvSpPr>
          <p:cNvPr id="7" name="Text 5"/>
          <p:cNvSpPr/>
          <p:nvPr/>
        </p:nvSpPr>
        <p:spPr>
          <a:xfrm>
            <a:off x="805528" y="5252968"/>
            <a:ext cx="9078193" cy="221002"/>
          </a:xfrm>
          <a:prstGeom prst="rect">
            <a:avLst/>
          </a:prstGeom>
          <a:noFill/>
          <a:ln/>
        </p:spPr>
        <p:txBody>
          <a:bodyPr wrap="none" lIns="0" tIns="0" rIns="0" bIns="0" rtlCol="0" anchor="t"/>
          <a:lstStyle/>
          <a:p>
            <a:pPr marL="0" indent="0" algn="l">
              <a:lnSpc>
                <a:spcPts val="1700"/>
              </a:lnSpc>
              <a:buNone/>
            </a:pPr>
            <a:r>
              <a:rPr lang="en-US" sz="1050" b="1" dirty="0">
                <a:solidFill>
                  <a:srgbClr val="15213F"/>
                </a:solidFill>
                <a:latin typeface="Inter" pitchFamily="34" charset="0"/>
                <a:ea typeface="Inter" pitchFamily="34" charset="-122"/>
                <a:cs typeface="Inter" pitchFamily="34" charset="-120"/>
              </a:rPr>
              <a:t>Note:</a:t>
            </a:r>
            <a:r>
              <a:rPr lang="en-US" sz="1050" dirty="0">
                <a:solidFill>
                  <a:srgbClr val="15213F"/>
                </a:solidFill>
                <a:latin typeface="Inter" pitchFamily="34" charset="0"/>
                <a:ea typeface="Inter" pitchFamily="34" charset="-122"/>
                <a:cs typeface="Inter" pitchFamily="34" charset="-120"/>
              </a:rPr>
              <a:t> These conditions must be satisfied as at the end of the relevant accounting period for the entity to qualify as an MSME.</a:t>
            </a:r>
            <a:endParaRPr lang="en-US" sz="1050" dirty="0"/>
          </a:p>
        </p:txBody>
      </p:sp>
      <p:pic>
        <p:nvPicPr>
          <p:cNvPr id="8" name="Image 0" descr="preencoded.png"/>
          <p:cNvPicPr>
            <a:picLocks noChangeAspect="1"/>
          </p:cNvPicPr>
          <p:nvPr/>
        </p:nvPicPr>
        <p:blipFill>
          <a:blip r:embed="rId3"/>
          <a:stretch>
            <a:fillRect/>
          </a:stretch>
        </p:blipFill>
        <p:spPr>
          <a:xfrm>
            <a:off x="377276" y="345946"/>
            <a:ext cx="869378" cy="189418"/>
          </a:xfrm>
          <a:prstGeom prst="rect">
            <a:avLst/>
          </a:prstGeom>
        </p:spPr>
      </p:pic>
      <p:sp>
        <p:nvSpPr>
          <p:cNvPr id="9" name="Text 6"/>
          <p:cNvSpPr/>
          <p:nvPr/>
        </p:nvSpPr>
        <p:spPr>
          <a:xfrm>
            <a:off x="4870485" y="7043952"/>
            <a:ext cx="948191" cy="154788"/>
          </a:xfrm>
          <a:prstGeom prst="rect">
            <a:avLst/>
          </a:prstGeom>
          <a:noFill/>
          <a:ln/>
        </p:spPr>
        <p:txBody>
          <a:bodyPr wrap="none" lIns="0" tIns="0" rIns="0" bIns="0" rtlCol="0" anchor="t"/>
          <a:lstStyle/>
          <a:p>
            <a:pPr marL="0" indent="0" algn="ctr">
              <a:lnSpc>
                <a:spcPts val="1200"/>
              </a:lnSpc>
              <a:buNone/>
            </a:pPr>
            <a:r>
              <a:rPr lang="en-US" sz="750" dirty="0">
                <a:solidFill>
                  <a:srgbClr val="15213F"/>
                </a:solidFill>
                <a:latin typeface="Inter" pitchFamily="34" charset="0"/>
                <a:ea typeface="Inter" pitchFamily="34" charset="-122"/>
                <a:cs typeface="Inter" pitchFamily="34" charset="-120"/>
              </a:rPr>
              <a:t>CA Anupam Sarda</a:t>
            </a:r>
            <a:endParaRPr lang="en-US" sz="75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40">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026"/>
            </a:avLst>
          </a:prstGeom>
          <a:solidFill>
            <a:srgbClr val="FBFCFE"/>
          </a:solidFill>
          <a:ln w="27837">
            <a:solidFill>
              <a:srgbClr val="E5E0DF"/>
            </a:solidFill>
            <a:prstDash val="solid"/>
          </a:ln>
        </p:spPr>
      </p:sp>
      <p:sp>
        <p:nvSpPr>
          <p:cNvPr id="3" name="Shape 1"/>
          <p:cNvSpPr/>
          <p:nvPr/>
        </p:nvSpPr>
        <p:spPr>
          <a:xfrm>
            <a:off x="736458" y="650041"/>
            <a:ext cx="718973" cy="250933"/>
          </a:xfrm>
          <a:prstGeom prst="roundRect">
            <a:avLst>
              <a:gd name="adj" fmla="val 57806"/>
            </a:avLst>
          </a:prstGeom>
          <a:noFill/>
          <a:ln w="16702">
            <a:solidFill>
              <a:srgbClr val="3257B8"/>
            </a:solidFill>
            <a:prstDash val="solid"/>
          </a:ln>
        </p:spPr>
      </p:sp>
      <p:sp>
        <p:nvSpPr>
          <p:cNvPr id="4" name="Text 2"/>
          <p:cNvSpPr/>
          <p:nvPr/>
        </p:nvSpPr>
        <p:spPr>
          <a:xfrm>
            <a:off x="825622" y="702942"/>
            <a:ext cx="540643" cy="145130"/>
          </a:xfrm>
          <a:prstGeom prst="rect">
            <a:avLst/>
          </a:prstGeom>
          <a:noFill/>
          <a:ln/>
        </p:spPr>
        <p:txBody>
          <a:bodyPr wrap="none" lIns="0" tIns="0" rIns="0" bIns="0" rtlCol="0" anchor="t"/>
          <a:lstStyle/>
          <a:p>
            <a:pPr marL="0" indent="0" algn="l">
              <a:lnSpc>
                <a:spcPts val="1100"/>
              </a:lnSpc>
              <a:buNone/>
            </a:pPr>
            <a:r>
              <a:rPr lang="en-US" sz="750" dirty="0">
                <a:solidFill>
                  <a:srgbClr val="3257B8"/>
                </a:solidFill>
                <a:latin typeface="Inter" pitchFamily="34" charset="0"/>
                <a:ea typeface="Inter" pitchFamily="34" charset="-122"/>
                <a:cs typeface="Inter" pitchFamily="34" charset="-120"/>
              </a:rPr>
              <a:t>CHECKLIST</a:t>
            </a:r>
            <a:endParaRPr lang="en-US" sz="750" dirty="0"/>
          </a:p>
        </p:txBody>
      </p:sp>
      <p:sp>
        <p:nvSpPr>
          <p:cNvPr id="5" name="Text 3"/>
          <p:cNvSpPr/>
          <p:nvPr/>
        </p:nvSpPr>
        <p:spPr>
          <a:xfrm>
            <a:off x="736458" y="943260"/>
            <a:ext cx="4549231" cy="377791"/>
          </a:xfrm>
          <a:prstGeom prst="rect">
            <a:avLst/>
          </a:prstGeom>
          <a:noFill/>
          <a:ln/>
        </p:spPr>
        <p:txBody>
          <a:bodyPr wrap="none" lIns="0" tIns="0" rIns="0" bIns="0" rtlCol="0" anchor="t"/>
          <a:lstStyle/>
          <a:p>
            <a:pPr marL="0" indent="0" algn="l">
              <a:lnSpc>
                <a:spcPts val="2950"/>
              </a:lnSpc>
              <a:buNone/>
            </a:pPr>
            <a:r>
              <a:rPr lang="en-US" sz="2350" b="1" dirty="0">
                <a:solidFill>
                  <a:srgbClr val="3257B8"/>
                </a:solidFill>
                <a:latin typeface="Inter Bold" pitchFamily="34" charset="0"/>
                <a:ea typeface="Inter Bold" pitchFamily="34" charset="-122"/>
                <a:cs typeface="Inter Bold" pitchFamily="34" charset="-120"/>
              </a:rPr>
              <a:t>AS 20 — Compliance Checklist</a:t>
            </a:r>
            <a:endParaRPr lang="en-US" sz="2350" dirty="0"/>
          </a:p>
        </p:txBody>
      </p:sp>
      <p:sp>
        <p:nvSpPr>
          <p:cNvPr id="6" name="Text 4"/>
          <p:cNvSpPr/>
          <p:nvPr/>
        </p:nvSpPr>
        <p:spPr>
          <a:xfrm>
            <a:off x="736458" y="1479668"/>
            <a:ext cx="9216334" cy="181413"/>
          </a:xfrm>
          <a:prstGeom prst="rect">
            <a:avLst/>
          </a:prstGeom>
          <a:noFill/>
          <a:ln/>
        </p:spPr>
        <p:txBody>
          <a:bodyPr wrap="none" lIns="0" tIns="0" rIns="0" bIns="0" rtlCol="0" anchor="t"/>
          <a:lstStyle/>
          <a:p>
            <a:pPr marL="0" indent="0" algn="l">
              <a:lnSpc>
                <a:spcPts val="1400"/>
              </a:lnSpc>
              <a:buNone/>
            </a:pPr>
            <a:r>
              <a:rPr lang="en-US" sz="950" dirty="0">
                <a:solidFill>
                  <a:srgbClr val="15213F"/>
                </a:solidFill>
                <a:latin typeface="Inter" pitchFamily="34" charset="0"/>
                <a:ea typeface="Inter" pitchFamily="34" charset="-122"/>
                <a:cs typeface="Inter" pitchFamily="34" charset="-120"/>
              </a:rPr>
              <a:t>Ensure your Earnings Per Share calculations align with AS 20 guidelines using this comprehensive checklist:</a:t>
            </a:r>
            <a:endParaRPr lang="en-US" sz="950" dirty="0"/>
          </a:p>
        </p:txBody>
      </p:sp>
      <p:sp>
        <p:nvSpPr>
          <p:cNvPr id="7" name="Shape 5"/>
          <p:cNvSpPr/>
          <p:nvPr/>
        </p:nvSpPr>
        <p:spPr>
          <a:xfrm>
            <a:off x="736458" y="1780021"/>
            <a:ext cx="4555320" cy="1540052"/>
          </a:xfrm>
          <a:prstGeom prst="roundRect">
            <a:avLst>
              <a:gd name="adj" fmla="val 11773"/>
            </a:avLst>
          </a:prstGeom>
          <a:solidFill>
            <a:srgbClr val="FBFCFE"/>
          </a:solidFill>
          <a:ln w="16702">
            <a:solidFill>
              <a:srgbClr val="CFD2D8"/>
            </a:solidFill>
            <a:prstDash val="solid"/>
          </a:ln>
        </p:spPr>
      </p:sp>
      <p:pic>
        <p:nvPicPr>
          <p:cNvPr id="8" name="Image 0" descr="preencoded.png"/>
          <p:cNvPicPr>
            <a:picLocks noChangeAspect="1"/>
          </p:cNvPicPr>
          <p:nvPr/>
        </p:nvPicPr>
        <p:blipFill>
          <a:blip r:embed="rId3"/>
          <a:stretch>
            <a:fillRect/>
          </a:stretch>
        </p:blipFill>
        <p:spPr>
          <a:xfrm>
            <a:off x="873989" y="1917582"/>
            <a:ext cx="362574" cy="362652"/>
          </a:xfrm>
          <a:prstGeom prst="rect">
            <a:avLst/>
          </a:prstGeom>
        </p:spPr>
      </p:pic>
      <p:sp>
        <p:nvSpPr>
          <p:cNvPr id="9" name="Text 6"/>
          <p:cNvSpPr/>
          <p:nvPr/>
        </p:nvSpPr>
        <p:spPr>
          <a:xfrm>
            <a:off x="973680" y="1996933"/>
            <a:ext cx="163106" cy="203948"/>
          </a:xfrm>
          <a:prstGeom prst="rect">
            <a:avLst/>
          </a:prstGeom>
          <a:noFill/>
          <a:ln/>
        </p:spPr>
        <p:txBody>
          <a:bodyPr wrap="none" lIns="0" tIns="0" rIns="0" bIns="0" rtlCol="0" anchor="t"/>
          <a:lstStyle/>
          <a:p>
            <a:pPr marL="0" indent="0" algn="l">
              <a:lnSpc>
                <a:spcPts val="1900"/>
              </a:lnSpc>
              <a:buNone/>
            </a:pPr>
            <a:r>
              <a:rPr lang="en-US" sz="1250" b="1" dirty="0">
                <a:solidFill>
                  <a:srgbClr val="FFFFFF"/>
                </a:solidFill>
                <a:latin typeface="Inter Bold" pitchFamily="34" charset="0"/>
                <a:ea typeface="Inter Bold" pitchFamily="34" charset="-122"/>
                <a:cs typeface="Inter Bold" pitchFamily="34" charset="-120"/>
              </a:rPr>
              <a:t>1</a:t>
            </a:r>
            <a:endParaRPr lang="en-US" sz="1250" dirty="0"/>
          </a:p>
        </p:txBody>
      </p:sp>
      <p:sp>
        <p:nvSpPr>
          <p:cNvPr id="10" name="Text 7"/>
          <p:cNvSpPr/>
          <p:nvPr/>
        </p:nvSpPr>
        <p:spPr>
          <a:xfrm>
            <a:off x="873989" y="2385949"/>
            <a:ext cx="1596615" cy="188896"/>
          </a:xfrm>
          <a:prstGeom prst="rect">
            <a:avLst/>
          </a:prstGeom>
          <a:noFill/>
          <a:ln/>
        </p:spPr>
        <p:txBody>
          <a:bodyPr wrap="none" lIns="0" tIns="0" rIns="0" bIns="0" rtlCol="0" anchor="t"/>
          <a:lstStyle/>
          <a:p>
            <a:pPr marL="0" indent="0" algn="l">
              <a:lnSpc>
                <a:spcPts val="1450"/>
              </a:lnSpc>
              <a:buNone/>
            </a:pPr>
            <a:r>
              <a:rPr lang="en-US" sz="1150" b="1" dirty="0">
                <a:solidFill>
                  <a:srgbClr val="15213F"/>
                </a:solidFill>
                <a:latin typeface="Inter Bold" pitchFamily="34" charset="0"/>
                <a:ea typeface="Inter Bold" pitchFamily="34" charset="-122"/>
                <a:cs typeface="Inter Bold" pitchFamily="34" charset="-120"/>
              </a:rPr>
              <a:t>Basic EPS Calculation</a:t>
            </a:r>
            <a:endParaRPr lang="en-US" sz="1150" dirty="0"/>
          </a:p>
        </p:txBody>
      </p:sp>
      <p:sp>
        <p:nvSpPr>
          <p:cNvPr id="11" name="Text 8"/>
          <p:cNvSpPr/>
          <p:nvPr/>
        </p:nvSpPr>
        <p:spPr>
          <a:xfrm>
            <a:off x="873989" y="2638274"/>
            <a:ext cx="4280258" cy="362826"/>
          </a:xfrm>
          <a:prstGeom prst="rect">
            <a:avLst/>
          </a:prstGeom>
          <a:noFill/>
          <a:ln/>
        </p:spPr>
        <p:txBody>
          <a:bodyPr wrap="square" lIns="0" tIns="0" rIns="0" bIns="0" rtlCol="0" anchor="t"/>
          <a:lstStyle/>
          <a:p>
            <a:pPr marL="0" indent="0" algn="l">
              <a:lnSpc>
                <a:spcPts val="1400"/>
              </a:lnSpc>
              <a:buNone/>
            </a:pPr>
            <a:r>
              <a:rPr lang="en-US" sz="950" dirty="0">
                <a:solidFill>
                  <a:srgbClr val="15213F"/>
                </a:solidFill>
                <a:latin typeface="Inter" pitchFamily="34" charset="0"/>
                <a:ea typeface="Inter" pitchFamily="34" charset="-122"/>
                <a:cs typeface="Inter" pitchFamily="34" charset="-120"/>
              </a:rPr>
              <a:t>Is the net profit attributable to equity shareholders and the weighted average number of equity shares correctly determined for Basic EPS?</a:t>
            </a:r>
            <a:endParaRPr lang="en-US" sz="950" dirty="0"/>
          </a:p>
        </p:txBody>
      </p:sp>
      <p:sp>
        <p:nvSpPr>
          <p:cNvPr id="12" name="Shape 9"/>
          <p:cNvSpPr/>
          <p:nvPr/>
        </p:nvSpPr>
        <p:spPr>
          <a:xfrm>
            <a:off x="5397471" y="1780021"/>
            <a:ext cx="4555320" cy="1540052"/>
          </a:xfrm>
          <a:prstGeom prst="roundRect">
            <a:avLst>
              <a:gd name="adj" fmla="val 11773"/>
            </a:avLst>
          </a:prstGeom>
          <a:solidFill>
            <a:srgbClr val="FBFCFE"/>
          </a:solidFill>
          <a:ln w="16702">
            <a:solidFill>
              <a:srgbClr val="CFD2D8"/>
            </a:solidFill>
            <a:prstDash val="solid"/>
          </a:ln>
        </p:spPr>
      </p:sp>
      <p:pic>
        <p:nvPicPr>
          <p:cNvPr id="13" name="Image 1" descr="preencoded.png"/>
          <p:cNvPicPr>
            <a:picLocks noChangeAspect="1"/>
          </p:cNvPicPr>
          <p:nvPr/>
        </p:nvPicPr>
        <p:blipFill>
          <a:blip r:embed="rId4"/>
          <a:stretch>
            <a:fillRect/>
          </a:stretch>
        </p:blipFill>
        <p:spPr>
          <a:xfrm>
            <a:off x="5535002" y="1917582"/>
            <a:ext cx="362574" cy="362652"/>
          </a:xfrm>
          <a:prstGeom prst="rect">
            <a:avLst/>
          </a:prstGeom>
        </p:spPr>
      </p:pic>
      <p:sp>
        <p:nvSpPr>
          <p:cNvPr id="14" name="Text 10"/>
          <p:cNvSpPr/>
          <p:nvPr/>
        </p:nvSpPr>
        <p:spPr>
          <a:xfrm>
            <a:off x="5634693" y="1996933"/>
            <a:ext cx="163106" cy="203948"/>
          </a:xfrm>
          <a:prstGeom prst="rect">
            <a:avLst/>
          </a:prstGeom>
          <a:noFill/>
          <a:ln/>
        </p:spPr>
        <p:txBody>
          <a:bodyPr wrap="none" lIns="0" tIns="0" rIns="0" bIns="0" rtlCol="0" anchor="t"/>
          <a:lstStyle/>
          <a:p>
            <a:pPr marL="0" indent="0" algn="l">
              <a:lnSpc>
                <a:spcPts val="1900"/>
              </a:lnSpc>
              <a:buNone/>
            </a:pPr>
            <a:r>
              <a:rPr lang="en-US" sz="1250" b="1" dirty="0">
                <a:solidFill>
                  <a:srgbClr val="FFFFFF"/>
                </a:solidFill>
                <a:latin typeface="Inter Bold" pitchFamily="34" charset="0"/>
                <a:ea typeface="Inter Bold" pitchFamily="34" charset="-122"/>
                <a:cs typeface="Inter Bold" pitchFamily="34" charset="-120"/>
              </a:rPr>
              <a:t>2</a:t>
            </a:r>
            <a:endParaRPr lang="en-US" sz="1250" dirty="0"/>
          </a:p>
        </p:txBody>
      </p:sp>
      <p:sp>
        <p:nvSpPr>
          <p:cNvPr id="15" name="Text 11"/>
          <p:cNvSpPr/>
          <p:nvPr/>
        </p:nvSpPr>
        <p:spPr>
          <a:xfrm>
            <a:off x="5535002" y="2385949"/>
            <a:ext cx="2503834" cy="188896"/>
          </a:xfrm>
          <a:prstGeom prst="rect">
            <a:avLst/>
          </a:prstGeom>
          <a:noFill/>
          <a:ln/>
        </p:spPr>
        <p:txBody>
          <a:bodyPr wrap="none" lIns="0" tIns="0" rIns="0" bIns="0" rtlCol="0" anchor="t"/>
          <a:lstStyle/>
          <a:p>
            <a:pPr marL="0" indent="0" algn="l">
              <a:lnSpc>
                <a:spcPts val="1450"/>
              </a:lnSpc>
              <a:buNone/>
            </a:pPr>
            <a:r>
              <a:rPr lang="en-US" sz="1150" b="1" dirty="0">
                <a:solidFill>
                  <a:srgbClr val="15213F"/>
                </a:solidFill>
                <a:latin typeface="Inter Bold" pitchFamily="34" charset="0"/>
                <a:ea typeface="Inter Bold" pitchFamily="34" charset="-122"/>
                <a:cs typeface="Inter Bold" pitchFamily="34" charset="-120"/>
              </a:rPr>
              <a:t>Dilutive Instruments Identification</a:t>
            </a:r>
            <a:endParaRPr lang="en-US" sz="1150" dirty="0"/>
          </a:p>
        </p:txBody>
      </p:sp>
      <p:sp>
        <p:nvSpPr>
          <p:cNvPr id="16" name="Text 12"/>
          <p:cNvSpPr/>
          <p:nvPr/>
        </p:nvSpPr>
        <p:spPr>
          <a:xfrm>
            <a:off x="5535002" y="2638274"/>
            <a:ext cx="4280258" cy="544239"/>
          </a:xfrm>
          <a:prstGeom prst="rect">
            <a:avLst/>
          </a:prstGeom>
          <a:noFill/>
          <a:ln/>
        </p:spPr>
        <p:txBody>
          <a:bodyPr wrap="square" lIns="0" tIns="0" rIns="0" bIns="0" rtlCol="0" anchor="t"/>
          <a:lstStyle/>
          <a:p>
            <a:pPr marL="0" indent="0" algn="l">
              <a:lnSpc>
                <a:spcPts val="1400"/>
              </a:lnSpc>
              <a:buNone/>
            </a:pPr>
            <a:r>
              <a:rPr lang="en-US" sz="950" dirty="0">
                <a:solidFill>
                  <a:srgbClr val="15213F"/>
                </a:solidFill>
                <a:latin typeface="Inter" pitchFamily="34" charset="0"/>
                <a:ea typeface="Inter" pitchFamily="34" charset="-122"/>
                <a:cs typeface="Inter" pitchFamily="34" charset="-120"/>
              </a:rPr>
              <a:t>Have all potential dilutive equity instruments (e.g., convertible debentures, share options, warrants) been accurately identified and considered for Diluted EPS?</a:t>
            </a:r>
            <a:endParaRPr lang="en-US" sz="950" dirty="0"/>
          </a:p>
        </p:txBody>
      </p:sp>
      <p:sp>
        <p:nvSpPr>
          <p:cNvPr id="17" name="Shape 13"/>
          <p:cNvSpPr/>
          <p:nvPr/>
        </p:nvSpPr>
        <p:spPr>
          <a:xfrm>
            <a:off x="736458" y="3425788"/>
            <a:ext cx="4555320" cy="1358639"/>
          </a:xfrm>
          <a:prstGeom prst="roundRect">
            <a:avLst>
              <a:gd name="adj" fmla="val 13346"/>
            </a:avLst>
          </a:prstGeom>
          <a:solidFill>
            <a:srgbClr val="FBFCFE"/>
          </a:solidFill>
          <a:ln w="16702">
            <a:solidFill>
              <a:srgbClr val="CFD2D8"/>
            </a:solidFill>
            <a:prstDash val="solid"/>
          </a:ln>
        </p:spPr>
      </p:sp>
      <p:pic>
        <p:nvPicPr>
          <p:cNvPr id="18" name="Image 2" descr="preencoded.png"/>
          <p:cNvPicPr>
            <a:picLocks noChangeAspect="1"/>
          </p:cNvPicPr>
          <p:nvPr/>
        </p:nvPicPr>
        <p:blipFill>
          <a:blip r:embed="rId5"/>
          <a:stretch>
            <a:fillRect/>
          </a:stretch>
        </p:blipFill>
        <p:spPr>
          <a:xfrm>
            <a:off x="873989" y="3563349"/>
            <a:ext cx="362574" cy="362652"/>
          </a:xfrm>
          <a:prstGeom prst="rect">
            <a:avLst/>
          </a:prstGeom>
        </p:spPr>
      </p:pic>
      <p:sp>
        <p:nvSpPr>
          <p:cNvPr id="19" name="Text 14"/>
          <p:cNvSpPr/>
          <p:nvPr/>
        </p:nvSpPr>
        <p:spPr>
          <a:xfrm>
            <a:off x="973680" y="3642700"/>
            <a:ext cx="163106" cy="203948"/>
          </a:xfrm>
          <a:prstGeom prst="rect">
            <a:avLst/>
          </a:prstGeom>
          <a:noFill/>
          <a:ln/>
        </p:spPr>
        <p:txBody>
          <a:bodyPr wrap="none" lIns="0" tIns="0" rIns="0" bIns="0" rtlCol="0" anchor="t"/>
          <a:lstStyle/>
          <a:p>
            <a:pPr marL="0" indent="0" algn="l">
              <a:lnSpc>
                <a:spcPts val="1900"/>
              </a:lnSpc>
              <a:buNone/>
            </a:pPr>
            <a:r>
              <a:rPr lang="en-US" sz="1250" b="1" dirty="0">
                <a:solidFill>
                  <a:srgbClr val="FFFFFF"/>
                </a:solidFill>
                <a:latin typeface="Inter Bold" pitchFamily="34" charset="0"/>
                <a:ea typeface="Inter Bold" pitchFamily="34" charset="-122"/>
                <a:cs typeface="Inter Bold" pitchFamily="34" charset="-120"/>
              </a:rPr>
              <a:t>3</a:t>
            </a:r>
            <a:endParaRPr lang="en-US" sz="1250" dirty="0"/>
          </a:p>
        </p:txBody>
      </p:sp>
      <p:sp>
        <p:nvSpPr>
          <p:cNvPr id="20" name="Text 15"/>
          <p:cNvSpPr/>
          <p:nvPr/>
        </p:nvSpPr>
        <p:spPr>
          <a:xfrm>
            <a:off x="873989" y="4031716"/>
            <a:ext cx="2001293" cy="188896"/>
          </a:xfrm>
          <a:prstGeom prst="rect">
            <a:avLst/>
          </a:prstGeom>
          <a:noFill/>
          <a:ln/>
        </p:spPr>
        <p:txBody>
          <a:bodyPr wrap="none" lIns="0" tIns="0" rIns="0" bIns="0" rtlCol="0" anchor="t"/>
          <a:lstStyle/>
          <a:p>
            <a:pPr marL="0" indent="0" algn="l">
              <a:lnSpc>
                <a:spcPts val="1450"/>
              </a:lnSpc>
              <a:buNone/>
            </a:pPr>
            <a:r>
              <a:rPr lang="en-US" sz="1150" b="1" dirty="0">
                <a:solidFill>
                  <a:srgbClr val="15213F"/>
                </a:solidFill>
                <a:latin typeface="Inter Bold" pitchFamily="34" charset="0"/>
                <a:ea typeface="Inter Bold" pitchFamily="34" charset="-122"/>
                <a:cs typeface="Inter Bold" pitchFamily="34" charset="-120"/>
              </a:rPr>
              <a:t>Retrospective Adjustments</a:t>
            </a:r>
            <a:endParaRPr lang="en-US" sz="1150" dirty="0"/>
          </a:p>
        </p:txBody>
      </p:sp>
      <p:sp>
        <p:nvSpPr>
          <p:cNvPr id="21" name="Text 16"/>
          <p:cNvSpPr/>
          <p:nvPr/>
        </p:nvSpPr>
        <p:spPr>
          <a:xfrm>
            <a:off x="873989" y="4284040"/>
            <a:ext cx="4280258" cy="362826"/>
          </a:xfrm>
          <a:prstGeom prst="rect">
            <a:avLst/>
          </a:prstGeom>
          <a:noFill/>
          <a:ln/>
        </p:spPr>
        <p:txBody>
          <a:bodyPr wrap="square" lIns="0" tIns="0" rIns="0" bIns="0" rtlCol="0" anchor="t"/>
          <a:lstStyle/>
          <a:p>
            <a:pPr marL="0" indent="0" algn="l">
              <a:lnSpc>
                <a:spcPts val="1400"/>
              </a:lnSpc>
              <a:buNone/>
            </a:pPr>
            <a:r>
              <a:rPr lang="en-US" sz="950" dirty="0">
                <a:solidFill>
                  <a:srgbClr val="15213F"/>
                </a:solidFill>
                <a:latin typeface="Inter" pitchFamily="34" charset="0"/>
                <a:ea typeface="Inter" pitchFamily="34" charset="-122"/>
                <a:cs typeface="Inter" pitchFamily="34" charset="-120"/>
              </a:rPr>
              <a:t>Are prior period EPS figures retrospectively adjusted for events like bonus issues, share splits, or share consolidations to ensure comparability?</a:t>
            </a:r>
            <a:endParaRPr lang="en-US" sz="950" dirty="0"/>
          </a:p>
        </p:txBody>
      </p:sp>
      <p:sp>
        <p:nvSpPr>
          <p:cNvPr id="22" name="Shape 17"/>
          <p:cNvSpPr/>
          <p:nvPr/>
        </p:nvSpPr>
        <p:spPr>
          <a:xfrm>
            <a:off x="5397471" y="3425788"/>
            <a:ext cx="4555320" cy="1358639"/>
          </a:xfrm>
          <a:prstGeom prst="roundRect">
            <a:avLst>
              <a:gd name="adj" fmla="val 13346"/>
            </a:avLst>
          </a:prstGeom>
          <a:solidFill>
            <a:srgbClr val="FBFCFE"/>
          </a:solidFill>
          <a:ln w="16702">
            <a:solidFill>
              <a:srgbClr val="CFD2D8"/>
            </a:solidFill>
            <a:prstDash val="solid"/>
          </a:ln>
        </p:spPr>
      </p:sp>
      <p:pic>
        <p:nvPicPr>
          <p:cNvPr id="23" name="Image 3" descr="preencoded.png"/>
          <p:cNvPicPr>
            <a:picLocks noChangeAspect="1"/>
          </p:cNvPicPr>
          <p:nvPr/>
        </p:nvPicPr>
        <p:blipFill>
          <a:blip r:embed="rId6"/>
          <a:stretch>
            <a:fillRect/>
          </a:stretch>
        </p:blipFill>
        <p:spPr>
          <a:xfrm>
            <a:off x="5535002" y="3563349"/>
            <a:ext cx="362574" cy="362652"/>
          </a:xfrm>
          <a:prstGeom prst="rect">
            <a:avLst/>
          </a:prstGeom>
        </p:spPr>
      </p:pic>
      <p:sp>
        <p:nvSpPr>
          <p:cNvPr id="24" name="Text 18"/>
          <p:cNvSpPr/>
          <p:nvPr/>
        </p:nvSpPr>
        <p:spPr>
          <a:xfrm>
            <a:off x="5634693" y="3642700"/>
            <a:ext cx="163106" cy="203948"/>
          </a:xfrm>
          <a:prstGeom prst="rect">
            <a:avLst/>
          </a:prstGeom>
          <a:noFill/>
          <a:ln/>
        </p:spPr>
        <p:txBody>
          <a:bodyPr wrap="none" lIns="0" tIns="0" rIns="0" bIns="0" rtlCol="0" anchor="t"/>
          <a:lstStyle/>
          <a:p>
            <a:pPr marL="0" indent="0" algn="l">
              <a:lnSpc>
                <a:spcPts val="1900"/>
              </a:lnSpc>
              <a:buNone/>
            </a:pPr>
            <a:r>
              <a:rPr lang="en-US" sz="1250" b="1" dirty="0">
                <a:solidFill>
                  <a:srgbClr val="FFFFFF"/>
                </a:solidFill>
                <a:latin typeface="Inter Bold" pitchFamily="34" charset="0"/>
                <a:ea typeface="Inter Bold" pitchFamily="34" charset="-122"/>
                <a:cs typeface="Inter Bold" pitchFamily="34" charset="-120"/>
              </a:rPr>
              <a:t>4</a:t>
            </a:r>
            <a:endParaRPr lang="en-US" sz="1250" dirty="0"/>
          </a:p>
        </p:txBody>
      </p:sp>
      <p:sp>
        <p:nvSpPr>
          <p:cNvPr id="25" name="Text 19"/>
          <p:cNvSpPr/>
          <p:nvPr/>
        </p:nvSpPr>
        <p:spPr>
          <a:xfrm>
            <a:off x="5535002" y="4031716"/>
            <a:ext cx="2002337" cy="188896"/>
          </a:xfrm>
          <a:prstGeom prst="rect">
            <a:avLst/>
          </a:prstGeom>
          <a:noFill/>
          <a:ln/>
        </p:spPr>
        <p:txBody>
          <a:bodyPr wrap="none" lIns="0" tIns="0" rIns="0" bIns="0" rtlCol="0" anchor="t"/>
          <a:lstStyle/>
          <a:p>
            <a:pPr marL="0" indent="0" algn="l">
              <a:lnSpc>
                <a:spcPts val="1450"/>
              </a:lnSpc>
              <a:buNone/>
            </a:pPr>
            <a:r>
              <a:rPr lang="en-US" sz="1150" b="1" dirty="0">
                <a:solidFill>
                  <a:srgbClr val="15213F"/>
                </a:solidFill>
                <a:latin typeface="Inter Bold" pitchFamily="34" charset="0"/>
                <a:ea typeface="Inter Bold" pitchFamily="34" charset="-122"/>
                <a:cs typeface="Inter Bold" pitchFamily="34" charset="-120"/>
              </a:rPr>
              <a:t>Presentation Requirements</a:t>
            </a:r>
            <a:endParaRPr lang="en-US" sz="1150" dirty="0"/>
          </a:p>
        </p:txBody>
      </p:sp>
      <p:sp>
        <p:nvSpPr>
          <p:cNvPr id="26" name="Text 20"/>
          <p:cNvSpPr/>
          <p:nvPr/>
        </p:nvSpPr>
        <p:spPr>
          <a:xfrm>
            <a:off x="5535002" y="4284040"/>
            <a:ext cx="4280258" cy="362826"/>
          </a:xfrm>
          <a:prstGeom prst="rect">
            <a:avLst/>
          </a:prstGeom>
          <a:noFill/>
          <a:ln/>
        </p:spPr>
        <p:txBody>
          <a:bodyPr wrap="square" lIns="0" tIns="0" rIns="0" bIns="0" rtlCol="0" anchor="t"/>
          <a:lstStyle/>
          <a:p>
            <a:pPr marL="0" indent="0" algn="l">
              <a:lnSpc>
                <a:spcPts val="1400"/>
              </a:lnSpc>
              <a:buNone/>
            </a:pPr>
            <a:r>
              <a:rPr lang="en-US" sz="950" dirty="0">
                <a:solidFill>
                  <a:srgbClr val="15213F"/>
                </a:solidFill>
                <a:latin typeface="Inter" pitchFamily="34" charset="0"/>
                <a:ea typeface="Inter" pitchFamily="34" charset="-122"/>
                <a:cs typeface="Inter" pitchFamily="34" charset="-120"/>
              </a:rPr>
              <a:t>Are both Basic and Diluted EPS presented on the face of the Statement of Profit and Loss with equal prominence, as required?</a:t>
            </a:r>
            <a:endParaRPr lang="en-US" sz="950" dirty="0"/>
          </a:p>
        </p:txBody>
      </p:sp>
      <p:sp>
        <p:nvSpPr>
          <p:cNvPr id="27" name="Shape 21"/>
          <p:cNvSpPr/>
          <p:nvPr/>
        </p:nvSpPr>
        <p:spPr>
          <a:xfrm>
            <a:off x="736458" y="4890142"/>
            <a:ext cx="4555320" cy="1540052"/>
          </a:xfrm>
          <a:prstGeom prst="roundRect">
            <a:avLst>
              <a:gd name="adj" fmla="val 11773"/>
            </a:avLst>
          </a:prstGeom>
          <a:solidFill>
            <a:srgbClr val="FBFCFE"/>
          </a:solidFill>
          <a:ln w="16702">
            <a:solidFill>
              <a:srgbClr val="CFD2D8"/>
            </a:solidFill>
            <a:prstDash val="solid"/>
          </a:ln>
        </p:spPr>
      </p:sp>
      <p:pic>
        <p:nvPicPr>
          <p:cNvPr id="28" name="Image 4" descr="preencoded.png"/>
          <p:cNvPicPr>
            <a:picLocks noChangeAspect="1"/>
          </p:cNvPicPr>
          <p:nvPr/>
        </p:nvPicPr>
        <p:blipFill>
          <a:blip r:embed="rId7"/>
          <a:stretch>
            <a:fillRect/>
          </a:stretch>
        </p:blipFill>
        <p:spPr>
          <a:xfrm>
            <a:off x="873989" y="5027703"/>
            <a:ext cx="362574" cy="362652"/>
          </a:xfrm>
          <a:prstGeom prst="rect">
            <a:avLst/>
          </a:prstGeom>
        </p:spPr>
      </p:pic>
      <p:sp>
        <p:nvSpPr>
          <p:cNvPr id="29" name="Text 22"/>
          <p:cNvSpPr/>
          <p:nvPr/>
        </p:nvSpPr>
        <p:spPr>
          <a:xfrm>
            <a:off x="973680" y="5107054"/>
            <a:ext cx="163106" cy="203948"/>
          </a:xfrm>
          <a:prstGeom prst="rect">
            <a:avLst/>
          </a:prstGeom>
          <a:noFill/>
          <a:ln/>
        </p:spPr>
        <p:txBody>
          <a:bodyPr wrap="none" lIns="0" tIns="0" rIns="0" bIns="0" rtlCol="0" anchor="t"/>
          <a:lstStyle/>
          <a:p>
            <a:pPr marL="0" indent="0" algn="l">
              <a:lnSpc>
                <a:spcPts val="1900"/>
              </a:lnSpc>
              <a:buNone/>
            </a:pPr>
            <a:r>
              <a:rPr lang="en-US" sz="1250" b="1" dirty="0">
                <a:solidFill>
                  <a:srgbClr val="FFFFFF"/>
                </a:solidFill>
                <a:latin typeface="Inter Bold" pitchFamily="34" charset="0"/>
                <a:ea typeface="Inter Bold" pitchFamily="34" charset="-122"/>
                <a:cs typeface="Inter Bold" pitchFamily="34" charset="-120"/>
              </a:rPr>
              <a:t>5</a:t>
            </a:r>
            <a:endParaRPr lang="en-US" sz="1250" dirty="0"/>
          </a:p>
        </p:txBody>
      </p:sp>
      <p:sp>
        <p:nvSpPr>
          <p:cNvPr id="30" name="Text 23"/>
          <p:cNvSpPr/>
          <p:nvPr/>
        </p:nvSpPr>
        <p:spPr>
          <a:xfrm>
            <a:off x="873989" y="5496070"/>
            <a:ext cx="1680561" cy="188896"/>
          </a:xfrm>
          <a:prstGeom prst="rect">
            <a:avLst/>
          </a:prstGeom>
          <a:noFill/>
          <a:ln/>
        </p:spPr>
        <p:txBody>
          <a:bodyPr wrap="none" lIns="0" tIns="0" rIns="0" bIns="0" rtlCol="0" anchor="t"/>
          <a:lstStyle/>
          <a:p>
            <a:pPr marL="0" indent="0" algn="l">
              <a:lnSpc>
                <a:spcPts val="1450"/>
              </a:lnSpc>
              <a:buNone/>
            </a:pPr>
            <a:r>
              <a:rPr lang="en-US" sz="1150" b="1" dirty="0">
                <a:solidFill>
                  <a:srgbClr val="15213F"/>
                </a:solidFill>
                <a:latin typeface="Inter Bold" pitchFamily="34" charset="0"/>
                <a:ea typeface="Inter Bold" pitchFamily="34" charset="-122"/>
                <a:cs typeface="Inter Bold" pitchFamily="34" charset="-120"/>
              </a:rPr>
              <a:t>Anti-Dilutive Exclusion</a:t>
            </a:r>
            <a:endParaRPr lang="en-US" sz="1150" dirty="0"/>
          </a:p>
        </p:txBody>
      </p:sp>
      <p:sp>
        <p:nvSpPr>
          <p:cNvPr id="31" name="Text 24"/>
          <p:cNvSpPr/>
          <p:nvPr/>
        </p:nvSpPr>
        <p:spPr>
          <a:xfrm>
            <a:off x="873989" y="5748395"/>
            <a:ext cx="4280258" cy="362826"/>
          </a:xfrm>
          <a:prstGeom prst="rect">
            <a:avLst/>
          </a:prstGeom>
          <a:noFill/>
          <a:ln/>
        </p:spPr>
        <p:txBody>
          <a:bodyPr wrap="square" lIns="0" tIns="0" rIns="0" bIns="0" rtlCol="0" anchor="t"/>
          <a:lstStyle/>
          <a:p>
            <a:pPr marL="0" indent="0" algn="l">
              <a:lnSpc>
                <a:spcPts val="1400"/>
              </a:lnSpc>
              <a:buNone/>
            </a:pPr>
            <a:r>
              <a:rPr lang="en-US" sz="950" dirty="0">
                <a:solidFill>
                  <a:srgbClr val="15213F"/>
                </a:solidFill>
                <a:latin typeface="Inter" pitchFamily="34" charset="0"/>
                <a:ea typeface="Inter" pitchFamily="34" charset="-122"/>
                <a:cs typeface="Inter" pitchFamily="34" charset="-120"/>
              </a:rPr>
              <a:t>Are any instruments that would increase EPS (anti-dilutive) correctly excluded from the calculation of Diluted EPS?</a:t>
            </a:r>
            <a:endParaRPr lang="en-US" sz="950" dirty="0"/>
          </a:p>
        </p:txBody>
      </p:sp>
      <p:sp>
        <p:nvSpPr>
          <p:cNvPr id="32" name="Shape 25"/>
          <p:cNvSpPr/>
          <p:nvPr/>
        </p:nvSpPr>
        <p:spPr>
          <a:xfrm>
            <a:off x="5397471" y="4890142"/>
            <a:ext cx="4555320" cy="1540052"/>
          </a:xfrm>
          <a:prstGeom prst="roundRect">
            <a:avLst>
              <a:gd name="adj" fmla="val 11773"/>
            </a:avLst>
          </a:prstGeom>
          <a:solidFill>
            <a:srgbClr val="FBFCFE"/>
          </a:solidFill>
          <a:ln w="16702">
            <a:solidFill>
              <a:srgbClr val="CFD2D8"/>
            </a:solidFill>
            <a:prstDash val="solid"/>
          </a:ln>
        </p:spPr>
      </p:sp>
      <p:pic>
        <p:nvPicPr>
          <p:cNvPr id="33" name="Image 5" descr="preencoded.png"/>
          <p:cNvPicPr>
            <a:picLocks noChangeAspect="1"/>
          </p:cNvPicPr>
          <p:nvPr/>
        </p:nvPicPr>
        <p:blipFill>
          <a:blip r:embed="rId8"/>
          <a:stretch>
            <a:fillRect/>
          </a:stretch>
        </p:blipFill>
        <p:spPr>
          <a:xfrm>
            <a:off x="5535002" y="5027703"/>
            <a:ext cx="362574" cy="362652"/>
          </a:xfrm>
          <a:prstGeom prst="rect">
            <a:avLst/>
          </a:prstGeom>
        </p:spPr>
      </p:pic>
      <p:sp>
        <p:nvSpPr>
          <p:cNvPr id="34" name="Text 26"/>
          <p:cNvSpPr/>
          <p:nvPr/>
        </p:nvSpPr>
        <p:spPr>
          <a:xfrm>
            <a:off x="5634693" y="5107054"/>
            <a:ext cx="163106" cy="203948"/>
          </a:xfrm>
          <a:prstGeom prst="rect">
            <a:avLst/>
          </a:prstGeom>
          <a:noFill/>
          <a:ln/>
        </p:spPr>
        <p:txBody>
          <a:bodyPr wrap="none" lIns="0" tIns="0" rIns="0" bIns="0" rtlCol="0" anchor="t"/>
          <a:lstStyle/>
          <a:p>
            <a:pPr marL="0" indent="0" algn="l">
              <a:lnSpc>
                <a:spcPts val="1900"/>
              </a:lnSpc>
              <a:buNone/>
            </a:pPr>
            <a:r>
              <a:rPr lang="en-US" sz="1250" b="1" dirty="0">
                <a:solidFill>
                  <a:srgbClr val="FFFFFF"/>
                </a:solidFill>
                <a:latin typeface="Inter Bold" pitchFamily="34" charset="0"/>
                <a:ea typeface="Inter Bold" pitchFamily="34" charset="-122"/>
                <a:cs typeface="Inter Bold" pitchFamily="34" charset="-120"/>
              </a:rPr>
              <a:t>6</a:t>
            </a:r>
            <a:endParaRPr lang="en-US" sz="1250" dirty="0"/>
          </a:p>
        </p:txBody>
      </p:sp>
      <p:sp>
        <p:nvSpPr>
          <p:cNvPr id="35" name="Text 27"/>
          <p:cNvSpPr/>
          <p:nvPr/>
        </p:nvSpPr>
        <p:spPr>
          <a:xfrm>
            <a:off x="5535002" y="5496070"/>
            <a:ext cx="1982242" cy="188896"/>
          </a:xfrm>
          <a:prstGeom prst="rect">
            <a:avLst/>
          </a:prstGeom>
          <a:noFill/>
          <a:ln/>
        </p:spPr>
        <p:txBody>
          <a:bodyPr wrap="none" lIns="0" tIns="0" rIns="0" bIns="0" rtlCol="0" anchor="t"/>
          <a:lstStyle/>
          <a:p>
            <a:pPr marL="0" indent="0" algn="l">
              <a:lnSpc>
                <a:spcPts val="1450"/>
              </a:lnSpc>
              <a:buNone/>
            </a:pPr>
            <a:r>
              <a:rPr lang="en-US" sz="1150" b="1" dirty="0">
                <a:solidFill>
                  <a:srgbClr val="15213F"/>
                </a:solidFill>
                <a:latin typeface="Inter Bold" pitchFamily="34" charset="0"/>
                <a:ea typeface="Inter Bold" pitchFamily="34" charset="-122"/>
                <a:cs typeface="Inter Bold" pitchFamily="34" charset="-120"/>
              </a:rPr>
              <a:t>Disclosure of Assumptions</a:t>
            </a:r>
            <a:endParaRPr lang="en-US" sz="1150" dirty="0"/>
          </a:p>
        </p:txBody>
      </p:sp>
      <p:sp>
        <p:nvSpPr>
          <p:cNvPr id="36" name="Text 28"/>
          <p:cNvSpPr/>
          <p:nvPr/>
        </p:nvSpPr>
        <p:spPr>
          <a:xfrm>
            <a:off x="5535002" y="5748395"/>
            <a:ext cx="4280258" cy="544239"/>
          </a:xfrm>
          <a:prstGeom prst="rect">
            <a:avLst/>
          </a:prstGeom>
          <a:noFill/>
          <a:ln/>
        </p:spPr>
        <p:txBody>
          <a:bodyPr wrap="square" lIns="0" tIns="0" rIns="0" bIns="0" rtlCol="0" anchor="t"/>
          <a:lstStyle/>
          <a:p>
            <a:pPr marL="0" indent="0" algn="l">
              <a:lnSpc>
                <a:spcPts val="1400"/>
              </a:lnSpc>
              <a:buNone/>
            </a:pPr>
            <a:r>
              <a:rPr lang="en-US" sz="950" dirty="0">
                <a:solidFill>
                  <a:srgbClr val="15213F"/>
                </a:solidFill>
                <a:latin typeface="Inter" pitchFamily="34" charset="0"/>
                <a:ea typeface="Inter" pitchFamily="34" charset="-122"/>
                <a:cs typeface="Inter" pitchFamily="34" charset="-120"/>
              </a:rPr>
              <a:t>Is there adequate disclosure of the assumptions used in calculating Diluted EPS, including the reconciliation of the weighted average number of shares?</a:t>
            </a:r>
            <a:endParaRPr lang="en-US" sz="950" dirty="0"/>
          </a:p>
        </p:txBody>
      </p:sp>
      <p:sp>
        <p:nvSpPr>
          <p:cNvPr id="37" name="Text 29"/>
          <p:cNvSpPr/>
          <p:nvPr/>
        </p:nvSpPr>
        <p:spPr>
          <a:xfrm>
            <a:off x="736458" y="6549134"/>
            <a:ext cx="9216334" cy="362826"/>
          </a:xfrm>
          <a:prstGeom prst="rect">
            <a:avLst/>
          </a:prstGeom>
          <a:noFill/>
          <a:ln/>
        </p:spPr>
        <p:txBody>
          <a:bodyPr wrap="square" lIns="0" tIns="0" rIns="0" bIns="0" rtlCol="0" anchor="t"/>
          <a:lstStyle/>
          <a:p>
            <a:pPr marL="0" indent="0" algn="l">
              <a:lnSpc>
                <a:spcPts val="1400"/>
              </a:lnSpc>
              <a:buNone/>
            </a:pPr>
            <a:r>
              <a:rPr lang="en-US" sz="950" dirty="0">
                <a:solidFill>
                  <a:srgbClr val="15213F"/>
                </a:solidFill>
                <a:latin typeface="Inter" pitchFamily="34" charset="0"/>
                <a:ea typeface="Inter" pitchFamily="34" charset="-122"/>
                <a:cs typeface="Inter" pitchFamily="34" charset="-120"/>
              </a:rPr>
              <a:t>Adhering to these points is vital for transparent and accurate financial reporting, providing stakeholders with reliable insights into the company's earnings performance.</a:t>
            </a:r>
            <a:endParaRPr lang="en-US" sz="950" dirty="0"/>
          </a:p>
        </p:txBody>
      </p:sp>
      <p:pic>
        <p:nvPicPr>
          <p:cNvPr id="38" name="Image 6" descr="preencoded.png"/>
          <p:cNvPicPr>
            <a:picLocks noChangeAspect="1"/>
          </p:cNvPicPr>
          <p:nvPr/>
        </p:nvPicPr>
        <p:blipFill>
          <a:blip r:embed="rId9"/>
          <a:stretch>
            <a:fillRect/>
          </a:stretch>
        </p:blipFill>
        <p:spPr>
          <a:xfrm>
            <a:off x="361705" y="324977"/>
            <a:ext cx="760728" cy="165751"/>
          </a:xfrm>
          <a:prstGeom prst="rect">
            <a:avLst/>
          </a:prstGeom>
        </p:spPr>
      </p:pic>
      <p:sp>
        <p:nvSpPr>
          <p:cNvPr id="39" name="Text 30"/>
          <p:cNvSpPr/>
          <p:nvPr/>
        </p:nvSpPr>
        <p:spPr>
          <a:xfrm>
            <a:off x="4929813" y="7090676"/>
            <a:ext cx="829624" cy="126945"/>
          </a:xfrm>
          <a:prstGeom prst="rect">
            <a:avLst/>
          </a:prstGeom>
          <a:noFill/>
          <a:ln/>
        </p:spPr>
        <p:txBody>
          <a:bodyPr wrap="none" lIns="0" tIns="0" rIns="0" bIns="0" rtlCol="0" anchor="t"/>
          <a:lstStyle/>
          <a:p>
            <a:pPr marL="0" indent="0" algn="ctr">
              <a:lnSpc>
                <a:spcPts val="950"/>
              </a:lnSpc>
              <a:buNone/>
            </a:pPr>
            <a:r>
              <a:rPr lang="en-US" sz="650" dirty="0">
                <a:solidFill>
                  <a:srgbClr val="15213F"/>
                </a:solidFill>
                <a:latin typeface="Inter" pitchFamily="34" charset="0"/>
                <a:ea typeface="Inter" pitchFamily="34" charset="-122"/>
                <a:cs typeface="Inter" pitchFamily="34" charset="-120"/>
              </a:rPr>
              <a:t>CA Anupam Sarda</a:t>
            </a:r>
            <a:endParaRPr lang="en-US" sz="65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 41">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601"/>
            </a:avLst>
          </a:prstGeom>
          <a:solidFill>
            <a:srgbClr val="FBFCFE"/>
          </a:solidFill>
          <a:ln w="33404">
            <a:solidFill>
              <a:srgbClr val="E5E0DF"/>
            </a:solidFill>
            <a:prstDash val="solid"/>
          </a:ln>
        </p:spPr>
      </p:sp>
      <p:pic>
        <p:nvPicPr>
          <p:cNvPr id="3" name="Image 0" descr="preencoded.png"/>
          <p:cNvPicPr>
            <a:picLocks noChangeAspect="1"/>
          </p:cNvPicPr>
          <p:nvPr/>
        </p:nvPicPr>
        <p:blipFill>
          <a:blip r:embed="rId3"/>
          <a:stretch>
            <a:fillRect/>
          </a:stretch>
        </p:blipFill>
        <p:spPr>
          <a:xfrm>
            <a:off x="6426650" y="178194"/>
            <a:ext cx="4009545" cy="7205701"/>
          </a:xfrm>
          <a:prstGeom prst="rect">
            <a:avLst/>
          </a:prstGeom>
        </p:spPr>
      </p:pic>
      <p:sp>
        <p:nvSpPr>
          <p:cNvPr id="4" name="Text 1"/>
          <p:cNvSpPr/>
          <p:nvPr/>
        </p:nvSpPr>
        <p:spPr>
          <a:xfrm>
            <a:off x="805528" y="1766274"/>
            <a:ext cx="3453592" cy="431736"/>
          </a:xfrm>
          <a:prstGeom prst="rect">
            <a:avLst/>
          </a:prstGeom>
          <a:noFill/>
          <a:ln/>
        </p:spPr>
        <p:txBody>
          <a:bodyPr wrap="none" lIns="0" tIns="0" rIns="0" bIns="0" rtlCol="0" anchor="t"/>
          <a:lstStyle/>
          <a:p>
            <a:pPr marL="0" indent="0" algn="l">
              <a:lnSpc>
                <a:spcPts val="3350"/>
              </a:lnSpc>
              <a:buNone/>
            </a:pPr>
            <a:r>
              <a:rPr lang="en-US" sz="2700" b="1" dirty="0">
                <a:solidFill>
                  <a:srgbClr val="3257B8"/>
                </a:solidFill>
                <a:latin typeface="Inter Bold" pitchFamily="34" charset="0"/>
                <a:ea typeface="Inter Bold" pitchFamily="34" charset="-122"/>
                <a:cs typeface="Inter Bold" pitchFamily="34" charset="-120"/>
              </a:rPr>
              <a:t>Key Takeaways</a:t>
            </a:r>
            <a:endParaRPr lang="en-US" sz="2700" dirty="0"/>
          </a:p>
        </p:txBody>
      </p:sp>
      <p:sp>
        <p:nvSpPr>
          <p:cNvPr id="5" name="Shape 2"/>
          <p:cNvSpPr/>
          <p:nvPr/>
        </p:nvSpPr>
        <p:spPr>
          <a:xfrm>
            <a:off x="805528" y="2405265"/>
            <a:ext cx="5259418" cy="1061591"/>
          </a:xfrm>
          <a:prstGeom prst="roundRect">
            <a:avLst>
              <a:gd name="adj" fmla="val 19520"/>
            </a:avLst>
          </a:prstGeom>
          <a:solidFill>
            <a:srgbClr val="FBFCFE"/>
          </a:solidFill>
          <a:ln w="22269">
            <a:solidFill>
              <a:srgbClr val="CFD2D8"/>
            </a:solidFill>
            <a:prstDash val="solid"/>
          </a:ln>
        </p:spPr>
      </p:sp>
      <p:sp>
        <p:nvSpPr>
          <p:cNvPr id="6" name="Text 3"/>
          <p:cNvSpPr/>
          <p:nvPr/>
        </p:nvSpPr>
        <p:spPr>
          <a:xfrm>
            <a:off x="965937" y="2565708"/>
            <a:ext cx="1726752"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AS 3</a:t>
            </a:r>
            <a:endParaRPr lang="en-US" sz="1350" dirty="0"/>
          </a:p>
        </p:txBody>
      </p:sp>
      <p:sp>
        <p:nvSpPr>
          <p:cNvPr id="7" name="Text 4"/>
          <p:cNvSpPr/>
          <p:nvPr/>
        </p:nvSpPr>
        <p:spPr>
          <a:xfrm>
            <a:off x="965937" y="2864409"/>
            <a:ext cx="4938598" cy="442003"/>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Cash flow classification is a </a:t>
            </a:r>
            <a:r>
              <a:rPr lang="en-US" sz="1050" b="1" dirty="0">
                <a:solidFill>
                  <a:srgbClr val="15213F"/>
                </a:solidFill>
                <a:latin typeface="Inter" pitchFamily="34" charset="0"/>
                <a:ea typeface="Inter" pitchFamily="34" charset="-122"/>
                <a:cs typeface="Inter" pitchFamily="34" charset="-120"/>
              </a:rPr>
              <a:t>judgement call</a:t>
            </a:r>
            <a:r>
              <a:rPr lang="en-US" sz="1050" dirty="0">
                <a:solidFill>
                  <a:srgbClr val="15213F"/>
                </a:solidFill>
                <a:latin typeface="Inter" pitchFamily="34" charset="0"/>
                <a:ea typeface="Inter" pitchFamily="34" charset="-122"/>
                <a:cs typeface="Inter" pitchFamily="34" charset="-120"/>
              </a:rPr>
              <a:t> — especially for interest, dividends, and taxes. Always reconcile to balance sheet cash balances.</a:t>
            </a:r>
            <a:endParaRPr lang="en-US" sz="1050" dirty="0"/>
          </a:p>
        </p:txBody>
      </p:sp>
      <p:sp>
        <p:nvSpPr>
          <p:cNvPr id="8" name="Shape 5"/>
          <p:cNvSpPr/>
          <p:nvPr/>
        </p:nvSpPr>
        <p:spPr>
          <a:xfrm>
            <a:off x="805528" y="3605026"/>
            <a:ext cx="5259418" cy="1282593"/>
          </a:xfrm>
          <a:prstGeom prst="roundRect">
            <a:avLst>
              <a:gd name="adj" fmla="val 16156"/>
            </a:avLst>
          </a:prstGeom>
          <a:solidFill>
            <a:srgbClr val="FBFCFE"/>
          </a:solidFill>
          <a:ln w="22269">
            <a:solidFill>
              <a:srgbClr val="CFD2D8"/>
            </a:solidFill>
            <a:prstDash val="solid"/>
          </a:ln>
        </p:spPr>
      </p:sp>
      <p:sp>
        <p:nvSpPr>
          <p:cNvPr id="9" name="Text 6"/>
          <p:cNvSpPr/>
          <p:nvPr/>
        </p:nvSpPr>
        <p:spPr>
          <a:xfrm>
            <a:off x="965937" y="3765469"/>
            <a:ext cx="1726752"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AS 20</a:t>
            </a:r>
            <a:endParaRPr lang="en-US" sz="1350" dirty="0"/>
          </a:p>
        </p:txBody>
      </p:sp>
      <p:sp>
        <p:nvSpPr>
          <p:cNvPr id="10" name="Text 7"/>
          <p:cNvSpPr/>
          <p:nvPr/>
        </p:nvSpPr>
        <p:spPr>
          <a:xfrm>
            <a:off x="965937" y="4064170"/>
            <a:ext cx="4938598" cy="663005"/>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Present both Basic and Diluted EPS on the </a:t>
            </a:r>
            <a:r>
              <a:rPr lang="en-US" sz="1050" b="1" dirty="0">
                <a:solidFill>
                  <a:srgbClr val="15213F"/>
                </a:solidFill>
                <a:latin typeface="Inter" pitchFamily="34" charset="0"/>
                <a:ea typeface="Inter" pitchFamily="34" charset="-122"/>
                <a:cs typeface="Inter" pitchFamily="34" charset="-120"/>
              </a:rPr>
              <a:t>face of P&amp;L</a:t>
            </a:r>
            <a:r>
              <a:rPr lang="en-US" sz="1050" dirty="0">
                <a:solidFill>
                  <a:srgbClr val="15213F"/>
                </a:solidFill>
                <a:latin typeface="Inter" pitchFamily="34" charset="0"/>
                <a:ea typeface="Inter" pitchFamily="34" charset="-122"/>
                <a:cs typeface="Inter" pitchFamily="34" charset="-120"/>
              </a:rPr>
              <a:t>. Restate prior periods for bonus issues. Exclude anti-dilutive instruments from diluted EPS.</a:t>
            </a:r>
            <a:endParaRPr lang="en-US" sz="1050" dirty="0"/>
          </a:p>
        </p:txBody>
      </p:sp>
      <p:sp>
        <p:nvSpPr>
          <p:cNvPr id="11" name="Text 8"/>
          <p:cNvSpPr/>
          <p:nvPr/>
        </p:nvSpPr>
        <p:spPr>
          <a:xfrm>
            <a:off x="1012738" y="5198413"/>
            <a:ext cx="5052207" cy="442003"/>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"Accounting Standards are not bureaucratic hurdles — they are the language of trust between enterprises and their stakeholders."</a:t>
            </a:r>
            <a:endParaRPr lang="en-US" sz="1050" dirty="0"/>
          </a:p>
        </p:txBody>
      </p:sp>
      <p:sp>
        <p:nvSpPr>
          <p:cNvPr id="12" name="Shape 9"/>
          <p:cNvSpPr/>
          <p:nvPr/>
        </p:nvSpPr>
        <p:spPr>
          <a:xfrm>
            <a:off x="805528" y="5043016"/>
            <a:ext cx="33404" cy="752798"/>
          </a:xfrm>
          <a:prstGeom prst="rect">
            <a:avLst/>
          </a:prstGeom>
          <a:solidFill>
            <a:srgbClr val="3257B8"/>
          </a:solidFill>
          <a:ln/>
        </p:spPr>
      </p:sp>
      <p:pic>
        <p:nvPicPr>
          <p:cNvPr id="13" name="Image 1" descr="preencoded.png"/>
          <p:cNvPicPr>
            <a:picLocks noChangeAspect="1"/>
          </p:cNvPicPr>
          <p:nvPr/>
        </p:nvPicPr>
        <p:blipFill>
          <a:blip r:embed="rId4"/>
          <a:stretch>
            <a:fillRect/>
          </a:stretch>
        </p:blipFill>
        <p:spPr>
          <a:xfrm>
            <a:off x="377276" y="345946"/>
            <a:ext cx="869378" cy="189418"/>
          </a:xfrm>
          <a:prstGeom prst="rect">
            <a:avLst/>
          </a:prstGeom>
        </p:spPr>
      </p:pic>
      <p:sp>
        <p:nvSpPr>
          <p:cNvPr id="14" name="Text 10"/>
          <p:cNvSpPr/>
          <p:nvPr/>
        </p:nvSpPr>
        <p:spPr>
          <a:xfrm>
            <a:off x="5515951" y="7043952"/>
            <a:ext cx="977246" cy="154788"/>
          </a:xfrm>
          <a:prstGeom prst="rect">
            <a:avLst/>
          </a:prstGeom>
          <a:noFill/>
          <a:ln/>
        </p:spPr>
        <p:txBody>
          <a:bodyPr wrap="none" lIns="0" tIns="0" rIns="0" bIns="0" rtlCol="0" anchor="t"/>
          <a:lstStyle/>
          <a:p>
            <a:pPr marL="0" indent="0" algn="r">
              <a:lnSpc>
                <a:spcPts val="1200"/>
              </a:lnSpc>
              <a:buNone/>
            </a:pPr>
            <a:r>
              <a:rPr lang="en-US" sz="750" dirty="0">
                <a:solidFill>
                  <a:srgbClr val="15213F"/>
                </a:solidFill>
                <a:latin typeface="Inter" pitchFamily="34" charset="0"/>
                <a:ea typeface="Inter" pitchFamily="34" charset="-122"/>
                <a:cs typeface="Inter" pitchFamily="34" charset="-120"/>
              </a:rPr>
              <a:t>CA Anupam Sarda</a:t>
            </a:r>
            <a:endParaRPr lang="en-US" sz="75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 42">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601"/>
            </a:avLst>
          </a:prstGeom>
          <a:solidFill>
            <a:srgbClr val="FBFCFE"/>
          </a:solidFill>
          <a:ln w="33404">
            <a:solidFill>
              <a:srgbClr val="E5E0DF"/>
            </a:solidFill>
            <a:prstDash val="solid"/>
          </a:ln>
        </p:spPr>
      </p:sp>
      <p:pic>
        <p:nvPicPr>
          <p:cNvPr id="3" name="Image 0" descr="preencoded.png"/>
          <p:cNvPicPr>
            <a:picLocks noChangeAspect="1"/>
          </p:cNvPicPr>
          <p:nvPr/>
        </p:nvPicPr>
        <p:blipFill>
          <a:blip r:embed="rId3"/>
          <a:stretch>
            <a:fillRect/>
          </a:stretch>
        </p:blipFill>
        <p:spPr>
          <a:xfrm>
            <a:off x="252967" y="178194"/>
            <a:ext cx="10183315" cy="7205701"/>
          </a:xfrm>
          <a:prstGeom prst="rect">
            <a:avLst/>
          </a:prstGeom>
        </p:spPr>
      </p:pic>
      <p:sp>
        <p:nvSpPr>
          <p:cNvPr id="4" name="Text 1"/>
          <p:cNvSpPr/>
          <p:nvPr/>
        </p:nvSpPr>
        <p:spPr>
          <a:xfrm>
            <a:off x="2961576" y="870608"/>
            <a:ext cx="4766010" cy="595835"/>
          </a:xfrm>
          <a:prstGeom prst="rect">
            <a:avLst/>
          </a:prstGeom>
          <a:noFill/>
          <a:ln/>
        </p:spPr>
        <p:txBody>
          <a:bodyPr wrap="none" lIns="0" tIns="0" rIns="0" bIns="0" rtlCol="0" anchor="t"/>
          <a:lstStyle/>
          <a:p>
            <a:pPr marL="0" indent="0" algn="ctr">
              <a:lnSpc>
                <a:spcPts val="4650"/>
              </a:lnSpc>
              <a:buNone/>
            </a:pPr>
            <a:r>
              <a:rPr lang="en-US" sz="3750" b="1" dirty="0">
                <a:solidFill>
                  <a:srgbClr val="3257B8"/>
                </a:solidFill>
                <a:latin typeface="Inter Bold" pitchFamily="34" charset="0"/>
                <a:ea typeface="Inter Bold" pitchFamily="34" charset="-122"/>
                <a:cs typeface="Inter Bold" pitchFamily="34" charset="-120"/>
              </a:rPr>
              <a:t>Thank You</a:t>
            </a:r>
            <a:endParaRPr lang="en-US" sz="3750" dirty="0"/>
          </a:p>
        </p:txBody>
      </p:sp>
      <p:sp>
        <p:nvSpPr>
          <p:cNvPr id="5" name="Text 2"/>
          <p:cNvSpPr/>
          <p:nvPr/>
        </p:nvSpPr>
        <p:spPr>
          <a:xfrm>
            <a:off x="805528" y="1673697"/>
            <a:ext cx="9078193" cy="221002"/>
          </a:xfrm>
          <a:prstGeom prst="rect">
            <a:avLst/>
          </a:prstGeom>
          <a:noFill/>
          <a:ln/>
        </p:spPr>
        <p:txBody>
          <a:bodyPr wrap="none" lIns="0" tIns="0" rIns="0" bIns="0" rtlCol="0" anchor="t"/>
          <a:lstStyle/>
          <a:p>
            <a:pPr marL="0" indent="0" algn="ctr">
              <a:lnSpc>
                <a:spcPts val="1700"/>
              </a:lnSpc>
              <a:buNone/>
            </a:pPr>
            <a:endParaRPr lang="en-US" sz="1050" dirty="0"/>
          </a:p>
        </p:txBody>
      </p:sp>
      <p:sp>
        <p:nvSpPr>
          <p:cNvPr id="6" name="Text 3"/>
          <p:cNvSpPr/>
          <p:nvPr/>
        </p:nvSpPr>
        <p:spPr>
          <a:xfrm>
            <a:off x="805528" y="2050096"/>
            <a:ext cx="9078193" cy="221002"/>
          </a:xfrm>
          <a:prstGeom prst="rect">
            <a:avLst/>
          </a:prstGeom>
          <a:noFill/>
          <a:ln/>
        </p:spPr>
        <p:txBody>
          <a:bodyPr wrap="none" lIns="0" tIns="0" rIns="0" bIns="0" rtlCol="0" anchor="t"/>
          <a:lstStyle/>
          <a:p>
            <a:pPr marL="0" indent="0" algn="ctr">
              <a:lnSpc>
                <a:spcPts val="1700"/>
              </a:lnSpc>
              <a:buNone/>
            </a:pPr>
            <a:endParaRPr lang="en-US" sz="1050" dirty="0"/>
          </a:p>
        </p:txBody>
      </p:sp>
      <p:sp>
        <p:nvSpPr>
          <p:cNvPr id="7" name="Text 4"/>
          <p:cNvSpPr/>
          <p:nvPr/>
        </p:nvSpPr>
        <p:spPr>
          <a:xfrm>
            <a:off x="805528" y="2426495"/>
            <a:ext cx="9078193" cy="221002"/>
          </a:xfrm>
          <a:prstGeom prst="rect">
            <a:avLst/>
          </a:prstGeom>
          <a:noFill/>
          <a:ln/>
        </p:spPr>
        <p:txBody>
          <a:bodyPr wrap="none" lIns="0" tIns="0" rIns="0" bIns="0" rtlCol="0" anchor="t"/>
          <a:lstStyle/>
          <a:p>
            <a:pPr marL="0" indent="0" algn="ctr">
              <a:lnSpc>
                <a:spcPts val="1700"/>
              </a:lnSpc>
              <a:buNone/>
            </a:pPr>
            <a:endParaRPr lang="en-US" sz="1050" dirty="0"/>
          </a:p>
        </p:txBody>
      </p:sp>
      <p:sp>
        <p:nvSpPr>
          <p:cNvPr id="8" name="Text 5"/>
          <p:cNvSpPr/>
          <p:nvPr/>
        </p:nvSpPr>
        <p:spPr>
          <a:xfrm>
            <a:off x="805528" y="2802894"/>
            <a:ext cx="9078193" cy="221002"/>
          </a:xfrm>
          <a:prstGeom prst="rect">
            <a:avLst/>
          </a:prstGeom>
          <a:noFill/>
          <a:ln/>
        </p:spPr>
        <p:txBody>
          <a:bodyPr wrap="none" lIns="0" tIns="0" rIns="0" bIns="0" rtlCol="0" anchor="t"/>
          <a:lstStyle/>
          <a:p>
            <a:pPr marL="0" indent="0" algn="ctr">
              <a:lnSpc>
                <a:spcPts val="1700"/>
              </a:lnSpc>
              <a:buNone/>
            </a:pPr>
            <a:endParaRPr lang="en-US" sz="1050" dirty="0"/>
          </a:p>
        </p:txBody>
      </p:sp>
      <p:sp>
        <p:nvSpPr>
          <p:cNvPr id="9" name="Text 6"/>
          <p:cNvSpPr/>
          <p:nvPr/>
        </p:nvSpPr>
        <p:spPr>
          <a:xfrm>
            <a:off x="805528" y="3179293"/>
            <a:ext cx="9078193" cy="221002"/>
          </a:xfrm>
          <a:prstGeom prst="rect">
            <a:avLst/>
          </a:prstGeom>
          <a:noFill/>
          <a:ln/>
        </p:spPr>
        <p:txBody>
          <a:bodyPr wrap="none" lIns="0" tIns="0" rIns="0" bIns="0" rtlCol="0" anchor="t"/>
          <a:lstStyle/>
          <a:p>
            <a:pPr marL="0" indent="0" algn="ctr">
              <a:lnSpc>
                <a:spcPts val="1700"/>
              </a:lnSpc>
              <a:buNone/>
            </a:pPr>
            <a:endParaRPr lang="en-US" sz="1050" dirty="0"/>
          </a:p>
        </p:txBody>
      </p:sp>
      <p:sp>
        <p:nvSpPr>
          <p:cNvPr id="10" name="Text 7"/>
          <p:cNvSpPr/>
          <p:nvPr/>
        </p:nvSpPr>
        <p:spPr>
          <a:xfrm>
            <a:off x="805528" y="3555692"/>
            <a:ext cx="9078193" cy="221002"/>
          </a:xfrm>
          <a:prstGeom prst="rect">
            <a:avLst/>
          </a:prstGeom>
          <a:noFill/>
          <a:ln/>
        </p:spPr>
        <p:txBody>
          <a:bodyPr wrap="none" lIns="0" tIns="0" rIns="0" bIns="0" rtlCol="0" anchor="t"/>
          <a:lstStyle/>
          <a:p>
            <a:pPr marL="0" indent="0" algn="ctr">
              <a:lnSpc>
                <a:spcPts val="1700"/>
              </a:lnSpc>
              <a:buNone/>
            </a:pPr>
            <a:endParaRPr lang="en-US" sz="1050" dirty="0"/>
          </a:p>
        </p:txBody>
      </p:sp>
      <p:sp>
        <p:nvSpPr>
          <p:cNvPr id="11" name="Text 8"/>
          <p:cNvSpPr/>
          <p:nvPr/>
        </p:nvSpPr>
        <p:spPr>
          <a:xfrm>
            <a:off x="805528" y="3932091"/>
            <a:ext cx="9078193" cy="221002"/>
          </a:xfrm>
          <a:prstGeom prst="rect">
            <a:avLst/>
          </a:prstGeom>
          <a:noFill/>
          <a:ln/>
        </p:spPr>
        <p:txBody>
          <a:bodyPr wrap="none" lIns="0" tIns="0" rIns="0" bIns="0" rtlCol="0" anchor="t"/>
          <a:lstStyle/>
          <a:p>
            <a:pPr marL="0" indent="0" algn="ctr">
              <a:lnSpc>
                <a:spcPts val="1700"/>
              </a:lnSpc>
              <a:buNone/>
            </a:pPr>
            <a:endParaRPr lang="en-US" sz="1050" dirty="0"/>
          </a:p>
        </p:txBody>
      </p:sp>
      <p:sp>
        <p:nvSpPr>
          <p:cNvPr id="12" name="Text 9"/>
          <p:cNvSpPr/>
          <p:nvPr/>
        </p:nvSpPr>
        <p:spPr>
          <a:xfrm>
            <a:off x="805528" y="4308490"/>
            <a:ext cx="9078193" cy="221002"/>
          </a:xfrm>
          <a:prstGeom prst="rect">
            <a:avLst/>
          </a:prstGeom>
          <a:noFill/>
          <a:ln/>
        </p:spPr>
        <p:txBody>
          <a:bodyPr wrap="none" lIns="0" tIns="0" rIns="0" bIns="0" rtlCol="0" anchor="t"/>
          <a:lstStyle/>
          <a:p>
            <a:pPr marL="0" indent="0" algn="ctr">
              <a:lnSpc>
                <a:spcPts val="1700"/>
              </a:lnSpc>
              <a:buNone/>
            </a:pPr>
            <a:endParaRPr lang="en-US" sz="1050" dirty="0"/>
          </a:p>
        </p:txBody>
      </p:sp>
      <p:sp>
        <p:nvSpPr>
          <p:cNvPr id="13" name="Text 10"/>
          <p:cNvSpPr/>
          <p:nvPr/>
        </p:nvSpPr>
        <p:spPr>
          <a:xfrm>
            <a:off x="805528" y="4684889"/>
            <a:ext cx="9078193" cy="221002"/>
          </a:xfrm>
          <a:prstGeom prst="rect">
            <a:avLst/>
          </a:prstGeom>
          <a:noFill/>
          <a:ln/>
        </p:spPr>
        <p:txBody>
          <a:bodyPr wrap="none" lIns="0" tIns="0" rIns="0" bIns="0" rtlCol="0" anchor="t"/>
          <a:lstStyle/>
          <a:p>
            <a:pPr marL="0" indent="0" algn="l">
              <a:lnSpc>
                <a:spcPts val="1700"/>
              </a:lnSpc>
              <a:buNone/>
            </a:pPr>
            <a:endParaRPr lang="en-US" sz="1050" dirty="0"/>
          </a:p>
        </p:txBody>
      </p:sp>
      <p:sp>
        <p:nvSpPr>
          <p:cNvPr id="14" name="Text 11"/>
          <p:cNvSpPr/>
          <p:nvPr/>
        </p:nvSpPr>
        <p:spPr>
          <a:xfrm>
            <a:off x="805528" y="5061288"/>
            <a:ext cx="9078193" cy="221002"/>
          </a:xfrm>
          <a:prstGeom prst="rect">
            <a:avLst/>
          </a:prstGeom>
          <a:noFill/>
          <a:ln/>
        </p:spPr>
        <p:txBody>
          <a:bodyPr wrap="none" lIns="0" tIns="0" rIns="0" bIns="0" rtlCol="0" anchor="t"/>
          <a:lstStyle/>
          <a:p>
            <a:pPr marL="0" indent="0" algn="l">
              <a:lnSpc>
                <a:spcPts val="1700"/>
              </a:lnSpc>
              <a:buNone/>
            </a:pPr>
            <a:endParaRPr lang="en-US" sz="1050" dirty="0"/>
          </a:p>
        </p:txBody>
      </p:sp>
      <p:sp>
        <p:nvSpPr>
          <p:cNvPr id="15" name="Text 12"/>
          <p:cNvSpPr/>
          <p:nvPr/>
        </p:nvSpPr>
        <p:spPr>
          <a:xfrm>
            <a:off x="3692553" y="5489544"/>
            <a:ext cx="3304056" cy="259024"/>
          </a:xfrm>
          <a:prstGeom prst="rect">
            <a:avLst/>
          </a:prstGeom>
          <a:noFill/>
          <a:ln/>
        </p:spPr>
        <p:txBody>
          <a:bodyPr wrap="none" lIns="0" tIns="0" rIns="0" bIns="0" rtlCol="0" anchor="t"/>
          <a:lstStyle/>
          <a:p>
            <a:pPr marL="0" indent="0" algn="ctr">
              <a:lnSpc>
                <a:spcPts val="2000"/>
              </a:lnSpc>
              <a:buNone/>
            </a:pPr>
            <a:r>
              <a:rPr lang="en-US" sz="1600" b="1" dirty="0">
                <a:solidFill>
                  <a:srgbClr val="3257B8"/>
                </a:solidFill>
                <a:latin typeface="Inter Bold" pitchFamily="34" charset="0"/>
                <a:ea typeface="Inter Bold" pitchFamily="34" charset="-122"/>
                <a:cs typeface="Inter Bold" pitchFamily="34" charset="-120"/>
              </a:rPr>
              <a:t>Presented By: CA Anupam Sarda</a:t>
            </a:r>
            <a:endParaRPr lang="en-US" sz="1600" dirty="0"/>
          </a:p>
        </p:txBody>
      </p:sp>
      <p:sp>
        <p:nvSpPr>
          <p:cNvPr id="16" name="Text 13"/>
          <p:cNvSpPr/>
          <p:nvPr/>
        </p:nvSpPr>
        <p:spPr>
          <a:xfrm>
            <a:off x="4138638" y="5803819"/>
            <a:ext cx="2411886" cy="259024"/>
          </a:xfrm>
          <a:prstGeom prst="rect">
            <a:avLst/>
          </a:prstGeom>
          <a:noFill/>
          <a:ln/>
        </p:spPr>
        <p:txBody>
          <a:bodyPr wrap="none" lIns="0" tIns="0" rIns="0" bIns="0" rtlCol="0" anchor="t"/>
          <a:lstStyle/>
          <a:p>
            <a:pPr marL="0" indent="0" algn="ctr">
              <a:lnSpc>
                <a:spcPts val="2000"/>
              </a:lnSpc>
              <a:buNone/>
            </a:pPr>
            <a:r>
              <a:rPr lang="en-US" sz="1600" b="1" dirty="0">
                <a:solidFill>
                  <a:srgbClr val="3257B8"/>
                </a:solidFill>
                <a:latin typeface="Inter Bold" pitchFamily="34" charset="0"/>
                <a:ea typeface="Inter Bold" pitchFamily="34" charset="-122"/>
                <a:cs typeface="Inter Bold" pitchFamily="34" charset="-120"/>
              </a:rPr>
              <a:t>Partner at: D J A S &amp; Co.</a:t>
            </a:r>
            <a:endParaRPr lang="en-US" sz="1600" dirty="0"/>
          </a:p>
        </p:txBody>
      </p:sp>
      <p:sp>
        <p:nvSpPr>
          <p:cNvPr id="17" name="Text 14"/>
          <p:cNvSpPr/>
          <p:nvPr/>
        </p:nvSpPr>
        <p:spPr>
          <a:xfrm>
            <a:off x="4089315" y="6118094"/>
            <a:ext cx="2510620" cy="259024"/>
          </a:xfrm>
          <a:prstGeom prst="rect">
            <a:avLst/>
          </a:prstGeom>
          <a:noFill/>
          <a:ln/>
        </p:spPr>
        <p:txBody>
          <a:bodyPr wrap="none" lIns="0" tIns="0" rIns="0" bIns="0" rtlCol="0" anchor="t"/>
          <a:lstStyle/>
          <a:p>
            <a:pPr marL="0" indent="0" algn="ctr">
              <a:lnSpc>
                <a:spcPts val="2000"/>
              </a:lnSpc>
              <a:buNone/>
            </a:pPr>
            <a:r>
              <a:rPr lang="en-US" sz="1600" b="1" dirty="0">
                <a:solidFill>
                  <a:srgbClr val="3257B8"/>
                </a:solidFill>
                <a:latin typeface="Inter Bold" pitchFamily="34" charset="0"/>
                <a:ea typeface="Inter Bold" pitchFamily="34" charset="-122"/>
                <a:cs typeface="Inter Bold" pitchFamily="34" charset="-120"/>
              </a:rPr>
              <a:t>Contact No:9836041458</a:t>
            </a:r>
            <a:endParaRPr lang="en-US" sz="1600" dirty="0"/>
          </a:p>
        </p:txBody>
      </p:sp>
      <p:sp>
        <p:nvSpPr>
          <p:cNvPr id="18" name="Text 15"/>
          <p:cNvSpPr/>
          <p:nvPr/>
        </p:nvSpPr>
        <p:spPr>
          <a:xfrm>
            <a:off x="4308530" y="6432369"/>
            <a:ext cx="2072190" cy="259024"/>
          </a:xfrm>
          <a:prstGeom prst="rect">
            <a:avLst/>
          </a:prstGeom>
          <a:noFill/>
          <a:ln/>
        </p:spPr>
        <p:txBody>
          <a:bodyPr wrap="none" lIns="0" tIns="0" rIns="0" bIns="0" rtlCol="0" anchor="t"/>
          <a:lstStyle/>
          <a:p>
            <a:pPr marL="0" indent="0" algn="ctr">
              <a:lnSpc>
                <a:spcPts val="2000"/>
              </a:lnSpc>
              <a:buNone/>
            </a:pPr>
            <a:r>
              <a:rPr lang="en-US" sz="1600" b="1" dirty="0">
                <a:solidFill>
                  <a:srgbClr val="3257B8"/>
                </a:solidFill>
                <a:latin typeface="Inter Bold" pitchFamily="34" charset="0"/>
                <a:ea typeface="Inter Bold" pitchFamily="34" charset="-122"/>
                <a:cs typeface="Inter Bold" pitchFamily="34" charset="-120"/>
              </a:rPr>
              <a:t>Email: info@djas.in</a:t>
            </a:r>
            <a:endParaRPr lang="en-US" sz="16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601"/>
            </a:avLst>
          </a:prstGeom>
          <a:solidFill>
            <a:srgbClr val="FBFCFE"/>
          </a:solidFill>
          <a:ln w="33404">
            <a:solidFill>
              <a:srgbClr val="E5E0DF"/>
            </a:solidFill>
            <a:prstDash val="solid"/>
          </a:ln>
        </p:spPr>
      </p:sp>
      <p:sp>
        <p:nvSpPr>
          <p:cNvPr id="3" name="Text 1"/>
          <p:cNvSpPr/>
          <p:nvPr/>
        </p:nvSpPr>
        <p:spPr>
          <a:xfrm>
            <a:off x="805528" y="1392311"/>
            <a:ext cx="7278544" cy="431736"/>
          </a:xfrm>
          <a:prstGeom prst="rect">
            <a:avLst/>
          </a:prstGeom>
          <a:noFill/>
          <a:ln/>
        </p:spPr>
        <p:txBody>
          <a:bodyPr wrap="none" lIns="0" tIns="0" rIns="0" bIns="0" rtlCol="0" anchor="t"/>
          <a:lstStyle/>
          <a:p>
            <a:pPr marL="0" indent="0" algn="l">
              <a:lnSpc>
                <a:spcPts val="3350"/>
              </a:lnSpc>
              <a:buNone/>
            </a:pPr>
            <a:r>
              <a:rPr lang="en-US" sz="2700" b="1" dirty="0">
                <a:solidFill>
                  <a:srgbClr val="3257B8"/>
                </a:solidFill>
                <a:latin typeface="Inter Bold" pitchFamily="34" charset="0"/>
                <a:ea typeface="Inter Bold" pitchFamily="34" charset="-122"/>
                <a:cs typeface="Inter Bold" pitchFamily="34" charset="-120"/>
              </a:rPr>
              <a:t>AS 3 Definitions: Understanding Key Terms</a:t>
            </a:r>
            <a:endParaRPr lang="en-US" sz="2700" dirty="0"/>
          </a:p>
        </p:txBody>
      </p:sp>
      <p:sp>
        <p:nvSpPr>
          <p:cNvPr id="4" name="Shape 2"/>
          <p:cNvSpPr/>
          <p:nvPr/>
        </p:nvSpPr>
        <p:spPr>
          <a:xfrm>
            <a:off x="805528" y="2100387"/>
            <a:ext cx="2933913" cy="2409876"/>
          </a:xfrm>
          <a:prstGeom prst="roundRect">
            <a:avLst>
              <a:gd name="adj" fmla="val 6653"/>
            </a:avLst>
          </a:prstGeom>
          <a:solidFill>
            <a:srgbClr val="FBFCFE"/>
          </a:solidFill>
          <a:ln w="33404">
            <a:solidFill>
              <a:srgbClr val="CFD2D8"/>
            </a:solidFill>
            <a:prstDash val="solid"/>
          </a:ln>
        </p:spPr>
      </p:sp>
      <p:pic>
        <p:nvPicPr>
          <p:cNvPr id="5" name="Image 0" descr="preencoded.png"/>
          <p:cNvPicPr>
            <a:picLocks noChangeAspect="1"/>
          </p:cNvPicPr>
          <p:nvPr/>
        </p:nvPicPr>
        <p:blipFill>
          <a:blip r:embed="rId3"/>
          <a:stretch>
            <a:fillRect/>
          </a:stretch>
        </p:blipFill>
        <p:spPr>
          <a:xfrm>
            <a:off x="772124" y="2100387"/>
            <a:ext cx="133617" cy="2409876"/>
          </a:xfrm>
          <a:prstGeom prst="rect">
            <a:avLst/>
          </a:prstGeom>
        </p:spPr>
      </p:pic>
      <p:sp>
        <p:nvSpPr>
          <p:cNvPr id="6" name="Text 3"/>
          <p:cNvSpPr/>
          <p:nvPr/>
        </p:nvSpPr>
        <p:spPr>
          <a:xfrm>
            <a:off x="1077285" y="2271968"/>
            <a:ext cx="1726752"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Cash</a:t>
            </a:r>
            <a:endParaRPr lang="en-US" sz="1350" dirty="0"/>
          </a:p>
        </p:txBody>
      </p:sp>
      <p:sp>
        <p:nvSpPr>
          <p:cNvPr id="7" name="Text 4"/>
          <p:cNvSpPr/>
          <p:nvPr/>
        </p:nvSpPr>
        <p:spPr>
          <a:xfrm>
            <a:off x="1077285" y="2570668"/>
            <a:ext cx="2490612" cy="663005"/>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Comprises cash on hand and demand deposits, which are readily available funds for immediate use by the entity.</a:t>
            </a:r>
            <a:endParaRPr lang="en-US" sz="1050" dirty="0"/>
          </a:p>
        </p:txBody>
      </p:sp>
      <p:sp>
        <p:nvSpPr>
          <p:cNvPr id="8" name="Shape 5"/>
          <p:cNvSpPr/>
          <p:nvPr/>
        </p:nvSpPr>
        <p:spPr>
          <a:xfrm>
            <a:off x="3877581" y="2100387"/>
            <a:ext cx="2934000" cy="2409876"/>
          </a:xfrm>
          <a:prstGeom prst="roundRect">
            <a:avLst>
              <a:gd name="adj" fmla="val 6653"/>
            </a:avLst>
          </a:prstGeom>
          <a:solidFill>
            <a:srgbClr val="FBFCFE"/>
          </a:solidFill>
          <a:ln w="33404">
            <a:solidFill>
              <a:srgbClr val="CFD2D8"/>
            </a:solidFill>
            <a:prstDash val="solid"/>
          </a:ln>
        </p:spPr>
      </p:sp>
      <p:pic>
        <p:nvPicPr>
          <p:cNvPr id="9" name="Image 1" descr="preencoded.png"/>
          <p:cNvPicPr>
            <a:picLocks noChangeAspect="1"/>
          </p:cNvPicPr>
          <p:nvPr/>
        </p:nvPicPr>
        <p:blipFill>
          <a:blip r:embed="rId3"/>
          <a:stretch>
            <a:fillRect/>
          </a:stretch>
        </p:blipFill>
        <p:spPr>
          <a:xfrm>
            <a:off x="3844177" y="2100387"/>
            <a:ext cx="133617" cy="2409876"/>
          </a:xfrm>
          <a:prstGeom prst="rect">
            <a:avLst/>
          </a:prstGeom>
        </p:spPr>
      </p:pic>
      <p:sp>
        <p:nvSpPr>
          <p:cNvPr id="10" name="Text 6"/>
          <p:cNvSpPr/>
          <p:nvPr/>
        </p:nvSpPr>
        <p:spPr>
          <a:xfrm>
            <a:off x="4149338" y="2271968"/>
            <a:ext cx="2288534"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Cash and Cash Equivalents</a:t>
            </a:r>
            <a:endParaRPr lang="en-US" sz="1350" dirty="0"/>
          </a:p>
        </p:txBody>
      </p:sp>
      <p:sp>
        <p:nvSpPr>
          <p:cNvPr id="11" name="Text 7"/>
          <p:cNvSpPr/>
          <p:nvPr/>
        </p:nvSpPr>
        <p:spPr>
          <a:xfrm>
            <a:off x="4149338" y="2570668"/>
            <a:ext cx="2490699" cy="1768014"/>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Short-term, highly liquid investments that are readily convertible to known amounts of cash and subject to an insignificant risk of changes in value. An investment normally qualifies as a cash equivalent only when it has a short maturity of, say, three months or less from the date of acquisition.</a:t>
            </a:r>
            <a:endParaRPr lang="en-US" sz="1050" dirty="0"/>
          </a:p>
        </p:txBody>
      </p:sp>
      <p:sp>
        <p:nvSpPr>
          <p:cNvPr id="12" name="Shape 8"/>
          <p:cNvSpPr/>
          <p:nvPr/>
        </p:nvSpPr>
        <p:spPr>
          <a:xfrm>
            <a:off x="6949721" y="2100387"/>
            <a:ext cx="2933913" cy="2409876"/>
          </a:xfrm>
          <a:prstGeom prst="roundRect">
            <a:avLst>
              <a:gd name="adj" fmla="val 6653"/>
            </a:avLst>
          </a:prstGeom>
          <a:solidFill>
            <a:srgbClr val="FBFCFE"/>
          </a:solidFill>
          <a:ln w="33404">
            <a:solidFill>
              <a:srgbClr val="CFD2D8"/>
            </a:solidFill>
            <a:prstDash val="solid"/>
          </a:ln>
        </p:spPr>
      </p:sp>
      <p:pic>
        <p:nvPicPr>
          <p:cNvPr id="13" name="Image 2" descr="preencoded.png"/>
          <p:cNvPicPr>
            <a:picLocks noChangeAspect="1"/>
          </p:cNvPicPr>
          <p:nvPr/>
        </p:nvPicPr>
        <p:blipFill>
          <a:blip r:embed="rId3"/>
          <a:stretch>
            <a:fillRect/>
          </a:stretch>
        </p:blipFill>
        <p:spPr>
          <a:xfrm>
            <a:off x="6916317" y="2100387"/>
            <a:ext cx="133617" cy="2409876"/>
          </a:xfrm>
          <a:prstGeom prst="rect">
            <a:avLst/>
          </a:prstGeom>
        </p:spPr>
      </p:pic>
      <p:sp>
        <p:nvSpPr>
          <p:cNvPr id="14" name="Text 9"/>
          <p:cNvSpPr/>
          <p:nvPr/>
        </p:nvSpPr>
        <p:spPr>
          <a:xfrm>
            <a:off x="7221478" y="2271968"/>
            <a:ext cx="1726752"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Cash Flows</a:t>
            </a:r>
            <a:endParaRPr lang="en-US" sz="1350" dirty="0"/>
          </a:p>
        </p:txBody>
      </p:sp>
      <p:sp>
        <p:nvSpPr>
          <p:cNvPr id="15" name="Text 10"/>
          <p:cNvSpPr/>
          <p:nvPr/>
        </p:nvSpPr>
        <p:spPr>
          <a:xfrm>
            <a:off x="7221478" y="2570668"/>
            <a:ext cx="2490612" cy="884007"/>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Inflows and outflows of cash and cash equivalents. These represent the actual movement of money into and out of the entity.</a:t>
            </a:r>
            <a:endParaRPr lang="en-US" sz="1050" dirty="0"/>
          </a:p>
        </p:txBody>
      </p:sp>
      <p:sp>
        <p:nvSpPr>
          <p:cNvPr id="16" name="Text 11"/>
          <p:cNvSpPr/>
          <p:nvPr/>
        </p:nvSpPr>
        <p:spPr>
          <a:xfrm>
            <a:off x="805528" y="4717517"/>
            <a:ext cx="3265519" cy="215868"/>
          </a:xfrm>
          <a:prstGeom prst="rect">
            <a:avLst/>
          </a:prstGeom>
          <a:noFill/>
          <a:ln/>
        </p:spPr>
        <p:txBody>
          <a:bodyPr wrap="none" lIns="0" tIns="0" rIns="0" bIns="0" rtlCol="0" anchor="t"/>
          <a:lstStyle/>
          <a:p>
            <a:pPr marL="0" indent="0" algn="l">
              <a:lnSpc>
                <a:spcPts val="1650"/>
              </a:lnSpc>
              <a:buNone/>
            </a:pPr>
            <a:r>
              <a:rPr lang="en-US" sz="1350" b="1" dirty="0">
                <a:solidFill>
                  <a:srgbClr val="3257B8"/>
                </a:solidFill>
                <a:latin typeface="Inter Bold" pitchFamily="34" charset="0"/>
                <a:ea typeface="Inter Bold" pitchFamily="34" charset="-122"/>
                <a:cs typeface="Inter Bold" pitchFamily="34" charset="-120"/>
              </a:rPr>
              <a:t>Example of Cash and Cash Equivalents</a:t>
            </a:r>
            <a:endParaRPr lang="en-US" sz="1350" dirty="0"/>
          </a:p>
        </p:txBody>
      </p:sp>
      <p:sp>
        <p:nvSpPr>
          <p:cNvPr id="17" name="Shape 12"/>
          <p:cNvSpPr/>
          <p:nvPr/>
        </p:nvSpPr>
        <p:spPr>
          <a:xfrm>
            <a:off x="805528" y="5140640"/>
            <a:ext cx="9078193" cy="1029137"/>
          </a:xfrm>
          <a:prstGeom prst="roundRect">
            <a:avLst>
              <a:gd name="adj" fmla="val 20135"/>
            </a:avLst>
          </a:prstGeom>
          <a:solidFill>
            <a:srgbClr val="C3CFEF"/>
          </a:solidFill>
          <a:ln/>
        </p:spPr>
      </p:sp>
      <p:pic>
        <p:nvPicPr>
          <p:cNvPr id="18" name="Image 3" descr="preencoded.png"/>
          <p:cNvPicPr>
            <a:picLocks noChangeAspect="1"/>
          </p:cNvPicPr>
          <p:nvPr/>
        </p:nvPicPr>
        <p:blipFill>
          <a:blip r:embed="rId4"/>
          <a:stretch>
            <a:fillRect/>
          </a:stretch>
        </p:blipFill>
        <p:spPr>
          <a:xfrm>
            <a:off x="943668" y="5348329"/>
            <a:ext cx="172675" cy="138170"/>
          </a:xfrm>
          <a:prstGeom prst="rect">
            <a:avLst/>
          </a:prstGeom>
        </p:spPr>
      </p:pic>
      <p:sp>
        <p:nvSpPr>
          <p:cNvPr id="19" name="Text 13"/>
          <p:cNvSpPr/>
          <p:nvPr/>
        </p:nvSpPr>
        <p:spPr>
          <a:xfrm>
            <a:off x="1254483" y="5313352"/>
            <a:ext cx="8491098" cy="663005"/>
          </a:xfrm>
          <a:prstGeom prst="rect">
            <a:avLst/>
          </a:prstGeom>
          <a:noFill/>
          <a:ln/>
        </p:spPr>
        <p:txBody>
          <a:bodyPr wrap="square" lIns="0" tIns="0" rIns="0" bIns="0" rtlCol="0" anchor="t"/>
          <a:lstStyle/>
          <a:p>
            <a:pPr marL="0" indent="0" algn="l">
              <a:lnSpc>
                <a:spcPts val="1700"/>
              </a:lnSpc>
              <a:buNone/>
            </a:pPr>
            <a:r>
              <a:rPr lang="en-US" sz="1050" dirty="0">
                <a:solidFill>
                  <a:srgbClr val="000000"/>
                </a:solidFill>
                <a:latin typeface="Inter" pitchFamily="34" charset="0"/>
                <a:ea typeface="Inter" pitchFamily="34" charset="-122"/>
                <a:cs typeface="Inter" pitchFamily="34" charset="-120"/>
              </a:rPr>
              <a:t>Preference shares acquired shortly before their specified redemption date, where the risk of failure of the company to repay the amount at maturity is insignificant, qualify as cash equivalents — as they are readily convertible to a known amount of cash within a short period.</a:t>
            </a:r>
            <a:endParaRPr lang="en-US" sz="1050" dirty="0"/>
          </a:p>
        </p:txBody>
      </p:sp>
      <p:pic>
        <p:nvPicPr>
          <p:cNvPr id="20" name="Image 4" descr="preencoded.png"/>
          <p:cNvPicPr>
            <a:picLocks noChangeAspect="1"/>
          </p:cNvPicPr>
          <p:nvPr/>
        </p:nvPicPr>
        <p:blipFill>
          <a:blip r:embed="rId5"/>
          <a:stretch>
            <a:fillRect/>
          </a:stretch>
        </p:blipFill>
        <p:spPr>
          <a:xfrm>
            <a:off x="377276" y="345946"/>
            <a:ext cx="869378" cy="189418"/>
          </a:xfrm>
          <a:prstGeom prst="rect">
            <a:avLst/>
          </a:prstGeom>
        </p:spPr>
      </p:pic>
      <p:sp>
        <p:nvSpPr>
          <p:cNvPr id="21" name="Text 14"/>
          <p:cNvSpPr/>
          <p:nvPr/>
        </p:nvSpPr>
        <p:spPr>
          <a:xfrm>
            <a:off x="4870485" y="7043952"/>
            <a:ext cx="948191" cy="154788"/>
          </a:xfrm>
          <a:prstGeom prst="rect">
            <a:avLst/>
          </a:prstGeom>
          <a:noFill/>
          <a:ln/>
        </p:spPr>
        <p:txBody>
          <a:bodyPr wrap="none" lIns="0" tIns="0" rIns="0" bIns="0" rtlCol="0" anchor="t"/>
          <a:lstStyle/>
          <a:p>
            <a:pPr marL="0" indent="0" algn="ctr">
              <a:lnSpc>
                <a:spcPts val="1200"/>
              </a:lnSpc>
              <a:buNone/>
            </a:pPr>
            <a:r>
              <a:rPr lang="en-US" sz="750" dirty="0">
                <a:solidFill>
                  <a:srgbClr val="15213F"/>
                </a:solidFill>
                <a:latin typeface="Inter" pitchFamily="34" charset="0"/>
                <a:ea typeface="Inter" pitchFamily="34" charset="-122"/>
                <a:cs typeface="Inter" pitchFamily="34" charset="-120"/>
              </a:rPr>
              <a:t>CA Anupam Sarda</a:t>
            </a:r>
            <a:endParaRPr lang="en-US" sz="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601"/>
            </a:avLst>
          </a:prstGeom>
          <a:solidFill>
            <a:srgbClr val="FBFCFE"/>
          </a:solidFill>
          <a:ln w="33404">
            <a:solidFill>
              <a:srgbClr val="E5E0DF"/>
            </a:solidFill>
            <a:prstDash val="solid"/>
          </a:ln>
        </p:spPr>
      </p:sp>
      <p:sp>
        <p:nvSpPr>
          <p:cNvPr id="3" name="Text 1"/>
          <p:cNvSpPr/>
          <p:nvPr/>
        </p:nvSpPr>
        <p:spPr>
          <a:xfrm>
            <a:off x="805528" y="1606961"/>
            <a:ext cx="6593236" cy="431736"/>
          </a:xfrm>
          <a:prstGeom prst="rect">
            <a:avLst/>
          </a:prstGeom>
          <a:noFill/>
          <a:ln/>
        </p:spPr>
        <p:txBody>
          <a:bodyPr wrap="none" lIns="0" tIns="0" rIns="0" bIns="0" rtlCol="0" anchor="t"/>
          <a:lstStyle/>
          <a:p>
            <a:pPr marL="0" indent="0" algn="l">
              <a:lnSpc>
                <a:spcPts val="3350"/>
              </a:lnSpc>
              <a:buNone/>
            </a:pPr>
            <a:r>
              <a:rPr lang="en-US" sz="2700" b="1" dirty="0">
                <a:solidFill>
                  <a:srgbClr val="3257B8"/>
                </a:solidFill>
                <a:latin typeface="Inter Bold" pitchFamily="34" charset="0"/>
                <a:ea typeface="Inter Bold" pitchFamily="34" charset="-122"/>
                <a:cs typeface="Inter Bold" pitchFamily="34" charset="-120"/>
              </a:rPr>
              <a:t>Classification of Cash Flows Statement</a:t>
            </a:r>
            <a:endParaRPr lang="en-US" sz="2700" dirty="0"/>
          </a:p>
        </p:txBody>
      </p:sp>
      <p:sp>
        <p:nvSpPr>
          <p:cNvPr id="4" name="Text 2"/>
          <p:cNvSpPr/>
          <p:nvPr/>
        </p:nvSpPr>
        <p:spPr>
          <a:xfrm>
            <a:off x="805528" y="2315037"/>
            <a:ext cx="9078193" cy="221002"/>
          </a:xfrm>
          <a:prstGeom prst="rect">
            <a:avLst/>
          </a:prstGeom>
          <a:noFill/>
          <a:ln/>
        </p:spPr>
        <p:txBody>
          <a:bodyPr wrap="non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Understanding the three key categories of cash movement for financial reporting.</a:t>
            </a:r>
            <a:endParaRPr lang="en-US" sz="1050" dirty="0"/>
          </a:p>
        </p:txBody>
      </p:sp>
      <p:sp>
        <p:nvSpPr>
          <p:cNvPr id="5" name="Shape 3"/>
          <p:cNvSpPr/>
          <p:nvPr/>
        </p:nvSpPr>
        <p:spPr>
          <a:xfrm>
            <a:off x="805528" y="2691436"/>
            <a:ext cx="2933913" cy="3263604"/>
          </a:xfrm>
          <a:prstGeom prst="roundRect">
            <a:avLst>
              <a:gd name="adj" fmla="val 7063"/>
            </a:avLst>
          </a:prstGeom>
          <a:solidFill>
            <a:srgbClr val="FBFCFE"/>
          </a:solidFill>
          <a:ln w="33404">
            <a:solidFill>
              <a:srgbClr val="CFD2D8"/>
            </a:solidFill>
            <a:prstDash val="solid"/>
          </a:ln>
        </p:spPr>
      </p:sp>
      <p:sp>
        <p:nvSpPr>
          <p:cNvPr id="6" name="Shape 4"/>
          <p:cNvSpPr/>
          <p:nvPr/>
        </p:nvSpPr>
        <p:spPr>
          <a:xfrm>
            <a:off x="838932" y="2724847"/>
            <a:ext cx="2867105" cy="414509"/>
          </a:xfrm>
          <a:prstGeom prst="roundRect">
            <a:avLst>
              <a:gd name="adj" fmla="val 40321"/>
            </a:avLst>
          </a:prstGeom>
          <a:solidFill>
            <a:srgbClr val="FBFCFE"/>
          </a:solidFill>
          <a:ln/>
        </p:spPr>
      </p:sp>
      <p:sp>
        <p:nvSpPr>
          <p:cNvPr id="7" name="Text 5"/>
          <p:cNvSpPr/>
          <p:nvPr/>
        </p:nvSpPr>
        <p:spPr>
          <a:xfrm>
            <a:off x="2168836" y="2791409"/>
            <a:ext cx="207210" cy="259024"/>
          </a:xfrm>
          <a:prstGeom prst="rect">
            <a:avLst/>
          </a:prstGeom>
          <a:noFill/>
          <a:ln/>
        </p:spPr>
        <p:txBody>
          <a:bodyPr wrap="none" lIns="0" tIns="0" rIns="0" bIns="0" rtlCol="0" anchor="t"/>
          <a:lstStyle/>
          <a:p>
            <a:pPr marL="0" indent="0" algn="l">
              <a:lnSpc>
                <a:spcPts val="1600"/>
              </a:lnSpc>
              <a:buNone/>
            </a:pPr>
            <a:r>
              <a:rPr lang="en-US" sz="1600" b="1" dirty="0">
                <a:solidFill>
                  <a:srgbClr val="15213F"/>
                </a:solidFill>
                <a:latin typeface="Inter Bold" pitchFamily="34" charset="0"/>
                <a:ea typeface="Inter Bold" pitchFamily="34" charset="-122"/>
                <a:cs typeface="Inter Bold" pitchFamily="34" charset="-120"/>
              </a:rPr>
              <a:t>1</a:t>
            </a:r>
            <a:endParaRPr lang="en-US" sz="1600" dirty="0"/>
          </a:p>
        </p:txBody>
      </p:sp>
      <p:sp>
        <p:nvSpPr>
          <p:cNvPr id="8" name="Shape 6"/>
          <p:cNvSpPr/>
          <p:nvPr/>
        </p:nvSpPr>
        <p:spPr>
          <a:xfrm>
            <a:off x="977072" y="3277525"/>
            <a:ext cx="1586785" cy="259634"/>
          </a:xfrm>
          <a:prstGeom prst="roundRect">
            <a:avLst>
              <a:gd name="adj" fmla="val 63850"/>
            </a:avLst>
          </a:prstGeom>
          <a:solidFill>
            <a:srgbClr val="D7DFF4"/>
          </a:solidFill>
          <a:ln/>
        </p:spPr>
      </p:sp>
      <p:pic>
        <p:nvPicPr>
          <p:cNvPr id="9"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59887" y="3352092"/>
            <a:ext cx="110477" cy="110501"/>
          </a:xfrm>
          <a:prstGeom prst="rect">
            <a:avLst/>
          </a:prstGeom>
        </p:spPr>
      </p:pic>
      <p:sp>
        <p:nvSpPr>
          <p:cNvPr id="10" name="Text 7"/>
          <p:cNvSpPr/>
          <p:nvPr/>
        </p:nvSpPr>
        <p:spPr>
          <a:xfrm>
            <a:off x="1225603" y="3318942"/>
            <a:ext cx="1255440" cy="176801"/>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OPERATING ACTIVITIES</a:t>
            </a:r>
            <a:endParaRPr lang="en-US" sz="850" dirty="0"/>
          </a:p>
        </p:txBody>
      </p:sp>
      <p:sp>
        <p:nvSpPr>
          <p:cNvPr id="11" name="Text 8"/>
          <p:cNvSpPr/>
          <p:nvPr/>
        </p:nvSpPr>
        <p:spPr>
          <a:xfrm>
            <a:off x="977072" y="3592409"/>
            <a:ext cx="2590824" cy="863473"/>
          </a:xfrm>
          <a:prstGeom prst="rect">
            <a:avLst/>
          </a:prstGeom>
          <a:noFill/>
          <a:ln/>
        </p:spPr>
        <p:txBody>
          <a:bodyPr wrap="squar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Cash flows from the core operations and primary revenue-producing activities of the enterprise.</a:t>
            </a:r>
            <a:endParaRPr lang="en-US" sz="1350" dirty="0"/>
          </a:p>
        </p:txBody>
      </p:sp>
      <p:sp>
        <p:nvSpPr>
          <p:cNvPr id="12" name="Text 9"/>
          <p:cNvSpPr/>
          <p:nvPr/>
        </p:nvSpPr>
        <p:spPr>
          <a:xfrm>
            <a:off x="977072" y="4538715"/>
            <a:ext cx="2590824" cy="1028876"/>
          </a:xfrm>
          <a:prstGeom prst="rect">
            <a:avLst/>
          </a:prstGeom>
          <a:noFill/>
          <a:ln/>
        </p:spPr>
        <p:txBody>
          <a:bodyPr wrap="square" lIns="0" tIns="0" rIns="0" bIns="0" rtlCol="0" anchor="t"/>
          <a:lstStyle/>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Cash received from customers</a:t>
            </a:r>
            <a:endParaRPr lang="en-US" sz="1050" dirty="0"/>
          </a:p>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Cash paid to suppliers</a:t>
            </a:r>
            <a:endParaRPr lang="en-US" sz="1050" dirty="0"/>
          </a:p>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Salary payments</a:t>
            </a:r>
            <a:endParaRPr lang="en-US" sz="1050" dirty="0"/>
          </a:p>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GST payments</a:t>
            </a:r>
            <a:endParaRPr lang="en-US" sz="1050" dirty="0"/>
          </a:p>
        </p:txBody>
      </p:sp>
      <p:sp>
        <p:nvSpPr>
          <p:cNvPr id="13" name="Shape 10"/>
          <p:cNvSpPr/>
          <p:nvPr/>
        </p:nvSpPr>
        <p:spPr>
          <a:xfrm>
            <a:off x="3877581" y="2691436"/>
            <a:ext cx="2934000" cy="3263604"/>
          </a:xfrm>
          <a:prstGeom prst="roundRect">
            <a:avLst>
              <a:gd name="adj" fmla="val 7063"/>
            </a:avLst>
          </a:prstGeom>
          <a:solidFill>
            <a:srgbClr val="FBFCFE"/>
          </a:solidFill>
          <a:ln w="33404">
            <a:solidFill>
              <a:srgbClr val="CFD2D8"/>
            </a:solidFill>
            <a:prstDash val="solid"/>
          </a:ln>
        </p:spPr>
      </p:sp>
      <p:sp>
        <p:nvSpPr>
          <p:cNvPr id="14" name="Shape 11"/>
          <p:cNvSpPr/>
          <p:nvPr/>
        </p:nvSpPr>
        <p:spPr>
          <a:xfrm>
            <a:off x="3910985" y="2724847"/>
            <a:ext cx="2867192" cy="414509"/>
          </a:xfrm>
          <a:prstGeom prst="roundRect">
            <a:avLst>
              <a:gd name="adj" fmla="val 40321"/>
            </a:avLst>
          </a:prstGeom>
          <a:solidFill>
            <a:srgbClr val="FBFCFE"/>
          </a:solidFill>
          <a:ln/>
        </p:spPr>
      </p:sp>
      <p:sp>
        <p:nvSpPr>
          <p:cNvPr id="15" name="Text 12"/>
          <p:cNvSpPr/>
          <p:nvPr/>
        </p:nvSpPr>
        <p:spPr>
          <a:xfrm>
            <a:off x="5240976" y="2791409"/>
            <a:ext cx="207210" cy="259024"/>
          </a:xfrm>
          <a:prstGeom prst="rect">
            <a:avLst/>
          </a:prstGeom>
          <a:noFill/>
          <a:ln/>
        </p:spPr>
        <p:txBody>
          <a:bodyPr wrap="none" lIns="0" tIns="0" rIns="0" bIns="0" rtlCol="0" anchor="t"/>
          <a:lstStyle/>
          <a:p>
            <a:pPr marL="0" indent="0" algn="l">
              <a:lnSpc>
                <a:spcPts val="1600"/>
              </a:lnSpc>
              <a:buNone/>
            </a:pPr>
            <a:r>
              <a:rPr lang="en-US" sz="1600" b="1" dirty="0">
                <a:solidFill>
                  <a:srgbClr val="15213F"/>
                </a:solidFill>
                <a:latin typeface="Inter Bold" pitchFamily="34" charset="0"/>
                <a:ea typeface="Inter Bold" pitchFamily="34" charset="-122"/>
                <a:cs typeface="Inter Bold" pitchFamily="34" charset="-120"/>
              </a:rPr>
              <a:t>2</a:t>
            </a:r>
            <a:endParaRPr lang="en-US" sz="1600" dirty="0"/>
          </a:p>
        </p:txBody>
      </p:sp>
      <p:sp>
        <p:nvSpPr>
          <p:cNvPr id="16" name="Shape 13"/>
          <p:cNvSpPr/>
          <p:nvPr/>
        </p:nvSpPr>
        <p:spPr>
          <a:xfrm>
            <a:off x="4049125" y="3277525"/>
            <a:ext cx="1553294" cy="259634"/>
          </a:xfrm>
          <a:prstGeom prst="roundRect">
            <a:avLst>
              <a:gd name="adj" fmla="val 63850"/>
            </a:avLst>
          </a:prstGeom>
          <a:solidFill>
            <a:srgbClr val="D7DFF4"/>
          </a:solidFill>
          <a:ln/>
        </p:spPr>
      </p:sp>
      <p:pic>
        <p:nvPicPr>
          <p:cNvPr id="17"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131940" y="3352092"/>
            <a:ext cx="110477" cy="110501"/>
          </a:xfrm>
          <a:prstGeom prst="rect">
            <a:avLst/>
          </a:prstGeom>
        </p:spPr>
      </p:pic>
      <p:sp>
        <p:nvSpPr>
          <p:cNvPr id="18" name="Text 14"/>
          <p:cNvSpPr/>
          <p:nvPr/>
        </p:nvSpPr>
        <p:spPr>
          <a:xfrm>
            <a:off x="4297656" y="3318942"/>
            <a:ext cx="1221949" cy="176801"/>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INVESTING ACTIVITIES</a:t>
            </a:r>
            <a:endParaRPr lang="en-US" sz="850" dirty="0"/>
          </a:p>
        </p:txBody>
      </p:sp>
      <p:sp>
        <p:nvSpPr>
          <p:cNvPr id="19" name="Text 15"/>
          <p:cNvSpPr/>
          <p:nvPr/>
        </p:nvSpPr>
        <p:spPr>
          <a:xfrm>
            <a:off x="4049125" y="3592409"/>
            <a:ext cx="2590911" cy="1079341"/>
          </a:xfrm>
          <a:prstGeom prst="rect">
            <a:avLst/>
          </a:prstGeom>
          <a:noFill/>
          <a:ln/>
        </p:spPr>
        <p:txBody>
          <a:bodyPr wrap="squar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Cash flows from the acquisition and disposal of long-term assets and other investments not included in cash equivalents.</a:t>
            </a:r>
            <a:endParaRPr lang="en-US" sz="1350" dirty="0"/>
          </a:p>
        </p:txBody>
      </p:sp>
      <p:sp>
        <p:nvSpPr>
          <p:cNvPr id="20" name="Text 16"/>
          <p:cNvSpPr/>
          <p:nvPr/>
        </p:nvSpPr>
        <p:spPr>
          <a:xfrm>
            <a:off x="4049125" y="4754583"/>
            <a:ext cx="2590911" cy="1028876"/>
          </a:xfrm>
          <a:prstGeom prst="rect">
            <a:avLst/>
          </a:prstGeom>
          <a:noFill/>
          <a:ln/>
        </p:spPr>
        <p:txBody>
          <a:bodyPr wrap="square" lIns="0" tIns="0" rIns="0" bIns="0" rtlCol="0" anchor="t"/>
          <a:lstStyle/>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Purchase of machinery</a:t>
            </a:r>
            <a:endParaRPr lang="en-US" sz="1050" dirty="0"/>
          </a:p>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Sale of land</a:t>
            </a:r>
            <a:endParaRPr lang="en-US" sz="1050" dirty="0"/>
          </a:p>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Investment in shares</a:t>
            </a:r>
            <a:endParaRPr lang="en-US" sz="1050" dirty="0"/>
          </a:p>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Advances/loans to others</a:t>
            </a:r>
            <a:endParaRPr lang="en-US" sz="1050" dirty="0"/>
          </a:p>
        </p:txBody>
      </p:sp>
      <p:sp>
        <p:nvSpPr>
          <p:cNvPr id="21" name="Shape 17"/>
          <p:cNvSpPr/>
          <p:nvPr/>
        </p:nvSpPr>
        <p:spPr>
          <a:xfrm>
            <a:off x="6949721" y="2691436"/>
            <a:ext cx="2933913" cy="3263604"/>
          </a:xfrm>
          <a:prstGeom prst="roundRect">
            <a:avLst>
              <a:gd name="adj" fmla="val 7063"/>
            </a:avLst>
          </a:prstGeom>
          <a:solidFill>
            <a:srgbClr val="FBFCFE"/>
          </a:solidFill>
          <a:ln w="33404">
            <a:solidFill>
              <a:srgbClr val="CFD2D8"/>
            </a:solidFill>
            <a:prstDash val="solid"/>
          </a:ln>
        </p:spPr>
      </p:sp>
      <p:sp>
        <p:nvSpPr>
          <p:cNvPr id="22" name="Shape 18"/>
          <p:cNvSpPr/>
          <p:nvPr/>
        </p:nvSpPr>
        <p:spPr>
          <a:xfrm>
            <a:off x="6983125" y="2724847"/>
            <a:ext cx="2867105" cy="414509"/>
          </a:xfrm>
          <a:prstGeom prst="roundRect">
            <a:avLst>
              <a:gd name="adj" fmla="val 40321"/>
            </a:avLst>
          </a:prstGeom>
          <a:solidFill>
            <a:srgbClr val="FBFCFE"/>
          </a:solidFill>
          <a:ln/>
        </p:spPr>
      </p:sp>
      <p:sp>
        <p:nvSpPr>
          <p:cNvPr id="23" name="Text 19"/>
          <p:cNvSpPr/>
          <p:nvPr/>
        </p:nvSpPr>
        <p:spPr>
          <a:xfrm>
            <a:off x="8313029" y="2791409"/>
            <a:ext cx="207210" cy="259024"/>
          </a:xfrm>
          <a:prstGeom prst="rect">
            <a:avLst/>
          </a:prstGeom>
          <a:noFill/>
          <a:ln/>
        </p:spPr>
        <p:txBody>
          <a:bodyPr wrap="none" lIns="0" tIns="0" rIns="0" bIns="0" rtlCol="0" anchor="t"/>
          <a:lstStyle/>
          <a:p>
            <a:pPr marL="0" indent="0" algn="l">
              <a:lnSpc>
                <a:spcPts val="1600"/>
              </a:lnSpc>
              <a:buNone/>
            </a:pPr>
            <a:r>
              <a:rPr lang="en-US" sz="1600" b="1" dirty="0">
                <a:solidFill>
                  <a:srgbClr val="15213F"/>
                </a:solidFill>
                <a:latin typeface="Inter Bold" pitchFamily="34" charset="0"/>
                <a:ea typeface="Inter Bold" pitchFamily="34" charset="-122"/>
                <a:cs typeface="Inter Bold" pitchFamily="34" charset="-120"/>
              </a:rPr>
              <a:t>3</a:t>
            </a:r>
            <a:endParaRPr lang="en-US" sz="1600" dirty="0"/>
          </a:p>
        </p:txBody>
      </p:sp>
      <p:sp>
        <p:nvSpPr>
          <p:cNvPr id="24" name="Shape 20"/>
          <p:cNvSpPr/>
          <p:nvPr/>
        </p:nvSpPr>
        <p:spPr>
          <a:xfrm>
            <a:off x="7121266" y="3277525"/>
            <a:ext cx="1574346" cy="259634"/>
          </a:xfrm>
          <a:prstGeom prst="roundRect">
            <a:avLst>
              <a:gd name="adj" fmla="val 63850"/>
            </a:avLst>
          </a:prstGeom>
          <a:solidFill>
            <a:srgbClr val="D7DFF4"/>
          </a:solidFill>
          <a:ln/>
        </p:spPr>
      </p:sp>
      <p:pic>
        <p:nvPicPr>
          <p:cNvPr id="25"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204080" y="3352092"/>
            <a:ext cx="110477" cy="110501"/>
          </a:xfrm>
          <a:prstGeom prst="rect">
            <a:avLst/>
          </a:prstGeom>
        </p:spPr>
      </p:pic>
      <p:sp>
        <p:nvSpPr>
          <p:cNvPr id="26" name="Text 21"/>
          <p:cNvSpPr/>
          <p:nvPr/>
        </p:nvSpPr>
        <p:spPr>
          <a:xfrm>
            <a:off x="7369796" y="3318942"/>
            <a:ext cx="1243001" cy="176801"/>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FINANCING ACTIVITIES</a:t>
            </a:r>
            <a:endParaRPr lang="en-US" sz="850" dirty="0"/>
          </a:p>
        </p:txBody>
      </p:sp>
      <p:sp>
        <p:nvSpPr>
          <p:cNvPr id="27" name="Text 22"/>
          <p:cNvSpPr/>
          <p:nvPr/>
        </p:nvSpPr>
        <p:spPr>
          <a:xfrm>
            <a:off x="7121266" y="3592409"/>
            <a:ext cx="2590824" cy="1079341"/>
          </a:xfrm>
          <a:prstGeom prst="rect">
            <a:avLst/>
          </a:prstGeom>
          <a:noFill/>
          <a:ln/>
        </p:spPr>
        <p:txBody>
          <a:bodyPr wrap="squar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Cash flows that result in changes in the size and composition of the entity's capital structure and borrowings.</a:t>
            </a:r>
            <a:endParaRPr lang="en-US" sz="1350" dirty="0"/>
          </a:p>
        </p:txBody>
      </p:sp>
      <p:sp>
        <p:nvSpPr>
          <p:cNvPr id="28" name="Text 23"/>
          <p:cNvSpPr/>
          <p:nvPr/>
        </p:nvSpPr>
        <p:spPr>
          <a:xfrm>
            <a:off x="7121266" y="4754583"/>
            <a:ext cx="2590824" cy="1028876"/>
          </a:xfrm>
          <a:prstGeom prst="rect">
            <a:avLst/>
          </a:prstGeom>
          <a:noFill/>
          <a:ln/>
        </p:spPr>
        <p:txBody>
          <a:bodyPr wrap="square" lIns="0" tIns="0" rIns="0" bIns="0" rtlCol="0" anchor="t"/>
          <a:lstStyle/>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Issue of shares</a:t>
            </a:r>
            <a:endParaRPr lang="en-US" sz="1050" dirty="0"/>
          </a:p>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Bank loans received</a:t>
            </a:r>
            <a:endParaRPr lang="en-US" sz="1050" dirty="0"/>
          </a:p>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Repayment of borrowings</a:t>
            </a:r>
            <a:endParaRPr lang="en-US" sz="1050" dirty="0"/>
          </a:p>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Dividend payments</a:t>
            </a:r>
            <a:endParaRPr lang="en-US" sz="1050" dirty="0"/>
          </a:p>
        </p:txBody>
      </p:sp>
      <p:pic>
        <p:nvPicPr>
          <p:cNvPr id="29" name="Image 3" descr="preencoded.png"/>
          <p:cNvPicPr>
            <a:picLocks noChangeAspect="1"/>
          </p:cNvPicPr>
          <p:nvPr/>
        </p:nvPicPr>
        <p:blipFill>
          <a:blip r:embed="rId6"/>
          <a:stretch>
            <a:fillRect/>
          </a:stretch>
        </p:blipFill>
        <p:spPr>
          <a:xfrm>
            <a:off x="377276" y="345946"/>
            <a:ext cx="869378" cy="189418"/>
          </a:xfrm>
          <a:prstGeom prst="rect">
            <a:avLst/>
          </a:prstGeom>
        </p:spPr>
      </p:pic>
      <p:sp>
        <p:nvSpPr>
          <p:cNvPr id="30" name="Text 24"/>
          <p:cNvSpPr/>
          <p:nvPr/>
        </p:nvSpPr>
        <p:spPr>
          <a:xfrm>
            <a:off x="4870485" y="7043952"/>
            <a:ext cx="948191" cy="154788"/>
          </a:xfrm>
          <a:prstGeom prst="rect">
            <a:avLst/>
          </a:prstGeom>
          <a:noFill/>
          <a:ln/>
        </p:spPr>
        <p:txBody>
          <a:bodyPr wrap="none" lIns="0" tIns="0" rIns="0" bIns="0" rtlCol="0" anchor="t"/>
          <a:lstStyle/>
          <a:p>
            <a:pPr marL="0" indent="0" algn="ctr">
              <a:lnSpc>
                <a:spcPts val="1200"/>
              </a:lnSpc>
              <a:buNone/>
            </a:pPr>
            <a:r>
              <a:rPr lang="en-US" sz="750" dirty="0">
                <a:solidFill>
                  <a:srgbClr val="15213F"/>
                </a:solidFill>
                <a:latin typeface="Inter" pitchFamily="34" charset="0"/>
                <a:ea typeface="Inter" pitchFamily="34" charset="-122"/>
                <a:cs typeface="Inter" pitchFamily="34" charset="-120"/>
              </a:rPr>
              <a:t>CA Anupam Sarda</a:t>
            </a:r>
            <a:endParaRPr lang="en-US" sz="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601"/>
            </a:avLst>
          </a:prstGeom>
          <a:solidFill>
            <a:srgbClr val="FBFCFE"/>
          </a:solidFill>
          <a:ln w="33404">
            <a:solidFill>
              <a:srgbClr val="E5E0DF"/>
            </a:solidFill>
            <a:prstDash val="solid"/>
          </a:ln>
        </p:spPr>
      </p:sp>
      <p:sp>
        <p:nvSpPr>
          <p:cNvPr id="3" name="Text 1"/>
          <p:cNvSpPr/>
          <p:nvPr/>
        </p:nvSpPr>
        <p:spPr>
          <a:xfrm>
            <a:off x="805528" y="1036620"/>
            <a:ext cx="4350198" cy="431736"/>
          </a:xfrm>
          <a:prstGeom prst="rect">
            <a:avLst/>
          </a:prstGeom>
          <a:noFill/>
          <a:ln/>
        </p:spPr>
        <p:txBody>
          <a:bodyPr wrap="none" lIns="0" tIns="0" rIns="0" bIns="0" rtlCol="0" anchor="t"/>
          <a:lstStyle/>
          <a:p>
            <a:pPr marL="0" indent="0" algn="l">
              <a:lnSpc>
                <a:spcPts val="3350"/>
              </a:lnSpc>
              <a:buNone/>
            </a:pPr>
            <a:r>
              <a:rPr lang="en-US" sz="2700" b="1" dirty="0">
                <a:solidFill>
                  <a:srgbClr val="3257B8"/>
                </a:solidFill>
                <a:latin typeface="Inter Bold" pitchFamily="34" charset="0"/>
                <a:ea typeface="Inter Bold" pitchFamily="34" charset="-122"/>
                <a:cs typeface="Inter Bold" pitchFamily="34" charset="-120"/>
              </a:rPr>
              <a:t>Direct vs. Indirect Method</a:t>
            </a:r>
            <a:endParaRPr lang="en-US" sz="2700" dirty="0"/>
          </a:p>
        </p:txBody>
      </p:sp>
      <p:sp>
        <p:nvSpPr>
          <p:cNvPr id="4" name="Shape 2"/>
          <p:cNvSpPr/>
          <p:nvPr/>
        </p:nvSpPr>
        <p:spPr>
          <a:xfrm>
            <a:off x="805528" y="1744696"/>
            <a:ext cx="4469983" cy="1304867"/>
          </a:xfrm>
          <a:prstGeom prst="roundRect">
            <a:avLst>
              <a:gd name="adj" fmla="val 12288"/>
            </a:avLst>
          </a:prstGeom>
          <a:solidFill>
            <a:srgbClr val="FBFCFE"/>
          </a:solidFill>
          <a:ln w="33404">
            <a:solidFill>
              <a:srgbClr val="CFD2D8"/>
            </a:solidFill>
            <a:prstDash val="solid"/>
          </a:ln>
        </p:spPr>
      </p:sp>
      <p:pic>
        <p:nvPicPr>
          <p:cNvPr id="5" name="Image 0" descr="preencoded.png"/>
          <p:cNvPicPr>
            <a:picLocks noChangeAspect="1"/>
          </p:cNvPicPr>
          <p:nvPr/>
        </p:nvPicPr>
        <p:blipFill>
          <a:blip r:embed="rId3"/>
          <a:stretch>
            <a:fillRect/>
          </a:stretch>
        </p:blipFill>
        <p:spPr>
          <a:xfrm>
            <a:off x="772124" y="1744696"/>
            <a:ext cx="133617" cy="1304867"/>
          </a:xfrm>
          <a:prstGeom prst="rect">
            <a:avLst/>
          </a:prstGeom>
        </p:spPr>
      </p:pic>
      <p:sp>
        <p:nvSpPr>
          <p:cNvPr id="6" name="Text 3"/>
          <p:cNvSpPr/>
          <p:nvPr/>
        </p:nvSpPr>
        <p:spPr>
          <a:xfrm>
            <a:off x="1077285" y="1916277"/>
            <a:ext cx="1726752"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Direct Method</a:t>
            </a:r>
            <a:endParaRPr lang="en-US" sz="1350" dirty="0"/>
          </a:p>
        </p:txBody>
      </p:sp>
      <p:sp>
        <p:nvSpPr>
          <p:cNvPr id="7" name="Text 4"/>
          <p:cNvSpPr/>
          <p:nvPr/>
        </p:nvSpPr>
        <p:spPr>
          <a:xfrm>
            <a:off x="1077285" y="2214977"/>
            <a:ext cx="4026682" cy="663005"/>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Shows gross cash receipts from customers, cash paid to suppliers and employees, and taxes paid. Preferred by AS 3 for estimating future cash flows.</a:t>
            </a:r>
            <a:endParaRPr lang="en-US" sz="1050" dirty="0"/>
          </a:p>
        </p:txBody>
      </p:sp>
      <p:sp>
        <p:nvSpPr>
          <p:cNvPr id="8" name="Shape 5"/>
          <p:cNvSpPr/>
          <p:nvPr/>
        </p:nvSpPr>
        <p:spPr>
          <a:xfrm>
            <a:off x="5413651" y="1744696"/>
            <a:ext cx="4470070" cy="1304867"/>
          </a:xfrm>
          <a:prstGeom prst="roundRect">
            <a:avLst>
              <a:gd name="adj" fmla="val 12288"/>
            </a:avLst>
          </a:prstGeom>
          <a:solidFill>
            <a:srgbClr val="FBFCFE"/>
          </a:solidFill>
          <a:ln w="33404">
            <a:solidFill>
              <a:srgbClr val="CFD2D8"/>
            </a:solidFill>
            <a:prstDash val="solid"/>
          </a:ln>
        </p:spPr>
      </p:sp>
      <p:pic>
        <p:nvPicPr>
          <p:cNvPr id="9" name="Image 1" descr="preencoded.png"/>
          <p:cNvPicPr>
            <a:picLocks noChangeAspect="1"/>
          </p:cNvPicPr>
          <p:nvPr/>
        </p:nvPicPr>
        <p:blipFill>
          <a:blip r:embed="rId3"/>
          <a:stretch>
            <a:fillRect/>
          </a:stretch>
        </p:blipFill>
        <p:spPr>
          <a:xfrm>
            <a:off x="5380247" y="1744696"/>
            <a:ext cx="133617" cy="1304867"/>
          </a:xfrm>
          <a:prstGeom prst="rect">
            <a:avLst/>
          </a:prstGeom>
        </p:spPr>
      </p:pic>
      <p:sp>
        <p:nvSpPr>
          <p:cNvPr id="10" name="Text 6"/>
          <p:cNvSpPr/>
          <p:nvPr/>
        </p:nvSpPr>
        <p:spPr>
          <a:xfrm>
            <a:off x="5685408" y="1916277"/>
            <a:ext cx="1726752"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Indirect Method</a:t>
            </a:r>
            <a:endParaRPr lang="en-US" sz="1350" dirty="0"/>
          </a:p>
        </p:txBody>
      </p:sp>
      <p:sp>
        <p:nvSpPr>
          <p:cNvPr id="11" name="Text 7"/>
          <p:cNvSpPr/>
          <p:nvPr/>
        </p:nvSpPr>
        <p:spPr>
          <a:xfrm>
            <a:off x="5685408" y="2214977"/>
            <a:ext cx="4026769" cy="663005"/>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Starts with net profit before tax, adjusts for depreciation, working capital changes, and non-cash items. Widely used in practice due to ease of preparation.</a:t>
            </a:r>
            <a:endParaRPr lang="en-US" sz="1050" dirty="0"/>
          </a:p>
        </p:txBody>
      </p:sp>
      <p:pic>
        <p:nvPicPr>
          <p:cNvPr id="12" name="Image 2" descr="preencoded.png"/>
          <p:cNvPicPr>
            <a:picLocks noChangeAspect="1"/>
          </p:cNvPicPr>
          <p:nvPr/>
        </p:nvPicPr>
        <p:blipFill>
          <a:blip r:embed="rId4"/>
          <a:stretch>
            <a:fillRect/>
          </a:stretch>
        </p:blipFill>
        <p:spPr>
          <a:xfrm>
            <a:off x="805528" y="3204960"/>
            <a:ext cx="9078193" cy="2356975"/>
          </a:xfrm>
          <a:prstGeom prst="rect">
            <a:avLst/>
          </a:prstGeom>
        </p:spPr>
      </p:pic>
      <p:sp>
        <p:nvSpPr>
          <p:cNvPr id="13" name="Shape 8"/>
          <p:cNvSpPr/>
          <p:nvPr/>
        </p:nvSpPr>
        <p:spPr>
          <a:xfrm>
            <a:off x="805528" y="5717333"/>
            <a:ext cx="9078193" cy="808136"/>
          </a:xfrm>
          <a:prstGeom prst="roundRect">
            <a:avLst>
              <a:gd name="adj" fmla="val 25642"/>
            </a:avLst>
          </a:prstGeom>
          <a:solidFill>
            <a:srgbClr val="B6D6FC"/>
          </a:solidFill>
          <a:ln/>
        </p:spPr>
      </p:sp>
      <p:pic>
        <p:nvPicPr>
          <p:cNvPr id="14" name="Image 3" descr="preencoded.png"/>
          <p:cNvPicPr>
            <a:picLocks noChangeAspect="1"/>
          </p:cNvPicPr>
          <p:nvPr/>
        </p:nvPicPr>
        <p:blipFill>
          <a:blip r:embed="rId5"/>
          <a:stretch>
            <a:fillRect/>
          </a:stretch>
        </p:blipFill>
        <p:spPr>
          <a:xfrm>
            <a:off x="943668" y="5925022"/>
            <a:ext cx="172675" cy="138170"/>
          </a:xfrm>
          <a:prstGeom prst="rect">
            <a:avLst/>
          </a:prstGeom>
        </p:spPr>
      </p:pic>
      <p:sp>
        <p:nvSpPr>
          <p:cNvPr id="15" name="Text 9"/>
          <p:cNvSpPr/>
          <p:nvPr/>
        </p:nvSpPr>
        <p:spPr>
          <a:xfrm>
            <a:off x="1254483" y="5890044"/>
            <a:ext cx="8491098" cy="442003"/>
          </a:xfrm>
          <a:prstGeom prst="rect">
            <a:avLst/>
          </a:prstGeom>
          <a:noFill/>
          <a:ln/>
        </p:spPr>
        <p:txBody>
          <a:bodyPr wrap="square" lIns="0" tIns="0" rIns="0" bIns="0" rtlCol="0" anchor="t"/>
          <a:lstStyle/>
          <a:p>
            <a:pPr marL="0" indent="0" algn="l">
              <a:lnSpc>
                <a:spcPts val="1700"/>
              </a:lnSpc>
              <a:buNone/>
            </a:pPr>
            <a:r>
              <a:rPr lang="en-US" sz="1050" dirty="0">
                <a:solidFill>
                  <a:srgbClr val="000000"/>
                </a:solidFill>
                <a:latin typeface="Inter" pitchFamily="34" charset="0"/>
                <a:ea typeface="Inter" pitchFamily="34" charset="-122"/>
                <a:cs typeface="Inter" pitchFamily="34" charset="-120"/>
              </a:rPr>
              <a:t>AS 3 recommends the </a:t>
            </a:r>
            <a:r>
              <a:rPr lang="en-US" sz="1050" b="1" dirty="0">
                <a:solidFill>
                  <a:srgbClr val="000000"/>
                </a:solidFill>
                <a:latin typeface="Inter" pitchFamily="34" charset="0"/>
                <a:ea typeface="Inter" pitchFamily="34" charset="-122"/>
                <a:cs typeface="Inter" pitchFamily="34" charset="-120"/>
              </a:rPr>
              <a:t>Direct Method</a:t>
            </a:r>
            <a:r>
              <a:rPr lang="en-US" sz="1050" dirty="0">
                <a:solidFill>
                  <a:srgbClr val="000000"/>
                </a:solidFill>
                <a:latin typeface="Inter" pitchFamily="34" charset="0"/>
                <a:ea typeface="Inter" pitchFamily="34" charset="-122"/>
                <a:cs typeface="Inter" pitchFamily="34" charset="-120"/>
              </a:rPr>
              <a:t> as it provides more useful information for estimating future cash flows. However, the Indirect Method is more commonly used in practice due to its simplicity.</a:t>
            </a:r>
            <a:endParaRPr lang="en-US" sz="1050" dirty="0"/>
          </a:p>
        </p:txBody>
      </p:sp>
      <p:pic>
        <p:nvPicPr>
          <p:cNvPr id="16" name="Image 4" descr="preencoded.png"/>
          <p:cNvPicPr>
            <a:picLocks noChangeAspect="1"/>
          </p:cNvPicPr>
          <p:nvPr/>
        </p:nvPicPr>
        <p:blipFill>
          <a:blip r:embed="rId6"/>
          <a:stretch>
            <a:fillRect/>
          </a:stretch>
        </p:blipFill>
        <p:spPr>
          <a:xfrm>
            <a:off x="377276" y="345946"/>
            <a:ext cx="869378" cy="189418"/>
          </a:xfrm>
          <a:prstGeom prst="rect">
            <a:avLst/>
          </a:prstGeom>
        </p:spPr>
      </p:pic>
      <p:sp>
        <p:nvSpPr>
          <p:cNvPr id="17" name="Text 10"/>
          <p:cNvSpPr/>
          <p:nvPr/>
        </p:nvSpPr>
        <p:spPr>
          <a:xfrm>
            <a:off x="4870485" y="7043952"/>
            <a:ext cx="948191" cy="154788"/>
          </a:xfrm>
          <a:prstGeom prst="rect">
            <a:avLst/>
          </a:prstGeom>
          <a:noFill/>
          <a:ln/>
        </p:spPr>
        <p:txBody>
          <a:bodyPr wrap="none" lIns="0" tIns="0" rIns="0" bIns="0" rtlCol="0" anchor="t"/>
          <a:lstStyle/>
          <a:p>
            <a:pPr marL="0" indent="0" algn="ctr">
              <a:lnSpc>
                <a:spcPts val="1200"/>
              </a:lnSpc>
              <a:buNone/>
            </a:pPr>
            <a:r>
              <a:rPr lang="en-US" sz="750" dirty="0">
                <a:solidFill>
                  <a:srgbClr val="15213F"/>
                </a:solidFill>
                <a:latin typeface="Inter" pitchFamily="34" charset="0"/>
                <a:ea typeface="Inter" pitchFamily="34" charset="-122"/>
                <a:cs typeface="Inter" pitchFamily="34" charset="-120"/>
              </a:rPr>
              <a:t>CA Anupam Sarda</a:t>
            </a:r>
            <a:endParaRPr lang="en-US" sz="7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026"/>
            </a:avLst>
          </a:prstGeom>
          <a:solidFill>
            <a:srgbClr val="FBFCFE"/>
          </a:solidFill>
          <a:ln w="27837">
            <a:solidFill>
              <a:srgbClr val="E5E0DF"/>
            </a:solidFill>
            <a:prstDash val="solid"/>
          </a:ln>
        </p:spPr>
      </p:sp>
      <p:sp>
        <p:nvSpPr>
          <p:cNvPr id="3" name="Text 1"/>
          <p:cNvSpPr/>
          <p:nvPr/>
        </p:nvSpPr>
        <p:spPr>
          <a:xfrm>
            <a:off x="736458" y="654739"/>
            <a:ext cx="5526390" cy="377791"/>
          </a:xfrm>
          <a:prstGeom prst="rect">
            <a:avLst/>
          </a:prstGeom>
          <a:noFill/>
          <a:ln/>
        </p:spPr>
        <p:txBody>
          <a:bodyPr wrap="none" lIns="0" tIns="0" rIns="0" bIns="0" rtlCol="0" anchor="t"/>
          <a:lstStyle/>
          <a:p>
            <a:pPr marL="0" indent="0" algn="l">
              <a:lnSpc>
                <a:spcPts val="2950"/>
              </a:lnSpc>
              <a:buNone/>
            </a:pPr>
            <a:r>
              <a:rPr lang="en-US" sz="2350" b="1" dirty="0">
                <a:solidFill>
                  <a:srgbClr val="3257B8"/>
                </a:solidFill>
                <a:latin typeface="Inter Bold" pitchFamily="34" charset="0"/>
                <a:ea typeface="Inter Bold" pitchFamily="34" charset="-122"/>
                <a:cs typeface="Inter Bold" pitchFamily="34" charset="-120"/>
              </a:rPr>
              <a:t>Cash Flow Statement (Direct Method)</a:t>
            </a:r>
            <a:endParaRPr lang="en-US" sz="2350" dirty="0"/>
          </a:p>
        </p:txBody>
      </p:sp>
      <p:sp>
        <p:nvSpPr>
          <p:cNvPr id="4" name="Shape 2"/>
          <p:cNvSpPr/>
          <p:nvPr/>
        </p:nvSpPr>
        <p:spPr>
          <a:xfrm>
            <a:off x="736458" y="1244048"/>
            <a:ext cx="9216334" cy="5125065"/>
          </a:xfrm>
          <a:prstGeom prst="roundRect">
            <a:avLst>
              <a:gd name="adj" fmla="val 3538"/>
            </a:avLst>
          </a:prstGeom>
          <a:noFill/>
          <a:ln w="5567">
            <a:solidFill>
              <a:srgbClr val="000000">
                <a:alpha val="8000"/>
              </a:srgbClr>
            </a:solidFill>
            <a:prstDash val="solid"/>
          </a:ln>
        </p:spPr>
      </p:sp>
      <p:sp>
        <p:nvSpPr>
          <p:cNvPr id="5" name="Text 3"/>
          <p:cNvSpPr/>
          <p:nvPr/>
        </p:nvSpPr>
        <p:spPr>
          <a:xfrm>
            <a:off x="863028" y="1318615"/>
            <a:ext cx="5278643" cy="181413"/>
          </a:xfrm>
          <a:prstGeom prst="rect">
            <a:avLst/>
          </a:prstGeom>
          <a:noFill/>
          <a:ln/>
        </p:spPr>
        <p:txBody>
          <a:bodyPr wrap="none" lIns="0" tIns="0" rIns="0" bIns="0" rtlCol="0" anchor="t"/>
          <a:lstStyle/>
          <a:p>
            <a:pPr marL="0" indent="0" algn="l">
              <a:lnSpc>
                <a:spcPts val="1400"/>
              </a:lnSpc>
              <a:buNone/>
            </a:pPr>
            <a:r>
              <a:rPr lang="en-US" sz="950" b="1" dirty="0">
                <a:solidFill>
                  <a:srgbClr val="15213F"/>
                </a:solidFill>
                <a:latin typeface="Inter" pitchFamily="34" charset="0"/>
                <a:ea typeface="Inter" pitchFamily="34" charset="-122"/>
                <a:cs typeface="Inter" pitchFamily="34" charset="-120"/>
              </a:rPr>
              <a:t>Particulars</a:t>
            </a:r>
            <a:endParaRPr lang="en-US" sz="950" dirty="0"/>
          </a:p>
        </p:txBody>
      </p:sp>
      <p:sp>
        <p:nvSpPr>
          <p:cNvPr id="6" name="Text 4"/>
          <p:cNvSpPr/>
          <p:nvPr/>
        </p:nvSpPr>
        <p:spPr>
          <a:xfrm>
            <a:off x="6388896" y="1318615"/>
            <a:ext cx="1593745" cy="181413"/>
          </a:xfrm>
          <a:prstGeom prst="rect">
            <a:avLst/>
          </a:prstGeom>
          <a:noFill/>
          <a:ln/>
        </p:spPr>
        <p:txBody>
          <a:bodyPr wrap="none" lIns="0" tIns="0" rIns="0" bIns="0" rtlCol="0" anchor="t"/>
          <a:lstStyle/>
          <a:p>
            <a:pPr marL="0" indent="0" algn="l">
              <a:lnSpc>
                <a:spcPts val="1400"/>
              </a:lnSpc>
              <a:buNone/>
            </a:pPr>
            <a:r>
              <a:rPr lang="en-US" sz="950" b="1" dirty="0">
                <a:solidFill>
                  <a:srgbClr val="15213F"/>
                </a:solidFill>
                <a:latin typeface="Inter" pitchFamily="34" charset="0"/>
                <a:ea typeface="Inter" pitchFamily="34" charset="-122"/>
                <a:cs typeface="Inter" pitchFamily="34" charset="-120"/>
              </a:rPr>
              <a:t>Current Year (₹ '25)</a:t>
            </a:r>
            <a:endParaRPr lang="en-US" sz="950" dirty="0"/>
          </a:p>
        </p:txBody>
      </p:sp>
      <p:sp>
        <p:nvSpPr>
          <p:cNvPr id="7" name="Text 5"/>
          <p:cNvSpPr/>
          <p:nvPr/>
        </p:nvSpPr>
        <p:spPr>
          <a:xfrm>
            <a:off x="8229867" y="1318615"/>
            <a:ext cx="1596528" cy="181413"/>
          </a:xfrm>
          <a:prstGeom prst="rect">
            <a:avLst/>
          </a:prstGeom>
          <a:noFill/>
          <a:ln/>
        </p:spPr>
        <p:txBody>
          <a:bodyPr wrap="none" lIns="0" tIns="0" rIns="0" bIns="0" rtlCol="0" anchor="t"/>
          <a:lstStyle/>
          <a:p>
            <a:pPr marL="0" indent="0" algn="l">
              <a:lnSpc>
                <a:spcPts val="1400"/>
              </a:lnSpc>
              <a:buNone/>
            </a:pPr>
            <a:r>
              <a:rPr lang="en-US" sz="950" b="1" dirty="0">
                <a:solidFill>
                  <a:srgbClr val="15213F"/>
                </a:solidFill>
                <a:latin typeface="Inter" pitchFamily="34" charset="0"/>
                <a:ea typeface="Inter" pitchFamily="34" charset="-122"/>
                <a:cs typeface="Inter" pitchFamily="34" charset="-120"/>
              </a:rPr>
              <a:t>Previous Year (₹ '24)</a:t>
            </a:r>
            <a:endParaRPr lang="en-US" sz="950" dirty="0"/>
          </a:p>
        </p:txBody>
      </p:sp>
      <p:sp>
        <p:nvSpPr>
          <p:cNvPr id="8" name="Text 6"/>
          <p:cNvSpPr/>
          <p:nvPr/>
        </p:nvSpPr>
        <p:spPr>
          <a:xfrm>
            <a:off x="863028" y="1643592"/>
            <a:ext cx="5278643" cy="181413"/>
          </a:xfrm>
          <a:prstGeom prst="rect">
            <a:avLst/>
          </a:prstGeom>
          <a:noFill/>
          <a:ln/>
        </p:spPr>
        <p:txBody>
          <a:bodyPr wrap="none" lIns="0" tIns="0" rIns="0" bIns="0" rtlCol="0" anchor="t"/>
          <a:lstStyle/>
          <a:p>
            <a:pPr marL="0" indent="0" algn="l">
              <a:lnSpc>
                <a:spcPts val="1400"/>
              </a:lnSpc>
              <a:buNone/>
            </a:pPr>
            <a:r>
              <a:rPr lang="en-US" sz="950" b="1" dirty="0">
                <a:solidFill>
                  <a:srgbClr val="15213F"/>
                </a:solidFill>
                <a:latin typeface="Inter" pitchFamily="34" charset="0"/>
                <a:ea typeface="Inter" pitchFamily="34" charset="-122"/>
                <a:cs typeface="Inter" pitchFamily="34" charset="-120"/>
              </a:rPr>
              <a:t>A. Cash Flows from Operating Activities</a:t>
            </a:r>
            <a:endParaRPr lang="en-US" sz="950" dirty="0"/>
          </a:p>
        </p:txBody>
      </p:sp>
      <p:sp>
        <p:nvSpPr>
          <p:cNvPr id="9" name="Text 7"/>
          <p:cNvSpPr/>
          <p:nvPr/>
        </p:nvSpPr>
        <p:spPr>
          <a:xfrm>
            <a:off x="6388896" y="1643592"/>
            <a:ext cx="1593745" cy="181413"/>
          </a:xfrm>
          <a:prstGeom prst="rect">
            <a:avLst/>
          </a:prstGeom>
          <a:noFill/>
          <a:ln/>
        </p:spPr>
        <p:txBody>
          <a:bodyPr wrap="none" lIns="0" tIns="0" rIns="0" bIns="0" rtlCol="0" anchor="t"/>
          <a:lstStyle/>
          <a:p>
            <a:pPr marL="0" indent="0" algn="l">
              <a:lnSpc>
                <a:spcPts val="1400"/>
              </a:lnSpc>
              <a:buNone/>
            </a:pPr>
            <a:endParaRPr lang="en-US" sz="950" dirty="0"/>
          </a:p>
        </p:txBody>
      </p:sp>
      <p:sp>
        <p:nvSpPr>
          <p:cNvPr id="10" name="Text 8"/>
          <p:cNvSpPr/>
          <p:nvPr/>
        </p:nvSpPr>
        <p:spPr>
          <a:xfrm>
            <a:off x="8229867" y="1643592"/>
            <a:ext cx="1596528" cy="181413"/>
          </a:xfrm>
          <a:prstGeom prst="rect">
            <a:avLst/>
          </a:prstGeom>
          <a:noFill/>
          <a:ln/>
        </p:spPr>
        <p:txBody>
          <a:bodyPr wrap="none" lIns="0" tIns="0" rIns="0" bIns="0" rtlCol="0" anchor="t"/>
          <a:lstStyle/>
          <a:p>
            <a:pPr marL="0" indent="0" algn="l">
              <a:lnSpc>
                <a:spcPts val="1400"/>
              </a:lnSpc>
              <a:buNone/>
            </a:pPr>
            <a:endParaRPr lang="en-US" sz="950" dirty="0"/>
          </a:p>
        </p:txBody>
      </p:sp>
      <p:sp>
        <p:nvSpPr>
          <p:cNvPr id="11" name="Text 9"/>
          <p:cNvSpPr/>
          <p:nvPr/>
        </p:nvSpPr>
        <p:spPr>
          <a:xfrm>
            <a:off x="863028" y="1968569"/>
            <a:ext cx="5278643" cy="181413"/>
          </a:xfrm>
          <a:prstGeom prst="rect">
            <a:avLst/>
          </a:prstGeom>
          <a:noFill/>
          <a:ln/>
        </p:spPr>
        <p:txBody>
          <a:bodyPr wrap="none" lIns="0" tIns="0" rIns="0" bIns="0" rtlCol="0" anchor="t"/>
          <a:lstStyle/>
          <a:p>
            <a:pPr marL="0" indent="0" algn="l">
              <a:lnSpc>
                <a:spcPts val="1400"/>
              </a:lnSpc>
              <a:buNone/>
            </a:pPr>
            <a:r>
              <a:rPr lang="en-US" sz="950" dirty="0">
                <a:solidFill>
                  <a:srgbClr val="15213F"/>
                </a:solidFill>
                <a:latin typeface="Inter" pitchFamily="34" charset="0"/>
                <a:ea typeface="Inter" pitchFamily="34" charset="-122"/>
                <a:cs typeface="Inter" pitchFamily="34" charset="-120"/>
              </a:rPr>
              <a:t>Cash receipts from customers</a:t>
            </a:r>
            <a:endParaRPr lang="en-US" sz="950" dirty="0"/>
          </a:p>
        </p:txBody>
      </p:sp>
      <p:sp>
        <p:nvSpPr>
          <p:cNvPr id="12" name="Text 10"/>
          <p:cNvSpPr/>
          <p:nvPr/>
        </p:nvSpPr>
        <p:spPr>
          <a:xfrm>
            <a:off x="6388896" y="1968569"/>
            <a:ext cx="1593745" cy="181413"/>
          </a:xfrm>
          <a:prstGeom prst="rect">
            <a:avLst/>
          </a:prstGeom>
          <a:noFill/>
          <a:ln/>
        </p:spPr>
        <p:txBody>
          <a:bodyPr wrap="none" lIns="0" tIns="0" rIns="0" bIns="0" rtlCol="0" anchor="t"/>
          <a:lstStyle/>
          <a:p>
            <a:pPr marL="0" indent="0" algn="l">
              <a:lnSpc>
                <a:spcPts val="1400"/>
              </a:lnSpc>
              <a:buNone/>
            </a:pPr>
            <a:r>
              <a:rPr lang="en-US" sz="950" dirty="0">
                <a:solidFill>
                  <a:srgbClr val="15213F"/>
                </a:solidFill>
                <a:latin typeface="Inter" pitchFamily="34" charset="0"/>
                <a:ea typeface="Inter" pitchFamily="34" charset="-122"/>
                <a:cs typeface="Inter" pitchFamily="34" charset="-120"/>
              </a:rPr>
              <a:t>30,150</a:t>
            </a:r>
            <a:endParaRPr lang="en-US" sz="950" dirty="0"/>
          </a:p>
        </p:txBody>
      </p:sp>
      <p:sp>
        <p:nvSpPr>
          <p:cNvPr id="13" name="Text 11"/>
          <p:cNvSpPr/>
          <p:nvPr/>
        </p:nvSpPr>
        <p:spPr>
          <a:xfrm>
            <a:off x="8229867" y="1968569"/>
            <a:ext cx="1596528" cy="181413"/>
          </a:xfrm>
          <a:prstGeom prst="rect">
            <a:avLst/>
          </a:prstGeom>
          <a:noFill/>
          <a:ln/>
        </p:spPr>
        <p:txBody>
          <a:bodyPr wrap="none" lIns="0" tIns="0" rIns="0" bIns="0" rtlCol="0" anchor="t"/>
          <a:lstStyle/>
          <a:p>
            <a:pPr marL="0" indent="0" algn="l">
              <a:lnSpc>
                <a:spcPts val="1400"/>
              </a:lnSpc>
              <a:buNone/>
            </a:pPr>
            <a:r>
              <a:rPr lang="en-US" sz="950" dirty="0">
                <a:solidFill>
                  <a:srgbClr val="15213F"/>
                </a:solidFill>
                <a:latin typeface="Inter" pitchFamily="34" charset="0"/>
                <a:ea typeface="Inter" pitchFamily="34" charset="-122"/>
                <a:cs typeface="Inter" pitchFamily="34" charset="-120"/>
              </a:rPr>
              <a:t>28,000</a:t>
            </a:r>
            <a:endParaRPr lang="en-US" sz="950" dirty="0"/>
          </a:p>
        </p:txBody>
      </p:sp>
      <p:sp>
        <p:nvSpPr>
          <p:cNvPr id="14" name="Text 12"/>
          <p:cNvSpPr/>
          <p:nvPr/>
        </p:nvSpPr>
        <p:spPr>
          <a:xfrm>
            <a:off x="863028" y="2293546"/>
            <a:ext cx="5278643" cy="181413"/>
          </a:xfrm>
          <a:prstGeom prst="rect">
            <a:avLst/>
          </a:prstGeom>
          <a:noFill/>
          <a:ln/>
        </p:spPr>
        <p:txBody>
          <a:bodyPr wrap="none" lIns="0" tIns="0" rIns="0" bIns="0" rtlCol="0" anchor="t"/>
          <a:lstStyle/>
          <a:p>
            <a:pPr marL="0" indent="0" algn="l">
              <a:lnSpc>
                <a:spcPts val="1400"/>
              </a:lnSpc>
              <a:buNone/>
            </a:pPr>
            <a:r>
              <a:rPr lang="en-US" sz="950" dirty="0">
                <a:solidFill>
                  <a:srgbClr val="15213F"/>
                </a:solidFill>
                <a:latin typeface="Inter" pitchFamily="34" charset="0"/>
                <a:ea typeface="Inter" pitchFamily="34" charset="-122"/>
                <a:cs typeface="Inter" pitchFamily="34" charset="-120"/>
              </a:rPr>
              <a:t>Cash paid to suppliers &amp; employees</a:t>
            </a:r>
            <a:endParaRPr lang="en-US" sz="950" dirty="0"/>
          </a:p>
        </p:txBody>
      </p:sp>
      <p:sp>
        <p:nvSpPr>
          <p:cNvPr id="15" name="Text 13"/>
          <p:cNvSpPr/>
          <p:nvPr/>
        </p:nvSpPr>
        <p:spPr>
          <a:xfrm>
            <a:off x="6388896" y="2293546"/>
            <a:ext cx="1593745" cy="181413"/>
          </a:xfrm>
          <a:prstGeom prst="rect">
            <a:avLst/>
          </a:prstGeom>
          <a:noFill/>
          <a:ln/>
        </p:spPr>
        <p:txBody>
          <a:bodyPr wrap="none" lIns="0" tIns="0" rIns="0" bIns="0" rtlCol="0" anchor="t"/>
          <a:lstStyle/>
          <a:p>
            <a:pPr marL="0" indent="0" algn="l">
              <a:lnSpc>
                <a:spcPts val="1400"/>
              </a:lnSpc>
              <a:buNone/>
            </a:pPr>
            <a:r>
              <a:rPr lang="en-US" sz="950" dirty="0">
                <a:solidFill>
                  <a:srgbClr val="15213F"/>
                </a:solidFill>
                <a:latin typeface="Inter" pitchFamily="34" charset="0"/>
                <a:ea typeface="Inter" pitchFamily="34" charset="-122"/>
                <a:cs typeface="Inter" pitchFamily="34" charset="-120"/>
              </a:rPr>
              <a:t>(27,600)</a:t>
            </a:r>
            <a:endParaRPr lang="en-US" sz="950" dirty="0"/>
          </a:p>
        </p:txBody>
      </p:sp>
      <p:sp>
        <p:nvSpPr>
          <p:cNvPr id="16" name="Text 14"/>
          <p:cNvSpPr/>
          <p:nvPr/>
        </p:nvSpPr>
        <p:spPr>
          <a:xfrm>
            <a:off x="8229867" y="2293546"/>
            <a:ext cx="1596528" cy="181413"/>
          </a:xfrm>
          <a:prstGeom prst="rect">
            <a:avLst/>
          </a:prstGeom>
          <a:noFill/>
          <a:ln/>
        </p:spPr>
        <p:txBody>
          <a:bodyPr wrap="none" lIns="0" tIns="0" rIns="0" bIns="0" rtlCol="0" anchor="t"/>
          <a:lstStyle/>
          <a:p>
            <a:pPr marL="0" indent="0" algn="l">
              <a:lnSpc>
                <a:spcPts val="1400"/>
              </a:lnSpc>
              <a:buNone/>
            </a:pPr>
            <a:r>
              <a:rPr lang="en-US" sz="950" dirty="0">
                <a:solidFill>
                  <a:srgbClr val="15213F"/>
                </a:solidFill>
                <a:latin typeface="Inter" pitchFamily="34" charset="0"/>
                <a:ea typeface="Inter" pitchFamily="34" charset="-122"/>
                <a:cs typeface="Inter" pitchFamily="34" charset="-120"/>
              </a:rPr>
              <a:t>(25,040)</a:t>
            </a:r>
            <a:endParaRPr lang="en-US" sz="950" dirty="0"/>
          </a:p>
        </p:txBody>
      </p:sp>
      <p:sp>
        <p:nvSpPr>
          <p:cNvPr id="17" name="Text 15"/>
          <p:cNvSpPr/>
          <p:nvPr/>
        </p:nvSpPr>
        <p:spPr>
          <a:xfrm>
            <a:off x="863028" y="2618523"/>
            <a:ext cx="5278643" cy="181413"/>
          </a:xfrm>
          <a:prstGeom prst="rect">
            <a:avLst/>
          </a:prstGeom>
          <a:noFill/>
          <a:ln/>
        </p:spPr>
        <p:txBody>
          <a:bodyPr wrap="none" lIns="0" tIns="0" rIns="0" bIns="0" rtlCol="0" anchor="t"/>
          <a:lstStyle/>
          <a:p>
            <a:pPr marL="0" indent="0" algn="l">
              <a:lnSpc>
                <a:spcPts val="1400"/>
              </a:lnSpc>
              <a:buNone/>
            </a:pPr>
            <a:r>
              <a:rPr lang="en-US" sz="950" dirty="0">
                <a:solidFill>
                  <a:srgbClr val="15213F"/>
                </a:solidFill>
                <a:latin typeface="Inter" pitchFamily="34" charset="0"/>
                <a:ea typeface="Inter" pitchFamily="34" charset="-122"/>
                <a:cs typeface="Inter" pitchFamily="34" charset="-120"/>
              </a:rPr>
              <a:t>Income taxes paid</a:t>
            </a:r>
            <a:endParaRPr lang="en-US" sz="950" dirty="0"/>
          </a:p>
        </p:txBody>
      </p:sp>
      <p:sp>
        <p:nvSpPr>
          <p:cNvPr id="18" name="Text 16"/>
          <p:cNvSpPr/>
          <p:nvPr/>
        </p:nvSpPr>
        <p:spPr>
          <a:xfrm>
            <a:off x="6388896" y="2618523"/>
            <a:ext cx="1593745" cy="181413"/>
          </a:xfrm>
          <a:prstGeom prst="rect">
            <a:avLst/>
          </a:prstGeom>
          <a:noFill/>
          <a:ln/>
        </p:spPr>
        <p:txBody>
          <a:bodyPr wrap="none" lIns="0" tIns="0" rIns="0" bIns="0" rtlCol="0" anchor="t"/>
          <a:lstStyle/>
          <a:p>
            <a:pPr marL="0" indent="0" algn="l">
              <a:lnSpc>
                <a:spcPts val="1400"/>
              </a:lnSpc>
              <a:buNone/>
            </a:pPr>
            <a:r>
              <a:rPr lang="en-US" sz="950" dirty="0">
                <a:solidFill>
                  <a:srgbClr val="15213F"/>
                </a:solidFill>
                <a:latin typeface="Inter" pitchFamily="34" charset="0"/>
                <a:ea typeface="Inter" pitchFamily="34" charset="-122"/>
                <a:cs typeface="Inter" pitchFamily="34" charset="-120"/>
              </a:rPr>
              <a:t>(860)</a:t>
            </a:r>
            <a:endParaRPr lang="en-US" sz="950" dirty="0"/>
          </a:p>
        </p:txBody>
      </p:sp>
      <p:sp>
        <p:nvSpPr>
          <p:cNvPr id="19" name="Text 17"/>
          <p:cNvSpPr/>
          <p:nvPr/>
        </p:nvSpPr>
        <p:spPr>
          <a:xfrm>
            <a:off x="8229867" y="2618523"/>
            <a:ext cx="1596528" cy="181413"/>
          </a:xfrm>
          <a:prstGeom prst="rect">
            <a:avLst/>
          </a:prstGeom>
          <a:noFill/>
          <a:ln/>
        </p:spPr>
        <p:txBody>
          <a:bodyPr wrap="none" lIns="0" tIns="0" rIns="0" bIns="0" rtlCol="0" anchor="t"/>
          <a:lstStyle/>
          <a:p>
            <a:pPr marL="0" indent="0" algn="l">
              <a:lnSpc>
                <a:spcPts val="1400"/>
              </a:lnSpc>
              <a:buNone/>
            </a:pPr>
            <a:r>
              <a:rPr lang="en-US" sz="950" dirty="0">
                <a:solidFill>
                  <a:srgbClr val="15213F"/>
                </a:solidFill>
                <a:latin typeface="Inter" pitchFamily="34" charset="0"/>
                <a:ea typeface="Inter" pitchFamily="34" charset="-122"/>
                <a:cs typeface="Inter" pitchFamily="34" charset="-120"/>
              </a:rPr>
              <a:t>(778)</a:t>
            </a:r>
            <a:endParaRPr lang="en-US" sz="950" dirty="0"/>
          </a:p>
        </p:txBody>
      </p:sp>
      <p:sp>
        <p:nvSpPr>
          <p:cNvPr id="20" name="Text 18"/>
          <p:cNvSpPr/>
          <p:nvPr/>
        </p:nvSpPr>
        <p:spPr>
          <a:xfrm>
            <a:off x="863028" y="2943500"/>
            <a:ext cx="5278643" cy="181413"/>
          </a:xfrm>
          <a:prstGeom prst="rect">
            <a:avLst/>
          </a:prstGeom>
          <a:noFill/>
          <a:ln/>
        </p:spPr>
        <p:txBody>
          <a:bodyPr wrap="none" lIns="0" tIns="0" rIns="0" bIns="0" rtlCol="0" anchor="t"/>
          <a:lstStyle/>
          <a:p>
            <a:pPr marL="0" indent="0" algn="l">
              <a:lnSpc>
                <a:spcPts val="1400"/>
              </a:lnSpc>
              <a:buNone/>
            </a:pPr>
            <a:r>
              <a:rPr lang="en-US" sz="950" b="1" dirty="0">
                <a:solidFill>
                  <a:srgbClr val="15213F"/>
                </a:solidFill>
                <a:latin typeface="Inter" pitchFamily="34" charset="0"/>
                <a:ea typeface="Inter" pitchFamily="34" charset="-122"/>
                <a:cs typeface="Inter" pitchFamily="34" charset="-120"/>
              </a:rPr>
              <a:t>Net Cash from Operating Activities</a:t>
            </a:r>
            <a:endParaRPr lang="en-US" sz="950" dirty="0"/>
          </a:p>
        </p:txBody>
      </p:sp>
      <p:sp>
        <p:nvSpPr>
          <p:cNvPr id="21" name="Text 19"/>
          <p:cNvSpPr/>
          <p:nvPr/>
        </p:nvSpPr>
        <p:spPr>
          <a:xfrm>
            <a:off x="6388896" y="2943500"/>
            <a:ext cx="1593745" cy="181413"/>
          </a:xfrm>
          <a:prstGeom prst="rect">
            <a:avLst/>
          </a:prstGeom>
          <a:noFill/>
          <a:ln/>
        </p:spPr>
        <p:txBody>
          <a:bodyPr wrap="none" lIns="0" tIns="0" rIns="0" bIns="0" rtlCol="0" anchor="t"/>
          <a:lstStyle/>
          <a:p>
            <a:pPr marL="0" indent="0" algn="l">
              <a:lnSpc>
                <a:spcPts val="1400"/>
              </a:lnSpc>
              <a:buNone/>
            </a:pPr>
            <a:r>
              <a:rPr lang="en-US" sz="950" b="1" dirty="0">
                <a:solidFill>
                  <a:srgbClr val="15213F"/>
                </a:solidFill>
                <a:latin typeface="Inter" pitchFamily="34" charset="0"/>
                <a:ea typeface="Inter" pitchFamily="34" charset="-122"/>
                <a:cs typeface="Inter" pitchFamily="34" charset="-120"/>
              </a:rPr>
              <a:t>1,870</a:t>
            </a:r>
            <a:endParaRPr lang="en-US" sz="950" dirty="0"/>
          </a:p>
        </p:txBody>
      </p:sp>
      <p:sp>
        <p:nvSpPr>
          <p:cNvPr id="22" name="Text 20"/>
          <p:cNvSpPr/>
          <p:nvPr/>
        </p:nvSpPr>
        <p:spPr>
          <a:xfrm>
            <a:off x="8229867" y="2943500"/>
            <a:ext cx="1596528" cy="181413"/>
          </a:xfrm>
          <a:prstGeom prst="rect">
            <a:avLst/>
          </a:prstGeom>
          <a:noFill/>
          <a:ln/>
        </p:spPr>
        <p:txBody>
          <a:bodyPr wrap="none" lIns="0" tIns="0" rIns="0" bIns="0" rtlCol="0" anchor="t"/>
          <a:lstStyle/>
          <a:p>
            <a:pPr marL="0" indent="0" algn="l">
              <a:lnSpc>
                <a:spcPts val="1400"/>
              </a:lnSpc>
              <a:buNone/>
            </a:pPr>
            <a:r>
              <a:rPr lang="en-US" sz="950" b="1" dirty="0">
                <a:solidFill>
                  <a:srgbClr val="15213F"/>
                </a:solidFill>
                <a:latin typeface="Inter" pitchFamily="34" charset="0"/>
                <a:ea typeface="Inter" pitchFamily="34" charset="-122"/>
                <a:cs typeface="Inter" pitchFamily="34" charset="-120"/>
              </a:rPr>
              <a:t>2,182</a:t>
            </a:r>
            <a:endParaRPr lang="en-US" sz="950" dirty="0"/>
          </a:p>
        </p:txBody>
      </p:sp>
      <p:sp>
        <p:nvSpPr>
          <p:cNvPr id="23" name="Text 21"/>
          <p:cNvSpPr/>
          <p:nvPr/>
        </p:nvSpPr>
        <p:spPr>
          <a:xfrm>
            <a:off x="863028" y="3268477"/>
            <a:ext cx="5278643" cy="181413"/>
          </a:xfrm>
          <a:prstGeom prst="rect">
            <a:avLst/>
          </a:prstGeom>
          <a:noFill/>
          <a:ln/>
        </p:spPr>
        <p:txBody>
          <a:bodyPr wrap="none" lIns="0" tIns="0" rIns="0" bIns="0" rtlCol="0" anchor="t"/>
          <a:lstStyle/>
          <a:p>
            <a:pPr marL="0" indent="0" algn="l">
              <a:lnSpc>
                <a:spcPts val="1400"/>
              </a:lnSpc>
              <a:buNone/>
            </a:pPr>
            <a:r>
              <a:rPr lang="en-US" sz="950" b="1" dirty="0">
                <a:solidFill>
                  <a:srgbClr val="15213F"/>
                </a:solidFill>
                <a:latin typeface="Inter" pitchFamily="34" charset="0"/>
                <a:ea typeface="Inter" pitchFamily="34" charset="-122"/>
                <a:cs typeface="Inter" pitchFamily="34" charset="-120"/>
              </a:rPr>
              <a:t>B. Cash Flows from Investing Activities</a:t>
            </a:r>
            <a:endParaRPr lang="en-US" sz="950" dirty="0"/>
          </a:p>
        </p:txBody>
      </p:sp>
      <p:sp>
        <p:nvSpPr>
          <p:cNvPr id="24" name="Text 22"/>
          <p:cNvSpPr/>
          <p:nvPr/>
        </p:nvSpPr>
        <p:spPr>
          <a:xfrm>
            <a:off x="6388896" y="3268477"/>
            <a:ext cx="1593745" cy="181413"/>
          </a:xfrm>
          <a:prstGeom prst="rect">
            <a:avLst/>
          </a:prstGeom>
          <a:noFill/>
          <a:ln/>
        </p:spPr>
        <p:txBody>
          <a:bodyPr wrap="none" lIns="0" tIns="0" rIns="0" bIns="0" rtlCol="0" anchor="t"/>
          <a:lstStyle/>
          <a:p>
            <a:pPr marL="0" indent="0" algn="l">
              <a:lnSpc>
                <a:spcPts val="1400"/>
              </a:lnSpc>
              <a:buNone/>
            </a:pPr>
            <a:endParaRPr lang="en-US" sz="950" dirty="0"/>
          </a:p>
        </p:txBody>
      </p:sp>
      <p:sp>
        <p:nvSpPr>
          <p:cNvPr id="25" name="Text 23"/>
          <p:cNvSpPr/>
          <p:nvPr/>
        </p:nvSpPr>
        <p:spPr>
          <a:xfrm>
            <a:off x="8229867" y="3268477"/>
            <a:ext cx="1596528" cy="181413"/>
          </a:xfrm>
          <a:prstGeom prst="rect">
            <a:avLst/>
          </a:prstGeom>
          <a:noFill/>
          <a:ln/>
        </p:spPr>
        <p:txBody>
          <a:bodyPr wrap="none" lIns="0" tIns="0" rIns="0" bIns="0" rtlCol="0" anchor="t"/>
          <a:lstStyle/>
          <a:p>
            <a:pPr marL="0" indent="0" algn="l">
              <a:lnSpc>
                <a:spcPts val="1400"/>
              </a:lnSpc>
              <a:buNone/>
            </a:pPr>
            <a:endParaRPr lang="en-US" sz="950" dirty="0"/>
          </a:p>
        </p:txBody>
      </p:sp>
      <p:sp>
        <p:nvSpPr>
          <p:cNvPr id="26" name="Text 24"/>
          <p:cNvSpPr/>
          <p:nvPr/>
        </p:nvSpPr>
        <p:spPr>
          <a:xfrm>
            <a:off x="863028" y="3593454"/>
            <a:ext cx="5278643" cy="181413"/>
          </a:xfrm>
          <a:prstGeom prst="rect">
            <a:avLst/>
          </a:prstGeom>
          <a:noFill/>
          <a:ln/>
        </p:spPr>
        <p:txBody>
          <a:bodyPr wrap="none" lIns="0" tIns="0" rIns="0" bIns="0" rtlCol="0" anchor="t"/>
          <a:lstStyle/>
          <a:p>
            <a:pPr marL="0" indent="0" algn="l">
              <a:lnSpc>
                <a:spcPts val="1400"/>
              </a:lnSpc>
              <a:buNone/>
            </a:pPr>
            <a:r>
              <a:rPr lang="en-US" sz="950" dirty="0">
                <a:solidFill>
                  <a:srgbClr val="15213F"/>
                </a:solidFill>
                <a:latin typeface="Inter" pitchFamily="34" charset="0"/>
                <a:ea typeface="Inter" pitchFamily="34" charset="-122"/>
                <a:cs typeface="Inter" pitchFamily="34" charset="-120"/>
              </a:rPr>
              <a:t>Purchase of fixed assets</a:t>
            </a:r>
            <a:endParaRPr lang="en-US" sz="950" dirty="0"/>
          </a:p>
        </p:txBody>
      </p:sp>
      <p:sp>
        <p:nvSpPr>
          <p:cNvPr id="27" name="Text 25"/>
          <p:cNvSpPr/>
          <p:nvPr/>
        </p:nvSpPr>
        <p:spPr>
          <a:xfrm>
            <a:off x="6388896" y="3593454"/>
            <a:ext cx="1593745" cy="181413"/>
          </a:xfrm>
          <a:prstGeom prst="rect">
            <a:avLst/>
          </a:prstGeom>
          <a:noFill/>
          <a:ln/>
        </p:spPr>
        <p:txBody>
          <a:bodyPr wrap="none" lIns="0" tIns="0" rIns="0" bIns="0" rtlCol="0" anchor="t"/>
          <a:lstStyle/>
          <a:p>
            <a:pPr marL="0" indent="0" algn="l">
              <a:lnSpc>
                <a:spcPts val="1400"/>
              </a:lnSpc>
              <a:buNone/>
            </a:pPr>
            <a:r>
              <a:rPr lang="en-US" sz="950" dirty="0">
                <a:solidFill>
                  <a:srgbClr val="15213F"/>
                </a:solidFill>
                <a:latin typeface="Inter" pitchFamily="34" charset="0"/>
                <a:ea typeface="Inter" pitchFamily="34" charset="-122"/>
                <a:cs typeface="Inter" pitchFamily="34" charset="-120"/>
              </a:rPr>
              <a:t>(350)</a:t>
            </a:r>
            <a:endParaRPr lang="en-US" sz="950" dirty="0"/>
          </a:p>
        </p:txBody>
      </p:sp>
      <p:sp>
        <p:nvSpPr>
          <p:cNvPr id="28" name="Text 26"/>
          <p:cNvSpPr/>
          <p:nvPr/>
        </p:nvSpPr>
        <p:spPr>
          <a:xfrm>
            <a:off x="8229867" y="3593454"/>
            <a:ext cx="1596528" cy="181413"/>
          </a:xfrm>
          <a:prstGeom prst="rect">
            <a:avLst/>
          </a:prstGeom>
          <a:noFill/>
          <a:ln/>
        </p:spPr>
        <p:txBody>
          <a:bodyPr wrap="none" lIns="0" tIns="0" rIns="0" bIns="0" rtlCol="0" anchor="t"/>
          <a:lstStyle/>
          <a:p>
            <a:pPr marL="0" indent="0" algn="l">
              <a:lnSpc>
                <a:spcPts val="1400"/>
              </a:lnSpc>
              <a:buNone/>
            </a:pPr>
            <a:r>
              <a:rPr lang="en-US" sz="950" dirty="0">
                <a:solidFill>
                  <a:srgbClr val="15213F"/>
                </a:solidFill>
                <a:latin typeface="Inter" pitchFamily="34" charset="0"/>
                <a:ea typeface="Inter" pitchFamily="34" charset="-122"/>
                <a:cs typeface="Inter" pitchFamily="34" charset="-120"/>
              </a:rPr>
              <a:t>(400)</a:t>
            </a:r>
            <a:endParaRPr lang="en-US" sz="950" dirty="0"/>
          </a:p>
        </p:txBody>
      </p:sp>
      <p:sp>
        <p:nvSpPr>
          <p:cNvPr id="29" name="Text 27"/>
          <p:cNvSpPr/>
          <p:nvPr/>
        </p:nvSpPr>
        <p:spPr>
          <a:xfrm>
            <a:off x="863028" y="3918431"/>
            <a:ext cx="5278643" cy="181413"/>
          </a:xfrm>
          <a:prstGeom prst="rect">
            <a:avLst/>
          </a:prstGeom>
          <a:noFill/>
          <a:ln/>
        </p:spPr>
        <p:txBody>
          <a:bodyPr wrap="none" lIns="0" tIns="0" rIns="0" bIns="0" rtlCol="0" anchor="t"/>
          <a:lstStyle/>
          <a:p>
            <a:pPr marL="0" indent="0" algn="l">
              <a:lnSpc>
                <a:spcPts val="1400"/>
              </a:lnSpc>
              <a:buNone/>
            </a:pPr>
            <a:r>
              <a:rPr lang="en-US" sz="950" dirty="0">
                <a:solidFill>
                  <a:srgbClr val="15213F"/>
                </a:solidFill>
                <a:latin typeface="Inter" pitchFamily="34" charset="0"/>
                <a:ea typeface="Inter" pitchFamily="34" charset="-122"/>
                <a:cs typeface="Inter" pitchFamily="34" charset="-120"/>
              </a:rPr>
              <a:t>Interest &amp; dividends received</a:t>
            </a:r>
            <a:endParaRPr lang="en-US" sz="950" dirty="0"/>
          </a:p>
        </p:txBody>
      </p:sp>
      <p:sp>
        <p:nvSpPr>
          <p:cNvPr id="30" name="Text 28"/>
          <p:cNvSpPr/>
          <p:nvPr/>
        </p:nvSpPr>
        <p:spPr>
          <a:xfrm>
            <a:off x="6388896" y="3918431"/>
            <a:ext cx="1593745" cy="181413"/>
          </a:xfrm>
          <a:prstGeom prst="rect">
            <a:avLst/>
          </a:prstGeom>
          <a:noFill/>
          <a:ln/>
        </p:spPr>
        <p:txBody>
          <a:bodyPr wrap="none" lIns="0" tIns="0" rIns="0" bIns="0" rtlCol="0" anchor="t"/>
          <a:lstStyle/>
          <a:p>
            <a:pPr marL="0" indent="0" algn="l">
              <a:lnSpc>
                <a:spcPts val="1400"/>
              </a:lnSpc>
              <a:buNone/>
            </a:pPr>
            <a:r>
              <a:rPr lang="en-US" sz="950" dirty="0">
                <a:solidFill>
                  <a:srgbClr val="15213F"/>
                </a:solidFill>
                <a:latin typeface="Inter" pitchFamily="34" charset="0"/>
                <a:ea typeface="Inter" pitchFamily="34" charset="-122"/>
                <a:cs typeface="Inter" pitchFamily="34" charset="-120"/>
              </a:rPr>
              <a:t>360</a:t>
            </a:r>
            <a:endParaRPr lang="en-US" sz="950" dirty="0"/>
          </a:p>
        </p:txBody>
      </p:sp>
      <p:sp>
        <p:nvSpPr>
          <p:cNvPr id="31" name="Text 29"/>
          <p:cNvSpPr/>
          <p:nvPr/>
        </p:nvSpPr>
        <p:spPr>
          <a:xfrm>
            <a:off x="8229867" y="3918431"/>
            <a:ext cx="1596528" cy="181413"/>
          </a:xfrm>
          <a:prstGeom prst="rect">
            <a:avLst/>
          </a:prstGeom>
          <a:noFill/>
          <a:ln/>
        </p:spPr>
        <p:txBody>
          <a:bodyPr wrap="none" lIns="0" tIns="0" rIns="0" bIns="0" rtlCol="0" anchor="t"/>
          <a:lstStyle/>
          <a:p>
            <a:pPr marL="0" indent="0" algn="l">
              <a:lnSpc>
                <a:spcPts val="1400"/>
              </a:lnSpc>
              <a:buNone/>
            </a:pPr>
            <a:r>
              <a:rPr lang="en-US" sz="950" dirty="0">
                <a:solidFill>
                  <a:srgbClr val="15213F"/>
                </a:solidFill>
                <a:latin typeface="Inter" pitchFamily="34" charset="0"/>
                <a:ea typeface="Inter" pitchFamily="34" charset="-122"/>
                <a:cs typeface="Inter" pitchFamily="34" charset="-120"/>
              </a:rPr>
              <a:t>450</a:t>
            </a:r>
            <a:endParaRPr lang="en-US" sz="950" dirty="0"/>
          </a:p>
        </p:txBody>
      </p:sp>
      <p:sp>
        <p:nvSpPr>
          <p:cNvPr id="32" name="Text 30"/>
          <p:cNvSpPr/>
          <p:nvPr/>
        </p:nvSpPr>
        <p:spPr>
          <a:xfrm>
            <a:off x="8229867" y="4163273"/>
            <a:ext cx="1596528" cy="181413"/>
          </a:xfrm>
          <a:prstGeom prst="rect">
            <a:avLst/>
          </a:prstGeom>
          <a:noFill/>
          <a:ln/>
        </p:spPr>
        <p:txBody>
          <a:bodyPr wrap="none" lIns="0" tIns="0" rIns="0" bIns="0" rtlCol="0" anchor="t"/>
          <a:lstStyle/>
          <a:p>
            <a:pPr marL="0" indent="0" algn="l">
              <a:lnSpc>
                <a:spcPts val="1400"/>
              </a:lnSpc>
              <a:buNone/>
            </a:pPr>
            <a:endParaRPr lang="en-US" sz="950" dirty="0"/>
          </a:p>
        </p:txBody>
      </p:sp>
      <p:sp>
        <p:nvSpPr>
          <p:cNvPr id="33" name="Text 31"/>
          <p:cNvSpPr/>
          <p:nvPr/>
        </p:nvSpPr>
        <p:spPr>
          <a:xfrm>
            <a:off x="863028" y="4488250"/>
            <a:ext cx="5278643" cy="181413"/>
          </a:xfrm>
          <a:prstGeom prst="rect">
            <a:avLst/>
          </a:prstGeom>
          <a:noFill/>
          <a:ln/>
        </p:spPr>
        <p:txBody>
          <a:bodyPr wrap="none" lIns="0" tIns="0" rIns="0" bIns="0" rtlCol="0" anchor="t"/>
          <a:lstStyle/>
          <a:p>
            <a:pPr marL="0" indent="0" algn="l">
              <a:lnSpc>
                <a:spcPts val="1400"/>
              </a:lnSpc>
              <a:buNone/>
            </a:pPr>
            <a:r>
              <a:rPr lang="en-US" sz="950" b="1" dirty="0">
                <a:solidFill>
                  <a:srgbClr val="15213F"/>
                </a:solidFill>
                <a:latin typeface="Inter" pitchFamily="34" charset="0"/>
                <a:ea typeface="Inter" pitchFamily="34" charset="-122"/>
                <a:cs typeface="Inter" pitchFamily="34" charset="-120"/>
              </a:rPr>
              <a:t>Net Cash from Investing Activities</a:t>
            </a:r>
            <a:endParaRPr lang="en-US" sz="950" dirty="0"/>
          </a:p>
        </p:txBody>
      </p:sp>
      <p:sp>
        <p:nvSpPr>
          <p:cNvPr id="34" name="Text 32"/>
          <p:cNvSpPr/>
          <p:nvPr/>
        </p:nvSpPr>
        <p:spPr>
          <a:xfrm>
            <a:off x="6388896" y="4488250"/>
            <a:ext cx="1593745" cy="181413"/>
          </a:xfrm>
          <a:prstGeom prst="rect">
            <a:avLst/>
          </a:prstGeom>
          <a:noFill/>
          <a:ln/>
        </p:spPr>
        <p:txBody>
          <a:bodyPr wrap="none" lIns="0" tIns="0" rIns="0" bIns="0" rtlCol="0" anchor="t"/>
          <a:lstStyle/>
          <a:p>
            <a:pPr marL="0" indent="0" algn="l">
              <a:lnSpc>
                <a:spcPts val="1400"/>
              </a:lnSpc>
              <a:buNone/>
            </a:pPr>
            <a:r>
              <a:rPr lang="en-US" sz="950" b="1" dirty="0">
                <a:solidFill>
                  <a:srgbClr val="15213F"/>
                </a:solidFill>
                <a:latin typeface="Inter" pitchFamily="34" charset="0"/>
                <a:ea typeface="Inter" pitchFamily="34" charset="-122"/>
                <a:cs typeface="Inter" pitchFamily="34" charset="-120"/>
              </a:rPr>
              <a:t>10</a:t>
            </a:r>
            <a:endParaRPr lang="en-US" sz="950" dirty="0"/>
          </a:p>
        </p:txBody>
      </p:sp>
      <p:sp>
        <p:nvSpPr>
          <p:cNvPr id="35" name="Text 33"/>
          <p:cNvSpPr/>
          <p:nvPr/>
        </p:nvSpPr>
        <p:spPr>
          <a:xfrm>
            <a:off x="8229867" y="4488250"/>
            <a:ext cx="1596528" cy="181413"/>
          </a:xfrm>
          <a:prstGeom prst="rect">
            <a:avLst/>
          </a:prstGeom>
          <a:noFill/>
          <a:ln/>
        </p:spPr>
        <p:txBody>
          <a:bodyPr wrap="none" lIns="0" tIns="0" rIns="0" bIns="0" rtlCol="0" anchor="t"/>
          <a:lstStyle/>
          <a:p>
            <a:pPr marL="0" indent="0" algn="l">
              <a:lnSpc>
                <a:spcPts val="1400"/>
              </a:lnSpc>
              <a:buNone/>
            </a:pPr>
            <a:r>
              <a:rPr lang="en-US" sz="950" b="1" dirty="0">
                <a:solidFill>
                  <a:srgbClr val="15213F"/>
                </a:solidFill>
                <a:latin typeface="Inter" pitchFamily="34" charset="0"/>
                <a:ea typeface="Inter" pitchFamily="34" charset="-122"/>
                <a:cs typeface="Inter" pitchFamily="34" charset="-120"/>
              </a:rPr>
              <a:t>50</a:t>
            </a:r>
            <a:endParaRPr lang="en-US" sz="950" dirty="0"/>
          </a:p>
        </p:txBody>
      </p:sp>
      <p:sp>
        <p:nvSpPr>
          <p:cNvPr id="36" name="Text 34"/>
          <p:cNvSpPr/>
          <p:nvPr/>
        </p:nvSpPr>
        <p:spPr>
          <a:xfrm>
            <a:off x="863028" y="4813227"/>
            <a:ext cx="5278643" cy="181413"/>
          </a:xfrm>
          <a:prstGeom prst="rect">
            <a:avLst/>
          </a:prstGeom>
          <a:noFill/>
          <a:ln/>
        </p:spPr>
        <p:txBody>
          <a:bodyPr wrap="none" lIns="0" tIns="0" rIns="0" bIns="0" rtlCol="0" anchor="t"/>
          <a:lstStyle/>
          <a:p>
            <a:pPr marL="0" indent="0" algn="l">
              <a:lnSpc>
                <a:spcPts val="1400"/>
              </a:lnSpc>
              <a:buNone/>
            </a:pPr>
            <a:r>
              <a:rPr lang="en-US" sz="950" b="1" dirty="0">
                <a:solidFill>
                  <a:srgbClr val="15213F"/>
                </a:solidFill>
                <a:latin typeface="Inter" pitchFamily="34" charset="0"/>
                <a:ea typeface="Inter" pitchFamily="34" charset="-122"/>
                <a:cs typeface="Inter" pitchFamily="34" charset="-120"/>
              </a:rPr>
              <a:t>C. Cash Flows from Financing Activities</a:t>
            </a:r>
            <a:endParaRPr lang="en-US" sz="950" dirty="0"/>
          </a:p>
        </p:txBody>
      </p:sp>
      <p:sp>
        <p:nvSpPr>
          <p:cNvPr id="37" name="Text 35"/>
          <p:cNvSpPr/>
          <p:nvPr/>
        </p:nvSpPr>
        <p:spPr>
          <a:xfrm>
            <a:off x="6388896" y="4813227"/>
            <a:ext cx="1593745" cy="181413"/>
          </a:xfrm>
          <a:prstGeom prst="rect">
            <a:avLst/>
          </a:prstGeom>
          <a:noFill/>
          <a:ln/>
        </p:spPr>
        <p:txBody>
          <a:bodyPr wrap="none" lIns="0" tIns="0" rIns="0" bIns="0" rtlCol="0" anchor="t"/>
          <a:lstStyle/>
          <a:p>
            <a:pPr marL="0" indent="0" algn="l">
              <a:lnSpc>
                <a:spcPts val="1400"/>
              </a:lnSpc>
              <a:buNone/>
            </a:pPr>
            <a:endParaRPr lang="en-US" sz="950" dirty="0"/>
          </a:p>
        </p:txBody>
      </p:sp>
      <p:sp>
        <p:nvSpPr>
          <p:cNvPr id="38" name="Text 36"/>
          <p:cNvSpPr/>
          <p:nvPr/>
        </p:nvSpPr>
        <p:spPr>
          <a:xfrm>
            <a:off x="8229867" y="4813227"/>
            <a:ext cx="1596528" cy="181413"/>
          </a:xfrm>
          <a:prstGeom prst="rect">
            <a:avLst/>
          </a:prstGeom>
          <a:noFill/>
          <a:ln/>
        </p:spPr>
        <p:txBody>
          <a:bodyPr wrap="none" lIns="0" tIns="0" rIns="0" bIns="0" rtlCol="0" anchor="t"/>
          <a:lstStyle/>
          <a:p>
            <a:pPr marL="0" indent="0" algn="l">
              <a:lnSpc>
                <a:spcPts val="1400"/>
              </a:lnSpc>
              <a:buNone/>
            </a:pPr>
            <a:endParaRPr lang="en-US" sz="950" dirty="0"/>
          </a:p>
        </p:txBody>
      </p:sp>
      <p:sp>
        <p:nvSpPr>
          <p:cNvPr id="39" name="Text 37"/>
          <p:cNvSpPr/>
          <p:nvPr/>
        </p:nvSpPr>
        <p:spPr>
          <a:xfrm>
            <a:off x="863028" y="5138204"/>
            <a:ext cx="5278643" cy="181413"/>
          </a:xfrm>
          <a:prstGeom prst="rect">
            <a:avLst/>
          </a:prstGeom>
          <a:noFill/>
          <a:ln/>
        </p:spPr>
        <p:txBody>
          <a:bodyPr wrap="none" lIns="0" tIns="0" rIns="0" bIns="0" rtlCol="0" anchor="t"/>
          <a:lstStyle/>
          <a:p>
            <a:pPr marL="0" indent="0" algn="l">
              <a:lnSpc>
                <a:spcPts val="1400"/>
              </a:lnSpc>
              <a:buNone/>
            </a:pPr>
            <a:r>
              <a:rPr lang="en-US" sz="950" dirty="0">
                <a:solidFill>
                  <a:srgbClr val="15213F"/>
                </a:solidFill>
                <a:latin typeface="Inter" pitchFamily="34" charset="0"/>
                <a:ea typeface="Inter" pitchFamily="34" charset="-122"/>
                <a:cs typeface="Inter" pitchFamily="34" charset="-120"/>
              </a:rPr>
              <a:t>Proceeds from share capital &amp; borrowings</a:t>
            </a:r>
            <a:endParaRPr lang="en-US" sz="950" dirty="0"/>
          </a:p>
        </p:txBody>
      </p:sp>
      <p:sp>
        <p:nvSpPr>
          <p:cNvPr id="40" name="Text 38"/>
          <p:cNvSpPr/>
          <p:nvPr/>
        </p:nvSpPr>
        <p:spPr>
          <a:xfrm>
            <a:off x="6388896" y="5138204"/>
            <a:ext cx="1593745" cy="181413"/>
          </a:xfrm>
          <a:prstGeom prst="rect">
            <a:avLst/>
          </a:prstGeom>
          <a:noFill/>
          <a:ln/>
        </p:spPr>
        <p:txBody>
          <a:bodyPr wrap="none" lIns="0" tIns="0" rIns="0" bIns="0" rtlCol="0" anchor="t"/>
          <a:lstStyle/>
          <a:p>
            <a:pPr marL="0" indent="0" algn="l">
              <a:lnSpc>
                <a:spcPts val="1400"/>
              </a:lnSpc>
              <a:buNone/>
            </a:pPr>
            <a:r>
              <a:rPr lang="en-US" sz="950" dirty="0">
                <a:solidFill>
                  <a:srgbClr val="15213F"/>
                </a:solidFill>
                <a:latin typeface="Inter" pitchFamily="34" charset="0"/>
                <a:ea typeface="Inter" pitchFamily="34" charset="-122"/>
                <a:cs typeface="Inter" pitchFamily="34" charset="-120"/>
              </a:rPr>
              <a:t>500</a:t>
            </a:r>
            <a:endParaRPr lang="en-US" sz="950" dirty="0"/>
          </a:p>
        </p:txBody>
      </p:sp>
      <p:sp>
        <p:nvSpPr>
          <p:cNvPr id="41" name="Text 39"/>
          <p:cNvSpPr/>
          <p:nvPr/>
        </p:nvSpPr>
        <p:spPr>
          <a:xfrm>
            <a:off x="8229867" y="5138204"/>
            <a:ext cx="1596528" cy="181413"/>
          </a:xfrm>
          <a:prstGeom prst="rect">
            <a:avLst/>
          </a:prstGeom>
          <a:noFill/>
          <a:ln/>
        </p:spPr>
        <p:txBody>
          <a:bodyPr wrap="none" lIns="0" tIns="0" rIns="0" bIns="0" rtlCol="0" anchor="t"/>
          <a:lstStyle/>
          <a:p>
            <a:pPr marL="0" indent="0" algn="l">
              <a:lnSpc>
                <a:spcPts val="1400"/>
              </a:lnSpc>
              <a:buNone/>
            </a:pPr>
            <a:r>
              <a:rPr lang="en-US" sz="950" dirty="0">
                <a:solidFill>
                  <a:srgbClr val="15213F"/>
                </a:solidFill>
                <a:latin typeface="Inter" pitchFamily="34" charset="0"/>
                <a:ea typeface="Inter" pitchFamily="34" charset="-122"/>
                <a:cs typeface="Inter" pitchFamily="34" charset="-120"/>
              </a:rPr>
              <a:t>400</a:t>
            </a:r>
            <a:endParaRPr lang="en-US" sz="950" dirty="0"/>
          </a:p>
        </p:txBody>
      </p:sp>
      <p:sp>
        <p:nvSpPr>
          <p:cNvPr id="42" name="Text 40"/>
          <p:cNvSpPr/>
          <p:nvPr/>
        </p:nvSpPr>
        <p:spPr>
          <a:xfrm>
            <a:off x="863028" y="5463180"/>
            <a:ext cx="5278643" cy="181413"/>
          </a:xfrm>
          <a:prstGeom prst="rect">
            <a:avLst/>
          </a:prstGeom>
          <a:noFill/>
          <a:ln/>
        </p:spPr>
        <p:txBody>
          <a:bodyPr wrap="none" lIns="0" tIns="0" rIns="0" bIns="0" rtlCol="0" anchor="t"/>
          <a:lstStyle/>
          <a:p>
            <a:pPr marL="0" indent="0" algn="l">
              <a:lnSpc>
                <a:spcPts val="1400"/>
              </a:lnSpc>
              <a:buNone/>
            </a:pPr>
            <a:r>
              <a:rPr lang="en-US" sz="950" dirty="0">
                <a:solidFill>
                  <a:srgbClr val="15213F"/>
                </a:solidFill>
                <a:latin typeface="Inter" pitchFamily="34" charset="0"/>
                <a:ea typeface="Inter" pitchFamily="34" charset="-122"/>
                <a:cs typeface="Inter" pitchFamily="34" charset="-120"/>
              </a:rPr>
              <a:t>Dividends &amp; interest paid</a:t>
            </a:r>
            <a:endParaRPr lang="en-US" sz="950" dirty="0"/>
          </a:p>
        </p:txBody>
      </p:sp>
      <p:sp>
        <p:nvSpPr>
          <p:cNvPr id="43" name="Text 41"/>
          <p:cNvSpPr/>
          <p:nvPr/>
        </p:nvSpPr>
        <p:spPr>
          <a:xfrm>
            <a:off x="6388896" y="5463180"/>
            <a:ext cx="1593745" cy="181413"/>
          </a:xfrm>
          <a:prstGeom prst="rect">
            <a:avLst/>
          </a:prstGeom>
          <a:noFill/>
          <a:ln/>
        </p:spPr>
        <p:txBody>
          <a:bodyPr wrap="none" lIns="0" tIns="0" rIns="0" bIns="0" rtlCol="0" anchor="t"/>
          <a:lstStyle/>
          <a:p>
            <a:pPr marL="0" indent="0" algn="l">
              <a:lnSpc>
                <a:spcPts val="1400"/>
              </a:lnSpc>
              <a:buNone/>
            </a:pPr>
            <a:r>
              <a:rPr lang="en-US" sz="950" dirty="0">
                <a:solidFill>
                  <a:srgbClr val="15213F"/>
                </a:solidFill>
                <a:latin typeface="Inter" pitchFamily="34" charset="0"/>
                <a:ea typeface="Inter" pitchFamily="34" charset="-122"/>
                <a:cs typeface="Inter" pitchFamily="34" charset="-120"/>
              </a:rPr>
              <a:t>(1,470)</a:t>
            </a:r>
            <a:endParaRPr lang="en-US" sz="950" dirty="0"/>
          </a:p>
        </p:txBody>
      </p:sp>
      <p:sp>
        <p:nvSpPr>
          <p:cNvPr id="44" name="Text 42"/>
          <p:cNvSpPr/>
          <p:nvPr/>
        </p:nvSpPr>
        <p:spPr>
          <a:xfrm>
            <a:off x="8229867" y="5463180"/>
            <a:ext cx="1596528" cy="181413"/>
          </a:xfrm>
          <a:prstGeom prst="rect">
            <a:avLst/>
          </a:prstGeom>
          <a:noFill/>
          <a:ln/>
        </p:spPr>
        <p:txBody>
          <a:bodyPr wrap="none" lIns="0" tIns="0" rIns="0" bIns="0" rtlCol="0" anchor="t"/>
          <a:lstStyle/>
          <a:p>
            <a:pPr marL="0" indent="0" algn="l">
              <a:lnSpc>
                <a:spcPts val="1400"/>
              </a:lnSpc>
              <a:buNone/>
            </a:pPr>
            <a:r>
              <a:rPr lang="en-US" sz="950" b="1" dirty="0">
                <a:solidFill>
                  <a:srgbClr val="15213F"/>
                </a:solidFill>
                <a:latin typeface="Inter" pitchFamily="34" charset="0"/>
                <a:ea typeface="Inter" pitchFamily="34" charset="-122"/>
                <a:cs typeface="Inter" pitchFamily="34" charset="-120"/>
              </a:rPr>
              <a:t>(1,220)</a:t>
            </a:r>
            <a:endParaRPr lang="en-US" sz="950" dirty="0"/>
          </a:p>
        </p:txBody>
      </p:sp>
      <p:sp>
        <p:nvSpPr>
          <p:cNvPr id="45" name="Text 43"/>
          <p:cNvSpPr/>
          <p:nvPr/>
        </p:nvSpPr>
        <p:spPr>
          <a:xfrm>
            <a:off x="863028" y="5788157"/>
            <a:ext cx="5278643" cy="181413"/>
          </a:xfrm>
          <a:prstGeom prst="rect">
            <a:avLst/>
          </a:prstGeom>
          <a:noFill/>
          <a:ln/>
        </p:spPr>
        <p:txBody>
          <a:bodyPr wrap="none" lIns="0" tIns="0" rIns="0" bIns="0" rtlCol="0" anchor="t"/>
          <a:lstStyle/>
          <a:p>
            <a:pPr marL="0" indent="0" algn="l">
              <a:lnSpc>
                <a:spcPts val="1400"/>
              </a:lnSpc>
              <a:buNone/>
            </a:pPr>
            <a:r>
              <a:rPr lang="en-US" sz="950" b="1" dirty="0">
                <a:solidFill>
                  <a:srgbClr val="15213F"/>
                </a:solidFill>
                <a:latin typeface="Inter" pitchFamily="34" charset="0"/>
                <a:ea typeface="Inter" pitchFamily="34" charset="-122"/>
                <a:cs typeface="Inter" pitchFamily="34" charset="-120"/>
              </a:rPr>
              <a:t>Net Cash used in Financing Activities</a:t>
            </a:r>
            <a:endParaRPr lang="en-US" sz="950" dirty="0"/>
          </a:p>
        </p:txBody>
      </p:sp>
      <p:sp>
        <p:nvSpPr>
          <p:cNvPr id="46" name="Text 44"/>
          <p:cNvSpPr/>
          <p:nvPr/>
        </p:nvSpPr>
        <p:spPr>
          <a:xfrm>
            <a:off x="6388896" y="5788157"/>
            <a:ext cx="1593745" cy="181413"/>
          </a:xfrm>
          <a:prstGeom prst="rect">
            <a:avLst/>
          </a:prstGeom>
          <a:noFill/>
          <a:ln/>
        </p:spPr>
        <p:txBody>
          <a:bodyPr wrap="none" lIns="0" tIns="0" rIns="0" bIns="0" rtlCol="0" anchor="t"/>
          <a:lstStyle/>
          <a:p>
            <a:pPr marL="0" indent="0" algn="l">
              <a:lnSpc>
                <a:spcPts val="1400"/>
              </a:lnSpc>
              <a:buNone/>
            </a:pPr>
            <a:r>
              <a:rPr lang="en-US" sz="950" b="1" dirty="0">
                <a:solidFill>
                  <a:srgbClr val="15213F"/>
                </a:solidFill>
                <a:latin typeface="Inter" pitchFamily="34" charset="0"/>
                <a:ea typeface="Inter" pitchFamily="34" charset="-122"/>
                <a:cs typeface="Inter" pitchFamily="34" charset="-120"/>
              </a:rPr>
              <a:t>(1,150)</a:t>
            </a:r>
            <a:endParaRPr lang="en-US" sz="950" dirty="0"/>
          </a:p>
        </p:txBody>
      </p:sp>
      <p:sp>
        <p:nvSpPr>
          <p:cNvPr id="47" name="Text 45"/>
          <p:cNvSpPr/>
          <p:nvPr/>
        </p:nvSpPr>
        <p:spPr>
          <a:xfrm>
            <a:off x="8229867" y="5788157"/>
            <a:ext cx="1596528" cy="181413"/>
          </a:xfrm>
          <a:prstGeom prst="rect">
            <a:avLst/>
          </a:prstGeom>
          <a:noFill/>
          <a:ln/>
        </p:spPr>
        <p:txBody>
          <a:bodyPr wrap="none" lIns="0" tIns="0" rIns="0" bIns="0" rtlCol="0" anchor="t"/>
          <a:lstStyle/>
          <a:p>
            <a:pPr marL="0" indent="0" algn="l">
              <a:lnSpc>
                <a:spcPts val="1400"/>
              </a:lnSpc>
              <a:buNone/>
            </a:pPr>
            <a:r>
              <a:rPr lang="en-US" sz="950" dirty="0">
                <a:solidFill>
                  <a:srgbClr val="15213F"/>
                </a:solidFill>
                <a:latin typeface="Inter" pitchFamily="34" charset="0"/>
                <a:ea typeface="Inter" pitchFamily="34" charset="-122"/>
                <a:cs typeface="Inter" pitchFamily="34" charset="-120"/>
              </a:rPr>
              <a:t>(800)</a:t>
            </a:r>
            <a:endParaRPr lang="en-US" sz="950" dirty="0"/>
          </a:p>
        </p:txBody>
      </p:sp>
      <p:sp>
        <p:nvSpPr>
          <p:cNvPr id="48" name="Text 46"/>
          <p:cNvSpPr/>
          <p:nvPr/>
        </p:nvSpPr>
        <p:spPr>
          <a:xfrm>
            <a:off x="863028" y="6113134"/>
            <a:ext cx="5278643" cy="181413"/>
          </a:xfrm>
          <a:prstGeom prst="rect">
            <a:avLst/>
          </a:prstGeom>
          <a:noFill/>
          <a:ln/>
        </p:spPr>
        <p:txBody>
          <a:bodyPr wrap="none" lIns="0" tIns="0" rIns="0" bIns="0" rtlCol="0" anchor="t"/>
          <a:lstStyle/>
          <a:p>
            <a:pPr marL="0" indent="0" algn="l">
              <a:lnSpc>
                <a:spcPts val="1400"/>
              </a:lnSpc>
              <a:buNone/>
            </a:pPr>
            <a:r>
              <a:rPr lang="en-US" sz="950" b="1" dirty="0">
                <a:solidFill>
                  <a:srgbClr val="15213F"/>
                </a:solidFill>
                <a:latin typeface="Inter" pitchFamily="34" charset="0"/>
                <a:ea typeface="Inter" pitchFamily="34" charset="-122"/>
                <a:cs typeface="Inter" pitchFamily="34" charset="-120"/>
              </a:rPr>
              <a:t>Net Increase in Cash &amp; Cash Equivalents</a:t>
            </a:r>
            <a:endParaRPr lang="en-US" sz="950" dirty="0"/>
          </a:p>
        </p:txBody>
      </p:sp>
      <p:sp>
        <p:nvSpPr>
          <p:cNvPr id="49" name="Text 47"/>
          <p:cNvSpPr/>
          <p:nvPr/>
        </p:nvSpPr>
        <p:spPr>
          <a:xfrm>
            <a:off x="6388896" y="6113134"/>
            <a:ext cx="1593745" cy="181413"/>
          </a:xfrm>
          <a:prstGeom prst="rect">
            <a:avLst/>
          </a:prstGeom>
          <a:noFill/>
          <a:ln/>
        </p:spPr>
        <p:txBody>
          <a:bodyPr wrap="none" lIns="0" tIns="0" rIns="0" bIns="0" rtlCol="0" anchor="t"/>
          <a:lstStyle/>
          <a:p>
            <a:pPr marL="0" indent="0" algn="l">
              <a:lnSpc>
                <a:spcPts val="1400"/>
              </a:lnSpc>
              <a:buNone/>
            </a:pPr>
            <a:r>
              <a:rPr lang="en-US" sz="950" b="1" dirty="0">
                <a:solidFill>
                  <a:srgbClr val="15213F"/>
                </a:solidFill>
                <a:latin typeface="Inter" pitchFamily="34" charset="0"/>
                <a:ea typeface="Inter" pitchFamily="34" charset="-122"/>
                <a:cs typeface="Inter" pitchFamily="34" charset="-120"/>
              </a:rPr>
              <a:t>730</a:t>
            </a:r>
            <a:endParaRPr lang="en-US" sz="950" dirty="0"/>
          </a:p>
        </p:txBody>
      </p:sp>
      <p:sp>
        <p:nvSpPr>
          <p:cNvPr id="50" name="Text 48"/>
          <p:cNvSpPr/>
          <p:nvPr/>
        </p:nvSpPr>
        <p:spPr>
          <a:xfrm>
            <a:off x="8229867" y="6113134"/>
            <a:ext cx="1596528" cy="181413"/>
          </a:xfrm>
          <a:prstGeom prst="rect">
            <a:avLst/>
          </a:prstGeom>
          <a:noFill/>
          <a:ln/>
        </p:spPr>
        <p:txBody>
          <a:bodyPr wrap="none" lIns="0" tIns="0" rIns="0" bIns="0" rtlCol="0" anchor="t"/>
          <a:lstStyle/>
          <a:p>
            <a:pPr marL="0" indent="0" algn="l">
              <a:lnSpc>
                <a:spcPts val="1400"/>
              </a:lnSpc>
              <a:buNone/>
            </a:pPr>
            <a:r>
              <a:rPr lang="en-US" sz="950" b="1" dirty="0">
                <a:solidFill>
                  <a:srgbClr val="15213F"/>
                </a:solidFill>
                <a:latin typeface="Inter" pitchFamily="34" charset="0"/>
                <a:ea typeface="Inter" pitchFamily="34" charset="-122"/>
                <a:cs typeface="Inter" pitchFamily="34" charset="-120"/>
              </a:rPr>
              <a:t>1,432</a:t>
            </a:r>
            <a:endParaRPr lang="en-US" sz="950" dirty="0"/>
          </a:p>
        </p:txBody>
      </p:sp>
      <p:sp>
        <p:nvSpPr>
          <p:cNvPr id="51" name="Text 49"/>
          <p:cNvSpPr/>
          <p:nvPr/>
        </p:nvSpPr>
        <p:spPr>
          <a:xfrm>
            <a:off x="917745" y="6606995"/>
            <a:ext cx="9035046" cy="181413"/>
          </a:xfrm>
          <a:prstGeom prst="rect">
            <a:avLst/>
          </a:prstGeom>
          <a:noFill/>
          <a:ln/>
        </p:spPr>
        <p:txBody>
          <a:bodyPr wrap="none" lIns="0" tIns="0" rIns="0" bIns="0" rtlCol="0" anchor="t"/>
          <a:lstStyle/>
          <a:p>
            <a:pPr marL="0" indent="0" algn="l">
              <a:lnSpc>
                <a:spcPts val="1400"/>
              </a:lnSpc>
              <a:buNone/>
            </a:pPr>
            <a:r>
              <a:rPr lang="en-US" sz="950" dirty="0">
                <a:solidFill>
                  <a:srgbClr val="15213F"/>
                </a:solidFill>
                <a:latin typeface="Inter" pitchFamily="34" charset="0"/>
                <a:ea typeface="Inter" pitchFamily="34" charset="-122"/>
                <a:cs typeface="Inter" pitchFamily="34" charset="-120"/>
              </a:rPr>
              <a:t>"Reading a Cash Flow Statement is like reading a company's heartbeat — it never lies."</a:t>
            </a:r>
            <a:endParaRPr lang="en-US" sz="950" dirty="0"/>
          </a:p>
        </p:txBody>
      </p:sp>
      <p:sp>
        <p:nvSpPr>
          <p:cNvPr id="52" name="Shape 50"/>
          <p:cNvSpPr/>
          <p:nvPr/>
        </p:nvSpPr>
        <p:spPr>
          <a:xfrm>
            <a:off x="736458" y="6488054"/>
            <a:ext cx="27837" cy="419294"/>
          </a:xfrm>
          <a:prstGeom prst="rect">
            <a:avLst/>
          </a:prstGeom>
          <a:solidFill>
            <a:srgbClr val="3257B8"/>
          </a:solidFill>
          <a:ln/>
        </p:spPr>
      </p:sp>
      <p:pic>
        <p:nvPicPr>
          <p:cNvPr id="53" name="Image 0" descr="preencoded.png"/>
          <p:cNvPicPr>
            <a:picLocks noChangeAspect="1"/>
          </p:cNvPicPr>
          <p:nvPr/>
        </p:nvPicPr>
        <p:blipFill>
          <a:blip r:embed="rId3"/>
          <a:stretch>
            <a:fillRect/>
          </a:stretch>
        </p:blipFill>
        <p:spPr>
          <a:xfrm>
            <a:off x="361705" y="324977"/>
            <a:ext cx="760728" cy="165751"/>
          </a:xfrm>
          <a:prstGeom prst="rect">
            <a:avLst/>
          </a:prstGeom>
        </p:spPr>
      </p:pic>
      <p:sp>
        <p:nvSpPr>
          <p:cNvPr id="54" name="Text 51"/>
          <p:cNvSpPr/>
          <p:nvPr/>
        </p:nvSpPr>
        <p:spPr>
          <a:xfrm>
            <a:off x="4929813" y="7090676"/>
            <a:ext cx="829624" cy="126945"/>
          </a:xfrm>
          <a:prstGeom prst="rect">
            <a:avLst/>
          </a:prstGeom>
          <a:noFill/>
          <a:ln/>
        </p:spPr>
        <p:txBody>
          <a:bodyPr wrap="none" lIns="0" tIns="0" rIns="0" bIns="0" rtlCol="0" anchor="t"/>
          <a:lstStyle/>
          <a:p>
            <a:pPr marL="0" indent="0" algn="ctr">
              <a:lnSpc>
                <a:spcPts val="950"/>
              </a:lnSpc>
              <a:buNone/>
            </a:pPr>
            <a:r>
              <a:rPr lang="en-US" sz="650" dirty="0">
                <a:solidFill>
                  <a:srgbClr val="15213F"/>
                </a:solidFill>
                <a:latin typeface="Inter" pitchFamily="34" charset="0"/>
                <a:ea typeface="Inter" pitchFamily="34" charset="-122"/>
                <a:cs typeface="Inter" pitchFamily="34" charset="-120"/>
              </a:rPr>
              <a:t>CA Anupam Sarda</a:t>
            </a:r>
            <a:endParaRPr lang="en-US" sz="6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3667"/>
            </a:avLst>
          </a:prstGeom>
          <a:solidFill>
            <a:srgbClr val="FBFCFE"/>
          </a:solidFill>
          <a:ln w="22269">
            <a:solidFill>
              <a:srgbClr val="E5E0DF"/>
            </a:solidFill>
            <a:prstDash val="solid"/>
          </a:ln>
        </p:spPr>
      </p:sp>
      <p:sp>
        <p:nvSpPr>
          <p:cNvPr id="3" name="Text 1"/>
          <p:cNvSpPr/>
          <p:nvPr/>
        </p:nvSpPr>
        <p:spPr>
          <a:xfrm>
            <a:off x="693224" y="679885"/>
            <a:ext cx="5256373" cy="344119"/>
          </a:xfrm>
          <a:prstGeom prst="rect">
            <a:avLst/>
          </a:prstGeom>
          <a:noFill/>
          <a:ln/>
        </p:spPr>
        <p:txBody>
          <a:bodyPr wrap="none" lIns="0" tIns="0" rIns="0" bIns="0" rtlCol="0" anchor="t"/>
          <a:lstStyle/>
          <a:p>
            <a:pPr marL="0" indent="0" algn="l">
              <a:lnSpc>
                <a:spcPts val="2700"/>
              </a:lnSpc>
              <a:buNone/>
            </a:pPr>
            <a:r>
              <a:rPr lang="en-US" sz="2150" b="1" dirty="0">
                <a:solidFill>
                  <a:srgbClr val="3257B8"/>
                </a:solidFill>
                <a:latin typeface="Inter Bold" pitchFamily="34" charset="0"/>
                <a:ea typeface="Inter Bold" pitchFamily="34" charset="-122"/>
                <a:cs typeface="Inter Bold" pitchFamily="34" charset="-120"/>
              </a:rPr>
              <a:t>Cash Flow Statement (Indirect Method)</a:t>
            </a:r>
            <a:endParaRPr lang="en-US" sz="2150" dirty="0"/>
          </a:p>
        </p:txBody>
      </p:sp>
      <p:sp>
        <p:nvSpPr>
          <p:cNvPr id="4" name="Shape 2"/>
          <p:cNvSpPr/>
          <p:nvPr/>
        </p:nvSpPr>
        <p:spPr>
          <a:xfrm>
            <a:off x="693224" y="1199413"/>
            <a:ext cx="9302802" cy="5228518"/>
          </a:xfrm>
          <a:prstGeom prst="roundRect">
            <a:avLst>
              <a:gd name="adj" fmla="val 3158"/>
            </a:avLst>
          </a:prstGeom>
          <a:noFill/>
          <a:ln w="5567">
            <a:solidFill>
              <a:srgbClr val="000000">
                <a:alpha val="8000"/>
              </a:srgbClr>
            </a:solidFill>
            <a:prstDash val="solid"/>
          </a:ln>
        </p:spPr>
      </p:sp>
      <p:sp>
        <p:nvSpPr>
          <p:cNvPr id="5" name="Shape 3"/>
          <p:cNvSpPr/>
          <p:nvPr/>
        </p:nvSpPr>
        <p:spPr>
          <a:xfrm>
            <a:off x="698791" y="1204982"/>
            <a:ext cx="9291667" cy="274599"/>
          </a:xfrm>
          <a:prstGeom prst="rect">
            <a:avLst/>
          </a:prstGeom>
          <a:solidFill>
            <a:srgbClr val="FFFFFF">
              <a:alpha val="4000"/>
            </a:srgbClr>
          </a:solidFill>
          <a:ln/>
        </p:spPr>
      </p:sp>
      <p:sp>
        <p:nvSpPr>
          <p:cNvPr id="6" name="Text 4"/>
          <p:cNvSpPr/>
          <p:nvPr/>
        </p:nvSpPr>
        <p:spPr>
          <a:xfrm>
            <a:off x="809007" y="1263190"/>
            <a:ext cx="5352062" cy="158182"/>
          </a:xfrm>
          <a:prstGeom prst="rect">
            <a:avLst/>
          </a:prstGeom>
          <a:noFill/>
          <a:ln/>
        </p:spPr>
        <p:txBody>
          <a:bodyPr wrap="none" lIns="0" tIns="0" rIns="0" bIns="0" rtlCol="0" anchor="t"/>
          <a:lstStyle/>
          <a:p>
            <a:pPr marL="0" indent="0" algn="l">
              <a:lnSpc>
                <a:spcPts val="1200"/>
              </a:lnSpc>
              <a:buNone/>
            </a:pPr>
            <a:r>
              <a:rPr lang="en-US" sz="850" b="1" dirty="0">
                <a:solidFill>
                  <a:srgbClr val="15213F"/>
                </a:solidFill>
                <a:latin typeface="Inter" pitchFamily="34" charset="0"/>
                <a:ea typeface="Inter" pitchFamily="34" charset="-122"/>
                <a:cs typeface="Inter" pitchFamily="34" charset="-120"/>
              </a:rPr>
              <a:t>Particulars</a:t>
            </a:r>
            <a:endParaRPr lang="en-US" sz="850" dirty="0"/>
          </a:p>
        </p:txBody>
      </p:sp>
      <p:sp>
        <p:nvSpPr>
          <p:cNvPr id="7" name="Text 5"/>
          <p:cNvSpPr/>
          <p:nvPr/>
        </p:nvSpPr>
        <p:spPr>
          <a:xfrm>
            <a:off x="6386722" y="1263190"/>
            <a:ext cx="1632629" cy="158182"/>
          </a:xfrm>
          <a:prstGeom prst="rect">
            <a:avLst/>
          </a:prstGeom>
          <a:noFill/>
          <a:ln/>
        </p:spPr>
        <p:txBody>
          <a:bodyPr wrap="none" lIns="0" tIns="0" rIns="0" bIns="0" rtlCol="0" anchor="t"/>
          <a:lstStyle/>
          <a:p>
            <a:pPr marL="0" indent="0" algn="l">
              <a:lnSpc>
                <a:spcPts val="1200"/>
              </a:lnSpc>
              <a:buNone/>
            </a:pPr>
            <a:r>
              <a:rPr lang="en-US" sz="850" b="1" dirty="0">
                <a:solidFill>
                  <a:srgbClr val="15213F"/>
                </a:solidFill>
                <a:latin typeface="Inter" pitchFamily="34" charset="0"/>
                <a:ea typeface="Inter" pitchFamily="34" charset="-122"/>
                <a:cs typeface="Inter" pitchFamily="34" charset="-120"/>
              </a:rPr>
              <a:t>Current Year (₹ '000)</a:t>
            </a:r>
            <a:endParaRPr lang="en-US" sz="850" dirty="0"/>
          </a:p>
        </p:txBody>
      </p:sp>
      <p:sp>
        <p:nvSpPr>
          <p:cNvPr id="8" name="Text 6"/>
          <p:cNvSpPr/>
          <p:nvPr/>
        </p:nvSpPr>
        <p:spPr>
          <a:xfrm>
            <a:off x="8245003" y="1263190"/>
            <a:ext cx="1635413" cy="158182"/>
          </a:xfrm>
          <a:prstGeom prst="rect">
            <a:avLst/>
          </a:prstGeom>
          <a:noFill/>
          <a:ln/>
        </p:spPr>
        <p:txBody>
          <a:bodyPr wrap="none" lIns="0" tIns="0" rIns="0" bIns="0" rtlCol="0" anchor="t"/>
          <a:lstStyle/>
          <a:p>
            <a:pPr marL="0" indent="0" algn="l">
              <a:lnSpc>
                <a:spcPts val="1200"/>
              </a:lnSpc>
              <a:buNone/>
            </a:pPr>
            <a:r>
              <a:rPr lang="en-US" sz="850" b="1" dirty="0">
                <a:solidFill>
                  <a:srgbClr val="15213F"/>
                </a:solidFill>
                <a:latin typeface="Inter" pitchFamily="34" charset="0"/>
                <a:ea typeface="Inter" pitchFamily="34" charset="-122"/>
                <a:cs typeface="Inter" pitchFamily="34" charset="-120"/>
              </a:rPr>
              <a:t>Previous Year (₹ '000)</a:t>
            </a:r>
            <a:endParaRPr lang="en-US" sz="850" dirty="0"/>
          </a:p>
        </p:txBody>
      </p:sp>
      <p:sp>
        <p:nvSpPr>
          <p:cNvPr id="9" name="Shape 7"/>
          <p:cNvSpPr/>
          <p:nvPr/>
        </p:nvSpPr>
        <p:spPr>
          <a:xfrm>
            <a:off x="698791" y="1479581"/>
            <a:ext cx="9291667" cy="274599"/>
          </a:xfrm>
          <a:prstGeom prst="rect">
            <a:avLst/>
          </a:prstGeom>
          <a:solidFill>
            <a:srgbClr val="000000">
              <a:alpha val="4000"/>
            </a:srgbClr>
          </a:solidFill>
          <a:ln/>
        </p:spPr>
      </p:sp>
      <p:sp>
        <p:nvSpPr>
          <p:cNvPr id="10" name="Text 8"/>
          <p:cNvSpPr/>
          <p:nvPr/>
        </p:nvSpPr>
        <p:spPr>
          <a:xfrm>
            <a:off x="809007" y="1537789"/>
            <a:ext cx="5352062" cy="158182"/>
          </a:xfrm>
          <a:prstGeom prst="rect">
            <a:avLst/>
          </a:prstGeom>
          <a:noFill/>
          <a:ln/>
        </p:spPr>
        <p:txBody>
          <a:bodyPr wrap="none" lIns="0" tIns="0" rIns="0" bIns="0" rtlCol="0" anchor="t"/>
          <a:lstStyle/>
          <a:p>
            <a:pPr marL="0" indent="0" algn="l">
              <a:lnSpc>
                <a:spcPts val="1200"/>
              </a:lnSpc>
              <a:buNone/>
            </a:pPr>
            <a:r>
              <a:rPr lang="en-US" sz="850" b="1" dirty="0">
                <a:solidFill>
                  <a:srgbClr val="15213F"/>
                </a:solidFill>
                <a:latin typeface="Inter" pitchFamily="34" charset="0"/>
                <a:ea typeface="Inter" pitchFamily="34" charset="-122"/>
                <a:cs typeface="Inter" pitchFamily="34" charset="-120"/>
              </a:rPr>
              <a:t>A. Cash Flows from Operating Activities</a:t>
            </a:r>
            <a:endParaRPr lang="en-US" sz="850" dirty="0"/>
          </a:p>
        </p:txBody>
      </p:sp>
      <p:sp>
        <p:nvSpPr>
          <p:cNvPr id="11" name="Text 9"/>
          <p:cNvSpPr/>
          <p:nvPr/>
        </p:nvSpPr>
        <p:spPr>
          <a:xfrm>
            <a:off x="6386722" y="1537789"/>
            <a:ext cx="1632629" cy="158182"/>
          </a:xfrm>
          <a:prstGeom prst="rect">
            <a:avLst/>
          </a:prstGeom>
          <a:noFill/>
          <a:ln/>
        </p:spPr>
        <p:txBody>
          <a:bodyPr wrap="none" lIns="0" tIns="0" rIns="0" bIns="0" rtlCol="0" anchor="t"/>
          <a:lstStyle/>
          <a:p>
            <a:pPr marL="0" indent="0" algn="l">
              <a:lnSpc>
                <a:spcPts val="1200"/>
              </a:lnSpc>
              <a:buNone/>
            </a:pPr>
            <a:endParaRPr lang="en-US" sz="850" dirty="0"/>
          </a:p>
        </p:txBody>
      </p:sp>
      <p:sp>
        <p:nvSpPr>
          <p:cNvPr id="12" name="Text 10"/>
          <p:cNvSpPr/>
          <p:nvPr/>
        </p:nvSpPr>
        <p:spPr>
          <a:xfrm>
            <a:off x="8245003" y="1537789"/>
            <a:ext cx="1635413" cy="158182"/>
          </a:xfrm>
          <a:prstGeom prst="rect">
            <a:avLst/>
          </a:prstGeom>
          <a:noFill/>
          <a:ln/>
        </p:spPr>
        <p:txBody>
          <a:bodyPr wrap="none" lIns="0" tIns="0" rIns="0" bIns="0" rtlCol="0" anchor="t"/>
          <a:lstStyle/>
          <a:p>
            <a:pPr marL="0" indent="0" algn="l">
              <a:lnSpc>
                <a:spcPts val="1200"/>
              </a:lnSpc>
              <a:buNone/>
            </a:pPr>
            <a:endParaRPr lang="en-US" sz="850" dirty="0"/>
          </a:p>
        </p:txBody>
      </p:sp>
      <p:sp>
        <p:nvSpPr>
          <p:cNvPr id="13" name="Shape 11"/>
          <p:cNvSpPr/>
          <p:nvPr/>
        </p:nvSpPr>
        <p:spPr>
          <a:xfrm>
            <a:off x="698791" y="1754180"/>
            <a:ext cx="9291667" cy="274599"/>
          </a:xfrm>
          <a:prstGeom prst="rect">
            <a:avLst/>
          </a:prstGeom>
          <a:solidFill>
            <a:srgbClr val="FFFFFF">
              <a:alpha val="4000"/>
            </a:srgbClr>
          </a:solidFill>
          <a:ln/>
        </p:spPr>
      </p:sp>
      <p:sp>
        <p:nvSpPr>
          <p:cNvPr id="14" name="Text 12"/>
          <p:cNvSpPr/>
          <p:nvPr/>
        </p:nvSpPr>
        <p:spPr>
          <a:xfrm>
            <a:off x="809007" y="1812388"/>
            <a:ext cx="5352062" cy="158182"/>
          </a:xfrm>
          <a:prstGeom prst="rect">
            <a:avLst/>
          </a:prstGeom>
          <a:noFill/>
          <a:ln/>
        </p:spPr>
        <p:txBody>
          <a:bodyPr wrap="none" lIns="0" tIns="0" rIns="0" bIns="0" rtlCol="0" anchor="t"/>
          <a:lstStyle/>
          <a:p>
            <a:pPr marL="0" indent="0" algn="l">
              <a:lnSpc>
                <a:spcPts val="1200"/>
              </a:lnSpc>
              <a:buNone/>
            </a:pPr>
            <a:r>
              <a:rPr lang="en-US" sz="850" dirty="0">
                <a:solidFill>
                  <a:srgbClr val="15213F"/>
                </a:solidFill>
                <a:latin typeface="Inter" pitchFamily="34" charset="0"/>
                <a:ea typeface="Inter" pitchFamily="34" charset="-122"/>
                <a:cs typeface="Inter" pitchFamily="34" charset="-120"/>
              </a:rPr>
              <a:t>Net Profit Before Tax</a:t>
            </a:r>
            <a:endParaRPr lang="en-US" sz="850" dirty="0"/>
          </a:p>
        </p:txBody>
      </p:sp>
      <p:sp>
        <p:nvSpPr>
          <p:cNvPr id="15" name="Text 13"/>
          <p:cNvSpPr/>
          <p:nvPr/>
        </p:nvSpPr>
        <p:spPr>
          <a:xfrm>
            <a:off x="6386722" y="1812388"/>
            <a:ext cx="1632629" cy="158182"/>
          </a:xfrm>
          <a:prstGeom prst="rect">
            <a:avLst/>
          </a:prstGeom>
          <a:noFill/>
          <a:ln/>
        </p:spPr>
        <p:txBody>
          <a:bodyPr wrap="none" lIns="0" tIns="0" rIns="0" bIns="0" rtlCol="0" anchor="t"/>
          <a:lstStyle/>
          <a:p>
            <a:pPr marL="0" indent="0" algn="l">
              <a:lnSpc>
                <a:spcPts val="1200"/>
              </a:lnSpc>
              <a:buNone/>
            </a:pPr>
            <a:r>
              <a:rPr lang="en-US" sz="850" dirty="0">
                <a:solidFill>
                  <a:srgbClr val="15213F"/>
                </a:solidFill>
                <a:latin typeface="Inter" pitchFamily="34" charset="0"/>
                <a:ea typeface="Inter" pitchFamily="34" charset="-122"/>
                <a:cs typeface="Inter" pitchFamily="34" charset="-120"/>
              </a:rPr>
              <a:t>2,500</a:t>
            </a:r>
            <a:endParaRPr lang="en-US" sz="850" dirty="0"/>
          </a:p>
        </p:txBody>
      </p:sp>
      <p:sp>
        <p:nvSpPr>
          <p:cNvPr id="16" name="Text 14"/>
          <p:cNvSpPr/>
          <p:nvPr/>
        </p:nvSpPr>
        <p:spPr>
          <a:xfrm>
            <a:off x="8245003" y="1812388"/>
            <a:ext cx="1635413" cy="158182"/>
          </a:xfrm>
          <a:prstGeom prst="rect">
            <a:avLst/>
          </a:prstGeom>
          <a:noFill/>
          <a:ln/>
        </p:spPr>
        <p:txBody>
          <a:bodyPr wrap="none" lIns="0" tIns="0" rIns="0" bIns="0" rtlCol="0" anchor="t"/>
          <a:lstStyle/>
          <a:p>
            <a:pPr marL="0" indent="0" algn="l">
              <a:lnSpc>
                <a:spcPts val="1200"/>
              </a:lnSpc>
              <a:buNone/>
            </a:pPr>
            <a:r>
              <a:rPr lang="en-US" sz="850" dirty="0">
                <a:solidFill>
                  <a:srgbClr val="15213F"/>
                </a:solidFill>
                <a:latin typeface="Inter" pitchFamily="34" charset="0"/>
                <a:ea typeface="Inter" pitchFamily="34" charset="-122"/>
                <a:cs typeface="Inter" pitchFamily="34" charset="-120"/>
              </a:rPr>
              <a:t>1,364</a:t>
            </a:r>
            <a:endParaRPr lang="en-US" sz="850" dirty="0"/>
          </a:p>
        </p:txBody>
      </p:sp>
      <p:sp>
        <p:nvSpPr>
          <p:cNvPr id="17" name="Shape 15"/>
          <p:cNvSpPr/>
          <p:nvPr/>
        </p:nvSpPr>
        <p:spPr>
          <a:xfrm>
            <a:off x="698791" y="2028779"/>
            <a:ext cx="9291667" cy="274599"/>
          </a:xfrm>
          <a:prstGeom prst="rect">
            <a:avLst/>
          </a:prstGeom>
          <a:solidFill>
            <a:srgbClr val="000000">
              <a:alpha val="4000"/>
            </a:srgbClr>
          </a:solidFill>
          <a:ln/>
        </p:spPr>
      </p:sp>
      <p:sp>
        <p:nvSpPr>
          <p:cNvPr id="18" name="Text 16"/>
          <p:cNvSpPr/>
          <p:nvPr/>
        </p:nvSpPr>
        <p:spPr>
          <a:xfrm>
            <a:off x="809007" y="2086987"/>
            <a:ext cx="5352062" cy="158182"/>
          </a:xfrm>
          <a:prstGeom prst="rect">
            <a:avLst/>
          </a:prstGeom>
          <a:noFill/>
          <a:ln/>
        </p:spPr>
        <p:txBody>
          <a:bodyPr wrap="none" lIns="0" tIns="0" rIns="0" bIns="0" rtlCol="0" anchor="t"/>
          <a:lstStyle/>
          <a:p>
            <a:pPr marL="0" indent="0" algn="l">
              <a:lnSpc>
                <a:spcPts val="1200"/>
              </a:lnSpc>
              <a:buNone/>
            </a:pPr>
            <a:r>
              <a:rPr lang="en-US" sz="850" dirty="0">
                <a:solidFill>
                  <a:srgbClr val="15213F"/>
                </a:solidFill>
                <a:latin typeface="Inter" pitchFamily="34" charset="0"/>
                <a:ea typeface="Inter" pitchFamily="34" charset="-122"/>
                <a:cs typeface="Inter" pitchFamily="34" charset="-120"/>
              </a:rPr>
              <a:t>Add: Depreciation</a:t>
            </a:r>
            <a:endParaRPr lang="en-US" sz="850" dirty="0"/>
          </a:p>
        </p:txBody>
      </p:sp>
      <p:sp>
        <p:nvSpPr>
          <p:cNvPr id="19" name="Text 17"/>
          <p:cNvSpPr/>
          <p:nvPr/>
        </p:nvSpPr>
        <p:spPr>
          <a:xfrm>
            <a:off x="6386722" y="2086987"/>
            <a:ext cx="1632629" cy="158182"/>
          </a:xfrm>
          <a:prstGeom prst="rect">
            <a:avLst/>
          </a:prstGeom>
          <a:noFill/>
          <a:ln/>
        </p:spPr>
        <p:txBody>
          <a:bodyPr wrap="none" lIns="0" tIns="0" rIns="0" bIns="0" rtlCol="0" anchor="t"/>
          <a:lstStyle/>
          <a:p>
            <a:pPr marL="0" indent="0" algn="l">
              <a:lnSpc>
                <a:spcPts val="1200"/>
              </a:lnSpc>
              <a:buNone/>
            </a:pPr>
            <a:r>
              <a:rPr lang="en-US" sz="850" dirty="0">
                <a:solidFill>
                  <a:srgbClr val="15213F"/>
                </a:solidFill>
                <a:latin typeface="Inter" pitchFamily="34" charset="0"/>
                <a:ea typeface="Inter" pitchFamily="34" charset="-122"/>
                <a:cs typeface="Inter" pitchFamily="34" charset="-120"/>
              </a:rPr>
              <a:t>700</a:t>
            </a:r>
            <a:endParaRPr lang="en-US" sz="850" dirty="0"/>
          </a:p>
        </p:txBody>
      </p:sp>
      <p:sp>
        <p:nvSpPr>
          <p:cNvPr id="20" name="Text 18"/>
          <p:cNvSpPr/>
          <p:nvPr/>
        </p:nvSpPr>
        <p:spPr>
          <a:xfrm>
            <a:off x="8245003" y="2086987"/>
            <a:ext cx="1635413" cy="158182"/>
          </a:xfrm>
          <a:prstGeom prst="rect">
            <a:avLst/>
          </a:prstGeom>
          <a:noFill/>
          <a:ln/>
        </p:spPr>
        <p:txBody>
          <a:bodyPr wrap="none" lIns="0" tIns="0" rIns="0" bIns="0" rtlCol="0" anchor="t"/>
          <a:lstStyle/>
          <a:p>
            <a:pPr marL="0" indent="0" algn="l">
              <a:lnSpc>
                <a:spcPts val="1200"/>
              </a:lnSpc>
              <a:buNone/>
            </a:pPr>
            <a:r>
              <a:rPr lang="en-US" sz="850" dirty="0">
                <a:solidFill>
                  <a:srgbClr val="15213F"/>
                </a:solidFill>
                <a:latin typeface="Inter" pitchFamily="34" charset="0"/>
                <a:ea typeface="Inter" pitchFamily="34" charset="-122"/>
                <a:cs typeface="Inter" pitchFamily="34" charset="-120"/>
              </a:rPr>
              <a:t>40</a:t>
            </a:r>
            <a:endParaRPr lang="en-US" sz="850" dirty="0"/>
          </a:p>
        </p:txBody>
      </p:sp>
      <p:sp>
        <p:nvSpPr>
          <p:cNvPr id="21" name="Shape 19"/>
          <p:cNvSpPr/>
          <p:nvPr/>
        </p:nvSpPr>
        <p:spPr>
          <a:xfrm>
            <a:off x="698791" y="2303378"/>
            <a:ext cx="9291667" cy="274599"/>
          </a:xfrm>
          <a:prstGeom prst="rect">
            <a:avLst/>
          </a:prstGeom>
          <a:solidFill>
            <a:srgbClr val="FFFFFF">
              <a:alpha val="4000"/>
            </a:srgbClr>
          </a:solidFill>
          <a:ln/>
        </p:spPr>
      </p:sp>
      <p:sp>
        <p:nvSpPr>
          <p:cNvPr id="22" name="Text 20"/>
          <p:cNvSpPr/>
          <p:nvPr/>
        </p:nvSpPr>
        <p:spPr>
          <a:xfrm>
            <a:off x="809007" y="2361586"/>
            <a:ext cx="5352062" cy="158182"/>
          </a:xfrm>
          <a:prstGeom prst="rect">
            <a:avLst/>
          </a:prstGeom>
          <a:noFill/>
          <a:ln/>
        </p:spPr>
        <p:txBody>
          <a:bodyPr wrap="none" lIns="0" tIns="0" rIns="0" bIns="0" rtlCol="0" anchor="t"/>
          <a:lstStyle/>
          <a:p>
            <a:pPr marL="0" indent="0" algn="l">
              <a:lnSpc>
                <a:spcPts val="1200"/>
              </a:lnSpc>
              <a:buNone/>
            </a:pPr>
            <a:r>
              <a:rPr lang="en-US" sz="850" dirty="0">
                <a:solidFill>
                  <a:srgbClr val="15213F"/>
                </a:solidFill>
                <a:latin typeface="Inter" pitchFamily="34" charset="0"/>
                <a:ea typeface="Inter" pitchFamily="34" charset="-122"/>
                <a:cs typeface="Inter" pitchFamily="34" charset="-120"/>
              </a:rPr>
              <a:t>Add: Interest Expense</a:t>
            </a:r>
            <a:endParaRPr lang="en-US" sz="850" dirty="0"/>
          </a:p>
        </p:txBody>
      </p:sp>
      <p:sp>
        <p:nvSpPr>
          <p:cNvPr id="23" name="Text 21"/>
          <p:cNvSpPr/>
          <p:nvPr/>
        </p:nvSpPr>
        <p:spPr>
          <a:xfrm>
            <a:off x="6386722" y="2361586"/>
            <a:ext cx="1632629" cy="158182"/>
          </a:xfrm>
          <a:prstGeom prst="rect">
            <a:avLst/>
          </a:prstGeom>
          <a:noFill/>
          <a:ln/>
        </p:spPr>
        <p:txBody>
          <a:bodyPr wrap="none" lIns="0" tIns="0" rIns="0" bIns="0" rtlCol="0" anchor="t"/>
          <a:lstStyle/>
          <a:p>
            <a:pPr marL="0" indent="0" algn="l">
              <a:lnSpc>
                <a:spcPts val="1200"/>
              </a:lnSpc>
              <a:buNone/>
            </a:pPr>
            <a:r>
              <a:rPr lang="en-US" sz="850" dirty="0">
                <a:solidFill>
                  <a:srgbClr val="15213F"/>
                </a:solidFill>
                <a:latin typeface="Inter" pitchFamily="34" charset="0"/>
                <a:ea typeface="Inter" pitchFamily="34" charset="-122"/>
                <a:cs typeface="Inter" pitchFamily="34" charset="-120"/>
              </a:rPr>
              <a:t>1,200</a:t>
            </a:r>
            <a:endParaRPr lang="en-US" sz="850" dirty="0"/>
          </a:p>
        </p:txBody>
      </p:sp>
      <p:sp>
        <p:nvSpPr>
          <p:cNvPr id="24" name="Text 22"/>
          <p:cNvSpPr/>
          <p:nvPr/>
        </p:nvSpPr>
        <p:spPr>
          <a:xfrm>
            <a:off x="8245003" y="2361586"/>
            <a:ext cx="1635413" cy="158182"/>
          </a:xfrm>
          <a:prstGeom prst="rect">
            <a:avLst/>
          </a:prstGeom>
          <a:noFill/>
          <a:ln/>
        </p:spPr>
        <p:txBody>
          <a:bodyPr wrap="none" lIns="0" tIns="0" rIns="0" bIns="0" rtlCol="0" anchor="t"/>
          <a:lstStyle/>
          <a:p>
            <a:pPr marL="0" indent="0" algn="l">
              <a:lnSpc>
                <a:spcPts val="1200"/>
              </a:lnSpc>
              <a:buNone/>
            </a:pPr>
            <a:r>
              <a:rPr lang="en-US" sz="850" dirty="0">
                <a:solidFill>
                  <a:srgbClr val="15213F"/>
                </a:solidFill>
                <a:latin typeface="Inter" pitchFamily="34" charset="0"/>
                <a:ea typeface="Inter" pitchFamily="34" charset="-122"/>
                <a:cs typeface="Inter" pitchFamily="34" charset="-120"/>
              </a:rPr>
              <a:t>—</a:t>
            </a:r>
            <a:endParaRPr lang="en-US" sz="850" dirty="0"/>
          </a:p>
        </p:txBody>
      </p:sp>
      <p:sp>
        <p:nvSpPr>
          <p:cNvPr id="25" name="Shape 23"/>
          <p:cNvSpPr/>
          <p:nvPr/>
        </p:nvSpPr>
        <p:spPr>
          <a:xfrm>
            <a:off x="698791" y="2577977"/>
            <a:ext cx="9291667" cy="274599"/>
          </a:xfrm>
          <a:prstGeom prst="rect">
            <a:avLst/>
          </a:prstGeom>
          <a:solidFill>
            <a:srgbClr val="000000">
              <a:alpha val="4000"/>
            </a:srgbClr>
          </a:solidFill>
          <a:ln/>
        </p:spPr>
      </p:sp>
      <p:sp>
        <p:nvSpPr>
          <p:cNvPr id="26" name="Text 24"/>
          <p:cNvSpPr/>
          <p:nvPr/>
        </p:nvSpPr>
        <p:spPr>
          <a:xfrm>
            <a:off x="809007" y="2636185"/>
            <a:ext cx="5352062" cy="158182"/>
          </a:xfrm>
          <a:prstGeom prst="rect">
            <a:avLst/>
          </a:prstGeom>
          <a:noFill/>
          <a:ln/>
        </p:spPr>
        <p:txBody>
          <a:bodyPr wrap="none" lIns="0" tIns="0" rIns="0" bIns="0" rtlCol="0" anchor="t"/>
          <a:lstStyle/>
          <a:p>
            <a:pPr marL="0" indent="0" algn="l">
              <a:lnSpc>
                <a:spcPts val="1200"/>
              </a:lnSpc>
              <a:buNone/>
            </a:pPr>
            <a:r>
              <a:rPr lang="en-US" sz="850" dirty="0">
                <a:solidFill>
                  <a:srgbClr val="15213F"/>
                </a:solidFill>
                <a:latin typeface="Inter" pitchFamily="34" charset="0"/>
                <a:ea typeface="Inter" pitchFamily="34" charset="-122"/>
                <a:cs typeface="Inter" pitchFamily="34" charset="-120"/>
              </a:rPr>
              <a:t>Less: Interest &amp; Dividend Income</a:t>
            </a:r>
            <a:endParaRPr lang="en-US" sz="850" dirty="0"/>
          </a:p>
        </p:txBody>
      </p:sp>
      <p:sp>
        <p:nvSpPr>
          <p:cNvPr id="27" name="Text 25"/>
          <p:cNvSpPr/>
          <p:nvPr/>
        </p:nvSpPr>
        <p:spPr>
          <a:xfrm>
            <a:off x="6386722" y="2636185"/>
            <a:ext cx="1632629" cy="158182"/>
          </a:xfrm>
          <a:prstGeom prst="rect">
            <a:avLst/>
          </a:prstGeom>
          <a:noFill/>
          <a:ln/>
        </p:spPr>
        <p:txBody>
          <a:bodyPr wrap="none" lIns="0" tIns="0" rIns="0" bIns="0" rtlCol="0" anchor="t"/>
          <a:lstStyle/>
          <a:p>
            <a:pPr marL="0" indent="0" algn="l">
              <a:lnSpc>
                <a:spcPts val="1200"/>
              </a:lnSpc>
              <a:buNone/>
            </a:pPr>
            <a:r>
              <a:rPr lang="en-US" sz="850" dirty="0">
                <a:solidFill>
                  <a:srgbClr val="15213F"/>
                </a:solidFill>
                <a:latin typeface="Inter" pitchFamily="34" charset="0"/>
                <a:ea typeface="Inter" pitchFamily="34" charset="-122"/>
                <a:cs typeface="Inter" pitchFamily="34" charset="-120"/>
              </a:rPr>
              <a:t>(360)</a:t>
            </a:r>
            <a:endParaRPr lang="en-US" sz="850" dirty="0"/>
          </a:p>
        </p:txBody>
      </p:sp>
      <p:sp>
        <p:nvSpPr>
          <p:cNvPr id="28" name="Text 26"/>
          <p:cNvSpPr/>
          <p:nvPr/>
        </p:nvSpPr>
        <p:spPr>
          <a:xfrm>
            <a:off x="8245003" y="2636185"/>
            <a:ext cx="1635413" cy="158182"/>
          </a:xfrm>
          <a:prstGeom prst="rect">
            <a:avLst/>
          </a:prstGeom>
          <a:noFill/>
          <a:ln/>
        </p:spPr>
        <p:txBody>
          <a:bodyPr wrap="none" lIns="0" tIns="0" rIns="0" bIns="0" rtlCol="0" anchor="t"/>
          <a:lstStyle/>
          <a:p>
            <a:pPr marL="0" indent="0" algn="l">
              <a:lnSpc>
                <a:spcPts val="1200"/>
              </a:lnSpc>
              <a:buNone/>
            </a:pPr>
            <a:r>
              <a:rPr lang="en-US" sz="850" dirty="0">
                <a:solidFill>
                  <a:srgbClr val="15213F"/>
                </a:solidFill>
                <a:latin typeface="Inter" pitchFamily="34" charset="0"/>
                <a:ea typeface="Inter" pitchFamily="34" charset="-122"/>
                <a:cs typeface="Inter" pitchFamily="34" charset="-120"/>
              </a:rPr>
              <a:t>—</a:t>
            </a:r>
            <a:endParaRPr lang="en-US" sz="850" dirty="0"/>
          </a:p>
        </p:txBody>
      </p:sp>
      <p:sp>
        <p:nvSpPr>
          <p:cNvPr id="29" name="Shape 27"/>
          <p:cNvSpPr/>
          <p:nvPr/>
        </p:nvSpPr>
        <p:spPr>
          <a:xfrm>
            <a:off x="698791" y="2852576"/>
            <a:ext cx="9291667" cy="274599"/>
          </a:xfrm>
          <a:prstGeom prst="rect">
            <a:avLst/>
          </a:prstGeom>
          <a:solidFill>
            <a:srgbClr val="FFFFFF">
              <a:alpha val="4000"/>
            </a:srgbClr>
          </a:solidFill>
          <a:ln/>
        </p:spPr>
      </p:sp>
      <p:sp>
        <p:nvSpPr>
          <p:cNvPr id="30" name="Text 28"/>
          <p:cNvSpPr/>
          <p:nvPr/>
        </p:nvSpPr>
        <p:spPr>
          <a:xfrm>
            <a:off x="809007" y="2910784"/>
            <a:ext cx="5352062" cy="158182"/>
          </a:xfrm>
          <a:prstGeom prst="rect">
            <a:avLst/>
          </a:prstGeom>
          <a:noFill/>
          <a:ln/>
        </p:spPr>
        <p:txBody>
          <a:bodyPr wrap="none" lIns="0" tIns="0" rIns="0" bIns="0" rtlCol="0" anchor="t"/>
          <a:lstStyle/>
          <a:p>
            <a:pPr marL="0" indent="0" algn="l">
              <a:lnSpc>
                <a:spcPts val="1200"/>
              </a:lnSpc>
              <a:buNone/>
            </a:pPr>
            <a:r>
              <a:rPr lang="en-US" sz="850" dirty="0">
                <a:solidFill>
                  <a:srgbClr val="15213F"/>
                </a:solidFill>
                <a:latin typeface="Inter" pitchFamily="34" charset="0"/>
                <a:ea typeface="Inter" pitchFamily="34" charset="-122"/>
                <a:cs typeface="Inter" pitchFamily="34" charset="-120"/>
              </a:rPr>
              <a:t>Changes in Working Capital (net)</a:t>
            </a:r>
            <a:endParaRPr lang="en-US" sz="850" dirty="0"/>
          </a:p>
        </p:txBody>
      </p:sp>
      <p:sp>
        <p:nvSpPr>
          <p:cNvPr id="31" name="Text 29"/>
          <p:cNvSpPr/>
          <p:nvPr/>
        </p:nvSpPr>
        <p:spPr>
          <a:xfrm>
            <a:off x="6386722" y="2910784"/>
            <a:ext cx="1632629" cy="158182"/>
          </a:xfrm>
          <a:prstGeom prst="rect">
            <a:avLst/>
          </a:prstGeom>
          <a:noFill/>
          <a:ln/>
        </p:spPr>
        <p:txBody>
          <a:bodyPr wrap="none" lIns="0" tIns="0" rIns="0" bIns="0" rtlCol="0" anchor="t"/>
          <a:lstStyle/>
          <a:p>
            <a:pPr marL="0" indent="0" algn="l">
              <a:lnSpc>
                <a:spcPts val="1200"/>
              </a:lnSpc>
              <a:buNone/>
            </a:pPr>
            <a:r>
              <a:rPr lang="en-US" sz="850" dirty="0">
                <a:solidFill>
                  <a:srgbClr val="15213F"/>
                </a:solidFill>
                <a:latin typeface="Inter" pitchFamily="34" charset="0"/>
                <a:ea typeface="Inter" pitchFamily="34" charset="-122"/>
                <a:cs typeface="Inter" pitchFamily="34" charset="-120"/>
              </a:rPr>
              <a:t>(600)</a:t>
            </a:r>
            <a:endParaRPr lang="en-US" sz="850" dirty="0"/>
          </a:p>
        </p:txBody>
      </p:sp>
      <p:sp>
        <p:nvSpPr>
          <p:cNvPr id="32" name="Text 30"/>
          <p:cNvSpPr/>
          <p:nvPr/>
        </p:nvSpPr>
        <p:spPr>
          <a:xfrm>
            <a:off x="8245003" y="2910784"/>
            <a:ext cx="1635413" cy="158182"/>
          </a:xfrm>
          <a:prstGeom prst="rect">
            <a:avLst/>
          </a:prstGeom>
          <a:noFill/>
          <a:ln/>
        </p:spPr>
        <p:txBody>
          <a:bodyPr wrap="none" lIns="0" tIns="0" rIns="0" bIns="0" rtlCol="0" anchor="t"/>
          <a:lstStyle/>
          <a:p>
            <a:pPr marL="0" indent="0" algn="l">
              <a:lnSpc>
                <a:spcPts val="1200"/>
              </a:lnSpc>
              <a:buNone/>
            </a:pPr>
            <a:r>
              <a:rPr lang="en-US" sz="850" dirty="0">
                <a:solidFill>
                  <a:srgbClr val="15213F"/>
                </a:solidFill>
                <a:latin typeface="Inter" pitchFamily="34" charset="0"/>
                <a:ea typeface="Inter" pitchFamily="34" charset="-122"/>
                <a:cs typeface="Inter" pitchFamily="34" charset="-120"/>
              </a:rPr>
              <a:t>—</a:t>
            </a:r>
            <a:endParaRPr lang="en-US" sz="850" dirty="0"/>
          </a:p>
        </p:txBody>
      </p:sp>
      <p:sp>
        <p:nvSpPr>
          <p:cNvPr id="33" name="Shape 31"/>
          <p:cNvSpPr/>
          <p:nvPr/>
        </p:nvSpPr>
        <p:spPr>
          <a:xfrm>
            <a:off x="698791" y="3127175"/>
            <a:ext cx="9291667" cy="274599"/>
          </a:xfrm>
          <a:prstGeom prst="rect">
            <a:avLst/>
          </a:prstGeom>
          <a:solidFill>
            <a:srgbClr val="000000">
              <a:alpha val="4000"/>
            </a:srgbClr>
          </a:solidFill>
          <a:ln/>
        </p:spPr>
      </p:sp>
      <p:sp>
        <p:nvSpPr>
          <p:cNvPr id="34" name="Text 32"/>
          <p:cNvSpPr/>
          <p:nvPr/>
        </p:nvSpPr>
        <p:spPr>
          <a:xfrm>
            <a:off x="809007" y="3185383"/>
            <a:ext cx="5352062" cy="158182"/>
          </a:xfrm>
          <a:prstGeom prst="rect">
            <a:avLst/>
          </a:prstGeom>
          <a:noFill/>
          <a:ln/>
        </p:spPr>
        <p:txBody>
          <a:bodyPr wrap="none" lIns="0" tIns="0" rIns="0" bIns="0" rtlCol="0" anchor="t"/>
          <a:lstStyle/>
          <a:p>
            <a:pPr marL="0" indent="0" algn="l">
              <a:lnSpc>
                <a:spcPts val="1200"/>
              </a:lnSpc>
              <a:buNone/>
            </a:pPr>
            <a:r>
              <a:rPr lang="en-US" sz="850" dirty="0">
                <a:solidFill>
                  <a:srgbClr val="15213F"/>
                </a:solidFill>
                <a:latin typeface="Inter" pitchFamily="34" charset="0"/>
                <a:ea typeface="Inter" pitchFamily="34" charset="-122"/>
                <a:cs typeface="Inter" pitchFamily="34" charset="-120"/>
              </a:rPr>
              <a:t>Income Tax Paid</a:t>
            </a:r>
            <a:endParaRPr lang="en-US" sz="850" dirty="0"/>
          </a:p>
        </p:txBody>
      </p:sp>
      <p:sp>
        <p:nvSpPr>
          <p:cNvPr id="35" name="Text 33"/>
          <p:cNvSpPr/>
          <p:nvPr/>
        </p:nvSpPr>
        <p:spPr>
          <a:xfrm>
            <a:off x="6386722" y="3185383"/>
            <a:ext cx="1632629" cy="158182"/>
          </a:xfrm>
          <a:prstGeom prst="rect">
            <a:avLst/>
          </a:prstGeom>
          <a:noFill/>
          <a:ln/>
        </p:spPr>
        <p:txBody>
          <a:bodyPr wrap="none" lIns="0" tIns="0" rIns="0" bIns="0" rtlCol="0" anchor="t"/>
          <a:lstStyle/>
          <a:p>
            <a:pPr marL="0" indent="0" algn="l">
              <a:lnSpc>
                <a:spcPts val="1200"/>
              </a:lnSpc>
              <a:buNone/>
            </a:pPr>
            <a:r>
              <a:rPr lang="en-US" sz="850" dirty="0">
                <a:solidFill>
                  <a:srgbClr val="15213F"/>
                </a:solidFill>
                <a:latin typeface="Inter" pitchFamily="34" charset="0"/>
                <a:ea typeface="Inter" pitchFamily="34" charset="-122"/>
                <a:cs typeface="Inter" pitchFamily="34" charset="-120"/>
              </a:rPr>
              <a:t>(860)</a:t>
            </a:r>
            <a:endParaRPr lang="en-US" sz="850" dirty="0"/>
          </a:p>
        </p:txBody>
      </p:sp>
      <p:sp>
        <p:nvSpPr>
          <p:cNvPr id="36" name="Text 34"/>
          <p:cNvSpPr/>
          <p:nvPr/>
        </p:nvSpPr>
        <p:spPr>
          <a:xfrm>
            <a:off x="8245003" y="3185383"/>
            <a:ext cx="1635413" cy="158182"/>
          </a:xfrm>
          <a:prstGeom prst="rect">
            <a:avLst/>
          </a:prstGeom>
          <a:noFill/>
          <a:ln/>
        </p:spPr>
        <p:txBody>
          <a:bodyPr wrap="none" lIns="0" tIns="0" rIns="0" bIns="0" rtlCol="0" anchor="t"/>
          <a:lstStyle/>
          <a:p>
            <a:pPr marL="0" indent="0" algn="l">
              <a:lnSpc>
                <a:spcPts val="1200"/>
              </a:lnSpc>
              <a:buNone/>
            </a:pPr>
            <a:r>
              <a:rPr lang="en-US" sz="850" dirty="0">
                <a:solidFill>
                  <a:srgbClr val="15213F"/>
                </a:solidFill>
                <a:latin typeface="Inter" pitchFamily="34" charset="0"/>
                <a:ea typeface="Inter" pitchFamily="34" charset="-122"/>
                <a:cs typeface="Inter" pitchFamily="34" charset="-120"/>
              </a:rPr>
              <a:t>(778)</a:t>
            </a:r>
            <a:endParaRPr lang="en-US" sz="850" dirty="0"/>
          </a:p>
        </p:txBody>
      </p:sp>
      <p:sp>
        <p:nvSpPr>
          <p:cNvPr id="37" name="Shape 35"/>
          <p:cNvSpPr/>
          <p:nvPr/>
        </p:nvSpPr>
        <p:spPr>
          <a:xfrm>
            <a:off x="698791" y="3401774"/>
            <a:ext cx="9291667" cy="274599"/>
          </a:xfrm>
          <a:prstGeom prst="rect">
            <a:avLst/>
          </a:prstGeom>
          <a:solidFill>
            <a:srgbClr val="FFFFFF">
              <a:alpha val="4000"/>
            </a:srgbClr>
          </a:solidFill>
          <a:ln/>
        </p:spPr>
      </p:sp>
      <p:sp>
        <p:nvSpPr>
          <p:cNvPr id="38" name="Text 36"/>
          <p:cNvSpPr/>
          <p:nvPr/>
        </p:nvSpPr>
        <p:spPr>
          <a:xfrm>
            <a:off x="809007" y="3459982"/>
            <a:ext cx="5352062" cy="158182"/>
          </a:xfrm>
          <a:prstGeom prst="rect">
            <a:avLst/>
          </a:prstGeom>
          <a:noFill/>
          <a:ln/>
        </p:spPr>
        <p:txBody>
          <a:bodyPr wrap="none" lIns="0" tIns="0" rIns="0" bIns="0" rtlCol="0" anchor="t"/>
          <a:lstStyle/>
          <a:p>
            <a:pPr marL="0" indent="0" algn="l">
              <a:lnSpc>
                <a:spcPts val="1200"/>
              </a:lnSpc>
              <a:buNone/>
            </a:pPr>
            <a:r>
              <a:rPr lang="en-US" sz="850" b="1" dirty="0">
                <a:solidFill>
                  <a:srgbClr val="15213F"/>
                </a:solidFill>
                <a:latin typeface="Inter" pitchFamily="34" charset="0"/>
                <a:ea typeface="Inter" pitchFamily="34" charset="-122"/>
                <a:cs typeface="Inter" pitchFamily="34" charset="-120"/>
              </a:rPr>
              <a:t>Net Cash from Operating Activities</a:t>
            </a:r>
            <a:endParaRPr lang="en-US" sz="850" dirty="0"/>
          </a:p>
        </p:txBody>
      </p:sp>
      <p:sp>
        <p:nvSpPr>
          <p:cNvPr id="39" name="Text 37"/>
          <p:cNvSpPr/>
          <p:nvPr/>
        </p:nvSpPr>
        <p:spPr>
          <a:xfrm>
            <a:off x="6386722" y="3459982"/>
            <a:ext cx="1632629" cy="158182"/>
          </a:xfrm>
          <a:prstGeom prst="rect">
            <a:avLst/>
          </a:prstGeom>
          <a:noFill/>
          <a:ln/>
        </p:spPr>
        <p:txBody>
          <a:bodyPr wrap="none" lIns="0" tIns="0" rIns="0" bIns="0" rtlCol="0" anchor="t"/>
          <a:lstStyle/>
          <a:p>
            <a:pPr marL="0" indent="0" algn="l">
              <a:lnSpc>
                <a:spcPts val="1200"/>
              </a:lnSpc>
              <a:buNone/>
            </a:pPr>
            <a:r>
              <a:rPr lang="en-US" sz="850" b="1" dirty="0">
                <a:solidFill>
                  <a:srgbClr val="15213F"/>
                </a:solidFill>
                <a:latin typeface="Inter" pitchFamily="34" charset="0"/>
                <a:ea typeface="Inter" pitchFamily="34" charset="-122"/>
                <a:cs typeface="Inter" pitchFamily="34" charset="-120"/>
              </a:rPr>
              <a:t>2,630</a:t>
            </a:r>
            <a:endParaRPr lang="en-US" sz="850" dirty="0"/>
          </a:p>
        </p:txBody>
      </p:sp>
      <p:sp>
        <p:nvSpPr>
          <p:cNvPr id="40" name="Text 38"/>
          <p:cNvSpPr/>
          <p:nvPr/>
        </p:nvSpPr>
        <p:spPr>
          <a:xfrm>
            <a:off x="8245003" y="3459982"/>
            <a:ext cx="1635413" cy="158182"/>
          </a:xfrm>
          <a:prstGeom prst="rect">
            <a:avLst/>
          </a:prstGeom>
          <a:noFill/>
          <a:ln/>
        </p:spPr>
        <p:txBody>
          <a:bodyPr wrap="none" lIns="0" tIns="0" rIns="0" bIns="0" rtlCol="0" anchor="t"/>
          <a:lstStyle/>
          <a:p>
            <a:pPr marL="0" indent="0" algn="l">
              <a:lnSpc>
                <a:spcPts val="1200"/>
              </a:lnSpc>
              <a:buNone/>
            </a:pPr>
            <a:r>
              <a:rPr lang="en-US" sz="850" b="1" dirty="0">
                <a:solidFill>
                  <a:srgbClr val="15213F"/>
                </a:solidFill>
                <a:latin typeface="Inter" pitchFamily="34" charset="0"/>
                <a:ea typeface="Inter" pitchFamily="34" charset="-122"/>
                <a:cs typeface="Inter" pitchFamily="34" charset="-120"/>
              </a:rPr>
              <a:t>2,182</a:t>
            </a:r>
            <a:endParaRPr lang="en-US" sz="850" dirty="0"/>
          </a:p>
        </p:txBody>
      </p:sp>
      <p:sp>
        <p:nvSpPr>
          <p:cNvPr id="41" name="Shape 39"/>
          <p:cNvSpPr/>
          <p:nvPr/>
        </p:nvSpPr>
        <p:spPr>
          <a:xfrm>
            <a:off x="698791" y="3676373"/>
            <a:ext cx="9291667" cy="274599"/>
          </a:xfrm>
          <a:prstGeom prst="rect">
            <a:avLst/>
          </a:prstGeom>
          <a:solidFill>
            <a:srgbClr val="000000">
              <a:alpha val="4000"/>
            </a:srgbClr>
          </a:solidFill>
          <a:ln/>
        </p:spPr>
      </p:sp>
      <p:sp>
        <p:nvSpPr>
          <p:cNvPr id="42" name="Text 40"/>
          <p:cNvSpPr/>
          <p:nvPr/>
        </p:nvSpPr>
        <p:spPr>
          <a:xfrm>
            <a:off x="809007" y="3734581"/>
            <a:ext cx="5352062" cy="158182"/>
          </a:xfrm>
          <a:prstGeom prst="rect">
            <a:avLst/>
          </a:prstGeom>
          <a:noFill/>
          <a:ln/>
        </p:spPr>
        <p:txBody>
          <a:bodyPr wrap="none" lIns="0" tIns="0" rIns="0" bIns="0" rtlCol="0" anchor="t"/>
          <a:lstStyle/>
          <a:p>
            <a:pPr marL="0" indent="0" algn="l">
              <a:lnSpc>
                <a:spcPts val="1200"/>
              </a:lnSpc>
              <a:buNone/>
            </a:pPr>
            <a:r>
              <a:rPr lang="en-US" sz="850" b="1" dirty="0">
                <a:solidFill>
                  <a:srgbClr val="15213F"/>
                </a:solidFill>
                <a:latin typeface="Inter" pitchFamily="34" charset="0"/>
                <a:ea typeface="Inter" pitchFamily="34" charset="-122"/>
                <a:cs typeface="Inter" pitchFamily="34" charset="-120"/>
              </a:rPr>
              <a:t>B. Cash Flows from Investing Activities</a:t>
            </a:r>
            <a:endParaRPr lang="en-US" sz="850" dirty="0"/>
          </a:p>
        </p:txBody>
      </p:sp>
      <p:sp>
        <p:nvSpPr>
          <p:cNvPr id="43" name="Text 41"/>
          <p:cNvSpPr/>
          <p:nvPr/>
        </p:nvSpPr>
        <p:spPr>
          <a:xfrm>
            <a:off x="6386722" y="3734581"/>
            <a:ext cx="1632629" cy="158182"/>
          </a:xfrm>
          <a:prstGeom prst="rect">
            <a:avLst/>
          </a:prstGeom>
          <a:noFill/>
          <a:ln/>
        </p:spPr>
        <p:txBody>
          <a:bodyPr wrap="none" lIns="0" tIns="0" rIns="0" bIns="0" rtlCol="0" anchor="t"/>
          <a:lstStyle/>
          <a:p>
            <a:pPr marL="0" indent="0" algn="l">
              <a:lnSpc>
                <a:spcPts val="1200"/>
              </a:lnSpc>
              <a:buNone/>
            </a:pPr>
            <a:endParaRPr lang="en-US" sz="850" dirty="0"/>
          </a:p>
        </p:txBody>
      </p:sp>
      <p:sp>
        <p:nvSpPr>
          <p:cNvPr id="44" name="Text 42"/>
          <p:cNvSpPr/>
          <p:nvPr/>
        </p:nvSpPr>
        <p:spPr>
          <a:xfrm>
            <a:off x="8245003" y="3734581"/>
            <a:ext cx="1635413" cy="158182"/>
          </a:xfrm>
          <a:prstGeom prst="rect">
            <a:avLst/>
          </a:prstGeom>
          <a:noFill/>
          <a:ln/>
        </p:spPr>
        <p:txBody>
          <a:bodyPr wrap="none" lIns="0" tIns="0" rIns="0" bIns="0" rtlCol="0" anchor="t"/>
          <a:lstStyle/>
          <a:p>
            <a:pPr marL="0" indent="0" algn="l">
              <a:lnSpc>
                <a:spcPts val="1200"/>
              </a:lnSpc>
              <a:buNone/>
            </a:pPr>
            <a:endParaRPr lang="en-US" sz="850" dirty="0"/>
          </a:p>
        </p:txBody>
      </p:sp>
      <p:sp>
        <p:nvSpPr>
          <p:cNvPr id="45" name="Shape 43"/>
          <p:cNvSpPr/>
          <p:nvPr/>
        </p:nvSpPr>
        <p:spPr>
          <a:xfrm>
            <a:off x="698791" y="3950972"/>
            <a:ext cx="9291667" cy="274599"/>
          </a:xfrm>
          <a:prstGeom prst="rect">
            <a:avLst/>
          </a:prstGeom>
          <a:solidFill>
            <a:srgbClr val="FFFFFF">
              <a:alpha val="4000"/>
            </a:srgbClr>
          </a:solidFill>
          <a:ln/>
        </p:spPr>
      </p:sp>
      <p:sp>
        <p:nvSpPr>
          <p:cNvPr id="46" name="Text 44"/>
          <p:cNvSpPr/>
          <p:nvPr/>
        </p:nvSpPr>
        <p:spPr>
          <a:xfrm>
            <a:off x="809007" y="4009180"/>
            <a:ext cx="5352062" cy="158182"/>
          </a:xfrm>
          <a:prstGeom prst="rect">
            <a:avLst/>
          </a:prstGeom>
          <a:noFill/>
          <a:ln/>
        </p:spPr>
        <p:txBody>
          <a:bodyPr wrap="none" lIns="0" tIns="0" rIns="0" bIns="0" rtlCol="0" anchor="t"/>
          <a:lstStyle/>
          <a:p>
            <a:pPr marL="0" indent="0" algn="l">
              <a:lnSpc>
                <a:spcPts val="1200"/>
              </a:lnSpc>
              <a:buNone/>
            </a:pPr>
            <a:r>
              <a:rPr lang="en-US" sz="850" dirty="0">
                <a:solidFill>
                  <a:srgbClr val="15213F"/>
                </a:solidFill>
                <a:latin typeface="Inter" pitchFamily="34" charset="0"/>
                <a:ea typeface="Inter" pitchFamily="34" charset="-122"/>
                <a:cs typeface="Inter" pitchFamily="34" charset="-120"/>
              </a:rPr>
              <a:t>Purchase of Fixed Assets</a:t>
            </a:r>
            <a:endParaRPr lang="en-US" sz="850" dirty="0"/>
          </a:p>
        </p:txBody>
      </p:sp>
      <p:sp>
        <p:nvSpPr>
          <p:cNvPr id="47" name="Text 45"/>
          <p:cNvSpPr/>
          <p:nvPr/>
        </p:nvSpPr>
        <p:spPr>
          <a:xfrm>
            <a:off x="6386722" y="4009180"/>
            <a:ext cx="1632629" cy="158182"/>
          </a:xfrm>
          <a:prstGeom prst="rect">
            <a:avLst/>
          </a:prstGeom>
          <a:noFill/>
          <a:ln/>
        </p:spPr>
        <p:txBody>
          <a:bodyPr wrap="none" lIns="0" tIns="0" rIns="0" bIns="0" rtlCol="0" anchor="t"/>
          <a:lstStyle/>
          <a:p>
            <a:pPr marL="0" indent="0" algn="l">
              <a:lnSpc>
                <a:spcPts val="1200"/>
              </a:lnSpc>
              <a:buNone/>
            </a:pPr>
            <a:r>
              <a:rPr lang="en-US" sz="850" dirty="0">
                <a:solidFill>
                  <a:srgbClr val="15213F"/>
                </a:solidFill>
                <a:latin typeface="Inter" pitchFamily="34" charset="0"/>
                <a:ea typeface="Inter" pitchFamily="34" charset="-122"/>
                <a:cs typeface="Inter" pitchFamily="34" charset="-120"/>
              </a:rPr>
              <a:t>(350)</a:t>
            </a:r>
            <a:endParaRPr lang="en-US" sz="850" dirty="0"/>
          </a:p>
        </p:txBody>
      </p:sp>
      <p:sp>
        <p:nvSpPr>
          <p:cNvPr id="48" name="Text 46"/>
          <p:cNvSpPr/>
          <p:nvPr/>
        </p:nvSpPr>
        <p:spPr>
          <a:xfrm>
            <a:off x="8245003" y="4009180"/>
            <a:ext cx="1635413" cy="158182"/>
          </a:xfrm>
          <a:prstGeom prst="rect">
            <a:avLst/>
          </a:prstGeom>
          <a:noFill/>
          <a:ln/>
        </p:spPr>
        <p:txBody>
          <a:bodyPr wrap="none" lIns="0" tIns="0" rIns="0" bIns="0" rtlCol="0" anchor="t"/>
          <a:lstStyle/>
          <a:p>
            <a:pPr marL="0" indent="0" algn="l">
              <a:lnSpc>
                <a:spcPts val="1200"/>
              </a:lnSpc>
              <a:buNone/>
            </a:pPr>
            <a:r>
              <a:rPr lang="en-US" sz="850" dirty="0">
                <a:solidFill>
                  <a:srgbClr val="15213F"/>
                </a:solidFill>
                <a:latin typeface="Inter" pitchFamily="34" charset="0"/>
                <a:ea typeface="Inter" pitchFamily="34" charset="-122"/>
                <a:cs typeface="Inter" pitchFamily="34" charset="-120"/>
              </a:rPr>
              <a:t>(400)</a:t>
            </a:r>
            <a:endParaRPr lang="en-US" sz="850" dirty="0"/>
          </a:p>
        </p:txBody>
      </p:sp>
      <p:sp>
        <p:nvSpPr>
          <p:cNvPr id="49" name="Shape 47"/>
          <p:cNvSpPr/>
          <p:nvPr/>
        </p:nvSpPr>
        <p:spPr>
          <a:xfrm>
            <a:off x="698791" y="4225571"/>
            <a:ext cx="9291667" cy="274599"/>
          </a:xfrm>
          <a:prstGeom prst="rect">
            <a:avLst/>
          </a:prstGeom>
          <a:solidFill>
            <a:srgbClr val="000000">
              <a:alpha val="4000"/>
            </a:srgbClr>
          </a:solidFill>
          <a:ln/>
        </p:spPr>
      </p:sp>
      <p:sp>
        <p:nvSpPr>
          <p:cNvPr id="50" name="Text 48"/>
          <p:cNvSpPr/>
          <p:nvPr/>
        </p:nvSpPr>
        <p:spPr>
          <a:xfrm>
            <a:off x="809007" y="4283779"/>
            <a:ext cx="5352062" cy="158182"/>
          </a:xfrm>
          <a:prstGeom prst="rect">
            <a:avLst/>
          </a:prstGeom>
          <a:noFill/>
          <a:ln/>
        </p:spPr>
        <p:txBody>
          <a:bodyPr wrap="none" lIns="0" tIns="0" rIns="0" bIns="0" rtlCol="0" anchor="t"/>
          <a:lstStyle/>
          <a:p>
            <a:pPr marL="0" indent="0" algn="l">
              <a:lnSpc>
                <a:spcPts val="1200"/>
              </a:lnSpc>
              <a:buNone/>
            </a:pPr>
            <a:r>
              <a:rPr lang="en-US" sz="850" dirty="0">
                <a:solidFill>
                  <a:srgbClr val="15213F"/>
                </a:solidFill>
                <a:latin typeface="Inter" pitchFamily="34" charset="0"/>
                <a:ea typeface="Inter" pitchFamily="34" charset="-122"/>
                <a:cs typeface="Inter" pitchFamily="34" charset="-120"/>
              </a:rPr>
              <a:t>Interest &amp; Dividends Received</a:t>
            </a:r>
            <a:endParaRPr lang="en-US" sz="850" dirty="0"/>
          </a:p>
        </p:txBody>
      </p:sp>
      <p:sp>
        <p:nvSpPr>
          <p:cNvPr id="51" name="Text 49"/>
          <p:cNvSpPr/>
          <p:nvPr/>
        </p:nvSpPr>
        <p:spPr>
          <a:xfrm>
            <a:off x="6386722" y="4283779"/>
            <a:ext cx="1632629" cy="158182"/>
          </a:xfrm>
          <a:prstGeom prst="rect">
            <a:avLst/>
          </a:prstGeom>
          <a:noFill/>
          <a:ln/>
        </p:spPr>
        <p:txBody>
          <a:bodyPr wrap="none" lIns="0" tIns="0" rIns="0" bIns="0" rtlCol="0" anchor="t"/>
          <a:lstStyle/>
          <a:p>
            <a:pPr marL="0" indent="0" algn="l">
              <a:lnSpc>
                <a:spcPts val="1200"/>
              </a:lnSpc>
              <a:buNone/>
            </a:pPr>
            <a:r>
              <a:rPr lang="en-US" sz="850" dirty="0">
                <a:solidFill>
                  <a:srgbClr val="15213F"/>
                </a:solidFill>
                <a:latin typeface="Inter" pitchFamily="34" charset="0"/>
                <a:ea typeface="Inter" pitchFamily="34" charset="-122"/>
                <a:cs typeface="Inter" pitchFamily="34" charset="-120"/>
              </a:rPr>
              <a:t>360</a:t>
            </a:r>
            <a:endParaRPr lang="en-US" sz="850" dirty="0"/>
          </a:p>
        </p:txBody>
      </p:sp>
      <p:sp>
        <p:nvSpPr>
          <p:cNvPr id="52" name="Text 50"/>
          <p:cNvSpPr/>
          <p:nvPr/>
        </p:nvSpPr>
        <p:spPr>
          <a:xfrm>
            <a:off x="8245003" y="4283779"/>
            <a:ext cx="1635413" cy="158182"/>
          </a:xfrm>
          <a:prstGeom prst="rect">
            <a:avLst/>
          </a:prstGeom>
          <a:noFill/>
          <a:ln/>
        </p:spPr>
        <p:txBody>
          <a:bodyPr wrap="none" lIns="0" tIns="0" rIns="0" bIns="0" rtlCol="0" anchor="t"/>
          <a:lstStyle/>
          <a:p>
            <a:pPr marL="0" indent="0" algn="l">
              <a:lnSpc>
                <a:spcPts val="1200"/>
              </a:lnSpc>
              <a:buNone/>
            </a:pPr>
            <a:r>
              <a:rPr lang="en-US" sz="850" dirty="0">
                <a:solidFill>
                  <a:srgbClr val="15213F"/>
                </a:solidFill>
                <a:latin typeface="Inter" pitchFamily="34" charset="0"/>
                <a:ea typeface="Inter" pitchFamily="34" charset="-122"/>
                <a:cs typeface="Inter" pitchFamily="34" charset="-120"/>
              </a:rPr>
              <a:t>450</a:t>
            </a:r>
            <a:endParaRPr lang="en-US" sz="850" dirty="0"/>
          </a:p>
        </p:txBody>
      </p:sp>
      <p:sp>
        <p:nvSpPr>
          <p:cNvPr id="53" name="Shape 51"/>
          <p:cNvSpPr/>
          <p:nvPr/>
        </p:nvSpPr>
        <p:spPr>
          <a:xfrm>
            <a:off x="698791" y="4500170"/>
            <a:ext cx="9291667" cy="274599"/>
          </a:xfrm>
          <a:prstGeom prst="rect">
            <a:avLst/>
          </a:prstGeom>
          <a:solidFill>
            <a:srgbClr val="FFFFFF">
              <a:alpha val="4000"/>
            </a:srgbClr>
          </a:solidFill>
          <a:ln/>
        </p:spPr>
      </p:sp>
      <p:sp>
        <p:nvSpPr>
          <p:cNvPr id="54" name="Text 52"/>
          <p:cNvSpPr/>
          <p:nvPr/>
        </p:nvSpPr>
        <p:spPr>
          <a:xfrm>
            <a:off x="809007" y="4558378"/>
            <a:ext cx="5352062" cy="158182"/>
          </a:xfrm>
          <a:prstGeom prst="rect">
            <a:avLst/>
          </a:prstGeom>
          <a:noFill/>
          <a:ln/>
        </p:spPr>
        <p:txBody>
          <a:bodyPr wrap="none" lIns="0" tIns="0" rIns="0" bIns="0" rtlCol="0" anchor="t"/>
          <a:lstStyle/>
          <a:p>
            <a:pPr marL="0" indent="0" algn="l">
              <a:lnSpc>
                <a:spcPts val="1200"/>
              </a:lnSpc>
              <a:buNone/>
            </a:pPr>
            <a:r>
              <a:rPr lang="en-US" sz="850" b="1" dirty="0">
                <a:solidFill>
                  <a:srgbClr val="15213F"/>
                </a:solidFill>
                <a:latin typeface="Inter" pitchFamily="34" charset="0"/>
                <a:ea typeface="Inter" pitchFamily="34" charset="-122"/>
                <a:cs typeface="Inter" pitchFamily="34" charset="-120"/>
              </a:rPr>
              <a:t>Net Cash from Investing Activities</a:t>
            </a:r>
            <a:endParaRPr lang="en-US" sz="850" dirty="0"/>
          </a:p>
        </p:txBody>
      </p:sp>
      <p:sp>
        <p:nvSpPr>
          <p:cNvPr id="55" name="Text 53"/>
          <p:cNvSpPr/>
          <p:nvPr/>
        </p:nvSpPr>
        <p:spPr>
          <a:xfrm>
            <a:off x="6386722" y="4558378"/>
            <a:ext cx="1632629" cy="158182"/>
          </a:xfrm>
          <a:prstGeom prst="rect">
            <a:avLst/>
          </a:prstGeom>
          <a:noFill/>
          <a:ln/>
        </p:spPr>
        <p:txBody>
          <a:bodyPr wrap="none" lIns="0" tIns="0" rIns="0" bIns="0" rtlCol="0" anchor="t"/>
          <a:lstStyle/>
          <a:p>
            <a:pPr marL="0" indent="0" algn="l">
              <a:lnSpc>
                <a:spcPts val="1200"/>
              </a:lnSpc>
              <a:buNone/>
            </a:pPr>
            <a:r>
              <a:rPr lang="en-US" sz="850" b="1" dirty="0">
                <a:solidFill>
                  <a:srgbClr val="15213F"/>
                </a:solidFill>
                <a:latin typeface="Inter" pitchFamily="34" charset="0"/>
                <a:ea typeface="Inter" pitchFamily="34" charset="-122"/>
                <a:cs typeface="Inter" pitchFamily="34" charset="-120"/>
              </a:rPr>
              <a:t>10</a:t>
            </a:r>
            <a:endParaRPr lang="en-US" sz="850" dirty="0"/>
          </a:p>
        </p:txBody>
      </p:sp>
      <p:sp>
        <p:nvSpPr>
          <p:cNvPr id="56" name="Text 54"/>
          <p:cNvSpPr/>
          <p:nvPr/>
        </p:nvSpPr>
        <p:spPr>
          <a:xfrm>
            <a:off x="8245003" y="4558378"/>
            <a:ext cx="1635413" cy="158182"/>
          </a:xfrm>
          <a:prstGeom prst="rect">
            <a:avLst/>
          </a:prstGeom>
          <a:noFill/>
          <a:ln/>
        </p:spPr>
        <p:txBody>
          <a:bodyPr wrap="none" lIns="0" tIns="0" rIns="0" bIns="0" rtlCol="0" anchor="t"/>
          <a:lstStyle/>
          <a:p>
            <a:pPr marL="0" indent="0" algn="l">
              <a:lnSpc>
                <a:spcPts val="1200"/>
              </a:lnSpc>
              <a:buNone/>
            </a:pPr>
            <a:r>
              <a:rPr lang="en-US" sz="850" b="1" dirty="0">
                <a:solidFill>
                  <a:srgbClr val="15213F"/>
                </a:solidFill>
                <a:latin typeface="Inter" pitchFamily="34" charset="0"/>
                <a:ea typeface="Inter" pitchFamily="34" charset="-122"/>
                <a:cs typeface="Inter" pitchFamily="34" charset="-120"/>
              </a:rPr>
              <a:t>50</a:t>
            </a:r>
            <a:endParaRPr lang="en-US" sz="850" dirty="0"/>
          </a:p>
        </p:txBody>
      </p:sp>
      <p:sp>
        <p:nvSpPr>
          <p:cNvPr id="57" name="Shape 55"/>
          <p:cNvSpPr/>
          <p:nvPr/>
        </p:nvSpPr>
        <p:spPr>
          <a:xfrm>
            <a:off x="698791" y="4774769"/>
            <a:ext cx="9291667" cy="274599"/>
          </a:xfrm>
          <a:prstGeom prst="rect">
            <a:avLst/>
          </a:prstGeom>
          <a:solidFill>
            <a:srgbClr val="000000">
              <a:alpha val="4000"/>
            </a:srgbClr>
          </a:solidFill>
          <a:ln/>
        </p:spPr>
      </p:sp>
      <p:sp>
        <p:nvSpPr>
          <p:cNvPr id="58" name="Text 56"/>
          <p:cNvSpPr/>
          <p:nvPr/>
        </p:nvSpPr>
        <p:spPr>
          <a:xfrm>
            <a:off x="809007" y="4832977"/>
            <a:ext cx="5352062" cy="158182"/>
          </a:xfrm>
          <a:prstGeom prst="rect">
            <a:avLst/>
          </a:prstGeom>
          <a:noFill/>
          <a:ln/>
        </p:spPr>
        <p:txBody>
          <a:bodyPr wrap="none" lIns="0" tIns="0" rIns="0" bIns="0" rtlCol="0" anchor="t"/>
          <a:lstStyle/>
          <a:p>
            <a:pPr marL="0" indent="0" algn="l">
              <a:lnSpc>
                <a:spcPts val="1200"/>
              </a:lnSpc>
              <a:buNone/>
            </a:pPr>
            <a:r>
              <a:rPr lang="en-US" sz="850" b="1" dirty="0">
                <a:solidFill>
                  <a:srgbClr val="15213F"/>
                </a:solidFill>
                <a:latin typeface="Inter" pitchFamily="34" charset="0"/>
                <a:ea typeface="Inter" pitchFamily="34" charset="-122"/>
                <a:cs typeface="Inter" pitchFamily="34" charset="-120"/>
              </a:rPr>
              <a:t>C. Cash Flows from Financing Activities</a:t>
            </a:r>
            <a:endParaRPr lang="en-US" sz="850" dirty="0"/>
          </a:p>
        </p:txBody>
      </p:sp>
      <p:sp>
        <p:nvSpPr>
          <p:cNvPr id="59" name="Text 57"/>
          <p:cNvSpPr/>
          <p:nvPr/>
        </p:nvSpPr>
        <p:spPr>
          <a:xfrm>
            <a:off x="6386722" y="4832977"/>
            <a:ext cx="1632629" cy="158182"/>
          </a:xfrm>
          <a:prstGeom prst="rect">
            <a:avLst/>
          </a:prstGeom>
          <a:noFill/>
          <a:ln/>
        </p:spPr>
        <p:txBody>
          <a:bodyPr wrap="none" lIns="0" tIns="0" rIns="0" bIns="0" rtlCol="0" anchor="t"/>
          <a:lstStyle/>
          <a:p>
            <a:pPr marL="0" indent="0" algn="l">
              <a:lnSpc>
                <a:spcPts val="1200"/>
              </a:lnSpc>
              <a:buNone/>
            </a:pPr>
            <a:endParaRPr lang="en-US" sz="850" dirty="0"/>
          </a:p>
        </p:txBody>
      </p:sp>
      <p:sp>
        <p:nvSpPr>
          <p:cNvPr id="60" name="Text 58"/>
          <p:cNvSpPr/>
          <p:nvPr/>
        </p:nvSpPr>
        <p:spPr>
          <a:xfrm>
            <a:off x="8245003" y="4832977"/>
            <a:ext cx="1635413" cy="158182"/>
          </a:xfrm>
          <a:prstGeom prst="rect">
            <a:avLst/>
          </a:prstGeom>
          <a:noFill/>
          <a:ln/>
        </p:spPr>
        <p:txBody>
          <a:bodyPr wrap="none" lIns="0" tIns="0" rIns="0" bIns="0" rtlCol="0" anchor="t"/>
          <a:lstStyle/>
          <a:p>
            <a:pPr marL="0" indent="0" algn="l">
              <a:lnSpc>
                <a:spcPts val="1200"/>
              </a:lnSpc>
              <a:buNone/>
            </a:pPr>
            <a:endParaRPr lang="en-US" sz="850" dirty="0"/>
          </a:p>
        </p:txBody>
      </p:sp>
      <p:sp>
        <p:nvSpPr>
          <p:cNvPr id="61" name="Shape 59"/>
          <p:cNvSpPr/>
          <p:nvPr/>
        </p:nvSpPr>
        <p:spPr>
          <a:xfrm>
            <a:off x="698791" y="5049368"/>
            <a:ext cx="9291667" cy="274599"/>
          </a:xfrm>
          <a:prstGeom prst="rect">
            <a:avLst/>
          </a:prstGeom>
          <a:solidFill>
            <a:srgbClr val="FFFFFF">
              <a:alpha val="4000"/>
            </a:srgbClr>
          </a:solidFill>
          <a:ln/>
        </p:spPr>
      </p:sp>
      <p:sp>
        <p:nvSpPr>
          <p:cNvPr id="62" name="Text 60"/>
          <p:cNvSpPr/>
          <p:nvPr/>
        </p:nvSpPr>
        <p:spPr>
          <a:xfrm>
            <a:off x="809007" y="5107577"/>
            <a:ext cx="5352062" cy="158182"/>
          </a:xfrm>
          <a:prstGeom prst="rect">
            <a:avLst/>
          </a:prstGeom>
          <a:noFill/>
          <a:ln/>
        </p:spPr>
        <p:txBody>
          <a:bodyPr wrap="none" lIns="0" tIns="0" rIns="0" bIns="0" rtlCol="0" anchor="t"/>
          <a:lstStyle/>
          <a:p>
            <a:pPr marL="0" indent="0" algn="l">
              <a:lnSpc>
                <a:spcPts val="1200"/>
              </a:lnSpc>
              <a:buNone/>
            </a:pPr>
            <a:r>
              <a:rPr lang="en-US" sz="850" dirty="0">
                <a:solidFill>
                  <a:srgbClr val="15213F"/>
                </a:solidFill>
                <a:latin typeface="Inter" pitchFamily="34" charset="0"/>
                <a:ea typeface="Inter" pitchFamily="34" charset="-122"/>
                <a:cs typeface="Inter" pitchFamily="34" charset="-120"/>
              </a:rPr>
              <a:t>Proceeds from Share Capital</a:t>
            </a:r>
            <a:endParaRPr lang="en-US" sz="850" dirty="0"/>
          </a:p>
        </p:txBody>
      </p:sp>
      <p:sp>
        <p:nvSpPr>
          <p:cNvPr id="63" name="Text 61"/>
          <p:cNvSpPr/>
          <p:nvPr/>
        </p:nvSpPr>
        <p:spPr>
          <a:xfrm>
            <a:off x="6386722" y="5107577"/>
            <a:ext cx="1632629" cy="158182"/>
          </a:xfrm>
          <a:prstGeom prst="rect">
            <a:avLst/>
          </a:prstGeom>
          <a:noFill/>
          <a:ln/>
        </p:spPr>
        <p:txBody>
          <a:bodyPr wrap="none" lIns="0" tIns="0" rIns="0" bIns="0" rtlCol="0" anchor="t"/>
          <a:lstStyle/>
          <a:p>
            <a:pPr marL="0" indent="0" algn="l">
              <a:lnSpc>
                <a:spcPts val="1200"/>
              </a:lnSpc>
              <a:buNone/>
            </a:pPr>
            <a:r>
              <a:rPr lang="en-US" sz="850" dirty="0">
                <a:solidFill>
                  <a:srgbClr val="15213F"/>
                </a:solidFill>
                <a:latin typeface="Inter" pitchFamily="34" charset="0"/>
                <a:ea typeface="Inter" pitchFamily="34" charset="-122"/>
                <a:cs typeface="Inter" pitchFamily="34" charset="-120"/>
              </a:rPr>
              <a:t>500</a:t>
            </a:r>
            <a:endParaRPr lang="en-US" sz="850" dirty="0"/>
          </a:p>
        </p:txBody>
      </p:sp>
      <p:sp>
        <p:nvSpPr>
          <p:cNvPr id="64" name="Text 62"/>
          <p:cNvSpPr/>
          <p:nvPr/>
        </p:nvSpPr>
        <p:spPr>
          <a:xfrm>
            <a:off x="8245003" y="5107577"/>
            <a:ext cx="1635413" cy="158182"/>
          </a:xfrm>
          <a:prstGeom prst="rect">
            <a:avLst/>
          </a:prstGeom>
          <a:noFill/>
          <a:ln/>
        </p:spPr>
        <p:txBody>
          <a:bodyPr wrap="none" lIns="0" tIns="0" rIns="0" bIns="0" rtlCol="0" anchor="t"/>
          <a:lstStyle/>
          <a:p>
            <a:pPr marL="0" indent="0" algn="l">
              <a:lnSpc>
                <a:spcPts val="1200"/>
              </a:lnSpc>
              <a:buNone/>
            </a:pPr>
            <a:r>
              <a:rPr lang="en-US" sz="850" dirty="0">
                <a:solidFill>
                  <a:srgbClr val="15213F"/>
                </a:solidFill>
                <a:latin typeface="Inter" pitchFamily="34" charset="0"/>
                <a:ea typeface="Inter" pitchFamily="34" charset="-122"/>
                <a:cs typeface="Inter" pitchFamily="34" charset="-120"/>
              </a:rPr>
              <a:t>400</a:t>
            </a:r>
            <a:endParaRPr lang="en-US" sz="850" dirty="0"/>
          </a:p>
        </p:txBody>
      </p:sp>
      <p:sp>
        <p:nvSpPr>
          <p:cNvPr id="65" name="Shape 63"/>
          <p:cNvSpPr/>
          <p:nvPr/>
        </p:nvSpPr>
        <p:spPr>
          <a:xfrm>
            <a:off x="698791" y="5323967"/>
            <a:ext cx="9291667" cy="274599"/>
          </a:xfrm>
          <a:prstGeom prst="rect">
            <a:avLst/>
          </a:prstGeom>
          <a:solidFill>
            <a:srgbClr val="000000">
              <a:alpha val="4000"/>
            </a:srgbClr>
          </a:solidFill>
          <a:ln/>
        </p:spPr>
      </p:sp>
      <p:sp>
        <p:nvSpPr>
          <p:cNvPr id="66" name="Text 64"/>
          <p:cNvSpPr/>
          <p:nvPr/>
        </p:nvSpPr>
        <p:spPr>
          <a:xfrm>
            <a:off x="809007" y="5382176"/>
            <a:ext cx="5352062" cy="158182"/>
          </a:xfrm>
          <a:prstGeom prst="rect">
            <a:avLst/>
          </a:prstGeom>
          <a:noFill/>
          <a:ln/>
        </p:spPr>
        <p:txBody>
          <a:bodyPr wrap="none" lIns="0" tIns="0" rIns="0" bIns="0" rtlCol="0" anchor="t"/>
          <a:lstStyle/>
          <a:p>
            <a:pPr marL="0" indent="0" algn="l">
              <a:lnSpc>
                <a:spcPts val="1200"/>
              </a:lnSpc>
              <a:buNone/>
            </a:pPr>
            <a:r>
              <a:rPr lang="en-US" sz="850" dirty="0">
                <a:solidFill>
                  <a:srgbClr val="15213F"/>
                </a:solidFill>
                <a:latin typeface="Inter" pitchFamily="34" charset="0"/>
                <a:ea typeface="Inter" pitchFamily="34" charset="-122"/>
                <a:cs typeface="Inter" pitchFamily="34" charset="-120"/>
              </a:rPr>
              <a:t>Repayment of Borrowings</a:t>
            </a:r>
            <a:endParaRPr lang="en-US" sz="850" dirty="0"/>
          </a:p>
        </p:txBody>
      </p:sp>
      <p:sp>
        <p:nvSpPr>
          <p:cNvPr id="67" name="Text 65"/>
          <p:cNvSpPr/>
          <p:nvPr/>
        </p:nvSpPr>
        <p:spPr>
          <a:xfrm>
            <a:off x="6386722" y="5382176"/>
            <a:ext cx="1632629" cy="158182"/>
          </a:xfrm>
          <a:prstGeom prst="rect">
            <a:avLst/>
          </a:prstGeom>
          <a:noFill/>
          <a:ln/>
        </p:spPr>
        <p:txBody>
          <a:bodyPr wrap="none" lIns="0" tIns="0" rIns="0" bIns="0" rtlCol="0" anchor="t"/>
          <a:lstStyle/>
          <a:p>
            <a:pPr marL="0" indent="0" algn="l">
              <a:lnSpc>
                <a:spcPts val="1200"/>
              </a:lnSpc>
              <a:buNone/>
            </a:pPr>
            <a:r>
              <a:rPr lang="en-US" sz="850" dirty="0">
                <a:solidFill>
                  <a:srgbClr val="15213F"/>
                </a:solidFill>
                <a:latin typeface="Inter" pitchFamily="34" charset="0"/>
                <a:ea typeface="Inter" pitchFamily="34" charset="-122"/>
                <a:cs typeface="Inter" pitchFamily="34" charset="-120"/>
              </a:rPr>
              <a:t>(400)</a:t>
            </a:r>
            <a:endParaRPr lang="en-US" sz="850" dirty="0"/>
          </a:p>
        </p:txBody>
      </p:sp>
      <p:sp>
        <p:nvSpPr>
          <p:cNvPr id="68" name="Text 66"/>
          <p:cNvSpPr/>
          <p:nvPr/>
        </p:nvSpPr>
        <p:spPr>
          <a:xfrm>
            <a:off x="8245003" y="5382176"/>
            <a:ext cx="1635413" cy="158182"/>
          </a:xfrm>
          <a:prstGeom prst="rect">
            <a:avLst/>
          </a:prstGeom>
          <a:noFill/>
          <a:ln/>
        </p:spPr>
        <p:txBody>
          <a:bodyPr wrap="none" lIns="0" tIns="0" rIns="0" bIns="0" rtlCol="0" anchor="t"/>
          <a:lstStyle/>
          <a:p>
            <a:pPr marL="0" indent="0" algn="l">
              <a:lnSpc>
                <a:spcPts val="1200"/>
              </a:lnSpc>
              <a:buNone/>
            </a:pPr>
            <a:r>
              <a:rPr lang="en-US" sz="850" dirty="0">
                <a:solidFill>
                  <a:srgbClr val="15213F"/>
                </a:solidFill>
                <a:latin typeface="Inter" pitchFamily="34" charset="0"/>
                <a:ea typeface="Inter" pitchFamily="34" charset="-122"/>
                <a:cs typeface="Inter" pitchFamily="34" charset="-120"/>
              </a:rPr>
              <a:t>—</a:t>
            </a:r>
            <a:endParaRPr lang="en-US" sz="850" dirty="0"/>
          </a:p>
        </p:txBody>
      </p:sp>
      <p:sp>
        <p:nvSpPr>
          <p:cNvPr id="69" name="Shape 67"/>
          <p:cNvSpPr/>
          <p:nvPr/>
        </p:nvSpPr>
        <p:spPr>
          <a:xfrm>
            <a:off x="698791" y="5598566"/>
            <a:ext cx="9291667" cy="274599"/>
          </a:xfrm>
          <a:prstGeom prst="rect">
            <a:avLst/>
          </a:prstGeom>
          <a:solidFill>
            <a:srgbClr val="FFFFFF">
              <a:alpha val="4000"/>
            </a:srgbClr>
          </a:solidFill>
          <a:ln/>
        </p:spPr>
      </p:sp>
      <p:sp>
        <p:nvSpPr>
          <p:cNvPr id="70" name="Text 68"/>
          <p:cNvSpPr/>
          <p:nvPr/>
        </p:nvSpPr>
        <p:spPr>
          <a:xfrm>
            <a:off x="809007" y="5656775"/>
            <a:ext cx="5352062" cy="158182"/>
          </a:xfrm>
          <a:prstGeom prst="rect">
            <a:avLst/>
          </a:prstGeom>
          <a:noFill/>
          <a:ln/>
        </p:spPr>
        <p:txBody>
          <a:bodyPr wrap="none" lIns="0" tIns="0" rIns="0" bIns="0" rtlCol="0" anchor="t"/>
          <a:lstStyle/>
          <a:p>
            <a:pPr marL="0" indent="0" algn="l">
              <a:lnSpc>
                <a:spcPts val="1200"/>
              </a:lnSpc>
              <a:buNone/>
            </a:pPr>
            <a:r>
              <a:rPr lang="en-US" sz="850" dirty="0">
                <a:solidFill>
                  <a:srgbClr val="15213F"/>
                </a:solidFill>
                <a:latin typeface="Inter" pitchFamily="34" charset="0"/>
                <a:ea typeface="Inter" pitchFamily="34" charset="-122"/>
                <a:cs typeface="Inter" pitchFamily="34" charset="-120"/>
              </a:rPr>
              <a:t>Dividends Paid</a:t>
            </a:r>
            <a:endParaRPr lang="en-US" sz="850" dirty="0"/>
          </a:p>
        </p:txBody>
      </p:sp>
      <p:sp>
        <p:nvSpPr>
          <p:cNvPr id="71" name="Text 69"/>
          <p:cNvSpPr/>
          <p:nvPr/>
        </p:nvSpPr>
        <p:spPr>
          <a:xfrm>
            <a:off x="6386722" y="5656775"/>
            <a:ext cx="1632629" cy="158182"/>
          </a:xfrm>
          <a:prstGeom prst="rect">
            <a:avLst/>
          </a:prstGeom>
          <a:noFill/>
          <a:ln/>
        </p:spPr>
        <p:txBody>
          <a:bodyPr wrap="none" lIns="0" tIns="0" rIns="0" bIns="0" rtlCol="0" anchor="t"/>
          <a:lstStyle/>
          <a:p>
            <a:pPr marL="0" indent="0" algn="l">
              <a:lnSpc>
                <a:spcPts val="1200"/>
              </a:lnSpc>
              <a:buNone/>
            </a:pPr>
            <a:r>
              <a:rPr lang="en-US" sz="850" dirty="0">
                <a:solidFill>
                  <a:srgbClr val="15213F"/>
                </a:solidFill>
                <a:latin typeface="Inter" pitchFamily="34" charset="0"/>
                <a:ea typeface="Inter" pitchFamily="34" charset="-122"/>
                <a:cs typeface="Inter" pitchFamily="34" charset="-120"/>
              </a:rPr>
              <a:t>(1,070)</a:t>
            </a:r>
            <a:endParaRPr lang="en-US" sz="850" dirty="0"/>
          </a:p>
        </p:txBody>
      </p:sp>
      <p:sp>
        <p:nvSpPr>
          <p:cNvPr id="72" name="Text 70"/>
          <p:cNvSpPr/>
          <p:nvPr/>
        </p:nvSpPr>
        <p:spPr>
          <a:xfrm>
            <a:off x="8245003" y="5656775"/>
            <a:ext cx="1635413" cy="158182"/>
          </a:xfrm>
          <a:prstGeom prst="rect">
            <a:avLst/>
          </a:prstGeom>
          <a:noFill/>
          <a:ln/>
        </p:spPr>
        <p:txBody>
          <a:bodyPr wrap="none" lIns="0" tIns="0" rIns="0" bIns="0" rtlCol="0" anchor="t"/>
          <a:lstStyle/>
          <a:p>
            <a:pPr marL="0" indent="0" algn="l">
              <a:lnSpc>
                <a:spcPts val="1200"/>
              </a:lnSpc>
              <a:buNone/>
            </a:pPr>
            <a:r>
              <a:rPr lang="en-US" sz="850" dirty="0">
                <a:solidFill>
                  <a:srgbClr val="15213F"/>
                </a:solidFill>
                <a:latin typeface="Inter" pitchFamily="34" charset="0"/>
                <a:ea typeface="Inter" pitchFamily="34" charset="-122"/>
                <a:cs typeface="Inter" pitchFamily="34" charset="-120"/>
              </a:rPr>
              <a:t>(1,220)</a:t>
            </a:r>
            <a:endParaRPr lang="en-US" sz="850" dirty="0"/>
          </a:p>
        </p:txBody>
      </p:sp>
      <p:sp>
        <p:nvSpPr>
          <p:cNvPr id="73" name="Shape 71"/>
          <p:cNvSpPr/>
          <p:nvPr/>
        </p:nvSpPr>
        <p:spPr>
          <a:xfrm>
            <a:off x="698791" y="5873165"/>
            <a:ext cx="9291667" cy="274599"/>
          </a:xfrm>
          <a:prstGeom prst="rect">
            <a:avLst/>
          </a:prstGeom>
          <a:solidFill>
            <a:srgbClr val="000000">
              <a:alpha val="4000"/>
            </a:srgbClr>
          </a:solidFill>
          <a:ln/>
        </p:spPr>
      </p:sp>
      <p:sp>
        <p:nvSpPr>
          <p:cNvPr id="74" name="Text 72"/>
          <p:cNvSpPr/>
          <p:nvPr/>
        </p:nvSpPr>
        <p:spPr>
          <a:xfrm>
            <a:off x="809007" y="5931374"/>
            <a:ext cx="5352062" cy="158182"/>
          </a:xfrm>
          <a:prstGeom prst="rect">
            <a:avLst/>
          </a:prstGeom>
          <a:noFill/>
          <a:ln/>
        </p:spPr>
        <p:txBody>
          <a:bodyPr wrap="none" lIns="0" tIns="0" rIns="0" bIns="0" rtlCol="0" anchor="t"/>
          <a:lstStyle/>
          <a:p>
            <a:pPr marL="0" indent="0" algn="l">
              <a:lnSpc>
                <a:spcPts val="1200"/>
              </a:lnSpc>
              <a:buNone/>
            </a:pPr>
            <a:r>
              <a:rPr lang="en-US" sz="850" b="1" dirty="0">
                <a:solidFill>
                  <a:srgbClr val="15213F"/>
                </a:solidFill>
                <a:latin typeface="Inter" pitchFamily="34" charset="0"/>
                <a:ea typeface="Inter" pitchFamily="34" charset="-122"/>
                <a:cs typeface="Inter" pitchFamily="34" charset="-120"/>
              </a:rPr>
              <a:t>Net Cash used in Financing Activities</a:t>
            </a:r>
            <a:endParaRPr lang="en-US" sz="850" dirty="0"/>
          </a:p>
        </p:txBody>
      </p:sp>
      <p:sp>
        <p:nvSpPr>
          <p:cNvPr id="75" name="Text 73"/>
          <p:cNvSpPr/>
          <p:nvPr/>
        </p:nvSpPr>
        <p:spPr>
          <a:xfrm>
            <a:off x="6386722" y="5931374"/>
            <a:ext cx="1632629" cy="158182"/>
          </a:xfrm>
          <a:prstGeom prst="rect">
            <a:avLst/>
          </a:prstGeom>
          <a:noFill/>
          <a:ln/>
        </p:spPr>
        <p:txBody>
          <a:bodyPr wrap="none" lIns="0" tIns="0" rIns="0" bIns="0" rtlCol="0" anchor="t"/>
          <a:lstStyle/>
          <a:p>
            <a:pPr marL="0" indent="0" algn="l">
              <a:lnSpc>
                <a:spcPts val="1200"/>
              </a:lnSpc>
              <a:buNone/>
            </a:pPr>
            <a:r>
              <a:rPr lang="en-US" sz="850" b="1" dirty="0">
                <a:solidFill>
                  <a:srgbClr val="15213F"/>
                </a:solidFill>
                <a:latin typeface="Inter" pitchFamily="34" charset="0"/>
                <a:ea typeface="Inter" pitchFamily="34" charset="-122"/>
                <a:cs typeface="Inter" pitchFamily="34" charset="-120"/>
              </a:rPr>
              <a:t>(970)</a:t>
            </a:r>
            <a:endParaRPr lang="en-US" sz="850" dirty="0"/>
          </a:p>
        </p:txBody>
      </p:sp>
      <p:sp>
        <p:nvSpPr>
          <p:cNvPr id="76" name="Text 74"/>
          <p:cNvSpPr/>
          <p:nvPr/>
        </p:nvSpPr>
        <p:spPr>
          <a:xfrm>
            <a:off x="8245003" y="5931374"/>
            <a:ext cx="1635413" cy="158182"/>
          </a:xfrm>
          <a:prstGeom prst="rect">
            <a:avLst/>
          </a:prstGeom>
          <a:noFill/>
          <a:ln/>
        </p:spPr>
        <p:txBody>
          <a:bodyPr wrap="none" lIns="0" tIns="0" rIns="0" bIns="0" rtlCol="0" anchor="t"/>
          <a:lstStyle/>
          <a:p>
            <a:pPr marL="0" indent="0" algn="l">
              <a:lnSpc>
                <a:spcPts val="1200"/>
              </a:lnSpc>
              <a:buNone/>
            </a:pPr>
            <a:r>
              <a:rPr lang="en-US" sz="850" dirty="0">
                <a:solidFill>
                  <a:srgbClr val="15213F"/>
                </a:solidFill>
                <a:latin typeface="Inter" pitchFamily="34" charset="0"/>
                <a:ea typeface="Inter" pitchFamily="34" charset="-122"/>
                <a:cs typeface="Inter" pitchFamily="34" charset="-120"/>
              </a:rPr>
              <a:t>(880)</a:t>
            </a:r>
            <a:endParaRPr lang="en-US" sz="850" dirty="0"/>
          </a:p>
        </p:txBody>
      </p:sp>
      <p:sp>
        <p:nvSpPr>
          <p:cNvPr id="77" name="Shape 75"/>
          <p:cNvSpPr/>
          <p:nvPr/>
        </p:nvSpPr>
        <p:spPr>
          <a:xfrm>
            <a:off x="698791" y="6147764"/>
            <a:ext cx="9291667" cy="274599"/>
          </a:xfrm>
          <a:prstGeom prst="rect">
            <a:avLst/>
          </a:prstGeom>
          <a:solidFill>
            <a:srgbClr val="FFFFFF">
              <a:alpha val="4000"/>
            </a:srgbClr>
          </a:solidFill>
          <a:ln/>
        </p:spPr>
      </p:sp>
      <p:sp>
        <p:nvSpPr>
          <p:cNvPr id="78" name="Text 76"/>
          <p:cNvSpPr/>
          <p:nvPr/>
        </p:nvSpPr>
        <p:spPr>
          <a:xfrm>
            <a:off x="809007" y="6205973"/>
            <a:ext cx="5352062" cy="158182"/>
          </a:xfrm>
          <a:prstGeom prst="rect">
            <a:avLst/>
          </a:prstGeom>
          <a:noFill/>
          <a:ln/>
        </p:spPr>
        <p:txBody>
          <a:bodyPr wrap="none" lIns="0" tIns="0" rIns="0" bIns="0" rtlCol="0" anchor="t"/>
          <a:lstStyle/>
          <a:p>
            <a:pPr marL="0" indent="0" algn="l">
              <a:lnSpc>
                <a:spcPts val="1200"/>
              </a:lnSpc>
              <a:buNone/>
            </a:pPr>
            <a:r>
              <a:rPr lang="en-US" sz="850" b="1" dirty="0">
                <a:solidFill>
                  <a:srgbClr val="15213F"/>
                </a:solidFill>
                <a:latin typeface="Inter" pitchFamily="34" charset="0"/>
                <a:ea typeface="Inter" pitchFamily="34" charset="-122"/>
                <a:cs typeface="Inter" pitchFamily="34" charset="-120"/>
              </a:rPr>
              <a:t>Net Increase in Cash &amp; Cash Equivalents</a:t>
            </a:r>
            <a:endParaRPr lang="en-US" sz="850" dirty="0"/>
          </a:p>
        </p:txBody>
      </p:sp>
      <p:sp>
        <p:nvSpPr>
          <p:cNvPr id="79" name="Text 77"/>
          <p:cNvSpPr/>
          <p:nvPr/>
        </p:nvSpPr>
        <p:spPr>
          <a:xfrm>
            <a:off x="6386722" y="6205973"/>
            <a:ext cx="1632629" cy="158182"/>
          </a:xfrm>
          <a:prstGeom prst="rect">
            <a:avLst/>
          </a:prstGeom>
          <a:noFill/>
          <a:ln/>
        </p:spPr>
        <p:txBody>
          <a:bodyPr wrap="none" lIns="0" tIns="0" rIns="0" bIns="0" rtlCol="0" anchor="t"/>
          <a:lstStyle/>
          <a:p>
            <a:pPr marL="0" indent="0" algn="l">
              <a:lnSpc>
                <a:spcPts val="1200"/>
              </a:lnSpc>
              <a:buNone/>
            </a:pPr>
            <a:r>
              <a:rPr lang="en-US" sz="850" b="1" dirty="0">
                <a:solidFill>
                  <a:srgbClr val="15213F"/>
                </a:solidFill>
                <a:latin typeface="Inter" pitchFamily="34" charset="0"/>
                <a:ea typeface="Inter" pitchFamily="34" charset="-122"/>
                <a:cs typeface="Inter" pitchFamily="34" charset="-120"/>
              </a:rPr>
              <a:t>1,670</a:t>
            </a:r>
            <a:endParaRPr lang="en-US" sz="850" dirty="0"/>
          </a:p>
        </p:txBody>
      </p:sp>
      <p:sp>
        <p:nvSpPr>
          <p:cNvPr id="80" name="Text 78"/>
          <p:cNvSpPr/>
          <p:nvPr/>
        </p:nvSpPr>
        <p:spPr>
          <a:xfrm>
            <a:off x="8245003" y="6205973"/>
            <a:ext cx="1635413" cy="158182"/>
          </a:xfrm>
          <a:prstGeom prst="rect">
            <a:avLst/>
          </a:prstGeom>
          <a:noFill/>
          <a:ln/>
        </p:spPr>
        <p:txBody>
          <a:bodyPr wrap="none" lIns="0" tIns="0" rIns="0" bIns="0" rtlCol="0" anchor="t"/>
          <a:lstStyle/>
          <a:p>
            <a:pPr marL="0" indent="0" algn="l">
              <a:lnSpc>
                <a:spcPts val="1200"/>
              </a:lnSpc>
              <a:buNone/>
            </a:pPr>
            <a:r>
              <a:rPr lang="en-US" sz="850" b="1" dirty="0">
                <a:solidFill>
                  <a:srgbClr val="15213F"/>
                </a:solidFill>
                <a:latin typeface="Inter" pitchFamily="34" charset="0"/>
                <a:ea typeface="Inter" pitchFamily="34" charset="-122"/>
                <a:cs typeface="Inter" pitchFamily="34" charset="-120"/>
              </a:rPr>
              <a:t>1,432</a:t>
            </a:r>
            <a:endParaRPr lang="en-US" sz="850" dirty="0"/>
          </a:p>
        </p:txBody>
      </p:sp>
      <p:sp>
        <p:nvSpPr>
          <p:cNvPr id="81" name="Text 79"/>
          <p:cNvSpPr/>
          <p:nvPr/>
        </p:nvSpPr>
        <p:spPr>
          <a:xfrm>
            <a:off x="858331" y="6625267"/>
            <a:ext cx="9137695" cy="158182"/>
          </a:xfrm>
          <a:prstGeom prst="rect">
            <a:avLst/>
          </a:prstGeom>
          <a:noFill/>
          <a:ln/>
        </p:spPr>
        <p:txBody>
          <a:bodyPr wrap="none" lIns="0" tIns="0" rIns="0" bIns="0" rtlCol="0" anchor="t"/>
          <a:lstStyle/>
          <a:p>
            <a:pPr marL="0" indent="0" algn="l">
              <a:lnSpc>
                <a:spcPts val="1200"/>
              </a:lnSpc>
              <a:buNone/>
            </a:pPr>
            <a:r>
              <a:rPr lang="en-US" sz="850" dirty="0">
                <a:solidFill>
                  <a:srgbClr val="15213F"/>
                </a:solidFill>
                <a:latin typeface="Inter" pitchFamily="34" charset="0"/>
                <a:ea typeface="Inter" pitchFamily="34" charset="-122"/>
                <a:cs typeface="Inter" pitchFamily="34" charset="-120"/>
              </a:rPr>
              <a:t>"The Indirect Method reconciles net profit to cash flow from operations, providing insights into the non-cash drivers impacting liquidity."</a:t>
            </a:r>
            <a:endParaRPr lang="en-US" sz="850" dirty="0"/>
          </a:p>
        </p:txBody>
      </p:sp>
      <p:sp>
        <p:nvSpPr>
          <p:cNvPr id="82" name="Shape 80"/>
          <p:cNvSpPr/>
          <p:nvPr/>
        </p:nvSpPr>
        <p:spPr>
          <a:xfrm>
            <a:off x="693224" y="6526599"/>
            <a:ext cx="27837" cy="355517"/>
          </a:xfrm>
          <a:prstGeom prst="rect">
            <a:avLst/>
          </a:prstGeom>
          <a:solidFill>
            <a:srgbClr val="3257B8"/>
          </a:solidFill>
          <a:ln/>
        </p:spPr>
      </p:sp>
      <p:pic>
        <p:nvPicPr>
          <p:cNvPr id="83" name="Image 0" descr="preencoded.png"/>
          <p:cNvPicPr>
            <a:picLocks noChangeAspect="1"/>
          </p:cNvPicPr>
          <p:nvPr/>
        </p:nvPicPr>
        <p:blipFill>
          <a:blip r:embed="rId3"/>
          <a:stretch>
            <a:fillRect/>
          </a:stretch>
        </p:blipFill>
        <p:spPr>
          <a:xfrm>
            <a:off x="351962" y="311926"/>
            <a:ext cx="692441" cy="150873"/>
          </a:xfrm>
          <a:prstGeom prst="rect">
            <a:avLst/>
          </a:prstGeom>
        </p:spPr>
      </p:pic>
      <p:sp>
        <p:nvSpPr>
          <p:cNvPr id="84" name="Text 81"/>
          <p:cNvSpPr/>
          <p:nvPr/>
        </p:nvSpPr>
        <p:spPr>
          <a:xfrm>
            <a:off x="4966870" y="7119301"/>
            <a:ext cx="755421" cy="110762"/>
          </a:xfrm>
          <a:prstGeom prst="rect">
            <a:avLst/>
          </a:prstGeom>
          <a:noFill/>
          <a:ln/>
        </p:spPr>
        <p:txBody>
          <a:bodyPr wrap="none" lIns="0" tIns="0" rIns="0" bIns="0" rtlCol="0" anchor="t"/>
          <a:lstStyle/>
          <a:p>
            <a:pPr marL="0" indent="0" algn="ctr">
              <a:lnSpc>
                <a:spcPts val="850"/>
              </a:lnSpc>
              <a:buNone/>
            </a:pPr>
            <a:r>
              <a:rPr lang="en-US" sz="600" dirty="0">
                <a:solidFill>
                  <a:srgbClr val="15213F"/>
                </a:solidFill>
                <a:latin typeface="Inter" pitchFamily="34" charset="0"/>
                <a:ea typeface="Inter" pitchFamily="34" charset="-122"/>
                <a:cs typeface="Inter" pitchFamily="34" charset="-120"/>
              </a:rPr>
              <a:t>CA Anupam Sarda</a:t>
            </a:r>
            <a:endParaRPr lang="en-US" sz="6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Custom</PresentationFormat>
  <Paragraphs>0</Paragraphs>
  <Slides>42</Slides>
  <Notes>42</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2</cp:revision>
  <dcterms:created xsi:type="dcterms:W3CDTF">2026-04-25T11:06:06Z</dcterms:created>
  <dcterms:modified xsi:type="dcterms:W3CDTF">2026-04-26T06:07:26Z</dcterms:modified>
</cp:coreProperties>
</file>