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0688638" cy="7562850"/>
  <p:notesSz cx="7562850" cy="10688638"/>
  <p:embeddedFontLst>
    <p:embeddedFont>
      <p:font typeface="Inter"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3075" y="0"/>
            <a:ext cx="3278188" cy="536575"/>
          </a:xfrm>
          <a:prstGeom prst="rect">
            <a:avLst/>
          </a:prstGeom>
        </p:spPr>
        <p:txBody>
          <a:bodyPr vert="horz" lIns="91440" tIns="45720" rIns="91440" bIns="45720" rtlCol="0"/>
          <a:lstStyle>
            <a:lvl1pPr algn="r">
              <a:defRPr sz="1200"/>
            </a:lvl1pPr>
          </a:lstStyle>
          <a:p>
            <a:fld id="{C62B481B-4C68-4C92-A846-E95FD01A1318}" type="datetimeFigureOut">
              <a:t>4/25/2026</a:t>
            </a:fld>
            <a:endParaRPr lang="en-US"/>
          </a:p>
        </p:txBody>
      </p:sp>
      <p:sp>
        <p:nvSpPr>
          <p:cNvPr id="4" name="Slide Image Placeholder 3"/>
          <p:cNvSpPr>
            <a:spLocks noGrp="1" noRot="1" noChangeAspect="1"/>
          </p:cNvSpPr>
          <p:nvPr>
            <p:ph type="sldImg" idx="2"/>
          </p:nvPr>
        </p:nvSpPr>
        <p:spPr>
          <a:xfrm>
            <a:off x="1231900" y="1336675"/>
            <a:ext cx="5099050" cy="3606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3500"/>
            <a:ext cx="6051550" cy="42084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2063"/>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3075" y="10152063"/>
            <a:ext cx="3278188" cy="536575"/>
          </a:xfrm>
          <a:prstGeom prst="rect">
            <a:avLst/>
          </a:prstGeom>
        </p:spPr>
        <p:txBody>
          <a:bodyPr vert="horz" lIns="91440" tIns="45720" rIns="91440" bIns="45720" rtlCol="0" anchor="b"/>
          <a:lstStyle>
            <a:lvl1pPr algn="r">
              <a:defRPr sz="1200"/>
            </a:lvl1pPr>
          </a:lstStyle>
          <a:p>
            <a:fld id="{D670F2DB-8FA1-4F21-BBC2-EBBC640EC9C8}" type="slidenum">
              <a:t>‹#›</a:t>
            </a:fld>
            <a:endParaRPr lang="en-US"/>
          </a:p>
        </p:txBody>
      </p:sp>
    </p:spTree>
    <p:extLst>
      <p:ext uri="{BB962C8B-B14F-4D97-AF65-F5344CB8AC3E}">
        <p14:creationId xmlns:p14="http://schemas.microsoft.com/office/powerpoint/2010/main" val="20997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0689336" cy="7562088"/>
          </a:xfrm>
          <a:prstGeom prst="rect">
            <a:avLst/>
          </a:prstGeom>
          <a:solidFill>
            <a:srgbClr val="FAFAFA"/>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21.sv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1994584"/>
            <a:ext cx="5194436" cy="595835"/>
          </a:xfrm>
          <a:prstGeom prst="rect">
            <a:avLst/>
          </a:prstGeom>
          <a:noFill/>
          <a:ln/>
        </p:spPr>
        <p:txBody>
          <a:bodyPr wrap="none" lIns="0" tIns="0" rIns="0" bIns="0" rtlCol="0" anchor="t"/>
          <a:lstStyle/>
          <a:p>
            <a:pPr marL="0" indent="0" algn="l">
              <a:lnSpc>
                <a:spcPts val="4650"/>
              </a:lnSpc>
              <a:buNone/>
            </a:pPr>
            <a:r>
              <a:rPr lang="en-US" sz="3750" b="1" dirty="0">
                <a:solidFill>
                  <a:srgbClr val="3257B8"/>
                </a:solidFill>
                <a:latin typeface="Inter Bold" pitchFamily="34" charset="0"/>
                <a:ea typeface="Inter Bold" pitchFamily="34" charset="-122"/>
                <a:cs typeface="Inter Bold" pitchFamily="34" charset="-120"/>
              </a:rPr>
              <a:t>Accounting Standards</a:t>
            </a:r>
            <a:endParaRPr lang="en-US" sz="3750" dirty="0"/>
          </a:p>
        </p:txBody>
      </p:sp>
      <p:sp>
        <p:nvSpPr>
          <p:cNvPr id="5" name="Text 2"/>
          <p:cNvSpPr/>
          <p:nvPr/>
        </p:nvSpPr>
        <p:spPr>
          <a:xfrm>
            <a:off x="1708397" y="2797673"/>
            <a:ext cx="3453592" cy="431736"/>
          </a:xfrm>
          <a:prstGeom prst="rect">
            <a:avLst/>
          </a:prstGeom>
          <a:noFill/>
          <a:ln/>
        </p:spPr>
        <p:txBody>
          <a:bodyPr wrap="none" lIns="0" tIns="0" rIns="0" bIns="0" rtlCol="0" anchor="t"/>
          <a:lstStyle/>
          <a:p>
            <a:pPr marL="0" indent="0" algn="ctr">
              <a:lnSpc>
                <a:spcPts val="3350"/>
              </a:lnSpc>
              <a:buNone/>
            </a:pPr>
            <a:r>
              <a:rPr lang="en-US" sz="2700" b="1" dirty="0">
                <a:solidFill>
                  <a:srgbClr val="3257B8"/>
                </a:solidFill>
                <a:latin typeface="Inter Bold" pitchFamily="34" charset="0"/>
                <a:ea typeface="Inter Bold" pitchFamily="34" charset="-122"/>
                <a:cs typeface="Inter Bold" pitchFamily="34" charset="-120"/>
              </a:rPr>
              <a:t>AS 17 · AS 18 </a:t>
            </a:r>
            <a:endParaRPr lang="en-US" sz="2700" dirty="0"/>
          </a:p>
        </p:txBody>
      </p:sp>
      <p:sp>
        <p:nvSpPr>
          <p:cNvPr id="6" name="Text 3"/>
          <p:cNvSpPr/>
          <p:nvPr/>
        </p:nvSpPr>
        <p:spPr>
          <a:xfrm>
            <a:off x="805528" y="3436664"/>
            <a:ext cx="5259418"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7" name="Text 4"/>
          <p:cNvSpPr/>
          <p:nvPr/>
        </p:nvSpPr>
        <p:spPr>
          <a:xfrm>
            <a:off x="805528" y="3813063"/>
            <a:ext cx="5259418"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8" name="Text 5"/>
          <p:cNvSpPr/>
          <p:nvPr/>
        </p:nvSpPr>
        <p:spPr>
          <a:xfrm>
            <a:off x="805528" y="4189462"/>
            <a:ext cx="5259418"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9" name="Text 6"/>
          <p:cNvSpPr/>
          <p:nvPr/>
        </p:nvSpPr>
        <p:spPr>
          <a:xfrm>
            <a:off x="805528" y="4565861"/>
            <a:ext cx="5259418"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0" name="Text 7"/>
          <p:cNvSpPr/>
          <p:nvPr/>
        </p:nvSpPr>
        <p:spPr>
          <a:xfrm>
            <a:off x="2760890" y="4994117"/>
            <a:ext cx="3304056" cy="259024"/>
          </a:xfrm>
          <a:prstGeom prst="rect">
            <a:avLst/>
          </a:prstGeom>
          <a:noFill/>
          <a:ln/>
        </p:spPr>
        <p:txBody>
          <a:bodyPr wrap="none" lIns="0" tIns="0" rIns="0" bIns="0" rtlCol="0" anchor="t"/>
          <a:lstStyle/>
          <a:p>
            <a:pPr marL="0" indent="0" algn="r">
              <a:lnSpc>
                <a:spcPts val="2000"/>
              </a:lnSpc>
              <a:buNone/>
            </a:pPr>
            <a:r>
              <a:rPr lang="en-US" sz="1600" b="1" dirty="0">
                <a:solidFill>
                  <a:srgbClr val="3257B8"/>
                </a:solidFill>
                <a:latin typeface="Inter Bold" pitchFamily="34" charset="0"/>
                <a:ea typeface="Inter Bold" pitchFamily="34" charset="-122"/>
                <a:cs typeface="Inter Bold" pitchFamily="34" charset="-120"/>
              </a:rPr>
              <a:t>Presented By: CA Anupam Sarda</a:t>
            </a:r>
            <a:endParaRPr lang="en-US" sz="1600" dirty="0"/>
          </a:p>
        </p:txBody>
      </p:sp>
      <p:sp>
        <p:nvSpPr>
          <p:cNvPr id="11" name="Text 8"/>
          <p:cNvSpPr/>
          <p:nvPr/>
        </p:nvSpPr>
        <p:spPr>
          <a:xfrm>
            <a:off x="3653060" y="5308392"/>
            <a:ext cx="2411886" cy="259024"/>
          </a:xfrm>
          <a:prstGeom prst="rect">
            <a:avLst/>
          </a:prstGeom>
          <a:noFill/>
          <a:ln/>
        </p:spPr>
        <p:txBody>
          <a:bodyPr wrap="none" lIns="0" tIns="0" rIns="0" bIns="0" rtlCol="0" anchor="t"/>
          <a:lstStyle/>
          <a:p>
            <a:pPr marL="0" indent="0" algn="r">
              <a:lnSpc>
                <a:spcPts val="2000"/>
              </a:lnSpc>
              <a:buNone/>
            </a:pPr>
            <a:r>
              <a:rPr lang="en-US" sz="1600" b="1" dirty="0">
                <a:solidFill>
                  <a:srgbClr val="3257B8"/>
                </a:solidFill>
                <a:latin typeface="Inter Bold" pitchFamily="34" charset="0"/>
                <a:ea typeface="Inter Bold" pitchFamily="34" charset="-122"/>
                <a:cs typeface="Inter Bold" pitchFamily="34" charset="-120"/>
              </a:rPr>
              <a:t>Partner at: D J A S &amp; Co.</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034271"/>
            <a:ext cx="7042714"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Primary &amp; Secondary Disclosures</a:t>
            </a:r>
            <a:endParaRPr lang="en-US" sz="2700" dirty="0"/>
          </a:p>
        </p:txBody>
      </p:sp>
      <p:sp>
        <p:nvSpPr>
          <p:cNvPr id="4" name="Text 2"/>
          <p:cNvSpPr/>
          <p:nvPr/>
        </p:nvSpPr>
        <p:spPr>
          <a:xfrm>
            <a:off x="805528" y="1742346"/>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Companies are required to present segment information in two formats: a primary format based on the dominant source of risks and returns, and a secondary format providing additional details.</a:t>
            </a:r>
            <a:endParaRPr lang="en-US" sz="1050" dirty="0"/>
          </a:p>
        </p:txBody>
      </p:sp>
      <p:sp>
        <p:nvSpPr>
          <p:cNvPr id="5" name="Shape 3"/>
          <p:cNvSpPr/>
          <p:nvPr/>
        </p:nvSpPr>
        <p:spPr>
          <a:xfrm>
            <a:off x="805528" y="2339747"/>
            <a:ext cx="4469983" cy="3590669"/>
          </a:xfrm>
          <a:prstGeom prst="roundRect">
            <a:avLst>
              <a:gd name="adj" fmla="val 5771"/>
            </a:avLst>
          </a:prstGeom>
          <a:solidFill>
            <a:srgbClr val="FBFCFE"/>
          </a:solidFill>
          <a:ln w="33404">
            <a:solidFill>
              <a:srgbClr val="CFD2D8"/>
            </a:solidFill>
            <a:prstDash val="solid"/>
          </a:ln>
        </p:spPr>
      </p:sp>
      <p:sp>
        <p:nvSpPr>
          <p:cNvPr id="6" name="Shape 4"/>
          <p:cNvSpPr/>
          <p:nvPr/>
        </p:nvSpPr>
        <p:spPr>
          <a:xfrm>
            <a:off x="838932" y="2373158"/>
            <a:ext cx="4403175" cy="414509"/>
          </a:xfrm>
          <a:prstGeom prst="roundRect">
            <a:avLst>
              <a:gd name="adj" fmla="val 40321"/>
            </a:avLst>
          </a:prstGeom>
          <a:solidFill>
            <a:srgbClr val="FBFCFE"/>
          </a:solidFill>
          <a:ln/>
        </p:spPr>
      </p:sp>
      <p:sp>
        <p:nvSpPr>
          <p:cNvPr id="7" name="Text 5"/>
          <p:cNvSpPr/>
          <p:nvPr/>
        </p:nvSpPr>
        <p:spPr>
          <a:xfrm>
            <a:off x="2936871" y="2439720"/>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8" name="Text 6"/>
          <p:cNvSpPr/>
          <p:nvPr/>
        </p:nvSpPr>
        <p:spPr>
          <a:xfrm>
            <a:off x="977072" y="2925837"/>
            <a:ext cx="2235818"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Primary Format Disclosure</a:t>
            </a:r>
            <a:endParaRPr lang="en-US" sz="1350" dirty="0"/>
          </a:p>
        </p:txBody>
      </p:sp>
      <p:sp>
        <p:nvSpPr>
          <p:cNvPr id="9" name="Text 7"/>
          <p:cNvSpPr/>
          <p:nvPr/>
        </p:nvSpPr>
        <p:spPr>
          <a:xfrm>
            <a:off x="977072" y="3224537"/>
            <a:ext cx="412689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This is the main reporting format, determined by whether business segments or geographical segments are the predominant source of risk and returns.</a:t>
            </a:r>
            <a:endParaRPr lang="en-US" sz="1050" dirty="0"/>
          </a:p>
        </p:txBody>
      </p:sp>
      <p:sp>
        <p:nvSpPr>
          <p:cNvPr id="10" name="Text 8"/>
          <p:cNvSpPr/>
          <p:nvPr/>
        </p:nvSpPr>
        <p:spPr>
          <a:xfrm>
            <a:off x="977072" y="3970375"/>
            <a:ext cx="4126894" cy="1788461"/>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Revenue (external &amp; inter-segment)</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Result (profit/loss)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Carrying Amount of Segment Assets &amp; Liabilities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Cost to acquire segment assets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Depreciation &amp; Amortisation</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Non-cash Expenses-Other than Depreciation and Amortisation.</a:t>
            </a:r>
            <a:endParaRPr lang="en-US" sz="1050" dirty="0"/>
          </a:p>
        </p:txBody>
      </p:sp>
      <p:sp>
        <p:nvSpPr>
          <p:cNvPr id="11" name="Shape 9"/>
          <p:cNvSpPr/>
          <p:nvPr/>
        </p:nvSpPr>
        <p:spPr>
          <a:xfrm>
            <a:off x="5413651" y="2339747"/>
            <a:ext cx="4470070" cy="3590669"/>
          </a:xfrm>
          <a:prstGeom prst="roundRect">
            <a:avLst>
              <a:gd name="adj" fmla="val 5771"/>
            </a:avLst>
          </a:prstGeom>
          <a:solidFill>
            <a:srgbClr val="FBFCFE"/>
          </a:solidFill>
          <a:ln w="33404">
            <a:solidFill>
              <a:srgbClr val="CFD2D8"/>
            </a:solidFill>
            <a:prstDash val="solid"/>
          </a:ln>
        </p:spPr>
      </p:sp>
      <p:sp>
        <p:nvSpPr>
          <p:cNvPr id="12" name="Shape 10"/>
          <p:cNvSpPr/>
          <p:nvPr/>
        </p:nvSpPr>
        <p:spPr>
          <a:xfrm>
            <a:off x="5447055" y="2373158"/>
            <a:ext cx="4403262" cy="414509"/>
          </a:xfrm>
          <a:prstGeom prst="roundRect">
            <a:avLst>
              <a:gd name="adj" fmla="val 40321"/>
            </a:avLst>
          </a:prstGeom>
          <a:solidFill>
            <a:srgbClr val="FBFCFE"/>
          </a:solidFill>
          <a:ln/>
        </p:spPr>
      </p:sp>
      <p:sp>
        <p:nvSpPr>
          <p:cNvPr id="13" name="Text 11"/>
          <p:cNvSpPr/>
          <p:nvPr/>
        </p:nvSpPr>
        <p:spPr>
          <a:xfrm>
            <a:off x="7545081" y="2439720"/>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4" name="Text 12"/>
          <p:cNvSpPr/>
          <p:nvPr/>
        </p:nvSpPr>
        <p:spPr>
          <a:xfrm>
            <a:off x="5585195" y="2925837"/>
            <a:ext cx="2488176"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Secondary Format Disclosure</a:t>
            </a:r>
            <a:endParaRPr lang="en-US" sz="1350" dirty="0"/>
          </a:p>
        </p:txBody>
      </p:sp>
      <p:sp>
        <p:nvSpPr>
          <p:cNvPr id="15" name="Text 13"/>
          <p:cNvSpPr/>
          <p:nvPr/>
        </p:nvSpPr>
        <p:spPr>
          <a:xfrm>
            <a:off x="5585195" y="3224537"/>
            <a:ext cx="4126981"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This format provides supplementary information for the segment type that is not chosen as primary, offering further granularity.</a:t>
            </a:r>
            <a:endParaRPr lang="en-US" sz="1050" dirty="0"/>
          </a:p>
        </p:txBody>
      </p:sp>
      <p:sp>
        <p:nvSpPr>
          <p:cNvPr id="16" name="Text 14"/>
          <p:cNvSpPr/>
          <p:nvPr/>
        </p:nvSpPr>
        <p:spPr>
          <a:xfrm>
            <a:off x="5585195" y="3970375"/>
            <a:ext cx="4126981" cy="759585"/>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Revenue (external)</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Assets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Cost to acquire segment assets</a:t>
            </a:r>
            <a:endParaRPr lang="en-US" sz="1050" dirty="0"/>
          </a:p>
        </p:txBody>
      </p:sp>
      <p:sp>
        <p:nvSpPr>
          <p:cNvPr id="17" name="Shape 15"/>
          <p:cNvSpPr/>
          <p:nvPr/>
        </p:nvSpPr>
        <p:spPr>
          <a:xfrm>
            <a:off x="5585195" y="4885357"/>
            <a:ext cx="4126981" cy="808136"/>
          </a:xfrm>
          <a:prstGeom prst="roundRect">
            <a:avLst>
              <a:gd name="adj" fmla="val 25642"/>
            </a:avLst>
          </a:prstGeom>
          <a:solidFill>
            <a:srgbClr val="B6D6FC"/>
          </a:solidFill>
          <a:ln/>
        </p:spPr>
      </p:sp>
      <p:pic>
        <p:nvPicPr>
          <p:cNvPr id="18" name="Image 0" descr="preencoded.png"/>
          <p:cNvPicPr>
            <a:picLocks noChangeAspect="1"/>
          </p:cNvPicPr>
          <p:nvPr/>
        </p:nvPicPr>
        <p:blipFill>
          <a:blip r:embed="rId3"/>
          <a:stretch>
            <a:fillRect/>
          </a:stretch>
        </p:blipFill>
        <p:spPr>
          <a:xfrm>
            <a:off x="5723336" y="5093046"/>
            <a:ext cx="172675" cy="138170"/>
          </a:xfrm>
          <a:prstGeom prst="rect">
            <a:avLst/>
          </a:prstGeom>
        </p:spPr>
      </p:pic>
      <p:sp>
        <p:nvSpPr>
          <p:cNvPr id="19" name="Text 16"/>
          <p:cNvSpPr/>
          <p:nvPr/>
        </p:nvSpPr>
        <p:spPr>
          <a:xfrm>
            <a:off x="6034151" y="5058069"/>
            <a:ext cx="3539886"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The level of detail in secondary disclosures is generally less than in the primary format.</a:t>
            </a:r>
            <a:endParaRPr lang="en-US" sz="1050" dirty="0"/>
          </a:p>
        </p:txBody>
      </p:sp>
      <p:sp>
        <p:nvSpPr>
          <p:cNvPr id="20" name="Text 17"/>
          <p:cNvSpPr/>
          <p:nvPr/>
        </p:nvSpPr>
        <p:spPr>
          <a:xfrm>
            <a:off x="805528" y="6085814"/>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These disclosures enable users to better understand the various activities of an enterprise and the environments in which it operates, fostering more informed decision-making.</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360031"/>
            <a:ext cx="9078193"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Primary Disclosures &amp; Real-World Application</a:t>
            </a:r>
            <a:endParaRPr lang="en-US" sz="270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528" y="2499843"/>
            <a:ext cx="345350" cy="345424"/>
          </a:xfrm>
          <a:prstGeom prst="rect">
            <a:avLst/>
          </a:prstGeom>
        </p:spPr>
      </p:pic>
      <p:sp>
        <p:nvSpPr>
          <p:cNvPr id="5" name="Text 2"/>
          <p:cNvSpPr/>
          <p:nvPr/>
        </p:nvSpPr>
        <p:spPr>
          <a:xfrm>
            <a:off x="805528" y="3017979"/>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Revenue</a:t>
            </a:r>
            <a:endParaRPr lang="en-US" sz="1350" dirty="0"/>
          </a:p>
        </p:txBody>
      </p:sp>
      <p:sp>
        <p:nvSpPr>
          <p:cNvPr id="6" name="Text 3"/>
          <p:cNvSpPr/>
          <p:nvPr/>
        </p:nvSpPr>
        <p:spPr>
          <a:xfrm>
            <a:off x="805528" y="3316679"/>
            <a:ext cx="445275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External sales + inter-segment transfers. Excludes extraordinary items, interest/dividend income (unless financial segment).</a:t>
            </a:r>
            <a:endParaRPr lang="en-US" sz="10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30962" y="2499843"/>
            <a:ext cx="345350" cy="345424"/>
          </a:xfrm>
          <a:prstGeom prst="rect">
            <a:avLst/>
          </a:prstGeom>
        </p:spPr>
      </p:pic>
      <p:sp>
        <p:nvSpPr>
          <p:cNvPr id="8" name="Text 4"/>
          <p:cNvSpPr/>
          <p:nvPr/>
        </p:nvSpPr>
        <p:spPr>
          <a:xfrm>
            <a:off x="5430962" y="3017979"/>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Result</a:t>
            </a:r>
            <a:endParaRPr lang="en-US" sz="1350" dirty="0"/>
          </a:p>
        </p:txBody>
      </p:sp>
      <p:sp>
        <p:nvSpPr>
          <p:cNvPr id="9" name="Text 5"/>
          <p:cNvSpPr/>
          <p:nvPr/>
        </p:nvSpPr>
        <p:spPr>
          <a:xfrm>
            <a:off x="5430962" y="3316679"/>
            <a:ext cx="445275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Revenue minus expense. Operating profit/loss. Excludes income tax, head-office expenses, and financing costs.</a:t>
            </a:r>
            <a:endParaRPr lang="en-US" sz="10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528" y="4035022"/>
            <a:ext cx="345350" cy="345424"/>
          </a:xfrm>
          <a:prstGeom prst="rect">
            <a:avLst/>
          </a:prstGeom>
        </p:spPr>
      </p:pic>
      <p:sp>
        <p:nvSpPr>
          <p:cNvPr id="11" name="Text 6"/>
          <p:cNvSpPr/>
          <p:nvPr/>
        </p:nvSpPr>
        <p:spPr>
          <a:xfrm>
            <a:off x="805528" y="4553158"/>
            <a:ext cx="2379178"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Assets &amp; Liabilities</a:t>
            </a:r>
            <a:endParaRPr lang="en-US" sz="1350" dirty="0"/>
          </a:p>
        </p:txBody>
      </p:sp>
      <p:sp>
        <p:nvSpPr>
          <p:cNvPr id="12" name="Text 7"/>
          <p:cNvSpPr/>
          <p:nvPr/>
        </p:nvSpPr>
        <p:spPr>
          <a:xfrm>
            <a:off x="805528" y="4851858"/>
            <a:ext cx="4452759"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Operating assets/liabilities directly attributable or reasonably allocable. Excludes income tax assets/liabilities and corporate borrowings.</a:t>
            </a:r>
            <a:endParaRPr lang="en-US" sz="1050" dirty="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30962" y="4035022"/>
            <a:ext cx="345350" cy="345424"/>
          </a:xfrm>
          <a:prstGeom prst="rect">
            <a:avLst/>
          </a:prstGeom>
        </p:spPr>
      </p:pic>
      <p:sp>
        <p:nvSpPr>
          <p:cNvPr id="14" name="Text 8"/>
          <p:cNvSpPr/>
          <p:nvPr/>
        </p:nvSpPr>
        <p:spPr>
          <a:xfrm>
            <a:off x="5430962" y="4553158"/>
            <a:ext cx="1989897"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Reconciliation Required</a:t>
            </a:r>
            <a:endParaRPr lang="en-US" sz="1350" dirty="0"/>
          </a:p>
        </p:txBody>
      </p:sp>
      <p:sp>
        <p:nvSpPr>
          <p:cNvPr id="15" name="Text 9"/>
          <p:cNvSpPr/>
          <p:nvPr/>
        </p:nvSpPr>
        <p:spPr>
          <a:xfrm>
            <a:off x="5430962" y="4851858"/>
            <a:ext cx="445275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Segment revenue, result, assets, and liabilities must be reconciled to enterprise totals. Unallocated items shown separately.</a:t>
            </a:r>
            <a:endParaRPr lang="en-US" sz="1050" dirty="0"/>
          </a:p>
        </p:txBody>
      </p:sp>
      <p:sp>
        <p:nvSpPr>
          <p:cNvPr id="16" name="Text 10"/>
          <p:cNvSpPr/>
          <p:nvPr/>
        </p:nvSpPr>
        <p:spPr>
          <a:xfrm>
            <a:off x="1012738" y="5825658"/>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diversified conglomerate without segment reporting is like a menu without prices — you cannot make an informed choice."</a:t>
            </a:r>
            <a:endParaRPr lang="en-US" sz="1050" dirty="0"/>
          </a:p>
        </p:txBody>
      </p:sp>
      <p:sp>
        <p:nvSpPr>
          <p:cNvPr id="17" name="Shape 11"/>
          <p:cNvSpPr/>
          <p:nvPr/>
        </p:nvSpPr>
        <p:spPr>
          <a:xfrm>
            <a:off x="805528" y="5670261"/>
            <a:ext cx="33404" cy="531796"/>
          </a:xfrm>
          <a:prstGeom prst="rect">
            <a:avLst/>
          </a:prstGeom>
          <a:solidFill>
            <a:srgbClr val="3257B8"/>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804"/>
            </a:avLst>
          </a:prstGeom>
          <a:solidFill>
            <a:srgbClr val="FBFCFE"/>
          </a:solidFill>
          <a:ln w="16702">
            <a:solidFill>
              <a:srgbClr val="E5E0DF"/>
            </a:solidFill>
            <a:prstDash val="solid"/>
          </a:ln>
        </p:spPr>
      </p:sp>
      <p:sp>
        <p:nvSpPr>
          <p:cNvPr id="3" name="Text 1"/>
          <p:cNvSpPr/>
          <p:nvPr/>
        </p:nvSpPr>
        <p:spPr>
          <a:xfrm>
            <a:off x="589618" y="503345"/>
            <a:ext cx="4955997" cy="263027"/>
          </a:xfrm>
          <a:prstGeom prst="rect">
            <a:avLst/>
          </a:prstGeom>
          <a:noFill/>
          <a:ln/>
        </p:spPr>
        <p:txBody>
          <a:bodyPr wrap="none" lIns="0" tIns="0" rIns="0" bIns="0" rtlCol="0" anchor="t"/>
          <a:lstStyle/>
          <a:p>
            <a:pPr marL="0" indent="0" algn="l">
              <a:lnSpc>
                <a:spcPts val="2050"/>
              </a:lnSpc>
              <a:buNone/>
            </a:pPr>
            <a:r>
              <a:rPr lang="en-US" sz="1650" b="1" dirty="0">
                <a:solidFill>
                  <a:srgbClr val="3257B8"/>
                </a:solidFill>
                <a:latin typeface="Inter Bold" pitchFamily="34" charset="0"/>
                <a:ea typeface="Inter Bold" pitchFamily="34" charset="-122"/>
                <a:cs typeface="Inter Bold" pitchFamily="34" charset="-120"/>
              </a:rPr>
              <a:t>AS 17 — Reliance Industries( Primary Reporting )</a:t>
            </a:r>
            <a:endParaRPr lang="en-US" sz="1650" dirty="0"/>
          </a:p>
        </p:txBody>
      </p:sp>
      <p:sp>
        <p:nvSpPr>
          <p:cNvPr id="4" name="Text 2"/>
          <p:cNvSpPr/>
          <p:nvPr/>
        </p:nvSpPr>
        <p:spPr>
          <a:xfrm>
            <a:off x="589618" y="868954"/>
            <a:ext cx="9510012"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Primary Segment Information — FY 2024-25 (₹ in crore)</a:t>
            </a:r>
            <a:endParaRPr lang="en-US" sz="650" dirty="0"/>
          </a:p>
        </p:txBody>
      </p:sp>
      <p:sp>
        <p:nvSpPr>
          <p:cNvPr id="5" name="Shape 3"/>
          <p:cNvSpPr/>
          <p:nvPr/>
        </p:nvSpPr>
        <p:spPr>
          <a:xfrm>
            <a:off x="589618" y="1035054"/>
            <a:ext cx="9510012" cy="5691404"/>
          </a:xfrm>
          <a:prstGeom prst="roundRect">
            <a:avLst>
              <a:gd name="adj" fmla="val 2219"/>
            </a:avLst>
          </a:prstGeom>
          <a:noFill/>
          <a:ln w="5567">
            <a:solidFill>
              <a:srgbClr val="000000">
                <a:alpha val="8000"/>
              </a:srgbClr>
            </a:solidFill>
            <a:prstDash val="solid"/>
          </a:ln>
        </p:spPr>
      </p:sp>
      <p:sp>
        <p:nvSpPr>
          <p:cNvPr id="6" name="Shape 4"/>
          <p:cNvSpPr/>
          <p:nvPr/>
        </p:nvSpPr>
        <p:spPr>
          <a:xfrm>
            <a:off x="595186" y="1040622"/>
            <a:ext cx="9498877" cy="180978"/>
          </a:xfrm>
          <a:prstGeom prst="rect">
            <a:avLst/>
          </a:prstGeom>
          <a:solidFill>
            <a:srgbClr val="FFFFFF">
              <a:alpha val="4000"/>
            </a:srgbClr>
          </a:solidFill>
          <a:ln/>
        </p:spPr>
      </p:sp>
      <p:sp>
        <p:nvSpPr>
          <p:cNvPr id="7" name="Text 5"/>
          <p:cNvSpPr/>
          <p:nvPr/>
        </p:nvSpPr>
        <p:spPr>
          <a:xfrm>
            <a:off x="679566" y="1076905"/>
            <a:ext cx="1016305"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Particulars</a:t>
            </a:r>
            <a:endParaRPr lang="en-US" sz="650" dirty="0"/>
          </a:p>
        </p:txBody>
      </p:sp>
      <p:sp>
        <p:nvSpPr>
          <p:cNvPr id="8" name="Text 6"/>
          <p:cNvSpPr/>
          <p:nvPr/>
        </p:nvSpPr>
        <p:spPr>
          <a:xfrm>
            <a:off x="1869677"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O2C</a:t>
            </a:r>
            <a:endParaRPr lang="en-US" sz="650" dirty="0"/>
          </a:p>
        </p:txBody>
      </p:sp>
      <p:sp>
        <p:nvSpPr>
          <p:cNvPr id="9" name="Text 7"/>
          <p:cNvSpPr/>
          <p:nvPr/>
        </p:nvSpPr>
        <p:spPr>
          <a:xfrm>
            <a:off x="3057004"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Oil and Gas</a:t>
            </a:r>
            <a:endParaRPr lang="en-US" sz="650" dirty="0"/>
          </a:p>
        </p:txBody>
      </p:sp>
      <p:sp>
        <p:nvSpPr>
          <p:cNvPr id="10" name="Text 8"/>
          <p:cNvSpPr/>
          <p:nvPr/>
        </p:nvSpPr>
        <p:spPr>
          <a:xfrm>
            <a:off x="4244331"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Retail</a:t>
            </a:r>
            <a:endParaRPr lang="en-US" sz="650" dirty="0"/>
          </a:p>
        </p:txBody>
      </p:sp>
      <p:sp>
        <p:nvSpPr>
          <p:cNvPr id="11" name="Text 9"/>
          <p:cNvSpPr/>
          <p:nvPr/>
        </p:nvSpPr>
        <p:spPr>
          <a:xfrm>
            <a:off x="5431658"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Digital Services</a:t>
            </a:r>
            <a:endParaRPr lang="en-US" sz="650" dirty="0"/>
          </a:p>
        </p:txBody>
      </p:sp>
      <p:sp>
        <p:nvSpPr>
          <p:cNvPr id="12" name="Text 10"/>
          <p:cNvSpPr/>
          <p:nvPr/>
        </p:nvSpPr>
        <p:spPr>
          <a:xfrm>
            <a:off x="6618985"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Others</a:t>
            </a:r>
            <a:endParaRPr lang="en-US" sz="650" dirty="0"/>
          </a:p>
        </p:txBody>
      </p:sp>
      <p:sp>
        <p:nvSpPr>
          <p:cNvPr id="13" name="Text 11"/>
          <p:cNvSpPr/>
          <p:nvPr/>
        </p:nvSpPr>
        <p:spPr>
          <a:xfrm>
            <a:off x="7806312" y="1076905"/>
            <a:ext cx="1013521"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Unallocable</a:t>
            </a:r>
            <a:endParaRPr lang="en-US" sz="650" dirty="0"/>
          </a:p>
        </p:txBody>
      </p:sp>
      <p:sp>
        <p:nvSpPr>
          <p:cNvPr id="14" name="Text 12"/>
          <p:cNvSpPr/>
          <p:nvPr/>
        </p:nvSpPr>
        <p:spPr>
          <a:xfrm>
            <a:off x="8993639" y="1076905"/>
            <a:ext cx="1016305"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Total</a:t>
            </a:r>
            <a:endParaRPr lang="en-US" sz="650" dirty="0"/>
          </a:p>
        </p:txBody>
      </p:sp>
      <p:sp>
        <p:nvSpPr>
          <p:cNvPr id="15" name="Shape 13"/>
          <p:cNvSpPr/>
          <p:nvPr/>
        </p:nvSpPr>
        <p:spPr>
          <a:xfrm>
            <a:off x="595186" y="1221600"/>
            <a:ext cx="9498877" cy="180978"/>
          </a:xfrm>
          <a:prstGeom prst="rect">
            <a:avLst/>
          </a:prstGeom>
          <a:solidFill>
            <a:srgbClr val="000000">
              <a:alpha val="4000"/>
            </a:srgbClr>
          </a:solidFill>
          <a:ln/>
        </p:spPr>
      </p:sp>
      <p:sp>
        <p:nvSpPr>
          <p:cNvPr id="16" name="Text 14"/>
          <p:cNvSpPr/>
          <p:nvPr/>
        </p:nvSpPr>
        <p:spPr>
          <a:xfrm>
            <a:off x="679566" y="1257883"/>
            <a:ext cx="1016305"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1. Segment Revenue</a:t>
            </a:r>
            <a:endParaRPr lang="en-US" sz="650" dirty="0"/>
          </a:p>
        </p:txBody>
      </p:sp>
      <p:sp>
        <p:nvSpPr>
          <p:cNvPr id="17" name="Text 15"/>
          <p:cNvSpPr/>
          <p:nvPr/>
        </p:nvSpPr>
        <p:spPr>
          <a:xfrm>
            <a:off x="1869677"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8" name="Text 16"/>
          <p:cNvSpPr/>
          <p:nvPr/>
        </p:nvSpPr>
        <p:spPr>
          <a:xfrm>
            <a:off x="3057004"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9" name="Text 17"/>
          <p:cNvSpPr/>
          <p:nvPr/>
        </p:nvSpPr>
        <p:spPr>
          <a:xfrm>
            <a:off x="4244331"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0" name="Text 18"/>
          <p:cNvSpPr/>
          <p:nvPr/>
        </p:nvSpPr>
        <p:spPr>
          <a:xfrm>
            <a:off x="5431658"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1" name="Text 19"/>
          <p:cNvSpPr/>
          <p:nvPr/>
        </p:nvSpPr>
        <p:spPr>
          <a:xfrm>
            <a:off x="6618985"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2" name="Text 20"/>
          <p:cNvSpPr/>
          <p:nvPr/>
        </p:nvSpPr>
        <p:spPr>
          <a:xfrm>
            <a:off x="7806312" y="1257883"/>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3" name="Text 21"/>
          <p:cNvSpPr/>
          <p:nvPr/>
        </p:nvSpPr>
        <p:spPr>
          <a:xfrm>
            <a:off x="8993639" y="1257883"/>
            <a:ext cx="1016305"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4" name="Shape 22"/>
          <p:cNvSpPr/>
          <p:nvPr/>
        </p:nvSpPr>
        <p:spPr>
          <a:xfrm>
            <a:off x="595186" y="1402578"/>
            <a:ext cx="9498877" cy="180978"/>
          </a:xfrm>
          <a:prstGeom prst="rect">
            <a:avLst/>
          </a:prstGeom>
          <a:solidFill>
            <a:srgbClr val="FFFFFF">
              <a:alpha val="4000"/>
            </a:srgbClr>
          </a:solidFill>
          <a:ln/>
        </p:spPr>
      </p:sp>
      <p:sp>
        <p:nvSpPr>
          <p:cNvPr id="25" name="Text 23"/>
          <p:cNvSpPr/>
          <p:nvPr/>
        </p:nvSpPr>
        <p:spPr>
          <a:xfrm>
            <a:off x="679566" y="1438861"/>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External Turnover</a:t>
            </a:r>
            <a:endParaRPr lang="en-US" sz="650" dirty="0"/>
          </a:p>
        </p:txBody>
      </p:sp>
      <p:sp>
        <p:nvSpPr>
          <p:cNvPr id="26" name="Text 24"/>
          <p:cNvSpPr/>
          <p:nvPr/>
        </p:nvSpPr>
        <p:spPr>
          <a:xfrm>
            <a:off x="1869677"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6,25,928</a:t>
            </a:r>
            <a:endParaRPr lang="en-US" sz="650" dirty="0"/>
          </a:p>
        </p:txBody>
      </p:sp>
      <p:sp>
        <p:nvSpPr>
          <p:cNvPr id="27" name="Text 25"/>
          <p:cNvSpPr/>
          <p:nvPr/>
        </p:nvSpPr>
        <p:spPr>
          <a:xfrm>
            <a:off x="3057004"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19,957</a:t>
            </a:r>
            <a:endParaRPr lang="en-US" sz="650" dirty="0"/>
          </a:p>
        </p:txBody>
      </p:sp>
      <p:sp>
        <p:nvSpPr>
          <p:cNvPr id="28" name="Text 26"/>
          <p:cNvSpPr/>
          <p:nvPr/>
        </p:nvSpPr>
        <p:spPr>
          <a:xfrm>
            <a:off x="4244331"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3,26,872</a:t>
            </a:r>
            <a:endParaRPr lang="en-US" sz="650" dirty="0"/>
          </a:p>
        </p:txBody>
      </p:sp>
      <p:sp>
        <p:nvSpPr>
          <p:cNvPr id="29" name="Text 27"/>
          <p:cNvSpPr/>
          <p:nvPr/>
        </p:nvSpPr>
        <p:spPr>
          <a:xfrm>
            <a:off x="5431658"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50,318</a:t>
            </a:r>
            <a:endParaRPr lang="en-US" sz="650" dirty="0"/>
          </a:p>
        </p:txBody>
      </p:sp>
      <p:sp>
        <p:nvSpPr>
          <p:cNvPr id="30" name="Text 28"/>
          <p:cNvSpPr/>
          <p:nvPr/>
        </p:nvSpPr>
        <p:spPr>
          <a:xfrm>
            <a:off x="6618985"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48,099</a:t>
            </a:r>
            <a:endParaRPr lang="en-US" sz="650" dirty="0"/>
          </a:p>
        </p:txBody>
      </p:sp>
      <p:sp>
        <p:nvSpPr>
          <p:cNvPr id="31" name="Text 29"/>
          <p:cNvSpPr/>
          <p:nvPr/>
        </p:nvSpPr>
        <p:spPr>
          <a:xfrm>
            <a:off x="7806312" y="143886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32" name="Text 30"/>
          <p:cNvSpPr/>
          <p:nvPr/>
        </p:nvSpPr>
        <p:spPr>
          <a:xfrm>
            <a:off x="8993639" y="1438861"/>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10,71,174</a:t>
            </a:r>
            <a:endParaRPr lang="en-US" sz="650" dirty="0"/>
          </a:p>
        </p:txBody>
      </p:sp>
      <p:sp>
        <p:nvSpPr>
          <p:cNvPr id="33" name="Shape 31"/>
          <p:cNvSpPr/>
          <p:nvPr/>
        </p:nvSpPr>
        <p:spPr>
          <a:xfrm>
            <a:off x="595186" y="1583556"/>
            <a:ext cx="9498877" cy="180978"/>
          </a:xfrm>
          <a:prstGeom prst="rect">
            <a:avLst/>
          </a:prstGeom>
          <a:solidFill>
            <a:srgbClr val="000000">
              <a:alpha val="4000"/>
            </a:srgbClr>
          </a:solidFill>
          <a:ln/>
        </p:spPr>
      </p:sp>
      <p:sp>
        <p:nvSpPr>
          <p:cNvPr id="34" name="Text 32"/>
          <p:cNvSpPr/>
          <p:nvPr/>
        </p:nvSpPr>
        <p:spPr>
          <a:xfrm>
            <a:off x="679566" y="161983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Inter-Segment Turnover</a:t>
            </a:r>
            <a:endParaRPr lang="en-US" sz="650" dirty="0"/>
          </a:p>
        </p:txBody>
      </p:sp>
      <p:sp>
        <p:nvSpPr>
          <p:cNvPr id="35" name="Text 33"/>
          <p:cNvSpPr/>
          <p:nvPr/>
        </p:nvSpPr>
        <p:spPr>
          <a:xfrm>
            <a:off x="1869677"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993</a:t>
            </a:r>
            <a:endParaRPr lang="en-US" sz="650" dirty="0"/>
          </a:p>
        </p:txBody>
      </p:sp>
      <p:sp>
        <p:nvSpPr>
          <p:cNvPr id="36" name="Text 34"/>
          <p:cNvSpPr/>
          <p:nvPr/>
        </p:nvSpPr>
        <p:spPr>
          <a:xfrm>
            <a:off x="3057004"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5,254</a:t>
            </a:r>
            <a:endParaRPr lang="en-US" sz="650" dirty="0"/>
          </a:p>
        </p:txBody>
      </p:sp>
      <p:sp>
        <p:nvSpPr>
          <p:cNvPr id="37" name="Text 35"/>
          <p:cNvSpPr/>
          <p:nvPr/>
        </p:nvSpPr>
        <p:spPr>
          <a:xfrm>
            <a:off x="4244331"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4,071</a:t>
            </a:r>
            <a:endParaRPr lang="en-US" sz="650" dirty="0"/>
          </a:p>
        </p:txBody>
      </p:sp>
      <p:sp>
        <p:nvSpPr>
          <p:cNvPr id="38" name="Text 36"/>
          <p:cNvSpPr/>
          <p:nvPr/>
        </p:nvSpPr>
        <p:spPr>
          <a:xfrm>
            <a:off x="5431658"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1,03,801</a:t>
            </a:r>
            <a:endParaRPr lang="en-US" sz="650" dirty="0"/>
          </a:p>
        </p:txBody>
      </p:sp>
      <p:sp>
        <p:nvSpPr>
          <p:cNvPr id="39" name="Text 37"/>
          <p:cNvSpPr/>
          <p:nvPr/>
        </p:nvSpPr>
        <p:spPr>
          <a:xfrm>
            <a:off x="6618985"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7,760</a:t>
            </a:r>
            <a:endParaRPr lang="en-US" sz="650" dirty="0"/>
          </a:p>
        </p:txBody>
      </p:sp>
      <p:sp>
        <p:nvSpPr>
          <p:cNvPr id="40" name="Text 38"/>
          <p:cNvSpPr/>
          <p:nvPr/>
        </p:nvSpPr>
        <p:spPr>
          <a:xfrm>
            <a:off x="7806312" y="161983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41" name="Text 39"/>
          <p:cNvSpPr/>
          <p:nvPr/>
        </p:nvSpPr>
        <p:spPr>
          <a:xfrm>
            <a:off x="8993639" y="161983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42" name="Shape 40"/>
          <p:cNvSpPr/>
          <p:nvPr/>
        </p:nvSpPr>
        <p:spPr>
          <a:xfrm>
            <a:off x="595186" y="1764534"/>
            <a:ext cx="9498877" cy="289390"/>
          </a:xfrm>
          <a:prstGeom prst="rect">
            <a:avLst/>
          </a:prstGeom>
          <a:solidFill>
            <a:srgbClr val="FFFFFF">
              <a:alpha val="4000"/>
            </a:srgbClr>
          </a:solidFill>
          <a:ln/>
        </p:spPr>
      </p:sp>
      <p:sp>
        <p:nvSpPr>
          <p:cNvPr id="43" name="Text 41"/>
          <p:cNvSpPr/>
          <p:nvPr/>
        </p:nvSpPr>
        <p:spPr>
          <a:xfrm>
            <a:off x="679566" y="1800816"/>
            <a:ext cx="1016305" cy="216825"/>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Value of Sales and Services (Revenue)</a:t>
            </a:r>
            <a:endParaRPr lang="en-US" sz="650" dirty="0"/>
          </a:p>
        </p:txBody>
      </p:sp>
      <p:sp>
        <p:nvSpPr>
          <p:cNvPr id="44" name="Text 42"/>
          <p:cNvSpPr/>
          <p:nvPr/>
        </p:nvSpPr>
        <p:spPr>
          <a:xfrm>
            <a:off x="1869677"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6,26,921</a:t>
            </a:r>
            <a:endParaRPr lang="en-US" sz="650" dirty="0"/>
          </a:p>
        </p:txBody>
      </p:sp>
      <p:sp>
        <p:nvSpPr>
          <p:cNvPr id="45" name="Text 43"/>
          <p:cNvSpPr/>
          <p:nvPr/>
        </p:nvSpPr>
        <p:spPr>
          <a:xfrm>
            <a:off x="3057004"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25,211</a:t>
            </a:r>
            <a:endParaRPr lang="en-US" sz="650" dirty="0"/>
          </a:p>
        </p:txBody>
      </p:sp>
      <p:sp>
        <p:nvSpPr>
          <p:cNvPr id="46" name="Text 44"/>
          <p:cNvSpPr/>
          <p:nvPr/>
        </p:nvSpPr>
        <p:spPr>
          <a:xfrm>
            <a:off x="4244331"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3,30,943</a:t>
            </a:r>
            <a:endParaRPr lang="en-US" sz="650" dirty="0"/>
          </a:p>
        </p:txBody>
      </p:sp>
      <p:sp>
        <p:nvSpPr>
          <p:cNvPr id="47" name="Text 45"/>
          <p:cNvSpPr/>
          <p:nvPr/>
        </p:nvSpPr>
        <p:spPr>
          <a:xfrm>
            <a:off x="5431658"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1,54,119</a:t>
            </a:r>
            <a:endParaRPr lang="en-US" sz="650" dirty="0"/>
          </a:p>
        </p:txBody>
      </p:sp>
      <p:sp>
        <p:nvSpPr>
          <p:cNvPr id="48" name="Text 46"/>
          <p:cNvSpPr/>
          <p:nvPr/>
        </p:nvSpPr>
        <p:spPr>
          <a:xfrm>
            <a:off x="6618985"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55,859</a:t>
            </a:r>
            <a:endParaRPr lang="en-US" sz="650" dirty="0"/>
          </a:p>
        </p:txBody>
      </p:sp>
      <p:sp>
        <p:nvSpPr>
          <p:cNvPr id="49" name="Text 47"/>
          <p:cNvSpPr/>
          <p:nvPr/>
        </p:nvSpPr>
        <p:spPr>
          <a:xfrm>
            <a:off x="7806312" y="180081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50" name="Text 48"/>
          <p:cNvSpPr/>
          <p:nvPr/>
        </p:nvSpPr>
        <p:spPr>
          <a:xfrm>
            <a:off x="8993639" y="1800816"/>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10,71,174</a:t>
            </a:r>
            <a:endParaRPr lang="en-US" sz="650" dirty="0"/>
          </a:p>
        </p:txBody>
      </p:sp>
      <p:sp>
        <p:nvSpPr>
          <p:cNvPr id="51" name="Shape 49"/>
          <p:cNvSpPr/>
          <p:nvPr/>
        </p:nvSpPr>
        <p:spPr>
          <a:xfrm>
            <a:off x="595186" y="2053924"/>
            <a:ext cx="9498877" cy="180978"/>
          </a:xfrm>
          <a:prstGeom prst="rect">
            <a:avLst/>
          </a:prstGeom>
          <a:solidFill>
            <a:srgbClr val="000000">
              <a:alpha val="4000"/>
            </a:srgbClr>
          </a:solidFill>
          <a:ln/>
        </p:spPr>
      </p:sp>
      <p:sp>
        <p:nvSpPr>
          <p:cNvPr id="52" name="Text 50"/>
          <p:cNvSpPr/>
          <p:nvPr/>
        </p:nvSpPr>
        <p:spPr>
          <a:xfrm>
            <a:off x="679566" y="2090207"/>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Less: GST Recovered</a:t>
            </a:r>
            <a:endParaRPr lang="en-US" sz="650" dirty="0"/>
          </a:p>
        </p:txBody>
      </p:sp>
      <p:sp>
        <p:nvSpPr>
          <p:cNvPr id="53" name="Text 51"/>
          <p:cNvSpPr/>
          <p:nvPr/>
        </p:nvSpPr>
        <p:spPr>
          <a:xfrm>
            <a:off x="1869677"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21,915</a:t>
            </a:r>
            <a:endParaRPr lang="en-US" sz="650" dirty="0"/>
          </a:p>
        </p:txBody>
      </p:sp>
      <p:sp>
        <p:nvSpPr>
          <p:cNvPr id="54" name="Text 52"/>
          <p:cNvSpPr/>
          <p:nvPr/>
        </p:nvSpPr>
        <p:spPr>
          <a:xfrm>
            <a:off x="3057004"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330</a:t>
            </a:r>
            <a:endParaRPr lang="en-US" sz="650" dirty="0"/>
          </a:p>
        </p:txBody>
      </p:sp>
      <p:sp>
        <p:nvSpPr>
          <p:cNvPr id="55" name="Text 53"/>
          <p:cNvSpPr/>
          <p:nvPr/>
        </p:nvSpPr>
        <p:spPr>
          <a:xfrm>
            <a:off x="4244331"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39,900</a:t>
            </a:r>
            <a:endParaRPr lang="en-US" sz="650" dirty="0"/>
          </a:p>
        </p:txBody>
      </p:sp>
      <p:sp>
        <p:nvSpPr>
          <p:cNvPr id="56" name="Text 54"/>
          <p:cNvSpPr/>
          <p:nvPr/>
        </p:nvSpPr>
        <p:spPr>
          <a:xfrm>
            <a:off x="5431658"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22,783</a:t>
            </a:r>
            <a:endParaRPr lang="en-US" sz="650" dirty="0"/>
          </a:p>
        </p:txBody>
      </p:sp>
      <p:sp>
        <p:nvSpPr>
          <p:cNvPr id="57" name="Text 55"/>
          <p:cNvSpPr/>
          <p:nvPr/>
        </p:nvSpPr>
        <p:spPr>
          <a:xfrm>
            <a:off x="6618985"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6,110</a:t>
            </a:r>
            <a:endParaRPr lang="en-US" sz="650" dirty="0"/>
          </a:p>
        </p:txBody>
      </p:sp>
      <p:sp>
        <p:nvSpPr>
          <p:cNvPr id="58" name="Text 56"/>
          <p:cNvSpPr/>
          <p:nvPr/>
        </p:nvSpPr>
        <p:spPr>
          <a:xfrm>
            <a:off x="7806312" y="209020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59" name="Text 57"/>
          <p:cNvSpPr/>
          <p:nvPr/>
        </p:nvSpPr>
        <p:spPr>
          <a:xfrm>
            <a:off x="8993639" y="2090207"/>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91,038</a:t>
            </a:r>
            <a:endParaRPr lang="en-US" sz="650" dirty="0"/>
          </a:p>
        </p:txBody>
      </p:sp>
      <p:sp>
        <p:nvSpPr>
          <p:cNvPr id="60" name="Shape 58"/>
          <p:cNvSpPr/>
          <p:nvPr/>
        </p:nvSpPr>
        <p:spPr>
          <a:xfrm>
            <a:off x="595186" y="2234902"/>
            <a:ext cx="9498877" cy="289390"/>
          </a:xfrm>
          <a:prstGeom prst="rect">
            <a:avLst/>
          </a:prstGeom>
          <a:solidFill>
            <a:srgbClr val="FFFFFF">
              <a:alpha val="4000"/>
            </a:srgbClr>
          </a:solidFill>
          <a:ln/>
        </p:spPr>
      </p:sp>
      <p:sp>
        <p:nvSpPr>
          <p:cNvPr id="61" name="Text 59"/>
          <p:cNvSpPr/>
          <p:nvPr/>
        </p:nvSpPr>
        <p:spPr>
          <a:xfrm>
            <a:off x="679566" y="2271184"/>
            <a:ext cx="1016305" cy="216825"/>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Revenue from Operations (Net of GST)</a:t>
            </a:r>
            <a:endParaRPr lang="en-US" sz="650" dirty="0"/>
          </a:p>
        </p:txBody>
      </p:sp>
      <p:sp>
        <p:nvSpPr>
          <p:cNvPr id="62" name="Text 60"/>
          <p:cNvSpPr/>
          <p:nvPr/>
        </p:nvSpPr>
        <p:spPr>
          <a:xfrm>
            <a:off x="1869677"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6,05,006</a:t>
            </a:r>
            <a:endParaRPr lang="en-US" sz="650" dirty="0"/>
          </a:p>
        </p:txBody>
      </p:sp>
      <p:sp>
        <p:nvSpPr>
          <p:cNvPr id="63" name="Text 61"/>
          <p:cNvSpPr/>
          <p:nvPr/>
        </p:nvSpPr>
        <p:spPr>
          <a:xfrm>
            <a:off x="3057004"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24,881</a:t>
            </a:r>
            <a:endParaRPr lang="en-US" sz="650" dirty="0"/>
          </a:p>
        </p:txBody>
      </p:sp>
      <p:sp>
        <p:nvSpPr>
          <p:cNvPr id="64" name="Text 62"/>
          <p:cNvSpPr/>
          <p:nvPr/>
        </p:nvSpPr>
        <p:spPr>
          <a:xfrm>
            <a:off x="4244331"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2,91,043</a:t>
            </a:r>
            <a:endParaRPr lang="en-US" sz="650" dirty="0"/>
          </a:p>
        </p:txBody>
      </p:sp>
      <p:sp>
        <p:nvSpPr>
          <p:cNvPr id="65" name="Text 63"/>
          <p:cNvSpPr/>
          <p:nvPr/>
        </p:nvSpPr>
        <p:spPr>
          <a:xfrm>
            <a:off x="5431658"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1,31,336</a:t>
            </a:r>
            <a:endParaRPr lang="en-US" sz="650" dirty="0"/>
          </a:p>
        </p:txBody>
      </p:sp>
      <p:sp>
        <p:nvSpPr>
          <p:cNvPr id="66" name="Text 64"/>
          <p:cNvSpPr/>
          <p:nvPr/>
        </p:nvSpPr>
        <p:spPr>
          <a:xfrm>
            <a:off x="6618985"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49,749</a:t>
            </a:r>
            <a:endParaRPr lang="en-US" sz="650" dirty="0"/>
          </a:p>
        </p:txBody>
      </p:sp>
      <p:sp>
        <p:nvSpPr>
          <p:cNvPr id="67" name="Text 65"/>
          <p:cNvSpPr/>
          <p:nvPr/>
        </p:nvSpPr>
        <p:spPr>
          <a:xfrm>
            <a:off x="7806312" y="227118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68" name="Text 66"/>
          <p:cNvSpPr/>
          <p:nvPr/>
        </p:nvSpPr>
        <p:spPr>
          <a:xfrm>
            <a:off x="8993639" y="227118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9,80,136</a:t>
            </a:r>
            <a:endParaRPr lang="en-US" sz="650" dirty="0"/>
          </a:p>
        </p:txBody>
      </p:sp>
      <p:sp>
        <p:nvSpPr>
          <p:cNvPr id="69" name="Shape 67"/>
          <p:cNvSpPr/>
          <p:nvPr/>
        </p:nvSpPr>
        <p:spPr>
          <a:xfrm>
            <a:off x="595186" y="2524292"/>
            <a:ext cx="9498877" cy="397803"/>
          </a:xfrm>
          <a:prstGeom prst="rect">
            <a:avLst/>
          </a:prstGeom>
          <a:solidFill>
            <a:srgbClr val="000000">
              <a:alpha val="4000"/>
            </a:srgbClr>
          </a:solidFill>
          <a:ln/>
        </p:spPr>
      </p:sp>
      <p:sp>
        <p:nvSpPr>
          <p:cNvPr id="70" name="Text 68"/>
          <p:cNvSpPr/>
          <p:nvPr/>
        </p:nvSpPr>
        <p:spPr>
          <a:xfrm>
            <a:off x="679566" y="2560575"/>
            <a:ext cx="1016305" cy="325238"/>
          </a:xfrm>
          <a:prstGeom prst="rect">
            <a:avLst/>
          </a:prstGeom>
          <a:noFill/>
          <a:ln/>
        </p:spPr>
        <p:txBody>
          <a:bodyPr wrap="squar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2. Segment Result before Interest and Taxes</a:t>
            </a:r>
            <a:endParaRPr lang="en-US" sz="650" dirty="0"/>
          </a:p>
        </p:txBody>
      </p:sp>
      <p:sp>
        <p:nvSpPr>
          <p:cNvPr id="71" name="Text 69"/>
          <p:cNvSpPr/>
          <p:nvPr/>
        </p:nvSpPr>
        <p:spPr>
          <a:xfrm>
            <a:off x="1869677"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2" name="Text 70"/>
          <p:cNvSpPr/>
          <p:nvPr/>
        </p:nvSpPr>
        <p:spPr>
          <a:xfrm>
            <a:off x="3057004"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3" name="Text 71"/>
          <p:cNvSpPr/>
          <p:nvPr/>
        </p:nvSpPr>
        <p:spPr>
          <a:xfrm>
            <a:off x="4244331"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4" name="Text 72"/>
          <p:cNvSpPr/>
          <p:nvPr/>
        </p:nvSpPr>
        <p:spPr>
          <a:xfrm>
            <a:off x="5431658"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5" name="Text 73"/>
          <p:cNvSpPr/>
          <p:nvPr/>
        </p:nvSpPr>
        <p:spPr>
          <a:xfrm>
            <a:off x="6618985"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6" name="Text 74"/>
          <p:cNvSpPr/>
          <p:nvPr/>
        </p:nvSpPr>
        <p:spPr>
          <a:xfrm>
            <a:off x="7806312" y="2560575"/>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7" name="Text 75"/>
          <p:cNvSpPr/>
          <p:nvPr/>
        </p:nvSpPr>
        <p:spPr>
          <a:xfrm>
            <a:off x="8993639" y="2560575"/>
            <a:ext cx="1016305"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78" name="Shape 76"/>
          <p:cNvSpPr/>
          <p:nvPr/>
        </p:nvSpPr>
        <p:spPr>
          <a:xfrm>
            <a:off x="595186" y="2922095"/>
            <a:ext cx="9498877" cy="180978"/>
          </a:xfrm>
          <a:prstGeom prst="rect">
            <a:avLst/>
          </a:prstGeom>
          <a:solidFill>
            <a:srgbClr val="FFFFFF">
              <a:alpha val="4000"/>
            </a:srgbClr>
          </a:solidFill>
          <a:ln/>
        </p:spPr>
      </p:sp>
      <p:sp>
        <p:nvSpPr>
          <p:cNvPr id="79" name="Text 77"/>
          <p:cNvSpPr/>
          <p:nvPr/>
        </p:nvSpPr>
        <p:spPr>
          <a:xfrm>
            <a:off x="679566" y="295837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Segment Result</a:t>
            </a:r>
            <a:endParaRPr lang="en-US" sz="650" dirty="0"/>
          </a:p>
        </p:txBody>
      </p:sp>
      <p:sp>
        <p:nvSpPr>
          <p:cNvPr id="80" name="Text 78"/>
          <p:cNvSpPr/>
          <p:nvPr/>
        </p:nvSpPr>
        <p:spPr>
          <a:xfrm>
            <a:off x="1869677"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47,257</a:t>
            </a:r>
            <a:endParaRPr lang="en-US" sz="650" dirty="0"/>
          </a:p>
        </p:txBody>
      </p:sp>
      <p:sp>
        <p:nvSpPr>
          <p:cNvPr id="81" name="Text 79"/>
          <p:cNvSpPr/>
          <p:nvPr/>
        </p:nvSpPr>
        <p:spPr>
          <a:xfrm>
            <a:off x="3057004"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15,840</a:t>
            </a:r>
            <a:endParaRPr lang="en-US" sz="650" dirty="0"/>
          </a:p>
        </p:txBody>
      </p:sp>
      <p:sp>
        <p:nvSpPr>
          <p:cNvPr id="82" name="Text 80"/>
          <p:cNvSpPr/>
          <p:nvPr/>
        </p:nvSpPr>
        <p:spPr>
          <a:xfrm>
            <a:off x="4244331"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19,070</a:t>
            </a:r>
            <a:endParaRPr lang="en-US" sz="650" dirty="0"/>
          </a:p>
        </p:txBody>
      </p:sp>
      <p:sp>
        <p:nvSpPr>
          <p:cNvPr id="83" name="Text 81"/>
          <p:cNvSpPr/>
          <p:nvPr/>
        </p:nvSpPr>
        <p:spPr>
          <a:xfrm>
            <a:off x="5431658"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39,717</a:t>
            </a:r>
            <a:endParaRPr lang="en-US" sz="650" dirty="0"/>
          </a:p>
        </p:txBody>
      </p:sp>
      <p:sp>
        <p:nvSpPr>
          <p:cNvPr id="84" name="Text 82"/>
          <p:cNvSpPr/>
          <p:nvPr/>
        </p:nvSpPr>
        <p:spPr>
          <a:xfrm>
            <a:off x="6618985"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530</a:t>
            </a:r>
            <a:endParaRPr lang="en-US" sz="650" dirty="0"/>
          </a:p>
        </p:txBody>
      </p:sp>
      <p:sp>
        <p:nvSpPr>
          <p:cNvPr id="85" name="Text 83"/>
          <p:cNvSpPr/>
          <p:nvPr/>
        </p:nvSpPr>
        <p:spPr>
          <a:xfrm>
            <a:off x="7806312" y="295837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(3,024)</a:t>
            </a:r>
            <a:endParaRPr lang="en-US" sz="650" dirty="0"/>
          </a:p>
        </p:txBody>
      </p:sp>
      <p:sp>
        <p:nvSpPr>
          <p:cNvPr id="86" name="Text 84"/>
          <p:cNvSpPr/>
          <p:nvPr/>
        </p:nvSpPr>
        <p:spPr>
          <a:xfrm>
            <a:off x="8993639" y="295837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1,19,390</a:t>
            </a:r>
            <a:endParaRPr lang="en-US" sz="650" dirty="0"/>
          </a:p>
        </p:txBody>
      </p:sp>
      <p:sp>
        <p:nvSpPr>
          <p:cNvPr id="87" name="Shape 85"/>
          <p:cNvSpPr/>
          <p:nvPr/>
        </p:nvSpPr>
        <p:spPr>
          <a:xfrm>
            <a:off x="595186" y="3103073"/>
            <a:ext cx="9498877" cy="180978"/>
          </a:xfrm>
          <a:prstGeom prst="rect">
            <a:avLst/>
          </a:prstGeom>
          <a:solidFill>
            <a:srgbClr val="000000">
              <a:alpha val="4000"/>
            </a:srgbClr>
          </a:solidFill>
          <a:ln/>
        </p:spPr>
      </p:sp>
      <p:sp>
        <p:nvSpPr>
          <p:cNvPr id="88" name="Text 86"/>
          <p:cNvSpPr/>
          <p:nvPr/>
        </p:nvSpPr>
        <p:spPr>
          <a:xfrm>
            <a:off x="679566" y="3139356"/>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Finance Cost</a:t>
            </a:r>
            <a:endParaRPr lang="en-US" sz="650" dirty="0"/>
          </a:p>
        </p:txBody>
      </p:sp>
      <p:sp>
        <p:nvSpPr>
          <p:cNvPr id="89" name="Text 87"/>
          <p:cNvSpPr/>
          <p:nvPr/>
        </p:nvSpPr>
        <p:spPr>
          <a:xfrm>
            <a:off x="1869677"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0" name="Text 88"/>
          <p:cNvSpPr/>
          <p:nvPr/>
        </p:nvSpPr>
        <p:spPr>
          <a:xfrm>
            <a:off x="3057004"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1" name="Text 89"/>
          <p:cNvSpPr/>
          <p:nvPr/>
        </p:nvSpPr>
        <p:spPr>
          <a:xfrm>
            <a:off x="4244331"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2" name="Text 90"/>
          <p:cNvSpPr/>
          <p:nvPr/>
        </p:nvSpPr>
        <p:spPr>
          <a:xfrm>
            <a:off x="5431658"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3" name="Text 91"/>
          <p:cNvSpPr/>
          <p:nvPr/>
        </p:nvSpPr>
        <p:spPr>
          <a:xfrm>
            <a:off x="6618985"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4" name="Text 92"/>
          <p:cNvSpPr/>
          <p:nvPr/>
        </p:nvSpPr>
        <p:spPr>
          <a:xfrm>
            <a:off x="7806312" y="313935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5" name="Text 93"/>
          <p:cNvSpPr/>
          <p:nvPr/>
        </p:nvSpPr>
        <p:spPr>
          <a:xfrm>
            <a:off x="8993639" y="3139356"/>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(24,269)</a:t>
            </a:r>
            <a:endParaRPr lang="en-US" sz="650" dirty="0"/>
          </a:p>
        </p:txBody>
      </p:sp>
      <p:sp>
        <p:nvSpPr>
          <p:cNvPr id="96" name="Shape 94"/>
          <p:cNvSpPr/>
          <p:nvPr/>
        </p:nvSpPr>
        <p:spPr>
          <a:xfrm>
            <a:off x="595186" y="3284051"/>
            <a:ext cx="9498877" cy="180978"/>
          </a:xfrm>
          <a:prstGeom prst="rect">
            <a:avLst/>
          </a:prstGeom>
          <a:solidFill>
            <a:srgbClr val="FFFFFF">
              <a:alpha val="4000"/>
            </a:srgbClr>
          </a:solidFill>
          <a:ln/>
        </p:spPr>
      </p:sp>
      <p:sp>
        <p:nvSpPr>
          <p:cNvPr id="97" name="Text 95"/>
          <p:cNvSpPr/>
          <p:nvPr/>
        </p:nvSpPr>
        <p:spPr>
          <a:xfrm>
            <a:off x="679566" y="332033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Interest Income</a:t>
            </a:r>
            <a:endParaRPr lang="en-US" sz="650" dirty="0"/>
          </a:p>
        </p:txBody>
      </p:sp>
      <p:sp>
        <p:nvSpPr>
          <p:cNvPr id="98" name="Text 96"/>
          <p:cNvSpPr/>
          <p:nvPr/>
        </p:nvSpPr>
        <p:spPr>
          <a:xfrm>
            <a:off x="1869677"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99" name="Text 97"/>
          <p:cNvSpPr/>
          <p:nvPr/>
        </p:nvSpPr>
        <p:spPr>
          <a:xfrm>
            <a:off x="3057004"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0" name="Text 98"/>
          <p:cNvSpPr/>
          <p:nvPr/>
        </p:nvSpPr>
        <p:spPr>
          <a:xfrm>
            <a:off x="4244331"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1" name="Text 99"/>
          <p:cNvSpPr/>
          <p:nvPr/>
        </p:nvSpPr>
        <p:spPr>
          <a:xfrm>
            <a:off x="5431658"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2" name="Text 100"/>
          <p:cNvSpPr/>
          <p:nvPr/>
        </p:nvSpPr>
        <p:spPr>
          <a:xfrm>
            <a:off x="6618985"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3" name="Text 101"/>
          <p:cNvSpPr/>
          <p:nvPr/>
        </p:nvSpPr>
        <p:spPr>
          <a:xfrm>
            <a:off x="7806312" y="332033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4" name="Text 102"/>
          <p:cNvSpPr/>
          <p:nvPr/>
        </p:nvSpPr>
        <p:spPr>
          <a:xfrm>
            <a:off x="8993639" y="332033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10,896</a:t>
            </a:r>
            <a:endParaRPr lang="en-US" sz="650" dirty="0"/>
          </a:p>
        </p:txBody>
      </p:sp>
      <p:sp>
        <p:nvSpPr>
          <p:cNvPr id="105" name="Shape 103"/>
          <p:cNvSpPr/>
          <p:nvPr/>
        </p:nvSpPr>
        <p:spPr>
          <a:xfrm>
            <a:off x="595186" y="3465029"/>
            <a:ext cx="9498877" cy="397803"/>
          </a:xfrm>
          <a:prstGeom prst="rect">
            <a:avLst/>
          </a:prstGeom>
          <a:solidFill>
            <a:srgbClr val="000000">
              <a:alpha val="4000"/>
            </a:srgbClr>
          </a:solidFill>
          <a:ln/>
        </p:spPr>
      </p:sp>
      <p:sp>
        <p:nvSpPr>
          <p:cNvPr id="106" name="Text 104"/>
          <p:cNvSpPr/>
          <p:nvPr/>
        </p:nvSpPr>
        <p:spPr>
          <a:xfrm>
            <a:off x="679566" y="3501311"/>
            <a:ext cx="1016305" cy="325238"/>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Profit before Tax and Share of Profit/(Loss) of Associate and JV</a:t>
            </a:r>
            <a:endParaRPr lang="en-US" sz="650" dirty="0"/>
          </a:p>
        </p:txBody>
      </p:sp>
      <p:sp>
        <p:nvSpPr>
          <p:cNvPr id="107" name="Text 105"/>
          <p:cNvSpPr/>
          <p:nvPr/>
        </p:nvSpPr>
        <p:spPr>
          <a:xfrm>
            <a:off x="1869677"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8" name="Text 106"/>
          <p:cNvSpPr/>
          <p:nvPr/>
        </p:nvSpPr>
        <p:spPr>
          <a:xfrm>
            <a:off x="3057004"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09" name="Text 107"/>
          <p:cNvSpPr/>
          <p:nvPr/>
        </p:nvSpPr>
        <p:spPr>
          <a:xfrm>
            <a:off x="4244331"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0" name="Text 108"/>
          <p:cNvSpPr/>
          <p:nvPr/>
        </p:nvSpPr>
        <p:spPr>
          <a:xfrm>
            <a:off x="5431658"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1" name="Text 109"/>
          <p:cNvSpPr/>
          <p:nvPr/>
        </p:nvSpPr>
        <p:spPr>
          <a:xfrm>
            <a:off x="6618985"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2" name="Text 110"/>
          <p:cNvSpPr/>
          <p:nvPr/>
        </p:nvSpPr>
        <p:spPr>
          <a:xfrm>
            <a:off x="7806312" y="350131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3" name="Text 111"/>
          <p:cNvSpPr/>
          <p:nvPr/>
        </p:nvSpPr>
        <p:spPr>
          <a:xfrm>
            <a:off x="8993639" y="3501311"/>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1,06,017</a:t>
            </a:r>
            <a:endParaRPr lang="en-US" sz="650" dirty="0"/>
          </a:p>
        </p:txBody>
      </p:sp>
      <p:sp>
        <p:nvSpPr>
          <p:cNvPr id="114" name="Shape 112"/>
          <p:cNvSpPr/>
          <p:nvPr/>
        </p:nvSpPr>
        <p:spPr>
          <a:xfrm>
            <a:off x="595186" y="3862832"/>
            <a:ext cx="9498877" cy="180978"/>
          </a:xfrm>
          <a:prstGeom prst="rect">
            <a:avLst/>
          </a:prstGeom>
          <a:solidFill>
            <a:srgbClr val="FFFFFF">
              <a:alpha val="4000"/>
            </a:srgbClr>
          </a:solidFill>
          <a:ln/>
        </p:spPr>
      </p:sp>
      <p:sp>
        <p:nvSpPr>
          <p:cNvPr id="115" name="Text 113"/>
          <p:cNvSpPr/>
          <p:nvPr/>
        </p:nvSpPr>
        <p:spPr>
          <a:xfrm>
            <a:off x="679566" y="3899115"/>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Current Tax</a:t>
            </a:r>
            <a:endParaRPr lang="en-US" sz="650" dirty="0"/>
          </a:p>
        </p:txBody>
      </p:sp>
      <p:sp>
        <p:nvSpPr>
          <p:cNvPr id="116" name="Text 114"/>
          <p:cNvSpPr/>
          <p:nvPr/>
        </p:nvSpPr>
        <p:spPr>
          <a:xfrm>
            <a:off x="1869677"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7" name="Text 115"/>
          <p:cNvSpPr/>
          <p:nvPr/>
        </p:nvSpPr>
        <p:spPr>
          <a:xfrm>
            <a:off x="3057004"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8" name="Text 116"/>
          <p:cNvSpPr/>
          <p:nvPr/>
        </p:nvSpPr>
        <p:spPr>
          <a:xfrm>
            <a:off x="4244331"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19" name="Text 117"/>
          <p:cNvSpPr/>
          <p:nvPr/>
        </p:nvSpPr>
        <p:spPr>
          <a:xfrm>
            <a:off x="5431658"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0" name="Text 118"/>
          <p:cNvSpPr/>
          <p:nvPr/>
        </p:nvSpPr>
        <p:spPr>
          <a:xfrm>
            <a:off x="6618985"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1" name="Text 119"/>
          <p:cNvSpPr/>
          <p:nvPr/>
        </p:nvSpPr>
        <p:spPr>
          <a:xfrm>
            <a:off x="7806312" y="3899115"/>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2" name="Text 120"/>
          <p:cNvSpPr/>
          <p:nvPr/>
        </p:nvSpPr>
        <p:spPr>
          <a:xfrm>
            <a:off x="8993639" y="3899115"/>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(12,758)</a:t>
            </a:r>
            <a:endParaRPr lang="en-US" sz="650" dirty="0"/>
          </a:p>
        </p:txBody>
      </p:sp>
      <p:sp>
        <p:nvSpPr>
          <p:cNvPr id="123" name="Shape 121"/>
          <p:cNvSpPr/>
          <p:nvPr/>
        </p:nvSpPr>
        <p:spPr>
          <a:xfrm>
            <a:off x="595186" y="4043810"/>
            <a:ext cx="9498877" cy="180978"/>
          </a:xfrm>
          <a:prstGeom prst="rect">
            <a:avLst/>
          </a:prstGeom>
          <a:solidFill>
            <a:srgbClr val="000000">
              <a:alpha val="4000"/>
            </a:srgbClr>
          </a:solidFill>
          <a:ln/>
        </p:spPr>
      </p:sp>
      <p:sp>
        <p:nvSpPr>
          <p:cNvPr id="124" name="Text 122"/>
          <p:cNvSpPr/>
          <p:nvPr/>
        </p:nvSpPr>
        <p:spPr>
          <a:xfrm>
            <a:off x="679566" y="4080092"/>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Deferred Tax</a:t>
            </a:r>
            <a:endParaRPr lang="en-US" sz="650" dirty="0"/>
          </a:p>
        </p:txBody>
      </p:sp>
      <p:sp>
        <p:nvSpPr>
          <p:cNvPr id="125" name="Text 123"/>
          <p:cNvSpPr/>
          <p:nvPr/>
        </p:nvSpPr>
        <p:spPr>
          <a:xfrm>
            <a:off x="1869677"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6" name="Text 124"/>
          <p:cNvSpPr/>
          <p:nvPr/>
        </p:nvSpPr>
        <p:spPr>
          <a:xfrm>
            <a:off x="3057004"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7" name="Text 125"/>
          <p:cNvSpPr/>
          <p:nvPr/>
        </p:nvSpPr>
        <p:spPr>
          <a:xfrm>
            <a:off x="4244331"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8" name="Text 126"/>
          <p:cNvSpPr/>
          <p:nvPr/>
        </p:nvSpPr>
        <p:spPr>
          <a:xfrm>
            <a:off x="5431658"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29" name="Text 127"/>
          <p:cNvSpPr/>
          <p:nvPr/>
        </p:nvSpPr>
        <p:spPr>
          <a:xfrm>
            <a:off x="6618985"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0" name="Text 128"/>
          <p:cNvSpPr/>
          <p:nvPr/>
        </p:nvSpPr>
        <p:spPr>
          <a:xfrm>
            <a:off x="7806312" y="4080092"/>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1" name="Text 129"/>
          <p:cNvSpPr/>
          <p:nvPr/>
        </p:nvSpPr>
        <p:spPr>
          <a:xfrm>
            <a:off x="8993639" y="4080092"/>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(12,472)</a:t>
            </a:r>
            <a:endParaRPr lang="en-US" sz="650" dirty="0"/>
          </a:p>
        </p:txBody>
      </p:sp>
      <p:sp>
        <p:nvSpPr>
          <p:cNvPr id="132" name="Shape 130"/>
          <p:cNvSpPr/>
          <p:nvPr/>
        </p:nvSpPr>
        <p:spPr>
          <a:xfrm>
            <a:off x="595186" y="4224788"/>
            <a:ext cx="9498877" cy="397803"/>
          </a:xfrm>
          <a:prstGeom prst="rect">
            <a:avLst/>
          </a:prstGeom>
          <a:solidFill>
            <a:srgbClr val="FFFFFF">
              <a:alpha val="4000"/>
            </a:srgbClr>
          </a:solidFill>
          <a:ln/>
        </p:spPr>
      </p:sp>
      <p:sp>
        <p:nvSpPr>
          <p:cNvPr id="133" name="Text 131"/>
          <p:cNvSpPr/>
          <p:nvPr/>
        </p:nvSpPr>
        <p:spPr>
          <a:xfrm>
            <a:off x="679566" y="4261070"/>
            <a:ext cx="1016305" cy="325238"/>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Profit after Tax (before adjustment for Non-Controlling Interest)</a:t>
            </a:r>
            <a:endParaRPr lang="en-US" sz="650" dirty="0"/>
          </a:p>
        </p:txBody>
      </p:sp>
      <p:sp>
        <p:nvSpPr>
          <p:cNvPr id="134" name="Text 132"/>
          <p:cNvSpPr/>
          <p:nvPr/>
        </p:nvSpPr>
        <p:spPr>
          <a:xfrm>
            <a:off x="1869677"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5" name="Text 133"/>
          <p:cNvSpPr/>
          <p:nvPr/>
        </p:nvSpPr>
        <p:spPr>
          <a:xfrm>
            <a:off x="3057004"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6" name="Text 134"/>
          <p:cNvSpPr/>
          <p:nvPr/>
        </p:nvSpPr>
        <p:spPr>
          <a:xfrm>
            <a:off x="4244331"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7" name="Text 135"/>
          <p:cNvSpPr/>
          <p:nvPr/>
        </p:nvSpPr>
        <p:spPr>
          <a:xfrm>
            <a:off x="5431658"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8" name="Text 136"/>
          <p:cNvSpPr/>
          <p:nvPr/>
        </p:nvSpPr>
        <p:spPr>
          <a:xfrm>
            <a:off x="6618985"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39" name="Text 137"/>
          <p:cNvSpPr/>
          <p:nvPr/>
        </p:nvSpPr>
        <p:spPr>
          <a:xfrm>
            <a:off x="7806312" y="4261070"/>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0" name="Text 138"/>
          <p:cNvSpPr/>
          <p:nvPr/>
        </p:nvSpPr>
        <p:spPr>
          <a:xfrm>
            <a:off x="8993639" y="4261070"/>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80,787</a:t>
            </a:r>
            <a:endParaRPr lang="en-US" sz="650" dirty="0"/>
          </a:p>
        </p:txBody>
      </p:sp>
      <p:sp>
        <p:nvSpPr>
          <p:cNvPr id="141" name="Shape 139"/>
          <p:cNvSpPr/>
          <p:nvPr/>
        </p:nvSpPr>
        <p:spPr>
          <a:xfrm>
            <a:off x="595186" y="4622591"/>
            <a:ext cx="9498877" cy="289390"/>
          </a:xfrm>
          <a:prstGeom prst="rect">
            <a:avLst/>
          </a:prstGeom>
          <a:solidFill>
            <a:srgbClr val="000000">
              <a:alpha val="4000"/>
            </a:srgbClr>
          </a:solidFill>
          <a:ln/>
        </p:spPr>
      </p:sp>
      <p:sp>
        <p:nvSpPr>
          <p:cNvPr id="142" name="Text 140"/>
          <p:cNvSpPr/>
          <p:nvPr/>
        </p:nvSpPr>
        <p:spPr>
          <a:xfrm>
            <a:off x="679566" y="4658873"/>
            <a:ext cx="1016305" cy="216825"/>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Share of Profit/(Loss) of associate and JV</a:t>
            </a:r>
            <a:endParaRPr lang="en-US" sz="650" dirty="0"/>
          </a:p>
        </p:txBody>
      </p:sp>
      <p:sp>
        <p:nvSpPr>
          <p:cNvPr id="143" name="Text 141"/>
          <p:cNvSpPr/>
          <p:nvPr/>
        </p:nvSpPr>
        <p:spPr>
          <a:xfrm>
            <a:off x="1869677"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4" name="Text 142"/>
          <p:cNvSpPr/>
          <p:nvPr/>
        </p:nvSpPr>
        <p:spPr>
          <a:xfrm>
            <a:off x="3057004"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5" name="Text 143"/>
          <p:cNvSpPr/>
          <p:nvPr/>
        </p:nvSpPr>
        <p:spPr>
          <a:xfrm>
            <a:off x="4244331"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6" name="Text 144"/>
          <p:cNvSpPr/>
          <p:nvPr/>
        </p:nvSpPr>
        <p:spPr>
          <a:xfrm>
            <a:off x="5431658"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7" name="Text 145"/>
          <p:cNvSpPr/>
          <p:nvPr/>
        </p:nvSpPr>
        <p:spPr>
          <a:xfrm>
            <a:off x="6618985"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8" name="Text 146"/>
          <p:cNvSpPr/>
          <p:nvPr/>
        </p:nvSpPr>
        <p:spPr>
          <a:xfrm>
            <a:off x="7806312" y="4658873"/>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49" name="Text 147"/>
          <p:cNvSpPr/>
          <p:nvPr/>
        </p:nvSpPr>
        <p:spPr>
          <a:xfrm>
            <a:off x="8993639" y="4658873"/>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522</a:t>
            </a:r>
            <a:endParaRPr lang="en-US" sz="650" dirty="0"/>
          </a:p>
        </p:txBody>
      </p:sp>
      <p:sp>
        <p:nvSpPr>
          <p:cNvPr id="150" name="Shape 148"/>
          <p:cNvSpPr/>
          <p:nvPr/>
        </p:nvSpPr>
        <p:spPr>
          <a:xfrm>
            <a:off x="595186" y="4911981"/>
            <a:ext cx="9498877" cy="397803"/>
          </a:xfrm>
          <a:prstGeom prst="rect">
            <a:avLst/>
          </a:prstGeom>
          <a:solidFill>
            <a:srgbClr val="FFFFFF">
              <a:alpha val="4000"/>
            </a:srgbClr>
          </a:solidFill>
          <a:ln/>
        </p:spPr>
      </p:sp>
      <p:sp>
        <p:nvSpPr>
          <p:cNvPr id="151" name="Text 149"/>
          <p:cNvSpPr/>
          <p:nvPr/>
        </p:nvSpPr>
        <p:spPr>
          <a:xfrm>
            <a:off x="679566" y="4948264"/>
            <a:ext cx="1016305" cy="325238"/>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Share of (Profit)/Loss transferred to Non-Controlling Interest</a:t>
            </a:r>
            <a:endParaRPr lang="en-US" sz="650" dirty="0"/>
          </a:p>
        </p:txBody>
      </p:sp>
      <p:sp>
        <p:nvSpPr>
          <p:cNvPr id="152" name="Text 150"/>
          <p:cNvSpPr/>
          <p:nvPr/>
        </p:nvSpPr>
        <p:spPr>
          <a:xfrm>
            <a:off x="1869677"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3" name="Text 151"/>
          <p:cNvSpPr/>
          <p:nvPr/>
        </p:nvSpPr>
        <p:spPr>
          <a:xfrm>
            <a:off x="3057004"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4" name="Text 152"/>
          <p:cNvSpPr/>
          <p:nvPr/>
        </p:nvSpPr>
        <p:spPr>
          <a:xfrm>
            <a:off x="4244331"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5" name="Text 153"/>
          <p:cNvSpPr/>
          <p:nvPr/>
        </p:nvSpPr>
        <p:spPr>
          <a:xfrm>
            <a:off x="5431658"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6" name="Text 154"/>
          <p:cNvSpPr/>
          <p:nvPr/>
        </p:nvSpPr>
        <p:spPr>
          <a:xfrm>
            <a:off x="6618985"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7" name="Text 155"/>
          <p:cNvSpPr/>
          <p:nvPr/>
        </p:nvSpPr>
        <p:spPr>
          <a:xfrm>
            <a:off x="7806312" y="494826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58" name="Text 156"/>
          <p:cNvSpPr/>
          <p:nvPr/>
        </p:nvSpPr>
        <p:spPr>
          <a:xfrm>
            <a:off x="8993639" y="494826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(11,661)</a:t>
            </a:r>
            <a:endParaRPr lang="en-US" sz="650" dirty="0"/>
          </a:p>
        </p:txBody>
      </p:sp>
      <p:sp>
        <p:nvSpPr>
          <p:cNvPr id="159" name="Shape 157"/>
          <p:cNvSpPr/>
          <p:nvPr/>
        </p:nvSpPr>
        <p:spPr>
          <a:xfrm>
            <a:off x="595186" y="5309784"/>
            <a:ext cx="9498877" cy="397803"/>
          </a:xfrm>
          <a:prstGeom prst="rect">
            <a:avLst/>
          </a:prstGeom>
          <a:solidFill>
            <a:srgbClr val="000000">
              <a:alpha val="4000"/>
            </a:srgbClr>
          </a:solidFill>
          <a:ln/>
        </p:spPr>
      </p:sp>
      <p:sp>
        <p:nvSpPr>
          <p:cNvPr id="160" name="Text 158"/>
          <p:cNvSpPr/>
          <p:nvPr/>
        </p:nvSpPr>
        <p:spPr>
          <a:xfrm>
            <a:off x="679566" y="5346067"/>
            <a:ext cx="1016305" cy="325238"/>
          </a:xfrm>
          <a:prstGeom prst="rect">
            <a:avLst/>
          </a:prstGeom>
          <a:noFill/>
          <a:ln/>
        </p:spPr>
        <p:txBody>
          <a:bodyPr wrap="squar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Profit after Tax (after adjustment for Non-Controlling Interest)</a:t>
            </a:r>
            <a:endParaRPr lang="en-US" sz="650" dirty="0"/>
          </a:p>
        </p:txBody>
      </p:sp>
      <p:sp>
        <p:nvSpPr>
          <p:cNvPr id="161" name="Text 159"/>
          <p:cNvSpPr/>
          <p:nvPr/>
        </p:nvSpPr>
        <p:spPr>
          <a:xfrm>
            <a:off x="1869677"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2" name="Text 160"/>
          <p:cNvSpPr/>
          <p:nvPr/>
        </p:nvSpPr>
        <p:spPr>
          <a:xfrm>
            <a:off x="3057004"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3" name="Text 161"/>
          <p:cNvSpPr/>
          <p:nvPr/>
        </p:nvSpPr>
        <p:spPr>
          <a:xfrm>
            <a:off x="4244331"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4" name="Text 162"/>
          <p:cNvSpPr/>
          <p:nvPr/>
        </p:nvSpPr>
        <p:spPr>
          <a:xfrm>
            <a:off x="5431658"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5" name="Text 163"/>
          <p:cNvSpPr/>
          <p:nvPr/>
        </p:nvSpPr>
        <p:spPr>
          <a:xfrm>
            <a:off x="6618985"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6" name="Text 164"/>
          <p:cNvSpPr/>
          <p:nvPr/>
        </p:nvSpPr>
        <p:spPr>
          <a:xfrm>
            <a:off x="7806312" y="5346067"/>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a:t>
            </a:r>
            <a:endParaRPr lang="en-US" sz="650" dirty="0"/>
          </a:p>
        </p:txBody>
      </p:sp>
      <p:sp>
        <p:nvSpPr>
          <p:cNvPr id="167" name="Text 165"/>
          <p:cNvSpPr/>
          <p:nvPr/>
        </p:nvSpPr>
        <p:spPr>
          <a:xfrm>
            <a:off x="8993639" y="5346067"/>
            <a:ext cx="1016305"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69,648</a:t>
            </a:r>
            <a:endParaRPr lang="en-US" sz="650" dirty="0"/>
          </a:p>
        </p:txBody>
      </p:sp>
      <p:sp>
        <p:nvSpPr>
          <p:cNvPr id="168" name="Shape 166"/>
          <p:cNvSpPr/>
          <p:nvPr/>
        </p:nvSpPr>
        <p:spPr>
          <a:xfrm>
            <a:off x="595186" y="5707588"/>
            <a:ext cx="9498877" cy="180978"/>
          </a:xfrm>
          <a:prstGeom prst="rect">
            <a:avLst/>
          </a:prstGeom>
          <a:solidFill>
            <a:srgbClr val="FFFFFF">
              <a:alpha val="4000"/>
            </a:srgbClr>
          </a:solidFill>
          <a:ln/>
        </p:spPr>
      </p:sp>
      <p:sp>
        <p:nvSpPr>
          <p:cNvPr id="169" name="Text 167"/>
          <p:cNvSpPr/>
          <p:nvPr/>
        </p:nvSpPr>
        <p:spPr>
          <a:xfrm>
            <a:off x="679566" y="5743870"/>
            <a:ext cx="1016305" cy="108413"/>
          </a:xfrm>
          <a:prstGeom prst="rect">
            <a:avLst/>
          </a:prstGeom>
          <a:noFill/>
          <a:ln/>
        </p:spPr>
        <p:txBody>
          <a:bodyPr wrap="none" lIns="0" tIns="0" rIns="0" bIns="0" rtlCol="0" anchor="t"/>
          <a:lstStyle/>
          <a:p>
            <a:pPr marL="0" indent="0" algn="l">
              <a:lnSpc>
                <a:spcPts val="850"/>
              </a:lnSpc>
              <a:buNone/>
            </a:pPr>
            <a:r>
              <a:rPr lang="en-US" sz="650" b="1" dirty="0">
                <a:solidFill>
                  <a:srgbClr val="15213F"/>
                </a:solidFill>
                <a:latin typeface="Inter" pitchFamily="34" charset="0"/>
                <a:ea typeface="Inter" pitchFamily="34" charset="-122"/>
                <a:cs typeface="Inter" pitchFamily="34" charset="-120"/>
              </a:rPr>
              <a:t>3. Other Information</a:t>
            </a:r>
            <a:endParaRPr lang="en-US" sz="650" dirty="0"/>
          </a:p>
        </p:txBody>
      </p:sp>
      <p:sp>
        <p:nvSpPr>
          <p:cNvPr id="170" name="Text 168"/>
          <p:cNvSpPr/>
          <p:nvPr/>
        </p:nvSpPr>
        <p:spPr>
          <a:xfrm>
            <a:off x="1869677"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1" name="Text 169"/>
          <p:cNvSpPr/>
          <p:nvPr/>
        </p:nvSpPr>
        <p:spPr>
          <a:xfrm>
            <a:off x="3057004"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2" name="Text 170"/>
          <p:cNvSpPr/>
          <p:nvPr/>
        </p:nvSpPr>
        <p:spPr>
          <a:xfrm>
            <a:off x="4244331"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3" name="Text 171"/>
          <p:cNvSpPr/>
          <p:nvPr/>
        </p:nvSpPr>
        <p:spPr>
          <a:xfrm>
            <a:off x="5431658"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4" name="Text 172"/>
          <p:cNvSpPr/>
          <p:nvPr/>
        </p:nvSpPr>
        <p:spPr>
          <a:xfrm>
            <a:off x="6618985"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5" name="Text 173"/>
          <p:cNvSpPr/>
          <p:nvPr/>
        </p:nvSpPr>
        <p:spPr>
          <a:xfrm>
            <a:off x="7806312" y="5743870"/>
            <a:ext cx="1013521"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6" name="Text 174"/>
          <p:cNvSpPr/>
          <p:nvPr/>
        </p:nvSpPr>
        <p:spPr>
          <a:xfrm>
            <a:off x="8993639" y="5743870"/>
            <a:ext cx="1016305"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177" name="Shape 175"/>
          <p:cNvSpPr/>
          <p:nvPr/>
        </p:nvSpPr>
        <p:spPr>
          <a:xfrm>
            <a:off x="595186" y="5888565"/>
            <a:ext cx="9498877" cy="180978"/>
          </a:xfrm>
          <a:prstGeom prst="rect">
            <a:avLst/>
          </a:prstGeom>
          <a:solidFill>
            <a:srgbClr val="000000">
              <a:alpha val="4000"/>
            </a:srgbClr>
          </a:solidFill>
          <a:ln/>
        </p:spPr>
      </p:sp>
      <p:sp>
        <p:nvSpPr>
          <p:cNvPr id="178" name="Text 176"/>
          <p:cNvSpPr/>
          <p:nvPr/>
        </p:nvSpPr>
        <p:spPr>
          <a:xfrm>
            <a:off x="679566" y="592484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Segment Assets</a:t>
            </a:r>
            <a:endParaRPr lang="en-US" sz="650" dirty="0"/>
          </a:p>
        </p:txBody>
      </p:sp>
      <p:sp>
        <p:nvSpPr>
          <p:cNvPr id="179" name="Text 177"/>
          <p:cNvSpPr/>
          <p:nvPr/>
        </p:nvSpPr>
        <p:spPr>
          <a:xfrm>
            <a:off x="1869677"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4,40,859</a:t>
            </a:r>
            <a:endParaRPr lang="en-US" sz="650" dirty="0"/>
          </a:p>
        </p:txBody>
      </p:sp>
      <p:sp>
        <p:nvSpPr>
          <p:cNvPr id="180" name="Text 178"/>
          <p:cNvSpPr/>
          <p:nvPr/>
        </p:nvSpPr>
        <p:spPr>
          <a:xfrm>
            <a:off x="3057004"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35,863</a:t>
            </a:r>
            <a:endParaRPr lang="en-US" sz="650" dirty="0"/>
          </a:p>
        </p:txBody>
      </p:sp>
      <p:sp>
        <p:nvSpPr>
          <p:cNvPr id="181" name="Text 179"/>
          <p:cNvSpPr/>
          <p:nvPr/>
        </p:nvSpPr>
        <p:spPr>
          <a:xfrm>
            <a:off x="4244331"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2,18,219</a:t>
            </a:r>
            <a:endParaRPr lang="en-US" sz="650" dirty="0"/>
          </a:p>
        </p:txBody>
      </p:sp>
      <p:sp>
        <p:nvSpPr>
          <p:cNvPr id="182" name="Text 180"/>
          <p:cNvSpPr/>
          <p:nvPr/>
        </p:nvSpPr>
        <p:spPr>
          <a:xfrm>
            <a:off x="5431658"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5,98,015</a:t>
            </a:r>
            <a:endParaRPr lang="en-US" sz="650" dirty="0"/>
          </a:p>
        </p:txBody>
      </p:sp>
      <p:sp>
        <p:nvSpPr>
          <p:cNvPr id="183" name="Text 181"/>
          <p:cNvSpPr/>
          <p:nvPr/>
        </p:nvSpPr>
        <p:spPr>
          <a:xfrm>
            <a:off x="6618985"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3,44,853</a:t>
            </a:r>
            <a:endParaRPr lang="en-US" sz="650" dirty="0"/>
          </a:p>
        </p:txBody>
      </p:sp>
      <p:sp>
        <p:nvSpPr>
          <p:cNvPr id="184" name="Text 182"/>
          <p:cNvSpPr/>
          <p:nvPr/>
        </p:nvSpPr>
        <p:spPr>
          <a:xfrm>
            <a:off x="7806312" y="5924848"/>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3,12,312</a:t>
            </a:r>
            <a:endParaRPr lang="en-US" sz="650" dirty="0"/>
          </a:p>
        </p:txBody>
      </p:sp>
      <p:sp>
        <p:nvSpPr>
          <p:cNvPr id="185" name="Text 183"/>
          <p:cNvSpPr/>
          <p:nvPr/>
        </p:nvSpPr>
        <p:spPr>
          <a:xfrm>
            <a:off x="8993639" y="5924848"/>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19,50,121</a:t>
            </a:r>
            <a:endParaRPr lang="en-US" sz="650" dirty="0"/>
          </a:p>
        </p:txBody>
      </p:sp>
      <p:sp>
        <p:nvSpPr>
          <p:cNvPr id="186" name="Shape 184"/>
          <p:cNvSpPr/>
          <p:nvPr/>
        </p:nvSpPr>
        <p:spPr>
          <a:xfrm>
            <a:off x="595186" y="6069543"/>
            <a:ext cx="9498877" cy="180978"/>
          </a:xfrm>
          <a:prstGeom prst="rect">
            <a:avLst/>
          </a:prstGeom>
          <a:solidFill>
            <a:srgbClr val="FFFFFF">
              <a:alpha val="4000"/>
            </a:srgbClr>
          </a:solidFill>
          <a:ln/>
        </p:spPr>
      </p:sp>
      <p:sp>
        <p:nvSpPr>
          <p:cNvPr id="187" name="Text 185"/>
          <p:cNvSpPr/>
          <p:nvPr/>
        </p:nvSpPr>
        <p:spPr>
          <a:xfrm>
            <a:off x="679566" y="6105826"/>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Segment Liabilities</a:t>
            </a:r>
            <a:endParaRPr lang="en-US" sz="650" dirty="0"/>
          </a:p>
        </p:txBody>
      </p:sp>
      <p:sp>
        <p:nvSpPr>
          <p:cNvPr id="188" name="Text 186"/>
          <p:cNvSpPr/>
          <p:nvPr/>
        </p:nvSpPr>
        <p:spPr>
          <a:xfrm>
            <a:off x="1869677"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1,95,845</a:t>
            </a:r>
            <a:endParaRPr lang="en-US" sz="650" dirty="0"/>
          </a:p>
        </p:txBody>
      </p:sp>
      <p:sp>
        <p:nvSpPr>
          <p:cNvPr id="189" name="Text 187"/>
          <p:cNvSpPr/>
          <p:nvPr/>
        </p:nvSpPr>
        <p:spPr>
          <a:xfrm>
            <a:off x="3057004"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13,806</a:t>
            </a:r>
            <a:endParaRPr lang="en-US" sz="650" dirty="0"/>
          </a:p>
        </p:txBody>
      </p:sp>
      <p:sp>
        <p:nvSpPr>
          <p:cNvPr id="190" name="Text 188"/>
          <p:cNvSpPr/>
          <p:nvPr/>
        </p:nvSpPr>
        <p:spPr>
          <a:xfrm>
            <a:off x="4244331"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87,554</a:t>
            </a:r>
            <a:endParaRPr lang="en-US" sz="650" dirty="0"/>
          </a:p>
        </p:txBody>
      </p:sp>
      <p:sp>
        <p:nvSpPr>
          <p:cNvPr id="191" name="Text 189"/>
          <p:cNvSpPr/>
          <p:nvPr/>
        </p:nvSpPr>
        <p:spPr>
          <a:xfrm>
            <a:off x="5431658"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2,43,664</a:t>
            </a:r>
            <a:endParaRPr lang="en-US" sz="650" dirty="0"/>
          </a:p>
        </p:txBody>
      </p:sp>
      <p:sp>
        <p:nvSpPr>
          <p:cNvPr id="192" name="Text 190"/>
          <p:cNvSpPr/>
          <p:nvPr/>
        </p:nvSpPr>
        <p:spPr>
          <a:xfrm>
            <a:off x="6618985"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57,263</a:t>
            </a:r>
            <a:endParaRPr lang="en-US" sz="650" dirty="0"/>
          </a:p>
        </p:txBody>
      </p:sp>
      <p:sp>
        <p:nvSpPr>
          <p:cNvPr id="193" name="Text 191"/>
          <p:cNvSpPr/>
          <p:nvPr/>
        </p:nvSpPr>
        <p:spPr>
          <a:xfrm>
            <a:off x="7806312" y="6105826"/>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13,36,989</a:t>
            </a:r>
            <a:endParaRPr lang="en-US" sz="650" dirty="0"/>
          </a:p>
        </p:txBody>
      </p:sp>
      <p:sp>
        <p:nvSpPr>
          <p:cNvPr id="194" name="Text 192"/>
          <p:cNvSpPr/>
          <p:nvPr/>
        </p:nvSpPr>
        <p:spPr>
          <a:xfrm>
            <a:off x="8993639" y="6105826"/>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19,50,121</a:t>
            </a:r>
            <a:endParaRPr lang="en-US" sz="650" dirty="0"/>
          </a:p>
        </p:txBody>
      </p:sp>
      <p:sp>
        <p:nvSpPr>
          <p:cNvPr id="195" name="Shape 193"/>
          <p:cNvSpPr/>
          <p:nvPr/>
        </p:nvSpPr>
        <p:spPr>
          <a:xfrm>
            <a:off x="595186" y="6250521"/>
            <a:ext cx="9498877" cy="180978"/>
          </a:xfrm>
          <a:prstGeom prst="rect">
            <a:avLst/>
          </a:prstGeom>
          <a:solidFill>
            <a:srgbClr val="000000">
              <a:alpha val="4000"/>
            </a:srgbClr>
          </a:solidFill>
          <a:ln/>
        </p:spPr>
      </p:sp>
      <p:sp>
        <p:nvSpPr>
          <p:cNvPr id="196" name="Text 194"/>
          <p:cNvSpPr/>
          <p:nvPr/>
        </p:nvSpPr>
        <p:spPr>
          <a:xfrm>
            <a:off x="679566" y="628680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Capital Expenditure</a:t>
            </a:r>
            <a:endParaRPr lang="en-US" sz="650" dirty="0"/>
          </a:p>
        </p:txBody>
      </p:sp>
      <p:sp>
        <p:nvSpPr>
          <p:cNvPr id="197" name="Text 195"/>
          <p:cNvSpPr/>
          <p:nvPr/>
        </p:nvSpPr>
        <p:spPr>
          <a:xfrm>
            <a:off x="1869677"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26,573</a:t>
            </a:r>
            <a:endParaRPr lang="en-US" sz="650" dirty="0"/>
          </a:p>
        </p:txBody>
      </p:sp>
      <p:sp>
        <p:nvSpPr>
          <p:cNvPr id="198" name="Text 196"/>
          <p:cNvSpPr/>
          <p:nvPr/>
        </p:nvSpPr>
        <p:spPr>
          <a:xfrm>
            <a:off x="3057004"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1,154</a:t>
            </a:r>
            <a:endParaRPr lang="en-US" sz="650" dirty="0"/>
          </a:p>
        </p:txBody>
      </p:sp>
      <p:sp>
        <p:nvSpPr>
          <p:cNvPr id="199" name="Text 197"/>
          <p:cNvSpPr/>
          <p:nvPr/>
        </p:nvSpPr>
        <p:spPr>
          <a:xfrm>
            <a:off x="4244331"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33,696</a:t>
            </a:r>
            <a:endParaRPr lang="en-US" sz="650" dirty="0"/>
          </a:p>
        </p:txBody>
      </p:sp>
      <p:sp>
        <p:nvSpPr>
          <p:cNvPr id="200" name="Text 198"/>
          <p:cNvSpPr/>
          <p:nvPr/>
        </p:nvSpPr>
        <p:spPr>
          <a:xfrm>
            <a:off x="5431658"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38,438</a:t>
            </a:r>
            <a:endParaRPr lang="en-US" sz="650" dirty="0"/>
          </a:p>
        </p:txBody>
      </p:sp>
      <p:sp>
        <p:nvSpPr>
          <p:cNvPr id="201" name="Text 199"/>
          <p:cNvSpPr/>
          <p:nvPr/>
        </p:nvSpPr>
        <p:spPr>
          <a:xfrm>
            <a:off x="6618985"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25,104</a:t>
            </a:r>
            <a:endParaRPr lang="en-US" sz="650" dirty="0"/>
          </a:p>
        </p:txBody>
      </p:sp>
      <p:sp>
        <p:nvSpPr>
          <p:cNvPr id="202" name="Text 200"/>
          <p:cNvSpPr/>
          <p:nvPr/>
        </p:nvSpPr>
        <p:spPr>
          <a:xfrm>
            <a:off x="7806312" y="6286804"/>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6,142</a:t>
            </a:r>
            <a:endParaRPr lang="en-US" sz="650" dirty="0"/>
          </a:p>
        </p:txBody>
      </p:sp>
      <p:sp>
        <p:nvSpPr>
          <p:cNvPr id="203" name="Text 201"/>
          <p:cNvSpPr/>
          <p:nvPr/>
        </p:nvSpPr>
        <p:spPr>
          <a:xfrm>
            <a:off x="8993639" y="6286804"/>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1,31,107</a:t>
            </a:r>
            <a:endParaRPr lang="en-US" sz="650" dirty="0"/>
          </a:p>
        </p:txBody>
      </p:sp>
      <p:sp>
        <p:nvSpPr>
          <p:cNvPr id="204" name="Shape 202"/>
          <p:cNvSpPr/>
          <p:nvPr/>
        </p:nvSpPr>
        <p:spPr>
          <a:xfrm>
            <a:off x="595186" y="6431499"/>
            <a:ext cx="9498877" cy="289390"/>
          </a:xfrm>
          <a:prstGeom prst="rect">
            <a:avLst/>
          </a:prstGeom>
          <a:solidFill>
            <a:srgbClr val="FFFFFF">
              <a:alpha val="4000"/>
            </a:srgbClr>
          </a:solidFill>
          <a:ln/>
        </p:spPr>
      </p:sp>
      <p:sp>
        <p:nvSpPr>
          <p:cNvPr id="205" name="Text 203"/>
          <p:cNvSpPr/>
          <p:nvPr/>
        </p:nvSpPr>
        <p:spPr>
          <a:xfrm>
            <a:off x="679566" y="6467781"/>
            <a:ext cx="1016305" cy="216825"/>
          </a:xfrm>
          <a:prstGeom prst="rect">
            <a:avLst/>
          </a:prstGeom>
          <a:noFill/>
          <a:ln/>
        </p:spPr>
        <p:txBody>
          <a:bodyPr wrap="squar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Depreciation/Amortisation and Depletion Expense</a:t>
            </a:r>
            <a:endParaRPr lang="en-US" sz="650" dirty="0"/>
          </a:p>
        </p:txBody>
      </p:sp>
      <p:sp>
        <p:nvSpPr>
          <p:cNvPr id="206" name="Text 204"/>
          <p:cNvSpPr/>
          <p:nvPr/>
        </p:nvSpPr>
        <p:spPr>
          <a:xfrm>
            <a:off x="1869677"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7,731</a:t>
            </a:r>
            <a:endParaRPr lang="en-US" sz="650" dirty="0"/>
          </a:p>
        </p:txBody>
      </p:sp>
      <p:sp>
        <p:nvSpPr>
          <p:cNvPr id="207" name="Text 205"/>
          <p:cNvSpPr/>
          <p:nvPr/>
        </p:nvSpPr>
        <p:spPr>
          <a:xfrm>
            <a:off x="3057004"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5,348</a:t>
            </a:r>
            <a:endParaRPr lang="en-US" sz="650" dirty="0"/>
          </a:p>
        </p:txBody>
      </p:sp>
      <p:sp>
        <p:nvSpPr>
          <p:cNvPr id="208" name="Text 206"/>
          <p:cNvSpPr/>
          <p:nvPr/>
        </p:nvSpPr>
        <p:spPr>
          <a:xfrm>
            <a:off x="4244331"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6,024</a:t>
            </a:r>
            <a:endParaRPr lang="en-US" sz="650" dirty="0"/>
          </a:p>
        </p:txBody>
      </p:sp>
      <p:sp>
        <p:nvSpPr>
          <p:cNvPr id="209" name="Text 207"/>
          <p:cNvSpPr/>
          <p:nvPr/>
        </p:nvSpPr>
        <p:spPr>
          <a:xfrm>
            <a:off x="5431658"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25,284</a:t>
            </a:r>
            <a:endParaRPr lang="en-US" sz="650" dirty="0"/>
          </a:p>
        </p:txBody>
      </p:sp>
      <p:sp>
        <p:nvSpPr>
          <p:cNvPr id="210" name="Text 208"/>
          <p:cNvSpPr/>
          <p:nvPr/>
        </p:nvSpPr>
        <p:spPr>
          <a:xfrm>
            <a:off x="6618985"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7,996</a:t>
            </a:r>
            <a:endParaRPr lang="en-US" sz="650" dirty="0"/>
          </a:p>
        </p:txBody>
      </p:sp>
      <p:sp>
        <p:nvSpPr>
          <p:cNvPr id="211" name="Text 209"/>
          <p:cNvSpPr/>
          <p:nvPr/>
        </p:nvSpPr>
        <p:spPr>
          <a:xfrm>
            <a:off x="7806312" y="6467781"/>
            <a:ext cx="1013521"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753</a:t>
            </a:r>
            <a:endParaRPr lang="en-US" sz="650" dirty="0"/>
          </a:p>
        </p:txBody>
      </p:sp>
      <p:sp>
        <p:nvSpPr>
          <p:cNvPr id="212" name="Text 210"/>
          <p:cNvSpPr/>
          <p:nvPr/>
        </p:nvSpPr>
        <p:spPr>
          <a:xfrm>
            <a:off x="8993639" y="6467781"/>
            <a:ext cx="1016305" cy="108413"/>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53,136</a:t>
            </a:r>
            <a:endParaRPr lang="en-US" sz="650" dirty="0"/>
          </a:p>
        </p:txBody>
      </p:sp>
      <p:sp>
        <p:nvSpPr>
          <p:cNvPr id="213" name="Text 211"/>
          <p:cNvSpPr/>
          <p:nvPr/>
        </p:nvSpPr>
        <p:spPr>
          <a:xfrm>
            <a:off x="589618" y="6784144"/>
            <a:ext cx="9510012" cy="108413"/>
          </a:xfrm>
          <a:prstGeom prst="rect">
            <a:avLst/>
          </a:prstGeom>
          <a:noFill/>
          <a:ln/>
        </p:spPr>
        <p:txBody>
          <a:bodyPr wrap="none" lIns="0" tIns="0" rIns="0" bIns="0" rtlCol="0" anchor="t"/>
          <a:lstStyle/>
          <a:p>
            <a:pPr marL="0" indent="0" algn="l">
              <a:lnSpc>
                <a:spcPts val="850"/>
              </a:lnSpc>
              <a:buNone/>
            </a:pPr>
            <a:endParaRPr lang="en-US" sz="650" dirty="0"/>
          </a:p>
        </p:txBody>
      </p:sp>
      <p:sp>
        <p:nvSpPr>
          <p:cNvPr id="214" name="Text 212"/>
          <p:cNvSpPr/>
          <p:nvPr/>
        </p:nvSpPr>
        <p:spPr>
          <a:xfrm>
            <a:off x="589618" y="6950244"/>
            <a:ext cx="9510012" cy="108413"/>
          </a:xfrm>
          <a:prstGeom prst="rect">
            <a:avLst/>
          </a:prstGeom>
          <a:noFill/>
          <a:ln/>
        </p:spPr>
        <p:txBody>
          <a:bodyPr wrap="none" lIns="0" tIns="0" rIns="0" bIns="0" rtlCol="0" anchor="t"/>
          <a:lstStyle/>
          <a:p>
            <a:pPr marL="0" indent="0" algn="l">
              <a:lnSpc>
                <a:spcPts val="850"/>
              </a:lnSpc>
              <a:buNone/>
            </a:pPr>
            <a:r>
              <a:rPr lang="en-US" sz="650" i="1" dirty="0">
                <a:solidFill>
                  <a:srgbClr val="15213F"/>
                </a:solidFill>
                <a:latin typeface="Inter" pitchFamily="34" charset="0"/>
                <a:ea typeface="Inter" pitchFamily="34" charset="-122"/>
                <a:cs typeface="Inter" pitchFamily="34" charset="-120"/>
              </a:rPr>
              <a:t>(All figures in ₹ Crore, FY 2024-25 — Source: Reliance Industries Annual Report)</a:t>
            </a:r>
            <a:endParaRPr lang="en-US" sz="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254924"/>
            <a:ext cx="8554600"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Reliance Industries (Secondary Reporting)</a:t>
            </a:r>
            <a:endParaRPr lang="en-US" sz="2700" dirty="0"/>
          </a:p>
        </p:txBody>
      </p:sp>
      <p:sp>
        <p:nvSpPr>
          <p:cNvPr id="4" name="Text 2"/>
          <p:cNvSpPr/>
          <p:nvPr/>
        </p:nvSpPr>
        <p:spPr>
          <a:xfrm>
            <a:off x="805528" y="1963000"/>
            <a:ext cx="9078193"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Secondary Segment Information (₹ in crore)</a:t>
            </a:r>
            <a:endParaRPr lang="en-US" sz="1050" dirty="0"/>
          </a:p>
        </p:txBody>
      </p:sp>
      <p:sp>
        <p:nvSpPr>
          <p:cNvPr id="5" name="Shape 3"/>
          <p:cNvSpPr/>
          <p:nvPr/>
        </p:nvSpPr>
        <p:spPr>
          <a:xfrm>
            <a:off x="805528" y="2339399"/>
            <a:ext cx="9078193" cy="3591365"/>
          </a:xfrm>
          <a:prstGeom prst="roundRect">
            <a:avLst>
              <a:gd name="adj" fmla="val 5770"/>
            </a:avLst>
          </a:prstGeom>
          <a:noFill/>
          <a:ln w="5567">
            <a:solidFill>
              <a:srgbClr val="000000">
                <a:alpha val="8000"/>
              </a:srgbClr>
            </a:solidFill>
            <a:prstDash val="solid"/>
          </a:ln>
        </p:spPr>
      </p:sp>
      <p:sp>
        <p:nvSpPr>
          <p:cNvPr id="6" name="Shape 4"/>
          <p:cNvSpPr/>
          <p:nvPr/>
        </p:nvSpPr>
        <p:spPr>
          <a:xfrm>
            <a:off x="811095" y="2344968"/>
            <a:ext cx="9067059" cy="397803"/>
          </a:xfrm>
          <a:prstGeom prst="rect">
            <a:avLst/>
          </a:prstGeom>
          <a:solidFill>
            <a:srgbClr val="FFFFFF">
              <a:alpha val="4000"/>
            </a:srgbClr>
          </a:solidFill>
          <a:ln/>
        </p:spPr>
      </p:sp>
      <p:sp>
        <p:nvSpPr>
          <p:cNvPr id="7" name="Text 5"/>
          <p:cNvSpPr/>
          <p:nvPr/>
        </p:nvSpPr>
        <p:spPr>
          <a:xfrm>
            <a:off x="949322" y="2433368"/>
            <a:ext cx="5161119"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Particulars</a:t>
            </a:r>
            <a:endParaRPr lang="en-US" sz="1050" dirty="0"/>
          </a:p>
        </p:txBody>
      </p:sp>
      <p:sp>
        <p:nvSpPr>
          <p:cNvPr id="8" name="Text 6"/>
          <p:cNvSpPr/>
          <p:nvPr/>
        </p:nvSpPr>
        <p:spPr>
          <a:xfrm>
            <a:off x="6392289" y="2433368"/>
            <a:ext cx="3347725"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2024-25</a:t>
            </a:r>
            <a:endParaRPr lang="en-US" sz="1050" dirty="0"/>
          </a:p>
        </p:txBody>
      </p:sp>
      <p:sp>
        <p:nvSpPr>
          <p:cNvPr id="9" name="Shape 7"/>
          <p:cNvSpPr/>
          <p:nvPr/>
        </p:nvSpPr>
        <p:spPr>
          <a:xfrm>
            <a:off x="811095" y="2742771"/>
            <a:ext cx="9067059" cy="397803"/>
          </a:xfrm>
          <a:prstGeom prst="rect">
            <a:avLst/>
          </a:prstGeom>
          <a:solidFill>
            <a:srgbClr val="000000">
              <a:alpha val="4000"/>
            </a:srgbClr>
          </a:solidFill>
          <a:ln/>
        </p:spPr>
      </p:sp>
      <p:sp>
        <p:nvSpPr>
          <p:cNvPr id="10" name="Text 8"/>
          <p:cNvSpPr/>
          <p:nvPr/>
        </p:nvSpPr>
        <p:spPr>
          <a:xfrm>
            <a:off x="949322" y="2831172"/>
            <a:ext cx="5161119"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1. Segment Revenue – External Turnover</a:t>
            </a:r>
            <a:endParaRPr lang="en-US" sz="1050" dirty="0"/>
          </a:p>
        </p:txBody>
      </p:sp>
      <p:sp>
        <p:nvSpPr>
          <p:cNvPr id="11" name="Text 9"/>
          <p:cNvSpPr/>
          <p:nvPr/>
        </p:nvSpPr>
        <p:spPr>
          <a:xfrm>
            <a:off x="6392289" y="2831172"/>
            <a:ext cx="3347725"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12" name="Shape 10"/>
          <p:cNvSpPr/>
          <p:nvPr/>
        </p:nvSpPr>
        <p:spPr>
          <a:xfrm>
            <a:off x="811095" y="3140574"/>
            <a:ext cx="9067059" cy="397803"/>
          </a:xfrm>
          <a:prstGeom prst="rect">
            <a:avLst/>
          </a:prstGeom>
          <a:solidFill>
            <a:srgbClr val="FFFFFF">
              <a:alpha val="4000"/>
            </a:srgbClr>
          </a:solidFill>
          <a:ln/>
        </p:spPr>
      </p:sp>
      <p:sp>
        <p:nvSpPr>
          <p:cNvPr id="13" name="Text 11"/>
          <p:cNvSpPr/>
          <p:nvPr/>
        </p:nvSpPr>
        <p:spPr>
          <a:xfrm>
            <a:off x="949322" y="3228975"/>
            <a:ext cx="516111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Within India</a:t>
            </a:r>
            <a:endParaRPr lang="en-US" sz="1050" dirty="0"/>
          </a:p>
        </p:txBody>
      </p:sp>
      <p:sp>
        <p:nvSpPr>
          <p:cNvPr id="14" name="Text 12"/>
          <p:cNvSpPr/>
          <p:nvPr/>
        </p:nvSpPr>
        <p:spPr>
          <a:xfrm>
            <a:off x="6392289" y="3228975"/>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6,86,534</a:t>
            </a:r>
            <a:endParaRPr lang="en-US" sz="1050" dirty="0"/>
          </a:p>
        </p:txBody>
      </p:sp>
      <p:sp>
        <p:nvSpPr>
          <p:cNvPr id="15" name="Shape 13"/>
          <p:cNvSpPr/>
          <p:nvPr/>
        </p:nvSpPr>
        <p:spPr>
          <a:xfrm>
            <a:off x="811095" y="3538377"/>
            <a:ext cx="9067059" cy="397803"/>
          </a:xfrm>
          <a:prstGeom prst="rect">
            <a:avLst/>
          </a:prstGeom>
          <a:solidFill>
            <a:srgbClr val="000000">
              <a:alpha val="4000"/>
            </a:srgbClr>
          </a:solidFill>
          <a:ln/>
        </p:spPr>
      </p:sp>
      <p:sp>
        <p:nvSpPr>
          <p:cNvPr id="16" name="Text 14"/>
          <p:cNvSpPr/>
          <p:nvPr/>
        </p:nvSpPr>
        <p:spPr>
          <a:xfrm>
            <a:off x="949322" y="3626778"/>
            <a:ext cx="516111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Outside India</a:t>
            </a:r>
            <a:endParaRPr lang="en-US" sz="1050" dirty="0"/>
          </a:p>
        </p:txBody>
      </p:sp>
      <p:sp>
        <p:nvSpPr>
          <p:cNvPr id="17" name="Text 15"/>
          <p:cNvSpPr/>
          <p:nvPr/>
        </p:nvSpPr>
        <p:spPr>
          <a:xfrm>
            <a:off x="6392289" y="3626778"/>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3,84,640</a:t>
            </a:r>
            <a:endParaRPr lang="en-US" sz="1050" dirty="0"/>
          </a:p>
        </p:txBody>
      </p:sp>
      <p:sp>
        <p:nvSpPr>
          <p:cNvPr id="18" name="Shape 16"/>
          <p:cNvSpPr/>
          <p:nvPr/>
        </p:nvSpPr>
        <p:spPr>
          <a:xfrm>
            <a:off x="811095" y="3936180"/>
            <a:ext cx="9067059" cy="397803"/>
          </a:xfrm>
          <a:prstGeom prst="rect">
            <a:avLst/>
          </a:prstGeom>
          <a:solidFill>
            <a:srgbClr val="FFFFFF">
              <a:alpha val="4000"/>
            </a:srgbClr>
          </a:solidFill>
          <a:ln/>
        </p:spPr>
      </p:sp>
      <p:sp>
        <p:nvSpPr>
          <p:cNvPr id="19" name="Text 17"/>
          <p:cNvSpPr/>
          <p:nvPr/>
        </p:nvSpPr>
        <p:spPr>
          <a:xfrm>
            <a:off x="949322" y="4024581"/>
            <a:ext cx="5161119"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Total</a:t>
            </a:r>
            <a:endParaRPr lang="en-US" sz="1050" dirty="0"/>
          </a:p>
        </p:txBody>
      </p:sp>
      <p:sp>
        <p:nvSpPr>
          <p:cNvPr id="20" name="Text 18"/>
          <p:cNvSpPr/>
          <p:nvPr/>
        </p:nvSpPr>
        <p:spPr>
          <a:xfrm>
            <a:off x="6392289" y="4024581"/>
            <a:ext cx="3347725"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10,71,174</a:t>
            </a:r>
            <a:endParaRPr lang="en-US" sz="1050" dirty="0"/>
          </a:p>
        </p:txBody>
      </p:sp>
      <p:sp>
        <p:nvSpPr>
          <p:cNvPr id="21" name="Shape 19"/>
          <p:cNvSpPr/>
          <p:nvPr/>
        </p:nvSpPr>
        <p:spPr>
          <a:xfrm>
            <a:off x="811095" y="4333983"/>
            <a:ext cx="9067059" cy="397803"/>
          </a:xfrm>
          <a:prstGeom prst="rect">
            <a:avLst/>
          </a:prstGeom>
          <a:solidFill>
            <a:srgbClr val="000000">
              <a:alpha val="4000"/>
            </a:srgbClr>
          </a:solidFill>
          <a:ln/>
        </p:spPr>
      </p:sp>
      <p:sp>
        <p:nvSpPr>
          <p:cNvPr id="22" name="Text 20"/>
          <p:cNvSpPr/>
          <p:nvPr/>
        </p:nvSpPr>
        <p:spPr>
          <a:xfrm>
            <a:off x="949322" y="4422384"/>
            <a:ext cx="5161119"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2. Non-Current Assets</a:t>
            </a:r>
            <a:endParaRPr lang="en-US" sz="1050" dirty="0"/>
          </a:p>
        </p:txBody>
      </p:sp>
      <p:sp>
        <p:nvSpPr>
          <p:cNvPr id="23" name="Text 21"/>
          <p:cNvSpPr/>
          <p:nvPr/>
        </p:nvSpPr>
        <p:spPr>
          <a:xfrm>
            <a:off x="6392289" y="4422384"/>
            <a:ext cx="3347725"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24" name="Shape 22"/>
          <p:cNvSpPr/>
          <p:nvPr/>
        </p:nvSpPr>
        <p:spPr>
          <a:xfrm>
            <a:off x="811095" y="4731787"/>
            <a:ext cx="9067059" cy="397803"/>
          </a:xfrm>
          <a:prstGeom prst="rect">
            <a:avLst/>
          </a:prstGeom>
          <a:solidFill>
            <a:srgbClr val="FFFFFF">
              <a:alpha val="4000"/>
            </a:srgbClr>
          </a:solidFill>
          <a:ln/>
        </p:spPr>
      </p:sp>
      <p:sp>
        <p:nvSpPr>
          <p:cNvPr id="25" name="Text 23"/>
          <p:cNvSpPr/>
          <p:nvPr/>
        </p:nvSpPr>
        <p:spPr>
          <a:xfrm>
            <a:off x="949322" y="4820187"/>
            <a:ext cx="516111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Within India</a:t>
            </a:r>
            <a:endParaRPr lang="en-US" sz="1050" dirty="0"/>
          </a:p>
        </p:txBody>
      </p:sp>
      <p:sp>
        <p:nvSpPr>
          <p:cNvPr id="26" name="Text 24"/>
          <p:cNvSpPr/>
          <p:nvPr/>
        </p:nvSpPr>
        <p:spPr>
          <a:xfrm>
            <a:off x="6392289" y="4820187"/>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14,16,943</a:t>
            </a:r>
            <a:endParaRPr lang="en-US" sz="1050" dirty="0"/>
          </a:p>
        </p:txBody>
      </p:sp>
      <p:sp>
        <p:nvSpPr>
          <p:cNvPr id="27" name="Shape 25"/>
          <p:cNvSpPr/>
          <p:nvPr/>
        </p:nvSpPr>
        <p:spPr>
          <a:xfrm>
            <a:off x="811095" y="5129590"/>
            <a:ext cx="9067059" cy="397803"/>
          </a:xfrm>
          <a:prstGeom prst="rect">
            <a:avLst/>
          </a:prstGeom>
          <a:solidFill>
            <a:srgbClr val="000000">
              <a:alpha val="4000"/>
            </a:srgbClr>
          </a:solidFill>
          <a:ln/>
        </p:spPr>
      </p:sp>
      <p:sp>
        <p:nvSpPr>
          <p:cNvPr id="28" name="Text 26"/>
          <p:cNvSpPr/>
          <p:nvPr/>
        </p:nvSpPr>
        <p:spPr>
          <a:xfrm>
            <a:off x="949322" y="5217990"/>
            <a:ext cx="5161119"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Outside India</a:t>
            </a:r>
            <a:endParaRPr lang="en-US" sz="1050" dirty="0"/>
          </a:p>
        </p:txBody>
      </p:sp>
      <p:sp>
        <p:nvSpPr>
          <p:cNvPr id="29" name="Text 27"/>
          <p:cNvSpPr/>
          <p:nvPr/>
        </p:nvSpPr>
        <p:spPr>
          <a:xfrm>
            <a:off x="6392289" y="5217990"/>
            <a:ext cx="3347725"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33,908</a:t>
            </a:r>
            <a:endParaRPr lang="en-US" sz="1050" dirty="0"/>
          </a:p>
        </p:txBody>
      </p:sp>
      <p:sp>
        <p:nvSpPr>
          <p:cNvPr id="30" name="Shape 28"/>
          <p:cNvSpPr/>
          <p:nvPr/>
        </p:nvSpPr>
        <p:spPr>
          <a:xfrm>
            <a:off x="811095" y="5527393"/>
            <a:ext cx="9067059" cy="397803"/>
          </a:xfrm>
          <a:prstGeom prst="rect">
            <a:avLst/>
          </a:prstGeom>
          <a:solidFill>
            <a:srgbClr val="FFFFFF">
              <a:alpha val="4000"/>
            </a:srgbClr>
          </a:solidFill>
          <a:ln/>
        </p:spPr>
      </p:sp>
      <p:sp>
        <p:nvSpPr>
          <p:cNvPr id="31" name="Text 29"/>
          <p:cNvSpPr/>
          <p:nvPr/>
        </p:nvSpPr>
        <p:spPr>
          <a:xfrm>
            <a:off x="949322" y="5615794"/>
            <a:ext cx="5161119"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Total</a:t>
            </a:r>
            <a:endParaRPr lang="en-US" sz="1050" dirty="0"/>
          </a:p>
        </p:txBody>
      </p:sp>
      <p:sp>
        <p:nvSpPr>
          <p:cNvPr id="32" name="Text 30"/>
          <p:cNvSpPr/>
          <p:nvPr/>
        </p:nvSpPr>
        <p:spPr>
          <a:xfrm>
            <a:off x="6392289" y="5615794"/>
            <a:ext cx="3347725"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14,50,851</a:t>
            </a:r>
            <a:endParaRPr lang="en-US" sz="1050" dirty="0"/>
          </a:p>
        </p:txBody>
      </p:sp>
      <p:sp>
        <p:nvSpPr>
          <p:cNvPr id="33" name="Text 31"/>
          <p:cNvSpPr/>
          <p:nvPr/>
        </p:nvSpPr>
        <p:spPr>
          <a:xfrm>
            <a:off x="805528" y="6086162"/>
            <a:ext cx="9078193" cy="221002"/>
          </a:xfrm>
          <a:prstGeom prst="rect">
            <a:avLst/>
          </a:prstGeom>
          <a:noFill/>
          <a:ln/>
        </p:spPr>
        <p:txBody>
          <a:bodyPr wrap="none" lIns="0" tIns="0" rIns="0" bIns="0" rtlCol="0" anchor="t"/>
          <a:lstStyle/>
          <a:p>
            <a:pPr marL="0" indent="0" algn="l">
              <a:lnSpc>
                <a:spcPts val="1700"/>
              </a:lnSpc>
              <a:buNone/>
            </a:pPr>
            <a:r>
              <a:rPr lang="en-US" sz="1050" i="1" dirty="0">
                <a:solidFill>
                  <a:srgbClr val="15213F"/>
                </a:solidFill>
                <a:latin typeface="Inter" pitchFamily="34" charset="0"/>
                <a:ea typeface="Inter" pitchFamily="34" charset="-122"/>
                <a:cs typeface="Inter" pitchFamily="34" charset="-120"/>
              </a:rPr>
              <a:t>(V) Secondary Segment Information — All figures in ₹ Crore, FY 2024-25 — Source: Reliance Industries Annual Report</a:t>
            </a:r>
            <a:endParaRPr lang="en-US" sz="10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516"/>
            </a:avLst>
          </a:prstGeom>
          <a:solidFill>
            <a:srgbClr val="FBFCFE"/>
          </a:solidFill>
          <a:ln w="16702">
            <a:solidFill>
              <a:srgbClr val="E5E0DF"/>
            </a:solidFill>
            <a:prstDash val="solid"/>
          </a:ln>
        </p:spPr>
      </p:sp>
      <p:sp>
        <p:nvSpPr>
          <p:cNvPr id="3" name="Text 1"/>
          <p:cNvSpPr/>
          <p:nvPr/>
        </p:nvSpPr>
        <p:spPr>
          <a:xfrm>
            <a:off x="555083" y="511088"/>
            <a:ext cx="3764842" cy="236054"/>
          </a:xfrm>
          <a:prstGeom prst="rect">
            <a:avLst/>
          </a:prstGeom>
          <a:noFill/>
          <a:ln/>
        </p:spPr>
        <p:txBody>
          <a:bodyPr wrap="none" lIns="0" tIns="0" rIns="0" bIns="0" rtlCol="0" anchor="t"/>
          <a:lstStyle/>
          <a:p>
            <a:pPr marL="0" indent="0" algn="l">
              <a:lnSpc>
                <a:spcPts val="1850"/>
              </a:lnSpc>
              <a:buNone/>
            </a:pPr>
            <a:r>
              <a:rPr lang="en-US" sz="1450" b="1" dirty="0">
                <a:solidFill>
                  <a:srgbClr val="3257B8"/>
                </a:solidFill>
                <a:latin typeface="Inter Bold" pitchFamily="34" charset="0"/>
                <a:ea typeface="Inter Bold" pitchFamily="34" charset="-122"/>
                <a:cs typeface="Inter Bold" pitchFamily="34" charset="-120"/>
              </a:rPr>
              <a:t>AS 17 — Tata Motors: Segment Reporting</a:t>
            </a:r>
            <a:endParaRPr lang="en-US" sz="1450" dirty="0"/>
          </a:p>
        </p:txBody>
      </p:sp>
      <p:sp>
        <p:nvSpPr>
          <p:cNvPr id="4" name="Text 2"/>
          <p:cNvSpPr/>
          <p:nvPr/>
        </p:nvSpPr>
        <p:spPr>
          <a:xfrm>
            <a:off x="555083" y="829714"/>
            <a:ext cx="957908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Primary Segment Information — For the year ended 31st March 2025 (₹ in Crore)</a:t>
            </a:r>
            <a:endParaRPr lang="en-US" sz="550" dirty="0"/>
          </a:p>
        </p:txBody>
      </p:sp>
      <p:sp>
        <p:nvSpPr>
          <p:cNvPr id="5" name="Shape 3"/>
          <p:cNvSpPr/>
          <p:nvPr/>
        </p:nvSpPr>
        <p:spPr>
          <a:xfrm>
            <a:off x="555083" y="969623"/>
            <a:ext cx="9579082" cy="5941467"/>
          </a:xfrm>
          <a:prstGeom prst="roundRect">
            <a:avLst>
              <a:gd name="adj" fmla="val 1907"/>
            </a:avLst>
          </a:prstGeom>
          <a:noFill/>
          <a:ln w="5567">
            <a:solidFill>
              <a:srgbClr val="000000">
                <a:alpha val="8000"/>
              </a:srgbClr>
            </a:solidFill>
            <a:prstDash val="solid"/>
          </a:ln>
        </p:spPr>
      </p:sp>
      <p:sp>
        <p:nvSpPr>
          <p:cNvPr id="6" name="Text 4"/>
          <p:cNvSpPr/>
          <p:nvPr/>
        </p:nvSpPr>
        <p:spPr>
          <a:xfrm>
            <a:off x="636332" y="1005471"/>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Particulars</a:t>
            </a:r>
            <a:endParaRPr lang="en-US" sz="550" dirty="0"/>
          </a:p>
        </p:txBody>
      </p:sp>
      <p:sp>
        <p:nvSpPr>
          <p:cNvPr id="7" name="Text 5"/>
          <p:cNvSpPr/>
          <p:nvPr/>
        </p:nvSpPr>
        <p:spPr>
          <a:xfrm>
            <a:off x="2169967"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Commercial Vehicle</a:t>
            </a:r>
            <a:endParaRPr lang="en-US" sz="550" dirty="0"/>
          </a:p>
        </p:txBody>
      </p:sp>
      <p:sp>
        <p:nvSpPr>
          <p:cNvPr id="8" name="Text 6"/>
          <p:cNvSpPr/>
          <p:nvPr/>
        </p:nvSpPr>
        <p:spPr>
          <a:xfrm>
            <a:off x="2935392"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Passenger Vehicle</a:t>
            </a:r>
            <a:endParaRPr lang="en-US" sz="550" dirty="0"/>
          </a:p>
        </p:txBody>
      </p:sp>
      <p:sp>
        <p:nvSpPr>
          <p:cNvPr id="9" name="Text 7"/>
          <p:cNvSpPr/>
          <p:nvPr/>
        </p:nvSpPr>
        <p:spPr>
          <a:xfrm>
            <a:off x="3700817" y="1005471"/>
            <a:ext cx="513154"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Unallocable</a:t>
            </a:r>
            <a:endParaRPr lang="en-US" sz="550" dirty="0"/>
          </a:p>
        </p:txBody>
      </p:sp>
      <p:sp>
        <p:nvSpPr>
          <p:cNvPr id="10" name="Text 8"/>
          <p:cNvSpPr/>
          <p:nvPr/>
        </p:nvSpPr>
        <p:spPr>
          <a:xfrm>
            <a:off x="4370554" y="1005471"/>
            <a:ext cx="800134"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 Tata &amp; Brand Vehicle</a:t>
            </a:r>
            <a:endParaRPr lang="en-US" sz="550" dirty="0"/>
          </a:p>
        </p:txBody>
      </p:sp>
      <p:sp>
        <p:nvSpPr>
          <p:cNvPr id="11" name="Text 9"/>
          <p:cNvSpPr/>
          <p:nvPr/>
        </p:nvSpPr>
        <p:spPr>
          <a:xfrm>
            <a:off x="5327270"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Vehicle Financing</a:t>
            </a:r>
            <a:endParaRPr lang="en-US" sz="550" dirty="0"/>
          </a:p>
        </p:txBody>
      </p:sp>
      <p:sp>
        <p:nvSpPr>
          <p:cNvPr id="12" name="Text 10"/>
          <p:cNvSpPr/>
          <p:nvPr/>
        </p:nvSpPr>
        <p:spPr>
          <a:xfrm>
            <a:off x="6092695"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Jaguar Land Rover</a:t>
            </a:r>
            <a:endParaRPr lang="en-US" sz="550" dirty="0"/>
          </a:p>
        </p:txBody>
      </p:sp>
      <p:sp>
        <p:nvSpPr>
          <p:cNvPr id="13" name="Text 11"/>
          <p:cNvSpPr/>
          <p:nvPr/>
        </p:nvSpPr>
        <p:spPr>
          <a:xfrm>
            <a:off x="6858121"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Intra-segment elimination</a:t>
            </a:r>
            <a:endParaRPr lang="en-US" sz="550" dirty="0"/>
          </a:p>
        </p:txBody>
      </p:sp>
      <p:sp>
        <p:nvSpPr>
          <p:cNvPr id="14" name="Text 12"/>
          <p:cNvSpPr/>
          <p:nvPr/>
        </p:nvSpPr>
        <p:spPr>
          <a:xfrm>
            <a:off x="7623546" y="1005471"/>
            <a:ext cx="608843"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a:t>
            </a:r>
            <a:endParaRPr lang="en-US" sz="550" dirty="0"/>
          </a:p>
        </p:txBody>
      </p:sp>
      <p:sp>
        <p:nvSpPr>
          <p:cNvPr id="15" name="Text 13"/>
          <p:cNvSpPr/>
          <p:nvPr/>
        </p:nvSpPr>
        <p:spPr>
          <a:xfrm>
            <a:off x="8388971" y="1005471"/>
            <a:ext cx="513154"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Others</a:t>
            </a:r>
            <a:endParaRPr lang="en-US" sz="550" dirty="0"/>
          </a:p>
        </p:txBody>
      </p:sp>
      <p:sp>
        <p:nvSpPr>
          <p:cNvPr id="16" name="Text 14"/>
          <p:cNvSpPr/>
          <p:nvPr/>
        </p:nvSpPr>
        <p:spPr>
          <a:xfrm>
            <a:off x="9058708" y="1005471"/>
            <a:ext cx="608843"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Inter-segment elimination</a:t>
            </a:r>
            <a:endParaRPr lang="en-US" sz="550" dirty="0"/>
          </a:p>
        </p:txBody>
      </p:sp>
      <p:sp>
        <p:nvSpPr>
          <p:cNvPr id="17" name="Text 15"/>
          <p:cNvSpPr/>
          <p:nvPr/>
        </p:nvSpPr>
        <p:spPr>
          <a:xfrm>
            <a:off x="9824133" y="1005471"/>
            <a:ext cx="611627"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a:t>
            </a:r>
            <a:endParaRPr lang="en-US" sz="550" dirty="0"/>
          </a:p>
        </p:txBody>
      </p:sp>
      <p:sp>
        <p:nvSpPr>
          <p:cNvPr id="18" name="Text 16"/>
          <p:cNvSpPr/>
          <p:nvPr/>
        </p:nvSpPr>
        <p:spPr>
          <a:xfrm>
            <a:off x="636332" y="1258492"/>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Revenues — External revenue</a:t>
            </a:r>
            <a:endParaRPr lang="en-US" sz="550" dirty="0"/>
          </a:p>
        </p:txBody>
      </p:sp>
      <p:sp>
        <p:nvSpPr>
          <p:cNvPr id="19" name="Text 17"/>
          <p:cNvSpPr/>
          <p:nvPr/>
        </p:nvSpPr>
        <p:spPr>
          <a:xfrm>
            <a:off x="2169967"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74,049</a:t>
            </a:r>
            <a:endParaRPr lang="en-US" sz="550" dirty="0"/>
          </a:p>
        </p:txBody>
      </p:sp>
      <p:sp>
        <p:nvSpPr>
          <p:cNvPr id="20" name="Text 18"/>
          <p:cNvSpPr/>
          <p:nvPr/>
        </p:nvSpPr>
        <p:spPr>
          <a:xfrm>
            <a:off x="2935392"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47,807</a:t>
            </a:r>
            <a:endParaRPr lang="en-US" sz="550" dirty="0"/>
          </a:p>
        </p:txBody>
      </p:sp>
      <p:sp>
        <p:nvSpPr>
          <p:cNvPr id="21" name="Text 19"/>
          <p:cNvSpPr/>
          <p:nvPr/>
        </p:nvSpPr>
        <p:spPr>
          <a:xfrm>
            <a:off x="3700817" y="125849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15</a:t>
            </a:r>
            <a:endParaRPr lang="en-US" sz="550" dirty="0"/>
          </a:p>
        </p:txBody>
      </p:sp>
      <p:sp>
        <p:nvSpPr>
          <p:cNvPr id="22" name="Text 20"/>
          <p:cNvSpPr/>
          <p:nvPr/>
        </p:nvSpPr>
        <p:spPr>
          <a:xfrm>
            <a:off x="4370554" y="1258492"/>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1,21,871</a:t>
            </a:r>
            <a:endParaRPr lang="en-US" sz="550" dirty="0"/>
          </a:p>
        </p:txBody>
      </p:sp>
      <p:sp>
        <p:nvSpPr>
          <p:cNvPr id="23" name="Text 21"/>
          <p:cNvSpPr/>
          <p:nvPr/>
        </p:nvSpPr>
        <p:spPr>
          <a:xfrm>
            <a:off x="5327270"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46</a:t>
            </a:r>
            <a:endParaRPr lang="en-US" sz="550" dirty="0"/>
          </a:p>
        </p:txBody>
      </p:sp>
      <p:sp>
        <p:nvSpPr>
          <p:cNvPr id="24" name="Text 22"/>
          <p:cNvSpPr/>
          <p:nvPr/>
        </p:nvSpPr>
        <p:spPr>
          <a:xfrm>
            <a:off x="6092695"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3,14,032</a:t>
            </a:r>
            <a:endParaRPr lang="en-US" sz="550" dirty="0"/>
          </a:p>
        </p:txBody>
      </p:sp>
      <p:sp>
        <p:nvSpPr>
          <p:cNvPr id="25" name="Text 23"/>
          <p:cNvSpPr/>
          <p:nvPr/>
        </p:nvSpPr>
        <p:spPr>
          <a:xfrm>
            <a:off x="6858121"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6" name="Text 24"/>
          <p:cNvSpPr/>
          <p:nvPr/>
        </p:nvSpPr>
        <p:spPr>
          <a:xfrm>
            <a:off x="7623546"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4,35,949</a:t>
            </a:r>
            <a:endParaRPr lang="en-US" sz="550" dirty="0"/>
          </a:p>
        </p:txBody>
      </p:sp>
      <p:sp>
        <p:nvSpPr>
          <p:cNvPr id="27" name="Text 25"/>
          <p:cNvSpPr/>
          <p:nvPr/>
        </p:nvSpPr>
        <p:spPr>
          <a:xfrm>
            <a:off x="8388971" y="125849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3,746</a:t>
            </a:r>
            <a:endParaRPr lang="en-US" sz="550" dirty="0"/>
          </a:p>
        </p:txBody>
      </p:sp>
      <p:sp>
        <p:nvSpPr>
          <p:cNvPr id="28" name="Text 26"/>
          <p:cNvSpPr/>
          <p:nvPr/>
        </p:nvSpPr>
        <p:spPr>
          <a:xfrm>
            <a:off x="9058708" y="125849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9" name="Text 27"/>
          <p:cNvSpPr/>
          <p:nvPr/>
        </p:nvSpPr>
        <p:spPr>
          <a:xfrm>
            <a:off x="9824133" y="1258492"/>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4,39,695</a:t>
            </a:r>
            <a:endParaRPr lang="en-US" sz="550" dirty="0"/>
          </a:p>
        </p:txBody>
      </p:sp>
      <p:sp>
        <p:nvSpPr>
          <p:cNvPr id="30" name="Text 28"/>
          <p:cNvSpPr/>
          <p:nvPr/>
        </p:nvSpPr>
        <p:spPr>
          <a:xfrm>
            <a:off x="636332" y="1418066"/>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Revenues — Inter-segment/Intra-segment revenue</a:t>
            </a:r>
            <a:endParaRPr lang="en-US" sz="550" dirty="0"/>
          </a:p>
        </p:txBody>
      </p:sp>
      <p:sp>
        <p:nvSpPr>
          <p:cNvPr id="31" name="Text 29"/>
          <p:cNvSpPr/>
          <p:nvPr/>
        </p:nvSpPr>
        <p:spPr>
          <a:xfrm>
            <a:off x="2169967"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1,006</a:t>
            </a:r>
            <a:endParaRPr lang="en-US" sz="550" dirty="0"/>
          </a:p>
        </p:txBody>
      </p:sp>
      <p:sp>
        <p:nvSpPr>
          <p:cNvPr id="32" name="Text 30"/>
          <p:cNvSpPr/>
          <p:nvPr/>
        </p:nvSpPr>
        <p:spPr>
          <a:xfrm>
            <a:off x="2935392"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638</a:t>
            </a:r>
            <a:endParaRPr lang="en-US" sz="550" dirty="0"/>
          </a:p>
        </p:txBody>
      </p:sp>
      <p:sp>
        <p:nvSpPr>
          <p:cNvPr id="33" name="Text 31"/>
          <p:cNvSpPr/>
          <p:nvPr/>
        </p:nvSpPr>
        <p:spPr>
          <a:xfrm>
            <a:off x="3700817" y="141806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576</a:t>
            </a:r>
            <a:endParaRPr lang="en-US" sz="550" dirty="0"/>
          </a:p>
        </p:txBody>
      </p:sp>
      <p:sp>
        <p:nvSpPr>
          <p:cNvPr id="34" name="Text 32"/>
          <p:cNvSpPr/>
          <p:nvPr/>
        </p:nvSpPr>
        <p:spPr>
          <a:xfrm>
            <a:off x="4370554" y="1418066"/>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2,220</a:t>
            </a:r>
            <a:endParaRPr lang="en-US" sz="550" dirty="0"/>
          </a:p>
        </p:txBody>
      </p:sp>
      <p:sp>
        <p:nvSpPr>
          <p:cNvPr id="35" name="Text 33"/>
          <p:cNvSpPr/>
          <p:nvPr/>
        </p:nvSpPr>
        <p:spPr>
          <a:xfrm>
            <a:off x="5327270"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a:t>
            </a:r>
            <a:endParaRPr lang="en-US" sz="550" dirty="0"/>
          </a:p>
        </p:txBody>
      </p:sp>
      <p:sp>
        <p:nvSpPr>
          <p:cNvPr id="36" name="Text 34"/>
          <p:cNvSpPr/>
          <p:nvPr/>
        </p:nvSpPr>
        <p:spPr>
          <a:xfrm>
            <a:off x="6092695"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37" name="Text 35"/>
          <p:cNvSpPr/>
          <p:nvPr/>
        </p:nvSpPr>
        <p:spPr>
          <a:xfrm>
            <a:off x="6858121"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(2,213)</a:t>
            </a:r>
            <a:endParaRPr lang="en-US" sz="550" dirty="0"/>
          </a:p>
        </p:txBody>
      </p:sp>
      <p:sp>
        <p:nvSpPr>
          <p:cNvPr id="38" name="Text 36"/>
          <p:cNvSpPr/>
          <p:nvPr/>
        </p:nvSpPr>
        <p:spPr>
          <a:xfrm>
            <a:off x="7623546"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a:t>
            </a:r>
            <a:endParaRPr lang="en-US" sz="550" dirty="0"/>
          </a:p>
        </p:txBody>
      </p:sp>
      <p:sp>
        <p:nvSpPr>
          <p:cNvPr id="39" name="Text 37"/>
          <p:cNvSpPr/>
          <p:nvPr/>
        </p:nvSpPr>
        <p:spPr>
          <a:xfrm>
            <a:off x="8388971" y="141806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40" name="Text 38"/>
          <p:cNvSpPr/>
          <p:nvPr/>
        </p:nvSpPr>
        <p:spPr>
          <a:xfrm>
            <a:off x="9058708" y="141806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(2,273)</a:t>
            </a:r>
            <a:endParaRPr lang="en-US" sz="550" dirty="0"/>
          </a:p>
        </p:txBody>
      </p:sp>
      <p:sp>
        <p:nvSpPr>
          <p:cNvPr id="41" name="Text 39"/>
          <p:cNvSpPr/>
          <p:nvPr/>
        </p:nvSpPr>
        <p:spPr>
          <a:xfrm>
            <a:off x="9824133" y="1418066"/>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(2,273)</a:t>
            </a:r>
            <a:endParaRPr lang="en-US" sz="550" dirty="0"/>
          </a:p>
        </p:txBody>
      </p:sp>
      <p:sp>
        <p:nvSpPr>
          <p:cNvPr id="42" name="Text 40"/>
          <p:cNvSpPr/>
          <p:nvPr/>
        </p:nvSpPr>
        <p:spPr>
          <a:xfrm>
            <a:off x="636332" y="1671086"/>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Revenues — Total revenues</a:t>
            </a:r>
            <a:endParaRPr lang="en-US" sz="550" dirty="0"/>
          </a:p>
        </p:txBody>
      </p:sp>
      <p:sp>
        <p:nvSpPr>
          <p:cNvPr id="43" name="Text 41"/>
          <p:cNvSpPr/>
          <p:nvPr/>
        </p:nvSpPr>
        <p:spPr>
          <a:xfrm>
            <a:off x="2169967"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75,055</a:t>
            </a:r>
            <a:endParaRPr lang="en-US" sz="550" dirty="0"/>
          </a:p>
        </p:txBody>
      </p:sp>
      <p:sp>
        <p:nvSpPr>
          <p:cNvPr id="44" name="Text 42"/>
          <p:cNvSpPr/>
          <p:nvPr/>
        </p:nvSpPr>
        <p:spPr>
          <a:xfrm>
            <a:off x="2935392"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48,445</a:t>
            </a:r>
            <a:endParaRPr lang="en-US" sz="550" dirty="0"/>
          </a:p>
        </p:txBody>
      </p:sp>
      <p:sp>
        <p:nvSpPr>
          <p:cNvPr id="45" name="Text 43"/>
          <p:cNvSpPr/>
          <p:nvPr/>
        </p:nvSpPr>
        <p:spPr>
          <a:xfrm>
            <a:off x="3700817" y="167108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591</a:t>
            </a:r>
            <a:endParaRPr lang="en-US" sz="550" dirty="0"/>
          </a:p>
        </p:txBody>
      </p:sp>
      <p:sp>
        <p:nvSpPr>
          <p:cNvPr id="46" name="Text 44"/>
          <p:cNvSpPr/>
          <p:nvPr/>
        </p:nvSpPr>
        <p:spPr>
          <a:xfrm>
            <a:off x="4370554" y="1671086"/>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1,24,091</a:t>
            </a:r>
            <a:endParaRPr lang="en-US" sz="550" dirty="0"/>
          </a:p>
        </p:txBody>
      </p:sp>
      <p:sp>
        <p:nvSpPr>
          <p:cNvPr id="47" name="Text 45"/>
          <p:cNvSpPr/>
          <p:nvPr/>
        </p:nvSpPr>
        <p:spPr>
          <a:xfrm>
            <a:off x="5327270"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47</a:t>
            </a:r>
            <a:endParaRPr lang="en-US" sz="550" dirty="0"/>
          </a:p>
        </p:txBody>
      </p:sp>
      <p:sp>
        <p:nvSpPr>
          <p:cNvPr id="48" name="Text 46"/>
          <p:cNvSpPr/>
          <p:nvPr/>
        </p:nvSpPr>
        <p:spPr>
          <a:xfrm>
            <a:off x="6092695"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3,14,220</a:t>
            </a:r>
            <a:endParaRPr lang="en-US" sz="550" dirty="0"/>
          </a:p>
        </p:txBody>
      </p:sp>
      <p:sp>
        <p:nvSpPr>
          <p:cNvPr id="49" name="Text 47"/>
          <p:cNvSpPr/>
          <p:nvPr/>
        </p:nvSpPr>
        <p:spPr>
          <a:xfrm>
            <a:off x="6858121"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(2,213)</a:t>
            </a:r>
            <a:endParaRPr lang="en-US" sz="550" dirty="0"/>
          </a:p>
        </p:txBody>
      </p:sp>
      <p:sp>
        <p:nvSpPr>
          <p:cNvPr id="50" name="Text 48"/>
          <p:cNvSpPr/>
          <p:nvPr/>
        </p:nvSpPr>
        <p:spPr>
          <a:xfrm>
            <a:off x="7623546"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4,35,957</a:t>
            </a:r>
            <a:endParaRPr lang="en-US" sz="550" dirty="0"/>
          </a:p>
        </p:txBody>
      </p:sp>
      <p:sp>
        <p:nvSpPr>
          <p:cNvPr id="51" name="Text 49"/>
          <p:cNvSpPr/>
          <p:nvPr/>
        </p:nvSpPr>
        <p:spPr>
          <a:xfrm>
            <a:off x="8388971" y="167108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6,010</a:t>
            </a:r>
            <a:endParaRPr lang="en-US" sz="550" dirty="0"/>
          </a:p>
        </p:txBody>
      </p:sp>
      <p:sp>
        <p:nvSpPr>
          <p:cNvPr id="52" name="Text 50"/>
          <p:cNvSpPr/>
          <p:nvPr/>
        </p:nvSpPr>
        <p:spPr>
          <a:xfrm>
            <a:off x="9058708" y="167108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(2,273)</a:t>
            </a:r>
            <a:endParaRPr lang="en-US" sz="550" dirty="0"/>
          </a:p>
        </p:txBody>
      </p:sp>
      <p:sp>
        <p:nvSpPr>
          <p:cNvPr id="53" name="Text 51"/>
          <p:cNvSpPr/>
          <p:nvPr/>
        </p:nvSpPr>
        <p:spPr>
          <a:xfrm>
            <a:off x="9824133" y="1671086"/>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4,39,695</a:t>
            </a:r>
            <a:endParaRPr lang="en-US" sz="550" dirty="0"/>
          </a:p>
        </p:txBody>
      </p:sp>
      <p:sp>
        <p:nvSpPr>
          <p:cNvPr id="54" name="Text 52"/>
          <p:cNvSpPr/>
          <p:nvPr/>
        </p:nvSpPr>
        <p:spPr>
          <a:xfrm>
            <a:off x="636332" y="1830660"/>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results (EBITDA) — Earnings before income</a:t>
            </a:r>
            <a:endParaRPr lang="en-US" sz="550" dirty="0"/>
          </a:p>
        </p:txBody>
      </p:sp>
      <p:sp>
        <p:nvSpPr>
          <p:cNvPr id="55" name="Text 53"/>
          <p:cNvSpPr/>
          <p:nvPr/>
        </p:nvSpPr>
        <p:spPr>
          <a:xfrm>
            <a:off x="2169967"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6,814</a:t>
            </a:r>
            <a:endParaRPr lang="en-US" sz="550" dirty="0"/>
          </a:p>
        </p:txBody>
      </p:sp>
      <p:sp>
        <p:nvSpPr>
          <p:cNvPr id="56" name="Text 54"/>
          <p:cNvSpPr/>
          <p:nvPr/>
        </p:nvSpPr>
        <p:spPr>
          <a:xfrm>
            <a:off x="2935392"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472</a:t>
            </a:r>
            <a:endParaRPr lang="en-US" sz="550" dirty="0"/>
          </a:p>
        </p:txBody>
      </p:sp>
      <p:sp>
        <p:nvSpPr>
          <p:cNvPr id="57" name="Text 55"/>
          <p:cNvSpPr/>
          <p:nvPr/>
        </p:nvSpPr>
        <p:spPr>
          <a:xfrm>
            <a:off x="3700817" y="183066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(516)</a:t>
            </a:r>
            <a:endParaRPr lang="en-US" sz="550" dirty="0"/>
          </a:p>
        </p:txBody>
      </p:sp>
      <p:sp>
        <p:nvSpPr>
          <p:cNvPr id="58" name="Text 56"/>
          <p:cNvSpPr/>
          <p:nvPr/>
        </p:nvSpPr>
        <p:spPr>
          <a:xfrm>
            <a:off x="4370554" y="1830660"/>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6,770</a:t>
            </a:r>
            <a:endParaRPr lang="en-US" sz="550" dirty="0"/>
          </a:p>
        </p:txBody>
      </p:sp>
      <p:sp>
        <p:nvSpPr>
          <p:cNvPr id="59" name="Text 57"/>
          <p:cNvSpPr/>
          <p:nvPr/>
        </p:nvSpPr>
        <p:spPr>
          <a:xfrm>
            <a:off x="5327270"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a:t>
            </a:r>
            <a:endParaRPr lang="en-US" sz="550" dirty="0"/>
          </a:p>
        </p:txBody>
      </p:sp>
      <p:sp>
        <p:nvSpPr>
          <p:cNvPr id="60" name="Text 58"/>
          <p:cNvSpPr/>
          <p:nvPr/>
        </p:nvSpPr>
        <p:spPr>
          <a:xfrm>
            <a:off x="6092695"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27,764</a:t>
            </a:r>
            <a:endParaRPr lang="en-US" sz="550" dirty="0"/>
          </a:p>
        </p:txBody>
      </p:sp>
      <p:sp>
        <p:nvSpPr>
          <p:cNvPr id="61" name="Text 59"/>
          <p:cNvSpPr/>
          <p:nvPr/>
        </p:nvSpPr>
        <p:spPr>
          <a:xfrm>
            <a:off x="6858121"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(19)</a:t>
            </a:r>
            <a:endParaRPr lang="en-US" sz="550" dirty="0"/>
          </a:p>
        </p:txBody>
      </p:sp>
      <p:sp>
        <p:nvSpPr>
          <p:cNvPr id="62" name="Text 60"/>
          <p:cNvSpPr/>
          <p:nvPr/>
        </p:nvSpPr>
        <p:spPr>
          <a:xfrm>
            <a:off x="7623546"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34,513</a:t>
            </a:r>
            <a:endParaRPr lang="en-US" sz="550" dirty="0"/>
          </a:p>
        </p:txBody>
      </p:sp>
      <p:sp>
        <p:nvSpPr>
          <p:cNvPr id="63" name="Text 61"/>
          <p:cNvSpPr/>
          <p:nvPr/>
        </p:nvSpPr>
        <p:spPr>
          <a:xfrm>
            <a:off x="8388971" y="183066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939</a:t>
            </a:r>
            <a:endParaRPr lang="en-US" sz="550" dirty="0"/>
          </a:p>
        </p:txBody>
      </p:sp>
      <p:sp>
        <p:nvSpPr>
          <p:cNvPr id="64" name="Text 62"/>
          <p:cNvSpPr/>
          <p:nvPr/>
        </p:nvSpPr>
        <p:spPr>
          <a:xfrm>
            <a:off x="9058708" y="183066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(118)</a:t>
            </a:r>
            <a:endParaRPr lang="en-US" sz="550" dirty="0"/>
          </a:p>
        </p:txBody>
      </p:sp>
      <p:sp>
        <p:nvSpPr>
          <p:cNvPr id="65" name="Text 63"/>
          <p:cNvSpPr/>
          <p:nvPr/>
        </p:nvSpPr>
        <p:spPr>
          <a:xfrm>
            <a:off x="9824133" y="1830660"/>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35,334</a:t>
            </a:r>
            <a:endParaRPr lang="en-US" sz="550" dirty="0"/>
          </a:p>
        </p:txBody>
      </p:sp>
      <p:sp>
        <p:nvSpPr>
          <p:cNvPr id="66" name="Text 64"/>
          <p:cNvSpPr/>
          <p:nvPr/>
        </p:nvSpPr>
        <p:spPr>
          <a:xfrm>
            <a:off x="636332" y="2083681"/>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results</a:t>
            </a:r>
            <a:endParaRPr lang="en-US" sz="550" dirty="0"/>
          </a:p>
        </p:txBody>
      </p:sp>
      <p:sp>
        <p:nvSpPr>
          <p:cNvPr id="67" name="Text 65"/>
          <p:cNvSpPr/>
          <p:nvPr/>
        </p:nvSpPr>
        <p:spPr>
          <a:xfrm>
            <a:off x="2169967"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6,814</a:t>
            </a:r>
            <a:endParaRPr lang="en-US" sz="550" dirty="0"/>
          </a:p>
        </p:txBody>
      </p:sp>
      <p:sp>
        <p:nvSpPr>
          <p:cNvPr id="68" name="Text 66"/>
          <p:cNvSpPr/>
          <p:nvPr/>
        </p:nvSpPr>
        <p:spPr>
          <a:xfrm>
            <a:off x="2935392"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472</a:t>
            </a:r>
            <a:endParaRPr lang="en-US" sz="550" dirty="0"/>
          </a:p>
        </p:txBody>
      </p:sp>
      <p:sp>
        <p:nvSpPr>
          <p:cNvPr id="69" name="Text 67"/>
          <p:cNvSpPr/>
          <p:nvPr/>
        </p:nvSpPr>
        <p:spPr>
          <a:xfrm>
            <a:off x="3700817" y="2083681"/>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(516)</a:t>
            </a:r>
            <a:endParaRPr lang="en-US" sz="550" dirty="0"/>
          </a:p>
        </p:txBody>
      </p:sp>
      <p:sp>
        <p:nvSpPr>
          <p:cNvPr id="70" name="Text 68"/>
          <p:cNvSpPr/>
          <p:nvPr/>
        </p:nvSpPr>
        <p:spPr>
          <a:xfrm>
            <a:off x="4370554" y="2083681"/>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6,770</a:t>
            </a:r>
            <a:endParaRPr lang="en-US" sz="550" dirty="0"/>
          </a:p>
        </p:txBody>
      </p:sp>
      <p:sp>
        <p:nvSpPr>
          <p:cNvPr id="71" name="Text 69"/>
          <p:cNvSpPr/>
          <p:nvPr/>
        </p:nvSpPr>
        <p:spPr>
          <a:xfrm>
            <a:off x="5327270"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a:t>
            </a:r>
            <a:endParaRPr lang="en-US" sz="550" dirty="0"/>
          </a:p>
        </p:txBody>
      </p:sp>
      <p:sp>
        <p:nvSpPr>
          <p:cNvPr id="72" name="Text 70"/>
          <p:cNvSpPr/>
          <p:nvPr/>
        </p:nvSpPr>
        <p:spPr>
          <a:xfrm>
            <a:off x="6092695"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27,764</a:t>
            </a:r>
            <a:endParaRPr lang="en-US" sz="550" dirty="0"/>
          </a:p>
        </p:txBody>
      </p:sp>
      <p:sp>
        <p:nvSpPr>
          <p:cNvPr id="73" name="Text 71"/>
          <p:cNvSpPr/>
          <p:nvPr/>
        </p:nvSpPr>
        <p:spPr>
          <a:xfrm>
            <a:off x="6858121"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(19)</a:t>
            </a:r>
            <a:endParaRPr lang="en-US" sz="550" dirty="0"/>
          </a:p>
        </p:txBody>
      </p:sp>
      <p:sp>
        <p:nvSpPr>
          <p:cNvPr id="74" name="Text 72"/>
          <p:cNvSpPr/>
          <p:nvPr/>
        </p:nvSpPr>
        <p:spPr>
          <a:xfrm>
            <a:off x="7623546"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34,245</a:t>
            </a:r>
            <a:endParaRPr lang="en-US" sz="550" dirty="0"/>
          </a:p>
        </p:txBody>
      </p:sp>
      <p:sp>
        <p:nvSpPr>
          <p:cNvPr id="75" name="Text 73"/>
          <p:cNvSpPr/>
          <p:nvPr/>
        </p:nvSpPr>
        <p:spPr>
          <a:xfrm>
            <a:off x="8388971" y="2083681"/>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939</a:t>
            </a:r>
            <a:endParaRPr lang="en-US" sz="550" dirty="0"/>
          </a:p>
        </p:txBody>
      </p:sp>
      <p:sp>
        <p:nvSpPr>
          <p:cNvPr id="76" name="Text 74"/>
          <p:cNvSpPr/>
          <p:nvPr/>
        </p:nvSpPr>
        <p:spPr>
          <a:xfrm>
            <a:off x="9058708" y="208368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(118)</a:t>
            </a:r>
            <a:endParaRPr lang="en-US" sz="550" dirty="0"/>
          </a:p>
        </p:txBody>
      </p:sp>
      <p:sp>
        <p:nvSpPr>
          <p:cNvPr id="77" name="Text 75"/>
          <p:cNvSpPr/>
          <p:nvPr/>
        </p:nvSpPr>
        <p:spPr>
          <a:xfrm>
            <a:off x="9824133" y="2083681"/>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35,066</a:t>
            </a:r>
            <a:endParaRPr lang="en-US" sz="550" dirty="0"/>
          </a:p>
        </p:txBody>
      </p:sp>
      <p:sp>
        <p:nvSpPr>
          <p:cNvPr id="78" name="Text 76"/>
          <p:cNvSpPr/>
          <p:nvPr/>
        </p:nvSpPr>
        <p:spPr>
          <a:xfrm>
            <a:off x="636332" y="2243255"/>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Reconciliation to Profit/(loss) before tax — Other income/(expense)</a:t>
            </a:r>
            <a:endParaRPr lang="en-US" sz="550" dirty="0"/>
          </a:p>
        </p:txBody>
      </p:sp>
      <p:sp>
        <p:nvSpPr>
          <p:cNvPr id="79" name="Text 77"/>
          <p:cNvSpPr/>
          <p:nvPr/>
        </p:nvSpPr>
        <p:spPr>
          <a:xfrm>
            <a:off x="2169967"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0" name="Text 78"/>
          <p:cNvSpPr/>
          <p:nvPr/>
        </p:nvSpPr>
        <p:spPr>
          <a:xfrm>
            <a:off x="2935392"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1" name="Text 79"/>
          <p:cNvSpPr/>
          <p:nvPr/>
        </p:nvSpPr>
        <p:spPr>
          <a:xfrm>
            <a:off x="3700817" y="224325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2" name="Text 80"/>
          <p:cNvSpPr/>
          <p:nvPr/>
        </p:nvSpPr>
        <p:spPr>
          <a:xfrm>
            <a:off x="4370554" y="2243255"/>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3" name="Text 81"/>
          <p:cNvSpPr/>
          <p:nvPr/>
        </p:nvSpPr>
        <p:spPr>
          <a:xfrm>
            <a:off x="5327270"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4" name="Text 82"/>
          <p:cNvSpPr/>
          <p:nvPr/>
        </p:nvSpPr>
        <p:spPr>
          <a:xfrm>
            <a:off x="6092695"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5" name="Text 83"/>
          <p:cNvSpPr/>
          <p:nvPr/>
        </p:nvSpPr>
        <p:spPr>
          <a:xfrm>
            <a:off x="6858121"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6" name="Text 84"/>
          <p:cNvSpPr/>
          <p:nvPr/>
        </p:nvSpPr>
        <p:spPr>
          <a:xfrm>
            <a:off x="7623546"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7" name="Text 85"/>
          <p:cNvSpPr/>
          <p:nvPr/>
        </p:nvSpPr>
        <p:spPr>
          <a:xfrm>
            <a:off x="8388971" y="224325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8" name="Text 86"/>
          <p:cNvSpPr/>
          <p:nvPr/>
        </p:nvSpPr>
        <p:spPr>
          <a:xfrm>
            <a:off x="9058708" y="224325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89" name="Text 87"/>
          <p:cNvSpPr/>
          <p:nvPr/>
        </p:nvSpPr>
        <p:spPr>
          <a:xfrm>
            <a:off x="9824133" y="2243255"/>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2,766</a:t>
            </a:r>
            <a:endParaRPr lang="en-US" sz="550" dirty="0"/>
          </a:p>
        </p:txBody>
      </p:sp>
      <p:sp>
        <p:nvSpPr>
          <p:cNvPr id="90" name="Text 88"/>
          <p:cNvSpPr/>
          <p:nvPr/>
        </p:nvSpPr>
        <p:spPr>
          <a:xfrm>
            <a:off x="636332" y="2496276"/>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Finance costs</a:t>
            </a:r>
            <a:endParaRPr lang="en-US" sz="550" dirty="0"/>
          </a:p>
        </p:txBody>
      </p:sp>
      <p:sp>
        <p:nvSpPr>
          <p:cNvPr id="91" name="Text 89"/>
          <p:cNvSpPr/>
          <p:nvPr/>
        </p:nvSpPr>
        <p:spPr>
          <a:xfrm>
            <a:off x="2169967"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2" name="Text 90"/>
          <p:cNvSpPr/>
          <p:nvPr/>
        </p:nvSpPr>
        <p:spPr>
          <a:xfrm>
            <a:off x="2935392"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3" name="Text 91"/>
          <p:cNvSpPr/>
          <p:nvPr/>
        </p:nvSpPr>
        <p:spPr>
          <a:xfrm>
            <a:off x="3700817" y="249627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4" name="Text 92"/>
          <p:cNvSpPr/>
          <p:nvPr/>
        </p:nvSpPr>
        <p:spPr>
          <a:xfrm>
            <a:off x="4370554" y="2496276"/>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5" name="Text 93"/>
          <p:cNvSpPr/>
          <p:nvPr/>
        </p:nvSpPr>
        <p:spPr>
          <a:xfrm>
            <a:off x="5327270"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6" name="Text 94"/>
          <p:cNvSpPr/>
          <p:nvPr/>
        </p:nvSpPr>
        <p:spPr>
          <a:xfrm>
            <a:off x="6092695"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7" name="Text 95"/>
          <p:cNvSpPr/>
          <p:nvPr/>
        </p:nvSpPr>
        <p:spPr>
          <a:xfrm>
            <a:off x="6858121"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8" name="Text 96"/>
          <p:cNvSpPr/>
          <p:nvPr/>
        </p:nvSpPr>
        <p:spPr>
          <a:xfrm>
            <a:off x="7623546"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99" name="Text 97"/>
          <p:cNvSpPr/>
          <p:nvPr/>
        </p:nvSpPr>
        <p:spPr>
          <a:xfrm>
            <a:off x="8388971" y="2496276"/>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0" name="Text 98"/>
          <p:cNvSpPr/>
          <p:nvPr/>
        </p:nvSpPr>
        <p:spPr>
          <a:xfrm>
            <a:off x="9058708" y="2496276"/>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1" name="Text 99"/>
          <p:cNvSpPr/>
          <p:nvPr/>
        </p:nvSpPr>
        <p:spPr>
          <a:xfrm>
            <a:off x="9824133" y="2496276"/>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(4,815)</a:t>
            </a:r>
            <a:endParaRPr lang="en-US" sz="550" dirty="0"/>
          </a:p>
        </p:txBody>
      </p:sp>
      <p:sp>
        <p:nvSpPr>
          <p:cNvPr id="102" name="Text 100"/>
          <p:cNvSpPr/>
          <p:nvPr/>
        </p:nvSpPr>
        <p:spPr>
          <a:xfrm>
            <a:off x="636332" y="2655849"/>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Compulsorily convertible preference share measured at Fair Value gain</a:t>
            </a:r>
            <a:endParaRPr lang="en-US" sz="550" dirty="0"/>
          </a:p>
        </p:txBody>
      </p:sp>
      <p:sp>
        <p:nvSpPr>
          <p:cNvPr id="103" name="Text 101"/>
          <p:cNvSpPr/>
          <p:nvPr/>
        </p:nvSpPr>
        <p:spPr>
          <a:xfrm>
            <a:off x="2169967"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4" name="Text 102"/>
          <p:cNvSpPr/>
          <p:nvPr/>
        </p:nvSpPr>
        <p:spPr>
          <a:xfrm>
            <a:off x="2935392"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5" name="Text 103"/>
          <p:cNvSpPr/>
          <p:nvPr/>
        </p:nvSpPr>
        <p:spPr>
          <a:xfrm>
            <a:off x="3700817" y="2655849"/>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6" name="Text 104"/>
          <p:cNvSpPr/>
          <p:nvPr/>
        </p:nvSpPr>
        <p:spPr>
          <a:xfrm>
            <a:off x="4370554" y="2655849"/>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7" name="Text 105"/>
          <p:cNvSpPr/>
          <p:nvPr/>
        </p:nvSpPr>
        <p:spPr>
          <a:xfrm>
            <a:off x="5327270"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8" name="Text 106"/>
          <p:cNvSpPr/>
          <p:nvPr/>
        </p:nvSpPr>
        <p:spPr>
          <a:xfrm>
            <a:off x="6092695"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09" name="Text 107"/>
          <p:cNvSpPr/>
          <p:nvPr/>
        </p:nvSpPr>
        <p:spPr>
          <a:xfrm>
            <a:off x="6858121"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10" name="Text 108"/>
          <p:cNvSpPr/>
          <p:nvPr/>
        </p:nvSpPr>
        <p:spPr>
          <a:xfrm>
            <a:off x="7623546"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11" name="Text 109"/>
          <p:cNvSpPr/>
          <p:nvPr/>
        </p:nvSpPr>
        <p:spPr>
          <a:xfrm>
            <a:off x="8388971" y="2655849"/>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12" name="Text 110"/>
          <p:cNvSpPr/>
          <p:nvPr/>
        </p:nvSpPr>
        <p:spPr>
          <a:xfrm>
            <a:off x="9058708" y="26558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13" name="Text 111"/>
          <p:cNvSpPr/>
          <p:nvPr/>
        </p:nvSpPr>
        <p:spPr>
          <a:xfrm>
            <a:off x="9824133" y="2655849"/>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84</a:t>
            </a:r>
            <a:endParaRPr lang="en-US" sz="550" dirty="0"/>
          </a:p>
        </p:txBody>
      </p:sp>
      <p:sp>
        <p:nvSpPr>
          <p:cNvPr id="114" name="Text 112"/>
          <p:cNvSpPr/>
          <p:nvPr/>
        </p:nvSpPr>
        <p:spPr>
          <a:xfrm>
            <a:off x="636332" y="2908870"/>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Foreign exchange</a:t>
            </a:r>
            <a:endParaRPr lang="en-US" sz="550" dirty="0"/>
          </a:p>
        </p:txBody>
      </p:sp>
      <p:sp>
        <p:nvSpPr>
          <p:cNvPr id="115" name="Text 113"/>
          <p:cNvSpPr/>
          <p:nvPr/>
        </p:nvSpPr>
        <p:spPr>
          <a:xfrm>
            <a:off x="2169967"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(266)</a:t>
            </a:r>
            <a:endParaRPr lang="en-US" sz="550" dirty="0"/>
          </a:p>
        </p:txBody>
      </p:sp>
      <p:sp>
        <p:nvSpPr>
          <p:cNvPr id="116" name="Text 114"/>
          <p:cNvSpPr/>
          <p:nvPr/>
        </p:nvSpPr>
        <p:spPr>
          <a:xfrm>
            <a:off x="2935392"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(51)</a:t>
            </a:r>
            <a:endParaRPr lang="en-US" sz="550" dirty="0"/>
          </a:p>
        </p:txBody>
      </p:sp>
      <p:sp>
        <p:nvSpPr>
          <p:cNvPr id="117" name="Text 115"/>
          <p:cNvSpPr/>
          <p:nvPr/>
        </p:nvSpPr>
        <p:spPr>
          <a:xfrm>
            <a:off x="3700817" y="290887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(30)</a:t>
            </a:r>
            <a:endParaRPr lang="en-US" sz="550" dirty="0"/>
          </a:p>
        </p:txBody>
      </p:sp>
      <p:sp>
        <p:nvSpPr>
          <p:cNvPr id="118" name="Text 116"/>
          <p:cNvSpPr/>
          <p:nvPr/>
        </p:nvSpPr>
        <p:spPr>
          <a:xfrm>
            <a:off x="4370554" y="2908870"/>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(347)</a:t>
            </a:r>
            <a:endParaRPr lang="en-US" sz="550" dirty="0"/>
          </a:p>
        </p:txBody>
      </p:sp>
      <p:sp>
        <p:nvSpPr>
          <p:cNvPr id="119" name="Text 117"/>
          <p:cNvSpPr/>
          <p:nvPr/>
        </p:nvSpPr>
        <p:spPr>
          <a:xfrm>
            <a:off x="5327270"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(32)</a:t>
            </a:r>
            <a:endParaRPr lang="en-US" sz="550" dirty="0"/>
          </a:p>
        </p:txBody>
      </p:sp>
      <p:sp>
        <p:nvSpPr>
          <p:cNvPr id="120" name="Text 118"/>
          <p:cNvSpPr/>
          <p:nvPr/>
        </p:nvSpPr>
        <p:spPr>
          <a:xfrm>
            <a:off x="6092695"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(171)</a:t>
            </a:r>
            <a:endParaRPr lang="en-US" sz="550" dirty="0"/>
          </a:p>
        </p:txBody>
      </p:sp>
      <p:sp>
        <p:nvSpPr>
          <p:cNvPr id="121" name="Text 119"/>
          <p:cNvSpPr/>
          <p:nvPr/>
        </p:nvSpPr>
        <p:spPr>
          <a:xfrm>
            <a:off x="6858121"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22" name="Text 120"/>
          <p:cNvSpPr/>
          <p:nvPr/>
        </p:nvSpPr>
        <p:spPr>
          <a:xfrm>
            <a:off x="7623546"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(550)</a:t>
            </a:r>
            <a:endParaRPr lang="en-US" sz="550" dirty="0"/>
          </a:p>
        </p:txBody>
      </p:sp>
      <p:sp>
        <p:nvSpPr>
          <p:cNvPr id="123" name="Text 121"/>
          <p:cNvSpPr/>
          <p:nvPr/>
        </p:nvSpPr>
        <p:spPr>
          <a:xfrm>
            <a:off x="8388971" y="290887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24" name="Text 122"/>
          <p:cNvSpPr/>
          <p:nvPr/>
        </p:nvSpPr>
        <p:spPr>
          <a:xfrm>
            <a:off x="9058708" y="290887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25" name="Text 123"/>
          <p:cNvSpPr/>
          <p:nvPr/>
        </p:nvSpPr>
        <p:spPr>
          <a:xfrm>
            <a:off x="9824133" y="2908870"/>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(550)</a:t>
            </a:r>
            <a:endParaRPr lang="en-US" sz="550" dirty="0"/>
          </a:p>
        </p:txBody>
      </p:sp>
      <p:sp>
        <p:nvSpPr>
          <p:cNvPr id="126" name="Text 124"/>
          <p:cNvSpPr/>
          <p:nvPr/>
        </p:nvSpPr>
        <p:spPr>
          <a:xfrm>
            <a:off x="636332" y="3068444"/>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Share of Profit of equity accounted investees (net)</a:t>
            </a:r>
            <a:endParaRPr lang="en-US" sz="550" dirty="0"/>
          </a:p>
        </p:txBody>
      </p:sp>
      <p:sp>
        <p:nvSpPr>
          <p:cNvPr id="127" name="Text 125"/>
          <p:cNvSpPr/>
          <p:nvPr/>
        </p:nvSpPr>
        <p:spPr>
          <a:xfrm>
            <a:off x="2169967"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28" name="Text 126"/>
          <p:cNvSpPr/>
          <p:nvPr/>
        </p:nvSpPr>
        <p:spPr>
          <a:xfrm>
            <a:off x="2935392"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29" name="Text 127"/>
          <p:cNvSpPr/>
          <p:nvPr/>
        </p:nvSpPr>
        <p:spPr>
          <a:xfrm>
            <a:off x="3700817" y="3068444"/>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189</a:t>
            </a:r>
            <a:endParaRPr lang="en-US" sz="550" dirty="0"/>
          </a:p>
        </p:txBody>
      </p:sp>
      <p:sp>
        <p:nvSpPr>
          <p:cNvPr id="130" name="Text 128"/>
          <p:cNvSpPr/>
          <p:nvPr/>
        </p:nvSpPr>
        <p:spPr>
          <a:xfrm>
            <a:off x="4370554" y="3068444"/>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189</a:t>
            </a:r>
            <a:endParaRPr lang="en-US" sz="550" dirty="0"/>
          </a:p>
        </p:txBody>
      </p:sp>
      <p:sp>
        <p:nvSpPr>
          <p:cNvPr id="131" name="Text 129"/>
          <p:cNvSpPr/>
          <p:nvPr/>
        </p:nvSpPr>
        <p:spPr>
          <a:xfrm>
            <a:off x="5327270"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32" name="Text 130"/>
          <p:cNvSpPr/>
          <p:nvPr/>
        </p:nvSpPr>
        <p:spPr>
          <a:xfrm>
            <a:off x="6092695"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(32)</a:t>
            </a:r>
            <a:endParaRPr lang="en-US" sz="550" dirty="0"/>
          </a:p>
        </p:txBody>
      </p:sp>
      <p:sp>
        <p:nvSpPr>
          <p:cNvPr id="133" name="Text 131"/>
          <p:cNvSpPr/>
          <p:nvPr/>
        </p:nvSpPr>
        <p:spPr>
          <a:xfrm>
            <a:off x="6858121"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34" name="Text 132"/>
          <p:cNvSpPr/>
          <p:nvPr/>
        </p:nvSpPr>
        <p:spPr>
          <a:xfrm>
            <a:off x="7623546"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161</a:t>
            </a:r>
            <a:endParaRPr lang="en-US" sz="550" dirty="0"/>
          </a:p>
        </p:txBody>
      </p:sp>
      <p:sp>
        <p:nvSpPr>
          <p:cNvPr id="135" name="Text 133"/>
          <p:cNvSpPr/>
          <p:nvPr/>
        </p:nvSpPr>
        <p:spPr>
          <a:xfrm>
            <a:off x="8388971" y="3068444"/>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126</a:t>
            </a:r>
            <a:endParaRPr lang="en-US" sz="550" dirty="0"/>
          </a:p>
        </p:txBody>
      </p:sp>
      <p:sp>
        <p:nvSpPr>
          <p:cNvPr id="136" name="Text 134"/>
          <p:cNvSpPr/>
          <p:nvPr/>
        </p:nvSpPr>
        <p:spPr>
          <a:xfrm>
            <a:off x="9058708" y="306844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37" name="Text 135"/>
          <p:cNvSpPr/>
          <p:nvPr/>
        </p:nvSpPr>
        <p:spPr>
          <a:xfrm>
            <a:off x="9824133" y="3068444"/>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287</a:t>
            </a:r>
            <a:endParaRPr lang="en-US" sz="550" dirty="0"/>
          </a:p>
        </p:txBody>
      </p:sp>
      <p:sp>
        <p:nvSpPr>
          <p:cNvPr id="138" name="Text 136"/>
          <p:cNvSpPr/>
          <p:nvPr/>
        </p:nvSpPr>
        <p:spPr>
          <a:xfrm>
            <a:off x="636332" y="3321465"/>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Profit/(loss) before tax</a:t>
            </a:r>
            <a:endParaRPr lang="en-US" sz="550" dirty="0"/>
          </a:p>
        </p:txBody>
      </p:sp>
      <p:sp>
        <p:nvSpPr>
          <p:cNvPr id="139" name="Text 137"/>
          <p:cNvSpPr/>
          <p:nvPr/>
        </p:nvSpPr>
        <p:spPr>
          <a:xfrm>
            <a:off x="2169967"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0" name="Text 138"/>
          <p:cNvSpPr/>
          <p:nvPr/>
        </p:nvSpPr>
        <p:spPr>
          <a:xfrm>
            <a:off x="2935392"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1" name="Text 139"/>
          <p:cNvSpPr/>
          <p:nvPr/>
        </p:nvSpPr>
        <p:spPr>
          <a:xfrm>
            <a:off x="3700817" y="332146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2" name="Text 140"/>
          <p:cNvSpPr/>
          <p:nvPr/>
        </p:nvSpPr>
        <p:spPr>
          <a:xfrm>
            <a:off x="4370554" y="3321465"/>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3" name="Text 141"/>
          <p:cNvSpPr/>
          <p:nvPr/>
        </p:nvSpPr>
        <p:spPr>
          <a:xfrm>
            <a:off x="5327270"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4" name="Text 142"/>
          <p:cNvSpPr/>
          <p:nvPr/>
        </p:nvSpPr>
        <p:spPr>
          <a:xfrm>
            <a:off x="6092695"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5" name="Text 143"/>
          <p:cNvSpPr/>
          <p:nvPr/>
        </p:nvSpPr>
        <p:spPr>
          <a:xfrm>
            <a:off x="6858121"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6" name="Text 144"/>
          <p:cNvSpPr/>
          <p:nvPr/>
        </p:nvSpPr>
        <p:spPr>
          <a:xfrm>
            <a:off x="7623546"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7" name="Text 145"/>
          <p:cNvSpPr/>
          <p:nvPr/>
        </p:nvSpPr>
        <p:spPr>
          <a:xfrm>
            <a:off x="8388971" y="332146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8" name="Text 146"/>
          <p:cNvSpPr/>
          <p:nvPr/>
        </p:nvSpPr>
        <p:spPr>
          <a:xfrm>
            <a:off x="9058708" y="332146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49" name="Text 147"/>
          <p:cNvSpPr/>
          <p:nvPr/>
        </p:nvSpPr>
        <p:spPr>
          <a:xfrm>
            <a:off x="9824133" y="3321465"/>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33,780</a:t>
            </a:r>
            <a:endParaRPr lang="en-US" sz="550" dirty="0"/>
          </a:p>
        </p:txBody>
      </p:sp>
      <p:sp>
        <p:nvSpPr>
          <p:cNvPr id="150" name="Text 148"/>
          <p:cNvSpPr/>
          <p:nvPr/>
        </p:nvSpPr>
        <p:spPr>
          <a:xfrm>
            <a:off x="636332" y="3481038"/>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Profit after tax from discontinued operation</a:t>
            </a:r>
            <a:endParaRPr lang="en-US" sz="550" dirty="0"/>
          </a:p>
        </p:txBody>
      </p:sp>
      <p:sp>
        <p:nvSpPr>
          <p:cNvPr id="151" name="Text 149"/>
          <p:cNvSpPr/>
          <p:nvPr/>
        </p:nvSpPr>
        <p:spPr>
          <a:xfrm>
            <a:off x="2169967"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2" name="Text 150"/>
          <p:cNvSpPr/>
          <p:nvPr/>
        </p:nvSpPr>
        <p:spPr>
          <a:xfrm>
            <a:off x="2935392" y="3481038"/>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(4,275)</a:t>
            </a:r>
            <a:endParaRPr lang="en-US" sz="550" dirty="0"/>
          </a:p>
        </p:txBody>
      </p:sp>
      <p:sp>
        <p:nvSpPr>
          <p:cNvPr id="153" name="Text 151"/>
          <p:cNvSpPr/>
          <p:nvPr/>
        </p:nvSpPr>
        <p:spPr>
          <a:xfrm>
            <a:off x="3700817" y="3481038"/>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4" name="Text 152"/>
          <p:cNvSpPr/>
          <p:nvPr/>
        </p:nvSpPr>
        <p:spPr>
          <a:xfrm>
            <a:off x="4370554" y="3481038"/>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5" name="Text 153"/>
          <p:cNvSpPr/>
          <p:nvPr/>
        </p:nvSpPr>
        <p:spPr>
          <a:xfrm>
            <a:off x="5327270"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6" name="Text 154"/>
          <p:cNvSpPr/>
          <p:nvPr/>
        </p:nvSpPr>
        <p:spPr>
          <a:xfrm>
            <a:off x="6092695"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7" name="Text 155"/>
          <p:cNvSpPr/>
          <p:nvPr/>
        </p:nvSpPr>
        <p:spPr>
          <a:xfrm>
            <a:off x="6858121"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8" name="Text 156"/>
          <p:cNvSpPr/>
          <p:nvPr/>
        </p:nvSpPr>
        <p:spPr>
          <a:xfrm>
            <a:off x="7623546"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59" name="Text 157"/>
          <p:cNvSpPr/>
          <p:nvPr/>
        </p:nvSpPr>
        <p:spPr>
          <a:xfrm>
            <a:off x="8388971" y="3481038"/>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0" name="Text 158"/>
          <p:cNvSpPr/>
          <p:nvPr/>
        </p:nvSpPr>
        <p:spPr>
          <a:xfrm>
            <a:off x="9058708" y="348103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1" name="Text 159"/>
          <p:cNvSpPr/>
          <p:nvPr/>
        </p:nvSpPr>
        <p:spPr>
          <a:xfrm>
            <a:off x="9824133" y="3481038"/>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2" name="Text 160"/>
          <p:cNvSpPr/>
          <p:nvPr/>
        </p:nvSpPr>
        <p:spPr>
          <a:xfrm>
            <a:off x="636332" y="3734059"/>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Profit before tax after discontinued operation</a:t>
            </a:r>
            <a:endParaRPr lang="en-US" sz="550" dirty="0"/>
          </a:p>
        </p:txBody>
      </p:sp>
      <p:sp>
        <p:nvSpPr>
          <p:cNvPr id="163" name="Text 161"/>
          <p:cNvSpPr/>
          <p:nvPr/>
        </p:nvSpPr>
        <p:spPr>
          <a:xfrm>
            <a:off x="2169967"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4" name="Text 162"/>
          <p:cNvSpPr/>
          <p:nvPr/>
        </p:nvSpPr>
        <p:spPr>
          <a:xfrm>
            <a:off x="2935392" y="373405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29,505</a:t>
            </a:r>
            <a:endParaRPr lang="en-US" sz="550" dirty="0"/>
          </a:p>
        </p:txBody>
      </p:sp>
      <p:sp>
        <p:nvSpPr>
          <p:cNvPr id="165" name="Text 163"/>
          <p:cNvSpPr/>
          <p:nvPr/>
        </p:nvSpPr>
        <p:spPr>
          <a:xfrm>
            <a:off x="3700817" y="3734059"/>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6" name="Text 164"/>
          <p:cNvSpPr/>
          <p:nvPr/>
        </p:nvSpPr>
        <p:spPr>
          <a:xfrm>
            <a:off x="4370554" y="3734059"/>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7" name="Text 165"/>
          <p:cNvSpPr/>
          <p:nvPr/>
        </p:nvSpPr>
        <p:spPr>
          <a:xfrm>
            <a:off x="5327270"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8" name="Text 166"/>
          <p:cNvSpPr/>
          <p:nvPr/>
        </p:nvSpPr>
        <p:spPr>
          <a:xfrm>
            <a:off x="6092695"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69" name="Text 167"/>
          <p:cNvSpPr/>
          <p:nvPr/>
        </p:nvSpPr>
        <p:spPr>
          <a:xfrm>
            <a:off x="6858121"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70" name="Text 168"/>
          <p:cNvSpPr/>
          <p:nvPr/>
        </p:nvSpPr>
        <p:spPr>
          <a:xfrm>
            <a:off x="7623546"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71" name="Text 169"/>
          <p:cNvSpPr/>
          <p:nvPr/>
        </p:nvSpPr>
        <p:spPr>
          <a:xfrm>
            <a:off x="8388971" y="3734059"/>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72" name="Text 170"/>
          <p:cNvSpPr/>
          <p:nvPr/>
        </p:nvSpPr>
        <p:spPr>
          <a:xfrm>
            <a:off x="9058708" y="37340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73" name="Text 171"/>
          <p:cNvSpPr/>
          <p:nvPr/>
        </p:nvSpPr>
        <p:spPr>
          <a:xfrm>
            <a:off x="9824133" y="3734059"/>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174" name="Text 172"/>
          <p:cNvSpPr/>
          <p:nvPr/>
        </p:nvSpPr>
        <p:spPr>
          <a:xfrm>
            <a:off x="636332" y="3987080"/>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Capital expenditure</a:t>
            </a:r>
            <a:endParaRPr lang="en-US" sz="550" dirty="0"/>
          </a:p>
        </p:txBody>
      </p:sp>
      <p:sp>
        <p:nvSpPr>
          <p:cNvPr id="175" name="Text 173"/>
          <p:cNvSpPr/>
          <p:nvPr/>
        </p:nvSpPr>
        <p:spPr>
          <a:xfrm>
            <a:off x="2169967"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2,103</a:t>
            </a:r>
            <a:endParaRPr lang="en-US" sz="550" dirty="0"/>
          </a:p>
        </p:txBody>
      </p:sp>
      <p:sp>
        <p:nvSpPr>
          <p:cNvPr id="176" name="Text 174"/>
          <p:cNvSpPr/>
          <p:nvPr/>
        </p:nvSpPr>
        <p:spPr>
          <a:xfrm>
            <a:off x="2935392"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4,179</a:t>
            </a:r>
            <a:endParaRPr lang="en-US" sz="550" dirty="0"/>
          </a:p>
        </p:txBody>
      </p:sp>
      <p:sp>
        <p:nvSpPr>
          <p:cNvPr id="177" name="Text 175"/>
          <p:cNvSpPr/>
          <p:nvPr/>
        </p:nvSpPr>
        <p:spPr>
          <a:xfrm>
            <a:off x="3700817" y="398708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178" name="Text 176"/>
          <p:cNvSpPr/>
          <p:nvPr/>
        </p:nvSpPr>
        <p:spPr>
          <a:xfrm>
            <a:off x="4370554" y="3987080"/>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6,282</a:t>
            </a:r>
            <a:endParaRPr lang="en-US" sz="550" dirty="0"/>
          </a:p>
        </p:txBody>
      </p:sp>
      <p:sp>
        <p:nvSpPr>
          <p:cNvPr id="179" name="Text 177"/>
          <p:cNvSpPr/>
          <p:nvPr/>
        </p:nvSpPr>
        <p:spPr>
          <a:xfrm>
            <a:off x="5327270"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58</a:t>
            </a:r>
            <a:endParaRPr lang="en-US" sz="550" dirty="0"/>
          </a:p>
        </p:txBody>
      </p:sp>
      <p:sp>
        <p:nvSpPr>
          <p:cNvPr id="180" name="Text 178"/>
          <p:cNvSpPr/>
          <p:nvPr/>
        </p:nvSpPr>
        <p:spPr>
          <a:xfrm>
            <a:off x="6092695"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34,388</a:t>
            </a:r>
            <a:endParaRPr lang="en-US" sz="550" dirty="0"/>
          </a:p>
        </p:txBody>
      </p:sp>
      <p:sp>
        <p:nvSpPr>
          <p:cNvPr id="181" name="Text 179"/>
          <p:cNvSpPr/>
          <p:nvPr/>
        </p:nvSpPr>
        <p:spPr>
          <a:xfrm>
            <a:off x="6858121"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(44)</a:t>
            </a:r>
            <a:endParaRPr lang="en-US" sz="550" dirty="0"/>
          </a:p>
        </p:txBody>
      </p:sp>
      <p:sp>
        <p:nvSpPr>
          <p:cNvPr id="182" name="Text 180"/>
          <p:cNvSpPr/>
          <p:nvPr/>
        </p:nvSpPr>
        <p:spPr>
          <a:xfrm>
            <a:off x="7623546"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40,664</a:t>
            </a:r>
            <a:endParaRPr lang="en-US" sz="550" dirty="0"/>
          </a:p>
        </p:txBody>
      </p:sp>
      <p:sp>
        <p:nvSpPr>
          <p:cNvPr id="183" name="Text 181"/>
          <p:cNvSpPr/>
          <p:nvPr/>
        </p:nvSpPr>
        <p:spPr>
          <a:xfrm>
            <a:off x="8388971" y="3987080"/>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(198)</a:t>
            </a:r>
            <a:endParaRPr lang="en-US" sz="550" dirty="0"/>
          </a:p>
        </p:txBody>
      </p:sp>
      <p:sp>
        <p:nvSpPr>
          <p:cNvPr id="184" name="Text 182"/>
          <p:cNvSpPr/>
          <p:nvPr/>
        </p:nvSpPr>
        <p:spPr>
          <a:xfrm>
            <a:off x="9058708" y="3987080"/>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45</a:t>
            </a:r>
            <a:endParaRPr lang="en-US" sz="550" dirty="0"/>
          </a:p>
        </p:txBody>
      </p:sp>
      <p:sp>
        <p:nvSpPr>
          <p:cNvPr id="185" name="Text 183"/>
          <p:cNvSpPr/>
          <p:nvPr/>
        </p:nvSpPr>
        <p:spPr>
          <a:xfrm>
            <a:off x="9824133" y="3987080"/>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40,531</a:t>
            </a:r>
            <a:endParaRPr lang="en-US" sz="550" dirty="0"/>
          </a:p>
        </p:txBody>
      </p:sp>
      <p:sp>
        <p:nvSpPr>
          <p:cNvPr id="186" name="Text 184"/>
          <p:cNvSpPr/>
          <p:nvPr/>
        </p:nvSpPr>
        <p:spPr>
          <a:xfrm>
            <a:off x="636332" y="4146654"/>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Depreciation and amortisation expense</a:t>
            </a:r>
            <a:endParaRPr lang="en-US" sz="550" dirty="0"/>
          </a:p>
        </p:txBody>
      </p:sp>
      <p:sp>
        <p:nvSpPr>
          <p:cNvPr id="187" name="Text 185"/>
          <p:cNvSpPr/>
          <p:nvPr/>
        </p:nvSpPr>
        <p:spPr>
          <a:xfrm>
            <a:off x="2169967"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2,046</a:t>
            </a:r>
            <a:endParaRPr lang="en-US" sz="550" dirty="0"/>
          </a:p>
        </p:txBody>
      </p:sp>
      <p:sp>
        <p:nvSpPr>
          <p:cNvPr id="188" name="Text 186"/>
          <p:cNvSpPr/>
          <p:nvPr/>
        </p:nvSpPr>
        <p:spPr>
          <a:xfrm>
            <a:off x="2935392"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2,899</a:t>
            </a:r>
            <a:endParaRPr lang="en-US" sz="550" dirty="0"/>
          </a:p>
        </p:txBody>
      </p:sp>
      <p:sp>
        <p:nvSpPr>
          <p:cNvPr id="189" name="Text 187"/>
          <p:cNvSpPr/>
          <p:nvPr/>
        </p:nvSpPr>
        <p:spPr>
          <a:xfrm>
            <a:off x="3700817" y="4146654"/>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160</a:t>
            </a:r>
            <a:endParaRPr lang="en-US" sz="550" dirty="0"/>
          </a:p>
        </p:txBody>
      </p:sp>
      <p:sp>
        <p:nvSpPr>
          <p:cNvPr id="190" name="Text 188"/>
          <p:cNvSpPr/>
          <p:nvPr/>
        </p:nvSpPr>
        <p:spPr>
          <a:xfrm>
            <a:off x="4370554" y="4146654"/>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5,105</a:t>
            </a:r>
            <a:endParaRPr lang="en-US" sz="550" dirty="0"/>
          </a:p>
        </p:txBody>
      </p:sp>
      <p:sp>
        <p:nvSpPr>
          <p:cNvPr id="191" name="Text 189"/>
          <p:cNvSpPr/>
          <p:nvPr/>
        </p:nvSpPr>
        <p:spPr>
          <a:xfrm>
            <a:off x="5327270"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41</a:t>
            </a:r>
            <a:endParaRPr lang="en-US" sz="550" dirty="0"/>
          </a:p>
        </p:txBody>
      </p:sp>
      <p:sp>
        <p:nvSpPr>
          <p:cNvPr id="192" name="Text 190"/>
          <p:cNvSpPr/>
          <p:nvPr/>
        </p:nvSpPr>
        <p:spPr>
          <a:xfrm>
            <a:off x="6092695"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18,105</a:t>
            </a:r>
            <a:endParaRPr lang="en-US" sz="550" dirty="0"/>
          </a:p>
        </p:txBody>
      </p:sp>
      <p:sp>
        <p:nvSpPr>
          <p:cNvPr id="193" name="Text 191"/>
          <p:cNvSpPr/>
          <p:nvPr/>
        </p:nvSpPr>
        <p:spPr>
          <a:xfrm>
            <a:off x="6858121"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(32)</a:t>
            </a:r>
            <a:endParaRPr lang="en-US" sz="550" dirty="0"/>
          </a:p>
        </p:txBody>
      </p:sp>
      <p:sp>
        <p:nvSpPr>
          <p:cNvPr id="194" name="Text 192"/>
          <p:cNvSpPr/>
          <p:nvPr/>
        </p:nvSpPr>
        <p:spPr>
          <a:xfrm>
            <a:off x="7623546"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23,219</a:t>
            </a:r>
            <a:endParaRPr lang="en-US" sz="550" dirty="0"/>
          </a:p>
        </p:txBody>
      </p:sp>
      <p:sp>
        <p:nvSpPr>
          <p:cNvPr id="195" name="Text 193"/>
          <p:cNvSpPr/>
          <p:nvPr/>
        </p:nvSpPr>
        <p:spPr>
          <a:xfrm>
            <a:off x="8388971" y="4146654"/>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127</a:t>
            </a:r>
            <a:endParaRPr lang="en-US" sz="550" dirty="0"/>
          </a:p>
        </p:txBody>
      </p:sp>
      <p:sp>
        <p:nvSpPr>
          <p:cNvPr id="196" name="Text 194"/>
          <p:cNvSpPr/>
          <p:nvPr/>
        </p:nvSpPr>
        <p:spPr>
          <a:xfrm>
            <a:off x="9058708" y="414665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(90)</a:t>
            </a:r>
            <a:endParaRPr lang="en-US" sz="550" dirty="0"/>
          </a:p>
        </p:txBody>
      </p:sp>
      <p:sp>
        <p:nvSpPr>
          <p:cNvPr id="197" name="Text 195"/>
          <p:cNvSpPr/>
          <p:nvPr/>
        </p:nvSpPr>
        <p:spPr>
          <a:xfrm>
            <a:off x="9824133" y="4146654"/>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4,275</a:t>
            </a:r>
            <a:endParaRPr lang="en-US" sz="550" dirty="0"/>
          </a:p>
        </p:txBody>
      </p:sp>
      <p:sp>
        <p:nvSpPr>
          <p:cNvPr id="198" name="Text 196"/>
          <p:cNvSpPr/>
          <p:nvPr/>
        </p:nvSpPr>
        <p:spPr>
          <a:xfrm>
            <a:off x="636332" y="4399675"/>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assets — Segment assets</a:t>
            </a:r>
            <a:endParaRPr lang="en-US" sz="550" dirty="0"/>
          </a:p>
        </p:txBody>
      </p:sp>
      <p:sp>
        <p:nvSpPr>
          <p:cNvPr id="199" name="Text 197"/>
          <p:cNvSpPr/>
          <p:nvPr/>
        </p:nvSpPr>
        <p:spPr>
          <a:xfrm>
            <a:off x="2169967"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33,329</a:t>
            </a:r>
            <a:endParaRPr lang="en-US" sz="550" dirty="0"/>
          </a:p>
        </p:txBody>
      </p:sp>
      <p:sp>
        <p:nvSpPr>
          <p:cNvPr id="200" name="Text 198"/>
          <p:cNvSpPr/>
          <p:nvPr/>
        </p:nvSpPr>
        <p:spPr>
          <a:xfrm>
            <a:off x="2935392"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22,463</a:t>
            </a:r>
            <a:endParaRPr lang="en-US" sz="550" dirty="0"/>
          </a:p>
        </p:txBody>
      </p:sp>
      <p:sp>
        <p:nvSpPr>
          <p:cNvPr id="201" name="Text 199"/>
          <p:cNvSpPr/>
          <p:nvPr/>
        </p:nvSpPr>
        <p:spPr>
          <a:xfrm>
            <a:off x="3700817" y="439967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1,484</a:t>
            </a:r>
            <a:endParaRPr lang="en-US" sz="550" dirty="0"/>
          </a:p>
        </p:txBody>
      </p:sp>
      <p:sp>
        <p:nvSpPr>
          <p:cNvPr id="202" name="Text 200"/>
          <p:cNvSpPr/>
          <p:nvPr/>
        </p:nvSpPr>
        <p:spPr>
          <a:xfrm>
            <a:off x="4370554" y="4399675"/>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57,746</a:t>
            </a:r>
            <a:endParaRPr lang="en-US" sz="550" dirty="0"/>
          </a:p>
        </p:txBody>
      </p:sp>
      <p:sp>
        <p:nvSpPr>
          <p:cNvPr id="203" name="Text 201"/>
          <p:cNvSpPr/>
          <p:nvPr/>
        </p:nvSpPr>
        <p:spPr>
          <a:xfrm>
            <a:off x="5327270"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8,122</a:t>
            </a:r>
            <a:endParaRPr lang="en-US" sz="550" dirty="0"/>
          </a:p>
        </p:txBody>
      </p:sp>
      <p:sp>
        <p:nvSpPr>
          <p:cNvPr id="204" name="Text 202"/>
          <p:cNvSpPr/>
          <p:nvPr/>
        </p:nvSpPr>
        <p:spPr>
          <a:xfrm>
            <a:off x="6092695"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2,20,711</a:t>
            </a:r>
            <a:endParaRPr lang="en-US" sz="550" dirty="0"/>
          </a:p>
        </p:txBody>
      </p:sp>
      <p:sp>
        <p:nvSpPr>
          <p:cNvPr id="205" name="Text 203"/>
          <p:cNvSpPr/>
          <p:nvPr/>
        </p:nvSpPr>
        <p:spPr>
          <a:xfrm>
            <a:off x="6858121"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(203)</a:t>
            </a:r>
            <a:endParaRPr lang="en-US" sz="550" dirty="0"/>
          </a:p>
        </p:txBody>
      </p:sp>
      <p:sp>
        <p:nvSpPr>
          <p:cNvPr id="206" name="Text 204"/>
          <p:cNvSpPr/>
          <p:nvPr/>
        </p:nvSpPr>
        <p:spPr>
          <a:xfrm>
            <a:off x="7623546"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2,85,926</a:t>
            </a:r>
            <a:endParaRPr lang="en-US" sz="550" dirty="0"/>
          </a:p>
        </p:txBody>
      </p:sp>
      <p:sp>
        <p:nvSpPr>
          <p:cNvPr id="207" name="Text 205"/>
          <p:cNvSpPr/>
          <p:nvPr/>
        </p:nvSpPr>
        <p:spPr>
          <a:xfrm>
            <a:off x="8388971" y="4399675"/>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5,532</a:t>
            </a:r>
            <a:endParaRPr lang="en-US" sz="550" dirty="0"/>
          </a:p>
        </p:txBody>
      </p:sp>
      <p:sp>
        <p:nvSpPr>
          <p:cNvPr id="208" name="Text 206"/>
          <p:cNvSpPr/>
          <p:nvPr/>
        </p:nvSpPr>
        <p:spPr>
          <a:xfrm>
            <a:off x="9058708" y="439967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(1,611)</a:t>
            </a:r>
            <a:endParaRPr lang="en-US" sz="550" dirty="0"/>
          </a:p>
        </p:txBody>
      </p:sp>
      <p:sp>
        <p:nvSpPr>
          <p:cNvPr id="209" name="Text 207"/>
          <p:cNvSpPr/>
          <p:nvPr/>
        </p:nvSpPr>
        <p:spPr>
          <a:xfrm>
            <a:off x="9824133" y="4399675"/>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2,89,847</a:t>
            </a:r>
            <a:endParaRPr lang="en-US" sz="550" dirty="0"/>
          </a:p>
        </p:txBody>
      </p:sp>
      <p:sp>
        <p:nvSpPr>
          <p:cNvPr id="210" name="Text 208"/>
          <p:cNvSpPr/>
          <p:nvPr/>
        </p:nvSpPr>
        <p:spPr>
          <a:xfrm>
            <a:off x="636332" y="4559249"/>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Assets classified as held for sale</a:t>
            </a:r>
            <a:endParaRPr lang="en-US" sz="550" dirty="0"/>
          </a:p>
        </p:txBody>
      </p:sp>
      <p:sp>
        <p:nvSpPr>
          <p:cNvPr id="211" name="Text 209"/>
          <p:cNvSpPr/>
          <p:nvPr/>
        </p:nvSpPr>
        <p:spPr>
          <a:xfrm>
            <a:off x="2169967"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2" name="Text 210"/>
          <p:cNvSpPr/>
          <p:nvPr/>
        </p:nvSpPr>
        <p:spPr>
          <a:xfrm>
            <a:off x="2935392"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3" name="Text 211"/>
          <p:cNvSpPr/>
          <p:nvPr/>
        </p:nvSpPr>
        <p:spPr>
          <a:xfrm>
            <a:off x="3700817" y="4559249"/>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4" name="Text 212"/>
          <p:cNvSpPr/>
          <p:nvPr/>
        </p:nvSpPr>
        <p:spPr>
          <a:xfrm>
            <a:off x="4370554" y="4559249"/>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5" name="Text 213"/>
          <p:cNvSpPr/>
          <p:nvPr/>
        </p:nvSpPr>
        <p:spPr>
          <a:xfrm>
            <a:off x="5327270"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6" name="Text 214"/>
          <p:cNvSpPr/>
          <p:nvPr/>
        </p:nvSpPr>
        <p:spPr>
          <a:xfrm>
            <a:off x="6092695"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7" name="Text 215"/>
          <p:cNvSpPr/>
          <p:nvPr/>
        </p:nvSpPr>
        <p:spPr>
          <a:xfrm>
            <a:off x="6858121"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8" name="Text 216"/>
          <p:cNvSpPr/>
          <p:nvPr/>
        </p:nvSpPr>
        <p:spPr>
          <a:xfrm>
            <a:off x="7623546"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19" name="Text 217"/>
          <p:cNvSpPr/>
          <p:nvPr/>
        </p:nvSpPr>
        <p:spPr>
          <a:xfrm>
            <a:off x="8388971" y="4559249"/>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20" name="Text 218"/>
          <p:cNvSpPr/>
          <p:nvPr/>
        </p:nvSpPr>
        <p:spPr>
          <a:xfrm>
            <a:off x="9058708" y="4559249"/>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21" name="Text 219"/>
          <p:cNvSpPr/>
          <p:nvPr/>
        </p:nvSpPr>
        <p:spPr>
          <a:xfrm>
            <a:off x="9824133" y="4559249"/>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5,534</a:t>
            </a:r>
            <a:endParaRPr lang="en-US" sz="550" dirty="0"/>
          </a:p>
        </p:txBody>
      </p:sp>
      <p:sp>
        <p:nvSpPr>
          <p:cNvPr id="222" name="Text 220"/>
          <p:cNvSpPr/>
          <p:nvPr/>
        </p:nvSpPr>
        <p:spPr>
          <a:xfrm>
            <a:off x="636332" y="4718822"/>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Investments in equity accounted investees</a:t>
            </a:r>
            <a:endParaRPr lang="en-US" sz="550" dirty="0"/>
          </a:p>
        </p:txBody>
      </p:sp>
      <p:sp>
        <p:nvSpPr>
          <p:cNvPr id="223" name="Text 221"/>
          <p:cNvSpPr/>
          <p:nvPr/>
        </p:nvSpPr>
        <p:spPr>
          <a:xfrm>
            <a:off x="2169967"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24" name="Text 222"/>
          <p:cNvSpPr/>
          <p:nvPr/>
        </p:nvSpPr>
        <p:spPr>
          <a:xfrm>
            <a:off x="2935392"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25" name="Text 223"/>
          <p:cNvSpPr/>
          <p:nvPr/>
        </p:nvSpPr>
        <p:spPr>
          <a:xfrm>
            <a:off x="3700817" y="471882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1,139</a:t>
            </a:r>
            <a:endParaRPr lang="en-US" sz="550" dirty="0"/>
          </a:p>
        </p:txBody>
      </p:sp>
      <p:sp>
        <p:nvSpPr>
          <p:cNvPr id="226" name="Text 224"/>
          <p:cNvSpPr/>
          <p:nvPr/>
        </p:nvSpPr>
        <p:spPr>
          <a:xfrm>
            <a:off x="4370554" y="4718822"/>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1,139</a:t>
            </a:r>
            <a:endParaRPr lang="en-US" sz="550" dirty="0"/>
          </a:p>
        </p:txBody>
      </p:sp>
      <p:sp>
        <p:nvSpPr>
          <p:cNvPr id="227" name="Text 225"/>
          <p:cNvSpPr/>
          <p:nvPr/>
        </p:nvSpPr>
        <p:spPr>
          <a:xfrm>
            <a:off x="5327270"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28" name="Text 226"/>
          <p:cNvSpPr/>
          <p:nvPr/>
        </p:nvSpPr>
        <p:spPr>
          <a:xfrm>
            <a:off x="6092695"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3,428</a:t>
            </a:r>
            <a:endParaRPr lang="en-US" sz="550" dirty="0"/>
          </a:p>
        </p:txBody>
      </p:sp>
      <p:sp>
        <p:nvSpPr>
          <p:cNvPr id="229" name="Text 227"/>
          <p:cNvSpPr/>
          <p:nvPr/>
        </p:nvSpPr>
        <p:spPr>
          <a:xfrm>
            <a:off x="6858121"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30" name="Text 228"/>
          <p:cNvSpPr/>
          <p:nvPr/>
        </p:nvSpPr>
        <p:spPr>
          <a:xfrm>
            <a:off x="7623546"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4,567</a:t>
            </a:r>
            <a:endParaRPr lang="en-US" sz="550" dirty="0"/>
          </a:p>
        </p:txBody>
      </p:sp>
      <p:sp>
        <p:nvSpPr>
          <p:cNvPr id="231" name="Text 229"/>
          <p:cNvSpPr/>
          <p:nvPr/>
        </p:nvSpPr>
        <p:spPr>
          <a:xfrm>
            <a:off x="8388971" y="471882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987</a:t>
            </a:r>
            <a:endParaRPr lang="en-US" sz="550" dirty="0"/>
          </a:p>
        </p:txBody>
      </p:sp>
      <p:sp>
        <p:nvSpPr>
          <p:cNvPr id="232" name="Text 230"/>
          <p:cNvSpPr/>
          <p:nvPr/>
        </p:nvSpPr>
        <p:spPr>
          <a:xfrm>
            <a:off x="9058708" y="47188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t>
            </a:r>
            <a:endParaRPr lang="en-US" sz="550" dirty="0"/>
          </a:p>
        </p:txBody>
      </p:sp>
      <p:sp>
        <p:nvSpPr>
          <p:cNvPr id="233" name="Text 231"/>
          <p:cNvSpPr/>
          <p:nvPr/>
        </p:nvSpPr>
        <p:spPr>
          <a:xfrm>
            <a:off x="9824133" y="4718822"/>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5,554</a:t>
            </a:r>
            <a:endParaRPr lang="en-US" sz="550" dirty="0"/>
          </a:p>
        </p:txBody>
      </p:sp>
      <p:sp>
        <p:nvSpPr>
          <p:cNvPr id="234" name="Text 232"/>
          <p:cNvSpPr/>
          <p:nvPr/>
        </p:nvSpPr>
        <p:spPr>
          <a:xfrm>
            <a:off x="636332" y="4971843"/>
            <a:ext cx="1377052" cy="280342"/>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Reconciliation to total assets — Current and non-current tax assets (net)</a:t>
            </a:r>
            <a:endParaRPr lang="en-US" sz="550" dirty="0"/>
          </a:p>
        </p:txBody>
      </p:sp>
      <p:sp>
        <p:nvSpPr>
          <p:cNvPr id="235" name="Text 233"/>
          <p:cNvSpPr/>
          <p:nvPr/>
        </p:nvSpPr>
        <p:spPr>
          <a:xfrm>
            <a:off x="2169967"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36" name="Text 234"/>
          <p:cNvSpPr/>
          <p:nvPr/>
        </p:nvSpPr>
        <p:spPr>
          <a:xfrm>
            <a:off x="2935392" y="4971843"/>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2,456</a:t>
            </a:r>
            <a:endParaRPr lang="en-US" sz="550" dirty="0"/>
          </a:p>
        </p:txBody>
      </p:sp>
      <p:sp>
        <p:nvSpPr>
          <p:cNvPr id="237" name="Text 235"/>
          <p:cNvSpPr/>
          <p:nvPr/>
        </p:nvSpPr>
        <p:spPr>
          <a:xfrm>
            <a:off x="3700817" y="4971843"/>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38" name="Text 236"/>
          <p:cNvSpPr/>
          <p:nvPr/>
        </p:nvSpPr>
        <p:spPr>
          <a:xfrm>
            <a:off x="4370554" y="4971843"/>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39" name="Text 237"/>
          <p:cNvSpPr/>
          <p:nvPr/>
        </p:nvSpPr>
        <p:spPr>
          <a:xfrm>
            <a:off x="5327270"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0" name="Text 238"/>
          <p:cNvSpPr/>
          <p:nvPr/>
        </p:nvSpPr>
        <p:spPr>
          <a:xfrm>
            <a:off x="6092695"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1" name="Text 239"/>
          <p:cNvSpPr/>
          <p:nvPr/>
        </p:nvSpPr>
        <p:spPr>
          <a:xfrm>
            <a:off x="6858121"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2" name="Text 240"/>
          <p:cNvSpPr/>
          <p:nvPr/>
        </p:nvSpPr>
        <p:spPr>
          <a:xfrm>
            <a:off x="7623546"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3" name="Text 241"/>
          <p:cNvSpPr/>
          <p:nvPr/>
        </p:nvSpPr>
        <p:spPr>
          <a:xfrm>
            <a:off x="8388971" y="4971843"/>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4" name="Text 242"/>
          <p:cNvSpPr/>
          <p:nvPr/>
        </p:nvSpPr>
        <p:spPr>
          <a:xfrm>
            <a:off x="9058708" y="497184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5" name="Text 243"/>
          <p:cNvSpPr/>
          <p:nvPr/>
        </p:nvSpPr>
        <p:spPr>
          <a:xfrm>
            <a:off x="9824133" y="4971843"/>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6" name="Text 244"/>
          <p:cNvSpPr/>
          <p:nvPr/>
        </p:nvSpPr>
        <p:spPr>
          <a:xfrm>
            <a:off x="636332" y="5318311"/>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Deferred tax assets (net)</a:t>
            </a:r>
            <a:endParaRPr lang="en-US" sz="550" dirty="0"/>
          </a:p>
        </p:txBody>
      </p:sp>
      <p:sp>
        <p:nvSpPr>
          <p:cNvPr id="247" name="Text 245"/>
          <p:cNvSpPr/>
          <p:nvPr/>
        </p:nvSpPr>
        <p:spPr>
          <a:xfrm>
            <a:off x="2169967"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48" name="Text 246"/>
          <p:cNvSpPr/>
          <p:nvPr/>
        </p:nvSpPr>
        <p:spPr>
          <a:xfrm>
            <a:off x="2935392" y="5318311"/>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2,456</a:t>
            </a:r>
            <a:endParaRPr lang="en-US" sz="550" dirty="0"/>
          </a:p>
        </p:txBody>
      </p:sp>
      <p:sp>
        <p:nvSpPr>
          <p:cNvPr id="249" name="Text 247"/>
          <p:cNvSpPr/>
          <p:nvPr/>
        </p:nvSpPr>
        <p:spPr>
          <a:xfrm>
            <a:off x="3700817" y="5318311"/>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0" name="Text 248"/>
          <p:cNvSpPr/>
          <p:nvPr/>
        </p:nvSpPr>
        <p:spPr>
          <a:xfrm>
            <a:off x="4370554" y="5318311"/>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1" name="Text 249"/>
          <p:cNvSpPr/>
          <p:nvPr/>
        </p:nvSpPr>
        <p:spPr>
          <a:xfrm>
            <a:off x="5327270"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2" name="Text 250"/>
          <p:cNvSpPr/>
          <p:nvPr/>
        </p:nvSpPr>
        <p:spPr>
          <a:xfrm>
            <a:off x="6092695"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3" name="Text 251"/>
          <p:cNvSpPr/>
          <p:nvPr/>
        </p:nvSpPr>
        <p:spPr>
          <a:xfrm>
            <a:off x="6858121"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4" name="Text 252"/>
          <p:cNvSpPr/>
          <p:nvPr/>
        </p:nvSpPr>
        <p:spPr>
          <a:xfrm>
            <a:off x="7623546"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5" name="Text 253"/>
          <p:cNvSpPr/>
          <p:nvPr/>
        </p:nvSpPr>
        <p:spPr>
          <a:xfrm>
            <a:off x="8388971" y="5318311"/>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6" name="Text 254"/>
          <p:cNvSpPr/>
          <p:nvPr/>
        </p:nvSpPr>
        <p:spPr>
          <a:xfrm>
            <a:off x="9058708" y="5318311"/>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7" name="Text 255"/>
          <p:cNvSpPr/>
          <p:nvPr/>
        </p:nvSpPr>
        <p:spPr>
          <a:xfrm>
            <a:off x="9824133" y="5318311"/>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58" name="Text 256"/>
          <p:cNvSpPr/>
          <p:nvPr/>
        </p:nvSpPr>
        <p:spPr>
          <a:xfrm>
            <a:off x="636332" y="5477885"/>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Other unallocated financial assets</a:t>
            </a:r>
            <a:endParaRPr lang="en-US" sz="550" dirty="0"/>
          </a:p>
        </p:txBody>
      </p:sp>
      <p:sp>
        <p:nvSpPr>
          <p:cNvPr id="259" name="Text 257"/>
          <p:cNvSpPr/>
          <p:nvPr/>
        </p:nvSpPr>
        <p:spPr>
          <a:xfrm>
            <a:off x="2169967"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0" name="Text 258"/>
          <p:cNvSpPr/>
          <p:nvPr/>
        </p:nvSpPr>
        <p:spPr>
          <a:xfrm>
            <a:off x="2935392" y="5477885"/>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(42,993)</a:t>
            </a:r>
            <a:endParaRPr lang="en-US" sz="550" dirty="0"/>
          </a:p>
        </p:txBody>
      </p:sp>
      <p:sp>
        <p:nvSpPr>
          <p:cNvPr id="261" name="Text 259"/>
          <p:cNvSpPr/>
          <p:nvPr/>
        </p:nvSpPr>
        <p:spPr>
          <a:xfrm>
            <a:off x="3700817" y="5477885"/>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2" name="Text 260"/>
          <p:cNvSpPr/>
          <p:nvPr/>
        </p:nvSpPr>
        <p:spPr>
          <a:xfrm>
            <a:off x="4370554" y="5477885"/>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3" name="Text 261"/>
          <p:cNvSpPr/>
          <p:nvPr/>
        </p:nvSpPr>
        <p:spPr>
          <a:xfrm>
            <a:off x="5327270"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4" name="Text 262"/>
          <p:cNvSpPr/>
          <p:nvPr/>
        </p:nvSpPr>
        <p:spPr>
          <a:xfrm>
            <a:off x="6092695"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5" name="Text 263"/>
          <p:cNvSpPr/>
          <p:nvPr/>
        </p:nvSpPr>
        <p:spPr>
          <a:xfrm>
            <a:off x="6858121"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6" name="Text 264"/>
          <p:cNvSpPr/>
          <p:nvPr/>
        </p:nvSpPr>
        <p:spPr>
          <a:xfrm>
            <a:off x="7623546"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7" name="Text 265"/>
          <p:cNvSpPr/>
          <p:nvPr/>
        </p:nvSpPr>
        <p:spPr>
          <a:xfrm>
            <a:off x="8388971" y="5477885"/>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8" name="Text 266"/>
          <p:cNvSpPr/>
          <p:nvPr/>
        </p:nvSpPr>
        <p:spPr>
          <a:xfrm>
            <a:off x="9058708" y="547788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69" name="Text 267"/>
          <p:cNvSpPr/>
          <p:nvPr/>
        </p:nvSpPr>
        <p:spPr>
          <a:xfrm>
            <a:off x="9824133" y="5477885"/>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0" name="Text 268"/>
          <p:cNvSpPr/>
          <p:nvPr/>
        </p:nvSpPr>
        <p:spPr>
          <a:xfrm>
            <a:off x="636332" y="5637459"/>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 assets</a:t>
            </a:r>
            <a:endParaRPr lang="en-US" sz="550" dirty="0"/>
          </a:p>
        </p:txBody>
      </p:sp>
      <p:sp>
        <p:nvSpPr>
          <p:cNvPr id="271" name="Text 269"/>
          <p:cNvSpPr/>
          <p:nvPr/>
        </p:nvSpPr>
        <p:spPr>
          <a:xfrm>
            <a:off x="2169967"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2" name="Text 270"/>
          <p:cNvSpPr/>
          <p:nvPr/>
        </p:nvSpPr>
        <p:spPr>
          <a:xfrm>
            <a:off x="2935392" y="5637459"/>
            <a:ext cx="608843"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2,62,852</a:t>
            </a:r>
            <a:endParaRPr lang="en-US" sz="550" dirty="0"/>
          </a:p>
        </p:txBody>
      </p:sp>
      <p:sp>
        <p:nvSpPr>
          <p:cNvPr id="273" name="Text 271"/>
          <p:cNvSpPr/>
          <p:nvPr/>
        </p:nvSpPr>
        <p:spPr>
          <a:xfrm>
            <a:off x="3700817" y="5637459"/>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4" name="Text 272"/>
          <p:cNvSpPr/>
          <p:nvPr/>
        </p:nvSpPr>
        <p:spPr>
          <a:xfrm>
            <a:off x="4370554" y="5637459"/>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5" name="Text 273"/>
          <p:cNvSpPr/>
          <p:nvPr/>
        </p:nvSpPr>
        <p:spPr>
          <a:xfrm>
            <a:off x="5327270"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6" name="Text 274"/>
          <p:cNvSpPr/>
          <p:nvPr/>
        </p:nvSpPr>
        <p:spPr>
          <a:xfrm>
            <a:off x="6092695"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7" name="Text 275"/>
          <p:cNvSpPr/>
          <p:nvPr/>
        </p:nvSpPr>
        <p:spPr>
          <a:xfrm>
            <a:off x="6858121"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8" name="Text 276"/>
          <p:cNvSpPr/>
          <p:nvPr/>
        </p:nvSpPr>
        <p:spPr>
          <a:xfrm>
            <a:off x="7623546"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79" name="Text 277"/>
          <p:cNvSpPr/>
          <p:nvPr/>
        </p:nvSpPr>
        <p:spPr>
          <a:xfrm>
            <a:off x="8388971" y="5637459"/>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80" name="Text 278"/>
          <p:cNvSpPr/>
          <p:nvPr/>
        </p:nvSpPr>
        <p:spPr>
          <a:xfrm>
            <a:off x="9058708" y="5637459"/>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81" name="Text 279"/>
          <p:cNvSpPr/>
          <p:nvPr/>
        </p:nvSpPr>
        <p:spPr>
          <a:xfrm>
            <a:off x="9824133" y="5637459"/>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82" name="Text 280"/>
          <p:cNvSpPr/>
          <p:nvPr/>
        </p:nvSpPr>
        <p:spPr>
          <a:xfrm>
            <a:off x="636332" y="5797032"/>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liabilities — Segment liabilities</a:t>
            </a:r>
            <a:endParaRPr lang="en-US" sz="550" dirty="0"/>
          </a:p>
        </p:txBody>
      </p:sp>
      <p:sp>
        <p:nvSpPr>
          <p:cNvPr id="283" name="Text 281"/>
          <p:cNvSpPr/>
          <p:nvPr/>
        </p:nvSpPr>
        <p:spPr>
          <a:xfrm>
            <a:off x="2169967"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26,147</a:t>
            </a:r>
            <a:endParaRPr lang="en-US" sz="550" dirty="0"/>
          </a:p>
        </p:txBody>
      </p:sp>
      <p:sp>
        <p:nvSpPr>
          <p:cNvPr id="284" name="Text 282"/>
          <p:cNvSpPr/>
          <p:nvPr/>
        </p:nvSpPr>
        <p:spPr>
          <a:xfrm>
            <a:off x="2935392"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18,201</a:t>
            </a:r>
            <a:endParaRPr lang="en-US" sz="550" dirty="0"/>
          </a:p>
        </p:txBody>
      </p:sp>
      <p:sp>
        <p:nvSpPr>
          <p:cNvPr id="285" name="Text 283"/>
          <p:cNvSpPr/>
          <p:nvPr/>
        </p:nvSpPr>
        <p:spPr>
          <a:xfrm>
            <a:off x="3700817" y="579703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1,477</a:t>
            </a:r>
            <a:endParaRPr lang="en-US" sz="550" dirty="0"/>
          </a:p>
        </p:txBody>
      </p:sp>
      <p:sp>
        <p:nvSpPr>
          <p:cNvPr id="286" name="Text 284"/>
          <p:cNvSpPr/>
          <p:nvPr/>
        </p:nvSpPr>
        <p:spPr>
          <a:xfrm>
            <a:off x="4370554" y="5797032"/>
            <a:ext cx="80013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40,825</a:t>
            </a:r>
            <a:endParaRPr lang="en-US" sz="550" dirty="0"/>
          </a:p>
        </p:txBody>
      </p:sp>
      <p:sp>
        <p:nvSpPr>
          <p:cNvPr id="287" name="Text 285"/>
          <p:cNvSpPr/>
          <p:nvPr/>
        </p:nvSpPr>
        <p:spPr>
          <a:xfrm>
            <a:off x="5327270"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22</a:t>
            </a:r>
            <a:endParaRPr lang="en-US" sz="550" dirty="0"/>
          </a:p>
        </p:txBody>
      </p:sp>
      <p:sp>
        <p:nvSpPr>
          <p:cNvPr id="288" name="Text 286"/>
          <p:cNvSpPr/>
          <p:nvPr/>
        </p:nvSpPr>
        <p:spPr>
          <a:xfrm>
            <a:off x="6092695"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1,41,273</a:t>
            </a:r>
            <a:endParaRPr lang="en-US" sz="550" dirty="0"/>
          </a:p>
        </p:txBody>
      </p:sp>
      <p:sp>
        <p:nvSpPr>
          <p:cNvPr id="289" name="Text 287"/>
          <p:cNvSpPr/>
          <p:nvPr/>
        </p:nvSpPr>
        <p:spPr>
          <a:xfrm>
            <a:off x="6858121"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(480)</a:t>
            </a:r>
            <a:endParaRPr lang="en-US" sz="550" dirty="0"/>
          </a:p>
        </p:txBody>
      </p:sp>
      <p:sp>
        <p:nvSpPr>
          <p:cNvPr id="290" name="Text 288"/>
          <p:cNvSpPr/>
          <p:nvPr/>
        </p:nvSpPr>
        <p:spPr>
          <a:xfrm>
            <a:off x="7623546"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1,83,074</a:t>
            </a:r>
            <a:endParaRPr lang="en-US" sz="550" dirty="0"/>
          </a:p>
        </p:txBody>
      </p:sp>
      <p:sp>
        <p:nvSpPr>
          <p:cNvPr id="291" name="Text 289"/>
          <p:cNvSpPr/>
          <p:nvPr/>
        </p:nvSpPr>
        <p:spPr>
          <a:xfrm>
            <a:off x="8388971" y="5797032"/>
            <a:ext cx="513154"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3,106</a:t>
            </a:r>
            <a:endParaRPr lang="en-US" sz="550" dirty="0"/>
          </a:p>
        </p:txBody>
      </p:sp>
      <p:sp>
        <p:nvSpPr>
          <p:cNvPr id="292" name="Text 290"/>
          <p:cNvSpPr/>
          <p:nvPr/>
        </p:nvSpPr>
        <p:spPr>
          <a:xfrm>
            <a:off x="9058708" y="579703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(570)</a:t>
            </a:r>
            <a:endParaRPr lang="en-US" sz="550" dirty="0"/>
          </a:p>
        </p:txBody>
      </p:sp>
      <p:sp>
        <p:nvSpPr>
          <p:cNvPr id="293" name="Text 291"/>
          <p:cNvSpPr/>
          <p:nvPr/>
        </p:nvSpPr>
        <p:spPr>
          <a:xfrm>
            <a:off x="9824133" y="5797032"/>
            <a:ext cx="611627"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1,80,220</a:t>
            </a:r>
            <a:endParaRPr lang="en-US" sz="550" dirty="0"/>
          </a:p>
        </p:txBody>
      </p:sp>
      <p:sp>
        <p:nvSpPr>
          <p:cNvPr id="294" name="Text 292"/>
          <p:cNvSpPr/>
          <p:nvPr/>
        </p:nvSpPr>
        <p:spPr>
          <a:xfrm>
            <a:off x="636332" y="6050053"/>
            <a:ext cx="1377052" cy="186894"/>
          </a:xfrm>
          <a:prstGeom prst="rect">
            <a:avLst/>
          </a:prstGeom>
          <a:noFill/>
          <a:ln/>
        </p:spPr>
        <p:txBody>
          <a:bodyPr wrap="squar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Reconciliation to total liabilities — Borrowings</a:t>
            </a:r>
            <a:endParaRPr lang="en-US" sz="550" dirty="0"/>
          </a:p>
        </p:txBody>
      </p:sp>
      <p:sp>
        <p:nvSpPr>
          <p:cNvPr id="295" name="Text 293"/>
          <p:cNvSpPr/>
          <p:nvPr/>
        </p:nvSpPr>
        <p:spPr>
          <a:xfrm>
            <a:off x="2169967"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96" name="Text 294"/>
          <p:cNvSpPr/>
          <p:nvPr/>
        </p:nvSpPr>
        <p:spPr>
          <a:xfrm>
            <a:off x="2935392" y="6050053"/>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62,499</a:t>
            </a:r>
            <a:endParaRPr lang="en-US" sz="550" dirty="0"/>
          </a:p>
        </p:txBody>
      </p:sp>
      <p:sp>
        <p:nvSpPr>
          <p:cNvPr id="297" name="Text 295"/>
          <p:cNvSpPr/>
          <p:nvPr/>
        </p:nvSpPr>
        <p:spPr>
          <a:xfrm>
            <a:off x="3700817" y="6050053"/>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98" name="Text 296"/>
          <p:cNvSpPr/>
          <p:nvPr/>
        </p:nvSpPr>
        <p:spPr>
          <a:xfrm>
            <a:off x="4370554" y="6050053"/>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299" name="Text 297"/>
          <p:cNvSpPr/>
          <p:nvPr/>
        </p:nvSpPr>
        <p:spPr>
          <a:xfrm>
            <a:off x="5327270"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0" name="Text 298"/>
          <p:cNvSpPr/>
          <p:nvPr/>
        </p:nvSpPr>
        <p:spPr>
          <a:xfrm>
            <a:off x="6092695"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1" name="Text 299"/>
          <p:cNvSpPr/>
          <p:nvPr/>
        </p:nvSpPr>
        <p:spPr>
          <a:xfrm>
            <a:off x="6858121"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2" name="Text 300"/>
          <p:cNvSpPr/>
          <p:nvPr/>
        </p:nvSpPr>
        <p:spPr>
          <a:xfrm>
            <a:off x="7623546"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3" name="Text 301"/>
          <p:cNvSpPr/>
          <p:nvPr/>
        </p:nvSpPr>
        <p:spPr>
          <a:xfrm>
            <a:off x="8388971" y="6050053"/>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4" name="Text 302"/>
          <p:cNvSpPr/>
          <p:nvPr/>
        </p:nvSpPr>
        <p:spPr>
          <a:xfrm>
            <a:off x="9058708" y="6050053"/>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5" name="Text 303"/>
          <p:cNvSpPr/>
          <p:nvPr/>
        </p:nvSpPr>
        <p:spPr>
          <a:xfrm>
            <a:off x="9824133" y="6050053"/>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6" name="Text 304"/>
          <p:cNvSpPr/>
          <p:nvPr/>
        </p:nvSpPr>
        <p:spPr>
          <a:xfrm>
            <a:off x="636332" y="6303074"/>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Current tax liabilities (net)</a:t>
            </a:r>
            <a:endParaRPr lang="en-US" sz="550" dirty="0"/>
          </a:p>
        </p:txBody>
      </p:sp>
      <p:sp>
        <p:nvSpPr>
          <p:cNvPr id="307" name="Text 305"/>
          <p:cNvSpPr/>
          <p:nvPr/>
        </p:nvSpPr>
        <p:spPr>
          <a:xfrm>
            <a:off x="2169967"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08" name="Text 306"/>
          <p:cNvSpPr/>
          <p:nvPr/>
        </p:nvSpPr>
        <p:spPr>
          <a:xfrm>
            <a:off x="2935392" y="6303074"/>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2,146</a:t>
            </a:r>
            <a:endParaRPr lang="en-US" sz="550" dirty="0"/>
          </a:p>
        </p:txBody>
      </p:sp>
      <p:sp>
        <p:nvSpPr>
          <p:cNvPr id="309" name="Text 307"/>
          <p:cNvSpPr/>
          <p:nvPr/>
        </p:nvSpPr>
        <p:spPr>
          <a:xfrm>
            <a:off x="3700817" y="6303074"/>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0" name="Text 308"/>
          <p:cNvSpPr/>
          <p:nvPr/>
        </p:nvSpPr>
        <p:spPr>
          <a:xfrm>
            <a:off x="4370554" y="6303074"/>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1" name="Text 309"/>
          <p:cNvSpPr/>
          <p:nvPr/>
        </p:nvSpPr>
        <p:spPr>
          <a:xfrm>
            <a:off x="5327270"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2" name="Text 310"/>
          <p:cNvSpPr/>
          <p:nvPr/>
        </p:nvSpPr>
        <p:spPr>
          <a:xfrm>
            <a:off x="6092695"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3" name="Text 311"/>
          <p:cNvSpPr/>
          <p:nvPr/>
        </p:nvSpPr>
        <p:spPr>
          <a:xfrm>
            <a:off x="6858121"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4" name="Text 312"/>
          <p:cNvSpPr/>
          <p:nvPr/>
        </p:nvSpPr>
        <p:spPr>
          <a:xfrm>
            <a:off x="7623546"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5" name="Text 313"/>
          <p:cNvSpPr/>
          <p:nvPr/>
        </p:nvSpPr>
        <p:spPr>
          <a:xfrm>
            <a:off x="8388971" y="6303074"/>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6" name="Text 314"/>
          <p:cNvSpPr/>
          <p:nvPr/>
        </p:nvSpPr>
        <p:spPr>
          <a:xfrm>
            <a:off x="9058708" y="6303074"/>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7" name="Text 315"/>
          <p:cNvSpPr/>
          <p:nvPr/>
        </p:nvSpPr>
        <p:spPr>
          <a:xfrm>
            <a:off x="9824133" y="6303074"/>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18" name="Text 316"/>
          <p:cNvSpPr/>
          <p:nvPr/>
        </p:nvSpPr>
        <p:spPr>
          <a:xfrm>
            <a:off x="636332" y="6462648"/>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Deferred tax liabilities (net)</a:t>
            </a:r>
            <a:endParaRPr lang="en-US" sz="550" dirty="0"/>
          </a:p>
        </p:txBody>
      </p:sp>
      <p:sp>
        <p:nvSpPr>
          <p:cNvPr id="319" name="Text 317"/>
          <p:cNvSpPr/>
          <p:nvPr/>
        </p:nvSpPr>
        <p:spPr>
          <a:xfrm>
            <a:off x="2169967"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0" name="Text 318"/>
          <p:cNvSpPr/>
          <p:nvPr/>
        </p:nvSpPr>
        <p:spPr>
          <a:xfrm>
            <a:off x="2935392" y="6462648"/>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2,146</a:t>
            </a:r>
            <a:endParaRPr lang="en-US" sz="550" dirty="0"/>
          </a:p>
        </p:txBody>
      </p:sp>
      <p:sp>
        <p:nvSpPr>
          <p:cNvPr id="321" name="Text 319"/>
          <p:cNvSpPr/>
          <p:nvPr/>
        </p:nvSpPr>
        <p:spPr>
          <a:xfrm>
            <a:off x="3700817" y="6462648"/>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2" name="Text 320"/>
          <p:cNvSpPr/>
          <p:nvPr/>
        </p:nvSpPr>
        <p:spPr>
          <a:xfrm>
            <a:off x="4370554" y="6462648"/>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3" name="Text 321"/>
          <p:cNvSpPr/>
          <p:nvPr/>
        </p:nvSpPr>
        <p:spPr>
          <a:xfrm>
            <a:off x="5327270"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4" name="Text 322"/>
          <p:cNvSpPr/>
          <p:nvPr/>
        </p:nvSpPr>
        <p:spPr>
          <a:xfrm>
            <a:off x="6092695"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5" name="Text 323"/>
          <p:cNvSpPr/>
          <p:nvPr/>
        </p:nvSpPr>
        <p:spPr>
          <a:xfrm>
            <a:off x="6858121"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6" name="Text 324"/>
          <p:cNvSpPr/>
          <p:nvPr/>
        </p:nvSpPr>
        <p:spPr>
          <a:xfrm>
            <a:off x="7623546"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7" name="Text 325"/>
          <p:cNvSpPr/>
          <p:nvPr/>
        </p:nvSpPr>
        <p:spPr>
          <a:xfrm>
            <a:off x="8388971" y="6462648"/>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8" name="Text 326"/>
          <p:cNvSpPr/>
          <p:nvPr/>
        </p:nvSpPr>
        <p:spPr>
          <a:xfrm>
            <a:off x="9058708" y="6462648"/>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29" name="Text 327"/>
          <p:cNvSpPr/>
          <p:nvPr/>
        </p:nvSpPr>
        <p:spPr>
          <a:xfrm>
            <a:off x="9824133" y="6462648"/>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0" name="Text 328"/>
          <p:cNvSpPr/>
          <p:nvPr/>
        </p:nvSpPr>
        <p:spPr>
          <a:xfrm>
            <a:off x="636332" y="6622222"/>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Other unallocated financial liabilities</a:t>
            </a:r>
            <a:endParaRPr lang="en-US" sz="550" dirty="0"/>
          </a:p>
        </p:txBody>
      </p:sp>
      <p:sp>
        <p:nvSpPr>
          <p:cNvPr id="331" name="Text 329"/>
          <p:cNvSpPr/>
          <p:nvPr/>
        </p:nvSpPr>
        <p:spPr>
          <a:xfrm>
            <a:off x="2169967"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2" name="Text 330"/>
          <p:cNvSpPr/>
          <p:nvPr/>
        </p:nvSpPr>
        <p:spPr>
          <a:xfrm>
            <a:off x="2935392" y="6622222"/>
            <a:ext cx="608843" cy="93447"/>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30,544</a:t>
            </a:r>
            <a:endParaRPr lang="en-US" sz="550" dirty="0"/>
          </a:p>
        </p:txBody>
      </p:sp>
      <p:sp>
        <p:nvSpPr>
          <p:cNvPr id="333" name="Text 331"/>
          <p:cNvSpPr/>
          <p:nvPr/>
        </p:nvSpPr>
        <p:spPr>
          <a:xfrm>
            <a:off x="3700817" y="6622222"/>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4" name="Text 332"/>
          <p:cNvSpPr/>
          <p:nvPr/>
        </p:nvSpPr>
        <p:spPr>
          <a:xfrm>
            <a:off x="4370554" y="6622222"/>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5" name="Text 333"/>
          <p:cNvSpPr/>
          <p:nvPr/>
        </p:nvSpPr>
        <p:spPr>
          <a:xfrm>
            <a:off x="5327270"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6" name="Text 334"/>
          <p:cNvSpPr/>
          <p:nvPr/>
        </p:nvSpPr>
        <p:spPr>
          <a:xfrm>
            <a:off x="6092695"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7" name="Text 335"/>
          <p:cNvSpPr/>
          <p:nvPr/>
        </p:nvSpPr>
        <p:spPr>
          <a:xfrm>
            <a:off x="6858121"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8" name="Text 336"/>
          <p:cNvSpPr/>
          <p:nvPr/>
        </p:nvSpPr>
        <p:spPr>
          <a:xfrm>
            <a:off x="7623546"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39" name="Text 337"/>
          <p:cNvSpPr/>
          <p:nvPr/>
        </p:nvSpPr>
        <p:spPr>
          <a:xfrm>
            <a:off x="8388971" y="6622222"/>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0" name="Text 338"/>
          <p:cNvSpPr/>
          <p:nvPr/>
        </p:nvSpPr>
        <p:spPr>
          <a:xfrm>
            <a:off x="9058708" y="6622222"/>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1" name="Text 339"/>
          <p:cNvSpPr/>
          <p:nvPr/>
        </p:nvSpPr>
        <p:spPr>
          <a:xfrm>
            <a:off x="9824133" y="6622222"/>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2" name="Text 340"/>
          <p:cNvSpPr/>
          <p:nvPr/>
        </p:nvSpPr>
        <p:spPr>
          <a:xfrm>
            <a:off x="636332" y="6781795"/>
            <a:ext cx="1377052"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 liabilities</a:t>
            </a:r>
            <a:endParaRPr lang="en-US" sz="550" dirty="0"/>
          </a:p>
        </p:txBody>
      </p:sp>
      <p:sp>
        <p:nvSpPr>
          <p:cNvPr id="343" name="Text 341"/>
          <p:cNvSpPr/>
          <p:nvPr/>
        </p:nvSpPr>
        <p:spPr>
          <a:xfrm>
            <a:off x="2169967"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4" name="Text 342"/>
          <p:cNvSpPr/>
          <p:nvPr/>
        </p:nvSpPr>
        <p:spPr>
          <a:xfrm>
            <a:off x="2935392" y="6781795"/>
            <a:ext cx="608843" cy="93447"/>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2,77,555</a:t>
            </a:r>
            <a:endParaRPr lang="en-US" sz="550" dirty="0"/>
          </a:p>
        </p:txBody>
      </p:sp>
      <p:sp>
        <p:nvSpPr>
          <p:cNvPr id="345" name="Text 343"/>
          <p:cNvSpPr/>
          <p:nvPr/>
        </p:nvSpPr>
        <p:spPr>
          <a:xfrm>
            <a:off x="3700817" y="6781795"/>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6" name="Text 344"/>
          <p:cNvSpPr/>
          <p:nvPr/>
        </p:nvSpPr>
        <p:spPr>
          <a:xfrm>
            <a:off x="4370554" y="6781795"/>
            <a:ext cx="80013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7" name="Text 345"/>
          <p:cNvSpPr/>
          <p:nvPr/>
        </p:nvSpPr>
        <p:spPr>
          <a:xfrm>
            <a:off x="5327270"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8" name="Text 346"/>
          <p:cNvSpPr/>
          <p:nvPr/>
        </p:nvSpPr>
        <p:spPr>
          <a:xfrm>
            <a:off x="6092695"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49" name="Text 347"/>
          <p:cNvSpPr/>
          <p:nvPr/>
        </p:nvSpPr>
        <p:spPr>
          <a:xfrm>
            <a:off x="6858121"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50" name="Text 348"/>
          <p:cNvSpPr/>
          <p:nvPr/>
        </p:nvSpPr>
        <p:spPr>
          <a:xfrm>
            <a:off x="7623546"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51" name="Text 349"/>
          <p:cNvSpPr/>
          <p:nvPr/>
        </p:nvSpPr>
        <p:spPr>
          <a:xfrm>
            <a:off x="8388971" y="6781795"/>
            <a:ext cx="513154"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52" name="Text 350"/>
          <p:cNvSpPr/>
          <p:nvPr/>
        </p:nvSpPr>
        <p:spPr>
          <a:xfrm>
            <a:off x="9058708" y="6781795"/>
            <a:ext cx="608843"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53" name="Text 351"/>
          <p:cNvSpPr/>
          <p:nvPr/>
        </p:nvSpPr>
        <p:spPr>
          <a:xfrm>
            <a:off x="9824133" y="6781795"/>
            <a:ext cx="611627" cy="93447"/>
          </a:xfrm>
          <a:prstGeom prst="rect">
            <a:avLst/>
          </a:prstGeom>
          <a:noFill/>
          <a:ln/>
        </p:spPr>
        <p:txBody>
          <a:bodyPr wrap="none" lIns="0" tIns="0" rIns="0" bIns="0" rtlCol="0" anchor="t"/>
          <a:lstStyle/>
          <a:p>
            <a:pPr marL="0" indent="0" algn="l">
              <a:lnSpc>
                <a:spcPts val="700"/>
              </a:lnSpc>
              <a:buNone/>
            </a:pPr>
            <a:endParaRPr lang="en-US" sz="550" dirty="0"/>
          </a:p>
        </p:txBody>
      </p:sp>
      <p:sp>
        <p:nvSpPr>
          <p:cNvPr id="354" name="Text 352"/>
          <p:cNvSpPr/>
          <p:nvPr/>
        </p:nvSpPr>
        <p:spPr>
          <a:xfrm>
            <a:off x="555083" y="6957553"/>
            <a:ext cx="9579082" cy="93447"/>
          </a:xfrm>
          <a:prstGeom prst="rect">
            <a:avLst/>
          </a:prstGeom>
          <a:noFill/>
          <a:ln/>
        </p:spPr>
        <p:txBody>
          <a:bodyPr wrap="none" lIns="0" tIns="0" rIns="0" bIns="0" rtlCol="0" anchor="t"/>
          <a:lstStyle/>
          <a:p>
            <a:pPr marL="0" indent="0" algn="l">
              <a:lnSpc>
                <a:spcPts val="700"/>
              </a:lnSpc>
              <a:buNone/>
            </a:pPr>
            <a:r>
              <a:rPr lang="en-US" sz="550" i="1" dirty="0">
                <a:solidFill>
                  <a:srgbClr val="15213F"/>
                </a:solidFill>
                <a:latin typeface="Inter" pitchFamily="34" charset="0"/>
                <a:ea typeface="Inter" pitchFamily="34" charset="-122"/>
                <a:cs typeface="Inter" pitchFamily="34" charset="-120"/>
              </a:rPr>
              <a:t>Source: Tata Motors Annual Report FY 2024-25. All figures in ₹ Crore.</a:t>
            </a:r>
            <a:endParaRPr lang="en-US" sz="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595"/>
            </a:avLst>
          </a:prstGeom>
          <a:solidFill>
            <a:srgbClr val="FBFCFE"/>
          </a:solidFill>
          <a:ln w="22269">
            <a:solidFill>
              <a:srgbClr val="E5E0DF"/>
            </a:solidFill>
            <a:prstDash val="solid"/>
          </a:ln>
        </p:spPr>
      </p:sp>
      <p:sp>
        <p:nvSpPr>
          <p:cNvPr id="3" name="Text 1"/>
          <p:cNvSpPr/>
          <p:nvPr/>
        </p:nvSpPr>
        <p:spPr>
          <a:xfrm>
            <a:off x="684612" y="476459"/>
            <a:ext cx="6402641" cy="337332"/>
          </a:xfrm>
          <a:prstGeom prst="rect">
            <a:avLst/>
          </a:prstGeom>
          <a:noFill/>
          <a:ln/>
        </p:spPr>
        <p:txBody>
          <a:bodyPr wrap="none" lIns="0" tIns="0" rIns="0" bIns="0" rtlCol="0" anchor="t"/>
          <a:lstStyle/>
          <a:p>
            <a:pPr marL="0" indent="0" algn="l">
              <a:lnSpc>
                <a:spcPts val="2650"/>
              </a:lnSpc>
              <a:buNone/>
            </a:pPr>
            <a:r>
              <a:rPr lang="en-US" sz="2100" b="1" dirty="0">
                <a:solidFill>
                  <a:srgbClr val="3257B8"/>
                </a:solidFill>
                <a:latin typeface="Inter Bold" pitchFamily="34" charset="0"/>
                <a:ea typeface="Inter Bold" pitchFamily="34" charset="-122"/>
                <a:cs typeface="Inter Bold" pitchFamily="34" charset="-120"/>
              </a:rPr>
              <a:t>AS 17 — Tata Motors (Secondary Reporting) (1/2)</a:t>
            </a:r>
            <a:endParaRPr lang="en-US" sz="2100" dirty="0"/>
          </a:p>
        </p:txBody>
      </p:sp>
      <p:sp>
        <p:nvSpPr>
          <p:cNvPr id="4" name="Text 2"/>
          <p:cNvSpPr/>
          <p:nvPr/>
        </p:nvSpPr>
        <p:spPr>
          <a:xfrm>
            <a:off x="684612" y="982414"/>
            <a:ext cx="9320026" cy="153831"/>
          </a:xfrm>
          <a:prstGeom prst="rect">
            <a:avLst/>
          </a:prstGeom>
          <a:noFill/>
          <a:ln/>
        </p:spPr>
        <p:txBody>
          <a:bodyPr wrap="none" lIns="0" tIns="0" rIns="0" bIns="0" rtlCol="0" anchor="t"/>
          <a:lstStyle/>
          <a:p>
            <a:pPr marL="0" indent="0" algn="l">
              <a:lnSpc>
                <a:spcPts val="1200"/>
              </a:lnSpc>
              <a:buNone/>
            </a:pPr>
            <a:r>
              <a:rPr lang="en-US" sz="800" b="1" dirty="0">
                <a:solidFill>
                  <a:srgbClr val="15213F"/>
                </a:solidFill>
                <a:latin typeface="Inter" pitchFamily="34" charset="0"/>
                <a:ea typeface="Inter" pitchFamily="34" charset="-122"/>
                <a:cs typeface="Inter" pitchFamily="34" charset="-120"/>
              </a:rPr>
              <a:t>Entity-Wide Disclosures — For the year ended 31st March 2025 (₹ in Crore)</a:t>
            </a:r>
            <a:endParaRPr lang="en-US" sz="800" dirty="0"/>
          </a:p>
        </p:txBody>
      </p:sp>
      <p:sp>
        <p:nvSpPr>
          <p:cNvPr id="5" name="Shape 3"/>
          <p:cNvSpPr/>
          <p:nvPr/>
        </p:nvSpPr>
        <p:spPr>
          <a:xfrm>
            <a:off x="684612" y="1231084"/>
            <a:ext cx="9320026" cy="728349"/>
          </a:xfrm>
          <a:prstGeom prst="roundRect">
            <a:avLst>
              <a:gd name="adj" fmla="val 22227"/>
            </a:avLst>
          </a:prstGeom>
          <a:noFill/>
          <a:ln w="5567">
            <a:solidFill>
              <a:srgbClr val="000000">
                <a:alpha val="8000"/>
              </a:srgbClr>
            </a:solidFill>
            <a:prstDash val="solid"/>
          </a:ln>
        </p:spPr>
      </p:sp>
      <p:sp>
        <p:nvSpPr>
          <p:cNvPr id="6" name="Text 4"/>
          <p:cNvSpPr/>
          <p:nvPr/>
        </p:nvSpPr>
        <p:spPr>
          <a:xfrm>
            <a:off x="798134" y="1292773"/>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Particulars</a:t>
            </a:r>
            <a:endParaRPr lang="en-US" sz="650" dirty="0"/>
          </a:p>
        </p:txBody>
      </p:sp>
      <p:sp>
        <p:nvSpPr>
          <p:cNvPr id="7" name="Text 5"/>
          <p:cNvSpPr/>
          <p:nvPr/>
        </p:nvSpPr>
        <p:spPr>
          <a:xfrm>
            <a:off x="6013882" y="1292773"/>
            <a:ext cx="1826617"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2025</a:t>
            </a:r>
            <a:endParaRPr lang="en-US" sz="650" dirty="0"/>
          </a:p>
        </p:txBody>
      </p:sp>
      <p:sp>
        <p:nvSpPr>
          <p:cNvPr id="8" name="Text 6"/>
          <p:cNvSpPr/>
          <p:nvPr/>
        </p:nvSpPr>
        <p:spPr>
          <a:xfrm>
            <a:off x="8061802" y="1292773"/>
            <a:ext cx="1829401"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2024</a:t>
            </a:r>
            <a:endParaRPr lang="en-US" sz="650" dirty="0"/>
          </a:p>
        </p:txBody>
      </p:sp>
      <p:sp>
        <p:nvSpPr>
          <p:cNvPr id="9" name="Text 7"/>
          <p:cNvSpPr/>
          <p:nvPr/>
        </p:nvSpPr>
        <p:spPr>
          <a:xfrm>
            <a:off x="798134" y="1533700"/>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Total Revenues</a:t>
            </a:r>
            <a:endParaRPr lang="en-US" sz="650" dirty="0"/>
          </a:p>
        </p:txBody>
      </p:sp>
      <p:sp>
        <p:nvSpPr>
          <p:cNvPr id="10" name="Text 8"/>
          <p:cNvSpPr/>
          <p:nvPr/>
        </p:nvSpPr>
        <p:spPr>
          <a:xfrm>
            <a:off x="6013882" y="1533700"/>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14,852</a:t>
            </a:r>
            <a:endParaRPr lang="en-US" sz="650" dirty="0"/>
          </a:p>
        </p:txBody>
      </p:sp>
      <p:sp>
        <p:nvSpPr>
          <p:cNvPr id="11" name="Text 9"/>
          <p:cNvSpPr/>
          <p:nvPr/>
        </p:nvSpPr>
        <p:spPr>
          <a:xfrm>
            <a:off x="8061802" y="1533700"/>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10,114</a:t>
            </a:r>
            <a:endParaRPr lang="en-US" sz="650" dirty="0"/>
          </a:p>
        </p:txBody>
      </p:sp>
      <p:sp>
        <p:nvSpPr>
          <p:cNvPr id="12" name="Text 10"/>
          <p:cNvSpPr/>
          <p:nvPr/>
        </p:nvSpPr>
        <p:spPr>
          <a:xfrm>
            <a:off x="798134" y="1774627"/>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Earnings before other income (excl. incentives), finance costs, foreign exchange loss (net), exceptional items and tax</a:t>
            </a:r>
            <a:endParaRPr lang="en-US" sz="650" dirty="0"/>
          </a:p>
        </p:txBody>
      </p:sp>
      <p:sp>
        <p:nvSpPr>
          <p:cNvPr id="13" name="Text 11"/>
          <p:cNvSpPr/>
          <p:nvPr/>
        </p:nvSpPr>
        <p:spPr>
          <a:xfrm>
            <a:off x="6013882" y="1774627"/>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(256)</a:t>
            </a:r>
            <a:endParaRPr lang="en-US" sz="650" dirty="0"/>
          </a:p>
        </p:txBody>
      </p:sp>
      <p:sp>
        <p:nvSpPr>
          <p:cNvPr id="14" name="Text 12"/>
          <p:cNvSpPr/>
          <p:nvPr/>
        </p:nvSpPr>
        <p:spPr>
          <a:xfrm>
            <a:off x="8061802" y="1774627"/>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(792)</a:t>
            </a:r>
            <a:endParaRPr lang="en-US" sz="650" dirty="0"/>
          </a:p>
        </p:txBody>
      </p:sp>
      <p:sp>
        <p:nvSpPr>
          <p:cNvPr id="15" name="Text 13"/>
          <p:cNvSpPr/>
          <p:nvPr/>
        </p:nvSpPr>
        <p:spPr>
          <a:xfrm>
            <a:off x="684612" y="2085856"/>
            <a:ext cx="5395470" cy="168623"/>
          </a:xfrm>
          <a:prstGeom prst="rect">
            <a:avLst/>
          </a:prstGeom>
          <a:noFill/>
          <a:ln/>
        </p:spPr>
        <p:txBody>
          <a:bodyPr wrap="none" lIns="0" tIns="0" rIns="0" bIns="0" rtlCol="0" anchor="t"/>
          <a:lstStyle/>
          <a:p>
            <a:pPr marL="0" indent="0" algn="l">
              <a:lnSpc>
                <a:spcPts val="1300"/>
              </a:lnSpc>
              <a:buNone/>
            </a:pPr>
            <a:r>
              <a:rPr lang="en-US" sz="1050" b="1" dirty="0">
                <a:solidFill>
                  <a:srgbClr val="3257B8"/>
                </a:solidFill>
                <a:latin typeface="Inter Bold" pitchFamily="34" charset="0"/>
                <a:ea typeface="Inter Bold" pitchFamily="34" charset="-122"/>
                <a:cs typeface="Inter Bold" pitchFamily="34" charset="-120"/>
              </a:rPr>
              <a:t>A. Net Sales to External Customers by Geographic Area (by location of customers)</a:t>
            </a:r>
            <a:endParaRPr lang="en-US" sz="1050" dirty="0"/>
          </a:p>
        </p:txBody>
      </p:sp>
      <p:sp>
        <p:nvSpPr>
          <p:cNvPr id="16" name="Shape 14"/>
          <p:cNvSpPr/>
          <p:nvPr/>
        </p:nvSpPr>
        <p:spPr>
          <a:xfrm>
            <a:off x="684612" y="2380902"/>
            <a:ext cx="9320026" cy="1932982"/>
          </a:xfrm>
          <a:prstGeom prst="roundRect">
            <a:avLst>
              <a:gd name="adj" fmla="val 8375"/>
            </a:avLst>
          </a:prstGeom>
          <a:noFill/>
          <a:ln w="5567">
            <a:solidFill>
              <a:srgbClr val="000000">
                <a:alpha val="8000"/>
              </a:srgbClr>
            </a:solidFill>
            <a:prstDash val="solid"/>
          </a:ln>
        </p:spPr>
      </p:sp>
      <p:sp>
        <p:nvSpPr>
          <p:cNvPr id="17" name="Text 15"/>
          <p:cNvSpPr/>
          <p:nvPr/>
        </p:nvSpPr>
        <p:spPr>
          <a:xfrm>
            <a:off x="798134" y="2442591"/>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Particulars</a:t>
            </a:r>
            <a:endParaRPr lang="en-US" sz="650" dirty="0"/>
          </a:p>
        </p:txBody>
      </p:sp>
      <p:sp>
        <p:nvSpPr>
          <p:cNvPr id="18" name="Text 16"/>
          <p:cNvSpPr/>
          <p:nvPr/>
        </p:nvSpPr>
        <p:spPr>
          <a:xfrm>
            <a:off x="6013882" y="2442591"/>
            <a:ext cx="1826617"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2025</a:t>
            </a:r>
            <a:endParaRPr lang="en-US" sz="650" dirty="0"/>
          </a:p>
        </p:txBody>
      </p:sp>
      <p:sp>
        <p:nvSpPr>
          <p:cNvPr id="19" name="Text 17"/>
          <p:cNvSpPr/>
          <p:nvPr/>
        </p:nvSpPr>
        <p:spPr>
          <a:xfrm>
            <a:off x="8061802" y="2442591"/>
            <a:ext cx="1829401"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2024</a:t>
            </a:r>
            <a:endParaRPr lang="en-US" sz="650" dirty="0"/>
          </a:p>
        </p:txBody>
      </p:sp>
      <p:sp>
        <p:nvSpPr>
          <p:cNvPr id="20" name="Text 18"/>
          <p:cNvSpPr/>
          <p:nvPr/>
        </p:nvSpPr>
        <p:spPr>
          <a:xfrm>
            <a:off x="798134" y="2683518"/>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(a) India</a:t>
            </a:r>
            <a:endParaRPr lang="en-US" sz="650" dirty="0"/>
          </a:p>
        </p:txBody>
      </p:sp>
      <p:sp>
        <p:nvSpPr>
          <p:cNvPr id="21" name="Text 19"/>
          <p:cNvSpPr/>
          <p:nvPr/>
        </p:nvSpPr>
        <p:spPr>
          <a:xfrm>
            <a:off x="6013882" y="2683518"/>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1,18,630</a:t>
            </a:r>
            <a:endParaRPr lang="en-US" sz="650" dirty="0"/>
          </a:p>
        </p:txBody>
      </p:sp>
      <p:sp>
        <p:nvSpPr>
          <p:cNvPr id="22" name="Text 20"/>
          <p:cNvSpPr/>
          <p:nvPr/>
        </p:nvSpPr>
        <p:spPr>
          <a:xfrm>
            <a:off x="8061802" y="2683518"/>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1,23,843</a:t>
            </a:r>
            <a:endParaRPr lang="en-US" sz="650" dirty="0"/>
          </a:p>
        </p:txBody>
      </p:sp>
      <p:sp>
        <p:nvSpPr>
          <p:cNvPr id="23" name="Text 21"/>
          <p:cNvSpPr/>
          <p:nvPr/>
        </p:nvSpPr>
        <p:spPr>
          <a:xfrm>
            <a:off x="798134" y="2924445"/>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(b) United States of America</a:t>
            </a:r>
            <a:endParaRPr lang="en-US" sz="650" dirty="0"/>
          </a:p>
        </p:txBody>
      </p:sp>
      <p:sp>
        <p:nvSpPr>
          <p:cNvPr id="24" name="Text 22"/>
          <p:cNvSpPr/>
          <p:nvPr/>
        </p:nvSpPr>
        <p:spPr>
          <a:xfrm>
            <a:off x="6013882" y="2924445"/>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94,087</a:t>
            </a:r>
            <a:endParaRPr lang="en-US" sz="650" dirty="0"/>
          </a:p>
        </p:txBody>
      </p:sp>
      <p:sp>
        <p:nvSpPr>
          <p:cNvPr id="25" name="Text 23"/>
          <p:cNvSpPr/>
          <p:nvPr/>
        </p:nvSpPr>
        <p:spPr>
          <a:xfrm>
            <a:off x="8061802" y="2924445"/>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67,496</a:t>
            </a:r>
            <a:endParaRPr lang="en-US" sz="650" dirty="0"/>
          </a:p>
        </p:txBody>
      </p:sp>
      <p:sp>
        <p:nvSpPr>
          <p:cNvPr id="26" name="Text 24"/>
          <p:cNvSpPr/>
          <p:nvPr/>
        </p:nvSpPr>
        <p:spPr>
          <a:xfrm>
            <a:off x="798134" y="3165371"/>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(c) United Kingdom</a:t>
            </a:r>
            <a:endParaRPr lang="en-US" sz="650" dirty="0"/>
          </a:p>
        </p:txBody>
      </p:sp>
      <p:sp>
        <p:nvSpPr>
          <p:cNvPr id="27" name="Text 25"/>
          <p:cNvSpPr/>
          <p:nvPr/>
        </p:nvSpPr>
        <p:spPr>
          <a:xfrm>
            <a:off x="6013882" y="3165371"/>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54,520</a:t>
            </a:r>
            <a:endParaRPr lang="en-US" sz="650" dirty="0"/>
          </a:p>
        </p:txBody>
      </p:sp>
      <p:sp>
        <p:nvSpPr>
          <p:cNvPr id="28" name="Text 26"/>
          <p:cNvSpPr/>
          <p:nvPr/>
        </p:nvSpPr>
        <p:spPr>
          <a:xfrm>
            <a:off x="8061802" y="3165371"/>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55,009</a:t>
            </a:r>
            <a:endParaRPr lang="en-US" sz="650" dirty="0"/>
          </a:p>
        </p:txBody>
      </p:sp>
      <p:sp>
        <p:nvSpPr>
          <p:cNvPr id="29" name="Text 27"/>
          <p:cNvSpPr/>
          <p:nvPr/>
        </p:nvSpPr>
        <p:spPr>
          <a:xfrm>
            <a:off x="798134" y="3406298"/>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(d) Rest of Europe</a:t>
            </a:r>
            <a:endParaRPr lang="en-US" sz="650" dirty="0"/>
          </a:p>
        </p:txBody>
      </p:sp>
      <p:sp>
        <p:nvSpPr>
          <p:cNvPr id="30" name="Text 28"/>
          <p:cNvSpPr/>
          <p:nvPr/>
        </p:nvSpPr>
        <p:spPr>
          <a:xfrm>
            <a:off x="6013882" y="3406298"/>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51,307</a:t>
            </a:r>
            <a:endParaRPr lang="en-US" sz="650" dirty="0"/>
          </a:p>
        </p:txBody>
      </p:sp>
      <p:sp>
        <p:nvSpPr>
          <p:cNvPr id="31" name="Text 29"/>
          <p:cNvSpPr/>
          <p:nvPr/>
        </p:nvSpPr>
        <p:spPr>
          <a:xfrm>
            <a:off x="8061802" y="3406298"/>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55,528</a:t>
            </a:r>
            <a:endParaRPr lang="en-US" sz="650" dirty="0"/>
          </a:p>
        </p:txBody>
      </p:sp>
      <p:sp>
        <p:nvSpPr>
          <p:cNvPr id="32" name="Text 30"/>
          <p:cNvSpPr/>
          <p:nvPr/>
        </p:nvSpPr>
        <p:spPr>
          <a:xfrm>
            <a:off x="798134" y="3647225"/>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(e) China</a:t>
            </a:r>
            <a:endParaRPr lang="en-US" sz="650" dirty="0"/>
          </a:p>
        </p:txBody>
      </p:sp>
      <p:sp>
        <p:nvSpPr>
          <p:cNvPr id="33" name="Text 31"/>
          <p:cNvSpPr/>
          <p:nvPr/>
        </p:nvSpPr>
        <p:spPr>
          <a:xfrm>
            <a:off x="6013882" y="3647225"/>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55,354</a:t>
            </a:r>
            <a:endParaRPr lang="en-US" sz="650" dirty="0"/>
          </a:p>
        </p:txBody>
      </p:sp>
      <p:sp>
        <p:nvSpPr>
          <p:cNvPr id="34" name="Text 32"/>
          <p:cNvSpPr/>
          <p:nvPr/>
        </p:nvSpPr>
        <p:spPr>
          <a:xfrm>
            <a:off x="8061802" y="3647225"/>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57,184</a:t>
            </a:r>
            <a:endParaRPr lang="en-US" sz="650" dirty="0"/>
          </a:p>
        </p:txBody>
      </p:sp>
      <p:sp>
        <p:nvSpPr>
          <p:cNvPr id="35" name="Text 33"/>
          <p:cNvSpPr/>
          <p:nvPr/>
        </p:nvSpPr>
        <p:spPr>
          <a:xfrm>
            <a:off x="798134" y="3888152"/>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(f) Rest of the World</a:t>
            </a:r>
            <a:endParaRPr lang="en-US" sz="650" dirty="0"/>
          </a:p>
        </p:txBody>
      </p:sp>
      <p:sp>
        <p:nvSpPr>
          <p:cNvPr id="36" name="Text 34"/>
          <p:cNvSpPr/>
          <p:nvPr/>
        </p:nvSpPr>
        <p:spPr>
          <a:xfrm>
            <a:off x="6013882" y="3888152"/>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65,797</a:t>
            </a:r>
            <a:endParaRPr lang="en-US" sz="650" dirty="0"/>
          </a:p>
        </p:txBody>
      </p:sp>
      <p:sp>
        <p:nvSpPr>
          <p:cNvPr id="37" name="Text 35"/>
          <p:cNvSpPr/>
          <p:nvPr/>
        </p:nvSpPr>
        <p:spPr>
          <a:xfrm>
            <a:off x="8061802" y="3888152"/>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74,956</a:t>
            </a:r>
            <a:endParaRPr lang="en-US" sz="650" dirty="0"/>
          </a:p>
        </p:txBody>
      </p:sp>
      <p:sp>
        <p:nvSpPr>
          <p:cNvPr id="38" name="Text 36"/>
          <p:cNvSpPr/>
          <p:nvPr/>
        </p:nvSpPr>
        <p:spPr>
          <a:xfrm>
            <a:off x="798134" y="4129078"/>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Total</a:t>
            </a:r>
            <a:endParaRPr lang="en-US" sz="650" dirty="0"/>
          </a:p>
        </p:txBody>
      </p:sp>
      <p:sp>
        <p:nvSpPr>
          <p:cNvPr id="39" name="Text 37"/>
          <p:cNvSpPr/>
          <p:nvPr/>
        </p:nvSpPr>
        <p:spPr>
          <a:xfrm>
            <a:off x="6013882" y="4129078"/>
            <a:ext cx="1826617"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4,39,695</a:t>
            </a:r>
            <a:endParaRPr lang="en-US" sz="650" dirty="0"/>
          </a:p>
        </p:txBody>
      </p:sp>
      <p:sp>
        <p:nvSpPr>
          <p:cNvPr id="40" name="Text 38"/>
          <p:cNvSpPr/>
          <p:nvPr/>
        </p:nvSpPr>
        <p:spPr>
          <a:xfrm>
            <a:off x="8061802" y="4129078"/>
            <a:ext cx="1829401"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4,34,016</a:t>
            </a:r>
            <a:endParaRPr lang="en-US" sz="650" dirty="0"/>
          </a:p>
        </p:txBody>
      </p:sp>
      <p:sp>
        <p:nvSpPr>
          <p:cNvPr id="41" name="Text 39"/>
          <p:cNvSpPr/>
          <p:nvPr/>
        </p:nvSpPr>
        <p:spPr>
          <a:xfrm>
            <a:off x="684612" y="4440308"/>
            <a:ext cx="9320026" cy="337245"/>
          </a:xfrm>
          <a:prstGeom prst="rect">
            <a:avLst/>
          </a:prstGeom>
          <a:noFill/>
          <a:ln/>
        </p:spPr>
        <p:txBody>
          <a:bodyPr wrap="square" lIns="0" tIns="0" rIns="0" bIns="0" rtlCol="0" anchor="t"/>
          <a:lstStyle/>
          <a:p>
            <a:pPr marL="0" indent="0" algn="l">
              <a:lnSpc>
                <a:spcPts val="1300"/>
              </a:lnSpc>
              <a:buNone/>
            </a:pPr>
            <a:r>
              <a:rPr lang="en-US" sz="1050" b="1" dirty="0">
                <a:solidFill>
                  <a:srgbClr val="3257B8"/>
                </a:solidFill>
                <a:latin typeface="Inter Bold" pitchFamily="34" charset="0"/>
                <a:ea typeface="Inter Bold" pitchFamily="34" charset="-122"/>
                <a:cs typeface="Inter Bold" pitchFamily="34" charset="-120"/>
              </a:rPr>
              <a:t>B. Non-Current Assets by Geographic Area (Property, Plant &amp; Equipment, Intangible Assets, Other Non-Current Assets (non-financial) and Goodwill)</a:t>
            </a:r>
            <a:endParaRPr lang="en-US" sz="1050" dirty="0"/>
          </a:p>
        </p:txBody>
      </p:sp>
      <p:sp>
        <p:nvSpPr>
          <p:cNvPr id="42" name="Shape 40"/>
          <p:cNvSpPr/>
          <p:nvPr/>
        </p:nvSpPr>
        <p:spPr>
          <a:xfrm>
            <a:off x="684612" y="4903976"/>
            <a:ext cx="9320026" cy="1932982"/>
          </a:xfrm>
          <a:prstGeom prst="roundRect">
            <a:avLst>
              <a:gd name="adj" fmla="val 8375"/>
            </a:avLst>
          </a:prstGeom>
          <a:noFill/>
          <a:ln w="5567">
            <a:solidFill>
              <a:srgbClr val="000000">
                <a:alpha val="8000"/>
              </a:srgbClr>
            </a:solidFill>
            <a:prstDash val="solid"/>
          </a:ln>
        </p:spPr>
      </p:sp>
      <p:sp>
        <p:nvSpPr>
          <p:cNvPr id="43" name="Text 41"/>
          <p:cNvSpPr/>
          <p:nvPr/>
        </p:nvSpPr>
        <p:spPr>
          <a:xfrm>
            <a:off x="798134" y="4965666"/>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Particulars</a:t>
            </a:r>
            <a:endParaRPr lang="en-US" sz="650" dirty="0"/>
          </a:p>
        </p:txBody>
      </p:sp>
      <p:sp>
        <p:nvSpPr>
          <p:cNvPr id="44" name="Text 42"/>
          <p:cNvSpPr/>
          <p:nvPr/>
        </p:nvSpPr>
        <p:spPr>
          <a:xfrm>
            <a:off x="6013882" y="4965666"/>
            <a:ext cx="1826617"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2025</a:t>
            </a:r>
            <a:endParaRPr lang="en-US" sz="650" dirty="0"/>
          </a:p>
        </p:txBody>
      </p:sp>
      <p:sp>
        <p:nvSpPr>
          <p:cNvPr id="45" name="Text 43"/>
          <p:cNvSpPr/>
          <p:nvPr/>
        </p:nvSpPr>
        <p:spPr>
          <a:xfrm>
            <a:off x="8061802" y="4965666"/>
            <a:ext cx="1829401"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Year ended March 31, 2024</a:t>
            </a:r>
            <a:endParaRPr lang="en-US" sz="650" dirty="0"/>
          </a:p>
        </p:txBody>
      </p:sp>
      <p:sp>
        <p:nvSpPr>
          <p:cNvPr id="46" name="Text 44"/>
          <p:cNvSpPr/>
          <p:nvPr/>
        </p:nvSpPr>
        <p:spPr>
          <a:xfrm>
            <a:off x="798134" y="5206592"/>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(a) India</a:t>
            </a:r>
            <a:endParaRPr lang="en-US" sz="650" dirty="0"/>
          </a:p>
        </p:txBody>
      </p:sp>
      <p:sp>
        <p:nvSpPr>
          <p:cNvPr id="47" name="Text 45"/>
          <p:cNvSpPr/>
          <p:nvPr/>
        </p:nvSpPr>
        <p:spPr>
          <a:xfrm>
            <a:off x="6013882" y="5206592"/>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35,254</a:t>
            </a:r>
            <a:endParaRPr lang="en-US" sz="650" dirty="0"/>
          </a:p>
        </p:txBody>
      </p:sp>
      <p:sp>
        <p:nvSpPr>
          <p:cNvPr id="48" name="Text 46"/>
          <p:cNvSpPr/>
          <p:nvPr/>
        </p:nvSpPr>
        <p:spPr>
          <a:xfrm>
            <a:off x="8061802" y="5206592"/>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33,184</a:t>
            </a:r>
            <a:endParaRPr lang="en-US" sz="650" dirty="0"/>
          </a:p>
        </p:txBody>
      </p:sp>
      <p:sp>
        <p:nvSpPr>
          <p:cNvPr id="49" name="Text 47"/>
          <p:cNvSpPr/>
          <p:nvPr/>
        </p:nvSpPr>
        <p:spPr>
          <a:xfrm>
            <a:off x="798134" y="5447519"/>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(b) United States of America</a:t>
            </a:r>
            <a:endParaRPr lang="en-US" sz="650" dirty="0"/>
          </a:p>
        </p:txBody>
      </p:sp>
      <p:sp>
        <p:nvSpPr>
          <p:cNvPr id="50" name="Text 48"/>
          <p:cNvSpPr/>
          <p:nvPr/>
        </p:nvSpPr>
        <p:spPr>
          <a:xfrm>
            <a:off x="6013882" y="5447519"/>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471</a:t>
            </a:r>
            <a:endParaRPr lang="en-US" sz="650" dirty="0"/>
          </a:p>
        </p:txBody>
      </p:sp>
      <p:sp>
        <p:nvSpPr>
          <p:cNvPr id="51" name="Text 49"/>
          <p:cNvSpPr/>
          <p:nvPr/>
        </p:nvSpPr>
        <p:spPr>
          <a:xfrm>
            <a:off x="8061802" y="5447519"/>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477</a:t>
            </a:r>
            <a:endParaRPr lang="en-US" sz="650" dirty="0"/>
          </a:p>
        </p:txBody>
      </p:sp>
      <p:sp>
        <p:nvSpPr>
          <p:cNvPr id="52" name="Text 50"/>
          <p:cNvSpPr/>
          <p:nvPr/>
        </p:nvSpPr>
        <p:spPr>
          <a:xfrm>
            <a:off x="798134" y="5688446"/>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(c) United Kingdom</a:t>
            </a:r>
            <a:endParaRPr lang="en-US" sz="650" dirty="0"/>
          </a:p>
        </p:txBody>
      </p:sp>
      <p:sp>
        <p:nvSpPr>
          <p:cNvPr id="53" name="Text 51"/>
          <p:cNvSpPr/>
          <p:nvPr/>
        </p:nvSpPr>
        <p:spPr>
          <a:xfrm>
            <a:off x="6013882" y="5688446"/>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1,41,066</a:t>
            </a:r>
            <a:endParaRPr lang="en-US" sz="650" dirty="0"/>
          </a:p>
        </p:txBody>
      </p:sp>
      <p:sp>
        <p:nvSpPr>
          <p:cNvPr id="54" name="Text 52"/>
          <p:cNvSpPr/>
          <p:nvPr/>
        </p:nvSpPr>
        <p:spPr>
          <a:xfrm>
            <a:off x="8061802" y="5688446"/>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1,17,760</a:t>
            </a:r>
            <a:endParaRPr lang="en-US" sz="650" dirty="0"/>
          </a:p>
        </p:txBody>
      </p:sp>
      <p:sp>
        <p:nvSpPr>
          <p:cNvPr id="55" name="Text 53"/>
          <p:cNvSpPr/>
          <p:nvPr/>
        </p:nvSpPr>
        <p:spPr>
          <a:xfrm>
            <a:off x="798134" y="5929372"/>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(d) Rest of Europe</a:t>
            </a:r>
            <a:endParaRPr lang="en-US" sz="650" dirty="0"/>
          </a:p>
        </p:txBody>
      </p:sp>
      <p:sp>
        <p:nvSpPr>
          <p:cNvPr id="56" name="Text 54"/>
          <p:cNvSpPr/>
          <p:nvPr/>
        </p:nvSpPr>
        <p:spPr>
          <a:xfrm>
            <a:off x="6013882" y="5929372"/>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7,475</a:t>
            </a:r>
            <a:endParaRPr lang="en-US" sz="650" dirty="0"/>
          </a:p>
        </p:txBody>
      </p:sp>
      <p:sp>
        <p:nvSpPr>
          <p:cNvPr id="57" name="Text 55"/>
          <p:cNvSpPr/>
          <p:nvPr/>
        </p:nvSpPr>
        <p:spPr>
          <a:xfrm>
            <a:off x="8061802" y="5929372"/>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7,932</a:t>
            </a:r>
            <a:endParaRPr lang="en-US" sz="650" dirty="0"/>
          </a:p>
        </p:txBody>
      </p:sp>
      <p:sp>
        <p:nvSpPr>
          <p:cNvPr id="58" name="Text 56"/>
          <p:cNvSpPr/>
          <p:nvPr/>
        </p:nvSpPr>
        <p:spPr>
          <a:xfrm>
            <a:off x="798134" y="6170299"/>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(e) China</a:t>
            </a:r>
            <a:endParaRPr lang="en-US" sz="650" dirty="0"/>
          </a:p>
        </p:txBody>
      </p:sp>
      <p:sp>
        <p:nvSpPr>
          <p:cNvPr id="59" name="Text 57"/>
          <p:cNvSpPr/>
          <p:nvPr/>
        </p:nvSpPr>
        <p:spPr>
          <a:xfrm>
            <a:off x="6013882" y="6170299"/>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334</a:t>
            </a:r>
            <a:endParaRPr lang="en-US" sz="650" dirty="0"/>
          </a:p>
        </p:txBody>
      </p:sp>
      <p:sp>
        <p:nvSpPr>
          <p:cNvPr id="60" name="Text 58"/>
          <p:cNvSpPr/>
          <p:nvPr/>
        </p:nvSpPr>
        <p:spPr>
          <a:xfrm>
            <a:off x="8061802" y="6170299"/>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382</a:t>
            </a:r>
            <a:endParaRPr lang="en-US" sz="650" dirty="0"/>
          </a:p>
        </p:txBody>
      </p:sp>
      <p:sp>
        <p:nvSpPr>
          <p:cNvPr id="61" name="Text 59"/>
          <p:cNvSpPr/>
          <p:nvPr/>
        </p:nvSpPr>
        <p:spPr>
          <a:xfrm>
            <a:off x="798134" y="6411226"/>
            <a:ext cx="4994446"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(f) Rest of the World</a:t>
            </a:r>
            <a:endParaRPr lang="en-US" sz="650" dirty="0"/>
          </a:p>
        </p:txBody>
      </p:sp>
      <p:sp>
        <p:nvSpPr>
          <p:cNvPr id="62" name="Text 60"/>
          <p:cNvSpPr/>
          <p:nvPr/>
        </p:nvSpPr>
        <p:spPr>
          <a:xfrm>
            <a:off x="6013882" y="6411226"/>
            <a:ext cx="1826617"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2,955</a:t>
            </a:r>
            <a:endParaRPr lang="en-US" sz="650" dirty="0"/>
          </a:p>
        </p:txBody>
      </p:sp>
      <p:sp>
        <p:nvSpPr>
          <p:cNvPr id="63" name="Text 61"/>
          <p:cNvSpPr/>
          <p:nvPr/>
        </p:nvSpPr>
        <p:spPr>
          <a:xfrm>
            <a:off x="8061802" y="6411226"/>
            <a:ext cx="1829401" cy="123117"/>
          </a:xfrm>
          <a:prstGeom prst="rect">
            <a:avLst/>
          </a:prstGeom>
          <a:noFill/>
          <a:ln/>
        </p:spPr>
        <p:txBody>
          <a:bodyPr wrap="none" lIns="0" tIns="0" rIns="0" bIns="0" rtlCol="0" anchor="t"/>
          <a:lstStyle/>
          <a:p>
            <a:pPr marL="0" indent="0" algn="l">
              <a:lnSpc>
                <a:spcPts val="950"/>
              </a:lnSpc>
              <a:buNone/>
            </a:pPr>
            <a:r>
              <a:rPr lang="en-US" sz="650" dirty="0">
                <a:solidFill>
                  <a:srgbClr val="15213F"/>
                </a:solidFill>
                <a:latin typeface="Inter" pitchFamily="34" charset="0"/>
                <a:ea typeface="Inter" pitchFamily="34" charset="-122"/>
                <a:cs typeface="Inter" pitchFamily="34" charset="-120"/>
              </a:rPr>
              <a:t>2,979</a:t>
            </a:r>
            <a:endParaRPr lang="en-US" sz="650" dirty="0"/>
          </a:p>
        </p:txBody>
      </p:sp>
      <p:sp>
        <p:nvSpPr>
          <p:cNvPr id="64" name="Text 62"/>
          <p:cNvSpPr/>
          <p:nvPr/>
        </p:nvSpPr>
        <p:spPr>
          <a:xfrm>
            <a:off x="798134" y="6652152"/>
            <a:ext cx="4994446"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Total</a:t>
            </a:r>
            <a:endParaRPr lang="en-US" sz="650" dirty="0"/>
          </a:p>
        </p:txBody>
      </p:sp>
      <p:sp>
        <p:nvSpPr>
          <p:cNvPr id="65" name="Text 63"/>
          <p:cNvSpPr/>
          <p:nvPr/>
        </p:nvSpPr>
        <p:spPr>
          <a:xfrm>
            <a:off x="6013882" y="6652152"/>
            <a:ext cx="1826617"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1,88,555</a:t>
            </a:r>
            <a:endParaRPr lang="en-US" sz="650" dirty="0"/>
          </a:p>
        </p:txBody>
      </p:sp>
      <p:sp>
        <p:nvSpPr>
          <p:cNvPr id="66" name="Text 64"/>
          <p:cNvSpPr/>
          <p:nvPr/>
        </p:nvSpPr>
        <p:spPr>
          <a:xfrm>
            <a:off x="8061802" y="6652152"/>
            <a:ext cx="1829401" cy="123117"/>
          </a:xfrm>
          <a:prstGeom prst="rect">
            <a:avLst/>
          </a:prstGeom>
          <a:noFill/>
          <a:ln/>
        </p:spPr>
        <p:txBody>
          <a:bodyPr wrap="none" lIns="0" tIns="0" rIns="0" bIns="0" rtlCol="0" anchor="t"/>
          <a:lstStyle/>
          <a:p>
            <a:pPr marL="0" indent="0" algn="l">
              <a:lnSpc>
                <a:spcPts val="950"/>
              </a:lnSpc>
              <a:buNone/>
            </a:pPr>
            <a:r>
              <a:rPr lang="en-US" sz="650" b="1" dirty="0">
                <a:solidFill>
                  <a:srgbClr val="15213F"/>
                </a:solidFill>
                <a:latin typeface="Inter" pitchFamily="34" charset="0"/>
                <a:ea typeface="Inter" pitchFamily="34" charset="-122"/>
                <a:cs typeface="Inter" pitchFamily="34" charset="-120"/>
              </a:rPr>
              <a:t>1,62,703</a:t>
            </a:r>
            <a:endParaRPr lang="en-US" sz="650" dirty="0"/>
          </a:p>
        </p:txBody>
      </p:sp>
      <p:sp>
        <p:nvSpPr>
          <p:cNvPr id="67" name="Text 65"/>
          <p:cNvSpPr/>
          <p:nvPr/>
        </p:nvSpPr>
        <p:spPr>
          <a:xfrm>
            <a:off x="684612" y="6931798"/>
            <a:ext cx="9320026" cy="153831"/>
          </a:xfrm>
          <a:prstGeom prst="rect">
            <a:avLst/>
          </a:prstGeom>
          <a:noFill/>
          <a:ln/>
        </p:spPr>
        <p:txBody>
          <a:bodyPr wrap="none" lIns="0" tIns="0" rIns="0" bIns="0" rtlCol="0" anchor="t"/>
          <a:lstStyle/>
          <a:p>
            <a:pPr marL="0" indent="0" algn="l">
              <a:lnSpc>
                <a:spcPts val="1200"/>
              </a:lnSpc>
              <a:buNone/>
            </a:pPr>
            <a:r>
              <a:rPr lang="en-US" sz="800" i="1" dirty="0">
                <a:solidFill>
                  <a:srgbClr val="15213F"/>
                </a:solidFill>
                <a:latin typeface="Inter" pitchFamily="34" charset="0"/>
                <a:ea typeface="Inter" pitchFamily="34" charset="-122"/>
                <a:cs typeface="Inter" pitchFamily="34" charset="-120"/>
              </a:rPr>
              <a:t>Source: Tata Motors Annual Report FY 2024-25 | Continued on next slide →</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746446"/>
            <a:ext cx="826344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Tata Motors (Secondary Reporting) (2/2)</a:t>
            </a:r>
            <a:endParaRPr lang="en-US" sz="2700" dirty="0"/>
          </a:p>
        </p:txBody>
      </p:sp>
      <p:sp>
        <p:nvSpPr>
          <p:cNvPr id="4" name="Text 2"/>
          <p:cNvSpPr/>
          <p:nvPr/>
        </p:nvSpPr>
        <p:spPr>
          <a:xfrm>
            <a:off x="805528" y="1454522"/>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Information About Product Revenues — For the year ended 31st March 2025 (₹ in Crore)</a:t>
            </a:r>
            <a:endParaRPr lang="en-US" sz="1050" dirty="0"/>
          </a:p>
        </p:txBody>
      </p:sp>
      <p:sp>
        <p:nvSpPr>
          <p:cNvPr id="5" name="Text 3"/>
          <p:cNvSpPr/>
          <p:nvPr/>
        </p:nvSpPr>
        <p:spPr>
          <a:xfrm>
            <a:off x="805528" y="1882778"/>
            <a:ext cx="2646846"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C. Product Revenue Breakdown</a:t>
            </a:r>
            <a:endParaRPr lang="en-US" sz="1350" dirty="0"/>
          </a:p>
        </p:txBody>
      </p:sp>
      <p:sp>
        <p:nvSpPr>
          <p:cNvPr id="6" name="Shape 4"/>
          <p:cNvSpPr/>
          <p:nvPr/>
        </p:nvSpPr>
        <p:spPr>
          <a:xfrm>
            <a:off x="805528" y="2305901"/>
            <a:ext cx="9078193" cy="4133255"/>
          </a:xfrm>
          <a:prstGeom prst="roundRect">
            <a:avLst>
              <a:gd name="adj" fmla="val 5013"/>
            </a:avLst>
          </a:prstGeom>
          <a:noFill/>
          <a:ln w="5567">
            <a:solidFill>
              <a:srgbClr val="000000">
                <a:alpha val="8000"/>
              </a:srgbClr>
            </a:solidFill>
            <a:prstDash val="solid"/>
          </a:ln>
        </p:spPr>
      </p:sp>
      <p:sp>
        <p:nvSpPr>
          <p:cNvPr id="7" name="Text 5"/>
          <p:cNvSpPr/>
          <p:nvPr/>
        </p:nvSpPr>
        <p:spPr>
          <a:xfrm>
            <a:off x="949409" y="2399870"/>
            <a:ext cx="4798458"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Particulars</a:t>
            </a:r>
            <a:endParaRPr lang="en-US" sz="850" dirty="0"/>
          </a:p>
        </p:txBody>
      </p:sp>
      <p:sp>
        <p:nvSpPr>
          <p:cNvPr id="8" name="Text 6"/>
          <p:cNvSpPr/>
          <p:nvPr/>
        </p:nvSpPr>
        <p:spPr>
          <a:xfrm>
            <a:off x="6029715" y="2399870"/>
            <a:ext cx="1712834"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Year ended March 31, 2025</a:t>
            </a:r>
            <a:endParaRPr lang="en-US" sz="850" dirty="0"/>
          </a:p>
        </p:txBody>
      </p:sp>
      <p:sp>
        <p:nvSpPr>
          <p:cNvPr id="9" name="Text 7"/>
          <p:cNvSpPr/>
          <p:nvPr/>
        </p:nvSpPr>
        <p:spPr>
          <a:xfrm>
            <a:off x="8024396" y="2399870"/>
            <a:ext cx="1715618"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Year ended March 31, 2024</a:t>
            </a:r>
            <a:endParaRPr lang="en-US" sz="850" dirty="0"/>
          </a:p>
        </p:txBody>
      </p:sp>
      <p:sp>
        <p:nvSpPr>
          <p:cNvPr id="10" name="Text 8"/>
          <p:cNvSpPr/>
          <p:nvPr/>
        </p:nvSpPr>
        <p:spPr>
          <a:xfrm>
            <a:off x="949409" y="2759041"/>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(a) Tata and Fiat Vehicles</a:t>
            </a:r>
            <a:endParaRPr lang="en-US" sz="850" dirty="0"/>
          </a:p>
        </p:txBody>
      </p:sp>
      <p:sp>
        <p:nvSpPr>
          <p:cNvPr id="11" name="Text 9"/>
          <p:cNvSpPr/>
          <p:nvPr/>
        </p:nvSpPr>
        <p:spPr>
          <a:xfrm>
            <a:off x="6029715" y="2759041"/>
            <a:ext cx="1712834" cy="176801"/>
          </a:xfrm>
          <a:prstGeom prst="rect">
            <a:avLst/>
          </a:prstGeom>
          <a:noFill/>
          <a:ln/>
        </p:spPr>
        <p:txBody>
          <a:bodyPr wrap="none" lIns="0" tIns="0" rIns="0" bIns="0" rtlCol="0" anchor="t"/>
          <a:lstStyle/>
          <a:p>
            <a:pPr marL="0" indent="0" algn="l">
              <a:lnSpc>
                <a:spcPts val="1350"/>
              </a:lnSpc>
              <a:buNone/>
            </a:pPr>
            <a:endParaRPr lang="en-US" sz="850" dirty="0"/>
          </a:p>
        </p:txBody>
      </p:sp>
      <p:sp>
        <p:nvSpPr>
          <p:cNvPr id="12" name="Text 10"/>
          <p:cNvSpPr/>
          <p:nvPr/>
        </p:nvSpPr>
        <p:spPr>
          <a:xfrm>
            <a:off x="8024396" y="2759041"/>
            <a:ext cx="1715618" cy="176801"/>
          </a:xfrm>
          <a:prstGeom prst="rect">
            <a:avLst/>
          </a:prstGeom>
          <a:noFill/>
          <a:ln/>
        </p:spPr>
        <p:txBody>
          <a:bodyPr wrap="none" lIns="0" tIns="0" rIns="0" bIns="0" rtlCol="0" anchor="t"/>
          <a:lstStyle/>
          <a:p>
            <a:pPr marL="0" indent="0" algn="l">
              <a:lnSpc>
                <a:spcPts val="1350"/>
              </a:lnSpc>
              <a:buNone/>
            </a:pPr>
            <a:endParaRPr lang="en-US" sz="850" dirty="0"/>
          </a:p>
        </p:txBody>
      </p:sp>
      <p:sp>
        <p:nvSpPr>
          <p:cNvPr id="13" name="Text 11"/>
          <p:cNvSpPr/>
          <p:nvPr/>
        </p:nvSpPr>
        <p:spPr>
          <a:xfrm>
            <a:off x="949409" y="3118213"/>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 Commercial Vehicles</a:t>
            </a:r>
            <a:endParaRPr lang="en-US" sz="850" dirty="0"/>
          </a:p>
        </p:txBody>
      </p:sp>
      <p:sp>
        <p:nvSpPr>
          <p:cNvPr id="14" name="Text 12"/>
          <p:cNvSpPr/>
          <p:nvPr/>
        </p:nvSpPr>
        <p:spPr>
          <a:xfrm>
            <a:off x="6029715" y="3118213"/>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60,517</a:t>
            </a:r>
            <a:endParaRPr lang="en-US" sz="850" dirty="0"/>
          </a:p>
        </p:txBody>
      </p:sp>
      <p:sp>
        <p:nvSpPr>
          <p:cNvPr id="15" name="Text 13"/>
          <p:cNvSpPr/>
          <p:nvPr/>
        </p:nvSpPr>
        <p:spPr>
          <a:xfrm>
            <a:off x="8024396" y="3118213"/>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70,925</a:t>
            </a:r>
            <a:endParaRPr lang="en-US" sz="850" dirty="0"/>
          </a:p>
        </p:txBody>
      </p:sp>
      <p:sp>
        <p:nvSpPr>
          <p:cNvPr id="16" name="Text 14"/>
          <p:cNvSpPr/>
          <p:nvPr/>
        </p:nvSpPr>
        <p:spPr>
          <a:xfrm>
            <a:off x="949409" y="3477384"/>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 Passenger Vehicles</a:t>
            </a:r>
            <a:endParaRPr lang="en-US" sz="850" dirty="0"/>
          </a:p>
        </p:txBody>
      </p:sp>
      <p:sp>
        <p:nvSpPr>
          <p:cNvPr id="17" name="Text 15"/>
          <p:cNvSpPr/>
          <p:nvPr/>
        </p:nvSpPr>
        <p:spPr>
          <a:xfrm>
            <a:off x="6029715" y="3477384"/>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32,955</a:t>
            </a:r>
            <a:endParaRPr lang="en-US" sz="850" dirty="0"/>
          </a:p>
        </p:txBody>
      </p:sp>
      <p:sp>
        <p:nvSpPr>
          <p:cNvPr id="18" name="Text 16"/>
          <p:cNvSpPr/>
          <p:nvPr/>
        </p:nvSpPr>
        <p:spPr>
          <a:xfrm>
            <a:off x="8024396" y="3477384"/>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40,165</a:t>
            </a:r>
            <a:endParaRPr lang="en-US" sz="850" dirty="0"/>
          </a:p>
        </p:txBody>
      </p:sp>
      <p:sp>
        <p:nvSpPr>
          <p:cNvPr id="19" name="Text 17"/>
          <p:cNvSpPr/>
          <p:nvPr/>
        </p:nvSpPr>
        <p:spPr>
          <a:xfrm>
            <a:off x="949409" y="3836555"/>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 Electric Vehicles</a:t>
            </a:r>
            <a:endParaRPr lang="en-US" sz="850" dirty="0"/>
          </a:p>
        </p:txBody>
      </p:sp>
      <p:sp>
        <p:nvSpPr>
          <p:cNvPr id="20" name="Text 18"/>
          <p:cNvSpPr/>
          <p:nvPr/>
        </p:nvSpPr>
        <p:spPr>
          <a:xfrm>
            <a:off x="6029715" y="3836555"/>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14,852</a:t>
            </a:r>
            <a:endParaRPr lang="en-US" sz="850" dirty="0"/>
          </a:p>
        </p:txBody>
      </p:sp>
      <p:sp>
        <p:nvSpPr>
          <p:cNvPr id="21" name="Text 19"/>
          <p:cNvSpPr/>
          <p:nvPr/>
        </p:nvSpPr>
        <p:spPr>
          <a:xfrm>
            <a:off x="8024396" y="3836555"/>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10,114</a:t>
            </a:r>
            <a:endParaRPr lang="en-US" sz="850" dirty="0"/>
          </a:p>
        </p:txBody>
      </p:sp>
      <p:sp>
        <p:nvSpPr>
          <p:cNvPr id="22" name="Text 20"/>
          <p:cNvSpPr/>
          <p:nvPr/>
        </p:nvSpPr>
        <p:spPr>
          <a:xfrm>
            <a:off x="949409" y="4195727"/>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   Corporate</a:t>
            </a:r>
            <a:endParaRPr lang="en-US" sz="850" dirty="0"/>
          </a:p>
        </p:txBody>
      </p:sp>
      <p:sp>
        <p:nvSpPr>
          <p:cNvPr id="23" name="Text 21"/>
          <p:cNvSpPr/>
          <p:nvPr/>
        </p:nvSpPr>
        <p:spPr>
          <a:xfrm>
            <a:off x="6029715" y="4195727"/>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15</a:t>
            </a:r>
            <a:endParaRPr lang="en-US" sz="850" dirty="0"/>
          </a:p>
        </p:txBody>
      </p:sp>
      <p:sp>
        <p:nvSpPr>
          <p:cNvPr id="24" name="Text 22"/>
          <p:cNvSpPr/>
          <p:nvPr/>
        </p:nvSpPr>
        <p:spPr>
          <a:xfrm>
            <a:off x="8024396" y="4195727"/>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15</a:t>
            </a:r>
            <a:endParaRPr lang="en-US" sz="850" dirty="0"/>
          </a:p>
        </p:txBody>
      </p:sp>
      <p:sp>
        <p:nvSpPr>
          <p:cNvPr id="25" name="Text 23"/>
          <p:cNvSpPr/>
          <p:nvPr/>
        </p:nvSpPr>
        <p:spPr>
          <a:xfrm>
            <a:off x="949409" y="4554898"/>
            <a:ext cx="4798458" cy="353603"/>
          </a:xfrm>
          <a:prstGeom prst="rect">
            <a:avLst/>
          </a:prstGeom>
          <a:noFill/>
          <a:ln/>
        </p:spPr>
        <p:txBody>
          <a:bodyPr wrap="squar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(b) Tata Daewoo Mobility Company Limited (formerly known as Tata Daewoo Commercial Vehicle Company Limited)</a:t>
            </a:r>
            <a:endParaRPr lang="en-US" sz="850" dirty="0"/>
          </a:p>
        </p:txBody>
      </p:sp>
      <p:sp>
        <p:nvSpPr>
          <p:cNvPr id="26" name="Text 24"/>
          <p:cNvSpPr/>
          <p:nvPr/>
        </p:nvSpPr>
        <p:spPr>
          <a:xfrm>
            <a:off x="6029715" y="4554898"/>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5,532</a:t>
            </a:r>
            <a:endParaRPr lang="en-US" sz="850" dirty="0"/>
          </a:p>
        </p:txBody>
      </p:sp>
      <p:sp>
        <p:nvSpPr>
          <p:cNvPr id="27" name="Text 25"/>
          <p:cNvSpPr/>
          <p:nvPr/>
        </p:nvSpPr>
        <p:spPr>
          <a:xfrm>
            <a:off x="8024396" y="4554898"/>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6,039</a:t>
            </a:r>
            <a:endParaRPr lang="en-US" sz="850" dirty="0"/>
          </a:p>
        </p:txBody>
      </p:sp>
      <p:sp>
        <p:nvSpPr>
          <p:cNvPr id="28" name="Text 26"/>
          <p:cNvSpPr/>
          <p:nvPr/>
        </p:nvSpPr>
        <p:spPr>
          <a:xfrm>
            <a:off x="949409" y="5090871"/>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(c) Finance revenues</a:t>
            </a:r>
            <a:endParaRPr lang="en-US" sz="850" dirty="0"/>
          </a:p>
        </p:txBody>
      </p:sp>
      <p:sp>
        <p:nvSpPr>
          <p:cNvPr id="29" name="Text 27"/>
          <p:cNvSpPr/>
          <p:nvPr/>
        </p:nvSpPr>
        <p:spPr>
          <a:xfrm>
            <a:off x="6029715" y="5090871"/>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46</a:t>
            </a:r>
            <a:endParaRPr lang="en-US" sz="850" dirty="0"/>
          </a:p>
        </p:txBody>
      </p:sp>
      <p:sp>
        <p:nvSpPr>
          <p:cNvPr id="30" name="Text 28"/>
          <p:cNvSpPr/>
          <p:nvPr/>
        </p:nvSpPr>
        <p:spPr>
          <a:xfrm>
            <a:off x="8024396" y="5090871"/>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94</a:t>
            </a:r>
            <a:endParaRPr lang="en-US" sz="850" dirty="0"/>
          </a:p>
        </p:txBody>
      </p:sp>
      <p:sp>
        <p:nvSpPr>
          <p:cNvPr id="31" name="Text 29"/>
          <p:cNvSpPr/>
          <p:nvPr/>
        </p:nvSpPr>
        <p:spPr>
          <a:xfrm>
            <a:off x="949409" y="5450042"/>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(d) Jaguar Land Rover vehicles</a:t>
            </a:r>
            <a:endParaRPr lang="en-US" sz="850" dirty="0"/>
          </a:p>
        </p:txBody>
      </p:sp>
      <p:sp>
        <p:nvSpPr>
          <p:cNvPr id="32" name="Text 30"/>
          <p:cNvSpPr/>
          <p:nvPr/>
        </p:nvSpPr>
        <p:spPr>
          <a:xfrm>
            <a:off x="6029715" y="5450042"/>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3,14,032</a:t>
            </a:r>
            <a:endParaRPr lang="en-US" sz="850" dirty="0"/>
          </a:p>
        </p:txBody>
      </p:sp>
      <p:sp>
        <p:nvSpPr>
          <p:cNvPr id="33" name="Text 31"/>
          <p:cNvSpPr/>
          <p:nvPr/>
        </p:nvSpPr>
        <p:spPr>
          <a:xfrm>
            <a:off x="8024396" y="5450042"/>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3,02,756</a:t>
            </a:r>
            <a:endParaRPr lang="en-US" sz="850" dirty="0"/>
          </a:p>
        </p:txBody>
      </p:sp>
      <p:sp>
        <p:nvSpPr>
          <p:cNvPr id="34" name="Text 32"/>
          <p:cNvSpPr/>
          <p:nvPr/>
        </p:nvSpPr>
        <p:spPr>
          <a:xfrm>
            <a:off x="949409" y="5809214"/>
            <a:ext cx="479845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(e) Others</a:t>
            </a:r>
            <a:endParaRPr lang="en-US" sz="850" dirty="0"/>
          </a:p>
        </p:txBody>
      </p:sp>
      <p:sp>
        <p:nvSpPr>
          <p:cNvPr id="35" name="Text 33"/>
          <p:cNvSpPr/>
          <p:nvPr/>
        </p:nvSpPr>
        <p:spPr>
          <a:xfrm>
            <a:off x="6029715" y="5809214"/>
            <a:ext cx="1712834"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(3,254)</a:t>
            </a:r>
            <a:endParaRPr lang="en-US" sz="850" dirty="0"/>
          </a:p>
        </p:txBody>
      </p:sp>
      <p:sp>
        <p:nvSpPr>
          <p:cNvPr id="36" name="Text 34"/>
          <p:cNvSpPr/>
          <p:nvPr/>
        </p:nvSpPr>
        <p:spPr>
          <a:xfrm>
            <a:off x="8024396" y="5809214"/>
            <a:ext cx="1715618"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3,912</a:t>
            </a:r>
            <a:endParaRPr lang="en-US" sz="850" dirty="0"/>
          </a:p>
        </p:txBody>
      </p:sp>
      <p:sp>
        <p:nvSpPr>
          <p:cNvPr id="37" name="Text 35"/>
          <p:cNvSpPr/>
          <p:nvPr/>
        </p:nvSpPr>
        <p:spPr>
          <a:xfrm>
            <a:off x="949409" y="6168385"/>
            <a:ext cx="4798458"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Total</a:t>
            </a:r>
            <a:endParaRPr lang="en-US" sz="850" dirty="0"/>
          </a:p>
        </p:txBody>
      </p:sp>
      <p:sp>
        <p:nvSpPr>
          <p:cNvPr id="38" name="Text 36"/>
          <p:cNvSpPr/>
          <p:nvPr/>
        </p:nvSpPr>
        <p:spPr>
          <a:xfrm>
            <a:off x="6029715" y="6168385"/>
            <a:ext cx="1712834"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4,39,695</a:t>
            </a:r>
            <a:endParaRPr lang="en-US" sz="850" dirty="0"/>
          </a:p>
        </p:txBody>
      </p:sp>
      <p:sp>
        <p:nvSpPr>
          <p:cNvPr id="39" name="Text 37"/>
          <p:cNvSpPr/>
          <p:nvPr/>
        </p:nvSpPr>
        <p:spPr>
          <a:xfrm>
            <a:off x="8024396" y="6168385"/>
            <a:ext cx="1715618"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4,34,016</a:t>
            </a:r>
            <a:endParaRPr lang="en-US" sz="850" dirty="0"/>
          </a:p>
        </p:txBody>
      </p:sp>
      <p:sp>
        <p:nvSpPr>
          <p:cNvPr id="40" name="Text 38"/>
          <p:cNvSpPr/>
          <p:nvPr/>
        </p:nvSpPr>
        <p:spPr>
          <a:xfrm>
            <a:off x="805528" y="6594553"/>
            <a:ext cx="9078193" cy="221002"/>
          </a:xfrm>
          <a:prstGeom prst="rect">
            <a:avLst/>
          </a:prstGeom>
          <a:noFill/>
          <a:ln/>
        </p:spPr>
        <p:txBody>
          <a:bodyPr wrap="none" lIns="0" tIns="0" rIns="0" bIns="0" rtlCol="0" anchor="t"/>
          <a:lstStyle/>
          <a:p>
            <a:pPr marL="0" indent="0" algn="l">
              <a:lnSpc>
                <a:spcPts val="1700"/>
              </a:lnSpc>
              <a:buNone/>
            </a:pPr>
            <a:r>
              <a:rPr lang="en-US" sz="1050" i="1" dirty="0">
                <a:solidFill>
                  <a:srgbClr val="15213F"/>
                </a:solidFill>
                <a:latin typeface="Inter" pitchFamily="34" charset="0"/>
                <a:ea typeface="Inter" pitchFamily="34" charset="-122"/>
                <a:cs typeface="Inter" pitchFamily="34" charset="-120"/>
              </a:rPr>
              <a:t>Source: Tata Motors Annual Report FY 2024-25. All figures in ₹ Crore.</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876"/>
            </a:avLst>
          </a:prstGeom>
          <a:solidFill>
            <a:srgbClr val="FBFCFE"/>
          </a:solidFill>
          <a:ln w="16702">
            <a:solidFill>
              <a:srgbClr val="E5E0DF"/>
            </a:solidFill>
            <a:prstDash val="solid"/>
          </a:ln>
        </p:spPr>
      </p:sp>
      <p:sp>
        <p:nvSpPr>
          <p:cNvPr id="3" name="Text 1"/>
          <p:cNvSpPr/>
          <p:nvPr/>
        </p:nvSpPr>
        <p:spPr>
          <a:xfrm>
            <a:off x="598317" y="493165"/>
            <a:ext cx="4758877" cy="269814"/>
          </a:xfrm>
          <a:prstGeom prst="rect">
            <a:avLst/>
          </a:prstGeom>
          <a:noFill/>
          <a:ln/>
        </p:spPr>
        <p:txBody>
          <a:bodyPr wrap="none" lIns="0" tIns="0" rIns="0" bIns="0" rtlCol="0" anchor="t"/>
          <a:lstStyle/>
          <a:p>
            <a:pPr marL="0" indent="0" algn="l">
              <a:lnSpc>
                <a:spcPts val="2100"/>
              </a:lnSpc>
              <a:buNone/>
            </a:pPr>
            <a:r>
              <a:rPr lang="en-US" sz="1650" b="1" dirty="0">
                <a:solidFill>
                  <a:srgbClr val="3257B8"/>
                </a:solidFill>
                <a:latin typeface="Inter Bold" pitchFamily="34" charset="0"/>
                <a:ea typeface="Inter Bold" pitchFamily="34" charset="-122"/>
                <a:cs typeface="Inter Bold" pitchFamily="34" charset="-120"/>
              </a:rPr>
              <a:t>AS 17 — ITC Limited: Segment Reporting (1/3)</a:t>
            </a:r>
            <a:endParaRPr lang="en-US" sz="1650" dirty="0"/>
          </a:p>
        </p:txBody>
      </p:sp>
      <p:sp>
        <p:nvSpPr>
          <p:cNvPr id="4" name="Text 2"/>
          <p:cNvSpPr/>
          <p:nvPr/>
        </p:nvSpPr>
        <p:spPr>
          <a:xfrm>
            <a:off x="598317" y="870869"/>
            <a:ext cx="9492614" cy="112241"/>
          </a:xfrm>
          <a:prstGeom prst="rect">
            <a:avLst/>
          </a:prstGeom>
          <a:noFill/>
          <a:ln/>
        </p:spPr>
        <p:txBody>
          <a:bodyPr wrap="none" lIns="0" tIns="0" rIns="0" bIns="0" rtlCol="0" anchor="t"/>
          <a:lstStyle/>
          <a:p>
            <a:pPr marL="0" indent="0" algn="l">
              <a:lnSpc>
                <a:spcPts val="850"/>
              </a:lnSpc>
              <a:buNone/>
            </a:pPr>
            <a:r>
              <a:rPr lang="en-US" sz="650" dirty="0">
                <a:solidFill>
                  <a:srgbClr val="15213F"/>
                </a:solidFill>
                <a:latin typeface="Inter" pitchFamily="34" charset="0"/>
                <a:ea typeface="Inter" pitchFamily="34" charset="-122"/>
                <a:cs typeface="Inter" pitchFamily="34" charset="-120"/>
              </a:rPr>
              <a:t>Primary Segment Information — FY 2025 vs FY 2024 (₹ in Crores)</a:t>
            </a:r>
            <a:endParaRPr lang="en-US" sz="650" dirty="0"/>
          </a:p>
        </p:txBody>
      </p:sp>
      <p:sp>
        <p:nvSpPr>
          <p:cNvPr id="5" name="Text 3"/>
          <p:cNvSpPr/>
          <p:nvPr/>
        </p:nvSpPr>
        <p:spPr>
          <a:xfrm>
            <a:off x="598317" y="1064028"/>
            <a:ext cx="1528328" cy="134950"/>
          </a:xfrm>
          <a:prstGeom prst="rect">
            <a:avLst/>
          </a:prstGeom>
          <a:noFill/>
          <a:ln/>
        </p:spPr>
        <p:txBody>
          <a:bodyPr wrap="none" lIns="0" tIns="0" rIns="0" bIns="0" rtlCol="0" anchor="t"/>
          <a:lstStyle/>
          <a:p>
            <a:pPr marL="0" indent="0" algn="l">
              <a:lnSpc>
                <a:spcPts val="1050"/>
              </a:lnSpc>
              <a:buNone/>
            </a:pPr>
            <a:r>
              <a:rPr lang="en-US" sz="800" b="1" dirty="0">
                <a:solidFill>
                  <a:srgbClr val="3257B8"/>
                </a:solidFill>
                <a:latin typeface="Inter Bold" pitchFamily="34" charset="0"/>
                <a:ea typeface="Inter Bold" pitchFamily="34" charset="-122"/>
                <a:cs typeface="Inter Bold" pitchFamily="34" charset="-120"/>
              </a:rPr>
              <a:t>1. Segment Revenue — Gross</a:t>
            </a:r>
            <a:endParaRPr lang="en-US" sz="800" dirty="0"/>
          </a:p>
        </p:txBody>
      </p:sp>
      <p:sp>
        <p:nvSpPr>
          <p:cNvPr id="6" name="Shape 4"/>
          <p:cNvSpPr/>
          <p:nvPr/>
        </p:nvSpPr>
        <p:spPr>
          <a:xfrm>
            <a:off x="598317" y="1279896"/>
            <a:ext cx="9492614" cy="1717897"/>
          </a:xfrm>
          <a:prstGeom prst="roundRect">
            <a:avLst>
              <a:gd name="adj" fmla="val 7539"/>
            </a:avLst>
          </a:prstGeom>
          <a:noFill/>
          <a:ln w="5567">
            <a:solidFill>
              <a:srgbClr val="000000">
                <a:alpha val="8000"/>
              </a:srgbClr>
            </a:solidFill>
            <a:prstDash val="solid"/>
          </a:ln>
        </p:spPr>
      </p:sp>
      <p:sp>
        <p:nvSpPr>
          <p:cNvPr id="7" name="Text 5"/>
          <p:cNvSpPr/>
          <p:nvPr/>
        </p:nvSpPr>
        <p:spPr>
          <a:xfrm>
            <a:off x="690440" y="1323400"/>
            <a:ext cx="30483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Particulars</a:t>
            </a:r>
            <a:endParaRPr lang="en-US" sz="500" dirty="0"/>
          </a:p>
        </p:txBody>
      </p:sp>
      <p:sp>
        <p:nvSpPr>
          <p:cNvPr id="8" name="Text 6"/>
          <p:cNvSpPr/>
          <p:nvPr/>
        </p:nvSpPr>
        <p:spPr>
          <a:xfrm>
            <a:off x="3916900" y="132340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2025 External</a:t>
            </a:r>
            <a:endParaRPr lang="en-US" sz="500" dirty="0"/>
          </a:p>
        </p:txBody>
      </p:sp>
      <p:sp>
        <p:nvSpPr>
          <p:cNvPr id="9" name="Text 7"/>
          <p:cNvSpPr/>
          <p:nvPr/>
        </p:nvSpPr>
        <p:spPr>
          <a:xfrm>
            <a:off x="4959824" y="132340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2025 Inter Segment</a:t>
            </a:r>
            <a:endParaRPr lang="en-US" sz="500" dirty="0"/>
          </a:p>
        </p:txBody>
      </p:sp>
      <p:sp>
        <p:nvSpPr>
          <p:cNvPr id="10" name="Text 8"/>
          <p:cNvSpPr/>
          <p:nvPr/>
        </p:nvSpPr>
        <p:spPr>
          <a:xfrm>
            <a:off x="6002748" y="132340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2025 Total</a:t>
            </a:r>
            <a:endParaRPr lang="en-US" sz="500" dirty="0"/>
          </a:p>
        </p:txBody>
      </p:sp>
      <p:sp>
        <p:nvSpPr>
          <p:cNvPr id="11" name="Text 9"/>
          <p:cNvSpPr/>
          <p:nvPr/>
        </p:nvSpPr>
        <p:spPr>
          <a:xfrm>
            <a:off x="7045671" y="132340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2024 External</a:t>
            </a:r>
            <a:endParaRPr lang="en-US" sz="500" dirty="0"/>
          </a:p>
        </p:txBody>
      </p:sp>
      <p:sp>
        <p:nvSpPr>
          <p:cNvPr id="12" name="Text 10"/>
          <p:cNvSpPr/>
          <p:nvPr/>
        </p:nvSpPr>
        <p:spPr>
          <a:xfrm>
            <a:off x="8088595" y="132340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2024 Inter Segment</a:t>
            </a:r>
            <a:endParaRPr lang="en-US" sz="500" dirty="0"/>
          </a:p>
        </p:txBody>
      </p:sp>
      <p:sp>
        <p:nvSpPr>
          <p:cNvPr id="13" name="Text 11"/>
          <p:cNvSpPr/>
          <p:nvPr/>
        </p:nvSpPr>
        <p:spPr>
          <a:xfrm>
            <a:off x="9131518" y="1323400"/>
            <a:ext cx="86755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2024 Total</a:t>
            </a:r>
            <a:endParaRPr lang="en-US" sz="500" dirty="0"/>
          </a:p>
        </p:txBody>
      </p:sp>
      <p:sp>
        <p:nvSpPr>
          <p:cNvPr id="14" name="Text 12"/>
          <p:cNvSpPr/>
          <p:nvPr/>
        </p:nvSpPr>
        <p:spPr>
          <a:xfrm>
            <a:off x="690440" y="1494633"/>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FMCG - Cigarettes</a:t>
            </a:r>
            <a:endParaRPr lang="en-US" sz="500" dirty="0"/>
          </a:p>
        </p:txBody>
      </p:sp>
      <p:sp>
        <p:nvSpPr>
          <p:cNvPr id="15" name="Text 13"/>
          <p:cNvSpPr/>
          <p:nvPr/>
        </p:nvSpPr>
        <p:spPr>
          <a:xfrm>
            <a:off x="3916900" y="149463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35,893.57</a:t>
            </a:r>
            <a:endParaRPr lang="en-US" sz="500" dirty="0"/>
          </a:p>
        </p:txBody>
      </p:sp>
      <p:sp>
        <p:nvSpPr>
          <p:cNvPr id="16" name="Text 14"/>
          <p:cNvSpPr/>
          <p:nvPr/>
        </p:nvSpPr>
        <p:spPr>
          <a:xfrm>
            <a:off x="4959824" y="149463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17" name="Text 15"/>
          <p:cNvSpPr/>
          <p:nvPr/>
        </p:nvSpPr>
        <p:spPr>
          <a:xfrm>
            <a:off x="6002748" y="149463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35,893.57</a:t>
            </a:r>
            <a:endParaRPr lang="en-US" sz="500" dirty="0"/>
          </a:p>
        </p:txBody>
      </p:sp>
      <p:sp>
        <p:nvSpPr>
          <p:cNvPr id="18" name="Text 16"/>
          <p:cNvSpPr/>
          <p:nvPr/>
        </p:nvSpPr>
        <p:spPr>
          <a:xfrm>
            <a:off x="7045671" y="149463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33,667.97</a:t>
            </a:r>
            <a:endParaRPr lang="en-US" sz="500" dirty="0"/>
          </a:p>
        </p:txBody>
      </p:sp>
      <p:sp>
        <p:nvSpPr>
          <p:cNvPr id="19" name="Text 17"/>
          <p:cNvSpPr/>
          <p:nvPr/>
        </p:nvSpPr>
        <p:spPr>
          <a:xfrm>
            <a:off x="8088595" y="149463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20" name="Text 18"/>
          <p:cNvSpPr/>
          <p:nvPr/>
        </p:nvSpPr>
        <p:spPr>
          <a:xfrm>
            <a:off x="9131518" y="1494633"/>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33,667.97</a:t>
            </a:r>
            <a:endParaRPr lang="en-US" sz="500" dirty="0"/>
          </a:p>
        </p:txBody>
      </p:sp>
      <p:sp>
        <p:nvSpPr>
          <p:cNvPr id="21" name="Text 19"/>
          <p:cNvSpPr/>
          <p:nvPr/>
        </p:nvSpPr>
        <p:spPr>
          <a:xfrm>
            <a:off x="690440" y="1665866"/>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FMCG - Others</a:t>
            </a:r>
            <a:endParaRPr lang="en-US" sz="500" dirty="0"/>
          </a:p>
        </p:txBody>
      </p:sp>
      <p:sp>
        <p:nvSpPr>
          <p:cNvPr id="22" name="Text 20"/>
          <p:cNvSpPr/>
          <p:nvPr/>
        </p:nvSpPr>
        <p:spPr>
          <a:xfrm>
            <a:off x="3916900" y="166586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22,005.27</a:t>
            </a:r>
            <a:endParaRPr lang="en-US" sz="500" dirty="0"/>
          </a:p>
        </p:txBody>
      </p:sp>
      <p:sp>
        <p:nvSpPr>
          <p:cNvPr id="23" name="Text 21"/>
          <p:cNvSpPr/>
          <p:nvPr/>
        </p:nvSpPr>
        <p:spPr>
          <a:xfrm>
            <a:off x="4959824" y="166586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9.85</a:t>
            </a:r>
            <a:endParaRPr lang="en-US" sz="500" dirty="0"/>
          </a:p>
        </p:txBody>
      </p:sp>
      <p:sp>
        <p:nvSpPr>
          <p:cNvPr id="24" name="Text 22"/>
          <p:cNvSpPr/>
          <p:nvPr/>
        </p:nvSpPr>
        <p:spPr>
          <a:xfrm>
            <a:off x="6002748" y="166586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22,015.12</a:t>
            </a:r>
            <a:endParaRPr lang="en-US" sz="500" dirty="0"/>
          </a:p>
        </p:txBody>
      </p:sp>
      <p:sp>
        <p:nvSpPr>
          <p:cNvPr id="25" name="Text 23"/>
          <p:cNvSpPr/>
          <p:nvPr/>
        </p:nvSpPr>
        <p:spPr>
          <a:xfrm>
            <a:off x="7045671" y="166586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20,892.48</a:t>
            </a:r>
            <a:endParaRPr lang="en-US" sz="500" dirty="0"/>
          </a:p>
        </p:txBody>
      </p:sp>
      <p:sp>
        <p:nvSpPr>
          <p:cNvPr id="26" name="Text 24"/>
          <p:cNvSpPr/>
          <p:nvPr/>
        </p:nvSpPr>
        <p:spPr>
          <a:xfrm>
            <a:off x="8088595" y="166586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9.67</a:t>
            </a:r>
            <a:endParaRPr lang="en-US" sz="500" dirty="0"/>
          </a:p>
        </p:txBody>
      </p:sp>
      <p:sp>
        <p:nvSpPr>
          <p:cNvPr id="27" name="Text 25"/>
          <p:cNvSpPr/>
          <p:nvPr/>
        </p:nvSpPr>
        <p:spPr>
          <a:xfrm>
            <a:off x="9131518" y="1665866"/>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21,002.15</a:t>
            </a:r>
            <a:endParaRPr lang="en-US" sz="500" dirty="0"/>
          </a:p>
        </p:txBody>
      </p:sp>
      <p:sp>
        <p:nvSpPr>
          <p:cNvPr id="28" name="Text 26"/>
          <p:cNvSpPr/>
          <p:nvPr/>
        </p:nvSpPr>
        <p:spPr>
          <a:xfrm>
            <a:off x="690440" y="1837099"/>
            <a:ext cx="30483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FMCG - Total</a:t>
            </a:r>
            <a:endParaRPr lang="en-US" sz="500" dirty="0"/>
          </a:p>
        </p:txBody>
      </p:sp>
      <p:sp>
        <p:nvSpPr>
          <p:cNvPr id="29" name="Text 27"/>
          <p:cNvSpPr/>
          <p:nvPr/>
        </p:nvSpPr>
        <p:spPr>
          <a:xfrm>
            <a:off x="3916900" y="1837099"/>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57,898.84</a:t>
            </a:r>
            <a:endParaRPr lang="en-US" sz="500" dirty="0"/>
          </a:p>
        </p:txBody>
      </p:sp>
      <p:sp>
        <p:nvSpPr>
          <p:cNvPr id="30" name="Text 28"/>
          <p:cNvSpPr/>
          <p:nvPr/>
        </p:nvSpPr>
        <p:spPr>
          <a:xfrm>
            <a:off x="4959824" y="1837099"/>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9.85</a:t>
            </a:r>
            <a:endParaRPr lang="en-US" sz="500" dirty="0"/>
          </a:p>
        </p:txBody>
      </p:sp>
      <p:sp>
        <p:nvSpPr>
          <p:cNvPr id="31" name="Text 29"/>
          <p:cNvSpPr/>
          <p:nvPr/>
        </p:nvSpPr>
        <p:spPr>
          <a:xfrm>
            <a:off x="6002748" y="1837099"/>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57,908.69</a:t>
            </a:r>
            <a:endParaRPr lang="en-US" sz="500" dirty="0"/>
          </a:p>
        </p:txBody>
      </p:sp>
      <p:sp>
        <p:nvSpPr>
          <p:cNvPr id="32" name="Text 30"/>
          <p:cNvSpPr/>
          <p:nvPr/>
        </p:nvSpPr>
        <p:spPr>
          <a:xfrm>
            <a:off x="7045671" y="1837099"/>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54,560.45</a:t>
            </a:r>
            <a:endParaRPr lang="en-US" sz="500" dirty="0"/>
          </a:p>
        </p:txBody>
      </p:sp>
      <p:sp>
        <p:nvSpPr>
          <p:cNvPr id="33" name="Text 31"/>
          <p:cNvSpPr/>
          <p:nvPr/>
        </p:nvSpPr>
        <p:spPr>
          <a:xfrm>
            <a:off x="8088595" y="1837099"/>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9.67</a:t>
            </a:r>
            <a:endParaRPr lang="en-US" sz="500" dirty="0"/>
          </a:p>
        </p:txBody>
      </p:sp>
      <p:sp>
        <p:nvSpPr>
          <p:cNvPr id="34" name="Text 32"/>
          <p:cNvSpPr/>
          <p:nvPr/>
        </p:nvSpPr>
        <p:spPr>
          <a:xfrm>
            <a:off x="9131518" y="1837099"/>
            <a:ext cx="86755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54,570.12</a:t>
            </a:r>
            <a:endParaRPr lang="en-US" sz="500" dirty="0"/>
          </a:p>
        </p:txBody>
      </p:sp>
      <p:sp>
        <p:nvSpPr>
          <p:cNvPr id="35" name="Text 33"/>
          <p:cNvSpPr/>
          <p:nvPr/>
        </p:nvSpPr>
        <p:spPr>
          <a:xfrm>
            <a:off x="690440" y="2008332"/>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Agri Business</a:t>
            </a:r>
            <a:endParaRPr lang="en-US" sz="500" dirty="0"/>
          </a:p>
        </p:txBody>
      </p:sp>
      <p:sp>
        <p:nvSpPr>
          <p:cNvPr id="36" name="Text 34"/>
          <p:cNvSpPr/>
          <p:nvPr/>
        </p:nvSpPr>
        <p:spPr>
          <a:xfrm>
            <a:off x="3916900" y="2008332"/>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12,244.00</a:t>
            </a:r>
            <a:endParaRPr lang="en-US" sz="500" dirty="0"/>
          </a:p>
        </p:txBody>
      </p:sp>
      <p:sp>
        <p:nvSpPr>
          <p:cNvPr id="37" name="Text 35"/>
          <p:cNvSpPr/>
          <p:nvPr/>
        </p:nvSpPr>
        <p:spPr>
          <a:xfrm>
            <a:off x="4959824" y="2008332"/>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7,919.79</a:t>
            </a:r>
            <a:endParaRPr lang="en-US" sz="500" dirty="0"/>
          </a:p>
        </p:txBody>
      </p:sp>
      <p:sp>
        <p:nvSpPr>
          <p:cNvPr id="38" name="Text 36"/>
          <p:cNvSpPr/>
          <p:nvPr/>
        </p:nvSpPr>
        <p:spPr>
          <a:xfrm>
            <a:off x="6002748" y="2008332"/>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20,163.79</a:t>
            </a:r>
            <a:endParaRPr lang="en-US" sz="500" dirty="0"/>
          </a:p>
        </p:txBody>
      </p:sp>
      <p:sp>
        <p:nvSpPr>
          <p:cNvPr id="39" name="Text 37"/>
          <p:cNvSpPr/>
          <p:nvPr/>
        </p:nvSpPr>
        <p:spPr>
          <a:xfrm>
            <a:off x="7045671" y="2008332"/>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8,523.79</a:t>
            </a:r>
            <a:endParaRPr lang="en-US" sz="500" dirty="0"/>
          </a:p>
        </p:txBody>
      </p:sp>
      <p:sp>
        <p:nvSpPr>
          <p:cNvPr id="40" name="Text 38"/>
          <p:cNvSpPr/>
          <p:nvPr/>
        </p:nvSpPr>
        <p:spPr>
          <a:xfrm>
            <a:off x="8088595" y="2008332"/>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7,600.64</a:t>
            </a:r>
            <a:endParaRPr lang="en-US" sz="500" dirty="0"/>
          </a:p>
        </p:txBody>
      </p:sp>
      <p:sp>
        <p:nvSpPr>
          <p:cNvPr id="41" name="Text 39"/>
          <p:cNvSpPr/>
          <p:nvPr/>
        </p:nvSpPr>
        <p:spPr>
          <a:xfrm>
            <a:off x="9131518" y="2008332"/>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16,124.43</a:t>
            </a:r>
            <a:endParaRPr lang="en-US" sz="500" dirty="0"/>
          </a:p>
        </p:txBody>
      </p:sp>
      <p:sp>
        <p:nvSpPr>
          <p:cNvPr id="42" name="Text 40"/>
          <p:cNvSpPr/>
          <p:nvPr/>
        </p:nvSpPr>
        <p:spPr>
          <a:xfrm>
            <a:off x="690440" y="2179564"/>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Paperboards, Paper and Packaging</a:t>
            </a:r>
            <a:endParaRPr lang="en-US" sz="500" dirty="0"/>
          </a:p>
        </p:txBody>
      </p:sp>
      <p:sp>
        <p:nvSpPr>
          <p:cNvPr id="43" name="Text 41"/>
          <p:cNvSpPr/>
          <p:nvPr/>
        </p:nvSpPr>
        <p:spPr>
          <a:xfrm>
            <a:off x="3916900" y="2179564"/>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6,575.88</a:t>
            </a:r>
            <a:endParaRPr lang="en-US" sz="500" dirty="0"/>
          </a:p>
        </p:txBody>
      </p:sp>
      <p:sp>
        <p:nvSpPr>
          <p:cNvPr id="44" name="Text 42"/>
          <p:cNvSpPr/>
          <p:nvPr/>
        </p:nvSpPr>
        <p:spPr>
          <a:xfrm>
            <a:off x="4959824" y="2179564"/>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1,848.70</a:t>
            </a:r>
            <a:endParaRPr lang="en-US" sz="500" dirty="0"/>
          </a:p>
        </p:txBody>
      </p:sp>
      <p:sp>
        <p:nvSpPr>
          <p:cNvPr id="45" name="Text 43"/>
          <p:cNvSpPr/>
          <p:nvPr/>
        </p:nvSpPr>
        <p:spPr>
          <a:xfrm>
            <a:off x="6002748" y="2179564"/>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8,424.58</a:t>
            </a:r>
            <a:endParaRPr lang="en-US" sz="500" dirty="0"/>
          </a:p>
        </p:txBody>
      </p:sp>
      <p:sp>
        <p:nvSpPr>
          <p:cNvPr id="46" name="Text 44"/>
          <p:cNvSpPr/>
          <p:nvPr/>
        </p:nvSpPr>
        <p:spPr>
          <a:xfrm>
            <a:off x="7045671" y="2179564"/>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6,474.74</a:t>
            </a:r>
            <a:endParaRPr lang="en-US" sz="500" dirty="0"/>
          </a:p>
        </p:txBody>
      </p:sp>
      <p:sp>
        <p:nvSpPr>
          <p:cNvPr id="47" name="Text 45"/>
          <p:cNvSpPr/>
          <p:nvPr/>
        </p:nvSpPr>
        <p:spPr>
          <a:xfrm>
            <a:off x="8088595" y="2179564"/>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1,869.67</a:t>
            </a:r>
            <a:endParaRPr lang="en-US" sz="500" dirty="0"/>
          </a:p>
        </p:txBody>
      </p:sp>
      <p:sp>
        <p:nvSpPr>
          <p:cNvPr id="48" name="Text 46"/>
          <p:cNvSpPr/>
          <p:nvPr/>
        </p:nvSpPr>
        <p:spPr>
          <a:xfrm>
            <a:off x="9131518" y="2179564"/>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8,344.41</a:t>
            </a:r>
            <a:endParaRPr lang="en-US" sz="500" dirty="0"/>
          </a:p>
        </p:txBody>
      </p:sp>
      <p:sp>
        <p:nvSpPr>
          <p:cNvPr id="49" name="Text 47"/>
          <p:cNvSpPr/>
          <p:nvPr/>
        </p:nvSpPr>
        <p:spPr>
          <a:xfrm>
            <a:off x="690440" y="2350797"/>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Others</a:t>
            </a:r>
            <a:endParaRPr lang="en-US" sz="500" dirty="0"/>
          </a:p>
        </p:txBody>
      </p:sp>
      <p:sp>
        <p:nvSpPr>
          <p:cNvPr id="50" name="Text 48"/>
          <p:cNvSpPr/>
          <p:nvPr/>
        </p:nvSpPr>
        <p:spPr>
          <a:xfrm>
            <a:off x="3916900" y="2350797"/>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4,224.04</a:t>
            </a:r>
            <a:endParaRPr lang="en-US" sz="500" dirty="0"/>
          </a:p>
        </p:txBody>
      </p:sp>
      <p:sp>
        <p:nvSpPr>
          <p:cNvPr id="51" name="Text 49"/>
          <p:cNvSpPr/>
          <p:nvPr/>
        </p:nvSpPr>
        <p:spPr>
          <a:xfrm>
            <a:off x="4959824" y="2350797"/>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64.07</a:t>
            </a:r>
            <a:endParaRPr lang="en-US" sz="500" dirty="0"/>
          </a:p>
        </p:txBody>
      </p:sp>
      <p:sp>
        <p:nvSpPr>
          <p:cNvPr id="52" name="Text 50"/>
          <p:cNvSpPr/>
          <p:nvPr/>
        </p:nvSpPr>
        <p:spPr>
          <a:xfrm>
            <a:off x="6002748" y="2350797"/>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4,288.11</a:t>
            </a:r>
            <a:endParaRPr lang="en-US" sz="500" dirty="0"/>
          </a:p>
        </p:txBody>
      </p:sp>
      <p:sp>
        <p:nvSpPr>
          <p:cNvPr id="53" name="Text 51"/>
          <p:cNvSpPr/>
          <p:nvPr/>
        </p:nvSpPr>
        <p:spPr>
          <a:xfrm>
            <a:off x="7045671" y="2350797"/>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3,691.55</a:t>
            </a:r>
            <a:endParaRPr lang="en-US" sz="500" dirty="0"/>
          </a:p>
        </p:txBody>
      </p:sp>
      <p:sp>
        <p:nvSpPr>
          <p:cNvPr id="54" name="Text 52"/>
          <p:cNvSpPr/>
          <p:nvPr/>
        </p:nvSpPr>
        <p:spPr>
          <a:xfrm>
            <a:off x="8088595" y="2350797"/>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65.82</a:t>
            </a:r>
            <a:endParaRPr lang="en-US" sz="500" dirty="0"/>
          </a:p>
        </p:txBody>
      </p:sp>
      <p:sp>
        <p:nvSpPr>
          <p:cNvPr id="55" name="Text 53"/>
          <p:cNvSpPr/>
          <p:nvPr/>
        </p:nvSpPr>
        <p:spPr>
          <a:xfrm>
            <a:off x="9131518" y="2350797"/>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3,757.37</a:t>
            </a:r>
            <a:endParaRPr lang="en-US" sz="500" dirty="0"/>
          </a:p>
        </p:txBody>
      </p:sp>
      <p:sp>
        <p:nvSpPr>
          <p:cNvPr id="56" name="Text 54"/>
          <p:cNvSpPr/>
          <p:nvPr/>
        </p:nvSpPr>
        <p:spPr>
          <a:xfrm>
            <a:off x="690440" y="2522030"/>
            <a:ext cx="30483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Segment Total</a:t>
            </a:r>
            <a:endParaRPr lang="en-US" sz="500" dirty="0"/>
          </a:p>
        </p:txBody>
      </p:sp>
      <p:sp>
        <p:nvSpPr>
          <p:cNvPr id="57" name="Text 55"/>
          <p:cNvSpPr/>
          <p:nvPr/>
        </p:nvSpPr>
        <p:spPr>
          <a:xfrm>
            <a:off x="3916900" y="252203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80,942.76</a:t>
            </a:r>
            <a:endParaRPr lang="en-US" sz="500" dirty="0"/>
          </a:p>
        </p:txBody>
      </p:sp>
      <p:sp>
        <p:nvSpPr>
          <p:cNvPr id="58" name="Text 56"/>
          <p:cNvSpPr/>
          <p:nvPr/>
        </p:nvSpPr>
        <p:spPr>
          <a:xfrm>
            <a:off x="4959824" y="252203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9,842.41</a:t>
            </a:r>
            <a:endParaRPr lang="en-US" sz="500" dirty="0"/>
          </a:p>
        </p:txBody>
      </p:sp>
      <p:sp>
        <p:nvSpPr>
          <p:cNvPr id="59" name="Text 57"/>
          <p:cNvSpPr/>
          <p:nvPr/>
        </p:nvSpPr>
        <p:spPr>
          <a:xfrm>
            <a:off x="6002748" y="252203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90,785.17</a:t>
            </a:r>
            <a:endParaRPr lang="en-US" sz="500" dirty="0"/>
          </a:p>
        </p:txBody>
      </p:sp>
      <p:sp>
        <p:nvSpPr>
          <p:cNvPr id="60" name="Text 58"/>
          <p:cNvSpPr/>
          <p:nvPr/>
        </p:nvSpPr>
        <p:spPr>
          <a:xfrm>
            <a:off x="7045671" y="252203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73,350.53</a:t>
            </a:r>
            <a:endParaRPr lang="en-US" sz="500" dirty="0"/>
          </a:p>
        </p:txBody>
      </p:sp>
      <p:sp>
        <p:nvSpPr>
          <p:cNvPr id="61" name="Text 59"/>
          <p:cNvSpPr/>
          <p:nvPr/>
        </p:nvSpPr>
        <p:spPr>
          <a:xfrm>
            <a:off x="8088595" y="2522030"/>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9,545.80</a:t>
            </a:r>
            <a:endParaRPr lang="en-US" sz="500" dirty="0"/>
          </a:p>
        </p:txBody>
      </p:sp>
      <p:sp>
        <p:nvSpPr>
          <p:cNvPr id="62" name="Text 60"/>
          <p:cNvSpPr/>
          <p:nvPr/>
        </p:nvSpPr>
        <p:spPr>
          <a:xfrm>
            <a:off x="9131518" y="2522030"/>
            <a:ext cx="86755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82,896.33</a:t>
            </a:r>
            <a:endParaRPr lang="en-US" sz="500" dirty="0"/>
          </a:p>
        </p:txBody>
      </p:sp>
      <p:sp>
        <p:nvSpPr>
          <p:cNvPr id="63" name="Text 61"/>
          <p:cNvSpPr/>
          <p:nvPr/>
        </p:nvSpPr>
        <p:spPr>
          <a:xfrm>
            <a:off x="690440" y="2693263"/>
            <a:ext cx="30483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Eliminations</a:t>
            </a:r>
            <a:endParaRPr lang="en-US" sz="500" dirty="0"/>
          </a:p>
        </p:txBody>
      </p:sp>
      <p:sp>
        <p:nvSpPr>
          <p:cNvPr id="64" name="Text 62"/>
          <p:cNvSpPr/>
          <p:nvPr/>
        </p:nvSpPr>
        <p:spPr>
          <a:xfrm>
            <a:off x="3916900" y="269326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65" name="Text 63"/>
          <p:cNvSpPr/>
          <p:nvPr/>
        </p:nvSpPr>
        <p:spPr>
          <a:xfrm>
            <a:off x="4959824" y="269326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66" name="Text 64"/>
          <p:cNvSpPr/>
          <p:nvPr/>
        </p:nvSpPr>
        <p:spPr>
          <a:xfrm>
            <a:off x="6002748" y="269326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(9,842.41)</a:t>
            </a:r>
            <a:endParaRPr lang="en-US" sz="500" dirty="0"/>
          </a:p>
        </p:txBody>
      </p:sp>
      <p:sp>
        <p:nvSpPr>
          <p:cNvPr id="67" name="Text 65"/>
          <p:cNvSpPr/>
          <p:nvPr/>
        </p:nvSpPr>
        <p:spPr>
          <a:xfrm>
            <a:off x="7045671" y="269326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68" name="Text 66"/>
          <p:cNvSpPr/>
          <p:nvPr/>
        </p:nvSpPr>
        <p:spPr>
          <a:xfrm>
            <a:off x="8088595" y="2693263"/>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69" name="Text 67"/>
          <p:cNvSpPr/>
          <p:nvPr/>
        </p:nvSpPr>
        <p:spPr>
          <a:xfrm>
            <a:off x="9131518" y="2693263"/>
            <a:ext cx="86755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(9,545.80)</a:t>
            </a:r>
            <a:endParaRPr lang="en-US" sz="500" dirty="0"/>
          </a:p>
        </p:txBody>
      </p:sp>
      <p:sp>
        <p:nvSpPr>
          <p:cNvPr id="70" name="Text 68"/>
          <p:cNvSpPr/>
          <p:nvPr/>
        </p:nvSpPr>
        <p:spPr>
          <a:xfrm>
            <a:off x="690440" y="2864496"/>
            <a:ext cx="30483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Gross Revenue from sale of products and services</a:t>
            </a:r>
            <a:endParaRPr lang="en-US" sz="500" dirty="0"/>
          </a:p>
        </p:txBody>
      </p:sp>
      <p:sp>
        <p:nvSpPr>
          <p:cNvPr id="71" name="Text 69"/>
          <p:cNvSpPr/>
          <p:nvPr/>
        </p:nvSpPr>
        <p:spPr>
          <a:xfrm>
            <a:off x="3916900" y="286449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72" name="Text 70"/>
          <p:cNvSpPr/>
          <p:nvPr/>
        </p:nvSpPr>
        <p:spPr>
          <a:xfrm>
            <a:off x="4959824" y="286449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73" name="Text 71"/>
          <p:cNvSpPr/>
          <p:nvPr/>
        </p:nvSpPr>
        <p:spPr>
          <a:xfrm>
            <a:off x="6002748" y="2864496"/>
            <a:ext cx="864768"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80,942.76</a:t>
            </a:r>
            <a:endParaRPr lang="en-US" sz="500" dirty="0"/>
          </a:p>
        </p:txBody>
      </p:sp>
      <p:sp>
        <p:nvSpPr>
          <p:cNvPr id="74" name="Text 72"/>
          <p:cNvSpPr/>
          <p:nvPr/>
        </p:nvSpPr>
        <p:spPr>
          <a:xfrm>
            <a:off x="7045671" y="286449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75" name="Text 73"/>
          <p:cNvSpPr/>
          <p:nvPr/>
        </p:nvSpPr>
        <p:spPr>
          <a:xfrm>
            <a:off x="8088595" y="2864496"/>
            <a:ext cx="864768"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76" name="Text 74"/>
          <p:cNvSpPr/>
          <p:nvPr/>
        </p:nvSpPr>
        <p:spPr>
          <a:xfrm>
            <a:off x="9131518" y="2864496"/>
            <a:ext cx="86755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73,350.53</a:t>
            </a:r>
            <a:endParaRPr lang="en-US" sz="500" dirty="0"/>
          </a:p>
        </p:txBody>
      </p:sp>
      <p:sp>
        <p:nvSpPr>
          <p:cNvPr id="77" name="Text 75"/>
          <p:cNvSpPr/>
          <p:nvPr/>
        </p:nvSpPr>
        <p:spPr>
          <a:xfrm>
            <a:off x="598317" y="3078711"/>
            <a:ext cx="1079198" cy="134950"/>
          </a:xfrm>
          <a:prstGeom prst="rect">
            <a:avLst/>
          </a:prstGeom>
          <a:noFill/>
          <a:ln/>
        </p:spPr>
        <p:txBody>
          <a:bodyPr wrap="none" lIns="0" tIns="0" rIns="0" bIns="0" rtlCol="0" anchor="t"/>
          <a:lstStyle/>
          <a:p>
            <a:pPr marL="0" indent="0" algn="l">
              <a:lnSpc>
                <a:spcPts val="1050"/>
              </a:lnSpc>
              <a:buNone/>
            </a:pPr>
            <a:r>
              <a:rPr lang="en-US" sz="800" b="1" dirty="0">
                <a:solidFill>
                  <a:srgbClr val="3257B8"/>
                </a:solidFill>
                <a:latin typeface="Inter Bold" pitchFamily="34" charset="0"/>
                <a:ea typeface="Inter Bold" pitchFamily="34" charset="-122"/>
                <a:cs typeface="Inter Bold" pitchFamily="34" charset="-120"/>
              </a:rPr>
              <a:t>2. Segment Results</a:t>
            </a:r>
            <a:endParaRPr lang="en-US" sz="800" dirty="0"/>
          </a:p>
        </p:txBody>
      </p:sp>
      <p:sp>
        <p:nvSpPr>
          <p:cNvPr id="78" name="Shape 76"/>
          <p:cNvSpPr/>
          <p:nvPr/>
        </p:nvSpPr>
        <p:spPr>
          <a:xfrm>
            <a:off x="598317" y="3294579"/>
            <a:ext cx="9492614" cy="3601458"/>
          </a:xfrm>
          <a:prstGeom prst="roundRect">
            <a:avLst>
              <a:gd name="adj" fmla="val 3596"/>
            </a:avLst>
          </a:prstGeom>
          <a:noFill/>
          <a:ln w="5567">
            <a:solidFill>
              <a:srgbClr val="000000">
                <a:alpha val="8000"/>
              </a:srgbClr>
            </a:solidFill>
            <a:prstDash val="solid"/>
          </a:ln>
        </p:spPr>
      </p:sp>
      <p:sp>
        <p:nvSpPr>
          <p:cNvPr id="79" name="Text 77"/>
          <p:cNvSpPr/>
          <p:nvPr/>
        </p:nvSpPr>
        <p:spPr>
          <a:xfrm>
            <a:off x="690266" y="3338083"/>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Particulars</a:t>
            </a:r>
            <a:endParaRPr lang="en-US" sz="500" dirty="0"/>
          </a:p>
        </p:txBody>
      </p:sp>
      <p:sp>
        <p:nvSpPr>
          <p:cNvPr id="80" name="Text 78"/>
          <p:cNvSpPr/>
          <p:nvPr/>
        </p:nvSpPr>
        <p:spPr>
          <a:xfrm>
            <a:off x="6761127" y="3338083"/>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2025</a:t>
            </a:r>
            <a:endParaRPr lang="en-US" sz="500" dirty="0"/>
          </a:p>
        </p:txBody>
      </p:sp>
      <p:sp>
        <p:nvSpPr>
          <p:cNvPr id="81" name="Text 79"/>
          <p:cNvSpPr/>
          <p:nvPr/>
        </p:nvSpPr>
        <p:spPr>
          <a:xfrm>
            <a:off x="8467784" y="3338083"/>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2024</a:t>
            </a:r>
            <a:endParaRPr lang="en-US" sz="500" dirty="0"/>
          </a:p>
        </p:txBody>
      </p:sp>
      <p:sp>
        <p:nvSpPr>
          <p:cNvPr id="82" name="Text 80"/>
          <p:cNvSpPr/>
          <p:nvPr/>
        </p:nvSpPr>
        <p:spPr>
          <a:xfrm>
            <a:off x="690266" y="3509316"/>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FMCG - Cigarettes</a:t>
            </a:r>
            <a:endParaRPr lang="en-US" sz="500" dirty="0"/>
          </a:p>
        </p:txBody>
      </p:sp>
      <p:sp>
        <p:nvSpPr>
          <p:cNvPr id="83" name="Text 81"/>
          <p:cNvSpPr/>
          <p:nvPr/>
        </p:nvSpPr>
        <p:spPr>
          <a:xfrm>
            <a:off x="6761127" y="3509316"/>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21,091.35</a:t>
            </a:r>
            <a:endParaRPr lang="en-US" sz="500" dirty="0"/>
          </a:p>
        </p:txBody>
      </p:sp>
      <p:sp>
        <p:nvSpPr>
          <p:cNvPr id="84" name="Text 82"/>
          <p:cNvSpPr/>
          <p:nvPr/>
        </p:nvSpPr>
        <p:spPr>
          <a:xfrm>
            <a:off x="8467784" y="3509316"/>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20,071.04</a:t>
            </a:r>
            <a:endParaRPr lang="en-US" sz="500" dirty="0"/>
          </a:p>
        </p:txBody>
      </p:sp>
      <p:sp>
        <p:nvSpPr>
          <p:cNvPr id="85" name="Text 83"/>
          <p:cNvSpPr/>
          <p:nvPr/>
        </p:nvSpPr>
        <p:spPr>
          <a:xfrm>
            <a:off x="690266" y="3680549"/>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FMCG - Others</a:t>
            </a:r>
            <a:endParaRPr lang="en-US" sz="500" dirty="0"/>
          </a:p>
        </p:txBody>
      </p:sp>
      <p:sp>
        <p:nvSpPr>
          <p:cNvPr id="86" name="Text 84"/>
          <p:cNvSpPr/>
          <p:nvPr/>
        </p:nvSpPr>
        <p:spPr>
          <a:xfrm>
            <a:off x="6761127" y="3680549"/>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1,590.23</a:t>
            </a:r>
            <a:endParaRPr lang="en-US" sz="500" dirty="0"/>
          </a:p>
        </p:txBody>
      </p:sp>
      <p:sp>
        <p:nvSpPr>
          <p:cNvPr id="87" name="Text 85"/>
          <p:cNvSpPr/>
          <p:nvPr/>
        </p:nvSpPr>
        <p:spPr>
          <a:xfrm>
            <a:off x="8467784" y="3680549"/>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1,789.91</a:t>
            </a:r>
            <a:endParaRPr lang="en-US" sz="500" dirty="0"/>
          </a:p>
        </p:txBody>
      </p:sp>
      <p:sp>
        <p:nvSpPr>
          <p:cNvPr id="88" name="Text 86"/>
          <p:cNvSpPr/>
          <p:nvPr/>
        </p:nvSpPr>
        <p:spPr>
          <a:xfrm>
            <a:off x="690266" y="3851782"/>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FMCG - Total</a:t>
            </a:r>
            <a:endParaRPr lang="en-US" sz="500" dirty="0"/>
          </a:p>
        </p:txBody>
      </p:sp>
      <p:sp>
        <p:nvSpPr>
          <p:cNvPr id="89" name="Text 87"/>
          <p:cNvSpPr/>
          <p:nvPr/>
        </p:nvSpPr>
        <p:spPr>
          <a:xfrm>
            <a:off x="6761127" y="3851782"/>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22,681.58</a:t>
            </a:r>
            <a:endParaRPr lang="en-US" sz="500" dirty="0"/>
          </a:p>
        </p:txBody>
      </p:sp>
      <p:sp>
        <p:nvSpPr>
          <p:cNvPr id="90" name="Text 88"/>
          <p:cNvSpPr/>
          <p:nvPr/>
        </p:nvSpPr>
        <p:spPr>
          <a:xfrm>
            <a:off x="8467784" y="3851782"/>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21,860.95</a:t>
            </a:r>
            <a:endParaRPr lang="en-US" sz="500" dirty="0"/>
          </a:p>
        </p:txBody>
      </p:sp>
      <p:sp>
        <p:nvSpPr>
          <p:cNvPr id="91" name="Text 89"/>
          <p:cNvSpPr/>
          <p:nvPr/>
        </p:nvSpPr>
        <p:spPr>
          <a:xfrm>
            <a:off x="690266" y="4023015"/>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Agri Business</a:t>
            </a:r>
            <a:endParaRPr lang="en-US" sz="500" dirty="0"/>
          </a:p>
        </p:txBody>
      </p:sp>
      <p:sp>
        <p:nvSpPr>
          <p:cNvPr id="92" name="Text 90"/>
          <p:cNvSpPr/>
          <p:nvPr/>
        </p:nvSpPr>
        <p:spPr>
          <a:xfrm>
            <a:off x="6761127" y="4023015"/>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1,540.30</a:t>
            </a:r>
            <a:endParaRPr lang="en-US" sz="500" dirty="0"/>
          </a:p>
        </p:txBody>
      </p:sp>
      <p:sp>
        <p:nvSpPr>
          <p:cNvPr id="93" name="Text 91"/>
          <p:cNvSpPr/>
          <p:nvPr/>
        </p:nvSpPr>
        <p:spPr>
          <a:xfrm>
            <a:off x="8467784" y="4023015"/>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1,278.33</a:t>
            </a:r>
            <a:endParaRPr lang="en-US" sz="500" dirty="0"/>
          </a:p>
        </p:txBody>
      </p:sp>
      <p:sp>
        <p:nvSpPr>
          <p:cNvPr id="94" name="Text 92"/>
          <p:cNvSpPr/>
          <p:nvPr/>
        </p:nvSpPr>
        <p:spPr>
          <a:xfrm>
            <a:off x="690266" y="4194248"/>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Paperboards, Paper and Packaging</a:t>
            </a:r>
            <a:endParaRPr lang="en-US" sz="500" dirty="0"/>
          </a:p>
        </p:txBody>
      </p:sp>
      <p:sp>
        <p:nvSpPr>
          <p:cNvPr id="95" name="Text 93"/>
          <p:cNvSpPr/>
          <p:nvPr/>
        </p:nvSpPr>
        <p:spPr>
          <a:xfrm>
            <a:off x="6761127" y="4194248"/>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883.11</a:t>
            </a:r>
            <a:endParaRPr lang="en-US" sz="500" dirty="0"/>
          </a:p>
        </p:txBody>
      </p:sp>
      <p:sp>
        <p:nvSpPr>
          <p:cNvPr id="96" name="Text 94"/>
          <p:cNvSpPr/>
          <p:nvPr/>
        </p:nvSpPr>
        <p:spPr>
          <a:xfrm>
            <a:off x="8467784" y="4194248"/>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1,372.34</a:t>
            </a:r>
            <a:endParaRPr lang="en-US" sz="500" dirty="0"/>
          </a:p>
        </p:txBody>
      </p:sp>
      <p:sp>
        <p:nvSpPr>
          <p:cNvPr id="97" name="Text 95"/>
          <p:cNvSpPr/>
          <p:nvPr/>
        </p:nvSpPr>
        <p:spPr>
          <a:xfrm>
            <a:off x="690266" y="4365481"/>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Others</a:t>
            </a:r>
            <a:endParaRPr lang="en-US" sz="500" dirty="0"/>
          </a:p>
        </p:txBody>
      </p:sp>
      <p:sp>
        <p:nvSpPr>
          <p:cNvPr id="98" name="Text 96"/>
          <p:cNvSpPr/>
          <p:nvPr/>
        </p:nvSpPr>
        <p:spPr>
          <a:xfrm>
            <a:off x="6761127" y="4365481"/>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670.73</a:t>
            </a:r>
            <a:endParaRPr lang="en-US" sz="500" dirty="0"/>
          </a:p>
        </p:txBody>
      </p:sp>
      <p:sp>
        <p:nvSpPr>
          <p:cNvPr id="99" name="Text 97"/>
          <p:cNvSpPr/>
          <p:nvPr/>
        </p:nvSpPr>
        <p:spPr>
          <a:xfrm>
            <a:off x="8467784" y="4365481"/>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642.70</a:t>
            </a:r>
            <a:endParaRPr lang="en-US" sz="500" dirty="0"/>
          </a:p>
        </p:txBody>
      </p:sp>
      <p:sp>
        <p:nvSpPr>
          <p:cNvPr id="100" name="Text 98"/>
          <p:cNvSpPr/>
          <p:nvPr/>
        </p:nvSpPr>
        <p:spPr>
          <a:xfrm>
            <a:off x="690266" y="4536713"/>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Segment Total</a:t>
            </a:r>
            <a:endParaRPr lang="en-US" sz="500" dirty="0"/>
          </a:p>
        </p:txBody>
      </p:sp>
      <p:sp>
        <p:nvSpPr>
          <p:cNvPr id="101" name="Text 99"/>
          <p:cNvSpPr/>
          <p:nvPr/>
        </p:nvSpPr>
        <p:spPr>
          <a:xfrm>
            <a:off x="6761127" y="4536713"/>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25,775.72</a:t>
            </a:r>
            <a:endParaRPr lang="en-US" sz="500" dirty="0"/>
          </a:p>
        </p:txBody>
      </p:sp>
      <p:sp>
        <p:nvSpPr>
          <p:cNvPr id="102" name="Text 100"/>
          <p:cNvSpPr/>
          <p:nvPr/>
        </p:nvSpPr>
        <p:spPr>
          <a:xfrm>
            <a:off x="8467784" y="4536713"/>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25,154.32</a:t>
            </a:r>
            <a:endParaRPr lang="en-US" sz="500" dirty="0"/>
          </a:p>
        </p:txBody>
      </p:sp>
      <p:sp>
        <p:nvSpPr>
          <p:cNvPr id="103" name="Text 101"/>
          <p:cNvSpPr/>
          <p:nvPr/>
        </p:nvSpPr>
        <p:spPr>
          <a:xfrm>
            <a:off x="690266" y="4707946"/>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Eliminations</a:t>
            </a:r>
            <a:endParaRPr lang="en-US" sz="500" dirty="0"/>
          </a:p>
        </p:txBody>
      </p:sp>
      <p:sp>
        <p:nvSpPr>
          <p:cNvPr id="104" name="Text 102"/>
          <p:cNvSpPr/>
          <p:nvPr/>
        </p:nvSpPr>
        <p:spPr>
          <a:xfrm>
            <a:off x="6761127" y="4707946"/>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1.75</a:t>
            </a:r>
            <a:endParaRPr lang="en-US" sz="500" dirty="0"/>
          </a:p>
        </p:txBody>
      </p:sp>
      <p:sp>
        <p:nvSpPr>
          <p:cNvPr id="105" name="Text 103"/>
          <p:cNvSpPr/>
          <p:nvPr/>
        </p:nvSpPr>
        <p:spPr>
          <a:xfrm>
            <a:off x="8467784" y="4707946"/>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(196.06)</a:t>
            </a:r>
            <a:endParaRPr lang="en-US" sz="500" dirty="0"/>
          </a:p>
        </p:txBody>
      </p:sp>
      <p:sp>
        <p:nvSpPr>
          <p:cNvPr id="106" name="Text 104"/>
          <p:cNvSpPr/>
          <p:nvPr/>
        </p:nvSpPr>
        <p:spPr>
          <a:xfrm>
            <a:off x="690266" y="4879179"/>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Total</a:t>
            </a:r>
            <a:endParaRPr lang="en-US" sz="500" dirty="0"/>
          </a:p>
        </p:txBody>
      </p:sp>
      <p:sp>
        <p:nvSpPr>
          <p:cNvPr id="107" name="Text 105"/>
          <p:cNvSpPr/>
          <p:nvPr/>
        </p:nvSpPr>
        <p:spPr>
          <a:xfrm>
            <a:off x="6761127" y="4879179"/>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25,777.47</a:t>
            </a:r>
            <a:endParaRPr lang="en-US" sz="500" dirty="0"/>
          </a:p>
        </p:txBody>
      </p:sp>
      <p:sp>
        <p:nvSpPr>
          <p:cNvPr id="108" name="Text 106"/>
          <p:cNvSpPr/>
          <p:nvPr/>
        </p:nvSpPr>
        <p:spPr>
          <a:xfrm>
            <a:off x="8467784" y="4879179"/>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24,958.26</a:t>
            </a:r>
            <a:endParaRPr lang="en-US" sz="500" dirty="0"/>
          </a:p>
        </p:txBody>
      </p:sp>
      <p:sp>
        <p:nvSpPr>
          <p:cNvPr id="109" name="Text 107"/>
          <p:cNvSpPr/>
          <p:nvPr/>
        </p:nvSpPr>
        <p:spPr>
          <a:xfrm>
            <a:off x="690266" y="5050412"/>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Unallocated corporate expenses net of unallocated income</a:t>
            </a:r>
            <a:endParaRPr lang="en-US" sz="500" dirty="0"/>
          </a:p>
        </p:txBody>
      </p:sp>
      <p:sp>
        <p:nvSpPr>
          <p:cNvPr id="110" name="Text 108"/>
          <p:cNvSpPr/>
          <p:nvPr/>
        </p:nvSpPr>
        <p:spPr>
          <a:xfrm>
            <a:off x="6761127" y="5050412"/>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(1,332.06)</a:t>
            </a:r>
            <a:endParaRPr lang="en-US" sz="500" dirty="0"/>
          </a:p>
        </p:txBody>
      </p:sp>
      <p:sp>
        <p:nvSpPr>
          <p:cNvPr id="111" name="Text 109"/>
          <p:cNvSpPr/>
          <p:nvPr/>
        </p:nvSpPr>
        <p:spPr>
          <a:xfrm>
            <a:off x="8467784" y="5050412"/>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(1,106.89)</a:t>
            </a:r>
            <a:endParaRPr lang="en-US" sz="500" dirty="0"/>
          </a:p>
        </p:txBody>
      </p:sp>
      <p:sp>
        <p:nvSpPr>
          <p:cNvPr id="112" name="Text 110"/>
          <p:cNvSpPr/>
          <p:nvPr/>
        </p:nvSpPr>
        <p:spPr>
          <a:xfrm>
            <a:off x="690266" y="5221645"/>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Profit before Interest etc. and taxation</a:t>
            </a:r>
            <a:endParaRPr lang="en-US" sz="500" dirty="0"/>
          </a:p>
        </p:txBody>
      </p:sp>
      <p:sp>
        <p:nvSpPr>
          <p:cNvPr id="113" name="Text 111"/>
          <p:cNvSpPr/>
          <p:nvPr/>
        </p:nvSpPr>
        <p:spPr>
          <a:xfrm>
            <a:off x="6761127" y="5221645"/>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24,445.41</a:t>
            </a:r>
            <a:endParaRPr lang="en-US" sz="500" dirty="0"/>
          </a:p>
        </p:txBody>
      </p:sp>
      <p:sp>
        <p:nvSpPr>
          <p:cNvPr id="114" name="Text 112"/>
          <p:cNvSpPr/>
          <p:nvPr/>
        </p:nvSpPr>
        <p:spPr>
          <a:xfrm>
            <a:off x="8467784" y="5221645"/>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23,851.37</a:t>
            </a:r>
            <a:endParaRPr lang="en-US" sz="500" dirty="0"/>
          </a:p>
        </p:txBody>
      </p:sp>
      <p:sp>
        <p:nvSpPr>
          <p:cNvPr id="115" name="Text 113"/>
          <p:cNvSpPr/>
          <p:nvPr/>
        </p:nvSpPr>
        <p:spPr>
          <a:xfrm>
            <a:off x="690266" y="5392878"/>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Finance Costs</a:t>
            </a:r>
            <a:endParaRPr lang="en-US" sz="500" dirty="0"/>
          </a:p>
        </p:txBody>
      </p:sp>
      <p:sp>
        <p:nvSpPr>
          <p:cNvPr id="116" name="Text 114"/>
          <p:cNvSpPr/>
          <p:nvPr/>
        </p:nvSpPr>
        <p:spPr>
          <a:xfrm>
            <a:off x="6761127" y="5392878"/>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(45.06)</a:t>
            </a:r>
            <a:endParaRPr lang="en-US" sz="500" dirty="0"/>
          </a:p>
        </p:txBody>
      </p:sp>
      <p:sp>
        <p:nvSpPr>
          <p:cNvPr id="117" name="Text 115"/>
          <p:cNvSpPr/>
          <p:nvPr/>
        </p:nvSpPr>
        <p:spPr>
          <a:xfrm>
            <a:off x="8467784" y="5392878"/>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(39.11)</a:t>
            </a:r>
            <a:endParaRPr lang="en-US" sz="500" dirty="0"/>
          </a:p>
        </p:txBody>
      </p:sp>
      <p:sp>
        <p:nvSpPr>
          <p:cNvPr id="118" name="Text 116"/>
          <p:cNvSpPr/>
          <p:nvPr/>
        </p:nvSpPr>
        <p:spPr>
          <a:xfrm>
            <a:off x="690266" y="5564110"/>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Interest earned on loans and deposits, income from current and non-current investments; profit and loss on sale of investments etc. – Net</a:t>
            </a:r>
            <a:endParaRPr lang="en-US" sz="500" dirty="0"/>
          </a:p>
        </p:txBody>
      </p:sp>
      <p:sp>
        <p:nvSpPr>
          <p:cNvPr id="119" name="Text 117"/>
          <p:cNvSpPr/>
          <p:nvPr/>
        </p:nvSpPr>
        <p:spPr>
          <a:xfrm>
            <a:off x="6761127" y="5564110"/>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2,416.17</a:t>
            </a:r>
            <a:endParaRPr lang="en-US" sz="500" dirty="0"/>
          </a:p>
        </p:txBody>
      </p:sp>
      <p:sp>
        <p:nvSpPr>
          <p:cNvPr id="120" name="Text 118"/>
          <p:cNvSpPr/>
          <p:nvPr/>
        </p:nvSpPr>
        <p:spPr>
          <a:xfrm>
            <a:off x="8467784" y="5564110"/>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2,573.59</a:t>
            </a:r>
            <a:endParaRPr lang="en-US" sz="500" dirty="0"/>
          </a:p>
        </p:txBody>
      </p:sp>
      <p:sp>
        <p:nvSpPr>
          <p:cNvPr id="121" name="Text 119"/>
          <p:cNvSpPr/>
          <p:nvPr/>
        </p:nvSpPr>
        <p:spPr>
          <a:xfrm>
            <a:off x="690266" y="5735343"/>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Share of profit/(loss) of Associates &amp; Joint Ventures</a:t>
            </a:r>
            <a:endParaRPr lang="en-US" sz="500" dirty="0"/>
          </a:p>
        </p:txBody>
      </p:sp>
      <p:sp>
        <p:nvSpPr>
          <p:cNvPr id="122" name="Text 120"/>
          <p:cNvSpPr/>
          <p:nvPr/>
        </p:nvSpPr>
        <p:spPr>
          <a:xfrm>
            <a:off x="6761127" y="5735343"/>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110.42</a:t>
            </a:r>
            <a:endParaRPr lang="en-US" sz="500" dirty="0"/>
          </a:p>
        </p:txBody>
      </p:sp>
      <p:sp>
        <p:nvSpPr>
          <p:cNvPr id="123" name="Text 121"/>
          <p:cNvSpPr/>
          <p:nvPr/>
        </p:nvSpPr>
        <p:spPr>
          <a:xfrm>
            <a:off x="8467784" y="5735343"/>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14.43</a:t>
            </a:r>
            <a:endParaRPr lang="en-US" sz="500" dirty="0"/>
          </a:p>
        </p:txBody>
      </p:sp>
      <p:sp>
        <p:nvSpPr>
          <p:cNvPr id="124" name="Text 122"/>
          <p:cNvSpPr/>
          <p:nvPr/>
        </p:nvSpPr>
        <p:spPr>
          <a:xfrm>
            <a:off x="690266" y="5906576"/>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Exceptional Items</a:t>
            </a:r>
            <a:endParaRPr lang="en-US" sz="500" dirty="0"/>
          </a:p>
        </p:txBody>
      </p:sp>
      <p:sp>
        <p:nvSpPr>
          <p:cNvPr id="125" name="Text 123"/>
          <p:cNvSpPr/>
          <p:nvPr/>
        </p:nvSpPr>
        <p:spPr>
          <a:xfrm>
            <a:off x="6761127" y="5906576"/>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126" name="Text 124"/>
          <p:cNvSpPr/>
          <p:nvPr/>
        </p:nvSpPr>
        <p:spPr>
          <a:xfrm>
            <a:off x="8467784" y="5906576"/>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a:t>
            </a:r>
            <a:endParaRPr lang="en-US" sz="500" dirty="0"/>
          </a:p>
        </p:txBody>
      </p:sp>
      <p:sp>
        <p:nvSpPr>
          <p:cNvPr id="127" name="Text 125"/>
          <p:cNvSpPr/>
          <p:nvPr/>
        </p:nvSpPr>
        <p:spPr>
          <a:xfrm>
            <a:off x="690266" y="6077809"/>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Profit before tax</a:t>
            </a:r>
            <a:endParaRPr lang="en-US" sz="500" dirty="0"/>
          </a:p>
        </p:txBody>
      </p:sp>
      <p:sp>
        <p:nvSpPr>
          <p:cNvPr id="128" name="Text 126"/>
          <p:cNvSpPr/>
          <p:nvPr/>
        </p:nvSpPr>
        <p:spPr>
          <a:xfrm>
            <a:off x="6761127" y="6077809"/>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26,926.94</a:t>
            </a:r>
            <a:endParaRPr lang="en-US" sz="500" dirty="0"/>
          </a:p>
        </p:txBody>
      </p:sp>
      <p:sp>
        <p:nvSpPr>
          <p:cNvPr id="129" name="Text 127"/>
          <p:cNvSpPr/>
          <p:nvPr/>
        </p:nvSpPr>
        <p:spPr>
          <a:xfrm>
            <a:off x="8467784" y="6077809"/>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26,400.28</a:t>
            </a:r>
            <a:endParaRPr lang="en-US" sz="500" dirty="0"/>
          </a:p>
        </p:txBody>
      </p:sp>
      <p:sp>
        <p:nvSpPr>
          <p:cNvPr id="130" name="Text 128"/>
          <p:cNvSpPr/>
          <p:nvPr/>
        </p:nvSpPr>
        <p:spPr>
          <a:xfrm>
            <a:off x="690266" y="6249042"/>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Tax expense</a:t>
            </a:r>
            <a:endParaRPr lang="en-US" sz="500" dirty="0"/>
          </a:p>
        </p:txBody>
      </p:sp>
      <p:sp>
        <p:nvSpPr>
          <p:cNvPr id="131" name="Text 129"/>
          <p:cNvSpPr/>
          <p:nvPr/>
        </p:nvSpPr>
        <p:spPr>
          <a:xfrm>
            <a:off x="6761127" y="6249042"/>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(6,890.47)</a:t>
            </a:r>
            <a:endParaRPr lang="en-US" sz="500" dirty="0"/>
          </a:p>
        </p:txBody>
      </p:sp>
      <p:sp>
        <p:nvSpPr>
          <p:cNvPr id="132" name="Text 130"/>
          <p:cNvSpPr/>
          <p:nvPr/>
        </p:nvSpPr>
        <p:spPr>
          <a:xfrm>
            <a:off x="8467784" y="6249042"/>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(6,209.46)</a:t>
            </a:r>
            <a:endParaRPr lang="en-US" sz="500" dirty="0"/>
          </a:p>
        </p:txBody>
      </p:sp>
      <p:sp>
        <p:nvSpPr>
          <p:cNvPr id="133" name="Text 131"/>
          <p:cNvSpPr/>
          <p:nvPr/>
        </p:nvSpPr>
        <p:spPr>
          <a:xfrm>
            <a:off x="690266" y="6420275"/>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Profit for the year from continuing operations</a:t>
            </a:r>
            <a:endParaRPr lang="en-US" sz="500" dirty="0"/>
          </a:p>
        </p:txBody>
      </p:sp>
      <p:sp>
        <p:nvSpPr>
          <p:cNvPr id="134" name="Text 132"/>
          <p:cNvSpPr/>
          <p:nvPr/>
        </p:nvSpPr>
        <p:spPr>
          <a:xfrm>
            <a:off x="6761127" y="6420275"/>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20,036.47</a:t>
            </a:r>
            <a:endParaRPr lang="en-US" sz="500" dirty="0"/>
          </a:p>
        </p:txBody>
      </p:sp>
      <p:sp>
        <p:nvSpPr>
          <p:cNvPr id="135" name="Text 133"/>
          <p:cNvSpPr/>
          <p:nvPr/>
        </p:nvSpPr>
        <p:spPr>
          <a:xfrm>
            <a:off x="8467784" y="6420275"/>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20,190.82</a:t>
            </a:r>
            <a:endParaRPr lang="en-US" sz="500" dirty="0"/>
          </a:p>
        </p:txBody>
      </p:sp>
      <p:sp>
        <p:nvSpPr>
          <p:cNvPr id="136" name="Text 134"/>
          <p:cNvSpPr/>
          <p:nvPr/>
        </p:nvSpPr>
        <p:spPr>
          <a:xfrm>
            <a:off x="690266" y="6591508"/>
            <a:ext cx="5892705"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Profit for the year from discontinued operations</a:t>
            </a:r>
            <a:endParaRPr lang="en-US" sz="500" dirty="0"/>
          </a:p>
        </p:txBody>
      </p:sp>
      <p:sp>
        <p:nvSpPr>
          <p:cNvPr id="137" name="Text 135"/>
          <p:cNvSpPr/>
          <p:nvPr/>
        </p:nvSpPr>
        <p:spPr>
          <a:xfrm>
            <a:off x="6761127" y="6591508"/>
            <a:ext cx="1528502"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15,016.01</a:t>
            </a:r>
            <a:endParaRPr lang="en-US" sz="500" dirty="0"/>
          </a:p>
        </p:txBody>
      </p:sp>
      <p:sp>
        <p:nvSpPr>
          <p:cNvPr id="138" name="Text 136"/>
          <p:cNvSpPr/>
          <p:nvPr/>
        </p:nvSpPr>
        <p:spPr>
          <a:xfrm>
            <a:off x="8467784" y="6591508"/>
            <a:ext cx="1531286" cy="89793"/>
          </a:xfrm>
          <a:prstGeom prst="rect">
            <a:avLst/>
          </a:prstGeom>
          <a:noFill/>
          <a:ln/>
        </p:spPr>
        <p:txBody>
          <a:bodyPr wrap="none" lIns="0" tIns="0" rIns="0" bIns="0" rtlCol="0" anchor="t"/>
          <a:lstStyle/>
          <a:p>
            <a:pPr marL="0" indent="0" algn="l">
              <a:lnSpc>
                <a:spcPts val="700"/>
              </a:lnSpc>
              <a:buNone/>
            </a:pPr>
            <a:r>
              <a:rPr lang="en-US" sz="500" dirty="0">
                <a:solidFill>
                  <a:srgbClr val="15213F"/>
                </a:solidFill>
                <a:latin typeface="Inter" pitchFamily="34" charset="0"/>
                <a:ea typeface="Inter" pitchFamily="34" charset="-122"/>
                <a:cs typeface="Inter" pitchFamily="34" charset="-120"/>
              </a:rPr>
              <a:t>560.54</a:t>
            </a:r>
            <a:endParaRPr lang="en-US" sz="500" dirty="0"/>
          </a:p>
        </p:txBody>
      </p:sp>
      <p:sp>
        <p:nvSpPr>
          <p:cNvPr id="139" name="Text 137"/>
          <p:cNvSpPr/>
          <p:nvPr/>
        </p:nvSpPr>
        <p:spPr>
          <a:xfrm>
            <a:off x="690266" y="6762740"/>
            <a:ext cx="5892705"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Profit for the year</a:t>
            </a:r>
            <a:endParaRPr lang="en-US" sz="500" dirty="0"/>
          </a:p>
        </p:txBody>
      </p:sp>
      <p:sp>
        <p:nvSpPr>
          <p:cNvPr id="140" name="Text 138"/>
          <p:cNvSpPr/>
          <p:nvPr/>
        </p:nvSpPr>
        <p:spPr>
          <a:xfrm>
            <a:off x="6761127" y="6762740"/>
            <a:ext cx="1528502"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35,052.48</a:t>
            </a:r>
            <a:endParaRPr lang="en-US" sz="500" dirty="0"/>
          </a:p>
        </p:txBody>
      </p:sp>
      <p:sp>
        <p:nvSpPr>
          <p:cNvPr id="141" name="Text 139"/>
          <p:cNvSpPr/>
          <p:nvPr/>
        </p:nvSpPr>
        <p:spPr>
          <a:xfrm>
            <a:off x="8467784" y="6762740"/>
            <a:ext cx="1531286" cy="89793"/>
          </a:xfrm>
          <a:prstGeom prst="rect">
            <a:avLst/>
          </a:prstGeom>
          <a:noFill/>
          <a:ln/>
        </p:spPr>
        <p:txBody>
          <a:bodyPr wrap="none" lIns="0" tIns="0" rIns="0" bIns="0" rtlCol="0" anchor="t"/>
          <a:lstStyle/>
          <a:p>
            <a:pPr marL="0" indent="0" algn="l">
              <a:lnSpc>
                <a:spcPts val="700"/>
              </a:lnSpc>
              <a:buNone/>
            </a:pPr>
            <a:r>
              <a:rPr lang="en-US" sz="500" b="1" dirty="0">
                <a:solidFill>
                  <a:srgbClr val="15213F"/>
                </a:solidFill>
                <a:latin typeface="Inter" pitchFamily="34" charset="0"/>
                <a:ea typeface="Inter" pitchFamily="34" charset="-122"/>
                <a:cs typeface="Inter" pitchFamily="34" charset="-120"/>
              </a:rPr>
              <a:t>20,751.36</a:t>
            </a:r>
            <a:endParaRPr lang="en-US" sz="500" dirty="0"/>
          </a:p>
        </p:txBody>
      </p:sp>
      <p:sp>
        <p:nvSpPr>
          <p:cNvPr id="142" name="Text 140"/>
          <p:cNvSpPr/>
          <p:nvPr/>
        </p:nvSpPr>
        <p:spPr>
          <a:xfrm>
            <a:off x="598317" y="6956682"/>
            <a:ext cx="9492614" cy="112241"/>
          </a:xfrm>
          <a:prstGeom prst="rect">
            <a:avLst/>
          </a:prstGeom>
          <a:noFill/>
          <a:ln/>
        </p:spPr>
        <p:txBody>
          <a:bodyPr wrap="none" lIns="0" tIns="0" rIns="0" bIns="0" rtlCol="0" anchor="t"/>
          <a:lstStyle/>
          <a:p>
            <a:pPr marL="0" indent="0" algn="l">
              <a:lnSpc>
                <a:spcPts val="850"/>
              </a:lnSpc>
              <a:buNone/>
            </a:pPr>
            <a:r>
              <a:rPr lang="en-US" sz="650" i="1" dirty="0">
                <a:solidFill>
                  <a:srgbClr val="15213F"/>
                </a:solidFill>
                <a:latin typeface="Inter" pitchFamily="34" charset="0"/>
                <a:ea typeface="Inter" pitchFamily="34" charset="-122"/>
                <a:cs typeface="Inter" pitchFamily="34" charset="-120"/>
              </a:rPr>
              <a:t>Source: ITC Limited Annual Report FY 2024-25 | Continued on next slide →</a:t>
            </a:r>
            <a:endParaRPr lang="en-US" sz="6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658046"/>
            <a:ext cx="768165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ITC Limited: Segment Reporting (2/3)</a:t>
            </a:r>
            <a:endParaRPr lang="en-US" sz="2700" dirty="0"/>
          </a:p>
        </p:txBody>
      </p:sp>
      <p:sp>
        <p:nvSpPr>
          <p:cNvPr id="4" name="Text 2"/>
          <p:cNvSpPr/>
          <p:nvPr/>
        </p:nvSpPr>
        <p:spPr>
          <a:xfrm>
            <a:off x="805528" y="1366121"/>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Other Information — Segment Assets &amp; Liabilities FY 2025 vs FY 2024 (₹ in Crores)</a:t>
            </a:r>
            <a:endParaRPr lang="en-US" sz="1050" dirty="0"/>
          </a:p>
        </p:txBody>
      </p:sp>
      <p:sp>
        <p:nvSpPr>
          <p:cNvPr id="5" name="Text 3"/>
          <p:cNvSpPr/>
          <p:nvPr/>
        </p:nvSpPr>
        <p:spPr>
          <a:xfrm>
            <a:off x="805528" y="1794378"/>
            <a:ext cx="4331756"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3. Other Information — Segment Assets &amp; Liabilities</a:t>
            </a:r>
            <a:endParaRPr lang="en-US" sz="1350" dirty="0"/>
          </a:p>
        </p:txBody>
      </p:sp>
      <p:sp>
        <p:nvSpPr>
          <p:cNvPr id="6" name="Shape 4"/>
          <p:cNvSpPr/>
          <p:nvPr/>
        </p:nvSpPr>
        <p:spPr>
          <a:xfrm>
            <a:off x="805528" y="2217500"/>
            <a:ext cx="9078193" cy="4310056"/>
          </a:xfrm>
          <a:prstGeom prst="roundRect">
            <a:avLst>
              <a:gd name="adj" fmla="val 4808"/>
            </a:avLst>
          </a:prstGeom>
          <a:noFill/>
          <a:ln w="5567">
            <a:solidFill>
              <a:srgbClr val="000000">
                <a:alpha val="8000"/>
              </a:srgbClr>
            </a:solidFill>
            <a:prstDash val="solid"/>
          </a:ln>
        </p:spPr>
      </p:sp>
      <p:sp>
        <p:nvSpPr>
          <p:cNvPr id="7" name="Text 5"/>
          <p:cNvSpPr/>
          <p:nvPr/>
        </p:nvSpPr>
        <p:spPr>
          <a:xfrm>
            <a:off x="949322" y="2311469"/>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Particulars</a:t>
            </a:r>
            <a:endParaRPr lang="en-US" sz="850" dirty="0"/>
          </a:p>
        </p:txBody>
      </p:sp>
      <p:sp>
        <p:nvSpPr>
          <p:cNvPr id="8" name="Text 6"/>
          <p:cNvSpPr/>
          <p:nvPr/>
        </p:nvSpPr>
        <p:spPr>
          <a:xfrm>
            <a:off x="2765500" y="2311469"/>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2025 Segment Assets</a:t>
            </a:r>
            <a:endParaRPr lang="en-US" sz="850" dirty="0"/>
          </a:p>
        </p:txBody>
      </p:sp>
      <p:sp>
        <p:nvSpPr>
          <p:cNvPr id="9" name="Text 7"/>
          <p:cNvSpPr/>
          <p:nvPr/>
        </p:nvSpPr>
        <p:spPr>
          <a:xfrm>
            <a:off x="4578895" y="2311469"/>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2025 Segment Liabilities</a:t>
            </a:r>
            <a:endParaRPr lang="en-US" sz="850" dirty="0"/>
          </a:p>
        </p:txBody>
      </p:sp>
      <p:sp>
        <p:nvSpPr>
          <p:cNvPr id="10" name="Text 8"/>
          <p:cNvSpPr/>
          <p:nvPr/>
        </p:nvSpPr>
        <p:spPr>
          <a:xfrm>
            <a:off x="6392289" y="2311469"/>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2024 Segment Assets</a:t>
            </a:r>
            <a:endParaRPr lang="en-US" sz="850" dirty="0"/>
          </a:p>
        </p:txBody>
      </p:sp>
      <p:sp>
        <p:nvSpPr>
          <p:cNvPr id="11" name="Text 9"/>
          <p:cNvSpPr/>
          <p:nvPr/>
        </p:nvSpPr>
        <p:spPr>
          <a:xfrm>
            <a:off x="8205683" y="2311469"/>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2024 Segment Liabilities</a:t>
            </a:r>
            <a:endParaRPr lang="en-US" sz="850" dirty="0"/>
          </a:p>
        </p:txBody>
      </p:sp>
      <p:sp>
        <p:nvSpPr>
          <p:cNvPr id="12" name="Text 10"/>
          <p:cNvSpPr/>
          <p:nvPr/>
        </p:nvSpPr>
        <p:spPr>
          <a:xfrm>
            <a:off x="949322" y="2670641"/>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FMCG - Cigarettes</a:t>
            </a:r>
            <a:endParaRPr lang="en-US" sz="850" dirty="0"/>
          </a:p>
        </p:txBody>
      </p:sp>
      <p:sp>
        <p:nvSpPr>
          <p:cNvPr id="13" name="Text 11"/>
          <p:cNvSpPr/>
          <p:nvPr/>
        </p:nvSpPr>
        <p:spPr>
          <a:xfrm>
            <a:off x="2765500" y="2670641"/>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10,584.67</a:t>
            </a:r>
            <a:endParaRPr lang="en-US" sz="850" dirty="0"/>
          </a:p>
        </p:txBody>
      </p:sp>
      <p:sp>
        <p:nvSpPr>
          <p:cNvPr id="14" name="Text 12"/>
          <p:cNvSpPr/>
          <p:nvPr/>
        </p:nvSpPr>
        <p:spPr>
          <a:xfrm>
            <a:off x="4578895" y="2670641"/>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5,729.56</a:t>
            </a:r>
            <a:endParaRPr lang="en-US" sz="850" dirty="0"/>
          </a:p>
        </p:txBody>
      </p:sp>
      <p:sp>
        <p:nvSpPr>
          <p:cNvPr id="15" name="Text 13"/>
          <p:cNvSpPr/>
          <p:nvPr/>
        </p:nvSpPr>
        <p:spPr>
          <a:xfrm>
            <a:off x="6392289" y="2670641"/>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9,751.86</a:t>
            </a:r>
            <a:endParaRPr lang="en-US" sz="850" dirty="0"/>
          </a:p>
        </p:txBody>
      </p:sp>
      <p:sp>
        <p:nvSpPr>
          <p:cNvPr id="16" name="Text 14"/>
          <p:cNvSpPr/>
          <p:nvPr/>
        </p:nvSpPr>
        <p:spPr>
          <a:xfrm>
            <a:off x="8205683" y="2670641"/>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5,442.84</a:t>
            </a:r>
            <a:endParaRPr lang="en-US" sz="850" dirty="0"/>
          </a:p>
        </p:txBody>
      </p:sp>
      <p:sp>
        <p:nvSpPr>
          <p:cNvPr id="17" name="Text 15"/>
          <p:cNvSpPr/>
          <p:nvPr/>
        </p:nvSpPr>
        <p:spPr>
          <a:xfrm>
            <a:off x="949322" y="3029812"/>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FMCG - Others</a:t>
            </a:r>
            <a:endParaRPr lang="en-US" sz="850" dirty="0"/>
          </a:p>
        </p:txBody>
      </p:sp>
      <p:sp>
        <p:nvSpPr>
          <p:cNvPr id="18" name="Text 16"/>
          <p:cNvSpPr/>
          <p:nvPr/>
        </p:nvSpPr>
        <p:spPr>
          <a:xfrm>
            <a:off x="2765500" y="302981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13,016.19</a:t>
            </a:r>
            <a:endParaRPr lang="en-US" sz="850" dirty="0"/>
          </a:p>
        </p:txBody>
      </p:sp>
      <p:sp>
        <p:nvSpPr>
          <p:cNvPr id="19" name="Text 17"/>
          <p:cNvSpPr/>
          <p:nvPr/>
        </p:nvSpPr>
        <p:spPr>
          <a:xfrm>
            <a:off x="4578895" y="302981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2,432.70</a:t>
            </a:r>
            <a:endParaRPr lang="en-US" sz="850" dirty="0"/>
          </a:p>
        </p:txBody>
      </p:sp>
      <p:sp>
        <p:nvSpPr>
          <p:cNvPr id="20" name="Text 18"/>
          <p:cNvSpPr/>
          <p:nvPr/>
        </p:nvSpPr>
        <p:spPr>
          <a:xfrm>
            <a:off x="6392289" y="302981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12,992.81</a:t>
            </a:r>
            <a:endParaRPr lang="en-US" sz="850" dirty="0"/>
          </a:p>
        </p:txBody>
      </p:sp>
      <p:sp>
        <p:nvSpPr>
          <p:cNvPr id="21" name="Text 19"/>
          <p:cNvSpPr/>
          <p:nvPr/>
        </p:nvSpPr>
        <p:spPr>
          <a:xfrm>
            <a:off x="8205683" y="3029812"/>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2,491.34</a:t>
            </a:r>
            <a:endParaRPr lang="en-US" sz="850" dirty="0"/>
          </a:p>
        </p:txBody>
      </p:sp>
      <p:sp>
        <p:nvSpPr>
          <p:cNvPr id="22" name="Text 20"/>
          <p:cNvSpPr/>
          <p:nvPr/>
        </p:nvSpPr>
        <p:spPr>
          <a:xfrm>
            <a:off x="949322" y="3388983"/>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FMCG - Total</a:t>
            </a:r>
            <a:endParaRPr lang="en-US" sz="850" dirty="0"/>
          </a:p>
        </p:txBody>
      </p:sp>
      <p:sp>
        <p:nvSpPr>
          <p:cNvPr id="23" name="Text 21"/>
          <p:cNvSpPr/>
          <p:nvPr/>
        </p:nvSpPr>
        <p:spPr>
          <a:xfrm>
            <a:off x="2765500" y="3388983"/>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23,600.86</a:t>
            </a:r>
            <a:endParaRPr lang="en-US" sz="850" dirty="0"/>
          </a:p>
        </p:txBody>
      </p:sp>
      <p:sp>
        <p:nvSpPr>
          <p:cNvPr id="24" name="Text 22"/>
          <p:cNvSpPr/>
          <p:nvPr/>
        </p:nvSpPr>
        <p:spPr>
          <a:xfrm>
            <a:off x="4578895" y="3388983"/>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8,162.26</a:t>
            </a:r>
            <a:endParaRPr lang="en-US" sz="850" dirty="0"/>
          </a:p>
        </p:txBody>
      </p:sp>
      <p:sp>
        <p:nvSpPr>
          <p:cNvPr id="25" name="Text 23"/>
          <p:cNvSpPr/>
          <p:nvPr/>
        </p:nvSpPr>
        <p:spPr>
          <a:xfrm>
            <a:off x="6392289" y="3388983"/>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22,344.67</a:t>
            </a:r>
            <a:endParaRPr lang="en-US" sz="850" dirty="0"/>
          </a:p>
        </p:txBody>
      </p:sp>
      <p:sp>
        <p:nvSpPr>
          <p:cNvPr id="26" name="Text 24"/>
          <p:cNvSpPr/>
          <p:nvPr/>
        </p:nvSpPr>
        <p:spPr>
          <a:xfrm>
            <a:off x="8205683" y="3388983"/>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7,934.18</a:t>
            </a:r>
            <a:endParaRPr lang="en-US" sz="850" dirty="0"/>
          </a:p>
        </p:txBody>
      </p:sp>
      <p:sp>
        <p:nvSpPr>
          <p:cNvPr id="27" name="Text 25"/>
          <p:cNvSpPr/>
          <p:nvPr/>
        </p:nvSpPr>
        <p:spPr>
          <a:xfrm>
            <a:off x="949322" y="3748155"/>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Agri Business</a:t>
            </a:r>
            <a:endParaRPr lang="en-US" sz="850" dirty="0"/>
          </a:p>
        </p:txBody>
      </p:sp>
      <p:sp>
        <p:nvSpPr>
          <p:cNvPr id="28" name="Text 26"/>
          <p:cNvSpPr/>
          <p:nvPr/>
        </p:nvSpPr>
        <p:spPr>
          <a:xfrm>
            <a:off x="2765500" y="3748155"/>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7,904.83</a:t>
            </a:r>
            <a:endParaRPr lang="en-US" sz="850" dirty="0"/>
          </a:p>
        </p:txBody>
      </p:sp>
      <p:sp>
        <p:nvSpPr>
          <p:cNvPr id="29" name="Text 27"/>
          <p:cNvSpPr/>
          <p:nvPr/>
        </p:nvSpPr>
        <p:spPr>
          <a:xfrm>
            <a:off x="4578895" y="3748155"/>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2,176.83</a:t>
            </a:r>
            <a:endParaRPr lang="en-US" sz="850" dirty="0"/>
          </a:p>
        </p:txBody>
      </p:sp>
      <p:sp>
        <p:nvSpPr>
          <p:cNvPr id="30" name="Text 28"/>
          <p:cNvSpPr/>
          <p:nvPr/>
        </p:nvSpPr>
        <p:spPr>
          <a:xfrm>
            <a:off x="6392289" y="3748155"/>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5,850.07</a:t>
            </a:r>
            <a:endParaRPr lang="en-US" sz="850" dirty="0"/>
          </a:p>
        </p:txBody>
      </p:sp>
      <p:sp>
        <p:nvSpPr>
          <p:cNvPr id="31" name="Text 29"/>
          <p:cNvSpPr/>
          <p:nvPr/>
        </p:nvSpPr>
        <p:spPr>
          <a:xfrm>
            <a:off x="8205683" y="3748155"/>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1,467.72</a:t>
            </a:r>
            <a:endParaRPr lang="en-US" sz="850" dirty="0"/>
          </a:p>
        </p:txBody>
      </p:sp>
      <p:sp>
        <p:nvSpPr>
          <p:cNvPr id="32" name="Text 30"/>
          <p:cNvSpPr/>
          <p:nvPr/>
        </p:nvSpPr>
        <p:spPr>
          <a:xfrm>
            <a:off x="949322" y="4107326"/>
            <a:ext cx="1534330" cy="353603"/>
          </a:xfrm>
          <a:prstGeom prst="rect">
            <a:avLst/>
          </a:prstGeom>
          <a:noFill/>
          <a:ln/>
        </p:spPr>
        <p:txBody>
          <a:bodyPr wrap="squar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Paperboards, Paper and Packaging</a:t>
            </a:r>
            <a:endParaRPr lang="en-US" sz="850" dirty="0"/>
          </a:p>
        </p:txBody>
      </p:sp>
      <p:sp>
        <p:nvSpPr>
          <p:cNvPr id="33" name="Text 31"/>
          <p:cNvSpPr/>
          <p:nvPr/>
        </p:nvSpPr>
        <p:spPr>
          <a:xfrm>
            <a:off x="2765500" y="4107326"/>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9,908.98</a:t>
            </a:r>
            <a:endParaRPr lang="en-US" sz="850" dirty="0"/>
          </a:p>
        </p:txBody>
      </p:sp>
      <p:sp>
        <p:nvSpPr>
          <p:cNvPr id="34" name="Text 32"/>
          <p:cNvSpPr/>
          <p:nvPr/>
        </p:nvSpPr>
        <p:spPr>
          <a:xfrm>
            <a:off x="4578895" y="4107326"/>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1,384.96</a:t>
            </a:r>
            <a:endParaRPr lang="en-US" sz="850" dirty="0"/>
          </a:p>
        </p:txBody>
      </p:sp>
      <p:sp>
        <p:nvSpPr>
          <p:cNvPr id="35" name="Text 33"/>
          <p:cNvSpPr/>
          <p:nvPr/>
        </p:nvSpPr>
        <p:spPr>
          <a:xfrm>
            <a:off x="6392289" y="4107326"/>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9,596.76</a:t>
            </a:r>
            <a:endParaRPr lang="en-US" sz="850" dirty="0"/>
          </a:p>
        </p:txBody>
      </p:sp>
      <p:sp>
        <p:nvSpPr>
          <p:cNvPr id="36" name="Text 34"/>
          <p:cNvSpPr/>
          <p:nvPr/>
        </p:nvSpPr>
        <p:spPr>
          <a:xfrm>
            <a:off x="8205683" y="4107326"/>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1,287.23</a:t>
            </a:r>
            <a:endParaRPr lang="en-US" sz="850" dirty="0"/>
          </a:p>
        </p:txBody>
      </p:sp>
      <p:sp>
        <p:nvSpPr>
          <p:cNvPr id="37" name="Text 35"/>
          <p:cNvSpPr/>
          <p:nvPr/>
        </p:nvSpPr>
        <p:spPr>
          <a:xfrm>
            <a:off x="949322" y="4643299"/>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Others</a:t>
            </a:r>
            <a:endParaRPr lang="en-US" sz="850" dirty="0"/>
          </a:p>
        </p:txBody>
      </p:sp>
      <p:sp>
        <p:nvSpPr>
          <p:cNvPr id="38" name="Text 36"/>
          <p:cNvSpPr/>
          <p:nvPr/>
        </p:nvSpPr>
        <p:spPr>
          <a:xfrm>
            <a:off x="2765500" y="4643299"/>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2,736.44</a:t>
            </a:r>
            <a:endParaRPr lang="en-US" sz="850" dirty="0"/>
          </a:p>
        </p:txBody>
      </p:sp>
      <p:sp>
        <p:nvSpPr>
          <p:cNvPr id="39" name="Text 37"/>
          <p:cNvSpPr/>
          <p:nvPr/>
        </p:nvSpPr>
        <p:spPr>
          <a:xfrm>
            <a:off x="4578895" y="4643299"/>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1,101.44</a:t>
            </a:r>
            <a:endParaRPr lang="en-US" sz="850" dirty="0"/>
          </a:p>
        </p:txBody>
      </p:sp>
      <p:sp>
        <p:nvSpPr>
          <p:cNvPr id="40" name="Text 38"/>
          <p:cNvSpPr/>
          <p:nvPr/>
        </p:nvSpPr>
        <p:spPr>
          <a:xfrm>
            <a:off x="6392289" y="4643299"/>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2,362.07</a:t>
            </a:r>
            <a:endParaRPr lang="en-US" sz="850" dirty="0"/>
          </a:p>
        </p:txBody>
      </p:sp>
      <p:sp>
        <p:nvSpPr>
          <p:cNvPr id="41" name="Text 39"/>
          <p:cNvSpPr/>
          <p:nvPr/>
        </p:nvSpPr>
        <p:spPr>
          <a:xfrm>
            <a:off x="8205683" y="4643299"/>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1,091.82</a:t>
            </a:r>
            <a:endParaRPr lang="en-US" sz="850" dirty="0"/>
          </a:p>
        </p:txBody>
      </p:sp>
      <p:sp>
        <p:nvSpPr>
          <p:cNvPr id="42" name="Text 40"/>
          <p:cNvSpPr/>
          <p:nvPr/>
        </p:nvSpPr>
        <p:spPr>
          <a:xfrm>
            <a:off x="949322" y="5002470"/>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Segment Total</a:t>
            </a:r>
            <a:endParaRPr lang="en-US" sz="850" dirty="0"/>
          </a:p>
        </p:txBody>
      </p:sp>
      <p:sp>
        <p:nvSpPr>
          <p:cNvPr id="43" name="Text 41"/>
          <p:cNvSpPr/>
          <p:nvPr/>
        </p:nvSpPr>
        <p:spPr>
          <a:xfrm>
            <a:off x="2765500" y="5002470"/>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44,151.11</a:t>
            </a:r>
            <a:endParaRPr lang="en-US" sz="850" dirty="0"/>
          </a:p>
        </p:txBody>
      </p:sp>
      <p:sp>
        <p:nvSpPr>
          <p:cNvPr id="44" name="Text 42"/>
          <p:cNvSpPr/>
          <p:nvPr/>
        </p:nvSpPr>
        <p:spPr>
          <a:xfrm>
            <a:off x="4578895" y="5002470"/>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12,825.59</a:t>
            </a:r>
            <a:endParaRPr lang="en-US" sz="850" dirty="0"/>
          </a:p>
        </p:txBody>
      </p:sp>
      <p:sp>
        <p:nvSpPr>
          <p:cNvPr id="45" name="Text 43"/>
          <p:cNvSpPr/>
          <p:nvPr/>
        </p:nvSpPr>
        <p:spPr>
          <a:xfrm>
            <a:off x="6392289" y="5002470"/>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40,153.57</a:t>
            </a:r>
            <a:endParaRPr lang="en-US" sz="850" dirty="0"/>
          </a:p>
        </p:txBody>
      </p:sp>
      <p:sp>
        <p:nvSpPr>
          <p:cNvPr id="46" name="Text 44"/>
          <p:cNvSpPr/>
          <p:nvPr/>
        </p:nvSpPr>
        <p:spPr>
          <a:xfrm>
            <a:off x="8205683" y="5002470"/>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11,780.95</a:t>
            </a:r>
            <a:endParaRPr lang="en-US" sz="850" dirty="0"/>
          </a:p>
        </p:txBody>
      </p:sp>
      <p:sp>
        <p:nvSpPr>
          <p:cNvPr id="47" name="Text 45"/>
          <p:cNvSpPr/>
          <p:nvPr/>
        </p:nvSpPr>
        <p:spPr>
          <a:xfrm>
            <a:off x="949322" y="5361642"/>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Discontinued operations</a:t>
            </a:r>
            <a:endParaRPr lang="en-US" sz="850" dirty="0"/>
          </a:p>
        </p:txBody>
      </p:sp>
      <p:sp>
        <p:nvSpPr>
          <p:cNvPr id="48" name="Text 46"/>
          <p:cNvSpPr/>
          <p:nvPr/>
        </p:nvSpPr>
        <p:spPr>
          <a:xfrm>
            <a:off x="2765500" y="536164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49" name="Text 47"/>
          <p:cNvSpPr/>
          <p:nvPr/>
        </p:nvSpPr>
        <p:spPr>
          <a:xfrm>
            <a:off x="4578895" y="536164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a:t>
            </a:r>
            <a:endParaRPr lang="en-US" sz="850" dirty="0"/>
          </a:p>
        </p:txBody>
      </p:sp>
      <p:sp>
        <p:nvSpPr>
          <p:cNvPr id="50" name="Text 48"/>
          <p:cNvSpPr/>
          <p:nvPr/>
        </p:nvSpPr>
        <p:spPr>
          <a:xfrm>
            <a:off x="6392289" y="5361642"/>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9,899.97</a:t>
            </a:r>
            <a:endParaRPr lang="en-US" sz="850" dirty="0"/>
          </a:p>
        </p:txBody>
      </p:sp>
      <p:sp>
        <p:nvSpPr>
          <p:cNvPr id="51" name="Text 49"/>
          <p:cNvSpPr/>
          <p:nvPr/>
        </p:nvSpPr>
        <p:spPr>
          <a:xfrm>
            <a:off x="8205683" y="5361642"/>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1,319.74</a:t>
            </a:r>
            <a:endParaRPr lang="en-US" sz="850" dirty="0"/>
          </a:p>
        </p:txBody>
      </p:sp>
      <p:sp>
        <p:nvSpPr>
          <p:cNvPr id="52" name="Text 50"/>
          <p:cNvSpPr/>
          <p:nvPr/>
        </p:nvSpPr>
        <p:spPr>
          <a:xfrm>
            <a:off x="949322" y="5720813"/>
            <a:ext cx="1534330" cy="353603"/>
          </a:xfrm>
          <a:prstGeom prst="rect">
            <a:avLst/>
          </a:prstGeom>
          <a:noFill/>
          <a:ln/>
        </p:spPr>
        <p:txBody>
          <a:bodyPr wrap="squar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Unallocated Corporate Assets/Liabilities</a:t>
            </a:r>
            <a:endParaRPr lang="en-US" sz="850" dirty="0"/>
          </a:p>
        </p:txBody>
      </p:sp>
      <p:sp>
        <p:nvSpPr>
          <p:cNvPr id="53" name="Text 51"/>
          <p:cNvSpPr/>
          <p:nvPr/>
        </p:nvSpPr>
        <p:spPr>
          <a:xfrm>
            <a:off x="2765500" y="5720813"/>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43,939.57</a:t>
            </a:r>
            <a:endParaRPr lang="en-US" sz="850" dirty="0"/>
          </a:p>
        </p:txBody>
      </p:sp>
      <p:sp>
        <p:nvSpPr>
          <p:cNvPr id="54" name="Text 52"/>
          <p:cNvSpPr/>
          <p:nvPr/>
        </p:nvSpPr>
        <p:spPr>
          <a:xfrm>
            <a:off x="4578895" y="5720813"/>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4,867.15</a:t>
            </a:r>
            <a:endParaRPr lang="en-US" sz="850" dirty="0"/>
          </a:p>
        </p:txBody>
      </p:sp>
      <p:sp>
        <p:nvSpPr>
          <p:cNvPr id="55" name="Text 53"/>
          <p:cNvSpPr/>
          <p:nvPr/>
        </p:nvSpPr>
        <p:spPr>
          <a:xfrm>
            <a:off x="6392289" y="5720813"/>
            <a:ext cx="1531547"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41,772.62</a:t>
            </a:r>
            <a:endParaRPr lang="en-US" sz="850" dirty="0"/>
          </a:p>
        </p:txBody>
      </p:sp>
      <p:sp>
        <p:nvSpPr>
          <p:cNvPr id="56" name="Text 54"/>
          <p:cNvSpPr/>
          <p:nvPr/>
        </p:nvSpPr>
        <p:spPr>
          <a:xfrm>
            <a:off x="8205683" y="5720813"/>
            <a:ext cx="1534330" cy="176801"/>
          </a:xfrm>
          <a:prstGeom prst="rect">
            <a:avLst/>
          </a:prstGeom>
          <a:noFill/>
          <a:ln/>
        </p:spPr>
        <p:txBody>
          <a:bodyPr wrap="none" lIns="0" tIns="0" rIns="0" bIns="0" rtlCol="0" anchor="t"/>
          <a:lstStyle/>
          <a:p>
            <a:pPr marL="0" indent="0" algn="l">
              <a:lnSpc>
                <a:spcPts val="1350"/>
              </a:lnSpc>
              <a:buNone/>
            </a:pPr>
            <a:r>
              <a:rPr lang="en-US" sz="850" dirty="0">
                <a:solidFill>
                  <a:srgbClr val="15213F"/>
                </a:solidFill>
                <a:latin typeface="Inter" pitchFamily="34" charset="0"/>
                <a:ea typeface="Inter" pitchFamily="34" charset="-122"/>
                <a:cs typeface="Inter" pitchFamily="34" charset="-120"/>
              </a:rPr>
              <a:t>3,835.50</a:t>
            </a:r>
            <a:endParaRPr lang="en-US" sz="850" dirty="0"/>
          </a:p>
        </p:txBody>
      </p:sp>
      <p:sp>
        <p:nvSpPr>
          <p:cNvPr id="57" name="Text 55"/>
          <p:cNvSpPr/>
          <p:nvPr/>
        </p:nvSpPr>
        <p:spPr>
          <a:xfrm>
            <a:off x="949322" y="6256786"/>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Total</a:t>
            </a:r>
            <a:endParaRPr lang="en-US" sz="850" dirty="0"/>
          </a:p>
        </p:txBody>
      </p:sp>
      <p:sp>
        <p:nvSpPr>
          <p:cNvPr id="58" name="Text 56"/>
          <p:cNvSpPr/>
          <p:nvPr/>
        </p:nvSpPr>
        <p:spPr>
          <a:xfrm>
            <a:off x="2765500" y="6256786"/>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88,090.68</a:t>
            </a:r>
            <a:endParaRPr lang="en-US" sz="850" dirty="0"/>
          </a:p>
        </p:txBody>
      </p:sp>
      <p:sp>
        <p:nvSpPr>
          <p:cNvPr id="59" name="Text 57"/>
          <p:cNvSpPr/>
          <p:nvPr/>
        </p:nvSpPr>
        <p:spPr>
          <a:xfrm>
            <a:off x="4578895" y="6256786"/>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17,692.74</a:t>
            </a:r>
            <a:endParaRPr lang="en-US" sz="850" dirty="0"/>
          </a:p>
        </p:txBody>
      </p:sp>
      <p:sp>
        <p:nvSpPr>
          <p:cNvPr id="60" name="Text 58"/>
          <p:cNvSpPr/>
          <p:nvPr/>
        </p:nvSpPr>
        <p:spPr>
          <a:xfrm>
            <a:off x="6392289" y="6256786"/>
            <a:ext cx="1531547"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91,826.16</a:t>
            </a:r>
            <a:endParaRPr lang="en-US" sz="850" dirty="0"/>
          </a:p>
        </p:txBody>
      </p:sp>
      <p:sp>
        <p:nvSpPr>
          <p:cNvPr id="61" name="Text 59"/>
          <p:cNvSpPr/>
          <p:nvPr/>
        </p:nvSpPr>
        <p:spPr>
          <a:xfrm>
            <a:off x="8205683" y="6256786"/>
            <a:ext cx="1534330" cy="176801"/>
          </a:xfrm>
          <a:prstGeom prst="rect">
            <a:avLst/>
          </a:prstGeom>
          <a:noFill/>
          <a:ln/>
        </p:spPr>
        <p:txBody>
          <a:bodyPr wrap="none" lIns="0" tIns="0" rIns="0" bIns="0" rtlCol="0" anchor="t"/>
          <a:lstStyle/>
          <a:p>
            <a:pPr marL="0" indent="0" algn="l">
              <a:lnSpc>
                <a:spcPts val="1350"/>
              </a:lnSpc>
              <a:buNone/>
            </a:pPr>
            <a:r>
              <a:rPr lang="en-US" sz="850" b="1" dirty="0">
                <a:solidFill>
                  <a:srgbClr val="15213F"/>
                </a:solidFill>
                <a:latin typeface="Inter" pitchFamily="34" charset="0"/>
                <a:ea typeface="Inter" pitchFamily="34" charset="-122"/>
                <a:cs typeface="Inter" pitchFamily="34" charset="-120"/>
              </a:rPr>
              <a:t>16,936.19</a:t>
            </a:r>
            <a:endParaRPr lang="en-US" sz="850" dirty="0"/>
          </a:p>
        </p:txBody>
      </p:sp>
      <p:sp>
        <p:nvSpPr>
          <p:cNvPr id="62" name="Text 60"/>
          <p:cNvSpPr/>
          <p:nvPr/>
        </p:nvSpPr>
        <p:spPr>
          <a:xfrm>
            <a:off x="805528" y="6682954"/>
            <a:ext cx="9078193" cy="221002"/>
          </a:xfrm>
          <a:prstGeom prst="rect">
            <a:avLst/>
          </a:prstGeom>
          <a:noFill/>
          <a:ln/>
        </p:spPr>
        <p:txBody>
          <a:bodyPr wrap="none" lIns="0" tIns="0" rIns="0" bIns="0" rtlCol="0" anchor="t"/>
          <a:lstStyle/>
          <a:p>
            <a:pPr marL="0" indent="0" algn="l">
              <a:lnSpc>
                <a:spcPts val="1700"/>
              </a:lnSpc>
              <a:buNone/>
            </a:pPr>
            <a:r>
              <a:rPr lang="en-US" sz="1050" i="1" dirty="0">
                <a:solidFill>
                  <a:srgbClr val="15213F"/>
                </a:solidFill>
                <a:latin typeface="Inter" pitchFamily="34" charset="0"/>
                <a:ea typeface="Inter" pitchFamily="34" charset="-122"/>
                <a:cs typeface="Inter" pitchFamily="34" charset="-120"/>
              </a:rPr>
              <a:t>Source: ITC Limited Annual Report FY 2024-25. All figures in ₹ Crores.</a:t>
            </a:r>
            <a:endParaRPr lang="en-US" sz="10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948"/>
            </a:avLst>
          </a:prstGeom>
          <a:solidFill>
            <a:srgbClr val="FBFCFE"/>
          </a:solidFill>
          <a:ln w="16702">
            <a:solidFill>
              <a:srgbClr val="E5E0DF"/>
            </a:solidFill>
            <a:prstDash val="solid"/>
          </a:ln>
        </p:spPr>
      </p:sp>
      <p:sp>
        <p:nvSpPr>
          <p:cNvPr id="3" name="Text 1"/>
          <p:cNvSpPr/>
          <p:nvPr/>
        </p:nvSpPr>
        <p:spPr>
          <a:xfrm>
            <a:off x="606930" y="456708"/>
            <a:ext cx="4925202" cy="276513"/>
          </a:xfrm>
          <a:prstGeom prst="rect">
            <a:avLst/>
          </a:prstGeom>
          <a:noFill/>
          <a:ln/>
        </p:spPr>
        <p:txBody>
          <a:bodyPr wrap="none" lIns="0" tIns="0" rIns="0" bIns="0" rtlCol="0" anchor="t"/>
          <a:lstStyle/>
          <a:p>
            <a:pPr marL="0" indent="0" algn="l">
              <a:lnSpc>
                <a:spcPts val="2150"/>
              </a:lnSpc>
              <a:buNone/>
            </a:pPr>
            <a:r>
              <a:rPr lang="en-US" sz="1700" b="1" dirty="0">
                <a:solidFill>
                  <a:srgbClr val="3257B8"/>
                </a:solidFill>
                <a:latin typeface="Inter Bold" pitchFamily="34" charset="0"/>
                <a:ea typeface="Inter Bold" pitchFamily="34" charset="-122"/>
                <a:cs typeface="Inter Bold" pitchFamily="34" charset="-120"/>
              </a:rPr>
              <a:t>AS 17 — ITC Limited: Segment Reporting (3/3)</a:t>
            </a:r>
            <a:endParaRPr lang="en-US" sz="1700" dirty="0"/>
          </a:p>
        </p:txBody>
      </p:sp>
      <p:sp>
        <p:nvSpPr>
          <p:cNvPr id="4" name="Text 2"/>
          <p:cNvSpPr/>
          <p:nvPr/>
        </p:nvSpPr>
        <p:spPr>
          <a:xfrm>
            <a:off x="606930" y="846593"/>
            <a:ext cx="9475390" cy="116069"/>
          </a:xfrm>
          <a:prstGeom prst="rect">
            <a:avLst/>
          </a:prstGeom>
          <a:noFill/>
          <a:ln/>
        </p:spPr>
        <p:txBody>
          <a:bodyPr wrap="none" lIns="0" tIns="0" rIns="0" bIns="0" rtlCol="0" anchor="t"/>
          <a:lstStyle/>
          <a:p>
            <a:pPr marL="0" indent="0" algn="l">
              <a:lnSpc>
                <a:spcPts val="900"/>
              </a:lnSpc>
              <a:buNone/>
            </a:pPr>
            <a:r>
              <a:rPr lang="en-US" sz="650" dirty="0">
                <a:solidFill>
                  <a:srgbClr val="15213F"/>
                </a:solidFill>
                <a:latin typeface="Inter" pitchFamily="34" charset="0"/>
                <a:ea typeface="Inter" pitchFamily="34" charset="-122"/>
                <a:cs typeface="Inter" pitchFamily="34" charset="-120"/>
              </a:rPr>
              <a:t>Capital Expenditure, Depreciation &amp; Geographical Information — FY 2025 vs FY 2024 (₹ in Crores)</a:t>
            </a:r>
            <a:endParaRPr lang="en-US" sz="650" dirty="0"/>
          </a:p>
        </p:txBody>
      </p:sp>
      <p:sp>
        <p:nvSpPr>
          <p:cNvPr id="5" name="Text 3"/>
          <p:cNvSpPr/>
          <p:nvPr/>
        </p:nvSpPr>
        <p:spPr>
          <a:xfrm>
            <a:off x="606930" y="1047670"/>
            <a:ext cx="2964360" cy="138344"/>
          </a:xfrm>
          <a:prstGeom prst="rect">
            <a:avLst/>
          </a:prstGeom>
          <a:noFill/>
          <a:ln/>
        </p:spPr>
        <p:txBody>
          <a:bodyPr wrap="none" lIns="0" tIns="0" rIns="0" bIns="0" rtlCol="0" anchor="t"/>
          <a:lstStyle/>
          <a:p>
            <a:pPr marL="0" indent="0" algn="l">
              <a:lnSpc>
                <a:spcPts val="1050"/>
              </a:lnSpc>
              <a:buNone/>
            </a:pPr>
            <a:r>
              <a:rPr lang="en-US" sz="850" b="1" dirty="0">
                <a:solidFill>
                  <a:srgbClr val="3257B8"/>
                </a:solidFill>
                <a:latin typeface="Inter Bold" pitchFamily="34" charset="0"/>
                <a:ea typeface="Inter Bold" pitchFamily="34" charset="-122"/>
                <a:cs typeface="Inter Bold" pitchFamily="34" charset="-120"/>
              </a:rPr>
              <a:t>4. Capital Expenditure &amp; Depreciation and Amortisation</a:t>
            </a:r>
            <a:endParaRPr lang="en-US" sz="850" dirty="0"/>
          </a:p>
        </p:txBody>
      </p:sp>
      <p:sp>
        <p:nvSpPr>
          <p:cNvPr id="6" name="Shape 4"/>
          <p:cNvSpPr/>
          <p:nvPr/>
        </p:nvSpPr>
        <p:spPr>
          <a:xfrm>
            <a:off x="606930" y="1271021"/>
            <a:ext cx="9475390" cy="1959955"/>
          </a:xfrm>
          <a:prstGeom prst="roundRect">
            <a:avLst>
              <a:gd name="adj" fmla="val 6773"/>
            </a:avLst>
          </a:prstGeom>
          <a:noFill/>
          <a:ln w="5567">
            <a:solidFill>
              <a:srgbClr val="000000">
                <a:alpha val="8000"/>
              </a:srgbClr>
            </a:solidFill>
            <a:prstDash val="solid"/>
          </a:ln>
        </p:spPr>
      </p:sp>
      <p:sp>
        <p:nvSpPr>
          <p:cNvPr id="7" name="Text 5"/>
          <p:cNvSpPr/>
          <p:nvPr/>
        </p:nvSpPr>
        <p:spPr>
          <a:xfrm>
            <a:off x="701140" y="1316178"/>
            <a:ext cx="2280966"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Particulars</a:t>
            </a:r>
            <a:endParaRPr lang="en-US" sz="550" dirty="0"/>
          </a:p>
        </p:txBody>
      </p:sp>
      <p:sp>
        <p:nvSpPr>
          <p:cNvPr id="8" name="Text 6"/>
          <p:cNvSpPr/>
          <p:nvPr/>
        </p:nvSpPr>
        <p:spPr>
          <a:xfrm>
            <a:off x="3164611" y="1316178"/>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2025 Capital Expenditure</a:t>
            </a:r>
            <a:endParaRPr lang="en-US" sz="550" dirty="0"/>
          </a:p>
        </p:txBody>
      </p:sp>
      <p:sp>
        <p:nvSpPr>
          <p:cNvPr id="9" name="Text 7"/>
          <p:cNvSpPr/>
          <p:nvPr/>
        </p:nvSpPr>
        <p:spPr>
          <a:xfrm>
            <a:off x="4868137" y="1316178"/>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2025 Depreciation and Amortisation</a:t>
            </a:r>
            <a:endParaRPr lang="en-US" sz="550" dirty="0"/>
          </a:p>
        </p:txBody>
      </p:sp>
      <p:sp>
        <p:nvSpPr>
          <p:cNvPr id="10" name="Text 8"/>
          <p:cNvSpPr/>
          <p:nvPr/>
        </p:nvSpPr>
        <p:spPr>
          <a:xfrm>
            <a:off x="6571663" y="1316178"/>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2024 Capital Expenditure</a:t>
            </a:r>
            <a:endParaRPr lang="en-US" sz="550" dirty="0"/>
          </a:p>
        </p:txBody>
      </p:sp>
      <p:sp>
        <p:nvSpPr>
          <p:cNvPr id="11" name="Text 9"/>
          <p:cNvSpPr/>
          <p:nvPr/>
        </p:nvSpPr>
        <p:spPr>
          <a:xfrm>
            <a:off x="8275188" y="1316178"/>
            <a:ext cx="1713095"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2024 Depreciation and Amortisation</a:t>
            </a:r>
            <a:endParaRPr lang="en-US" sz="550" dirty="0"/>
          </a:p>
        </p:txBody>
      </p:sp>
      <p:sp>
        <p:nvSpPr>
          <p:cNvPr id="12" name="Text 10"/>
          <p:cNvSpPr/>
          <p:nvPr/>
        </p:nvSpPr>
        <p:spPr>
          <a:xfrm>
            <a:off x="701140" y="1493850"/>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FMCG - Cigarettes</a:t>
            </a:r>
            <a:endParaRPr lang="en-US" sz="550" dirty="0"/>
          </a:p>
        </p:txBody>
      </p:sp>
      <p:sp>
        <p:nvSpPr>
          <p:cNvPr id="13" name="Text 11"/>
          <p:cNvSpPr/>
          <p:nvPr/>
        </p:nvSpPr>
        <p:spPr>
          <a:xfrm>
            <a:off x="3164611" y="14938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300.23</a:t>
            </a:r>
            <a:endParaRPr lang="en-US" sz="550" dirty="0"/>
          </a:p>
        </p:txBody>
      </p:sp>
      <p:sp>
        <p:nvSpPr>
          <p:cNvPr id="14" name="Text 12"/>
          <p:cNvSpPr/>
          <p:nvPr/>
        </p:nvSpPr>
        <p:spPr>
          <a:xfrm>
            <a:off x="4868137" y="14938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297.55</a:t>
            </a:r>
            <a:endParaRPr lang="en-US" sz="550" dirty="0"/>
          </a:p>
        </p:txBody>
      </p:sp>
      <p:sp>
        <p:nvSpPr>
          <p:cNvPr id="15" name="Text 13"/>
          <p:cNvSpPr/>
          <p:nvPr/>
        </p:nvSpPr>
        <p:spPr>
          <a:xfrm>
            <a:off x="6571663" y="14938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544.32</a:t>
            </a:r>
            <a:endParaRPr lang="en-US" sz="550" dirty="0"/>
          </a:p>
        </p:txBody>
      </p:sp>
      <p:sp>
        <p:nvSpPr>
          <p:cNvPr id="16" name="Text 14"/>
          <p:cNvSpPr/>
          <p:nvPr/>
        </p:nvSpPr>
        <p:spPr>
          <a:xfrm>
            <a:off x="8275188" y="1493850"/>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291.59</a:t>
            </a:r>
            <a:endParaRPr lang="en-US" sz="550" dirty="0"/>
          </a:p>
        </p:txBody>
      </p:sp>
      <p:sp>
        <p:nvSpPr>
          <p:cNvPr id="17" name="Text 15"/>
          <p:cNvSpPr/>
          <p:nvPr/>
        </p:nvSpPr>
        <p:spPr>
          <a:xfrm>
            <a:off x="701140" y="1671521"/>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FMCG - Others</a:t>
            </a:r>
            <a:endParaRPr lang="en-US" sz="550" dirty="0"/>
          </a:p>
        </p:txBody>
      </p:sp>
      <p:sp>
        <p:nvSpPr>
          <p:cNvPr id="18" name="Text 16"/>
          <p:cNvSpPr/>
          <p:nvPr/>
        </p:nvSpPr>
        <p:spPr>
          <a:xfrm>
            <a:off x="3164611" y="1671521"/>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530.42</a:t>
            </a:r>
            <a:endParaRPr lang="en-US" sz="550" dirty="0"/>
          </a:p>
        </p:txBody>
      </p:sp>
      <p:sp>
        <p:nvSpPr>
          <p:cNvPr id="19" name="Text 17"/>
          <p:cNvSpPr/>
          <p:nvPr/>
        </p:nvSpPr>
        <p:spPr>
          <a:xfrm>
            <a:off x="4868137" y="1671521"/>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590.28</a:t>
            </a:r>
            <a:endParaRPr lang="en-US" sz="550" dirty="0"/>
          </a:p>
        </p:txBody>
      </p:sp>
      <p:sp>
        <p:nvSpPr>
          <p:cNvPr id="20" name="Text 18"/>
          <p:cNvSpPr/>
          <p:nvPr/>
        </p:nvSpPr>
        <p:spPr>
          <a:xfrm>
            <a:off x="6571663" y="1671521"/>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675.67</a:t>
            </a:r>
            <a:endParaRPr lang="en-US" sz="550" dirty="0"/>
          </a:p>
        </p:txBody>
      </p:sp>
      <p:sp>
        <p:nvSpPr>
          <p:cNvPr id="21" name="Text 19"/>
          <p:cNvSpPr/>
          <p:nvPr/>
        </p:nvSpPr>
        <p:spPr>
          <a:xfrm>
            <a:off x="8275188" y="1671521"/>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567.89</a:t>
            </a:r>
            <a:endParaRPr lang="en-US" sz="550" dirty="0"/>
          </a:p>
        </p:txBody>
      </p:sp>
      <p:sp>
        <p:nvSpPr>
          <p:cNvPr id="22" name="Text 20"/>
          <p:cNvSpPr/>
          <p:nvPr/>
        </p:nvSpPr>
        <p:spPr>
          <a:xfrm>
            <a:off x="701140" y="1849193"/>
            <a:ext cx="2280966"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FMCG - Total</a:t>
            </a:r>
            <a:endParaRPr lang="en-US" sz="550" dirty="0"/>
          </a:p>
        </p:txBody>
      </p:sp>
      <p:sp>
        <p:nvSpPr>
          <p:cNvPr id="23" name="Text 21"/>
          <p:cNvSpPr/>
          <p:nvPr/>
        </p:nvSpPr>
        <p:spPr>
          <a:xfrm>
            <a:off x="3164611" y="18491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860.65</a:t>
            </a:r>
            <a:endParaRPr lang="en-US" sz="550" dirty="0"/>
          </a:p>
        </p:txBody>
      </p:sp>
      <p:sp>
        <p:nvSpPr>
          <p:cNvPr id="24" name="Text 22"/>
          <p:cNvSpPr/>
          <p:nvPr/>
        </p:nvSpPr>
        <p:spPr>
          <a:xfrm>
            <a:off x="4868137" y="18491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887.83</a:t>
            </a:r>
            <a:endParaRPr lang="en-US" sz="550" dirty="0"/>
          </a:p>
        </p:txBody>
      </p:sp>
      <p:sp>
        <p:nvSpPr>
          <p:cNvPr id="25" name="Text 23"/>
          <p:cNvSpPr/>
          <p:nvPr/>
        </p:nvSpPr>
        <p:spPr>
          <a:xfrm>
            <a:off x="6571663" y="18491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1,219.99</a:t>
            </a:r>
            <a:endParaRPr lang="en-US" sz="550" dirty="0"/>
          </a:p>
        </p:txBody>
      </p:sp>
      <p:sp>
        <p:nvSpPr>
          <p:cNvPr id="26" name="Text 24"/>
          <p:cNvSpPr/>
          <p:nvPr/>
        </p:nvSpPr>
        <p:spPr>
          <a:xfrm>
            <a:off x="8275188" y="1849193"/>
            <a:ext cx="1713095"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859.48</a:t>
            </a:r>
            <a:endParaRPr lang="en-US" sz="550" dirty="0"/>
          </a:p>
        </p:txBody>
      </p:sp>
      <p:sp>
        <p:nvSpPr>
          <p:cNvPr id="27" name="Text 25"/>
          <p:cNvSpPr/>
          <p:nvPr/>
        </p:nvSpPr>
        <p:spPr>
          <a:xfrm>
            <a:off x="701140" y="2026864"/>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Agri Business</a:t>
            </a:r>
            <a:endParaRPr lang="en-US" sz="550" dirty="0"/>
          </a:p>
        </p:txBody>
      </p:sp>
      <p:sp>
        <p:nvSpPr>
          <p:cNvPr id="28" name="Text 26"/>
          <p:cNvSpPr/>
          <p:nvPr/>
        </p:nvSpPr>
        <p:spPr>
          <a:xfrm>
            <a:off x="3164611" y="2026864"/>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168.68</a:t>
            </a:r>
            <a:endParaRPr lang="en-US" sz="550" dirty="0"/>
          </a:p>
        </p:txBody>
      </p:sp>
      <p:sp>
        <p:nvSpPr>
          <p:cNvPr id="29" name="Text 27"/>
          <p:cNvSpPr/>
          <p:nvPr/>
        </p:nvSpPr>
        <p:spPr>
          <a:xfrm>
            <a:off x="4868137" y="2026864"/>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91.14</a:t>
            </a:r>
            <a:endParaRPr lang="en-US" sz="550" dirty="0"/>
          </a:p>
        </p:txBody>
      </p:sp>
      <p:sp>
        <p:nvSpPr>
          <p:cNvPr id="30" name="Text 28"/>
          <p:cNvSpPr/>
          <p:nvPr/>
        </p:nvSpPr>
        <p:spPr>
          <a:xfrm>
            <a:off x="6571663" y="2026864"/>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143.61</a:t>
            </a:r>
            <a:endParaRPr lang="en-US" sz="550" dirty="0"/>
          </a:p>
        </p:txBody>
      </p:sp>
      <p:sp>
        <p:nvSpPr>
          <p:cNvPr id="31" name="Text 29"/>
          <p:cNvSpPr/>
          <p:nvPr/>
        </p:nvSpPr>
        <p:spPr>
          <a:xfrm>
            <a:off x="8275188" y="2026864"/>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81.42</a:t>
            </a:r>
            <a:endParaRPr lang="en-US" sz="550" dirty="0"/>
          </a:p>
        </p:txBody>
      </p:sp>
      <p:sp>
        <p:nvSpPr>
          <p:cNvPr id="32" name="Text 30"/>
          <p:cNvSpPr/>
          <p:nvPr/>
        </p:nvSpPr>
        <p:spPr>
          <a:xfrm>
            <a:off x="701140" y="2204536"/>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Paperboards, Paper and Packaging</a:t>
            </a:r>
            <a:endParaRPr lang="en-US" sz="550" dirty="0"/>
          </a:p>
        </p:txBody>
      </p:sp>
      <p:sp>
        <p:nvSpPr>
          <p:cNvPr id="33" name="Text 31"/>
          <p:cNvSpPr/>
          <p:nvPr/>
        </p:nvSpPr>
        <p:spPr>
          <a:xfrm>
            <a:off x="3164611" y="2204536"/>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452.42</a:t>
            </a:r>
            <a:endParaRPr lang="en-US" sz="550" dirty="0"/>
          </a:p>
        </p:txBody>
      </p:sp>
      <p:sp>
        <p:nvSpPr>
          <p:cNvPr id="34" name="Text 32"/>
          <p:cNvSpPr/>
          <p:nvPr/>
        </p:nvSpPr>
        <p:spPr>
          <a:xfrm>
            <a:off x="4868137" y="2204536"/>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400.79</a:t>
            </a:r>
            <a:endParaRPr lang="en-US" sz="550" dirty="0"/>
          </a:p>
        </p:txBody>
      </p:sp>
      <p:sp>
        <p:nvSpPr>
          <p:cNvPr id="35" name="Text 33"/>
          <p:cNvSpPr/>
          <p:nvPr/>
        </p:nvSpPr>
        <p:spPr>
          <a:xfrm>
            <a:off x="6571663" y="2204536"/>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872.47</a:t>
            </a:r>
            <a:endParaRPr lang="en-US" sz="550" dirty="0"/>
          </a:p>
        </p:txBody>
      </p:sp>
      <p:sp>
        <p:nvSpPr>
          <p:cNvPr id="36" name="Text 34"/>
          <p:cNvSpPr/>
          <p:nvPr/>
        </p:nvSpPr>
        <p:spPr>
          <a:xfrm>
            <a:off x="8275188" y="2204536"/>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359.93</a:t>
            </a:r>
            <a:endParaRPr lang="en-US" sz="550" dirty="0"/>
          </a:p>
        </p:txBody>
      </p:sp>
      <p:sp>
        <p:nvSpPr>
          <p:cNvPr id="37" name="Text 35"/>
          <p:cNvSpPr/>
          <p:nvPr/>
        </p:nvSpPr>
        <p:spPr>
          <a:xfrm>
            <a:off x="701140" y="2382207"/>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Others</a:t>
            </a:r>
            <a:endParaRPr lang="en-US" sz="550" dirty="0"/>
          </a:p>
        </p:txBody>
      </p:sp>
      <p:sp>
        <p:nvSpPr>
          <p:cNvPr id="38" name="Text 36"/>
          <p:cNvSpPr/>
          <p:nvPr/>
        </p:nvSpPr>
        <p:spPr>
          <a:xfrm>
            <a:off x="3164611" y="2382207"/>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336.17</a:t>
            </a:r>
            <a:endParaRPr lang="en-US" sz="550" dirty="0"/>
          </a:p>
        </p:txBody>
      </p:sp>
      <p:sp>
        <p:nvSpPr>
          <p:cNvPr id="39" name="Text 37"/>
          <p:cNvSpPr/>
          <p:nvPr/>
        </p:nvSpPr>
        <p:spPr>
          <a:xfrm>
            <a:off x="4868137" y="2382207"/>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133.49</a:t>
            </a:r>
            <a:endParaRPr lang="en-US" sz="550" dirty="0"/>
          </a:p>
        </p:txBody>
      </p:sp>
      <p:sp>
        <p:nvSpPr>
          <p:cNvPr id="40" name="Text 38"/>
          <p:cNvSpPr/>
          <p:nvPr/>
        </p:nvSpPr>
        <p:spPr>
          <a:xfrm>
            <a:off x="6571663" y="2382207"/>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46.56</a:t>
            </a:r>
            <a:endParaRPr lang="en-US" sz="550" dirty="0"/>
          </a:p>
        </p:txBody>
      </p:sp>
      <p:sp>
        <p:nvSpPr>
          <p:cNvPr id="41" name="Text 39"/>
          <p:cNvSpPr/>
          <p:nvPr/>
        </p:nvSpPr>
        <p:spPr>
          <a:xfrm>
            <a:off x="8275188" y="2382207"/>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109.03</a:t>
            </a:r>
            <a:endParaRPr lang="en-US" sz="550" dirty="0"/>
          </a:p>
        </p:txBody>
      </p:sp>
      <p:sp>
        <p:nvSpPr>
          <p:cNvPr id="42" name="Text 40"/>
          <p:cNvSpPr/>
          <p:nvPr/>
        </p:nvSpPr>
        <p:spPr>
          <a:xfrm>
            <a:off x="701140" y="2559879"/>
            <a:ext cx="2280966"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Total</a:t>
            </a:r>
            <a:endParaRPr lang="en-US" sz="550" dirty="0"/>
          </a:p>
        </p:txBody>
      </p:sp>
      <p:sp>
        <p:nvSpPr>
          <p:cNvPr id="43" name="Text 41"/>
          <p:cNvSpPr/>
          <p:nvPr/>
        </p:nvSpPr>
        <p:spPr>
          <a:xfrm>
            <a:off x="3164611" y="2559879"/>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1,817.92</a:t>
            </a:r>
            <a:endParaRPr lang="en-US" sz="550" dirty="0"/>
          </a:p>
        </p:txBody>
      </p:sp>
      <p:sp>
        <p:nvSpPr>
          <p:cNvPr id="44" name="Text 42"/>
          <p:cNvSpPr/>
          <p:nvPr/>
        </p:nvSpPr>
        <p:spPr>
          <a:xfrm>
            <a:off x="4868137" y="2559879"/>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1,513.25</a:t>
            </a:r>
            <a:endParaRPr lang="en-US" sz="550" dirty="0"/>
          </a:p>
        </p:txBody>
      </p:sp>
      <p:sp>
        <p:nvSpPr>
          <p:cNvPr id="45" name="Text 43"/>
          <p:cNvSpPr/>
          <p:nvPr/>
        </p:nvSpPr>
        <p:spPr>
          <a:xfrm>
            <a:off x="6571663" y="2559879"/>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2,282.63</a:t>
            </a:r>
            <a:endParaRPr lang="en-US" sz="550" dirty="0"/>
          </a:p>
        </p:txBody>
      </p:sp>
      <p:sp>
        <p:nvSpPr>
          <p:cNvPr id="46" name="Text 44"/>
          <p:cNvSpPr/>
          <p:nvPr/>
        </p:nvSpPr>
        <p:spPr>
          <a:xfrm>
            <a:off x="8275188" y="2559879"/>
            <a:ext cx="1713095"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1,409.91</a:t>
            </a:r>
            <a:endParaRPr lang="en-US" sz="550" dirty="0"/>
          </a:p>
        </p:txBody>
      </p:sp>
      <p:sp>
        <p:nvSpPr>
          <p:cNvPr id="47" name="Text 45"/>
          <p:cNvSpPr/>
          <p:nvPr/>
        </p:nvSpPr>
        <p:spPr>
          <a:xfrm>
            <a:off x="701140" y="2737550"/>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Discontinued Operations [Refer Note 30(viii)]</a:t>
            </a:r>
            <a:endParaRPr lang="en-US" sz="550" dirty="0"/>
          </a:p>
        </p:txBody>
      </p:sp>
      <p:sp>
        <p:nvSpPr>
          <p:cNvPr id="48" name="Text 46"/>
          <p:cNvSpPr/>
          <p:nvPr/>
        </p:nvSpPr>
        <p:spPr>
          <a:xfrm>
            <a:off x="3164611" y="27375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432.61</a:t>
            </a:r>
            <a:endParaRPr lang="en-US" sz="550" dirty="0"/>
          </a:p>
        </p:txBody>
      </p:sp>
      <p:sp>
        <p:nvSpPr>
          <p:cNvPr id="49" name="Text 47"/>
          <p:cNvSpPr/>
          <p:nvPr/>
        </p:nvSpPr>
        <p:spPr>
          <a:xfrm>
            <a:off x="4868137" y="27375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304.26</a:t>
            </a:r>
            <a:endParaRPr lang="en-US" sz="550" dirty="0"/>
          </a:p>
        </p:txBody>
      </p:sp>
      <p:sp>
        <p:nvSpPr>
          <p:cNvPr id="50" name="Text 48"/>
          <p:cNvSpPr/>
          <p:nvPr/>
        </p:nvSpPr>
        <p:spPr>
          <a:xfrm>
            <a:off x="6571663" y="2737550"/>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877.68</a:t>
            </a:r>
            <a:endParaRPr lang="en-US" sz="550" dirty="0"/>
          </a:p>
        </p:txBody>
      </p:sp>
      <p:sp>
        <p:nvSpPr>
          <p:cNvPr id="51" name="Text 49"/>
          <p:cNvSpPr/>
          <p:nvPr/>
        </p:nvSpPr>
        <p:spPr>
          <a:xfrm>
            <a:off x="8275188" y="2737550"/>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298.34</a:t>
            </a:r>
            <a:endParaRPr lang="en-US" sz="550" dirty="0"/>
          </a:p>
        </p:txBody>
      </p:sp>
      <p:sp>
        <p:nvSpPr>
          <p:cNvPr id="52" name="Text 50"/>
          <p:cNvSpPr/>
          <p:nvPr/>
        </p:nvSpPr>
        <p:spPr>
          <a:xfrm>
            <a:off x="701140" y="2915222"/>
            <a:ext cx="2280966"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Unallocated</a:t>
            </a:r>
            <a:endParaRPr lang="en-US" sz="550" dirty="0"/>
          </a:p>
        </p:txBody>
      </p:sp>
      <p:sp>
        <p:nvSpPr>
          <p:cNvPr id="53" name="Text 51"/>
          <p:cNvSpPr/>
          <p:nvPr/>
        </p:nvSpPr>
        <p:spPr>
          <a:xfrm>
            <a:off x="3164611" y="2915222"/>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360.10</a:t>
            </a:r>
            <a:endParaRPr lang="en-US" sz="550" dirty="0"/>
          </a:p>
        </p:txBody>
      </p:sp>
      <p:sp>
        <p:nvSpPr>
          <p:cNvPr id="54" name="Text 52"/>
          <p:cNvSpPr/>
          <p:nvPr/>
        </p:nvSpPr>
        <p:spPr>
          <a:xfrm>
            <a:off x="4868137" y="2915222"/>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133.07</a:t>
            </a:r>
            <a:endParaRPr lang="en-US" sz="550" dirty="0"/>
          </a:p>
        </p:txBody>
      </p:sp>
      <p:sp>
        <p:nvSpPr>
          <p:cNvPr id="55" name="Text 53"/>
          <p:cNvSpPr/>
          <p:nvPr/>
        </p:nvSpPr>
        <p:spPr>
          <a:xfrm>
            <a:off x="6571663" y="2915222"/>
            <a:ext cx="1521021"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286.83</a:t>
            </a:r>
            <a:endParaRPr lang="en-US" sz="550" dirty="0"/>
          </a:p>
        </p:txBody>
      </p:sp>
      <p:sp>
        <p:nvSpPr>
          <p:cNvPr id="56" name="Text 54"/>
          <p:cNvSpPr/>
          <p:nvPr/>
        </p:nvSpPr>
        <p:spPr>
          <a:xfrm>
            <a:off x="8275188" y="2915222"/>
            <a:ext cx="1713095"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108.14</a:t>
            </a:r>
            <a:endParaRPr lang="en-US" sz="550" dirty="0"/>
          </a:p>
        </p:txBody>
      </p:sp>
      <p:sp>
        <p:nvSpPr>
          <p:cNvPr id="57" name="Text 55"/>
          <p:cNvSpPr/>
          <p:nvPr/>
        </p:nvSpPr>
        <p:spPr>
          <a:xfrm>
            <a:off x="701140" y="3092893"/>
            <a:ext cx="2280966"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a:t>
            </a:r>
            <a:endParaRPr lang="en-US" sz="550" dirty="0"/>
          </a:p>
        </p:txBody>
      </p:sp>
      <p:sp>
        <p:nvSpPr>
          <p:cNvPr id="58" name="Text 56"/>
          <p:cNvSpPr/>
          <p:nvPr/>
        </p:nvSpPr>
        <p:spPr>
          <a:xfrm>
            <a:off x="3164611" y="30928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2,610.63</a:t>
            </a:r>
            <a:endParaRPr lang="en-US" sz="550" dirty="0"/>
          </a:p>
        </p:txBody>
      </p:sp>
      <p:sp>
        <p:nvSpPr>
          <p:cNvPr id="59" name="Text 57"/>
          <p:cNvSpPr/>
          <p:nvPr/>
        </p:nvSpPr>
        <p:spPr>
          <a:xfrm>
            <a:off x="4868137" y="30928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1,950.58</a:t>
            </a:r>
            <a:endParaRPr lang="en-US" sz="550" dirty="0"/>
          </a:p>
        </p:txBody>
      </p:sp>
      <p:sp>
        <p:nvSpPr>
          <p:cNvPr id="60" name="Text 58"/>
          <p:cNvSpPr/>
          <p:nvPr/>
        </p:nvSpPr>
        <p:spPr>
          <a:xfrm>
            <a:off x="6571663" y="3092893"/>
            <a:ext cx="1521021"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3,447.14</a:t>
            </a:r>
            <a:endParaRPr lang="en-US" sz="550" dirty="0"/>
          </a:p>
        </p:txBody>
      </p:sp>
      <p:sp>
        <p:nvSpPr>
          <p:cNvPr id="61" name="Text 59"/>
          <p:cNvSpPr/>
          <p:nvPr/>
        </p:nvSpPr>
        <p:spPr>
          <a:xfrm>
            <a:off x="8275188" y="3092893"/>
            <a:ext cx="1713095"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1,816.39</a:t>
            </a:r>
            <a:endParaRPr lang="en-US" sz="550" dirty="0"/>
          </a:p>
        </p:txBody>
      </p:sp>
      <p:sp>
        <p:nvSpPr>
          <p:cNvPr id="62" name="Text 60"/>
          <p:cNvSpPr/>
          <p:nvPr/>
        </p:nvSpPr>
        <p:spPr>
          <a:xfrm>
            <a:off x="606930" y="3315983"/>
            <a:ext cx="2628230" cy="138344"/>
          </a:xfrm>
          <a:prstGeom prst="rect">
            <a:avLst/>
          </a:prstGeom>
          <a:noFill/>
          <a:ln/>
        </p:spPr>
        <p:txBody>
          <a:bodyPr wrap="none" lIns="0" tIns="0" rIns="0" bIns="0" rtlCol="0" anchor="t"/>
          <a:lstStyle/>
          <a:p>
            <a:pPr marL="0" indent="0" algn="l">
              <a:lnSpc>
                <a:spcPts val="1050"/>
              </a:lnSpc>
              <a:buNone/>
            </a:pPr>
            <a:r>
              <a:rPr lang="en-US" sz="850" b="1" dirty="0">
                <a:solidFill>
                  <a:srgbClr val="3257B8"/>
                </a:solidFill>
                <a:latin typeface="Inter Bold" pitchFamily="34" charset="0"/>
                <a:ea typeface="Inter Bold" pitchFamily="34" charset="-122"/>
                <a:cs typeface="Inter Bold" pitchFamily="34" charset="-120"/>
              </a:rPr>
              <a:t>5. Non Cash Expenditure other than Depreciation</a:t>
            </a:r>
            <a:endParaRPr lang="en-US" sz="850" dirty="0"/>
          </a:p>
        </p:txBody>
      </p:sp>
      <p:sp>
        <p:nvSpPr>
          <p:cNvPr id="63" name="Shape 61"/>
          <p:cNvSpPr/>
          <p:nvPr/>
        </p:nvSpPr>
        <p:spPr>
          <a:xfrm>
            <a:off x="606930" y="3539334"/>
            <a:ext cx="9475390" cy="1426940"/>
          </a:xfrm>
          <a:prstGeom prst="roundRect">
            <a:avLst>
              <a:gd name="adj" fmla="val 9303"/>
            </a:avLst>
          </a:prstGeom>
          <a:noFill/>
          <a:ln w="5567">
            <a:solidFill>
              <a:srgbClr val="000000">
                <a:alpha val="8000"/>
              </a:srgbClr>
            </a:solidFill>
            <a:prstDash val="solid"/>
          </a:ln>
        </p:spPr>
      </p:sp>
      <p:sp>
        <p:nvSpPr>
          <p:cNvPr id="64" name="Text 62"/>
          <p:cNvSpPr/>
          <p:nvPr/>
        </p:nvSpPr>
        <p:spPr>
          <a:xfrm>
            <a:off x="701053" y="3584492"/>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Particulars</a:t>
            </a:r>
            <a:endParaRPr lang="en-US" sz="550" dirty="0"/>
          </a:p>
        </p:txBody>
      </p:sp>
      <p:sp>
        <p:nvSpPr>
          <p:cNvPr id="65" name="Text 63"/>
          <p:cNvSpPr/>
          <p:nvPr/>
        </p:nvSpPr>
        <p:spPr>
          <a:xfrm>
            <a:off x="5909146" y="3584492"/>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2025</a:t>
            </a:r>
            <a:endParaRPr lang="en-US" sz="550" dirty="0"/>
          </a:p>
        </p:txBody>
      </p:sp>
      <p:sp>
        <p:nvSpPr>
          <p:cNvPr id="66" name="Text 64"/>
          <p:cNvSpPr/>
          <p:nvPr/>
        </p:nvSpPr>
        <p:spPr>
          <a:xfrm>
            <a:off x="8038576" y="3584492"/>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2024</a:t>
            </a:r>
            <a:endParaRPr lang="en-US" sz="550" dirty="0"/>
          </a:p>
        </p:txBody>
      </p:sp>
      <p:sp>
        <p:nvSpPr>
          <p:cNvPr id="67" name="Text 65"/>
          <p:cNvSpPr/>
          <p:nvPr/>
        </p:nvSpPr>
        <p:spPr>
          <a:xfrm>
            <a:off x="701053" y="3762163"/>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FMCG - Cigarettes</a:t>
            </a:r>
            <a:endParaRPr lang="en-US" sz="550" dirty="0"/>
          </a:p>
        </p:txBody>
      </p:sp>
      <p:sp>
        <p:nvSpPr>
          <p:cNvPr id="68" name="Text 66"/>
          <p:cNvSpPr/>
          <p:nvPr/>
        </p:nvSpPr>
        <p:spPr>
          <a:xfrm>
            <a:off x="5909146" y="3762163"/>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43.83</a:t>
            </a:r>
            <a:endParaRPr lang="en-US" sz="550" dirty="0"/>
          </a:p>
        </p:txBody>
      </p:sp>
      <p:sp>
        <p:nvSpPr>
          <p:cNvPr id="69" name="Text 67"/>
          <p:cNvSpPr/>
          <p:nvPr/>
        </p:nvSpPr>
        <p:spPr>
          <a:xfrm>
            <a:off x="8038576" y="3762163"/>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5.31</a:t>
            </a:r>
            <a:endParaRPr lang="en-US" sz="550" dirty="0"/>
          </a:p>
        </p:txBody>
      </p:sp>
      <p:sp>
        <p:nvSpPr>
          <p:cNvPr id="70" name="Text 68"/>
          <p:cNvSpPr/>
          <p:nvPr/>
        </p:nvSpPr>
        <p:spPr>
          <a:xfrm>
            <a:off x="701053" y="3939835"/>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FMCG - Others</a:t>
            </a:r>
            <a:endParaRPr lang="en-US" sz="550" dirty="0"/>
          </a:p>
        </p:txBody>
      </p:sp>
      <p:sp>
        <p:nvSpPr>
          <p:cNvPr id="71" name="Text 69"/>
          <p:cNvSpPr/>
          <p:nvPr/>
        </p:nvSpPr>
        <p:spPr>
          <a:xfrm>
            <a:off x="5909146" y="3939835"/>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131.21</a:t>
            </a:r>
            <a:endParaRPr lang="en-US" sz="550" dirty="0"/>
          </a:p>
        </p:txBody>
      </p:sp>
      <p:sp>
        <p:nvSpPr>
          <p:cNvPr id="72" name="Text 70"/>
          <p:cNvSpPr/>
          <p:nvPr/>
        </p:nvSpPr>
        <p:spPr>
          <a:xfrm>
            <a:off x="8038576" y="3939835"/>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110.61</a:t>
            </a:r>
            <a:endParaRPr lang="en-US" sz="550" dirty="0"/>
          </a:p>
        </p:txBody>
      </p:sp>
      <p:sp>
        <p:nvSpPr>
          <p:cNvPr id="73" name="Text 71"/>
          <p:cNvSpPr/>
          <p:nvPr/>
        </p:nvSpPr>
        <p:spPr>
          <a:xfrm>
            <a:off x="701053" y="4117506"/>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FMCG - Total</a:t>
            </a:r>
            <a:endParaRPr lang="en-US" sz="550" dirty="0"/>
          </a:p>
        </p:txBody>
      </p:sp>
      <p:sp>
        <p:nvSpPr>
          <p:cNvPr id="74" name="Text 72"/>
          <p:cNvSpPr/>
          <p:nvPr/>
        </p:nvSpPr>
        <p:spPr>
          <a:xfrm>
            <a:off x="5909146" y="4117506"/>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175.04</a:t>
            </a:r>
            <a:endParaRPr lang="en-US" sz="550" dirty="0"/>
          </a:p>
        </p:txBody>
      </p:sp>
      <p:sp>
        <p:nvSpPr>
          <p:cNvPr id="75" name="Text 73"/>
          <p:cNvSpPr/>
          <p:nvPr/>
        </p:nvSpPr>
        <p:spPr>
          <a:xfrm>
            <a:off x="8038576" y="4117506"/>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115.92</a:t>
            </a:r>
            <a:endParaRPr lang="en-US" sz="550" dirty="0"/>
          </a:p>
        </p:txBody>
      </p:sp>
      <p:sp>
        <p:nvSpPr>
          <p:cNvPr id="76" name="Text 74"/>
          <p:cNvSpPr/>
          <p:nvPr/>
        </p:nvSpPr>
        <p:spPr>
          <a:xfrm>
            <a:off x="701053" y="4295178"/>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Agri Business</a:t>
            </a:r>
            <a:endParaRPr lang="en-US" sz="550" dirty="0"/>
          </a:p>
        </p:txBody>
      </p:sp>
      <p:sp>
        <p:nvSpPr>
          <p:cNvPr id="77" name="Text 75"/>
          <p:cNvSpPr/>
          <p:nvPr/>
        </p:nvSpPr>
        <p:spPr>
          <a:xfrm>
            <a:off x="5909146" y="4295178"/>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50.47</a:t>
            </a:r>
            <a:endParaRPr lang="en-US" sz="550" dirty="0"/>
          </a:p>
        </p:txBody>
      </p:sp>
      <p:sp>
        <p:nvSpPr>
          <p:cNvPr id="78" name="Text 76"/>
          <p:cNvSpPr/>
          <p:nvPr/>
        </p:nvSpPr>
        <p:spPr>
          <a:xfrm>
            <a:off x="8038576" y="4295178"/>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58.60</a:t>
            </a:r>
            <a:endParaRPr lang="en-US" sz="550" dirty="0"/>
          </a:p>
        </p:txBody>
      </p:sp>
      <p:sp>
        <p:nvSpPr>
          <p:cNvPr id="79" name="Text 77"/>
          <p:cNvSpPr/>
          <p:nvPr/>
        </p:nvSpPr>
        <p:spPr>
          <a:xfrm>
            <a:off x="701053" y="4472849"/>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Paperboards, Paper and Packaging</a:t>
            </a:r>
            <a:endParaRPr lang="en-US" sz="550" dirty="0"/>
          </a:p>
        </p:txBody>
      </p:sp>
      <p:sp>
        <p:nvSpPr>
          <p:cNvPr id="80" name="Text 78"/>
          <p:cNvSpPr/>
          <p:nvPr/>
        </p:nvSpPr>
        <p:spPr>
          <a:xfrm>
            <a:off x="5909146" y="4472849"/>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36.07</a:t>
            </a:r>
            <a:endParaRPr lang="en-US" sz="550" dirty="0"/>
          </a:p>
        </p:txBody>
      </p:sp>
      <p:sp>
        <p:nvSpPr>
          <p:cNvPr id="81" name="Text 79"/>
          <p:cNvSpPr/>
          <p:nvPr/>
        </p:nvSpPr>
        <p:spPr>
          <a:xfrm>
            <a:off x="8038576" y="4472849"/>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34.67</a:t>
            </a:r>
            <a:endParaRPr lang="en-US" sz="550" dirty="0"/>
          </a:p>
        </p:txBody>
      </p:sp>
      <p:sp>
        <p:nvSpPr>
          <p:cNvPr id="82" name="Text 80"/>
          <p:cNvSpPr/>
          <p:nvPr/>
        </p:nvSpPr>
        <p:spPr>
          <a:xfrm>
            <a:off x="701053" y="4650521"/>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Others</a:t>
            </a:r>
            <a:endParaRPr lang="en-US" sz="550" dirty="0"/>
          </a:p>
        </p:txBody>
      </p:sp>
      <p:sp>
        <p:nvSpPr>
          <p:cNvPr id="83" name="Text 81"/>
          <p:cNvSpPr/>
          <p:nvPr/>
        </p:nvSpPr>
        <p:spPr>
          <a:xfrm>
            <a:off x="5909146" y="4650521"/>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9.56</a:t>
            </a:r>
            <a:endParaRPr lang="en-US" sz="550" dirty="0"/>
          </a:p>
        </p:txBody>
      </p:sp>
      <p:sp>
        <p:nvSpPr>
          <p:cNvPr id="84" name="Text 82"/>
          <p:cNvSpPr/>
          <p:nvPr/>
        </p:nvSpPr>
        <p:spPr>
          <a:xfrm>
            <a:off x="8038576" y="4650521"/>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7.00</a:t>
            </a:r>
            <a:endParaRPr lang="en-US" sz="550" dirty="0"/>
          </a:p>
        </p:txBody>
      </p:sp>
      <p:sp>
        <p:nvSpPr>
          <p:cNvPr id="85" name="Text 83"/>
          <p:cNvSpPr/>
          <p:nvPr/>
        </p:nvSpPr>
        <p:spPr>
          <a:xfrm>
            <a:off x="701053" y="4828192"/>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Segment Total</a:t>
            </a:r>
            <a:endParaRPr lang="en-US" sz="550" dirty="0"/>
          </a:p>
        </p:txBody>
      </p:sp>
      <p:sp>
        <p:nvSpPr>
          <p:cNvPr id="86" name="Text 84"/>
          <p:cNvSpPr/>
          <p:nvPr/>
        </p:nvSpPr>
        <p:spPr>
          <a:xfrm>
            <a:off x="5909146" y="4828192"/>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271.14</a:t>
            </a:r>
            <a:endParaRPr lang="en-US" sz="550" dirty="0"/>
          </a:p>
        </p:txBody>
      </p:sp>
      <p:sp>
        <p:nvSpPr>
          <p:cNvPr id="87" name="Text 85"/>
          <p:cNvSpPr/>
          <p:nvPr/>
        </p:nvSpPr>
        <p:spPr>
          <a:xfrm>
            <a:off x="8038576" y="4828192"/>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216.19</a:t>
            </a:r>
            <a:endParaRPr lang="en-US" sz="550" dirty="0"/>
          </a:p>
        </p:txBody>
      </p:sp>
      <p:sp>
        <p:nvSpPr>
          <p:cNvPr id="88" name="Text 86"/>
          <p:cNvSpPr/>
          <p:nvPr/>
        </p:nvSpPr>
        <p:spPr>
          <a:xfrm>
            <a:off x="606930" y="5051282"/>
            <a:ext cx="1504754" cy="138344"/>
          </a:xfrm>
          <a:prstGeom prst="rect">
            <a:avLst/>
          </a:prstGeom>
          <a:noFill/>
          <a:ln/>
        </p:spPr>
        <p:txBody>
          <a:bodyPr wrap="none" lIns="0" tIns="0" rIns="0" bIns="0" rtlCol="0" anchor="t"/>
          <a:lstStyle/>
          <a:p>
            <a:pPr marL="0" indent="0" algn="l">
              <a:lnSpc>
                <a:spcPts val="1050"/>
              </a:lnSpc>
              <a:buNone/>
            </a:pPr>
            <a:r>
              <a:rPr lang="en-US" sz="850" b="1" dirty="0">
                <a:solidFill>
                  <a:srgbClr val="3257B8"/>
                </a:solidFill>
                <a:latin typeface="Inter Bold" pitchFamily="34" charset="0"/>
                <a:ea typeface="Inter Bold" pitchFamily="34" charset="-122"/>
                <a:cs typeface="Inter Bold" pitchFamily="34" charset="-120"/>
              </a:rPr>
              <a:t>6. Geographical Information</a:t>
            </a:r>
            <a:endParaRPr lang="en-US" sz="850" dirty="0"/>
          </a:p>
        </p:txBody>
      </p:sp>
      <p:sp>
        <p:nvSpPr>
          <p:cNvPr id="89" name="Shape 87"/>
          <p:cNvSpPr/>
          <p:nvPr/>
        </p:nvSpPr>
        <p:spPr>
          <a:xfrm>
            <a:off x="606930" y="5274633"/>
            <a:ext cx="9475390" cy="1650900"/>
          </a:xfrm>
          <a:prstGeom prst="roundRect">
            <a:avLst>
              <a:gd name="adj" fmla="val 8041"/>
            </a:avLst>
          </a:prstGeom>
          <a:noFill/>
          <a:ln w="5567">
            <a:solidFill>
              <a:srgbClr val="000000">
                <a:alpha val="8000"/>
              </a:srgbClr>
            </a:solidFill>
            <a:prstDash val="solid"/>
          </a:ln>
        </p:spPr>
      </p:sp>
      <p:sp>
        <p:nvSpPr>
          <p:cNvPr id="90" name="Text 88"/>
          <p:cNvSpPr/>
          <p:nvPr/>
        </p:nvSpPr>
        <p:spPr>
          <a:xfrm>
            <a:off x="701053" y="5319790"/>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Particulars</a:t>
            </a:r>
            <a:endParaRPr lang="en-US" sz="550" dirty="0"/>
          </a:p>
        </p:txBody>
      </p:sp>
      <p:sp>
        <p:nvSpPr>
          <p:cNvPr id="91" name="Text 89"/>
          <p:cNvSpPr/>
          <p:nvPr/>
        </p:nvSpPr>
        <p:spPr>
          <a:xfrm>
            <a:off x="5909146" y="5319790"/>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2025</a:t>
            </a:r>
            <a:endParaRPr lang="en-US" sz="550" dirty="0"/>
          </a:p>
        </p:txBody>
      </p:sp>
      <p:sp>
        <p:nvSpPr>
          <p:cNvPr id="92" name="Text 90"/>
          <p:cNvSpPr/>
          <p:nvPr/>
        </p:nvSpPr>
        <p:spPr>
          <a:xfrm>
            <a:off x="8038576" y="5319790"/>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2024</a:t>
            </a:r>
            <a:endParaRPr lang="en-US" sz="550" dirty="0"/>
          </a:p>
        </p:txBody>
      </p:sp>
      <p:sp>
        <p:nvSpPr>
          <p:cNvPr id="93" name="Text 91"/>
          <p:cNvSpPr/>
          <p:nvPr/>
        </p:nvSpPr>
        <p:spPr>
          <a:xfrm>
            <a:off x="701053" y="5497462"/>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1. Revenue from external customers</a:t>
            </a:r>
            <a:endParaRPr lang="en-US" sz="550" dirty="0"/>
          </a:p>
        </p:txBody>
      </p:sp>
      <p:sp>
        <p:nvSpPr>
          <p:cNvPr id="94" name="Text 92"/>
          <p:cNvSpPr/>
          <p:nvPr/>
        </p:nvSpPr>
        <p:spPr>
          <a:xfrm>
            <a:off x="5909146" y="5497462"/>
            <a:ext cx="1946924" cy="116069"/>
          </a:xfrm>
          <a:prstGeom prst="rect">
            <a:avLst/>
          </a:prstGeom>
          <a:noFill/>
          <a:ln/>
        </p:spPr>
        <p:txBody>
          <a:bodyPr wrap="none" lIns="0" tIns="0" rIns="0" bIns="0" rtlCol="0" anchor="t"/>
          <a:lstStyle/>
          <a:p>
            <a:pPr marL="0" indent="0" algn="l">
              <a:lnSpc>
                <a:spcPts val="900"/>
              </a:lnSpc>
              <a:buNone/>
            </a:pPr>
            <a:endParaRPr lang="en-US" sz="650" dirty="0"/>
          </a:p>
        </p:txBody>
      </p:sp>
      <p:sp>
        <p:nvSpPr>
          <p:cNvPr id="95" name="Text 93"/>
          <p:cNvSpPr/>
          <p:nvPr/>
        </p:nvSpPr>
        <p:spPr>
          <a:xfrm>
            <a:off x="8038576" y="5497462"/>
            <a:ext cx="1949708" cy="116069"/>
          </a:xfrm>
          <a:prstGeom prst="rect">
            <a:avLst/>
          </a:prstGeom>
          <a:noFill/>
          <a:ln/>
        </p:spPr>
        <p:txBody>
          <a:bodyPr wrap="none" lIns="0" tIns="0" rIns="0" bIns="0" rtlCol="0" anchor="t"/>
          <a:lstStyle/>
          <a:p>
            <a:pPr marL="0" indent="0" algn="l">
              <a:lnSpc>
                <a:spcPts val="900"/>
              </a:lnSpc>
              <a:buNone/>
            </a:pPr>
            <a:endParaRPr lang="en-US" sz="650" dirty="0"/>
          </a:p>
        </p:txBody>
      </p:sp>
      <p:sp>
        <p:nvSpPr>
          <p:cNvPr id="96" name="Text 94"/>
          <p:cNvSpPr/>
          <p:nvPr/>
        </p:nvSpPr>
        <p:spPr>
          <a:xfrm>
            <a:off x="701053" y="5698278"/>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 Within India</a:t>
            </a:r>
            <a:endParaRPr lang="en-US" sz="550" dirty="0"/>
          </a:p>
        </p:txBody>
      </p:sp>
      <p:sp>
        <p:nvSpPr>
          <p:cNvPr id="97" name="Text 95"/>
          <p:cNvSpPr/>
          <p:nvPr/>
        </p:nvSpPr>
        <p:spPr>
          <a:xfrm>
            <a:off x="5909146" y="5698278"/>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66,439.35</a:t>
            </a:r>
            <a:endParaRPr lang="en-US" sz="550" dirty="0"/>
          </a:p>
        </p:txBody>
      </p:sp>
      <p:sp>
        <p:nvSpPr>
          <p:cNvPr id="98" name="Text 96"/>
          <p:cNvSpPr/>
          <p:nvPr/>
        </p:nvSpPr>
        <p:spPr>
          <a:xfrm>
            <a:off x="8038576" y="5698278"/>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61,030.88</a:t>
            </a:r>
            <a:endParaRPr lang="en-US" sz="550" dirty="0"/>
          </a:p>
        </p:txBody>
      </p:sp>
      <p:sp>
        <p:nvSpPr>
          <p:cNvPr id="99" name="Text 97"/>
          <p:cNvSpPr/>
          <p:nvPr/>
        </p:nvSpPr>
        <p:spPr>
          <a:xfrm>
            <a:off x="701053" y="5875949"/>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 Outside India</a:t>
            </a:r>
            <a:endParaRPr lang="en-US" sz="550" dirty="0"/>
          </a:p>
        </p:txBody>
      </p:sp>
      <p:sp>
        <p:nvSpPr>
          <p:cNvPr id="100" name="Text 98"/>
          <p:cNvSpPr/>
          <p:nvPr/>
        </p:nvSpPr>
        <p:spPr>
          <a:xfrm>
            <a:off x="5909146" y="5875949"/>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14,503.41</a:t>
            </a:r>
            <a:endParaRPr lang="en-US" sz="550" dirty="0"/>
          </a:p>
        </p:txBody>
      </p:sp>
      <p:sp>
        <p:nvSpPr>
          <p:cNvPr id="101" name="Text 99"/>
          <p:cNvSpPr/>
          <p:nvPr/>
        </p:nvSpPr>
        <p:spPr>
          <a:xfrm>
            <a:off x="8038576" y="5875949"/>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12,319.65</a:t>
            </a:r>
            <a:endParaRPr lang="en-US" sz="550" dirty="0"/>
          </a:p>
        </p:txBody>
      </p:sp>
      <p:sp>
        <p:nvSpPr>
          <p:cNvPr id="102" name="Text 100"/>
          <p:cNvSpPr/>
          <p:nvPr/>
        </p:nvSpPr>
        <p:spPr>
          <a:xfrm>
            <a:off x="701053" y="6053621"/>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a:t>
            </a:r>
            <a:endParaRPr lang="en-US" sz="550" dirty="0"/>
          </a:p>
        </p:txBody>
      </p:sp>
      <p:sp>
        <p:nvSpPr>
          <p:cNvPr id="103" name="Text 101"/>
          <p:cNvSpPr/>
          <p:nvPr/>
        </p:nvSpPr>
        <p:spPr>
          <a:xfrm>
            <a:off x="5909146" y="6053621"/>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80,942.76</a:t>
            </a:r>
            <a:endParaRPr lang="en-US" sz="550" dirty="0"/>
          </a:p>
        </p:txBody>
      </p:sp>
      <p:sp>
        <p:nvSpPr>
          <p:cNvPr id="104" name="Text 102"/>
          <p:cNvSpPr/>
          <p:nvPr/>
        </p:nvSpPr>
        <p:spPr>
          <a:xfrm>
            <a:off x="8038576" y="6053621"/>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73,350.53</a:t>
            </a:r>
            <a:endParaRPr lang="en-US" sz="550" dirty="0"/>
          </a:p>
        </p:txBody>
      </p:sp>
      <p:sp>
        <p:nvSpPr>
          <p:cNvPr id="105" name="Text 103"/>
          <p:cNvSpPr/>
          <p:nvPr/>
        </p:nvSpPr>
        <p:spPr>
          <a:xfrm>
            <a:off x="701053" y="6231292"/>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 Non-Current Assets</a:t>
            </a:r>
            <a:endParaRPr lang="en-US" sz="550" dirty="0"/>
          </a:p>
        </p:txBody>
      </p:sp>
      <p:sp>
        <p:nvSpPr>
          <p:cNvPr id="106" name="Text 104"/>
          <p:cNvSpPr/>
          <p:nvPr/>
        </p:nvSpPr>
        <p:spPr>
          <a:xfrm>
            <a:off x="5909146" y="6231292"/>
            <a:ext cx="1946924" cy="116069"/>
          </a:xfrm>
          <a:prstGeom prst="rect">
            <a:avLst/>
          </a:prstGeom>
          <a:noFill/>
          <a:ln/>
        </p:spPr>
        <p:txBody>
          <a:bodyPr wrap="none" lIns="0" tIns="0" rIns="0" bIns="0" rtlCol="0" anchor="t"/>
          <a:lstStyle/>
          <a:p>
            <a:pPr marL="0" indent="0" algn="l">
              <a:lnSpc>
                <a:spcPts val="900"/>
              </a:lnSpc>
              <a:buNone/>
            </a:pPr>
            <a:endParaRPr lang="en-US" sz="650" dirty="0"/>
          </a:p>
        </p:txBody>
      </p:sp>
      <p:sp>
        <p:nvSpPr>
          <p:cNvPr id="107" name="Text 105"/>
          <p:cNvSpPr/>
          <p:nvPr/>
        </p:nvSpPr>
        <p:spPr>
          <a:xfrm>
            <a:off x="8038576" y="6231292"/>
            <a:ext cx="1949708" cy="116069"/>
          </a:xfrm>
          <a:prstGeom prst="rect">
            <a:avLst/>
          </a:prstGeom>
          <a:noFill/>
          <a:ln/>
        </p:spPr>
        <p:txBody>
          <a:bodyPr wrap="none" lIns="0" tIns="0" rIns="0" bIns="0" rtlCol="0" anchor="t"/>
          <a:lstStyle/>
          <a:p>
            <a:pPr marL="0" indent="0" algn="l">
              <a:lnSpc>
                <a:spcPts val="900"/>
              </a:lnSpc>
              <a:buNone/>
            </a:pPr>
            <a:endParaRPr lang="en-US" sz="650" dirty="0"/>
          </a:p>
        </p:txBody>
      </p:sp>
      <p:sp>
        <p:nvSpPr>
          <p:cNvPr id="108" name="Text 106"/>
          <p:cNvSpPr/>
          <p:nvPr/>
        </p:nvSpPr>
        <p:spPr>
          <a:xfrm>
            <a:off x="701053" y="6432108"/>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 Within India</a:t>
            </a:r>
            <a:endParaRPr lang="en-US" sz="550" dirty="0"/>
          </a:p>
        </p:txBody>
      </p:sp>
      <p:sp>
        <p:nvSpPr>
          <p:cNvPr id="109" name="Text 107"/>
          <p:cNvSpPr/>
          <p:nvPr/>
        </p:nvSpPr>
        <p:spPr>
          <a:xfrm>
            <a:off x="5909146" y="6432108"/>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23,825.55</a:t>
            </a:r>
            <a:endParaRPr lang="en-US" sz="550" dirty="0"/>
          </a:p>
        </p:txBody>
      </p:sp>
      <p:sp>
        <p:nvSpPr>
          <p:cNvPr id="110" name="Text 108"/>
          <p:cNvSpPr/>
          <p:nvPr/>
        </p:nvSpPr>
        <p:spPr>
          <a:xfrm>
            <a:off x="8038576" y="6432108"/>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29,781.42</a:t>
            </a:r>
            <a:endParaRPr lang="en-US" sz="550" dirty="0"/>
          </a:p>
        </p:txBody>
      </p:sp>
      <p:sp>
        <p:nvSpPr>
          <p:cNvPr id="111" name="Text 109"/>
          <p:cNvSpPr/>
          <p:nvPr/>
        </p:nvSpPr>
        <p:spPr>
          <a:xfrm>
            <a:off x="701053" y="6609779"/>
            <a:ext cx="5025589"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 Outside India</a:t>
            </a:r>
            <a:endParaRPr lang="en-US" sz="550" dirty="0"/>
          </a:p>
        </p:txBody>
      </p:sp>
      <p:sp>
        <p:nvSpPr>
          <p:cNvPr id="112" name="Text 110"/>
          <p:cNvSpPr/>
          <p:nvPr/>
        </p:nvSpPr>
        <p:spPr>
          <a:xfrm>
            <a:off x="5909146" y="6609779"/>
            <a:ext cx="1946924"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277.76</a:t>
            </a:r>
            <a:endParaRPr lang="en-US" sz="550" dirty="0"/>
          </a:p>
        </p:txBody>
      </p:sp>
      <p:sp>
        <p:nvSpPr>
          <p:cNvPr id="113" name="Text 111"/>
          <p:cNvSpPr/>
          <p:nvPr/>
        </p:nvSpPr>
        <p:spPr>
          <a:xfrm>
            <a:off x="8038576" y="6609779"/>
            <a:ext cx="1949708" cy="92925"/>
          </a:xfrm>
          <a:prstGeom prst="rect">
            <a:avLst/>
          </a:prstGeom>
          <a:noFill/>
          <a:ln/>
        </p:spPr>
        <p:txBody>
          <a:bodyPr wrap="none" lIns="0" tIns="0" rIns="0" bIns="0" rtlCol="0" anchor="t"/>
          <a:lstStyle/>
          <a:p>
            <a:pPr marL="0" indent="0" algn="l">
              <a:lnSpc>
                <a:spcPts val="700"/>
              </a:lnSpc>
              <a:buNone/>
            </a:pPr>
            <a:r>
              <a:rPr lang="en-US" sz="550" dirty="0">
                <a:solidFill>
                  <a:srgbClr val="15213F"/>
                </a:solidFill>
                <a:latin typeface="Inter" pitchFamily="34" charset="0"/>
                <a:ea typeface="Inter" pitchFamily="34" charset="-122"/>
                <a:cs typeface="Inter" pitchFamily="34" charset="-120"/>
              </a:rPr>
              <a:t>2,314.83</a:t>
            </a:r>
            <a:endParaRPr lang="en-US" sz="550" dirty="0"/>
          </a:p>
        </p:txBody>
      </p:sp>
      <p:sp>
        <p:nvSpPr>
          <p:cNvPr id="114" name="Text 112"/>
          <p:cNvSpPr/>
          <p:nvPr/>
        </p:nvSpPr>
        <p:spPr>
          <a:xfrm>
            <a:off x="701053" y="6787451"/>
            <a:ext cx="5025589"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Total</a:t>
            </a:r>
            <a:endParaRPr lang="en-US" sz="550" dirty="0"/>
          </a:p>
        </p:txBody>
      </p:sp>
      <p:sp>
        <p:nvSpPr>
          <p:cNvPr id="115" name="Text 113"/>
          <p:cNvSpPr/>
          <p:nvPr/>
        </p:nvSpPr>
        <p:spPr>
          <a:xfrm>
            <a:off x="5909146" y="6787451"/>
            <a:ext cx="1946924"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24,103.31</a:t>
            </a:r>
            <a:endParaRPr lang="en-US" sz="550" dirty="0"/>
          </a:p>
        </p:txBody>
      </p:sp>
      <p:sp>
        <p:nvSpPr>
          <p:cNvPr id="116" name="Text 114"/>
          <p:cNvSpPr/>
          <p:nvPr/>
        </p:nvSpPr>
        <p:spPr>
          <a:xfrm>
            <a:off x="8038576" y="6787451"/>
            <a:ext cx="1949708" cy="92925"/>
          </a:xfrm>
          <a:prstGeom prst="rect">
            <a:avLst/>
          </a:prstGeom>
          <a:noFill/>
          <a:ln/>
        </p:spPr>
        <p:txBody>
          <a:bodyPr wrap="none" lIns="0" tIns="0" rIns="0" bIns="0" rtlCol="0" anchor="t"/>
          <a:lstStyle/>
          <a:p>
            <a:pPr marL="0" indent="0" algn="l">
              <a:lnSpc>
                <a:spcPts val="700"/>
              </a:lnSpc>
              <a:buNone/>
            </a:pPr>
            <a:r>
              <a:rPr lang="en-US" sz="550" b="1" dirty="0">
                <a:solidFill>
                  <a:srgbClr val="15213F"/>
                </a:solidFill>
                <a:latin typeface="Inter" pitchFamily="34" charset="0"/>
                <a:ea typeface="Inter" pitchFamily="34" charset="-122"/>
                <a:cs typeface="Inter" pitchFamily="34" charset="-120"/>
              </a:rPr>
              <a:t>32,096.25</a:t>
            </a:r>
            <a:endParaRPr lang="en-US" sz="550" dirty="0"/>
          </a:p>
        </p:txBody>
      </p:sp>
      <p:sp>
        <p:nvSpPr>
          <p:cNvPr id="117" name="Text 115"/>
          <p:cNvSpPr/>
          <p:nvPr/>
        </p:nvSpPr>
        <p:spPr>
          <a:xfrm>
            <a:off x="606930" y="6989311"/>
            <a:ext cx="9475390" cy="116069"/>
          </a:xfrm>
          <a:prstGeom prst="rect">
            <a:avLst/>
          </a:prstGeom>
          <a:noFill/>
          <a:ln/>
        </p:spPr>
        <p:txBody>
          <a:bodyPr wrap="none" lIns="0" tIns="0" rIns="0" bIns="0" rtlCol="0" anchor="t"/>
          <a:lstStyle/>
          <a:p>
            <a:pPr marL="0" indent="0" algn="l">
              <a:lnSpc>
                <a:spcPts val="900"/>
              </a:lnSpc>
              <a:buNone/>
            </a:pPr>
            <a:r>
              <a:rPr lang="en-US" sz="650" i="1" dirty="0">
                <a:solidFill>
                  <a:srgbClr val="15213F"/>
                </a:solidFill>
                <a:latin typeface="Inter" pitchFamily="34" charset="0"/>
                <a:ea typeface="Inter" pitchFamily="34" charset="-122"/>
                <a:cs typeface="Inter" pitchFamily="34" charset="-120"/>
              </a:rPr>
              <a:t>Source: ITC Limited Annual Report FY 2024-25. All figures in ₹ Crores.</a:t>
            </a:r>
            <a:endParaRPr lang="en-US" sz="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4009545" cy="7205701"/>
          </a:xfrm>
          <a:prstGeom prst="rect">
            <a:avLst/>
          </a:prstGeom>
        </p:spPr>
      </p:pic>
      <p:sp>
        <p:nvSpPr>
          <p:cNvPr id="4" name="Text 1"/>
          <p:cNvSpPr/>
          <p:nvPr/>
        </p:nvSpPr>
        <p:spPr>
          <a:xfrm>
            <a:off x="4624216" y="3351048"/>
            <a:ext cx="4670669"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Segment Reporting</a:t>
            </a:r>
            <a:endParaRPr lang="en-US" sz="2700" dirty="0"/>
          </a:p>
        </p:txBody>
      </p:sp>
      <p:sp>
        <p:nvSpPr>
          <p:cNvPr id="5" name="Text 2"/>
          <p:cNvSpPr/>
          <p:nvPr/>
        </p:nvSpPr>
        <p:spPr>
          <a:xfrm>
            <a:off x="4624216" y="3990039"/>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4009545" cy="7205701"/>
          </a:xfrm>
          <a:prstGeom prst="rect">
            <a:avLst/>
          </a:prstGeom>
        </p:spPr>
      </p:pic>
      <p:sp>
        <p:nvSpPr>
          <p:cNvPr id="4" name="Text 1"/>
          <p:cNvSpPr/>
          <p:nvPr/>
        </p:nvSpPr>
        <p:spPr>
          <a:xfrm>
            <a:off x="4624216" y="3135179"/>
            <a:ext cx="5259418"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18 — Related Party Disclosures</a:t>
            </a:r>
            <a:endParaRPr lang="en-US" sz="2700" dirty="0"/>
          </a:p>
        </p:txBody>
      </p:sp>
      <p:sp>
        <p:nvSpPr>
          <p:cNvPr id="5" name="Text 2"/>
          <p:cNvSpPr/>
          <p:nvPr/>
        </p:nvSpPr>
        <p:spPr>
          <a:xfrm>
            <a:off x="4624216" y="4205907"/>
            <a:ext cx="5259418" cy="221002"/>
          </a:xfrm>
          <a:prstGeom prst="rect">
            <a:avLst/>
          </a:prstGeom>
          <a:noFill/>
          <a:ln/>
        </p:spPr>
        <p:txBody>
          <a:bodyPr wrap="none" lIns="0" tIns="0" rIns="0" bIns="0" rtlCol="0" anchor="t"/>
          <a:lstStyle/>
          <a:p>
            <a:pPr marL="0" indent="0" algn="l">
              <a:lnSpc>
                <a:spcPts val="1700"/>
              </a:lnSpc>
              <a:buNone/>
            </a:pPr>
            <a:endParaRPr lang="en-US" sz="10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314"/>
            </a:avLst>
          </a:prstGeom>
          <a:solidFill>
            <a:srgbClr val="FBFCFE"/>
          </a:solidFill>
          <a:ln w="27837">
            <a:solidFill>
              <a:srgbClr val="E5E0DF"/>
            </a:solidFill>
            <a:prstDash val="solid"/>
          </a:ln>
        </p:spPr>
      </p:sp>
      <p:sp>
        <p:nvSpPr>
          <p:cNvPr id="3" name="Text 1"/>
          <p:cNvSpPr/>
          <p:nvPr/>
        </p:nvSpPr>
        <p:spPr>
          <a:xfrm>
            <a:off x="770993" y="608016"/>
            <a:ext cx="9147264" cy="809528"/>
          </a:xfrm>
          <a:prstGeom prst="rect">
            <a:avLst/>
          </a:prstGeom>
          <a:noFill/>
          <a:ln/>
        </p:spPr>
        <p:txBody>
          <a:bodyPr wrap="square" lIns="0" tIns="0" rIns="0" bIns="0" rtlCol="0" anchor="t"/>
          <a:lstStyle/>
          <a:p>
            <a:pPr marL="0" indent="0" algn="l">
              <a:lnSpc>
                <a:spcPts val="3150"/>
              </a:lnSpc>
              <a:buNone/>
            </a:pPr>
            <a:r>
              <a:rPr lang="en-US" sz="2500" b="1" dirty="0">
                <a:solidFill>
                  <a:srgbClr val="3257B8"/>
                </a:solidFill>
                <a:latin typeface="Inter Bold" pitchFamily="34" charset="0"/>
                <a:ea typeface="Inter Bold" pitchFamily="34" charset="-122"/>
                <a:cs typeface="Inter Bold" pitchFamily="34" charset="-120"/>
              </a:rPr>
              <a:t>AS-18 Who Is a Related Party? The Companies Act, 2013 Perspective</a:t>
            </a:r>
            <a:endParaRPr lang="en-US" sz="2500" dirty="0"/>
          </a:p>
        </p:txBody>
      </p:sp>
      <p:sp>
        <p:nvSpPr>
          <p:cNvPr id="4" name="Text 2"/>
          <p:cNvSpPr/>
          <p:nvPr/>
        </p:nvSpPr>
        <p:spPr>
          <a:xfrm>
            <a:off x="770993" y="1660384"/>
            <a:ext cx="9147264" cy="200729"/>
          </a:xfrm>
          <a:prstGeom prst="rect">
            <a:avLst/>
          </a:prstGeom>
          <a:noFill/>
          <a:ln/>
        </p:spPr>
        <p:txBody>
          <a:bodyPr wrap="non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Under the Companies Act, 2013 Section 2(76), "related party," with reference to a company, means:</a:t>
            </a:r>
            <a:endParaRPr lang="en-US" sz="1000" dirty="0"/>
          </a:p>
        </p:txBody>
      </p:sp>
      <p:sp>
        <p:nvSpPr>
          <p:cNvPr id="5" name="Shape 3"/>
          <p:cNvSpPr/>
          <p:nvPr/>
        </p:nvSpPr>
        <p:spPr>
          <a:xfrm>
            <a:off x="770993" y="1997717"/>
            <a:ext cx="2195803" cy="1403883"/>
          </a:xfrm>
          <a:prstGeom prst="roundRect">
            <a:avLst>
              <a:gd name="adj" fmla="val 11421"/>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37589" y="1997717"/>
            <a:ext cx="133617" cy="1403883"/>
          </a:xfrm>
          <a:prstGeom prst="rect">
            <a:avLst/>
          </a:prstGeom>
        </p:spPr>
      </p:pic>
      <p:sp>
        <p:nvSpPr>
          <p:cNvPr id="7" name="Text 4"/>
          <p:cNvSpPr/>
          <p:nvPr/>
        </p:nvSpPr>
        <p:spPr>
          <a:xfrm>
            <a:off x="1034051" y="216059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1.</a:t>
            </a:r>
            <a:endParaRPr lang="en-US" sz="1250" dirty="0"/>
          </a:p>
        </p:txBody>
      </p:sp>
      <p:sp>
        <p:nvSpPr>
          <p:cNvPr id="8" name="Text 5"/>
          <p:cNvSpPr/>
          <p:nvPr/>
        </p:nvSpPr>
        <p:spPr>
          <a:xfrm>
            <a:off x="1034051" y="2435805"/>
            <a:ext cx="1769899" cy="200729"/>
          </a:xfrm>
          <a:prstGeom prst="rect">
            <a:avLst/>
          </a:prstGeom>
          <a:noFill/>
          <a:ln/>
        </p:spPr>
        <p:txBody>
          <a:bodyPr wrap="non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director or his relative.</a:t>
            </a:r>
            <a:endParaRPr lang="en-US" sz="1000" dirty="0"/>
          </a:p>
        </p:txBody>
      </p:sp>
      <p:sp>
        <p:nvSpPr>
          <p:cNvPr id="9" name="Shape 6"/>
          <p:cNvSpPr/>
          <p:nvPr/>
        </p:nvSpPr>
        <p:spPr>
          <a:xfrm>
            <a:off x="3088146" y="1997717"/>
            <a:ext cx="2195803" cy="1403883"/>
          </a:xfrm>
          <a:prstGeom prst="roundRect">
            <a:avLst>
              <a:gd name="adj" fmla="val 11421"/>
            </a:avLst>
          </a:prstGeom>
          <a:solidFill>
            <a:srgbClr val="FBFCFE"/>
          </a:solidFill>
          <a:ln w="33404">
            <a:solidFill>
              <a:srgbClr val="CFD2D8"/>
            </a:solidFill>
            <a:prstDash val="solid"/>
          </a:ln>
        </p:spPr>
      </p:sp>
      <p:pic>
        <p:nvPicPr>
          <p:cNvPr id="10" name="Image 1" descr="preencoded.png"/>
          <p:cNvPicPr>
            <a:picLocks noChangeAspect="1"/>
          </p:cNvPicPr>
          <p:nvPr/>
        </p:nvPicPr>
        <p:blipFill>
          <a:blip r:embed="rId3"/>
          <a:stretch>
            <a:fillRect/>
          </a:stretch>
        </p:blipFill>
        <p:spPr>
          <a:xfrm>
            <a:off x="3054742" y="1997717"/>
            <a:ext cx="133617" cy="1403883"/>
          </a:xfrm>
          <a:prstGeom prst="rect">
            <a:avLst/>
          </a:prstGeom>
        </p:spPr>
      </p:pic>
      <p:sp>
        <p:nvSpPr>
          <p:cNvPr id="11" name="Text 7"/>
          <p:cNvSpPr/>
          <p:nvPr/>
        </p:nvSpPr>
        <p:spPr>
          <a:xfrm>
            <a:off x="3351204" y="216059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2.</a:t>
            </a:r>
            <a:endParaRPr lang="en-US" sz="1250" dirty="0"/>
          </a:p>
        </p:txBody>
      </p:sp>
      <p:sp>
        <p:nvSpPr>
          <p:cNvPr id="12" name="Text 8"/>
          <p:cNvSpPr/>
          <p:nvPr/>
        </p:nvSpPr>
        <p:spPr>
          <a:xfrm>
            <a:off x="3351204" y="2435805"/>
            <a:ext cx="1769899" cy="401457"/>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Key Managerial Personnel (KMP) or his relative.</a:t>
            </a:r>
            <a:endParaRPr lang="en-US" sz="1000" dirty="0"/>
          </a:p>
        </p:txBody>
      </p:sp>
      <p:sp>
        <p:nvSpPr>
          <p:cNvPr id="13" name="Shape 9"/>
          <p:cNvSpPr/>
          <p:nvPr/>
        </p:nvSpPr>
        <p:spPr>
          <a:xfrm>
            <a:off x="5405300" y="1997717"/>
            <a:ext cx="2195803" cy="1403883"/>
          </a:xfrm>
          <a:prstGeom prst="roundRect">
            <a:avLst>
              <a:gd name="adj" fmla="val 11421"/>
            </a:avLst>
          </a:prstGeom>
          <a:solidFill>
            <a:srgbClr val="FBFCFE"/>
          </a:solidFill>
          <a:ln w="33404">
            <a:solidFill>
              <a:srgbClr val="CFD2D8"/>
            </a:solidFill>
            <a:prstDash val="solid"/>
          </a:ln>
        </p:spPr>
      </p:sp>
      <p:pic>
        <p:nvPicPr>
          <p:cNvPr id="14" name="Image 2" descr="preencoded.png"/>
          <p:cNvPicPr>
            <a:picLocks noChangeAspect="1"/>
          </p:cNvPicPr>
          <p:nvPr/>
        </p:nvPicPr>
        <p:blipFill>
          <a:blip r:embed="rId3"/>
          <a:stretch>
            <a:fillRect/>
          </a:stretch>
        </p:blipFill>
        <p:spPr>
          <a:xfrm>
            <a:off x="5371896" y="1997717"/>
            <a:ext cx="133617" cy="1403883"/>
          </a:xfrm>
          <a:prstGeom prst="rect">
            <a:avLst/>
          </a:prstGeom>
        </p:spPr>
      </p:pic>
      <p:sp>
        <p:nvSpPr>
          <p:cNvPr id="15" name="Text 10"/>
          <p:cNvSpPr/>
          <p:nvPr/>
        </p:nvSpPr>
        <p:spPr>
          <a:xfrm>
            <a:off x="5668358" y="216059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3.</a:t>
            </a:r>
            <a:endParaRPr lang="en-US" sz="1250" dirty="0"/>
          </a:p>
        </p:txBody>
      </p:sp>
      <p:sp>
        <p:nvSpPr>
          <p:cNvPr id="16" name="Text 11"/>
          <p:cNvSpPr/>
          <p:nvPr/>
        </p:nvSpPr>
        <p:spPr>
          <a:xfrm>
            <a:off x="5668358" y="2435805"/>
            <a:ext cx="1769899" cy="602186"/>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firm in which a director, manager, or his relative is a partner.</a:t>
            </a:r>
            <a:endParaRPr lang="en-US" sz="1000" dirty="0"/>
          </a:p>
        </p:txBody>
      </p:sp>
      <p:sp>
        <p:nvSpPr>
          <p:cNvPr id="17" name="Shape 12"/>
          <p:cNvSpPr/>
          <p:nvPr/>
        </p:nvSpPr>
        <p:spPr>
          <a:xfrm>
            <a:off x="7722454" y="1997717"/>
            <a:ext cx="2195803" cy="1403883"/>
          </a:xfrm>
          <a:prstGeom prst="roundRect">
            <a:avLst>
              <a:gd name="adj" fmla="val 11421"/>
            </a:avLst>
          </a:prstGeom>
          <a:solidFill>
            <a:srgbClr val="FBFCFE"/>
          </a:solidFill>
          <a:ln w="33404">
            <a:solidFill>
              <a:srgbClr val="CFD2D8"/>
            </a:solidFill>
            <a:prstDash val="solid"/>
          </a:ln>
        </p:spPr>
      </p:sp>
      <p:pic>
        <p:nvPicPr>
          <p:cNvPr id="18" name="Image 3" descr="preencoded.png"/>
          <p:cNvPicPr>
            <a:picLocks noChangeAspect="1"/>
          </p:cNvPicPr>
          <p:nvPr/>
        </p:nvPicPr>
        <p:blipFill>
          <a:blip r:embed="rId3"/>
          <a:stretch>
            <a:fillRect/>
          </a:stretch>
        </p:blipFill>
        <p:spPr>
          <a:xfrm>
            <a:off x="7689050" y="1997717"/>
            <a:ext cx="133617" cy="1403883"/>
          </a:xfrm>
          <a:prstGeom prst="rect">
            <a:avLst/>
          </a:prstGeom>
        </p:spPr>
      </p:pic>
      <p:sp>
        <p:nvSpPr>
          <p:cNvPr id="19" name="Text 13"/>
          <p:cNvSpPr/>
          <p:nvPr/>
        </p:nvSpPr>
        <p:spPr>
          <a:xfrm>
            <a:off x="7985512" y="216059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4.</a:t>
            </a:r>
            <a:endParaRPr lang="en-US" sz="1250" dirty="0"/>
          </a:p>
        </p:txBody>
      </p:sp>
      <p:sp>
        <p:nvSpPr>
          <p:cNvPr id="20" name="Text 14"/>
          <p:cNvSpPr/>
          <p:nvPr/>
        </p:nvSpPr>
        <p:spPr>
          <a:xfrm>
            <a:off x="7985512" y="2435805"/>
            <a:ext cx="1769899" cy="802915"/>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private company in which a director or manager or his relative is a member or director.</a:t>
            </a:r>
            <a:endParaRPr lang="en-US" sz="1000" dirty="0"/>
          </a:p>
        </p:txBody>
      </p:sp>
      <p:sp>
        <p:nvSpPr>
          <p:cNvPr id="21" name="Shape 15"/>
          <p:cNvSpPr/>
          <p:nvPr/>
        </p:nvSpPr>
        <p:spPr>
          <a:xfrm>
            <a:off x="770993" y="3522977"/>
            <a:ext cx="2195803" cy="2766002"/>
          </a:xfrm>
          <a:prstGeom prst="roundRect">
            <a:avLst>
              <a:gd name="adj" fmla="val 7302"/>
            </a:avLst>
          </a:prstGeom>
          <a:solidFill>
            <a:srgbClr val="FBFCFE"/>
          </a:solidFill>
          <a:ln w="33404">
            <a:solidFill>
              <a:srgbClr val="CFD2D8"/>
            </a:solidFill>
            <a:prstDash val="solid"/>
          </a:ln>
        </p:spPr>
      </p:sp>
      <p:pic>
        <p:nvPicPr>
          <p:cNvPr id="22" name="Image 4" descr="preencoded.png"/>
          <p:cNvPicPr>
            <a:picLocks noChangeAspect="1"/>
          </p:cNvPicPr>
          <p:nvPr/>
        </p:nvPicPr>
        <p:blipFill>
          <a:blip r:embed="rId4"/>
          <a:stretch>
            <a:fillRect/>
          </a:stretch>
        </p:blipFill>
        <p:spPr>
          <a:xfrm>
            <a:off x="737589" y="3522977"/>
            <a:ext cx="133617" cy="2766002"/>
          </a:xfrm>
          <a:prstGeom prst="rect">
            <a:avLst/>
          </a:prstGeom>
        </p:spPr>
      </p:pic>
      <p:sp>
        <p:nvSpPr>
          <p:cNvPr id="23" name="Text 16"/>
          <p:cNvSpPr/>
          <p:nvPr/>
        </p:nvSpPr>
        <p:spPr>
          <a:xfrm>
            <a:off x="1034051" y="368585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5.</a:t>
            </a:r>
            <a:endParaRPr lang="en-US" sz="1250" dirty="0"/>
          </a:p>
        </p:txBody>
      </p:sp>
      <p:sp>
        <p:nvSpPr>
          <p:cNvPr id="24" name="Text 17"/>
          <p:cNvSpPr/>
          <p:nvPr/>
        </p:nvSpPr>
        <p:spPr>
          <a:xfrm>
            <a:off x="1034051" y="3961065"/>
            <a:ext cx="1769899" cy="1003644"/>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public company in which a director or manager holds, along with his relatives, more than two per cent. of its paid-up share capital.</a:t>
            </a:r>
            <a:endParaRPr lang="en-US" sz="1000" dirty="0"/>
          </a:p>
        </p:txBody>
      </p:sp>
      <p:sp>
        <p:nvSpPr>
          <p:cNvPr id="25" name="Shape 18"/>
          <p:cNvSpPr/>
          <p:nvPr/>
        </p:nvSpPr>
        <p:spPr>
          <a:xfrm>
            <a:off x="3088146" y="3522977"/>
            <a:ext cx="2195803" cy="2766002"/>
          </a:xfrm>
          <a:prstGeom prst="roundRect">
            <a:avLst>
              <a:gd name="adj" fmla="val 7302"/>
            </a:avLst>
          </a:prstGeom>
          <a:solidFill>
            <a:srgbClr val="FBFCFE"/>
          </a:solidFill>
          <a:ln w="33404">
            <a:solidFill>
              <a:srgbClr val="CFD2D8"/>
            </a:solidFill>
            <a:prstDash val="solid"/>
          </a:ln>
        </p:spPr>
      </p:sp>
      <p:pic>
        <p:nvPicPr>
          <p:cNvPr id="26" name="Image 5" descr="preencoded.png"/>
          <p:cNvPicPr>
            <a:picLocks noChangeAspect="1"/>
          </p:cNvPicPr>
          <p:nvPr/>
        </p:nvPicPr>
        <p:blipFill>
          <a:blip r:embed="rId4"/>
          <a:stretch>
            <a:fillRect/>
          </a:stretch>
        </p:blipFill>
        <p:spPr>
          <a:xfrm>
            <a:off x="3054742" y="3522977"/>
            <a:ext cx="133617" cy="2766002"/>
          </a:xfrm>
          <a:prstGeom prst="rect">
            <a:avLst/>
          </a:prstGeom>
        </p:spPr>
      </p:pic>
      <p:sp>
        <p:nvSpPr>
          <p:cNvPr id="27" name="Text 19"/>
          <p:cNvSpPr/>
          <p:nvPr/>
        </p:nvSpPr>
        <p:spPr>
          <a:xfrm>
            <a:off x="3351204" y="368585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6.</a:t>
            </a:r>
            <a:endParaRPr lang="en-US" sz="1250" dirty="0"/>
          </a:p>
        </p:txBody>
      </p:sp>
      <p:sp>
        <p:nvSpPr>
          <p:cNvPr id="28" name="Text 20"/>
          <p:cNvSpPr/>
          <p:nvPr/>
        </p:nvSpPr>
        <p:spPr>
          <a:xfrm>
            <a:off x="3351204" y="3961065"/>
            <a:ext cx="1769899" cy="1806559"/>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Any body corporate whose Board of Directors, managing director, or manager is accustomed to act in accordance with the advice, directions, or instructions of a director or manager (excluding professional advice).</a:t>
            </a:r>
            <a:endParaRPr lang="en-US" sz="1000" dirty="0"/>
          </a:p>
        </p:txBody>
      </p:sp>
      <p:sp>
        <p:nvSpPr>
          <p:cNvPr id="29" name="Shape 21"/>
          <p:cNvSpPr/>
          <p:nvPr/>
        </p:nvSpPr>
        <p:spPr>
          <a:xfrm>
            <a:off x="5405300" y="3522977"/>
            <a:ext cx="2195803" cy="2766002"/>
          </a:xfrm>
          <a:prstGeom prst="roundRect">
            <a:avLst>
              <a:gd name="adj" fmla="val 7302"/>
            </a:avLst>
          </a:prstGeom>
          <a:solidFill>
            <a:srgbClr val="FBFCFE"/>
          </a:solidFill>
          <a:ln w="33404">
            <a:solidFill>
              <a:srgbClr val="CFD2D8"/>
            </a:solidFill>
            <a:prstDash val="solid"/>
          </a:ln>
        </p:spPr>
      </p:sp>
      <p:pic>
        <p:nvPicPr>
          <p:cNvPr id="30" name="Image 6" descr="preencoded.png"/>
          <p:cNvPicPr>
            <a:picLocks noChangeAspect="1"/>
          </p:cNvPicPr>
          <p:nvPr/>
        </p:nvPicPr>
        <p:blipFill>
          <a:blip r:embed="rId4"/>
          <a:stretch>
            <a:fillRect/>
          </a:stretch>
        </p:blipFill>
        <p:spPr>
          <a:xfrm>
            <a:off x="5371896" y="3522977"/>
            <a:ext cx="133617" cy="2766002"/>
          </a:xfrm>
          <a:prstGeom prst="rect">
            <a:avLst/>
          </a:prstGeom>
        </p:spPr>
      </p:pic>
      <p:sp>
        <p:nvSpPr>
          <p:cNvPr id="31" name="Text 22"/>
          <p:cNvSpPr/>
          <p:nvPr/>
        </p:nvSpPr>
        <p:spPr>
          <a:xfrm>
            <a:off x="5668358" y="368585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7.</a:t>
            </a:r>
            <a:endParaRPr lang="en-US" sz="1250" dirty="0"/>
          </a:p>
        </p:txBody>
      </p:sp>
      <p:sp>
        <p:nvSpPr>
          <p:cNvPr id="32" name="Text 23"/>
          <p:cNvSpPr/>
          <p:nvPr/>
        </p:nvSpPr>
        <p:spPr>
          <a:xfrm>
            <a:off x="5668358" y="3961065"/>
            <a:ext cx="1769899" cy="1204372"/>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Any person on whose advice, directions, or instructions a director or manager is accustomed to act (excluding professional advice).</a:t>
            </a:r>
            <a:endParaRPr lang="en-US" sz="1000" dirty="0"/>
          </a:p>
        </p:txBody>
      </p:sp>
      <p:sp>
        <p:nvSpPr>
          <p:cNvPr id="33" name="Shape 24"/>
          <p:cNvSpPr/>
          <p:nvPr/>
        </p:nvSpPr>
        <p:spPr>
          <a:xfrm>
            <a:off x="7722454" y="3522977"/>
            <a:ext cx="2195803" cy="2766002"/>
          </a:xfrm>
          <a:prstGeom prst="roundRect">
            <a:avLst>
              <a:gd name="adj" fmla="val 7302"/>
            </a:avLst>
          </a:prstGeom>
          <a:solidFill>
            <a:srgbClr val="FBFCFE"/>
          </a:solidFill>
          <a:ln w="33404">
            <a:solidFill>
              <a:srgbClr val="CFD2D8"/>
            </a:solidFill>
            <a:prstDash val="solid"/>
          </a:ln>
        </p:spPr>
      </p:sp>
      <p:pic>
        <p:nvPicPr>
          <p:cNvPr id="34" name="Image 7" descr="preencoded.png"/>
          <p:cNvPicPr>
            <a:picLocks noChangeAspect="1"/>
          </p:cNvPicPr>
          <p:nvPr/>
        </p:nvPicPr>
        <p:blipFill>
          <a:blip r:embed="rId4"/>
          <a:stretch>
            <a:fillRect/>
          </a:stretch>
        </p:blipFill>
        <p:spPr>
          <a:xfrm>
            <a:off x="7689050" y="3522977"/>
            <a:ext cx="133617" cy="2766002"/>
          </a:xfrm>
          <a:prstGeom prst="rect">
            <a:avLst/>
          </a:prstGeom>
        </p:spPr>
      </p:pic>
      <p:sp>
        <p:nvSpPr>
          <p:cNvPr id="35" name="Text 25"/>
          <p:cNvSpPr/>
          <p:nvPr/>
        </p:nvSpPr>
        <p:spPr>
          <a:xfrm>
            <a:off x="7985512" y="368585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8.</a:t>
            </a:r>
            <a:endParaRPr lang="en-US" sz="1250" dirty="0"/>
          </a:p>
        </p:txBody>
      </p:sp>
      <p:sp>
        <p:nvSpPr>
          <p:cNvPr id="36" name="Text 26"/>
          <p:cNvSpPr/>
          <p:nvPr/>
        </p:nvSpPr>
        <p:spPr>
          <a:xfrm>
            <a:off x="7985512" y="3961065"/>
            <a:ext cx="1769899" cy="200729"/>
          </a:xfrm>
          <a:prstGeom prst="rect">
            <a:avLst/>
          </a:prstGeom>
          <a:noFill/>
          <a:ln/>
        </p:spPr>
        <p:txBody>
          <a:bodyPr wrap="non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Any company which is:         </a:t>
            </a:r>
            <a:endParaRPr lang="en-US" sz="1000" dirty="0"/>
          </a:p>
        </p:txBody>
      </p:sp>
      <p:sp>
        <p:nvSpPr>
          <p:cNvPr id="37" name="Text 27"/>
          <p:cNvSpPr/>
          <p:nvPr/>
        </p:nvSpPr>
        <p:spPr>
          <a:xfrm>
            <a:off x="7985512" y="4234620"/>
            <a:ext cx="1769899" cy="1891479"/>
          </a:xfrm>
          <a:prstGeom prst="rect">
            <a:avLst/>
          </a:prstGeom>
          <a:noFill/>
          <a:ln/>
        </p:spPr>
        <p:txBody>
          <a:bodyPr wrap="square" lIns="0" tIns="0" rIns="0" bIns="0" rtlCol="0" anchor="t"/>
          <a:lstStyle/>
          <a:p>
            <a:pPr marL="342900" indent="-342900" algn="l">
              <a:lnSpc>
                <a:spcPts val="1550"/>
              </a:lnSpc>
              <a:buSzPct val="100000"/>
              <a:buChar char="•"/>
            </a:pPr>
            <a:r>
              <a:rPr lang="en-US" sz="1000" dirty="0">
                <a:solidFill>
                  <a:srgbClr val="15213F"/>
                </a:solidFill>
                <a:latin typeface="Inter" pitchFamily="34" charset="0"/>
                <a:ea typeface="Inter" pitchFamily="34" charset="-122"/>
                <a:cs typeface="Inter" pitchFamily="34" charset="-120"/>
              </a:rPr>
              <a:t>A holding, subsidiary, or an associate company of such company.</a:t>
            </a:r>
            <a:endParaRPr lang="en-US" sz="1000" dirty="0"/>
          </a:p>
          <a:p>
            <a:pPr marL="342900" indent="-342900" algn="l">
              <a:lnSpc>
                <a:spcPts val="1550"/>
              </a:lnSpc>
              <a:buSzPct val="100000"/>
              <a:buChar char="•"/>
            </a:pPr>
            <a:r>
              <a:rPr lang="en-US" sz="1000" dirty="0">
                <a:solidFill>
                  <a:srgbClr val="15213F"/>
                </a:solidFill>
                <a:latin typeface="Inter" pitchFamily="34" charset="0"/>
                <a:ea typeface="Inter" pitchFamily="34" charset="-122"/>
                <a:cs typeface="Inter" pitchFamily="34" charset="-120"/>
              </a:rPr>
              <a:t>A subsidiary of a holding company to which it is also a subsidiary.</a:t>
            </a:r>
            <a:endParaRPr lang="en-US" sz="1000" dirty="0"/>
          </a:p>
          <a:p>
            <a:pPr marL="342900" indent="-342900" algn="l">
              <a:lnSpc>
                <a:spcPts val="1550"/>
              </a:lnSpc>
              <a:buSzPct val="100000"/>
              <a:buChar char="•"/>
            </a:pPr>
            <a:r>
              <a:rPr lang="en-US" sz="1000" dirty="0">
                <a:solidFill>
                  <a:srgbClr val="15213F"/>
                </a:solidFill>
                <a:latin typeface="Inter" pitchFamily="34" charset="0"/>
                <a:ea typeface="Inter" pitchFamily="34" charset="-122"/>
                <a:cs typeface="Inter" pitchFamily="34" charset="-120"/>
              </a:rPr>
              <a:t>An investing company or the venturer of the company.</a:t>
            </a:r>
            <a:endParaRPr lang="en-US" sz="1000" dirty="0"/>
          </a:p>
        </p:txBody>
      </p:sp>
      <p:sp>
        <p:nvSpPr>
          <p:cNvPr id="38" name="Shape 28"/>
          <p:cNvSpPr/>
          <p:nvPr/>
        </p:nvSpPr>
        <p:spPr>
          <a:xfrm>
            <a:off x="770993" y="6425582"/>
            <a:ext cx="9147264" cy="528490"/>
          </a:xfrm>
          <a:prstGeom prst="roundRect">
            <a:avLst>
              <a:gd name="adj" fmla="val 36759"/>
            </a:avLst>
          </a:prstGeom>
          <a:solidFill>
            <a:srgbClr val="C3CFEF"/>
          </a:solidFill>
          <a:ln/>
        </p:spPr>
      </p:sp>
      <p:pic>
        <p:nvPicPr>
          <p:cNvPr id="39" name="Image 8" descr="preencoded.png"/>
          <p:cNvPicPr>
            <a:picLocks noChangeAspect="1"/>
          </p:cNvPicPr>
          <p:nvPr/>
        </p:nvPicPr>
        <p:blipFill>
          <a:blip r:embed="rId5"/>
          <a:stretch>
            <a:fillRect/>
          </a:stretch>
        </p:blipFill>
        <p:spPr>
          <a:xfrm>
            <a:off x="900434" y="6618915"/>
            <a:ext cx="161888" cy="129469"/>
          </a:xfrm>
          <a:prstGeom prst="rect">
            <a:avLst/>
          </a:prstGeom>
        </p:spPr>
      </p:pic>
      <p:sp>
        <p:nvSpPr>
          <p:cNvPr id="40" name="Text 29"/>
          <p:cNvSpPr/>
          <p:nvPr/>
        </p:nvSpPr>
        <p:spPr>
          <a:xfrm>
            <a:off x="1191764" y="6579326"/>
            <a:ext cx="8597052" cy="200729"/>
          </a:xfrm>
          <a:prstGeom prst="rect">
            <a:avLst/>
          </a:prstGeom>
          <a:noFill/>
          <a:ln/>
        </p:spPr>
        <p:txBody>
          <a:bodyPr wrap="none" lIns="0" tIns="0" rIns="0" bIns="0" rtlCol="0" anchor="t"/>
          <a:lstStyle/>
          <a:p>
            <a:pPr marL="0" indent="0" algn="l">
              <a:lnSpc>
                <a:spcPts val="1550"/>
              </a:lnSpc>
              <a:buNone/>
            </a:pPr>
            <a:r>
              <a:rPr lang="en-US" sz="1000" dirty="0">
                <a:solidFill>
                  <a:srgbClr val="000000"/>
                </a:solidFill>
                <a:latin typeface="Inter" pitchFamily="34" charset="0"/>
                <a:ea typeface="Inter" pitchFamily="34" charset="-122"/>
                <a:cs typeface="Inter" pitchFamily="34" charset="-120"/>
              </a:rPr>
              <a:t>Such other person as may be prescribed (Discussed later)</a:t>
            </a:r>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242"/>
            </a:avLst>
          </a:prstGeom>
          <a:solidFill>
            <a:srgbClr val="FBFCFE"/>
          </a:solidFill>
          <a:ln w="27837">
            <a:solidFill>
              <a:srgbClr val="E5E0DF"/>
            </a:solidFill>
            <a:prstDash val="solid"/>
          </a:ln>
        </p:spPr>
      </p:sp>
      <p:sp>
        <p:nvSpPr>
          <p:cNvPr id="3" name="Text 1"/>
          <p:cNvSpPr/>
          <p:nvPr/>
        </p:nvSpPr>
        <p:spPr>
          <a:xfrm>
            <a:off x="762381" y="587134"/>
            <a:ext cx="9164488" cy="796128"/>
          </a:xfrm>
          <a:prstGeom prst="rect">
            <a:avLst/>
          </a:prstGeom>
          <a:noFill/>
          <a:ln/>
        </p:spPr>
        <p:txBody>
          <a:bodyPr wrap="square" lIns="0" tIns="0" rIns="0" bIns="0" rtlCol="0" anchor="t"/>
          <a:lstStyle/>
          <a:p>
            <a:pPr marL="0" indent="0" algn="l">
              <a:lnSpc>
                <a:spcPts val="3100"/>
              </a:lnSpc>
              <a:buNone/>
            </a:pPr>
            <a:r>
              <a:rPr lang="en-US" sz="2500" b="1" dirty="0">
                <a:solidFill>
                  <a:srgbClr val="3257B8"/>
                </a:solidFill>
                <a:latin typeface="Inter Bold" pitchFamily="34" charset="0"/>
                <a:ea typeface="Inter Bold" pitchFamily="34" charset="-122"/>
                <a:cs typeface="Inter Bold" pitchFamily="34" charset="-120"/>
              </a:rPr>
              <a:t>AS-18 Who Is a Related Party? Accounting Standard Perspective.</a:t>
            </a:r>
            <a:endParaRPr lang="en-US" sz="2500" dirty="0"/>
          </a:p>
        </p:txBody>
      </p:sp>
      <p:sp>
        <p:nvSpPr>
          <p:cNvPr id="4" name="Text 2"/>
          <p:cNvSpPr/>
          <p:nvPr/>
        </p:nvSpPr>
        <p:spPr>
          <a:xfrm>
            <a:off x="762381" y="1618098"/>
            <a:ext cx="9164488"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AS 18 defines related parties based on their ability to control, jointly control, or significantly influence the financial and operating decisions of another entity.</a:t>
            </a:r>
            <a:endParaRPr lang="en-US" sz="1000" dirty="0"/>
          </a:p>
        </p:txBody>
      </p:sp>
      <p:sp>
        <p:nvSpPr>
          <p:cNvPr id="5" name="Shape 3"/>
          <p:cNvSpPr/>
          <p:nvPr/>
        </p:nvSpPr>
        <p:spPr>
          <a:xfrm>
            <a:off x="762381" y="2141716"/>
            <a:ext cx="916440" cy="719909"/>
          </a:xfrm>
          <a:prstGeom prst="roundRect">
            <a:avLst>
              <a:gd name="adj" fmla="val 26535"/>
            </a:avLst>
          </a:prstGeom>
          <a:solidFill>
            <a:srgbClr val="FBFCFE"/>
          </a:solidFill>
          <a:ln w="22269">
            <a:solidFill>
              <a:srgbClr val="CFD2D8"/>
            </a:solidFill>
            <a:prstDash val="solid"/>
          </a:ln>
        </p:spPr>
      </p:sp>
      <p:sp>
        <p:nvSpPr>
          <p:cNvPr id="6" name="Text 4"/>
          <p:cNvSpPr/>
          <p:nvPr/>
        </p:nvSpPr>
        <p:spPr>
          <a:xfrm>
            <a:off x="1131044" y="2389690"/>
            <a:ext cx="179026" cy="223873"/>
          </a:xfrm>
          <a:prstGeom prst="rect">
            <a:avLst/>
          </a:prstGeom>
          <a:noFill/>
          <a:ln/>
        </p:spPr>
        <p:txBody>
          <a:bodyPr wrap="none" lIns="0" tIns="0" rIns="0" bIns="0" rtlCol="0" anchor="t"/>
          <a:lstStyle/>
          <a:p>
            <a:pPr marL="0" indent="0" algn="ctr">
              <a:lnSpc>
                <a:spcPts val="2150"/>
              </a:lnSpc>
              <a:buNone/>
            </a:pPr>
            <a:r>
              <a:rPr lang="en-US" sz="1400" b="1" dirty="0">
                <a:solidFill>
                  <a:srgbClr val="15213F"/>
                </a:solidFill>
                <a:latin typeface="Inter Bold" pitchFamily="34" charset="0"/>
                <a:ea typeface="Inter Bold" pitchFamily="34" charset="-122"/>
                <a:cs typeface="Inter Bold" pitchFamily="34" charset="-120"/>
              </a:rPr>
              <a:t>1</a:t>
            </a:r>
            <a:endParaRPr lang="en-US" sz="1400" dirty="0"/>
          </a:p>
        </p:txBody>
      </p:sp>
      <p:sp>
        <p:nvSpPr>
          <p:cNvPr id="7" name="Text 5"/>
          <p:cNvSpPr/>
          <p:nvPr/>
        </p:nvSpPr>
        <p:spPr>
          <a:xfrm>
            <a:off x="1806174" y="2269096"/>
            <a:ext cx="3158608"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Entities Under Control / Common Control</a:t>
            </a:r>
            <a:endParaRPr lang="en-US" sz="1250" dirty="0"/>
          </a:p>
        </p:txBody>
      </p:sp>
      <p:sp>
        <p:nvSpPr>
          <p:cNvPr id="8" name="Text 6"/>
          <p:cNvSpPr/>
          <p:nvPr/>
        </p:nvSpPr>
        <p:spPr>
          <a:xfrm>
            <a:off x="1806174" y="2538475"/>
            <a:ext cx="6610112" cy="195769"/>
          </a:xfrm>
          <a:prstGeom prst="rect">
            <a:avLst/>
          </a:prstGeom>
          <a:noFill/>
          <a:ln/>
        </p:spPr>
        <p:txBody>
          <a:bodyPr wrap="non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This includes a parent entity, its subsidiaries, fellow subsidiaries, and any entity where common control exists.</a:t>
            </a:r>
            <a:endParaRPr lang="en-US" sz="1000" dirty="0"/>
          </a:p>
        </p:txBody>
      </p:sp>
      <p:sp>
        <p:nvSpPr>
          <p:cNvPr id="9" name="Shape 7"/>
          <p:cNvSpPr/>
          <p:nvPr/>
        </p:nvSpPr>
        <p:spPr>
          <a:xfrm>
            <a:off x="1742497" y="2842135"/>
            <a:ext cx="8120694" cy="16706"/>
          </a:xfrm>
          <a:prstGeom prst="roundRect">
            <a:avLst>
              <a:gd name="adj" fmla="val 1143488"/>
            </a:avLst>
          </a:prstGeom>
          <a:solidFill>
            <a:srgbClr val="CFD2D8"/>
          </a:solidFill>
          <a:ln/>
        </p:spPr>
      </p:sp>
      <p:sp>
        <p:nvSpPr>
          <p:cNvPr id="10" name="Shape 8"/>
          <p:cNvSpPr/>
          <p:nvPr/>
        </p:nvSpPr>
        <p:spPr>
          <a:xfrm>
            <a:off x="762381" y="2925315"/>
            <a:ext cx="1832880" cy="915678"/>
          </a:xfrm>
          <a:prstGeom prst="roundRect">
            <a:avLst>
              <a:gd name="adj" fmla="val 20862"/>
            </a:avLst>
          </a:prstGeom>
          <a:solidFill>
            <a:srgbClr val="FBFCFE"/>
          </a:solidFill>
          <a:ln w="22269">
            <a:solidFill>
              <a:srgbClr val="CFD2D8"/>
            </a:solidFill>
            <a:prstDash val="solid"/>
          </a:ln>
        </p:spPr>
      </p:sp>
      <p:sp>
        <p:nvSpPr>
          <p:cNvPr id="11" name="Text 9"/>
          <p:cNvSpPr/>
          <p:nvPr/>
        </p:nvSpPr>
        <p:spPr>
          <a:xfrm>
            <a:off x="1589308" y="3271174"/>
            <a:ext cx="179026" cy="223873"/>
          </a:xfrm>
          <a:prstGeom prst="rect">
            <a:avLst/>
          </a:prstGeom>
          <a:noFill/>
          <a:ln/>
        </p:spPr>
        <p:txBody>
          <a:bodyPr wrap="none" lIns="0" tIns="0" rIns="0" bIns="0" rtlCol="0" anchor="t"/>
          <a:lstStyle/>
          <a:p>
            <a:pPr marL="0" indent="0" algn="ctr">
              <a:lnSpc>
                <a:spcPts val="2150"/>
              </a:lnSpc>
              <a:buNone/>
            </a:pPr>
            <a:r>
              <a:rPr lang="en-US" sz="1400" b="1" dirty="0">
                <a:solidFill>
                  <a:srgbClr val="15213F"/>
                </a:solidFill>
                <a:latin typeface="Inter Bold" pitchFamily="34" charset="0"/>
                <a:ea typeface="Inter Bold" pitchFamily="34" charset="-122"/>
                <a:cs typeface="Inter Bold" pitchFamily="34" charset="-120"/>
              </a:rPr>
              <a:t>2</a:t>
            </a:r>
            <a:endParaRPr lang="en-US" sz="1400" dirty="0"/>
          </a:p>
        </p:txBody>
      </p:sp>
      <p:sp>
        <p:nvSpPr>
          <p:cNvPr id="12" name="Text 10"/>
          <p:cNvSpPr/>
          <p:nvPr/>
        </p:nvSpPr>
        <p:spPr>
          <a:xfrm>
            <a:off x="2722614" y="3052695"/>
            <a:ext cx="2178492"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Associates &amp; Joint Ventures</a:t>
            </a:r>
            <a:endParaRPr lang="en-US" sz="1250" dirty="0"/>
          </a:p>
        </p:txBody>
      </p:sp>
      <p:sp>
        <p:nvSpPr>
          <p:cNvPr id="13" name="Text 11"/>
          <p:cNvSpPr/>
          <p:nvPr/>
        </p:nvSpPr>
        <p:spPr>
          <a:xfrm>
            <a:off x="2722614" y="3322074"/>
            <a:ext cx="7076901"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associates and joint ventures of the reporting enterprise and the investing party or venturer in respect of which the reporting enterprise is an associate or a joint venture.</a:t>
            </a:r>
            <a:endParaRPr lang="en-US" sz="1000" dirty="0"/>
          </a:p>
        </p:txBody>
      </p:sp>
      <p:sp>
        <p:nvSpPr>
          <p:cNvPr id="14" name="Shape 12"/>
          <p:cNvSpPr/>
          <p:nvPr/>
        </p:nvSpPr>
        <p:spPr>
          <a:xfrm>
            <a:off x="2658938" y="3821503"/>
            <a:ext cx="7204254" cy="16706"/>
          </a:xfrm>
          <a:prstGeom prst="roundRect">
            <a:avLst>
              <a:gd name="adj" fmla="val 1143488"/>
            </a:avLst>
          </a:prstGeom>
          <a:solidFill>
            <a:srgbClr val="CFD2D8"/>
          </a:solidFill>
          <a:ln/>
        </p:spPr>
      </p:sp>
      <p:sp>
        <p:nvSpPr>
          <p:cNvPr id="15" name="Shape 13"/>
          <p:cNvSpPr/>
          <p:nvPr/>
        </p:nvSpPr>
        <p:spPr>
          <a:xfrm>
            <a:off x="762381" y="3904683"/>
            <a:ext cx="2749320" cy="915678"/>
          </a:xfrm>
          <a:prstGeom prst="roundRect">
            <a:avLst>
              <a:gd name="adj" fmla="val 20862"/>
            </a:avLst>
          </a:prstGeom>
          <a:solidFill>
            <a:srgbClr val="FBFCFE"/>
          </a:solidFill>
          <a:ln w="22269">
            <a:solidFill>
              <a:srgbClr val="CFD2D8"/>
            </a:solidFill>
            <a:prstDash val="solid"/>
          </a:ln>
        </p:spPr>
      </p:sp>
      <p:sp>
        <p:nvSpPr>
          <p:cNvPr id="16" name="Text 14"/>
          <p:cNvSpPr/>
          <p:nvPr/>
        </p:nvSpPr>
        <p:spPr>
          <a:xfrm>
            <a:off x="2047485" y="4250542"/>
            <a:ext cx="179026" cy="223873"/>
          </a:xfrm>
          <a:prstGeom prst="rect">
            <a:avLst/>
          </a:prstGeom>
          <a:noFill/>
          <a:ln/>
        </p:spPr>
        <p:txBody>
          <a:bodyPr wrap="none" lIns="0" tIns="0" rIns="0" bIns="0" rtlCol="0" anchor="t"/>
          <a:lstStyle/>
          <a:p>
            <a:pPr marL="0" indent="0" algn="ctr">
              <a:lnSpc>
                <a:spcPts val="2150"/>
              </a:lnSpc>
              <a:buNone/>
            </a:pPr>
            <a:r>
              <a:rPr lang="en-US" sz="1400" b="1" dirty="0">
                <a:solidFill>
                  <a:srgbClr val="15213F"/>
                </a:solidFill>
                <a:latin typeface="Inter Bold" pitchFamily="34" charset="0"/>
                <a:ea typeface="Inter Bold" pitchFamily="34" charset="-122"/>
                <a:cs typeface="Inter Bold" pitchFamily="34" charset="-120"/>
              </a:rPr>
              <a:t>3</a:t>
            </a:r>
            <a:endParaRPr lang="en-US" sz="1400" dirty="0"/>
          </a:p>
        </p:txBody>
      </p:sp>
      <p:sp>
        <p:nvSpPr>
          <p:cNvPr id="17" name="Text 15"/>
          <p:cNvSpPr/>
          <p:nvPr/>
        </p:nvSpPr>
        <p:spPr>
          <a:xfrm>
            <a:off x="3639054" y="4032064"/>
            <a:ext cx="2804385"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Individuals with Control or Influence</a:t>
            </a:r>
            <a:endParaRPr lang="en-US" sz="1250" dirty="0"/>
          </a:p>
        </p:txBody>
      </p:sp>
      <p:sp>
        <p:nvSpPr>
          <p:cNvPr id="18" name="Text 16"/>
          <p:cNvSpPr/>
          <p:nvPr/>
        </p:nvSpPr>
        <p:spPr>
          <a:xfrm>
            <a:off x="3639054" y="4301442"/>
            <a:ext cx="6160461"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individuals owning, directly or indirectly, an interest in the voting power of the reporting enterprise that gives them control or significant influence over the enterprise, and relatives of any such individual</a:t>
            </a:r>
            <a:endParaRPr lang="en-US" sz="1000" dirty="0"/>
          </a:p>
        </p:txBody>
      </p:sp>
      <p:sp>
        <p:nvSpPr>
          <p:cNvPr id="19" name="Shape 17"/>
          <p:cNvSpPr/>
          <p:nvPr/>
        </p:nvSpPr>
        <p:spPr>
          <a:xfrm>
            <a:off x="3575378" y="4800871"/>
            <a:ext cx="6287814" cy="16706"/>
          </a:xfrm>
          <a:prstGeom prst="roundRect">
            <a:avLst>
              <a:gd name="adj" fmla="val 1143488"/>
            </a:avLst>
          </a:prstGeom>
          <a:solidFill>
            <a:srgbClr val="CFD2D8"/>
          </a:solidFill>
          <a:ln/>
        </p:spPr>
      </p:sp>
      <p:sp>
        <p:nvSpPr>
          <p:cNvPr id="20" name="Shape 18"/>
          <p:cNvSpPr/>
          <p:nvPr/>
        </p:nvSpPr>
        <p:spPr>
          <a:xfrm>
            <a:off x="762381" y="4884052"/>
            <a:ext cx="3665760" cy="915678"/>
          </a:xfrm>
          <a:prstGeom prst="roundRect">
            <a:avLst>
              <a:gd name="adj" fmla="val 20862"/>
            </a:avLst>
          </a:prstGeom>
          <a:solidFill>
            <a:srgbClr val="FBFCFE"/>
          </a:solidFill>
          <a:ln w="22269">
            <a:solidFill>
              <a:srgbClr val="CFD2D8"/>
            </a:solidFill>
            <a:prstDash val="solid"/>
          </a:ln>
        </p:spPr>
      </p:sp>
      <p:sp>
        <p:nvSpPr>
          <p:cNvPr id="21" name="Text 19"/>
          <p:cNvSpPr/>
          <p:nvPr/>
        </p:nvSpPr>
        <p:spPr>
          <a:xfrm>
            <a:off x="2505748" y="5229911"/>
            <a:ext cx="179026" cy="223873"/>
          </a:xfrm>
          <a:prstGeom prst="rect">
            <a:avLst/>
          </a:prstGeom>
          <a:noFill/>
          <a:ln/>
        </p:spPr>
        <p:txBody>
          <a:bodyPr wrap="none" lIns="0" tIns="0" rIns="0" bIns="0" rtlCol="0" anchor="t"/>
          <a:lstStyle/>
          <a:p>
            <a:pPr marL="0" indent="0" algn="ctr">
              <a:lnSpc>
                <a:spcPts val="2150"/>
              </a:lnSpc>
              <a:buNone/>
            </a:pPr>
            <a:r>
              <a:rPr lang="en-US" sz="1400" b="1" dirty="0">
                <a:solidFill>
                  <a:srgbClr val="15213F"/>
                </a:solidFill>
                <a:latin typeface="Inter Bold" pitchFamily="34" charset="0"/>
                <a:ea typeface="Inter Bold" pitchFamily="34" charset="-122"/>
                <a:cs typeface="Inter Bold" pitchFamily="34" charset="-120"/>
              </a:rPr>
              <a:t>4</a:t>
            </a:r>
            <a:endParaRPr lang="en-US" sz="1400" dirty="0"/>
          </a:p>
        </p:txBody>
      </p:sp>
      <p:sp>
        <p:nvSpPr>
          <p:cNvPr id="22" name="Text 20"/>
          <p:cNvSpPr/>
          <p:nvPr/>
        </p:nvSpPr>
        <p:spPr>
          <a:xfrm>
            <a:off x="4555494" y="5011432"/>
            <a:ext cx="2706173"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Key Management Personnel (KMP)</a:t>
            </a:r>
            <a:endParaRPr lang="en-US" sz="1250" dirty="0"/>
          </a:p>
        </p:txBody>
      </p:sp>
      <p:sp>
        <p:nvSpPr>
          <p:cNvPr id="23" name="Text 21"/>
          <p:cNvSpPr/>
          <p:nvPr/>
        </p:nvSpPr>
        <p:spPr>
          <a:xfrm>
            <a:off x="4555494" y="5280811"/>
            <a:ext cx="5244021" cy="391539"/>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Persons having the authority and responsibility for planning, directing, and controlling the activities of the enterprise and relatives of such personnel.</a:t>
            </a:r>
            <a:endParaRPr lang="en-US" sz="1000" dirty="0"/>
          </a:p>
        </p:txBody>
      </p:sp>
      <p:sp>
        <p:nvSpPr>
          <p:cNvPr id="24" name="Shape 22"/>
          <p:cNvSpPr/>
          <p:nvPr/>
        </p:nvSpPr>
        <p:spPr>
          <a:xfrm>
            <a:off x="4491818" y="5780240"/>
            <a:ext cx="5371374" cy="16706"/>
          </a:xfrm>
          <a:prstGeom prst="roundRect">
            <a:avLst>
              <a:gd name="adj" fmla="val 1143488"/>
            </a:avLst>
          </a:prstGeom>
          <a:solidFill>
            <a:srgbClr val="CFD2D8"/>
          </a:solidFill>
          <a:ln/>
        </p:spPr>
      </p:sp>
      <p:sp>
        <p:nvSpPr>
          <p:cNvPr id="25" name="Shape 23"/>
          <p:cNvSpPr/>
          <p:nvPr/>
        </p:nvSpPr>
        <p:spPr>
          <a:xfrm>
            <a:off x="762381" y="5863420"/>
            <a:ext cx="4582200" cy="1111447"/>
          </a:xfrm>
          <a:prstGeom prst="roundRect">
            <a:avLst>
              <a:gd name="adj" fmla="val 17188"/>
            </a:avLst>
          </a:prstGeom>
          <a:solidFill>
            <a:srgbClr val="FBFCFE"/>
          </a:solidFill>
          <a:ln w="22269">
            <a:solidFill>
              <a:srgbClr val="CFD2D8"/>
            </a:solidFill>
            <a:prstDash val="solid"/>
          </a:ln>
        </p:spPr>
      </p:sp>
      <p:sp>
        <p:nvSpPr>
          <p:cNvPr id="26" name="Text 24"/>
          <p:cNvSpPr/>
          <p:nvPr/>
        </p:nvSpPr>
        <p:spPr>
          <a:xfrm>
            <a:off x="2963925" y="6307164"/>
            <a:ext cx="179026" cy="223873"/>
          </a:xfrm>
          <a:prstGeom prst="rect">
            <a:avLst/>
          </a:prstGeom>
          <a:noFill/>
          <a:ln/>
        </p:spPr>
        <p:txBody>
          <a:bodyPr wrap="none" lIns="0" tIns="0" rIns="0" bIns="0" rtlCol="0" anchor="t"/>
          <a:lstStyle/>
          <a:p>
            <a:pPr marL="0" indent="0" algn="ctr">
              <a:lnSpc>
                <a:spcPts val="2150"/>
              </a:lnSpc>
              <a:buNone/>
            </a:pPr>
            <a:r>
              <a:rPr lang="en-US" sz="1400" b="1" dirty="0">
                <a:solidFill>
                  <a:srgbClr val="15213F"/>
                </a:solidFill>
                <a:latin typeface="Inter Bold" pitchFamily="34" charset="0"/>
                <a:ea typeface="Inter Bold" pitchFamily="34" charset="-122"/>
                <a:cs typeface="Inter Bold" pitchFamily="34" charset="-120"/>
              </a:rPr>
              <a:t>5</a:t>
            </a:r>
            <a:endParaRPr lang="en-US" sz="1400" dirty="0"/>
          </a:p>
        </p:txBody>
      </p:sp>
      <p:sp>
        <p:nvSpPr>
          <p:cNvPr id="27" name="Text 25"/>
          <p:cNvSpPr/>
          <p:nvPr/>
        </p:nvSpPr>
        <p:spPr>
          <a:xfrm>
            <a:off x="5471934" y="5990800"/>
            <a:ext cx="2997503" cy="198989"/>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Entities Influenced by KMP/Individuals</a:t>
            </a:r>
            <a:endParaRPr lang="en-US" sz="1250" dirty="0"/>
          </a:p>
        </p:txBody>
      </p:sp>
      <p:sp>
        <p:nvSpPr>
          <p:cNvPr id="28" name="Text 26"/>
          <p:cNvSpPr/>
          <p:nvPr/>
        </p:nvSpPr>
        <p:spPr>
          <a:xfrm>
            <a:off x="5471934" y="6260179"/>
            <a:ext cx="4327580" cy="587308"/>
          </a:xfrm>
          <a:prstGeom prst="rect">
            <a:avLst/>
          </a:prstGeom>
          <a:noFill/>
          <a:ln/>
        </p:spPr>
        <p:txBody>
          <a:bodyPr wrap="square" lIns="0" tIns="0" rIns="0" bIns="0" rtlCol="0" anchor="t"/>
          <a:lstStyle/>
          <a:p>
            <a:pPr marL="0" indent="0" algn="l">
              <a:lnSpc>
                <a:spcPts val="1500"/>
              </a:lnSpc>
              <a:buNone/>
            </a:pPr>
            <a:r>
              <a:rPr lang="en-US" sz="1000" dirty="0">
                <a:solidFill>
                  <a:srgbClr val="15213F"/>
                </a:solidFill>
                <a:latin typeface="Inter" pitchFamily="34" charset="0"/>
                <a:ea typeface="Inter" pitchFamily="34" charset="-122"/>
                <a:cs typeface="Inter" pitchFamily="34" charset="-120"/>
              </a:rPr>
              <a:t>This includes enterprises owned by directors or major shareholders of the reporting enterprise and enterprises that have a member of key management in common with the reporting enterprise.</a:t>
            </a:r>
            <a:endParaRPr lang="en-US" sz="1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849030"/>
            <a:ext cx="8614276"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Key Distinction: Key Management Personnel (KMP)</a:t>
            </a:r>
            <a:endParaRPr lang="en-US" sz="2700" dirty="0"/>
          </a:p>
        </p:txBody>
      </p:sp>
      <p:sp>
        <p:nvSpPr>
          <p:cNvPr id="4" name="Text 2"/>
          <p:cNvSpPr/>
          <p:nvPr/>
        </p:nvSpPr>
        <p:spPr>
          <a:xfrm>
            <a:off x="805528" y="1557105"/>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How KMP is defined differently under the Companies Act (Rules) vs. AS-18</a:t>
            </a:r>
            <a:endParaRPr lang="en-US" sz="1050" dirty="0"/>
          </a:p>
        </p:txBody>
      </p:sp>
      <p:sp>
        <p:nvSpPr>
          <p:cNvPr id="5" name="Shape 3"/>
          <p:cNvSpPr/>
          <p:nvPr/>
        </p:nvSpPr>
        <p:spPr>
          <a:xfrm>
            <a:off x="805528" y="2088902"/>
            <a:ext cx="4370554" cy="1825179"/>
          </a:xfrm>
          <a:prstGeom prst="roundRect">
            <a:avLst>
              <a:gd name="adj" fmla="val 11353"/>
            </a:avLst>
          </a:prstGeom>
          <a:solidFill>
            <a:srgbClr val="C3CFEF"/>
          </a:solidFill>
          <a:ln/>
        </p:spPr>
      </p:sp>
      <p:pic>
        <p:nvPicPr>
          <p:cNvPr id="6" name="Image 0" descr="preencoded.png"/>
          <p:cNvPicPr>
            <a:picLocks noChangeAspect="1"/>
          </p:cNvPicPr>
          <p:nvPr/>
        </p:nvPicPr>
        <p:blipFill>
          <a:blip r:embed="rId3"/>
          <a:stretch>
            <a:fillRect/>
          </a:stretch>
        </p:blipFill>
        <p:spPr>
          <a:xfrm>
            <a:off x="943668" y="2277536"/>
            <a:ext cx="215822" cy="172712"/>
          </a:xfrm>
          <a:prstGeom prst="rect">
            <a:avLst/>
          </a:prstGeom>
        </p:spPr>
      </p:pic>
      <p:sp>
        <p:nvSpPr>
          <p:cNvPr id="7" name="Text 4"/>
          <p:cNvSpPr/>
          <p:nvPr/>
        </p:nvSpPr>
        <p:spPr>
          <a:xfrm>
            <a:off x="1297630" y="2261614"/>
            <a:ext cx="1927090" cy="215868"/>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Inter Bold" pitchFamily="34" charset="0"/>
                <a:ea typeface="Inter Bold" pitchFamily="34" charset="-122"/>
                <a:cs typeface="Inter Bold" pitchFamily="34" charset="-120"/>
              </a:rPr>
              <a:t>Companies Act (Rules)</a:t>
            </a:r>
            <a:endParaRPr lang="en-US" sz="1350" dirty="0"/>
          </a:p>
        </p:txBody>
      </p:sp>
      <p:sp>
        <p:nvSpPr>
          <p:cNvPr id="8" name="Text 5"/>
          <p:cNvSpPr/>
          <p:nvPr/>
        </p:nvSpPr>
        <p:spPr>
          <a:xfrm>
            <a:off x="1297630" y="2615651"/>
            <a:ext cx="3740311" cy="1105009"/>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For the purposes of sub-clause (ix) of clause (76) of section 2 of the Act, a director other than an independent director or key managerial personnel of the holding company or his relative with reference to a company, shall be deemed to be a related party.</a:t>
            </a:r>
            <a:endParaRPr lang="en-US" sz="1050" dirty="0"/>
          </a:p>
        </p:txBody>
      </p:sp>
      <p:sp>
        <p:nvSpPr>
          <p:cNvPr id="9" name="Shape 6"/>
          <p:cNvSpPr/>
          <p:nvPr/>
        </p:nvSpPr>
        <p:spPr>
          <a:xfrm>
            <a:off x="5518648" y="2088902"/>
            <a:ext cx="4370554" cy="2709186"/>
          </a:xfrm>
          <a:prstGeom prst="roundRect">
            <a:avLst>
              <a:gd name="adj" fmla="val 7649"/>
            </a:avLst>
          </a:prstGeom>
          <a:solidFill>
            <a:srgbClr val="B6D6FC"/>
          </a:solidFill>
          <a:ln/>
        </p:spPr>
      </p:sp>
      <p:pic>
        <p:nvPicPr>
          <p:cNvPr id="10" name="Image 1" descr="preencoded.png"/>
          <p:cNvPicPr>
            <a:picLocks noChangeAspect="1"/>
          </p:cNvPicPr>
          <p:nvPr/>
        </p:nvPicPr>
        <p:blipFill>
          <a:blip r:embed="rId4"/>
          <a:stretch>
            <a:fillRect/>
          </a:stretch>
        </p:blipFill>
        <p:spPr>
          <a:xfrm>
            <a:off x="5656788" y="2277536"/>
            <a:ext cx="215822" cy="172712"/>
          </a:xfrm>
          <a:prstGeom prst="rect">
            <a:avLst/>
          </a:prstGeom>
        </p:spPr>
      </p:pic>
      <p:sp>
        <p:nvSpPr>
          <p:cNvPr id="11" name="Text 7"/>
          <p:cNvSpPr/>
          <p:nvPr/>
        </p:nvSpPr>
        <p:spPr>
          <a:xfrm>
            <a:off x="6010751" y="2261614"/>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Inter Bold" pitchFamily="34" charset="0"/>
                <a:ea typeface="Inter Bold" pitchFamily="34" charset="-122"/>
                <a:cs typeface="Inter Bold" pitchFamily="34" charset="-120"/>
              </a:rPr>
              <a:t>AS-18</a:t>
            </a:r>
            <a:endParaRPr lang="en-US" sz="1350" dirty="0"/>
          </a:p>
        </p:txBody>
      </p:sp>
      <p:sp>
        <p:nvSpPr>
          <p:cNvPr id="12" name="Text 8"/>
          <p:cNvSpPr/>
          <p:nvPr/>
        </p:nvSpPr>
        <p:spPr>
          <a:xfrm>
            <a:off x="6010751" y="2615651"/>
            <a:ext cx="3740311" cy="1989016"/>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Key management personnel are those persons who have the authority and responsibility for planning, directing and controlling the activities of the reporting enterprise. For example, in the case of a company, the managing director(s), whole time director(s), manager and any person in accordance with whose directions or instructions the board of directors of the company is accustomed to act, are usually considered key management personnel.</a:t>
            </a:r>
            <a:endParaRPr lang="en-US" sz="1050" dirty="0"/>
          </a:p>
        </p:txBody>
      </p:sp>
      <p:sp>
        <p:nvSpPr>
          <p:cNvPr id="13" name="Shape 9"/>
          <p:cNvSpPr/>
          <p:nvPr/>
        </p:nvSpPr>
        <p:spPr>
          <a:xfrm>
            <a:off x="805528" y="5108882"/>
            <a:ext cx="9078193" cy="1604177"/>
          </a:xfrm>
          <a:prstGeom prst="roundRect">
            <a:avLst>
              <a:gd name="adj" fmla="val 12918"/>
            </a:avLst>
          </a:prstGeom>
          <a:solidFill>
            <a:srgbClr val="FCF2B5"/>
          </a:solidFill>
          <a:ln/>
        </p:spPr>
      </p:sp>
      <p:pic>
        <p:nvPicPr>
          <p:cNvPr id="14" name="Image 2" descr="preencoded.png"/>
          <p:cNvPicPr>
            <a:picLocks noChangeAspect="1"/>
          </p:cNvPicPr>
          <p:nvPr/>
        </p:nvPicPr>
        <p:blipFill>
          <a:blip r:embed="rId5"/>
          <a:stretch>
            <a:fillRect/>
          </a:stretch>
        </p:blipFill>
        <p:spPr>
          <a:xfrm>
            <a:off x="943668" y="5297516"/>
            <a:ext cx="215822" cy="172712"/>
          </a:xfrm>
          <a:prstGeom prst="rect">
            <a:avLst/>
          </a:prstGeom>
        </p:spPr>
      </p:pic>
      <p:sp>
        <p:nvSpPr>
          <p:cNvPr id="15" name="Text 10"/>
          <p:cNvSpPr/>
          <p:nvPr/>
        </p:nvSpPr>
        <p:spPr>
          <a:xfrm>
            <a:off x="1297630" y="5281594"/>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Inter Bold" pitchFamily="34" charset="0"/>
                <a:ea typeface="Inter Bold" pitchFamily="34" charset="-122"/>
                <a:cs typeface="Inter Bold" pitchFamily="34" charset="-120"/>
              </a:rPr>
              <a:t>Explanation</a:t>
            </a:r>
            <a:endParaRPr lang="en-US" sz="1350" dirty="0"/>
          </a:p>
        </p:txBody>
      </p:sp>
      <p:sp>
        <p:nvSpPr>
          <p:cNvPr id="16" name="Text 11"/>
          <p:cNvSpPr/>
          <p:nvPr/>
        </p:nvSpPr>
        <p:spPr>
          <a:xfrm>
            <a:off x="1297630" y="5635631"/>
            <a:ext cx="8447951" cy="884007"/>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A non-executive director of a company is </a:t>
            </a:r>
            <a:r>
              <a:rPr lang="en-US" sz="1050" b="1" dirty="0">
                <a:solidFill>
                  <a:srgbClr val="000000"/>
                </a:solidFill>
                <a:latin typeface="Inter" pitchFamily="34" charset="0"/>
                <a:ea typeface="Inter" pitchFamily="34" charset="-122"/>
                <a:cs typeface="Inter" pitchFamily="34" charset="-120"/>
              </a:rPr>
              <a:t>NOT</a:t>
            </a:r>
            <a:r>
              <a:rPr lang="en-US" sz="1050" dirty="0">
                <a:solidFill>
                  <a:srgbClr val="000000"/>
                </a:solidFill>
                <a:latin typeface="Inter" pitchFamily="34" charset="0"/>
                <a:ea typeface="Inter" pitchFamily="34" charset="-122"/>
                <a:cs typeface="Inter" pitchFamily="34" charset="-120"/>
              </a:rPr>
              <a:t> considered as a key management person under this Standard by virtue of merely his being a director unless he has the authority and responsibility for planning, directing and controlling the activities of the reporting enterprise. The requirements of this Standard are </a:t>
            </a:r>
            <a:r>
              <a:rPr lang="en-US" sz="1050" b="1" dirty="0">
                <a:solidFill>
                  <a:srgbClr val="000000"/>
                </a:solidFill>
                <a:latin typeface="Inter" pitchFamily="34" charset="0"/>
                <a:ea typeface="Inter" pitchFamily="34" charset="-122"/>
                <a:cs typeface="Inter" pitchFamily="34" charset="-120"/>
              </a:rPr>
              <a:t>NOT</a:t>
            </a:r>
            <a:r>
              <a:rPr lang="en-US" sz="1050" dirty="0">
                <a:solidFill>
                  <a:srgbClr val="000000"/>
                </a:solidFill>
                <a:latin typeface="Inter" pitchFamily="34" charset="0"/>
                <a:ea typeface="Inter" pitchFamily="34" charset="-122"/>
                <a:cs typeface="Inter" pitchFamily="34" charset="-120"/>
              </a:rPr>
              <a:t> applied unless he falls in any of the five categories of Related Party Relationship.</a:t>
            </a:r>
            <a:endParaRPr lang="en-US"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987014"/>
            <a:ext cx="839984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18: When a Relationship is NOT a Related Party</a:t>
            </a:r>
            <a:endParaRPr lang="en-US" sz="2700" dirty="0"/>
          </a:p>
        </p:txBody>
      </p:sp>
      <p:sp>
        <p:nvSpPr>
          <p:cNvPr id="4" name="Text 2"/>
          <p:cNvSpPr/>
          <p:nvPr/>
        </p:nvSpPr>
        <p:spPr>
          <a:xfrm>
            <a:off x="805528" y="2695090"/>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Certain relationships are explicitly deemed NOT to constitute related parties, even if there might seem to be an apparent connection. This distinction is crucial for accurate disclosure.</a:t>
            </a:r>
            <a:endParaRPr lang="en-US" sz="105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7287" y="3296711"/>
            <a:ext cx="207210" cy="207254"/>
          </a:xfrm>
          <a:prstGeom prst="rect">
            <a:avLst/>
          </a:prstGeom>
        </p:spPr>
      </p:pic>
      <p:sp>
        <p:nvSpPr>
          <p:cNvPr id="6" name="Text 3"/>
          <p:cNvSpPr/>
          <p:nvPr/>
        </p:nvSpPr>
        <p:spPr>
          <a:xfrm>
            <a:off x="1254483" y="3292491"/>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Common Directors</a:t>
            </a:r>
            <a:endParaRPr lang="en-US" sz="1350" dirty="0"/>
          </a:p>
        </p:txBody>
      </p:sp>
      <p:sp>
        <p:nvSpPr>
          <p:cNvPr id="7" name="Text 4"/>
          <p:cNvSpPr/>
          <p:nvPr/>
        </p:nvSpPr>
        <p:spPr>
          <a:xfrm>
            <a:off x="1254483" y="3591191"/>
            <a:ext cx="2461992" cy="1326010"/>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Two companies are not considered related parties merely because they share a common director, unless that director is able to significantly influence the policies of both companies in their mutual dealings.</a:t>
            </a:r>
            <a:endParaRPr lang="en-US" sz="105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40910" y="3296711"/>
            <a:ext cx="207210" cy="207254"/>
          </a:xfrm>
          <a:prstGeom prst="rect">
            <a:avLst/>
          </a:prstGeom>
        </p:spPr>
      </p:pic>
      <p:sp>
        <p:nvSpPr>
          <p:cNvPr id="9" name="Text 5"/>
          <p:cNvSpPr/>
          <p:nvPr/>
        </p:nvSpPr>
        <p:spPr>
          <a:xfrm>
            <a:off x="4338106" y="3292491"/>
            <a:ext cx="1942140"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Economic Dependence</a:t>
            </a:r>
            <a:endParaRPr lang="en-US" sz="1350" dirty="0"/>
          </a:p>
        </p:txBody>
      </p:sp>
      <p:sp>
        <p:nvSpPr>
          <p:cNvPr id="10" name="Text 6"/>
          <p:cNvSpPr/>
          <p:nvPr/>
        </p:nvSpPr>
        <p:spPr>
          <a:xfrm>
            <a:off x="4338106" y="3591191"/>
            <a:ext cx="2461992" cy="1547012"/>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single customer, supplier, franchiser, distributor, or general agent with whom an enterprise transacts a significant volume of business is not deemed a related party solely due to the resulting economic dependence.</a:t>
            </a:r>
            <a:endParaRPr lang="en-US" sz="105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24533" y="3296711"/>
            <a:ext cx="207210" cy="207254"/>
          </a:xfrm>
          <a:prstGeom prst="rect">
            <a:avLst/>
          </a:prstGeom>
        </p:spPr>
      </p:pic>
      <p:sp>
        <p:nvSpPr>
          <p:cNvPr id="12" name="Text 7"/>
          <p:cNvSpPr/>
          <p:nvPr/>
        </p:nvSpPr>
        <p:spPr>
          <a:xfrm>
            <a:off x="7421729" y="3292491"/>
            <a:ext cx="2461992" cy="431736"/>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Normal Dealings with Specific Entities</a:t>
            </a:r>
            <a:endParaRPr lang="en-US" sz="1350" dirty="0"/>
          </a:p>
        </p:txBody>
      </p:sp>
      <p:sp>
        <p:nvSpPr>
          <p:cNvPr id="13" name="Text 8"/>
          <p:cNvSpPr/>
          <p:nvPr/>
        </p:nvSpPr>
        <p:spPr>
          <a:xfrm>
            <a:off x="7421729" y="3807060"/>
            <a:ext cx="2461992" cy="1768014"/>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Providers of finance, trade unions, public utilities, government departments, and government agencies are not considered related parties by virtue only of their normal dealings with an enterprise, even if these dealings may influence the enterprise's decisions.</a:t>
            </a:r>
            <a:endParaRPr lang="en-US" sz="10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863549"/>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18:'Control'</a:t>
            </a:r>
            <a:endParaRPr lang="en-US" sz="2700" dirty="0"/>
          </a:p>
        </p:txBody>
      </p:sp>
      <p:sp>
        <p:nvSpPr>
          <p:cNvPr id="4" name="Text 2"/>
          <p:cNvSpPr/>
          <p:nvPr/>
        </p:nvSpPr>
        <p:spPr>
          <a:xfrm>
            <a:off x="805528" y="2571625"/>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An enterprise is considered to "control" another entity if it possesses the power to determine the composition of its board of directors or governing body. This definition is crucial for identifying related party relationships.</a:t>
            </a:r>
            <a:endParaRPr lang="en-US" sz="1050" dirty="0"/>
          </a:p>
        </p:txBody>
      </p:sp>
      <p:sp>
        <p:nvSpPr>
          <p:cNvPr id="5" name="Text 3"/>
          <p:cNvSpPr/>
          <p:nvPr/>
        </p:nvSpPr>
        <p:spPr>
          <a:xfrm>
            <a:off x="805528" y="3307195"/>
            <a:ext cx="2036176"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Control over Companies</a:t>
            </a:r>
            <a:endParaRPr lang="en-US" sz="1350" dirty="0"/>
          </a:p>
        </p:txBody>
      </p:sp>
      <p:sp>
        <p:nvSpPr>
          <p:cNvPr id="6" name="Text 4"/>
          <p:cNvSpPr/>
          <p:nvPr/>
        </p:nvSpPr>
        <p:spPr>
          <a:xfrm>
            <a:off x="805528" y="3661233"/>
            <a:ext cx="437055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An enterprise controls a company if it has the power, without external consent, to appoint or remove all or a majority of its directors. This power is deemed to exist if:</a:t>
            </a:r>
            <a:endParaRPr lang="en-US" sz="1050" dirty="0"/>
          </a:p>
        </p:txBody>
      </p:sp>
      <p:sp>
        <p:nvSpPr>
          <p:cNvPr id="7" name="Text 5"/>
          <p:cNvSpPr/>
          <p:nvPr/>
        </p:nvSpPr>
        <p:spPr>
          <a:xfrm>
            <a:off x="805528" y="4448574"/>
            <a:ext cx="4370554" cy="1201588"/>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 director's appointment requires the enterprise's favour.</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Appointment necessarily follows from a position held within the enterprise.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The director is nominated by the controlling enterprise or its subsidiary.</a:t>
            </a:r>
            <a:endParaRPr lang="en-US" sz="1050" dirty="0"/>
          </a:p>
        </p:txBody>
      </p:sp>
      <p:sp>
        <p:nvSpPr>
          <p:cNvPr id="8" name="Text 6"/>
          <p:cNvSpPr/>
          <p:nvPr/>
        </p:nvSpPr>
        <p:spPr>
          <a:xfrm>
            <a:off x="5518648" y="3307195"/>
            <a:ext cx="2461818"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Control over Non-Companies</a:t>
            </a:r>
            <a:endParaRPr lang="en-US" sz="1350" dirty="0"/>
          </a:p>
        </p:txBody>
      </p:sp>
      <p:sp>
        <p:nvSpPr>
          <p:cNvPr id="9" name="Text 7"/>
          <p:cNvSpPr/>
          <p:nvPr/>
        </p:nvSpPr>
        <p:spPr>
          <a:xfrm>
            <a:off x="5518648" y="3661233"/>
            <a:ext cx="437055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For non-company enterprises, control is established if the enterprise has the power, without external consent, to appoint or remove all or a majority of the members of its governing body. Similar conditions apply:</a:t>
            </a:r>
            <a:endParaRPr lang="en-US" sz="1050" dirty="0"/>
          </a:p>
        </p:txBody>
      </p:sp>
      <p:sp>
        <p:nvSpPr>
          <p:cNvPr id="10" name="Text 8"/>
          <p:cNvSpPr/>
          <p:nvPr/>
        </p:nvSpPr>
        <p:spPr>
          <a:xfrm>
            <a:off x="5518648" y="4669575"/>
            <a:ext cx="4370554" cy="980586"/>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 member's appointment requires the enterprise's favour.</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Appointment necessarily follows from a position held within the enterprise.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The member is nominated by the controlling enterprise.</a:t>
            </a:r>
            <a:endParaRPr lang="en-US" sz="10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2948"/>
            </a:avLst>
          </a:prstGeom>
          <a:solidFill>
            <a:srgbClr val="FBFCFE"/>
          </a:solidFill>
          <a:ln w="16702">
            <a:solidFill>
              <a:srgbClr val="E5E0DF"/>
            </a:solidFill>
            <a:prstDash val="solid"/>
          </a:ln>
        </p:spPr>
      </p:sp>
      <p:sp>
        <p:nvSpPr>
          <p:cNvPr id="3" name="Text 1"/>
          <p:cNvSpPr/>
          <p:nvPr/>
        </p:nvSpPr>
        <p:spPr>
          <a:xfrm>
            <a:off x="606930" y="428691"/>
            <a:ext cx="5882440" cy="276513"/>
          </a:xfrm>
          <a:prstGeom prst="rect">
            <a:avLst/>
          </a:prstGeom>
          <a:noFill/>
          <a:ln/>
        </p:spPr>
        <p:txBody>
          <a:bodyPr wrap="none" lIns="0" tIns="0" rIns="0" bIns="0" rtlCol="0" anchor="t"/>
          <a:lstStyle/>
          <a:p>
            <a:pPr marL="0" indent="0" algn="l">
              <a:lnSpc>
                <a:spcPts val="2150"/>
              </a:lnSpc>
              <a:buNone/>
            </a:pPr>
            <a:r>
              <a:rPr lang="en-US" sz="1700" b="1" dirty="0">
                <a:solidFill>
                  <a:srgbClr val="3257B8"/>
                </a:solidFill>
                <a:latin typeface="Inter Bold" pitchFamily="34" charset="0"/>
                <a:ea typeface="Inter Bold" pitchFamily="34" charset="-122"/>
                <a:cs typeface="Inter Bold" pitchFamily="34" charset="-120"/>
              </a:rPr>
              <a:t>AS 18 — Related Party Relationships: Control Structure</a:t>
            </a:r>
            <a:endParaRPr lang="en-US" sz="1700" dirty="0"/>
          </a:p>
        </p:txBody>
      </p:sp>
      <p:sp>
        <p:nvSpPr>
          <p:cNvPr id="4" name="Text 2"/>
          <p:cNvSpPr/>
          <p:nvPr/>
        </p:nvSpPr>
        <p:spPr>
          <a:xfrm>
            <a:off x="606930" y="818577"/>
            <a:ext cx="9475390" cy="116069"/>
          </a:xfrm>
          <a:prstGeom prst="rect">
            <a:avLst/>
          </a:prstGeom>
          <a:noFill/>
          <a:ln/>
        </p:spPr>
        <p:txBody>
          <a:bodyPr wrap="none" lIns="0" tIns="0" rIns="0" bIns="0" rtlCol="0" anchor="t"/>
          <a:lstStyle/>
          <a:p>
            <a:pPr marL="0" indent="0" algn="ctr">
              <a:lnSpc>
                <a:spcPts val="900"/>
              </a:lnSpc>
              <a:buNone/>
            </a:pPr>
            <a:endParaRPr lang="en-US" sz="650" dirty="0"/>
          </a:p>
        </p:txBody>
      </p:sp>
      <p:sp>
        <p:nvSpPr>
          <p:cNvPr id="5" name="Shape 3"/>
          <p:cNvSpPr/>
          <p:nvPr/>
        </p:nvSpPr>
        <p:spPr>
          <a:xfrm>
            <a:off x="606930" y="998423"/>
            <a:ext cx="9475390" cy="406069"/>
          </a:xfrm>
          <a:prstGeom prst="roundRect">
            <a:avLst>
              <a:gd name="adj" fmla="val 32692"/>
            </a:avLst>
          </a:prstGeom>
          <a:solidFill>
            <a:srgbClr val="FCF2B5"/>
          </a:solidFill>
          <a:ln/>
        </p:spPr>
      </p:sp>
      <p:pic>
        <p:nvPicPr>
          <p:cNvPr id="6" name="Image 0" descr="preencoded.png"/>
          <p:cNvPicPr>
            <a:picLocks noChangeAspect="1"/>
          </p:cNvPicPr>
          <p:nvPr/>
        </p:nvPicPr>
        <p:blipFill>
          <a:blip r:embed="rId3"/>
          <a:stretch>
            <a:fillRect/>
          </a:stretch>
        </p:blipFill>
        <p:spPr>
          <a:xfrm>
            <a:off x="695398" y="1115102"/>
            <a:ext cx="110564" cy="88488"/>
          </a:xfrm>
          <a:prstGeom prst="rect">
            <a:avLst/>
          </a:prstGeom>
        </p:spPr>
      </p:pic>
      <p:sp>
        <p:nvSpPr>
          <p:cNvPr id="7" name="Text 4"/>
          <p:cNvSpPr/>
          <p:nvPr/>
        </p:nvSpPr>
        <p:spPr>
          <a:xfrm>
            <a:off x="894432" y="1077166"/>
            <a:ext cx="9099419" cy="232139"/>
          </a:xfrm>
          <a:prstGeom prst="rect">
            <a:avLst/>
          </a:prstGeom>
          <a:noFill/>
          <a:ln/>
        </p:spPr>
        <p:txBody>
          <a:bodyPr wrap="square" lIns="0" tIns="0" rIns="0" bIns="0" rtlCol="0" anchor="t"/>
          <a:lstStyle/>
          <a:p>
            <a:pPr marL="0" indent="0" algn="l">
              <a:lnSpc>
                <a:spcPts val="900"/>
              </a:lnSpc>
              <a:buNone/>
            </a:pPr>
            <a:r>
              <a:rPr lang="en-US" sz="650" dirty="0">
                <a:solidFill>
                  <a:srgbClr val="000000"/>
                </a:solidFill>
                <a:latin typeface="Inter" pitchFamily="34" charset="0"/>
                <a:ea typeface="Inter" pitchFamily="34" charset="-122"/>
                <a:cs typeface="Inter" pitchFamily="34" charset="-120"/>
              </a:rPr>
              <a:t>Key Principle — AS 18: Regardless of the order or structure, all three entities (Parent, Subsidiary, and Joint Venture/Associate) are related to each other. All transactions between any of these parties must be disclosed in the financial statements of the reporting enterprise.</a:t>
            </a:r>
            <a:endParaRPr lang="en-US" sz="650" dirty="0"/>
          </a:p>
        </p:txBody>
      </p:sp>
      <p:pic>
        <p:nvPicPr>
          <p:cNvPr id="8" name="Image 1" descr="preencoded.png"/>
          <p:cNvPicPr>
            <a:picLocks noChangeAspect="1"/>
          </p:cNvPicPr>
          <p:nvPr/>
        </p:nvPicPr>
        <p:blipFill>
          <a:blip r:embed="rId4"/>
          <a:stretch>
            <a:fillRect/>
          </a:stretch>
        </p:blipFill>
        <p:spPr>
          <a:xfrm>
            <a:off x="606930" y="1468269"/>
            <a:ext cx="8495969" cy="56651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529"/>
            </a:avLst>
          </a:prstGeom>
          <a:solidFill>
            <a:srgbClr val="FBFCFE"/>
          </a:solidFill>
          <a:ln w="33404">
            <a:solidFill>
              <a:srgbClr val="E5E0DF"/>
            </a:solidFill>
            <a:prstDash val="solid"/>
          </a:ln>
        </p:spPr>
      </p:sp>
      <p:sp>
        <p:nvSpPr>
          <p:cNvPr id="3" name="Text 1"/>
          <p:cNvSpPr/>
          <p:nvPr/>
        </p:nvSpPr>
        <p:spPr>
          <a:xfrm>
            <a:off x="796916" y="581913"/>
            <a:ext cx="4333409" cy="425037"/>
          </a:xfrm>
          <a:prstGeom prst="rect">
            <a:avLst/>
          </a:prstGeom>
          <a:noFill/>
          <a:ln/>
        </p:spPr>
        <p:txBody>
          <a:bodyPr wrap="none" lIns="0" tIns="0" rIns="0" bIns="0" rtlCol="0" anchor="t"/>
          <a:lstStyle/>
          <a:p>
            <a:pPr marL="0" indent="0" algn="l">
              <a:lnSpc>
                <a:spcPts val="3300"/>
              </a:lnSpc>
              <a:buNone/>
            </a:pPr>
            <a:r>
              <a:rPr lang="en-US" sz="2650" b="1" dirty="0">
                <a:solidFill>
                  <a:srgbClr val="3257B8"/>
                </a:solidFill>
                <a:latin typeface="Inter Bold" pitchFamily="34" charset="0"/>
                <a:ea typeface="Inter Bold" pitchFamily="34" charset="-122"/>
                <a:cs typeface="Inter Bold" pitchFamily="34" charset="-120"/>
              </a:rPr>
              <a:t>S 18: 'Substantial Interest'</a:t>
            </a:r>
            <a:endParaRPr lang="en-US" sz="2650" dirty="0"/>
          </a:p>
        </p:txBody>
      </p:sp>
      <p:sp>
        <p:nvSpPr>
          <p:cNvPr id="4" name="Text 2"/>
          <p:cNvSpPr/>
          <p:nvPr/>
        </p:nvSpPr>
        <p:spPr>
          <a:xfrm>
            <a:off x="796916" y="1274675"/>
            <a:ext cx="9095418"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'Substantial Interest' is a critical factor in establishing related party relationships. It specifically refers to the capacity of an individual or entity to exert significant influence over an enterprise's financial and operating decisions, primarily through the power of their voting rights.</a:t>
            </a:r>
            <a:endParaRPr lang="en-US" sz="1050" dirty="0"/>
          </a:p>
        </p:txBody>
      </p:sp>
      <p:sp>
        <p:nvSpPr>
          <p:cNvPr id="5" name="Shape 3"/>
          <p:cNvSpPr/>
          <p:nvPr/>
        </p:nvSpPr>
        <p:spPr>
          <a:xfrm>
            <a:off x="796916" y="1857024"/>
            <a:ext cx="9095418" cy="1134157"/>
          </a:xfrm>
          <a:prstGeom prst="roundRect">
            <a:avLst>
              <a:gd name="adj" fmla="val 17985"/>
            </a:avLst>
          </a:prstGeom>
          <a:solidFill>
            <a:srgbClr val="B6D6FC"/>
          </a:solidFill>
          <a:ln/>
        </p:spPr>
      </p:sp>
      <p:pic>
        <p:nvPicPr>
          <p:cNvPr id="6" name="Image 0" descr="preencoded.png"/>
          <p:cNvPicPr>
            <a:picLocks noChangeAspect="1"/>
          </p:cNvPicPr>
          <p:nvPr/>
        </p:nvPicPr>
        <p:blipFill>
          <a:blip r:embed="rId3"/>
          <a:stretch>
            <a:fillRect/>
          </a:stretch>
        </p:blipFill>
        <p:spPr>
          <a:xfrm>
            <a:off x="932881" y="2043048"/>
            <a:ext cx="212430" cy="170015"/>
          </a:xfrm>
          <a:prstGeom prst="rect">
            <a:avLst/>
          </a:prstGeom>
        </p:spPr>
      </p:pic>
      <p:sp>
        <p:nvSpPr>
          <p:cNvPr id="7" name="Text 4"/>
          <p:cNvSpPr/>
          <p:nvPr/>
        </p:nvSpPr>
        <p:spPr>
          <a:xfrm>
            <a:off x="1281276" y="2024776"/>
            <a:ext cx="3316234" cy="212475"/>
          </a:xfrm>
          <a:prstGeom prst="rect">
            <a:avLst/>
          </a:prstGeom>
          <a:noFill/>
          <a:ln/>
        </p:spPr>
        <p:txBody>
          <a:bodyPr wrap="none" lIns="0" tIns="0" rIns="0" bIns="0" rtlCol="0" anchor="t"/>
          <a:lstStyle/>
          <a:p>
            <a:pPr marL="0" indent="0" algn="l">
              <a:lnSpc>
                <a:spcPts val="1650"/>
              </a:lnSpc>
              <a:buNone/>
            </a:pPr>
            <a:r>
              <a:rPr lang="en-US" sz="1300" b="1" dirty="0">
                <a:solidFill>
                  <a:srgbClr val="000000"/>
                </a:solidFill>
                <a:latin typeface="Inter Bold" pitchFamily="34" charset="0"/>
                <a:ea typeface="Inter Bold" pitchFamily="34" charset="-122"/>
                <a:cs typeface="Inter Bold" pitchFamily="34" charset="-120"/>
              </a:rPr>
              <a:t>What Constitutes 'Substantial Interest'?</a:t>
            </a:r>
            <a:endParaRPr lang="en-US" sz="1300" dirty="0"/>
          </a:p>
        </p:txBody>
      </p:sp>
      <p:sp>
        <p:nvSpPr>
          <p:cNvPr id="8" name="Text 5"/>
          <p:cNvSpPr/>
          <p:nvPr/>
        </p:nvSpPr>
        <p:spPr>
          <a:xfrm>
            <a:off x="1281276" y="2371070"/>
            <a:ext cx="8475092" cy="431736"/>
          </a:xfrm>
          <a:prstGeom prst="rect">
            <a:avLst/>
          </a:prstGeom>
          <a:noFill/>
          <a:ln/>
        </p:spPr>
        <p:txBody>
          <a:bodyPr wrap="square" lIns="0" tIns="0" rIns="0" bIns="0" rtlCol="0" anchor="t"/>
          <a:lstStyle/>
          <a:p>
            <a:pPr marL="0" indent="0" algn="l">
              <a:lnSpc>
                <a:spcPts val="1650"/>
              </a:lnSpc>
              <a:buNone/>
            </a:pPr>
            <a:r>
              <a:rPr lang="en-US" sz="1050" dirty="0">
                <a:solidFill>
                  <a:srgbClr val="000000"/>
                </a:solidFill>
                <a:latin typeface="Inter" pitchFamily="34" charset="0"/>
                <a:ea typeface="Inter" pitchFamily="34" charset="-122"/>
                <a:cs typeface="Inter" pitchFamily="34" charset="-120"/>
              </a:rPr>
              <a:t>An individual or their relative(s) is deemed to have a </a:t>
            </a:r>
            <a:r>
              <a:rPr lang="en-US" sz="1050" b="1" dirty="0">
                <a:solidFill>
                  <a:srgbClr val="000000"/>
                </a:solidFill>
                <a:latin typeface="Inter" pitchFamily="34" charset="0"/>
                <a:ea typeface="Inter" pitchFamily="34" charset="-122"/>
                <a:cs typeface="Inter" pitchFamily="34" charset="-120"/>
              </a:rPr>
              <a:t>substantial interest</a:t>
            </a:r>
            <a:r>
              <a:rPr lang="en-US" sz="1050" dirty="0">
                <a:solidFill>
                  <a:srgbClr val="000000"/>
                </a:solidFill>
                <a:latin typeface="Inter" pitchFamily="34" charset="0"/>
                <a:ea typeface="Inter" pitchFamily="34" charset="-122"/>
                <a:cs typeface="Inter" pitchFamily="34" charset="-120"/>
              </a:rPr>
              <a:t> in an enterprise if they own, directly or indirectly, </a:t>
            </a:r>
            <a:r>
              <a:rPr lang="en-US" sz="1050" b="1" dirty="0">
                <a:solidFill>
                  <a:srgbClr val="000000"/>
                </a:solidFill>
                <a:latin typeface="Inter" pitchFamily="34" charset="0"/>
                <a:ea typeface="Inter" pitchFamily="34" charset="-122"/>
                <a:cs typeface="Inter" pitchFamily="34" charset="-120"/>
              </a:rPr>
              <a:t>20% or more of the voting power</a:t>
            </a:r>
            <a:r>
              <a:rPr lang="en-US" sz="1050" dirty="0">
                <a:solidFill>
                  <a:srgbClr val="000000"/>
                </a:solidFill>
                <a:latin typeface="Inter" pitchFamily="34" charset="0"/>
                <a:ea typeface="Inter" pitchFamily="34" charset="-122"/>
                <a:cs typeface="Inter" pitchFamily="34" charset="-120"/>
              </a:rPr>
              <a:t> of that enterprise. This numerical threshold is a cornerstone for identifying potential influence.</a:t>
            </a:r>
            <a:endParaRPr lang="en-US" sz="1050" dirty="0"/>
          </a:p>
        </p:txBody>
      </p:sp>
      <p:sp>
        <p:nvSpPr>
          <p:cNvPr id="9" name="Text 6"/>
          <p:cNvSpPr/>
          <p:nvPr/>
        </p:nvSpPr>
        <p:spPr>
          <a:xfrm>
            <a:off x="796916" y="3141792"/>
            <a:ext cx="9095418"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This definition is particularly relevant for:</a:t>
            </a:r>
            <a:endParaRPr lang="en-US" sz="1050" dirty="0"/>
          </a:p>
        </p:txBody>
      </p:sp>
      <p:sp>
        <p:nvSpPr>
          <p:cNvPr id="10" name="Text 7"/>
          <p:cNvSpPr/>
          <p:nvPr/>
        </p:nvSpPr>
        <p:spPr>
          <a:xfrm>
            <a:off x="796916" y="3508272"/>
            <a:ext cx="9095418" cy="910284"/>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15213F"/>
                </a:solidFill>
                <a:latin typeface="Inter" pitchFamily="34" charset="0"/>
                <a:ea typeface="Inter" pitchFamily="34" charset="-122"/>
                <a:cs typeface="Inter" pitchFamily="34" charset="-120"/>
              </a:rPr>
              <a:t>Situations where Key Management Personnel (KMP) or their close relatives hold a significant, but not controlling, ownership stake in another business entity.</a:t>
            </a:r>
            <a:endParaRPr lang="en-US" sz="1050" dirty="0"/>
          </a:p>
          <a:p>
            <a:pPr marL="342900" indent="-342900" algn="l">
              <a:lnSpc>
                <a:spcPts val="1650"/>
              </a:lnSpc>
              <a:buSzPct val="100000"/>
              <a:buChar char="•"/>
            </a:pPr>
            <a:r>
              <a:rPr lang="en-US" sz="1050" dirty="0">
                <a:solidFill>
                  <a:srgbClr val="15213F"/>
                </a:solidFill>
                <a:latin typeface="Inter" pitchFamily="34" charset="0"/>
                <a:ea typeface="Inter" pitchFamily="34" charset="-122"/>
                <a:cs typeface="Inter" pitchFamily="34" charset="-120"/>
              </a:rPr>
              <a:t>Assessing whether an individual, through their voting power, has the ability to participate in and guide the financial and operating policy decisions of an enterprise.</a:t>
            </a:r>
            <a:endParaRPr lang="en-US" sz="1050" dirty="0"/>
          </a:p>
        </p:txBody>
      </p:sp>
      <p:sp>
        <p:nvSpPr>
          <p:cNvPr id="11" name="Text 8"/>
          <p:cNvSpPr/>
          <p:nvPr/>
        </p:nvSpPr>
        <p:spPr>
          <a:xfrm>
            <a:off x="796916" y="4619371"/>
            <a:ext cx="4979310" cy="255022"/>
          </a:xfrm>
          <a:prstGeom prst="rect">
            <a:avLst/>
          </a:prstGeom>
          <a:noFill/>
          <a:ln/>
        </p:spPr>
        <p:txBody>
          <a:bodyPr wrap="none" lIns="0" tIns="0" rIns="0" bIns="0" rtlCol="0" anchor="t"/>
          <a:lstStyle/>
          <a:p>
            <a:pPr marL="0" indent="0" algn="l">
              <a:lnSpc>
                <a:spcPts val="2000"/>
              </a:lnSpc>
              <a:buNone/>
            </a:pPr>
            <a:r>
              <a:rPr lang="en-US" sz="1600" b="1" dirty="0">
                <a:solidFill>
                  <a:srgbClr val="3257B8"/>
                </a:solidFill>
                <a:latin typeface="Inter Bold" pitchFamily="34" charset="0"/>
                <a:ea typeface="Inter Bold" pitchFamily="34" charset="-122"/>
                <a:cs typeface="Inter Bold" pitchFamily="34" charset="-120"/>
              </a:rPr>
              <a:t>Indirect Control — How Substantial Interest Works</a:t>
            </a:r>
            <a:endParaRPr lang="en-US" sz="1600" dirty="0"/>
          </a:p>
        </p:txBody>
      </p:sp>
      <p:pic>
        <p:nvPicPr>
          <p:cNvPr id="12" name="Image 1" descr="preencoded.png"/>
          <p:cNvPicPr>
            <a:picLocks noChangeAspect="1"/>
          </p:cNvPicPr>
          <p:nvPr/>
        </p:nvPicPr>
        <p:blipFill>
          <a:blip r:embed="rId4"/>
          <a:stretch>
            <a:fillRect/>
          </a:stretch>
        </p:blipFill>
        <p:spPr>
          <a:xfrm>
            <a:off x="796916" y="5075209"/>
            <a:ext cx="3031777" cy="544065"/>
          </a:xfrm>
          <a:prstGeom prst="rect">
            <a:avLst/>
          </a:prstGeom>
        </p:spPr>
      </p:pic>
      <p:sp>
        <p:nvSpPr>
          <p:cNvPr id="13" name="Text 9"/>
          <p:cNvSpPr/>
          <p:nvPr/>
        </p:nvSpPr>
        <p:spPr>
          <a:xfrm>
            <a:off x="932881" y="5753093"/>
            <a:ext cx="1699785"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Individual / KMP</a:t>
            </a:r>
            <a:endParaRPr lang="en-US" sz="1300" dirty="0"/>
          </a:p>
        </p:txBody>
      </p:sp>
      <p:sp>
        <p:nvSpPr>
          <p:cNvPr id="14" name="Text 10"/>
          <p:cNvSpPr/>
          <p:nvPr/>
        </p:nvSpPr>
        <p:spPr>
          <a:xfrm>
            <a:off x="932881" y="6045877"/>
            <a:ext cx="2759846"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Holds 20%+ voting power directly</a:t>
            </a:r>
            <a:endParaRPr lang="en-US" sz="1050" dirty="0"/>
          </a:p>
        </p:txBody>
      </p:sp>
      <p:pic>
        <p:nvPicPr>
          <p:cNvPr id="15" name="Image 2" descr="preencoded.png"/>
          <p:cNvPicPr>
            <a:picLocks noChangeAspect="1"/>
          </p:cNvPicPr>
          <p:nvPr/>
        </p:nvPicPr>
        <p:blipFill>
          <a:blip r:embed="rId5"/>
          <a:stretch>
            <a:fillRect/>
          </a:stretch>
        </p:blipFill>
        <p:spPr>
          <a:xfrm>
            <a:off x="3828693" y="5075209"/>
            <a:ext cx="3031777" cy="544065"/>
          </a:xfrm>
          <a:prstGeom prst="rect">
            <a:avLst/>
          </a:prstGeom>
        </p:spPr>
      </p:pic>
      <p:sp>
        <p:nvSpPr>
          <p:cNvPr id="16" name="Text 11"/>
          <p:cNvSpPr/>
          <p:nvPr/>
        </p:nvSpPr>
        <p:spPr>
          <a:xfrm>
            <a:off x="3964658" y="5753093"/>
            <a:ext cx="1699785"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Enterprise A</a:t>
            </a:r>
            <a:endParaRPr lang="en-US" sz="1300" dirty="0"/>
          </a:p>
        </p:txBody>
      </p:sp>
      <p:sp>
        <p:nvSpPr>
          <p:cNvPr id="17" name="Text 12"/>
          <p:cNvSpPr/>
          <p:nvPr/>
        </p:nvSpPr>
        <p:spPr>
          <a:xfrm>
            <a:off x="3964658" y="6045877"/>
            <a:ext cx="2759846"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Substantially influenced by the Individual</a:t>
            </a:r>
            <a:endParaRPr lang="en-US" sz="1050" dirty="0"/>
          </a:p>
        </p:txBody>
      </p:sp>
      <p:pic>
        <p:nvPicPr>
          <p:cNvPr id="18" name="Image 3" descr="preencoded.png"/>
          <p:cNvPicPr>
            <a:picLocks noChangeAspect="1"/>
          </p:cNvPicPr>
          <p:nvPr/>
        </p:nvPicPr>
        <p:blipFill>
          <a:blip r:embed="rId6"/>
          <a:stretch>
            <a:fillRect/>
          </a:stretch>
        </p:blipFill>
        <p:spPr>
          <a:xfrm>
            <a:off x="6860469" y="5075209"/>
            <a:ext cx="3031777" cy="544065"/>
          </a:xfrm>
          <a:prstGeom prst="rect">
            <a:avLst/>
          </a:prstGeom>
        </p:spPr>
      </p:pic>
      <p:sp>
        <p:nvSpPr>
          <p:cNvPr id="19" name="Text 13"/>
          <p:cNvSpPr/>
          <p:nvPr/>
        </p:nvSpPr>
        <p:spPr>
          <a:xfrm>
            <a:off x="6996435" y="5753093"/>
            <a:ext cx="1699785" cy="212475"/>
          </a:xfrm>
          <a:prstGeom prst="rect">
            <a:avLst/>
          </a:prstGeom>
          <a:noFill/>
          <a:ln/>
        </p:spPr>
        <p:txBody>
          <a:bodyPr wrap="none" lIns="0" tIns="0" rIns="0" bIns="0" rtlCol="0" anchor="t"/>
          <a:lstStyle/>
          <a:p>
            <a:pPr marL="0" indent="0" algn="l">
              <a:lnSpc>
                <a:spcPts val="1650"/>
              </a:lnSpc>
              <a:buNone/>
            </a:pPr>
            <a:r>
              <a:rPr lang="en-US" sz="1300" b="1" dirty="0">
                <a:solidFill>
                  <a:srgbClr val="15213F"/>
                </a:solidFill>
                <a:latin typeface="Inter Bold" pitchFamily="34" charset="0"/>
                <a:ea typeface="Inter Bold" pitchFamily="34" charset="-122"/>
                <a:cs typeface="Inter Bold" pitchFamily="34" charset="-120"/>
              </a:rPr>
              <a:t>Enterprise B</a:t>
            </a:r>
            <a:endParaRPr lang="en-US" sz="1300" dirty="0"/>
          </a:p>
        </p:txBody>
      </p:sp>
      <p:sp>
        <p:nvSpPr>
          <p:cNvPr id="20" name="Text 14"/>
          <p:cNvSpPr/>
          <p:nvPr/>
        </p:nvSpPr>
        <p:spPr>
          <a:xfrm>
            <a:off x="6996435" y="6045877"/>
            <a:ext cx="2759846" cy="431736"/>
          </a:xfrm>
          <a:prstGeom prst="rect">
            <a:avLst/>
          </a:prstGeom>
          <a:noFill/>
          <a:ln/>
        </p:spPr>
        <p:txBody>
          <a:bodyPr wrap="squar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Controlled by Enterprise A (Indirect Control)</a:t>
            </a:r>
            <a:endParaRPr lang="en-US" sz="1050" dirty="0"/>
          </a:p>
        </p:txBody>
      </p:sp>
      <p:sp>
        <p:nvSpPr>
          <p:cNvPr id="21" name="Text 15"/>
          <p:cNvSpPr/>
          <p:nvPr/>
        </p:nvSpPr>
        <p:spPr>
          <a:xfrm>
            <a:off x="796916" y="6764220"/>
            <a:ext cx="9095418" cy="215868"/>
          </a:xfrm>
          <a:prstGeom prst="rect">
            <a:avLst/>
          </a:prstGeom>
          <a:noFill/>
          <a:ln/>
        </p:spPr>
        <p:txBody>
          <a:bodyPr wrap="none" lIns="0" tIns="0" rIns="0" bIns="0" rtlCol="0" anchor="t"/>
          <a:lstStyle/>
          <a:p>
            <a:pPr marL="0" indent="0" algn="l">
              <a:lnSpc>
                <a:spcPts val="1650"/>
              </a:lnSpc>
              <a:buNone/>
            </a:pPr>
            <a:r>
              <a:rPr lang="en-US" sz="1050" dirty="0">
                <a:solidFill>
                  <a:srgbClr val="15213F"/>
                </a:solidFill>
                <a:latin typeface="Inter" pitchFamily="34" charset="0"/>
                <a:ea typeface="Inter" pitchFamily="34" charset="-122"/>
                <a:cs typeface="Inter" pitchFamily="34" charset="-120"/>
              </a:rPr>
              <a:t>The Individual is deemed to have Substantial Interest in Enterprise A, making Enterprise B a related party through indirect control.</a:t>
            </a:r>
            <a:endParaRPr lang="en-US" sz="10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3595"/>
            </a:avLst>
          </a:prstGeom>
          <a:solidFill>
            <a:srgbClr val="FBFCFE"/>
          </a:solidFill>
          <a:ln w="22269">
            <a:solidFill>
              <a:srgbClr val="E5E0DF"/>
            </a:solidFill>
            <a:prstDash val="solid"/>
          </a:ln>
        </p:spPr>
      </p:sp>
      <p:sp>
        <p:nvSpPr>
          <p:cNvPr id="3" name="Text 1"/>
          <p:cNvSpPr/>
          <p:nvPr/>
        </p:nvSpPr>
        <p:spPr>
          <a:xfrm>
            <a:off x="684612" y="512306"/>
            <a:ext cx="5820851" cy="337332"/>
          </a:xfrm>
          <a:prstGeom prst="rect">
            <a:avLst/>
          </a:prstGeom>
          <a:noFill/>
          <a:ln/>
        </p:spPr>
        <p:txBody>
          <a:bodyPr wrap="none" lIns="0" tIns="0" rIns="0" bIns="0" rtlCol="0" anchor="t"/>
          <a:lstStyle/>
          <a:p>
            <a:pPr marL="0" indent="0" algn="l">
              <a:lnSpc>
                <a:spcPts val="2650"/>
              </a:lnSpc>
              <a:buNone/>
            </a:pPr>
            <a:r>
              <a:rPr lang="en-US" sz="2100" b="1" dirty="0">
                <a:solidFill>
                  <a:srgbClr val="3257B8"/>
                </a:solidFill>
                <a:latin typeface="Inter Bold" pitchFamily="34" charset="0"/>
                <a:ea typeface="Inter Bold" pitchFamily="34" charset="-122"/>
                <a:cs typeface="Inter Bold" pitchFamily="34" charset="-120"/>
              </a:rPr>
              <a:t>AS 18: Understanding 'Significant Influence'</a:t>
            </a:r>
            <a:endParaRPr lang="en-US" sz="2100" dirty="0"/>
          </a:p>
        </p:txBody>
      </p:sp>
      <p:sp>
        <p:nvSpPr>
          <p:cNvPr id="4" name="Text 2"/>
          <p:cNvSpPr/>
          <p:nvPr/>
        </p:nvSpPr>
        <p:spPr>
          <a:xfrm>
            <a:off x="684612" y="1018261"/>
            <a:ext cx="9320026" cy="153831"/>
          </a:xfrm>
          <a:prstGeom prst="rect">
            <a:avLst/>
          </a:prstGeom>
          <a:noFill/>
          <a:ln/>
        </p:spPr>
        <p:txBody>
          <a:bodyPr wrap="none" lIns="0" tIns="0" rIns="0" bIns="0" rtlCol="0" anchor="t"/>
          <a:lstStyle/>
          <a:p>
            <a:pPr marL="0" indent="0" algn="l">
              <a:lnSpc>
                <a:spcPts val="1200"/>
              </a:lnSpc>
              <a:buNone/>
            </a:pPr>
            <a:endParaRPr lang="en-US" sz="800" dirty="0"/>
          </a:p>
        </p:txBody>
      </p:sp>
      <p:sp>
        <p:nvSpPr>
          <p:cNvPr id="5" name="Text 3"/>
          <p:cNvSpPr/>
          <p:nvPr/>
        </p:nvSpPr>
        <p:spPr>
          <a:xfrm>
            <a:off x="684612" y="1298516"/>
            <a:ext cx="4717035" cy="269814"/>
          </a:xfrm>
          <a:prstGeom prst="rect">
            <a:avLst/>
          </a:prstGeom>
          <a:noFill/>
          <a:ln/>
        </p:spPr>
        <p:txBody>
          <a:bodyPr wrap="none" lIns="0" tIns="0" rIns="0" bIns="0" rtlCol="0" anchor="t"/>
          <a:lstStyle/>
          <a:p>
            <a:pPr marL="0" indent="0" algn="l">
              <a:lnSpc>
                <a:spcPts val="2100"/>
              </a:lnSpc>
              <a:buNone/>
            </a:pPr>
            <a:r>
              <a:rPr lang="en-US" sz="1650" b="1" dirty="0">
                <a:solidFill>
                  <a:srgbClr val="3257B8"/>
                </a:solidFill>
                <a:latin typeface="Inter Bold" pitchFamily="34" charset="0"/>
                <a:ea typeface="Inter Bold" pitchFamily="34" charset="-122"/>
                <a:cs typeface="Inter Bold" pitchFamily="34" charset="-120"/>
              </a:rPr>
              <a:t>Share Ownership &amp; Presumption of Influence</a:t>
            </a:r>
            <a:endParaRPr lang="en-US" sz="1650" dirty="0"/>
          </a:p>
        </p:txBody>
      </p:sp>
      <p:sp>
        <p:nvSpPr>
          <p:cNvPr id="6" name="Shape 4"/>
          <p:cNvSpPr/>
          <p:nvPr/>
        </p:nvSpPr>
        <p:spPr>
          <a:xfrm>
            <a:off x="684612" y="1789592"/>
            <a:ext cx="3570071" cy="1185231"/>
          </a:xfrm>
          <a:prstGeom prst="roundRect">
            <a:avLst>
              <a:gd name="adj" fmla="val 13659"/>
            </a:avLst>
          </a:prstGeom>
          <a:solidFill>
            <a:srgbClr val="B6D6FC"/>
          </a:solidFill>
          <a:ln/>
        </p:spPr>
      </p:sp>
      <p:pic>
        <p:nvPicPr>
          <p:cNvPr id="7" name="Image 0" descr="preencoded.png"/>
          <p:cNvPicPr>
            <a:picLocks noChangeAspect="1"/>
          </p:cNvPicPr>
          <p:nvPr/>
        </p:nvPicPr>
        <p:blipFill>
          <a:blip r:embed="rId3"/>
          <a:stretch>
            <a:fillRect/>
          </a:stretch>
        </p:blipFill>
        <p:spPr>
          <a:xfrm>
            <a:off x="792479" y="1910882"/>
            <a:ext cx="168587" cy="134863"/>
          </a:xfrm>
          <a:prstGeom prst="rect">
            <a:avLst/>
          </a:prstGeom>
        </p:spPr>
      </p:pic>
      <p:sp>
        <p:nvSpPr>
          <p:cNvPr id="8" name="Text 5"/>
          <p:cNvSpPr/>
          <p:nvPr/>
        </p:nvSpPr>
        <p:spPr>
          <a:xfrm>
            <a:off x="1068934" y="1900876"/>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000000"/>
                </a:solidFill>
                <a:latin typeface="Inter Bold" pitchFamily="34" charset="0"/>
                <a:ea typeface="Inter Bold" pitchFamily="34" charset="-122"/>
                <a:cs typeface="Inter Bold" pitchFamily="34" charset="-120"/>
              </a:rPr>
              <a:t>The 20% Rule</a:t>
            </a:r>
            <a:endParaRPr lang="en-US" sz="1050" dirty="0"/>
          </a:p>
        </p:txBody>
      </p:sp>
      <p:sp>
        <p:nvSpPr>
          <p:cNvPr id="9" name="Text 6"/>
          <p:cNvSpPr/>
          <p:nvPr/>
        </p:nvSpPr>
        <p:spPr>
          <a:xfrm>
            <a:off x="1068934" y="2153810"/>
            <a:ext cx="3077882" cy="307662"/>
          </a:xfrm>
          <a:prstGeom prst="rect">
            <a:avLst/>
          </a:prstGeom>
          <a:noFill/>
          <a:ln/>
        </p:spPr>
        <p:txBody>
          <a:bodyPr wrap="square" lIns="0" tIns="0" rIns="0" bIns="0" rtlCol="0" anchor="t"/>
          <a:lstStyle/>
          <a:p>
            <a:pPr marL="0" indent="0" algn="l">
              <a:lnSpc>
                <a:spcPts val="1200"/>
              </a:lnSpc>
              <a:buNone/>
            </a:pPr>
            <a:r>
              <a:rPr lang="en-US" sz="800" dirty="0">
                <a:solidFill>
                  <a:srgbClr val="000000"/>
                </a:solidFill>
                <a:latin typeface="Inter" pitchFamily="34" charset="0"/>
                <a:ea typeface="Inter" pitchFamily="34" charset="-122"/>
                <a:cs typeface="Inter" pitchFamily="34" charset="-120"/>
              </a:rPr>
              <a:t>An investing party holding </a:t>
            </a:r>
            <a:r>
              <a:rPr lang="en-US" sz="800" b="1" dirty="0">
                <a:solidFill>
                  <a:srgbClr val="000000"/>
                </a:solidFill>
                <a:latin typeface="Inter" pitchFamily="34" charset="0"/>
                <a:ea typeface="Inter" pitchFamily="34" charset="-122"/>
                <a:cs typeface="Inter" pitchFamily="34" charset="-120"/>
              </a:rPr>
              <a:t>20% or more</a:t>
            </a:r>
            <a:r>
              <a:rPr lang="en-US" sz="800" dirty="0">
                <a:solidFill>
                  <a:srgbClr val="000000"/>
                </a:solidFill>
                <a:latin typeface="Inter" pitchFamily="34" charset="0"/>
                <a:ea typeface="Inter" pitchFamily="34" charset="-122"/>
                <a:cs typeface="Inter" pitchFamily="34" charset="-120"/>
              </a:rPr>
              <a:t> of the voting power is </a:t>
            </a:r>
            <a:r>
              <a:rPr lang="en-US" sz="800" b="1" dirty="0">
                <a:solidFill>
                  <a:srgbClr val="000000"/>
                </a:solidFill>
                <a:latin typeface="Inter" pitchFamily="34" charset="0"/>
                <a:ea typeface="Inter" pitchFamily="34" charset="-122"/>
                <a:cs typeface="Inter" pitchFamily="34" charset="-120"/>
              </a:rPr>
              <a:t>presumed</a:t>
            </a:r>
            <a:r>
              <a:rPr lang="en-US" sz="800" dirty="0">
                <a:solidFill>
                  <a:srgbClr val="000000"/>
                </a:solidFill>
                <a:latin typeface="Inter" pitchFamily="34" charset="0"/>
                <a:ea typeface="Inter" pitchFamily="34" charset="-122"/>
                <a:cs typeface="Inter" pitchFamily="34" charset="-120"/>
              </a:rPr>
              <a:t> to have significant influence.</a:t>
            </a:r>
            <a:endParaRPr lang="en-US" sz="800" dirty="0"/>
          </a:p>
        </p:txBody>
      </p:sp>
      <p:sp>
        <p:nvSpPr>
          <p:cNvPr id="10" name="Text 7"/>
          <p:cNvSpPr/>
          <p:nvPr/>
        </p:nvSpPr>
        <p:spPr>
          <a:xfrm>
            <a:off x="1068934" y="2537344"/>
            <a:ext cx="3077882" cy="307662"/>
          </a:xfrm>
          <a:prstGeom prst="rect">
            <a:avLst/>
          </a:prstGeom>
          <a:noFill/>
          <a:ln/>
        </p:spPr>
        <p:txBody>
          <a:bodyPr wrap="square" lIns="0" tIns="0" rIns="0" bIns="0" rtlCol="0" anchor="t"/>
          <a:lstStyle/>
          <a:p>
            <a:pPr marL="0" indent="0" algn="l">
              <a:lnSpc>
                <a:spcPts val="1200"/>
              </a:lnSpc>
              <a:buNone/>
            </a:pPr>
            <a:r>
              <a:rPr lang="en-US" sz="800" dirty="0">
                <a:solidFill>
                  <a:srgbClr val="000000"/>
                </a:solidFill>
                <a:latin typeface="Inter" pitchFamily="34" charset="0"/>
                <a:ea typeface="Inter" pitchFamily="34" charset="-122"/>
                <a:cs typeface="Inter" pitchFamily="34" charset="-120"/>
              </a:rPr>
              <a:t>Conversely, </a:t>
            </a:r>
            <a:r>
              <a:rPr lang="en-US" sz="800" b="1" dirty="0">
                <a:solidFill>
                  <a:srgbClr val="000000"/>
                </a:solidFill>
                <a:latin typeface="Inter" pitchFamily="34" charset="0"/>
                <a:ea typeface="Inter" pitchFamily="34" charset="-122"/>
                <a:cs typeface="Inter" pitchFamily="34" charset="-120"/>
              </a:rPr>
              <a:t>less than 20%</a:t>
            </a:r>
            <a:r>
              <a:rPr lang="en-US" sz="800" dirty="0">
                <a:solidFill>
                  <a:srgbClr val="000000"/>
                </a:solidFill>
                <a:latin typeface="Inter" pitchFamily="34" charset="0"/>
                <a:ea typeface="Inter" pitchFamily="34" charset="-122"/>
                <a:cs typeface="Inter" pitchFamily="34" charset="-120"/>
              </a:rPr>
              <a:t> voting power presumes </a:t>
            </a:r>
            <a:r>
              <a:rPr lang="en-US" sz="800" b="1" dirty="0">
                <a:solidFill>
                  <a:srgbClr val="000000"/>
                </a:solidFill>
                <a:latin typeface="Inter" pitchFamily="34" charset="0"/>
                <a:ea typeface="Inter" pitchFamily="34" charset="-122"/>
                <a:cs typeface="Inter" pitchFamily="34" charset="-120"/>
              </a:rPr>
              <a:t>no significant influence</a:t>
            </a:r>
            <a:r>
              <a:rPr lang="en-US" sz="800" dirty="0">
                <a:solidFill>
                  <a:srgbClr val="000000"/>
                </a:solidFill>
                <a:latin typeface="Inter" pitchFamily="34" charset="0"/>
                <a:ea typeface="Inter" pitchFamily="34" charset="-122"/>
                <a:cs typeface="Inter" pitchFamily="34" charset="-120"/>
              </a:rPr>
              <a:t>.</a:t>
            </a:r>
            <a:endParaRPr lang="en-US" sz="800" dirty="0"/>
          </a:p>
        </p:txBody>
      </p:sp>
      <p:sp>
        <p:nvSpPr>
          <p:cNvPr id="11" name="Text 8"/>
          <p:cNvSpPr/>
          <p:nvPr/>
        </p:nvSpPr>
        <p:spPr>
          <a:xfrm>
            <a:off x="4523482" y="1770624"/>
            <a:ext cx="5486723" cy="461493"/>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These presumptions can be rebutted if it can be clearly demonstrated otherwise. For instance, even with less than 20% ownership, significant influence can be proven through other means, such as a strategic agreement or statutory rights.</a:t>
            </a:r>
            <a:endParaRPr lang="en-US" sz="800" dirty="0"/>
          </a:p>
        </p:txBody>
      </p:sp>
      <p:sp>
        <p:nvSpPr>
          <p:cNvPr id="12" name="Text 9"/>
          <p:cNvSpPr/>
          <p:nvPr/>
        </p:nvSpPr>
        <p:spPr>
          <a:xfrm>
            <a:off x="4523482" y="2307989"/>
            <a:ext cx="5486723" cy="461493"/>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It's also important to note that substantial or majority ownership by a third party does not automatically negate an investing party's ability to exercise significant influence, particularly if they still hold a crucial minority stake or maintain strong board representation.</a:t>
            </a:r>
            <a:endParaRPr lang="en-US" sz="800" dirty="0"/>
          </a:p>
        </p:txBody>
      </p:sp>
      <p:sp>
        <p:nvSpPr>
          <p:cNvPr id="13" name="Text 10"/>
          <p:cNvSpPr/>
          <p:nvPr/>
        </p:nvSpPr>
        <p:spPr>
          <a:xfrm>
            <a:off x="684612" y="3196085"/>
            <a:ext cx="2186930" cy="269814"/>
          </a:xfrm>
          <a:prstGeom prst="rect">
            <a:avLst/>
          </a:prstGeom>
          <a:noFill/>
          <a:ln/>
        </p:spPr>
        <p:txBody>
          <a:bodyPr wrap="none" lIns="0" tIns="0" rIns="0" bIns="0" rtlCol="0" anchor="t"/>
          <a:lstStyle/>
          <a:p>
            <a:pPr marL="0" indent="0" algn="l">
              <a:lnSpc>
                <a:spcPts val="2100"/>
              </a:lnSpc>
              <a:buNone/>
            </a:pPr>
            <a:r>
              <a:rPr lang="en-US" sz="1650" b="1" dirty="0">
                <a:solidFill>
                  <a:srgbClr val="3257B8"/>
                </a:solidFill>
                <a:latin typeface="Inter Bold" pitchFamily="34" charset="0"/>
                <a:ea typeface="Inter Bold" pitchFamily="34" charset="-122"/>
                <a:cs typeface="Inter Bold" pitchFamily="34" charset="-120"/>
              </a:rPr>
              <a:t>Illustrative Examples</a:t>
            </a:r>
            <a:endParaRPr lang="en-US" sz="1650" dirty="0"/>
          </a:p>
        </p:txBody>
      </p:sp>
      <p:sp>
        <p:nvSpPr>
          <p:cNvPr id="14" name="Shape 11"/>
          <p:cNvSpPr/>
          <p:nvPr/>
        </p:nvSpPr>
        <p:spPr>
          <a:xfrm>
            <a:off x="684612" y="3687162"/>
            <a:ext cx="2554115" cy="187851"/>
          </a:xfrm>
          <a:prstGeom prst="roundRect">
            <a:avLst>
              <a:gd name="adj" fmla="val 68944"/>
            </a:avLst>
          </a:prstGeom>
          <a:solidFill>
            <a:srgbClr val="D7DFF4"/>
          </a:solidFill>
          <a:ln/>
        </p:spPr>
      </p:sp>
      <p:sp>
        <p:nvSpPr>
          <p:cNvPr id="15" name="Text 12"/>
          <p:cNvSpPr/>
          <p:nvPr/>
        </p:nvSpPr>
        <p:spPr>
          <a:xfrm>
            <a:off x="749332" y="3719529"/>
            <a:ext cx="2424673" cy="123117"/>
          </a:xfrm>
          <a:prstGeom prst="rect">
            <a:avLst/>
          </a:prstGeom>
          <a:noFill/>
          <a:ln/>
        </p:spPr>
        <p:txBody>
          <a:bodyPr wrap="none" lIns="0" tIns="0" rIns="0" bIns="0" rtlCol="0" anchor="t"/>
          <a:lstStyle/>
          <a:p>
            <a:pPr marL="0" indent="0" algn="l">
              <a:lnSpc>
                <a:spcPts val="950"/>
              </a:lnSpc>
              <a:buNone/>
            </a:pPr>
            <a:r>
              <a:rPr lang="en-US" sz="650" dirty="0">
                <a:solidFill>
                  <a:srgbClr val="000000"/>
                </a:solidFill>
                <a:latin typeface="Inter" pitchFamily="34" charset="0"/>
                <a:ea typeface="Inter" pitchFamily="34" charset="-122"/>
                <a:cs typeface="Inter" pitchFamily="34" charset="-120"/>
              </a:rPr>
              <a:t>✅</a:t>
            </a:r>
            <a:r>
              <a:rPr lang="en-US" sz="650" dirty="0">
                <a:solidFill>
                  <a:srgbClr val="15213F"/>
                </a:solidFill>
                <a:latin typeface="Inter" pitchFamily="34" charset="0"/>
                <a:ea typeface="Inter" pitchFamily="34" charset="-122"/>
                <a:cs typeface="Inter" pitchFamily="34" charset="-120"/>
              </a:rPr>
              <a:t> Significant Influence — Rebutted Presumption</a:t>
            </a:r>
            <a:endParaRPr lang="en-US" sz="650" dirty="0"/>
          </a:p>
        </p:txBody>
      </p:sp>
      <p:pic>
        <p:nvPicPr>
          <p:cNvPr id="16" name="Image 1" descr="preencoded.png"/>
          <p:cNvPicPr>
            <a:picLocks noChangeAspect="1"/>
          </p:cNvPicPr>
          <p:nvPr/>
        </p:nvPicPr>
        <p:blipFill>
          <a:blip r:embed="rId4"/>
          <a:stretch>
            <a:fillRect/>
          </a:stretch>
        </p:blipFill>
        <p:spPr>
          <a:xfrm>
            <a:off x="684612" y="3969853"/>
            <a:ext cx="323777" cy="835282"/>
          </a:xfrm>
          <a:prstGeom prst="rect">
            <a:avLst/>
          </a:prstGeom>
        </p:spPr>
      </p:pic>
      <p:sp>
        <p:nvSpPr>
          <p:cNvPr id="17" name="Text 13"/>
          <p:cNvSpPr/>
          <p:nvPr/>
        </p:nvSpPr>
        <p:spPr>
          <a:xfrm>
            <a:off x="1092682" y="4077743"/>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Investor Co.</a:t>
            </a:r>
            <a:endParaRPr lang="en-US" sz="1050" dirty="0"/>
          </a:p>
        </p:txBody>
      </p:sp>
      <p:sp>
        <p:nvSpPr>
          <p:cNvPr id="18" name="Text 14"/>
          <p:cNvSpPr/>
          <p:nvPr/>
        </p:nvSpPr>
        <p:spPr>
          <a:xfrm>
            <a:off x="1092682" y="4330677"/>
            <a:ext cx="4120283"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Holds only 15% voting power</a:t>
            </a:r>
            <a:endParaRPr lang="en-US" sz="800" dirty="0"/>
          </a:p>
        </p:txBody>
      </p:sp>
      <p:pic>
        <p:nvPicPr>
          <p:cNvPr id="19" name="Image 2" descr="preencoded.png"/>
          <p:cNvPicPr>
            <a:picLocks noChangeAspect="1"/>
          </p:cNvPicPr>
          <p:nvPr/>
        </p:nvPicPr>
        <p:blipFill>
          <a:blip r:embed="rId4"/>
          <a:stretch>
            <a:fillRect/>
          </a:stretch>
        </p:blipFill>
        <p:spPr>
          <a:xfrm>
            <a:off x="846500" y="4701856"/>
            <a:ext cx="323777" cy="835282"/>
          </a:xfrm>
          <a:prstGeom prst="rect">
            <a:avLst/>
          </a:prstGeom>
        </p:spPr>
      </p:pic>
      <p:sp>
        <p:nvSpPr>
          <p:cNvPr id="20" name="Text 15"/>
          <p:cNvSpPr/>
          <p:nvPr/>
        </p:nvSpPr>
        <p:spPr>
          <a:xfrm>
            <a:off x="1254570" y="4809746"/>
            <a:ext cx="1424897"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Board Representation</a:t>
            </a:r>
            <a:endParaRPr lang="en-US" sz="1050" dirty="0"/>
          </a:p>
        </p:txBody>
      </p:sp>
      <p:sp>
        <p:nvSpPr>
          <p:cNvPr id="21" name="Text 16"/>
          <p:cNvSpPr/>
          <p:nvPr/>
        </p:nvSpPr>
        <p:spPr>
          <a:xfrm>
            <a:off x="1254570" y="5062680"/>
            <a:ext cx="3958395"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Has 2 out of 5 board seats + veto rights on key decisions</a:t>
            </a:r>
            <a:endParaRPr lang="en-US" sz="800" dirty="0"/>
          </a:p>
        </p:txBody>
      </p:sp>
      <p:pic>
        <p:nvPicPr>
          <p:cNvPr id="22" name="Image 3" descr="preencoded.png"/>
          <p:cNvPicPr>
            <a:picLocks noChangeAspect="1"/>
          </p:cNvPicPr>
          <p:nvPr/>
        </p:nvPicPr>
        <p:blipFill>
          <a:blip r:embed="rId4"/>
          <a:stretch>
            <a:fillRect/>
          </a:stretch>
        </p:blipFill>
        <p:spPr>
          <a:xfrm>
            <a:off x="1008389" y="5433859"/>
            <a:ext cx="323777" cy="835282"/>
          </a:xfrm>
          <a:prstGeom prst="rect">
            <a:avLst/>
          </a:prstGeom>
        </p:spPr>
      </p:pic>
      <p:sp>
        <p:nvSpPr>
          <p:cNvPr id="23" name="Text 17"/>
          <p:cNvSpPr/>
          <p:nvPr/>
        </p:nvSpPr>
        <p:spPr>
          <a:xfrm>
            <a:off x="1416459" y="5541749"/>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Enterprise A</a:t>
            </a:r>
            <a:endParaRPr lang="en-US" sz="1050" dirty="0"/>
          </a:p>
        </p:txBody>
      </p:sp>
      <p:sp>
        <p:nvSpPr>
          <p:cNvPr id="24" name="Text 18"/>
          <p:cNvSpPr/>
          <p:nvPr/>
        </p:nvSpPr>
        <p:spPr>
          <a:xfrm>
            <a:off x="1416459" y="5794683"/>
            <a:ext cx="3796506"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Significant Influence EXISTS despite &lt;20% stake</a:t>
            </a:r>
            <a:endParaRPr lang="en-US" sz="800" dirty="0"/>
          </a:p>
        </p:txBody>
      </p:sp>
      <p:sp>
        <p:nvSpPr>
          <p:cNvPr id="25" name="Text 19"/>
          <p:cNvSpPr/>
          <p:nvPr/>
        </p:nvSpPr>
        <p:spPr>
          <a:xfrm>
            <a:off x="684612" y="6176390"/>
            <a:ext cx="4528353"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Reason: Board representation &amp; statutory rights rebut the presumption of no influence.</a:t>
            </a:r>
            <a:endParaRPr lang="en-US" sz="800" dirty="0"/>
          </a:p>
        </p:txBody>
      </p:sp>
      <p:sp>
        <p:nvSpPr>
          <p:cNvPr id="26" name="Shape 20"/>
          <p:cNvSpPr/>
          <p:nvPr/>
        </p:nvSpPr>
        <p:spPr>
          <a:xfrm>
            <a:off x="5481764" y="3687162"/>
            <a:ext cx="2552288" cy="187851"/>
          </a:xfrm>
          <a:prstGeom prst="roundRect">
            <a:avLst>
              <a:gd name="adj" fmla="val 68944"/>
            </a:avLst>
          </a:prstGeom>
          <a:solidFill>
            <a:srgbClr val="D7DFF4"/>
          </a:solidFill>
          <a:ln/>
        </p:spPr>
      </p:sp>
      <p:sp>
        <p:nvSpPr>
          <p:cNvPr id="27" name="Text 21"/>
          <p:cNvSpPr/>
          <p:nvPr/>
        </p:nvSpPr>
        <p:spPr>
          <a:xfrm>
            <a:off x="5546485" y="3719529"/>
            <a:ext cx="2422847" cy="123117"/>
          </a:xfrm>
          <a:prstGeom prst="rect">
            <a:avLst/>
          </a:prstGeom>
          <a:noFill/>
          <a:ln/>
        </p:spPr>
        <p:txBody>
          <a:bodyPr wrap="none" lIns="0" tIns="0" rIns="0" bIns="0" rtlCol="0" anchor="t"/>
          <a:lstStyle/>
          <a:p>
            <a:pPr marL="0" indent="0" algn="l">
              <a:lnSpc>
                <a:spcPts val="950"/>
              </a:lnSpc>
              <a:buNone/>
            </a:pPr>
            <a:r>
              <a:rPr lang="en-US" sz="650" dirty="0">
                <a:solidFill>
                  <a:srgbClr val="000000"/>
                </a:solidFill>
                <a:latin typeface="Inter" pitchFamily="34" charset="0"/>
                <a:ea typeface="Inter" pitchFamily="34" charset="-122"/>
                <a:cs typeface="Inter" pitchFamily="34" charset="-120"/>
              </a:rPr>
              <a:t>❌</a:t>
            </a:r>
            <a:r>
              <a:rPr lang="en-US" sz="650" dirty="0">
                <a:solidFill>
                  <a:srgbClr val="15213F"/>
                </a:solidFill>
                <a:latin typeface="Inter" pitchFamily="34" charset="0"/>
                <a:ea typeface="Inter" pitchFamily="34" charset="-122"/>
                <a:cs typeface="Inter" pitchFamily="34" charset="-120"/>
              </a:rPr>
              <a:t> No Significant Influence — Presumption Holds</a:t>
            </a:r>
            <a:endParaRPr lang="en-US" sz="650" dirty="0"/>
          </a:p>
        </p:txBody>
      </p:sp>
      <p:pic>
        <p:nvPicPr>
          <p:cNvPr id="28" name="Image 4" descr="preencoded.png"/>
          <p:cNvPicPr>
            <a:picLocks noChangeAspect="1"/>
          </p:cNvPicPr>
          <p:nvPr/>
        </p:nvPicPr>
        <p:blipFill>
          <a:blip r:embed="rId4"/>
          <a:stretch>
            <a:fillRect/>
          </a:stretch>
        </p:blipFill>
        <p:spPr>
          <a:xfrm>
            <a:off x="5481764" y="3969853"/>
            <a:ext cx="323777" cy="835282"/>
          </a:xfrm>
          <a:prstGeom prst="rect">
            <a:avLst/>
          </a:prstGeom>
        </p:spPr>
      </p:pic>
      <p:sp>
        <p:nvSpPr>
          <p:cNvPr id="29" name="Text 22"/>
          <p:cNvSpPr/>
          <p:nvPr/>
        </p:nvSpPr>
        <p:spPr>
          <a:xfrm>
            <a:off x="5889835" y="4077743"/>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Investor Co.</a:t>
            </a:r>
            <a:endParaRPr lang="en-US" sz="1050" dirty="0"/>
          </a:p>
        </p:txBody>
      </p:sp>
      <p:sp>
        <p:nvSpPr>
          <p:cNvPr id="30" name="Text 23"/>
          <p:cNvSpPr/>
          <p:nvPr/>
        </p:nvSpPr>
        <p:spPr>
          <a:xfrm>
            <a:off x="5889835" y="4330677"/>
            <a:ext cx="4120283"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Holds only 15% voting power</a:t>
            </a:r>
            <a:endParaRPr lang="en-US" sz="800" dirty="0"/>
          </a:p>
        </p:txBody>
      </p:sp>
      <p:pic>
        <p:nvPicPr>
          <p:cNvPr id="31" name="Image 5" descr="preencoded.png"/>
          <p:cNvPicPr>
            <a:picLocks noChangeAspect="1"/>
          </p:cNvPicPr>
          <p:nvPr/>
        </p:nvPicPr>
        <p:blipFill>
          <a:blip r:embed="rId4"/>
          <a:stretch>
            <a:fillRect/>
          </a:stretch>
        </p:blipFill>
        <p:spPr>
          <a:xfrm>
            <a:off x="5643653" y="4701856"/>
            <a:ext cx="323777" cy="835282"/>
          </a:xfrm>
          <a:prstGeom prst="rect">
            <a:avLst/>
          </a:prstGeom>
        </p:spPr>
      </p:pic>
      <p:sp>
        <p:nvSpPr>
          <p:cNvPr id="32" name="Text 24"/>
          <p:cNvSpPr/>
          <p:nvPr/>
        </p:nvSpPr>
        <p:spPr>
          <a:xfrm>
            <a:off x="6051723" y="4809746"/>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No Board Seat</a:t>
            </a:r>
            <a:endParaRPr lang="en-US" sz="1050" dirty="0"/>
          </a:p>
        </p:txBody>
      </p:sp>
      <p:sp>
        <p:nvSpPr>
          <p:cNvPr id="33" name="Text 25"/>
          <p:cNvSpPr/>
          <p:nvPr/>
        </p:nvSpPr>
        <p:spPr>
          <a:xfrm>
            <a:off x="6051723" y="5062680"/>
            <a:ext cx="3958395"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No participation in policy decisions, purely passive investor</a:t>
            </a:r>
            <a:endParaRPr lang="en-US" sz="800" dirty="0"/>
          </a:p>
        </p:txBody>
      </p:sp>
      <p:pic>
        <p:nvPicPr>
          <p:cNvPr id="34" name="Image 6" descr="preencoded.png"/>
          <p:cNvPicPr>
            <a:picLocks noChangeAspect="1"/>
          </p:cNvPicPr>
          <p:nvPr/>
        </p:nvPicPr>
        <p:blipFill>
          <a:blip r:embed="rId4"/>
          <a:stretch>
            <a:fillRect/>
          </a:stretch>
        </p:blipFill>
        <p:spPr>
          <a:xfrm>
            <a:off x="5805541" y="5433859"/>
            <a:ext cx="323777" cy="835282"/>
          </a:xfrm>
          <a:prstGeom prst="rect">
            <a:avLst/>
          </a:prstGeom>
        </p:spPr>
      </p:pic>
      <p:sp>
        <p:nvSpPr>
          <p:cNvPr id="35" name="Text 26"/>
          <p:cNvSpPr/>
          <p:nvPr/>
        </p:nvSpPr>
        <p:spPr>
          <a:xfrm>
            <a:off x="6213612" y="5541749"/>
            <a:ext cx="1349042" cy="168623"/>
          </a:xfrm>
          <a:prstGeom prst="rect">
            <a:avLst/>
          </a:prstGeom>
          <a:noFill/>
          <a:ln/>
        </p:spPr>
        <p:txBody>
          <a:bodyPr wrap="none" lIns="0" tIns="0" rIns="0" bIns="0" rtlCol="0" anchor="t"/>
          <a:lstStyle/>
          <a:p>
            <a:pPr marL="0" indent="0" algn="l">
              <a:lnSpc>
                <a:spcPts val="1300"/>
              </a:lnSpc>
              <a:buNone/>
            </a:pPr>
            <a:r>
              <a:rPr lang="en-US" sz="1050" b="1" dirty="0">
                <a:solidFill>
                  <a:srgbClr val="15213F"/>
                </a:solidFill>
                <a:latin typeface="Inter Bold" pitchFamily="34" charset="0"/>
                <a:ea typeface="Inter Bold" pitchFamily="34" charset="-122"/>
                <a:cs typeface="Inter Bold" pitchFamily="34" charset="-120"/>
              </a:rPr>
              <a:t>Enterprise A</a:t>
            </a:r>
            <a:endParaRPr lang="en-US" sz="1050" dirty="0"/>
          </a:p>
        </p:txBody>
      </p:sp>
      <p:sp>
        <p:nvSpPr>
          <p:cNvPr id="36" name="Text 27"/>
          <p:cNvSpPr/>
          <p:nvPr/>
        </p:nvSpPr>
        <p:spPr>
          <a:xfrm>
            <a:off x="6213612" y="5794683"/>
            <a:ext cx="3796506" cy="153831"/>
          </a:xfrm>
          <a:prstGeom prst="rect">
            <a:avLst/>
          </a:prstGeom>
          <a:noFill/>
          <a:ln/>
        </p:spPr>
        <p:txBody>
          <a:bodyPr wrap="non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No Significant Influence</a:t>
            </a:r>
            <a:endParaRPr lang="en-US" sz="800" dirty="0"/>
          </a:p>
        </p:txBody>
      </p:sp>
      <p:sp>
        <p:nvSpPr>
          <p:cNvPr id="37" name="Text 28"/>
          <p:cNvSpPr/>
          <p:nvPr/>
        </p:nvSpPr>
        <p:spPr>
          <a:xfrm>
            <a:off x="5481764" y="6176390"/>
            <a:ext cx="4528353" cy="307662"/>
          </a:xfrm>
          <a:prstGeom prst="rect">
            <a:avLst/>
          </a:prstGeom>
          <a:noFill/>
          <a:ln/>
        </p:spPr>
        <p:txBody>
          <a:bodyPr wrap="square" lIns="0" tIns="0" rIns="0" bIns="0" rtlCol="0" anchor="t"/>
          <a:lstStyle/>
          <a:p>
            <a:pPr marL="0" indent="0" algn="l">
              <a:lnSpc>
                <a:spcPts val="1200"/>
              </a:lnSpc>
              <a:buNone/>
            </a:pPr>
            <a:r>
              <a:rPr lang="en-US" sz="800" dirty="0">
                <a:solidFill>
                  <a:srgbClr val="15213F"/>
                </a:solidFill>
                <a:latin typeface="Inter" pitchFamily="34" charset="0"/>
                <a:ea typeface="Inter" pitchFamily="34" charset="-122"/>
                <a:cs typeface="Inter" pitchFamily="34" charset="-120"/>
              </a:rPr>
              <a:t>Reason: No board representation, no strategic rights — presumption of no influence stands.</a:t>
            </a:r>
            <a:endParaRPr lang="en-US" sz="800" dirty="0"/>
          </a:p>
        </p:txBody>
      </p:sp>
      <p:sp>
        <p:nvSpPr>
          <p:cNvPr id="38" name="Shape 29"/>
          <p:cNvSpPr/>
          <p:nvPr/>
        </p:nvSpPr>
        <p:spPr>
          <a:xfrm>
            <a:off x="684612" y="6654763"/>
            <a:ext cx="9320026" cy="394932"/>
          </a:xfrm>
          <a:prstGeom prst="roundRect">
            <a:avLst>
              <a:gd name="adj" fmla="val 40992"/>
            </a:avLst>
          </a:prstGeom>
          <a:solidFill>
            <a:srgbClr val="C3CFEF"/>
          </a:solidFill>
          <a:ln/>
        </p:spPr>
      </p:sp>
      <p:pic>
        <p:nvPicPr>
          <p:cNvPr id="39" name="Image 7" descr="preencoded.png"/>
          <p:cNvPicPr>
            <a:picLocks noChangeAspect="1"/>
          </p:cNvPicPr>
          <p:nvPr/>
        </p:nvPicPr>
        <p:blipFill>
          <a:blip r:embed="rId5"/>
          <a:stretch>
            <a:fillRect/>
          </a:stretch>
        </p:blipFill>
        <p:spPr>
          <a:xfrm>
            <a:off x="792479" y="6806593"/>
            <a:ext cx="134835" cy="107891"/>
          </a:xfrm>
          <a:prstGeom prst="rect">
            <a:avLst/>
          </a:prstGeom>
        </p:spPr>
      </p:pic>
      <p:sp>
        <p:nvSpPr>
          <p:cNvPr id="40" name="Text 30"/>
          <p:cNvSpPr/>
          <p:nvPr/>
        </p:nvSpPr>
        <p:spPr>
          <a:xfrm>
            <a:off x="1035181" y="6766047"/>
            <a:ext cx="8861588" cy="153831"/>
          </a:xfrm>
          <a:prstGeom prst="rect">
            <a:avLst/>
          </a:prstGeom>
          <a:noFill/>
          <a:ln/>
        </p:spPr>
        <p:txBody>
          <a:bodyPr wrap="none" lIns="0" tIns="0" rIns="0" bIns="0" rtlCol="0" anchor="t"/>
          <a:lstStyle/>
          <a:p>
            <a:pPr marL="0" indent="0" algn="l">
              <a:lnSpc>
                <a:spcPts val="1200"/>
              </a:lnSpc>
              <a:buNone/>
            </a:pPr>
            <a:r>
              <a:rPr lang="en-US" sz="800" dirty="0">
                <a:solidFill>
                  <a:srgbClr val="000000"/>
                </a:solidFill>
                <a:latin typeface="Inter" pitchFamily="34" charset="0"/>
                <a:ea typeface="Inter" pitchFamily="34" charset="-122"/>
                <a:cs typeface="Inter" pitchFamily="34" charset="-120"/>
              </a:rPr>
              <a:t>*key decision does not means all decisions of the company </a:t>
            </a:r>
            <a:endParaRPr lang="en-US" sz="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929850"/>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Disclosure</a:t>
            </a:r>
            <a:endParaRPr lang="en-US" sz="2700" dirty="0"/>
          </a:p>
        </p:txBody>
      </p:sp>
      <p:pic>
        <p:nvPicPr>
          <p:cNvPr id="4" name="Image 0" descr="preencoded.png"/>
          <p:cNvPicPr>
            <a:picLocks noChangeAspect="1"/>
          </p:cNvPicPr>
          <p:nvPr/>
        </p:nvPicPr>
        <p:blipFill>
          <a:blip r:embed="rId3"/>
          <a:stretch>
            <a:fillRect/>
          </a:stretch>
        </p:blipFill>
        <p:spPr>
          <a:xfrm>
            <a:off x="805528" y="2839350"/>
            <a:ext cx="4469983" cy="33411"/>
          </a:xfrm>
          <a:prstGeom prst="rect">
            <a:avLst/>
          </a:prstGeom>
        </p:spPr>
      </p:pic>
      <p:sp>
        <p:nvSpPr>
          <p:cNvPr id="5" name="Text 2"/>
          <p:cNvSpPr/>
          <p:nvPr/>
        </p:nvSpPr>
        <p:spPr>
          <a:xfrm>
            <a:off x="805528" y="2975258"/>
            <a:ext cx="382643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Always Disclose (Even Without Transactions)</a:t>
            </a:r>
            <a:endParaRPr lang="en-US" sz="1350" dirty="0"/>
          </a:p>
        </p:txBody>
      </p:sp>
      <p:sp>
        <p:nvSpPr>
          <p:cNvPr id="6" name="Text 3"/>
          <p:cNvSpPr/>
          <p:nvPr/>
        </p:nvSpPr>
        <p:spPr>
          <a:xfrm>
            <a:off x="805528" y="3273958"/>
            <a:ext cx="4469983"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Where </a:t>
            </a:r>
            <a:r>
              <a:rPr lang="en-US" sz="1050" b="1" dirty="0">
                <a:solidFill>
                  <a:srgbClr val="15213F"/>
                </a:solidFill>
                <a:latin typeface="Inter" pitchFamily="34" charset="0"/>
                <a:ea typeface="Inter" pitchFamily="34" charset="-122"/>
                <a:cs typeface="Inter" pitchFamily="34" charset="-120"/>
              </a:rPr>
              <a:t>control exists</a:t>
            </a:r>
            <a:r>
              <a:rPr lang="en-US" sz="1050" dirty="0">
                <a:solidFill>
                  <a:srgbClr val="15213F"/>
                </a:solidFill>
                <a:latin typeface="Inter" pitchFamily="34" charset="0"/>
                <a:ea typeface="Inter" pitchFamily="34" charset="-122"/>
                <a:cs typeface="Inter" pitchFamily="34" charset="-120"/>
              </a:rPr>
              <a:t>, disclose the name of the related party and nature of the relationship — regardless of whether any transactions occurred during the period.</a:t>
            </a:r>
            <a:endParaRPr lang="en-US" sz="1050" dirty="0"/>
          </a:p>
        </p:txBody>
      </p:sp>
      <p:sp>
        <p:nvSpPr>
          <p:cNvPr id="7" name="Text 4"/>
          <p:cNvSpPr/>
          <p:nvPr/>
        </p:nvSpPr>
        <p:spPr>
          <a:xfrm>
            <a:off x="805528" y="4019795"/>
            <a:ext cx="446998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This is because a control relationship itself can affect the enterprise's independence in financial and operating decisions.</a:t>
            </a:r>
            <a:endParaRPr lang="en-US" sz="1050" dirty="0"/>
          </a:p>
        </p:txBody>
      </p:sp>
      <p:pic>
        <p:nvPicPr>
          <p:cNvPr id="8" name="Image 1" descr="preencoded.png"/>
          <p:cNvPicPr>
            <a:picLocks noChangeAspect="1"/>
          </p:cNvPicPr>
          <p:nvPr/>
        </p:nvPicPr>
        <p:blipFill>
          <a:blip r:embed="rId3"/>
          <a:stretch>
            <a:fillRect/>
          </a:stretch>
        </p:blipFill>
        <p:spPr>
          <a:xfrm>
            <a:off x="5413651" y="2839350"/>
            <a:ext cx="4470070" cy="33411"/>
          </a:xfrm>
          <a:prstGeom prst="rect">
            <a:avLst/>
          </a:prstGeom>
        </p:spPr>
      </p:pic>
      <p:sp>
        <p:nvSpPr>
          <p:cNvPr id="9" name="Text 5"/>
          <p:cNvSpPr/>
          <p:nvPr/>
        </p:nvSpPr>
        <p:spPr>
          <a:xfrm>
            <a:off x="5413651" y="2975258"/>
            <a:ext cx="3053437"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When Transactions Occur, Disclose:</a:t>
            </a:r>
            <a:endParaRPr lang="en-US" sz="1350" dirty="0"/>
          </a:p>
        </p:txBody>
      </p:sp>
      <p:sp>
        <p:nvSpPr>
          <p:cNvPr id="10" name="Text 6"/>
          <p:cNvSpPr/>
          <p:nvPr/>
        </p:nvSpPr>
        <p:spPr>
          <a:xfrm>
            <a:off x="5413651" y="3273958"/>
            <a:ext cx="4470070" cy="156745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Name of the transacting related party</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Nature of the relationship</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Description and volume of transactions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Outstanding balances at balance sheet date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Provisions for doubtful debts from related parties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Amounts written off or written back</a:t>
            </a:r>
            <a:endParaRPr lang="en-US" sz="1050" dirty="0"/>
          </a:p>
        </p:txBody>
      </p:sp>
      <p:sp>
        <p:nvSpPr>
          <p:cNvPr id="11" name="Text 7"/>
          <p:cNvSpPr/>
          <p:nvPr/>
        </p:nvSpPr>
        <p:spPr>
          <a:xfrm>
            <a:off x="1012738" y="5255839"/>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"Non-disclosure of related party transactions is not just a compliance failure — it is a breach of investor trust."</a:t>
            </a:r>
            <a:endParaRPr lang="en-US" sz="1050" dirty="0"/>
          </a:p>
        </p:txBody>
      </p:sp>
      <p:sp>
        <p:nvSpPr>
          <p:cNvPr id="12" name="Shape 8"/>
          <p:cNvSpPr/>
          <p:nvPr/>
        </p:nvSpPr>
        <p:spPr>
          <a:xfrm>
            <a:off x="805528" y="5086607"/>
            <a:ext cx="33404" cy="531796"/>
          </a:xfrm>
          <a:prstGeom prst="rect">
            <a:avLst/>
          </a:prstGeom>
          <a:solidFill>
            <a:srgbClr val="3257B8"/>
          </a:solid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721377"/>
            <a:ext cx="5923326"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Applicability &amp; Exemptions</a:t>
            </a:r>
            <a:endParaRPr lang="en-US" sz="2700" dirty="0"/>
          </a:p>
        </p:txBody>
      </p:sp>
      <p:sp>
        <p:nvSpPr>
          <p:cNvPr id="4" name="Shape 2"/>
          <p:cNvSpPr/>
          <p:nvPr/>
        </p:nvSpPr>
        <p:spPr>
          <a:xfrm>
            <a:off x="805528" y="2429453"/>
            <a:ext cx="4469983" cy="3411258"/>
          </a:xfrm>
          <a:prstGeom prst="roundRect">
            <a:avLst>
              <a:gd name="adj" fmla="val 6075"/>
            </a:avLst>
          </a:prstGeom>
          <a:solidFill>
            <a:srgbClr val="FBFCFE"/>
          </a:solidFill>
          <a:ln w="33404">
            <a:solidFill>
              <a:srgbClr val="CFD2D8"/>
            </a:solidFill>
            <a:prstDash val="solid"/>
          </a:ln>
        </p:spPr>
      </p:sp>
      <p:sp>
        <p:nvSpPr>
          <p:cNvPr id="5" name="Shape 3"/>
          <p:cNvSpPr/>
          <p:nvPr/>
        </p:nvSpPr>
        <p:spPr>
          <a:xfrm>
            <a:off x="838932" y="2462864"/>
            <a:ext cx="4403175" cy="414509"/>
          </a:xfrm>
          <a:prstGeom prst="roundRect">
            <a:avLst>
              <a:gd name="adj" fmla="val 40321"/>
            </a:avLst>
          </a:prstGeom>
          <a:solidFill>
            <a:srgbClr val="FBFCFE"/>
          </a:solidFill>
          <a:ln/>
        </p:spPr>
      </p:sp>
      <p:sp>
        <p:nvSpPr>
          <p:cNvPr id="6" name="Text 4"/>
          <p:cNvSpPr/>
          <p:nvPr/>
        </p:nvSpPr>
        <p:spPr>
          <a:xfrm>
            <a:off x="2936871" y="2529426"/>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7" name="Text 5"/>
          <p:cNvSpPr/>
          <p:nvPr/>
        </p:nvSpPr>
        <p:spPr>
          <a:xfrm>
            <a:off x="977072" y="3015543"/>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Applicability</a:t>
            </a:r>
            <a:endParaRPr lang="en-US" sz="1350" dirty="0"/>
          </a:p>
        </p:txBody>
      </p:sp>
      <p:sp>
        <p:nvSpPr>
          <p:cNvPr id="8" name="Text 6"/>
          <p:cNvSpPr/>
          <p:nvPr/>
        </p:nvSpPr>
        <p:spPr>
          <a:xfrm>
            <a:off x="977072" y="3314243"/>
            <a:ext cx="4126894" cy="2354887"/>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Mandatory for all listed entities and those in the process of listing.</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Also mandatory for other entities if turnover exceeds </a:t>
            </a:r>
            <a:r>
              <a:rPr lang="en-US" sz="1050" b="1" dirty="0">
                <a:solidFill>
                  <a:srgbClr val="15213F"/>
                </a:solidFill>
                <a:latin typeface="Inter" pitchFamily="34" charset="0"/>
                <a:ea typeface="Inter" pitchFamily="34" charset="-122"/>
                <a:cs typeface="Inter" pitchFamily="34" charset="-120"/>
              </a:rPr>
              <a:t>₹50 Crores</a:t>
            </a:r>
            <a:r>
              <a:rPr lang="en-US" sz="1050" dirty="0">
                <a:solidFill>
                  <a:srgbClr val="15213F"/>
                </a:solidFill>
                <a:latin typeface="Inter" pitchFamily="34" charset="0"/>
                <a:ea typeface="Inter" pitchFamily="34" charset="-122"/>
                <a:cs typeface="Inter" pitchFamily="34" charset="-120"/>
              </a:rPr>
              <a:t> or borrowings exceed </a:t>
            </a:r>
            <a:r>
              <a:rPr lang="en-US" sz="1050" b="1" dirty="0">
                <a:solidFill>
                  <a:srgbClr val="15213F"/>
                </a:solidFill>
                <a:latin typeface="Inter" pitchFamily="34" charset="0"/>
                <a:ea typeface="Inter" pitchFamily="34" charset="-122"/>
                <a:cs typeface="Inter" pitchFamily="34" charset="-120"/>
              </a:rPr>
              <a:t>₹10 Crores</a:t>
            </a:r>
            <a:r>
              <a:rPr lang="en-US" sz="1050" dirty="0">
                <a:solidFill>
                  <a:srgbClr val="15213F"/>
                </a:solidFill>
                <a:latin typeface="Inter" pitchFamily="34" charset="0"/>
                <a:ea typeface="Inter" pitchFamily="34" charset="-122"/>
                <a:cs typeface="Inter" pitchFamily="34" charset="-120"/>
              </a:rPr>
              <a:t>.</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Applies to both standalone and consolidated financial statements.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However, where an enterprise prepares both, segment information need only be presented in the consolidated financial statements — not required separately in the standalone financial statements.</a:t>
            </a:r>
            <a:endParaRPr lang="en-US" sz="1050" dirty="0"/>
          </a:p>
        </p:txBody>
      </p:sp>
      <p:sp>
        <p:nvSpPr>
          <p:cNvPr id="9" name="Shape 7"/>
          <p:cNvSpPr/>
          <p:nvPr/>
        </p:nvSpPr>
        <p:spPr>
          <a:xfrm>
            <a:off x="5413651" y="2429453"/>
            <a:ext cx="4470070" cy="3411258"/>
          </a:xfrm>
          <a:prstGeom prst="roundRect">
            <a:avLst>
              <a:gd name="adj" fmla="val 6075"/>
            </a:avLst>
          </a:prstGeom>
          <a:solidFill>
            <a:srgbClr val="FBFCFE"/>
          </a:solidFill>
          <a:ln w="33404">
            <a:solidFill>
              <a:srgbClr val="CFD2D8"/>
            </a:solidFill>
            <a:prstDash val="solid"/>
          </a:ln>
        </p:spPr>
      </p:sp>
      <p:sp>
        <p:nvSpPr>
          <p:cNvPr id="10" name="Shape 8"/>
          <p:cNvSpPr/>
          <p:nvPr/>
        </p:nvSpPr>
        <p:spPr>
          <a:xfrm>
            <a:off x="5447055" y="2462864"/>
            <a:ext cx="4403262" cy="414509"/>
          </a:xfrm>
          <a:prstGeom prst="roundRect">
            <a:avLst>
              <a:gd name="adj" fmla="val 40321"/>
            </a:avLst>
          </a:prstGeom>
          <a:solidFill>
            <a:srgbClr val="FBFCFE"/>
          </a:solidFill>
          <a:ln/>
        </p:spPr>
      </p:sp>
      <p:sp>
        <p:nvSpPr>
          <p:cNvPr id="11" name="Text 9"/>
          <p:cNvSpPr/>
          <p:nvPr/>
        </p:nvSpPr>
        <p:spPr>
          <a:xfrm>
            <a:off x="7545081" y="2529426"/>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2" name="Text 10"/>
          <p:cNvSpPr/>
          <p:nvPr/>
        </p:nvSpPr>
        <p:spPr>
          <a:xfrm>
            <a:off x="5585195" y="3015543"/>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Exemptions</a:t>
            </a:r>
            <a:endParaRPr lang="en-US" sz="1350" dirty="0"/>
          </a:p>
        </p:txBody>
      </p:sp>
      <p:sp>
        <p:nvSpPr>
          <p:cNvPr id="13" name="Text 11"/>
          <p:cNvSpPr/>
          <p:nvPr/>
        </p:nvSpPr>
        <p:spPr>
          <a:xfrm>
            <a:off x="5585195" y="3314243"/>
            <a:ext cx="4126981" cy="1153298"/>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This is not mandatory for Small and Medium Sized Companies, and Micro, Small and Medium sized non-company entities.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 Such Companies are however encouraged to comply with the Standard.</a:t>
            </a:r>
            <a:endParaRPr lang="en-US" sz="1050" dirty="0"/>
          </a:p>
        </p:txBody>
      </p:sp>
      <p:sp>
        <p:nvSpPr>
          <p:cNvPr id="14" name="Text 12"/>
          <p:cNvSpPr/>
          <p:nvPr/>
        </p:nvSpPr>
        <p:spPr>
          <a:xfrm>
            <a:off x="5585195" y="4550374"/>
            <a:ext cx="4126981" cy="221002"/>
          </a:xfrm>
          <a:prstGeom prst="rect">
            <a:avLst/>
          </a:prstGeom>
          <a:noFill/>
          <a:ln/>
        </p:spPr>
        <p:txBody>
          <a:bodyPr wrap="none" lIns="0" tIns="0" rIns="0" bIns="0" rtlCol="0" anchor="t"/>
          <a:lstStyle/>
          <a:p>
            <a:pPr marL="0" indent="0" algn="l">
              <a:lnSpc>
                <a:spcPts val="1700"/>
              </a:lnSpc>
              <a:buNone/>
            </a:pPr>
            <a:endParaRPr lang="en-US" sz="10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723824"/>
            <a:ext cx="7898957"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Examples of Related Party Transactions</a:t>
            </a:r>
            <a:endParaRPr lang="en-US" sz="2700" dirty="0"/>
          </a:p>
        </p:txBody>
      </p:sp>
      <p:sp>
        <p:nvSpPr>
          <p:cNvPr id="4" name="Text 2"/>
          <p:cNvSpPr/>
          <p:nvPr/>
        </p:nvSpPr>
        <p:spPr>
          <a:xfrm>
            <a:off x="805528" y="1431900"/>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18 requires disclosure of all material transactions between related parties that could influence the financial statements of the reporting enterprise. The following are common categories of such transactions:</a:t>
            </a:r>
            <a:endParaRPr lang="en-US" sz="1050" dirty="0"/>
          </a:p>
        </p:txBody>
      </p:sp>
      <p:pic>
        <p:nvPicPr>
          <p:cNvPr id="5" name="Image 0" descr="preencoded.png"/>
          <p:cNvPicPr>
            <a:picLocks noChangeAspect="1"/>
          </p:cNvPicPr>
          <p:nvPr/>
        </p:nvPicPr>
        <p:blipFill>
          <a:blip r:embed="rId3"/>
          <a:stretch>
            <a:fillRect/>
          </a:stretch>
        </p:blipFill>
        <p:spPr>
          <a:xfrm>
            <a:off x="805528" y="2102649"/>
            <a:ext cx="69070" cy="69085"/>
          </a:xfrm>
          <a:prstGeom prst="rect">
            <a:avLst/>
          </a:prstGeom>
        </p:spPr>
      </p:pic>
      <p:sp>
        <p:nvSpPr>
          <p:cNvPr id="6" name="Text 3"/>
          <p:cNvSpPr/>
          <p:nvPr/>
        </p:nvSpPr>
        <p:spPr>
          <a:xfrm>
            <a:off x="1012738" y="2029301"/>
            <a:ext cx="230184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Purchases / Sales of Goods</a:t>
            </a:r>
            <a:endParaRPr lang="en-US" sz="1350" dirty="0"/>
          </a:p>
        </p:txBody>
      </p:sp>
      <p:sp>
        <p:nvSpPr>
          <p:cNvPr id="7" name="Text 4"/>
          <p:cNvSpPr/>
          <p:nvPr/>
        </p:nvSpPr>
        <p:spPr>
          <a:xfrm>
            <a:off x="1012738" y="2328001"/>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Transactions involving finished goods, raw materials, or components between related parties.</a:t>
            </a:r>
            <a:endParaRPr lang="en-US" sz="1050" dirty="0"/>
          </a:p>
        </p:txBody>
      </p:sp>
      <p:pic>
        <p:nvPicPr>
          <p:cNvPr id="8" name="Image 1" descr="preencoded.png"/>
          <p:cNvPicPr>
            <a:picLocks noChangeAspect="1"/>
          </p:cNvPicPr>
          <p:nvPr/>
        </p:nvPicPr>
        <p:blipFill>
          <a:blip r:embed="rId3"/>
          <a:stretch>
            <a:fillRect/>
          </a:stretch>
        </p:blipFill>
        <p:spPr>
          <a:xfrm>
            <a:off x="5430962" y="2102649"/>
            <a:ext cx="69070" cy="69085"/>
          </a:xfrm>
          <a:prstGeom prst="rect">
            <a:avLst/>
          </a:prstGeom>
        </p:spPr>
      </p:pic>
      <p:sp>
        <p:nvSpPr>
          <p:cNvPr id="9" name="Text 5"/>
          <p:cNvSpPr/>
          <p:nvPr/>
        </p:nvSpPr>
        <p:spPr>
          <a:xfrm>
            <a:off x="5638172" y="2029301"/>
            <a:ext cx="2834048"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Purchases / Sales of Fixed Assets</a:t>
            </a:r>
            <a:endParaRPr lang="en-US" sz="1350" dirty="0"/>
          </a:p>
        </p:txBody>
      </p:sp>
      <p:sp>
        <p:nvSpPr>
          <p:cNvPr id="10" name="Text 6"/>
          <p:cNvSpPr/>
          <p:nvPr/>
        </p:nvSpPr>
        <p:spPr>
          <a:xfrm>
            <a:off x="5638172" y="2328001"/>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Transfer of property, plant, and equipment, including land and machinery, between related entities.</a:t>
            </a:r>
            <a:endParaRPr lang="en-US" sz="1050" dirty="0"/>
          </a:p>
        </p:txBody>
      </p:sp>
      <p:pic>
        <p:nvPicPr>
          <p:cNvPr id="11" name="Image 2" descr="preencoded.png"/>
          <p:cNvPicPr>
            <a:picLocks noChangeAspect="1"/>
          </p:cNvPicPr>
          <p:nvPr/>
        </p:nvPicPr>
        <p:blipFill>
          <a:blip r:embed="rId3"/>
          <a:stretch>
            <a:fillRect/>
          </a:stretch>
        </p:blipFill>
        <p:spPr>
          <a:xfrm>
            <a:off x="805528" y="3119692"/>
            <a:ext cx="69070" cy="69085"/>
          </a:xfrm>
          <a:prstGeom prst="rect">
            <a:avLst/>
          </a:prstGeom>
        </p:spPr>
      </p:pic>
      <p:sp>
        <p:nvSpPr>
          <p:cNvPr id="12" name="Text 7"/>
          <p:cNvSpPr/>
          <p:nvPr/>
        </p:nvSpPr>
        <p:spPr>
          <a:xfrm>
            <a:off x="1012738" y="3046344"/>
            <a:ext cx="295357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Rendering or Receiving of Services</a:t>
            </a:r>
            <a:endParaRPr lang="en-US" sz="1350" dirty="0"/>
          </a:p>
        </p:txBody>
      </p:sp>
      <p:sp>
        <p:nvSpPr>
          <p:cNvPr id="13" name="Text 8"/>
          <p:cNvSpPr/>
          <p:nvPr/>
        </p:nvSpPr>
        <p:spPr>
          <a:xfrm>
            <a:off x="1012738" y="3345044"/>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Exchange of administrative support, technical assistance, or consulting services with related parties.</a:t>
            </a:r>
            <a:endParaRPr lang="en-US" sz="1050" dirty="0"/>
          </a:p>
        </p:txBody>
      </p:sp>
      <p:pic>
        <p:nvPicPr>
          <p:cNvPr id="14" name="Image 3" descr="preencoded.png"/>
          <p:cNvPicPr>
            <a:picLocks noChangeAspect="1"/>
          </p:cNvPicPr>
          <p:nvPr/>
        </p:nvPicPr>
        <p:blipFill>
          <a:blip r:embed="rId3"/>
          <a:stretch>
            <a:fillRect/>
          </a:stretch>
        </p:blipFill>
        <p:spPr>
          <a:xfrm>
            <a:off x="5430962" y="3119692"/>
            <a:ext cx="69070" cy="69085"/>
          </a:xfrm>
          <a:prstGeom prst="rect">
            <a:avLst/>
          </a:prstGeom>
        </p:spPr>
      </p:pic>
      <p:sp>
        <p:nvSpPr>
          <p:cNvPr id="15" name="Text 9"/>
          <p:cNvSpPr/>
          <p:nvPr/>
        </p:nvSpPr>
        <p:spPr>
          <a:xfrm>
            <a:off x="5638172" y="3046344"/>
            <a:ext cx="190160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Agency Arrangements</a:t>
            </a:r>
            <a:endParaRPr lang="en-US" sz="1350" dirty="0"/>
          </a:p>
        </p:txBody>
      </p:sp>
      <p:sp>
        <p:nvSpPr>
          <p:cNvPr id="16" name="Text 10"/>
          <p:cNvSpPr/>
          <p:nvPr/>
        </p:nvSpPr>
        <p:spPr>
          <a:xfrm>
            <a:off x="5638172" y="3345044"/>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Transactions where one party acts as an agent on behalf of a related party, including commission-based dealings.</a:t>
            </a:r>
            <a:endParaRPr lang="en-US" sz="1050" dirty="0"/>
          </a:p>
        </p:txBody>
      </p:sp>
      <p:pic>
        <p:nvPicPr>
          <p:cNvPr id="17" name="Image 4" descr="preencoded.png"/>
          <p:cNvPicPr>
            <a:picLocks noChangeAspect="1"/>
          </p:cNvPicPr>
          <p:nvPr/>
        </p:nvPicPr>
        <p:blipFill>
          <a:blip r:embed="rId3"/>
          <a:stretch>
            <a:fillRect/>
          </a:stretch>
        </p:blipFill>
        <p:spPr>
          <a:xfrm>
            <a:off x="805528" y="4136735"/>
            <a:ext cx="69070" cy="69085"/>
          </a:xfrm>
          <a:prstGeom prst="rect">
            <a:avLst/>
          </a:prstGeom>
        </p:spPr>
      </p:pic>
      <p:sp>
        <p:nvSpPr>
          <p:cNvPr id="18" name="Text 11"/>
          <p:cNvSpPr/>
          <p:nvPr/>
        </p:nvSpPr>
        <p:spPr>
          <a:xfrm>
            <a:off x="1012738" y="4063387"/>
            <a:ext cx="209959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Leasing or Hire Purchase</a:t>
            </a:r>
            <a:endParaRPr lang="en-US" sz="1350" dirty="0"/>
          </a:p>
        </p:txBody>
      </p:sp>
      <p:sp>
        <p:nvSpPr>
          <p:cNvPr id="19" name="Text 12"/>
          <p:cNvSpPr/>
          <p:nvPr/>
        </p:nvSpPr>
        <p:spPr>
          <a:xfrm>
            <a:off x="1012738" y="4362087"/>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Agreements for the lease or hire purchase of assets, including both operating and finance lease arrangements.</a:t>
            </a:r>
            <a:endParaRPr lang="en-US" sz="1050" dirty="0"/>
          </a:p>
        </p:txBody>
      </p:sp>
      <p:pic>
        <p:nvPicPr>
          <p:cNvPr id="20" name="Image 5" descr="preencoded.png"/>
          <p:cNvPicPr>
            <a:picLocks noChangeAspect="1"/>
          </p:cNvPicPr>
          <p:nvPr/>
        </p:nvPicPr>
        <p:blipFill>
          <a:blip r:embed="rId3"/>
          <a:stretch>
            <a:fillRect/>
          </a:stretch>
        </p:blipFill>
        <p:spPr>
          <a:xfrm>
            <a:off x="5430962" y="4136735"/>
            <a:ext cx="69070" cy="69085"/>
          </a:xfrm>
          <a:prstGeom prst="rect">
            <a:avLst/>
          </a:prstGeom>
        </p:spPr>
      </p:pic>
      <p:sp>
        <p:nvSpPr>
          <p:cNvPr id="21" name="Text 13"/>
          <p:cNvSpPr/>
          <p:nvPr/>
        </p:nvSpPr>
        <p:spPr>
          <a:xfrm>
            <a:off x="5638172" y="4063387"/>
            <a:ext cx="3080056"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Transfer of Research &amp; Development</a:t>
            </a:r>
            <a:endParaRPr lang="en-US" sz="1350" dirty="0"/>
          </a:p>
        </p:txBody>
      </p:sp>
      <p:sp>
        <p:nvSpPr>
          <p:cNvPr id="22" name="Text 14"/>
          <p:cNvSpPr/>
          <p:nvPr/>
        </p:nvSpPr>
        <p:spPr>
          <a:xfrm>
            <a:off x="5638172" y="4362087"/>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Sharing, licensing, or transfer of intellectual property, know-how, or R&amp;D outcomes between related parties.</a:t>
            </a:r>
            <a:endParaRPr lang="en-US" sz="1050" dirty="0"/>
          </a:p>
        </p:txBody>
      </p:sp>
      <p:pic>
        <p:nvPicPr>
          <p:cNvPr id="23" name="Image 6" descr="preencoded.png"/>
          <p:cNvPicPr>
            <a:picLocks noChangeAspect="1"/>
          </p:cNvPicPr>
          <p:nvPr/>
        </p:nvPicPr>
        <p:blipFill>
          <a:blip r:embed="rId3"/>
          <a:stretch>
            <a:fillRect/>
          </a:stretch>
        </p:blipFill>
        <p:spPr>
          <a:xfrm>
            <a:off x="805528" y="5153778"/>
            <a:ext cx="69070" cy="69085"/>
          </a:xfrm>
          <a:prstGeom prst="rect">
            <a:avLst/>
          </a:prstGeom>
        </p:spPr>
      </p:pic>
      <p:sp>
        <p:nvSpPr>
          <p:cNvPr id="24" name="Text 15"/>
          <p:cNvSpPr/>
          <p:nvPr/>
        </p:nvSpPr>
        <p:spPr>
          <a:xfrm>
            <a:off x="1012738" y="5080430"/>
            <a:ext cx="173345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Licence Agreements</a:t>
            </a:r>
            <a:endParaRPr lang="en-US" sz="1350" dirty="0"/>
          </a:p>
        </p:txBody>
      </p:sp>
      <p:sp>
        <p:nvSpPr>
          <p:cNvPr id="25" name="Text 16"/>
          <p:cNvSpPr/>
          <p:nvPr/>
        </p:nvSpPr>
        <p:spPr>
          <a:xfrm>
            <a:off x="1012738" y="5379130"/>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Arrangements granting the right to use patents, trademarks, copyrights, or other intangible assets.</a:t>
            </a:r>
            <a:endParaRPr lang="en-US" sz="1050" dirty="0"/>
          </a:p>
        </p:txBody>
      </p:sp>
      <p:pic>
        <p:nvPicPr>
          <p:cNvPr id="26" name="Image 7" descr="preencoded.png"/>
          <p:cNvPicPr>
            <a:picLocks noChangeAspect="1"/>
          </p:cNvPicPr>
          <p:nvPr/>
        </p:nvPicPr>
        <p:blipFill>
          <a:blip r:embed="rId3"/>
          <a:stretch>
            <a:fillRect/>
          </a:stretch>
        </p:blipFill>
        <p:spPr>
          <a:xfrm>
            <a:off x="5430962" y="5153778"/>
            <a:ext cx="69070" cy="69085"/>
          </a:xfrm>
          <a:prstGeom prst="rect">
            <a:avLst/>
          </a:prstGeom>
        </p:spPr>
      </p:pic>
      <p:sp>
        <p:nvSpPr>
          <p:cNvPr id="27" name="Text 17"/>
          <p:cNvSpPr/>
          <p:nvPr/>
        </p:nvSpPr>
        <p:spPr>
          <a:xfrm>
            <a:off x="5638172" y="5080430"/>
            <a:ext cx="3366775"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Finance — Loans &amp; Equity Contributions</a:t>
            </a:r>
            <a:endParaRPr lang="en-US" sz="1350" dirty="0"/>
          </a:p>
        </p:txBody>
      </p:sp>
      <p:sp>
        <p:nvSpPr>
          <p:cNvPr id="28" name="Text 18"/>
          <p:cNvSpPr/>
          <p:nvPr/>
        </p:nvSpPr>
        <p:spPr>
          <a:xfrm>
            <a:off x="5638172" y="5379130"/>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Providing or receiving loans, advances, or equity investments, whether in cash or in kind.</a:t>
            </a:r>
            <a:endParaRPr lang="en-US" sz="1050" dirty="0"/>
          </a:p>
        </p:txBody>
      </p:sp>
      <p:pic>
        <p:nvPicPr>
          <p:cNvPr id="29" name="Image 8" descr="preencoded.png"/>
          <p:cNvPicPr>
            <a:picLocks noChangeAspect="1"/>
          </p:cNvPicPr>
          <p:nvPr/>
        </p:nvPicPr>
        <p:blipFill>
          <a:blip r:embed="rId3"/>
          <a:stretch>
            <a:fillRect/>
          </a:stretch>
        </p:blipFill>
        <p:spPr>
          <a:xfrm>
            <a:off x="805528" y="6170821"/>
            <a:ext cx="69070" cy="69085"/>
          </a:xfrm>
          <a:prstGeom prst="rect">
            <a:avLst/>
          </a:prstGeom>
        </p:spPr>
      </p:pic>
      <p:sp>
        <p:nvSpPr>
          <p:cNvPr id="30" name="Text 19"/>
          <p:cNvSpPr/>
          <p:nvPr/>
        </p:nvSpPr>
        <p:spPr>
          <a:xfrm>
            <a:off x="1012738" y="6097473"/>
            <a:ext cx="207740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Guarantees &amp; Collaterals</a:t>
            </a:r>
            <a:endParaRPr lang="en-US" sz="1350" dirty="0"/>
          </a:p>
        </p:txBody>
      </p:sp>
      <p:sp>
        <p:nvSpPr>
          <p:cNvPr id="31" name="Text 20"/>
          <p:cNvSpPr/>
          <p:nvPr/>
        </p:nvSpPr>
        <p:spPr>
          <a:xfrm>
            <a:off x="1012738" y="6396173"/>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Issuing or receiving financial guarantees, indemnities, or collateral security for related party obligations.</a:t>
            </a:r>
            <a:endParaRPr lang="en-US" sz="1050" dirty="0"/>
          </a:p>
        </p:txBody>
      </p:sp>
      <p:pic>
        <p:nvPicPr>
          <p:cNvPr id="32" name="Image 9" descr="preencoded.png"/>
          <p:cNvPicPr>
            <a:picLocks noChangeAspect="1"/>
          </p:cNvPicPr>
          <p:nvPr/>
        </p:nvPicPr>
        <p:blipFill>
          <a:blip r:embed="rId3"/>
          <a:stretch>
            <a:fillRect/>
          </a:stretch>
        </p:blipFill>
        <p:spPr>
          <a:xfrm>
            <a:off x="5430962" y="6170821"/>
            <a:ext cx="69070" cy="69085"/>
          </a:xfrm>
          <a:prstGeom prst="rect">
            <a:avLst/>
          </a:prstGeom>
        </p:spPr>
      </p:pic>
      <p:sp>
        <p:nvSpPr>
          <p:cNvPr id="33" name="Text 21"/>
          <p:cNvSpPr/>
          <p:nvPr/>
        </p:nvSpPr>
        <p:spPr>
          <a:xfrm>
            <a:off x="5638172" y="6097473"/>
            <a:ext cx="1984765"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Management Contracts</a:t>
            </a:r>
            <a:endParaRPr lang="en-US" sz="1350" dirty="0"/>
          </a:p>
        </p:txBody>
      </p:sp>
      <p:sp>
        <p:nvSpPr>
          <p:cNvPr id="34" name="Text 22"/>
          <p:cNvSpPr/>
          <p:nvPr/>
        </p:nvSpPr>
        <p:spPr>
          <a:xfrm>
            <a:off x="5638172" y="6396173"/>
            <a:ext cx="4245549"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Agreements for the management of operations or deputation of key personnel between related entities.</a:t>
            </a:r>
            <a:endParaRPr lang="en-US" sz="10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491936"/>
            <a:ext cx="6868038"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When Disclosure is NOT Required</a:t>
            </a:r>
            <a:endParaRPr lang="en-US" sz="2700" dirty="0"/>
          </a:p>
        </p:txBody>
      </p:sp>
      <p:sp>
        <p:nvSpPr>
          <p:cNvPr id="4" name="Text 2"/>
          <p:cNvSpPr/>
          <p:nvPr/>
        </p:nvSpPr>
        <p:spPr>
          <a:xfrm>
            <a:off x="805528" y="2200011"/>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Accounting Standard 18 outlines specific scenarios where related party disclosures are not warranted, primarily to avoid conflicts with legal obligations or to prevent redundant reporting.</a:t>
            </a:r>
            <a:endParaRPr lang="en-US" sz="1050" dirty="0"/>
          </a:p>
        </p:txBody>
      </p:sp>
      <p:sp>
        <p:nvSpPr>
          <p:cNvPr id="5" name="Shape 3"/>
          <p:cNvSpPr/>
          <p:nvPr/>
        </p:nvSpPr>
        <p:spPr>
          <a:xfrm>
            <a:off x="805528" y="2797412"/>
            <a:ext cx="4469983" cy="2050705"/>
          </a:xfrm>
          <a:prstGeom prst="roundRect">
            <a:avLst>
              <a:gd name="adj" fmla="val 10105"/>
            </a:avLst>
          </a:prstGeom>
          <a:solidFill>
            <a:srgbClr val="FBFCFE"/>
          </a:solidFill>
          <a:ln w="33404">
            <a:solidFill>
              <a:srgbClr val="CFD2D8"/>
            </a:solidFill>
            <a:prstDash val="solid"/>
          </a:ln>
        </p:spPr>
      </p:sp>
      <p:sp>
        <p:nvSpPr>
          <p:cNvPr id="6" name="Text 4"/>
          <p:cNvSpPr/>
          <p:nvPr/>
        </p:nvSpPr>
        <p:spPr>
          <a:xfrm>
            <a:off x="977072" y="2968993"/>
            <a:ext cx="183392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Confidentiality Duties</a:t>
            </a:r>
            <a:endParaRPr lang="en-US" sz="1350" dirty="0"/>
          </a:p>
        </p:txBody>
      </p:sp>
      <p:sp>
        <p:nvSpPr>
          <p:cNvPr id="7" name="Text 5"/>
          <p:cNvSpPr/>
          <p:nvPr/>
        </p:nvSpPr>
        <p:spPr>
          <a:xfrm>
            <a:off x="977072" y="3267693"/>
            <a:ext cx="412689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When providing such disclosures would conflict with the reporting enterprise’s duties of confidentiality as specifically required by a statute or by any regulator or similar competent authority.</a:t>
            </a:r>
            <a:endParaRPr lang="en-US" sz="1050" dirty="0"/>
          </a:p>
        </p:txBody>
      </p:sp>
      <p:sp>
        <p:nvSpPr>
          <p:cNvPr id="8" name="Text 6"/>
          <p:cNvSpPr/>
          <p:nvPr/>
        </p:nvSpPr>
        <p:spPr>
          <a:xfrm>
            <a:off x="977072" y="4234533"/>
            <a:ext cx="4126894"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For example, banks are obliged by law to maintain confidentiality in respect of their customers’ transactions.</a:t>
            </a:r>
            <a:endParaRPr lang="en-US" sz="1050" dirty="0"/>
          </a:p>
        </p:txBody>
      </p:sp>
      <p:sp>
        <p:nvSpPr>
          <p:cNvPr id="9" name="Shape 7"/>
          <p:cNvSpPr/>
          <p:nvPr/>
        </p:nvSpPr>
        <p:spPr>
          <a:xfrm>
            <a:off x="5413651" y="2797412"/>
            <a:ext cx="4470070" cy="2050705"/>
          </a:xfrm>
          <a:prstGeom prst="roundRect">
            <a:avLst>
              <a:gd name="adj" fmla="val 10105"/>
            </a:avLst>
          </a:prstGeom>
          <a:solidFill>
            <a:srgbClr val="FBFCFE"/>
          </a:solidFill>
          <a:ln w="33404">
            <a:solidFill>
              <a:srgbClr val="CFD2D8"/>
            </a:solidFill>
            <a:prstDash val="solid"/>
          </a:ln>
        </p:spPr>
      </p:sp>
      <p:sp>
        <p:nvSpPr>
          <p:cNvPr id="10" name="Text 8"/>
          <p:cNvSpPr/>
          <p:nvPr/>
        </p:nvSpPr>
        <p:spPr>
          <a:xfrm>
            <a:off x="5585195" y="2968993"/>
            <a:ext cx="4126981" cy="431736"/>
          </a:xfrm>
          <a:prstGeom prst="rect">
            <a:avLst/>
          </a:prstGeom>
          <a:noFill/>
          <a:ln/>
        </p:spPr>
        <p:txBody>
          <a:bodyPr wrap="squar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Intra-group Transactions in Consolidated Financial Statements</a:t>
            </a:r>
            <a:endParaRPr lang="en-US" sz="1350" dirty="0"/>
          </a:p>
        </p:txBody>
      </p:sp>
      <p:sp>
        <p:nvSpPr>
          <p:cNvPr id="11" name="Text 9"/>
          <p:cNvSpPr/>
          <p:nvPr/>
        </p:nvSpPr>
        <p:spPr>
          <a:xfrm>
            <a:off x="5585195" y="3483562"/>
            <a:ext cx="4126981"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No disclosure is required in consolidated financial statements in respect of intra-group transactions. This is because consolidated financial statements present information about the holding and its subsidiaries as a single reporting enterprise, where such transactions are eliminated.</a:t>
            </a:r>
            <a:endParaRPr lang="en-US" sz="1050" dirty="0"/>
          </a:p>
        </p:txBody>
      </p:sp>
      <p:sp>
        <p:nvSpPr>
          <p:cNvPr id="12" name="Shape 10"/>
          <p:cNvSpPr/>
          <p:nvPr/>
        </p:nvSpPr>
        <p:spPr>
          <a:xfrm>
            <a:off x="805528" y="4986287"/>
            <a:ext cx="9078193" cy="1083866"/>
          </a:xfrm>
          <a:prstGeom prst="roundRect">
            <a:avLst>
              <a:gd name="adj" fmla="val 19119"/>
            </a:avLst>
          </a:prstGeom>
          <a:solidFill>
            <a:srgbClr val="FBFCFE"/>
          </a:solidFill>
          <a:ln w="33404">
            <a:solidFill>
              <a:srgbClr val="CFD2D8"/>
            </a:solidFill>
            <a:prstDash val="solid"/>
          </a:ln>
        </p:spPr>
      </p:sp>
      <p:sp>
        <p:nvSpPr>
          <p:cNvPr id="13" name="Text 11"/>
          <p:cNvSpPr/>
          <p:nvPr/>
        </p:nvSpPr>
        <p:spPr>
          <a:xfrm>
            <a:off x="977072" y="5157867"/>
            <a:ext cx="2389268"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State-controlled Enterprises</a:t>
            </a:r>
            <a:endParaRPr lang="en-US" sz="1350" dirty="0"/>
          </a:p>
        </p:txBody>
      </p:sp>
      <p:sp>
        <p:nvSpPr>
          <p:cNvPr id="14" name="Text 12"/>
          <p:cNvSpPr/>
          <p:nvPr/>
        </p:nvSpPr>
        <p:spPr>
          <a:xfrm>
            <a:off x="977072" y="5456568"/>
            <a:ext cx="8735105"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Disclosure is not required in the financial statements of state-controlled enterprises as regards related party relationships with other state-controlled enterprises and transactions with such enterprises, due to the inherent nature of their operations.</a:t>
            </a:r>
            <a:endParaRPr lang="en-US" sz="10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422851"/>
            <a:ext cx="6795227"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The Significance of Related Party Issues</a:t>
            </a:r>
            <a:endParaRPr lang="en-US" sz="2700" dirty="0"/>
          </a:p>
        </p:txBody>
      </p:sp>
      <p:sp>
        <p:nvSpPr>
          <p:cNvPr id="4" name="Text 2"/>
          <p:cNvSpPr/>
          <p:nvPr/>
        </p:nvSpPr>
        <p:spPr>
          <a:xfrm>
            <a:off x="805528" y="2130927"/>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related party issues is crucial for transparent financial reporting. These relationships, though common, can significantly influence an entity's financial position and operating results, often in ways that are not immediately obvious to external stakeholders.</a:t>
            </a:r>
            <a:endParaRPr lang="en-US" sz="1050" dirty="0"/>
          </a:p>
        </p:txBody>
      </p:sp>
      <p:sp>
        <p:nvSpPr>
          <p:cNvPr id="5" name="Shape 3"/>
          <p:cNvSpPr/>
          <p:nvPr/>
        </p:nvSpPr>
        <p:spPr>
          <a:xfrm>
            <a:off x="805528" y="2728327"/>
            <a:ext cx="4469983" cy="1525869"/>
          </a:xfrm>
          <a:prstGeom prst="roundRect">
            <a:avLst>
              <a:gd name="adj" fmla="val 10508"/>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72124" y="2728327"/>
            <a:ext cx="133617" cy="1525869"/>
          </a:xfrm>
          <a:prstGeom prst="rect">
            <a:avLst/>
          </a:prstGeom>
        </p:spPr>
      </p:pic>
      <p:sp>
        <p:nvSpPr>
          <p:cNvPr id="7" name="Text 4"/>
          <p:cNvSpPr/>
          <p:nvPr/>
        </p:nvSpPr>
        <p:spPr>
          <a:xfrm>
            <a:off x="1077285" y="2899908"/>
            <a:ext cx="1766420"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Common in Business</a:t>
            </a:r>
            <a:endParaRPr lang="en-US" sz="1350" dirty="0"/>
          </a:p>
        </p:txBody>
      </p:sp>
      <p:sp>
        <p:nvSpPr>
          <p:cNvPr id="8" name="Text 5"/>
          <p:cNvSpPr/>
          <p:nvPr/>
        </p:nvSpPr>
        <p:spPr>
          <a:xfrm>
            <a:off x="1077285" y="3198609"/>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Related party relationships, such as those with subsidiaries or associates, are a normal and strategic feature of commerce and business operations.</a:t>
            </a:r>
            <a:endParaRPr lang="en-US" sz="1050" dirty="0"/>
          </a:p>
        </p:txBody>
      </p:sp>
      <p:sp>
        <p:nvSpPr>
          <p:cNvPr id="9" name="Shape 6"/>
          <p:cNvSpPr/>
          <p:nvPr/>
        </p:nvSpPr>
        <p:spPr>
          <a:xfrm>
            <a:off x="5413651" y="2728327"/>
            <a:ext cx="4470070" cy="1525869"/>
          </a:xfrm>
          <a:prstGeom prst="roundRect">
            <a:avLst>
              <a:gd name="adj" fmla="val 10508"/>
            </a:avLst>
          </a:prstGeom>
          <a:solidFill>
            <a:srgbClr val="FBFCFE"/>
          </a:solidFill>
          <a:ln w="33404">
            <a:solidFill>
              <a:srgbClr val="CFD2D8"/>
            </a:solidFill>
            <a:prstDash val="solid"/>
          </a:ln>
        </p:spPr>
      </p:sp>
      <p:pic>
        <p:nvPicPr>
          <p:cNvPr id="10" name="Image 1" descr="preencoded.png"/>
          <p:cNvPicPr>
            <a:picLocks noChangeAspect="1"/>
          </p:cNvPicPr>
          <p:nvPr/>
        </p:nvPicPr>
        <p:blipFill>
          <a:blip r:embed="rId3"/>
          <a:stretch>
            <a:fillRect/>
          </a:stretch>
        </p:blipFill>
        <p:spPr>
          <a:xfrm>
            <a:off x="5380247" y="2728327"/>
            <a:ext cx="133617" cy="1525869"/>
          </a:xfrm>
          <a:prstGeom prst="rect">
            <a:avLst/>
          </a:prstGeom>
        </p:spPr>
      </p:pic>
      <p:sp>
        <p:nvSpPr>
          <p:cNvPr id="11" name="Text 7"/>
          <p:cNvSpPr/>
          <p:nvPr/>
        </p:nvSpPr>
        <p:spPr>
          <a:xfrm>
            <a:off x="5685408" y="2899908"/>
            <a:ext cx="278455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Distorted Arm's-Length Principle</a:t>
            </a:r>
            <a:endParaRPr lang="en-US" sz="1350" dirty="0"/>
          </a:p>
        </p:txBody>
      </p:sp>
      <p:sp>
        <p:nvSpPr>
          <p:cNvPr id="12" name="Text 8"/>
          <p:cNvSpPr/>
          <p:nvPr/>
        </p:nvSpPr>
        <p:spPr>
          <a:xfrm>
            <a:off x="5685408" y="3198609"/>
            <a:ext cx="4026769"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Transactions between related parties may not reflect market terms, potentially misrepresenting financial performance (e.g., free provision of management services or extended credit).</a:t>
            </a:r>
            <a:endParaRPr lang="en-US" sz="1050" dirty="0"/>
          </a:p>
        </p:txBody>
      </p:sp>
      <p:sp>
        <p:nvSpPr>
          <p:cNvPr id="13" name="Shape 9"/>
          <p:cNvSpPr/>
          <p:nvPr/>
        </p:nvSpPr>
        <p:spPr>
          <a:xfrm>
            <a:off x="805528" y="4392366"/>
            <a:ext cx="4469983" cy="1746871"/>
          </a:xfrm>
          <a:prstGeom prst="roundRect">
            <a:avLst>
              <a:gd name="adj" fmla="val 9179"/>
            </a:avLst>
          </a:prstGeom>
          <a:solidFill>
            <a:srgbClr val="FBFCFE"/>
          </a:solidFill>
          <a:ln w="33404">
            <a:solidFill>
              <a:srgbClr val="CFD2D8"/>
            </a:solidFill>
            <a:prstDash val="solid"/>
          </a:ln>
        </p:spPr>
      </p:sp>
      <p:pic>
        <p:nvPicPr>
          <p:cNvPr id="14" name="Image 2" descr="preencoded.png"/>
          <p:cNvPicPr>
            <a:picLocks noChangeAspect="1"/>
          </p:cNvPicPr>
          <p:nvPr/>
        </p:nvPicPr>
        <p:blipFill>
          <a:blip r:embed="rId4"/>
          <a:stretch>
            <a:fillRect/>
          </a:stretch>
        </p:blipFill>
        <p:spPr>
          <a:xfrm>
            <a:off x="772124" y="4392366"/>
            <a:ext cx="133617" cy="1746871"/>
          </a:xfrm>
          <a:prstGeom prst="rect">
            <a:avLst/>
          </a:prstGeom>
        </p:spPr>
      </p:pic>
      <p:sp>
        <p:nvSpPr>
          <p:cNvPr id="15" name="Text 10"/>
          <p:cNvSpPr/>
          <p:nvPr/>
        </p:nvSpPr>
        <p:spPr>
          <a:xfrm>
            <a:off x="1077285" y="4563947"/>
            <a:ext cx="2611267"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Influence Beyond Transactions</a:t>
            </a:r>
            <a:endParaRPr lang="en-US" sz="1350" dirty="0"/>
          </a:p>
        </p:txBody>
      </p:sp>
      <p:sp>
        <p:nvSpPr>
          <p:cNvPr id="16" name="Text 11"/>
          <p:cNvSpPr/>
          <p:nvPr/>
        </p:nvSpPr>
        <p:spPr>
          <a:xfrm>
            <a:off x="1077285" y="4862647"/>
            <a:ext cx="4026682"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 mere existence of a related party relationship can affect an enterprise's financial decisions and operating results, even if no direct transactions occur. For example, a subsidiary might stop dealing with a third-party supplier because a fellow subsidiary now offers similar services.</a:t>
            </a:r>
            <a:endParaRPr lang="en-US" sz="1050" dirty="0"/>
          </a:p>
        </p:txBody>
      </p:sp>
      <p:sp>
        <p:nvSpPr>
          <p:cNvPr id="17" name="Shape 12"/>
          <p:cNvSpPr/>
          <p:nvPr/>
        </p:nvSpPr>
        <p:spPr>
          <a:xfrm>
            <a:off x="5413651" y="4392366"/>
            <a:ext cx="4470070" cy="1746871"/>
          </a:xfrm>
          <a:prstGeom prst="roundRect">
            <a:avLst>
              <a:gd name="adj" fmla="val 9179"/>
            </a:avLst>
          </a:prstGeom>
          <a:solidFill>
            <a:srgbClr val="FBFCFE"/>
          </a:solidFill>
          <a:ln w="33404">
            <a:solidFill>
              <a:srgbClr val="CFD2D8"/>
            </a:solidFill>
            <a:prstDash val="solid"/>
          </a:ln>
        </p:spPr>
      </p:sp>
      <p:pic>
        <p:nvPicPr>
          <p:cNvPr id="18" name="Image 3" descr="preencoded.png"/>
          <p:cNvPicPr>
            <a:picLocks noChangeAspect="1"/>
          </p:cNvPicPr>
          <p:nvPr/>
        </p:nvPicPr>
        <p:blipFill>
          <a:blip r:embed="rId4"/>
          <a:stretch>
            <a:fillRect/>
          </a:stretch>
        </p:blipFill>
        <p:spPr>
          <a:xfrm>
            <a:off x="5380247" y="4392366"/>
            <a:ext cx="133617" cy="1746871"/>
          </a:xfrm>
          <a:prstGeom prst="rect">
            <a:avLst/>
          </a:prstGeom>
        </p:spPr>
      </p:pic>
      <p:sp>
        <p:nvSpPr>
          <p:cNvPr id="19" name="Text 13"/>
          <p:cNvSpPr/>
          <p:nvPr/>
        </p:nvSpPr>
        <p:spPr>
          <a:xfrm>
            <a:off x="5685408" y="4563947"/>
            <a:ext cx="206897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Dependent Transactions</a:t>
            </a:r>
            <a:endParaRPr lang="en-US" sz="1350" dirty="0"/>
          </a:p>
        </p:txBody>
      </p:sp>
      <p:sp>
        <p:nvSpPr>
          <p:cNvPr id="20" name="Text 14"/>
          <p:cNvSpPr/>
          <p:nvPr/>
        </p:nvSpPr>
        <p:spPr>
          <a:xfrm>
            <a:off x="5685408" y="4862647"/>
            <a:ext cx="4026769" cy="1105009"/>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Some transactions might only take place due to the related party link, creating dependencies. For instance, a manufacturing unit might sell its entire production to its holding company at cost, a deal an unrelated party might not accept.</a:t>
            </a:r>
            <a:endParaRPr lang="en-US" sz="10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840666"/>
            <a:ext cx="789234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Case Study: KMP of Subsidiary in Parent's CFS</a:t>
            </a:r>
            <a:endParaRPr lang="en-US" sz="2700" dirty="0"/>
          </a:p>
        </p:txBody>
      </p:sp>
      <p:sp>
        <p:nvSpPr>
          <p:cNvPr id="4" name="Text 2"/>
          <p:cNvSpPr/>
          <p:nvPr/>
        </p:nvSpPr>
        <p:spPr>
          <a:xfrm>
            <a:off x="805528" y="2548742"/>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When preparing Consolidated Financial Statements (CFS), a key question arises: Is a Key Management Personnel (KMP) of a subsidiary automatically considered a related party for the parent company's CFS?</a:t>
            </a:r>
            <a:endParaRPr lang="en-US" sz="1050" dirty="0"/>
          </a:p>
        </p:txBody>
      </p:sp>
      <p:sp>
        <p:nvSpPr>
          <p:cNvPr id="5" name="Shape 3"/>
          <p:cNvSpPr/>
          <p:nvPr/>
        </p:nvSpPr>
        <p:spPr>
          <a:xfrm>
            <a:off x="805528" y="3146143"/>
            <a:ext cx="4469983" cy="1304867"/>
          </a:xfrm>
          <a:prstGeom prst="roundRect">
            <a:avLst>
              <a:gd name="adj" fmla="val 15881"/>
            </a:avLst>
          </a:prstGeom>
          <a:solidFill>
            <a:srgbClr val="FBFCFE"/>
          </a:solidFill>
          <a:ln w="33404">
            <a:solidFill>
              <a:srgbClr val="CFD2D8"/>
            </a:solidFill>
            <a:prstDash val="solid"/>
          </a:ln>
        </p:spPr>
      </p:sp>
      <p:sp>
        <p:nvSpPr>
          <p:cNvPr id="6" name="Text 4"/>
          <p:cNvSpPr/>
          <p:nvPr/>
        </p:nvSpPr>
        <p:spPr>
          <a:xfrm>
            <a:off x="977072" y="3317723"/>
            <a:ext cx="235447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Group-Level Related Parties</a:t>
            </a:r>
            <a:endParaRPr lang="en-US" sz="1350" dirty="0"/>
          </a:p>
        </p:txBody>
      </p:sp>
      <p:sp>
        <p:nvSpPr>
          <p:cNvPr id="7" name="Text 5"/>
          <p:cNvSpPr/>
          <p:nvPr/>
        </p:nvSpPr>
        <p:spPr>
          <a:xfrm>
            <a:off x="977072" y="3616424"/>
            <a:ext cx="4126894"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In CFS, the focus is on parties related to the </a:t>
            </a:r>
            <a:r>
              <a:rPr lang="en-US" sz="1050" b="1" dirty="0">
                <a:solidFill>
                  <a:srgbClr val="15213F"/>
                </a:solidFill>
                <a:latin typeface="Inter" pitchFamily="34" charset="0"/>
                <a:ea typeface="Inter" pitchFamily="34" charset="-122"/>
                <a:cs typeface="Inter" pitchFamily="34" charset="-120"/>
              </a:rPr>
              <a:t>group as a whole</a:t>
            </a:r>
            <a:r>
              <a:rPr lang="en-US" sz="1050" dirty="0">
                <a:solidFill>
                  <a:srgbClr val="15213F"/>
                </a:solidFill>
                <a:latin typeface="Inter" pitchFamily="34" charset="0"/>
                <a:ea typeface="Inter" pitchFamily="34" charset="-122"/>
                <a:cs typeface="Inter" pitchFamily="34" charset="-120"/>
              </a:rPr>
              <a:t>. Therefore, disclosure is only required for transactions with parties who are related parties of the group level.</a:t>
            </a:r>
            <a:endParaRPr lang="en-US" sz="1050" dirty="0"/>
          </a:p>
        </p:txBody>
      </p:sp>
      <p:sp>
        <p:nvSpPr>
          <p:cNvPr id="8" name="Shape 6"/>
          <p:cNvSpPr/>
          <p:nvPr/>
        </p:nvSpPr>
        <p:spPr>
          <a:xfrm>
            <a:off x="5413651" y="3146143"/>
            <a:ext cx="4470070" cy="1304867"/>
          </a:xfrm>
          <a:prstGeom prst="roundRect">
            <a:avLst>
              <a:gd name="adj" fmla="val 15881"/>
            </a:avLst>
          </a:prstGeom>
          <a:solidFill>
            <a:srgbClr val="FBFCFE"/>
          </a:solidFill>
          <a:ln w="33404">
            <a:solidFill>
              <a:srgbClr val="CFD2D8"/>
            </a:solidFill>
            <a:prstDash val="solid"/>
          </a:ln>
        </p:spPr>
      </p:sp>
      <p:sp>
        <p:nvSpPr>
          <p:cNvPr id="9" name="Text 7"/>
          <p:cNvSpPr/>
          <p:nvPr/>
        </p:nvSpPr>
        <p:spPr>
          <a:xfrm>
            <a:off x="5585195" y="3317723"/>
            <a:ext cx="2800470"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Assessing Group-Level Influence</a:t>
            </a:r>
            <a:endParaRPr lang="en-US" sz="1350" dirty="0"/>
          </a:p>
        </p:txBody>
      </p:sp>
      <p:sp>
        <p:nvSpPr>
          <p:cNvPr id="10" name="Text 8"/>
          <p:cNvSpPr/>
          <p:nvPr/>
        </p:nvSpPr>
        <p:spPr>
          <a:xfrm>
            <a:off x="5585195" y="3616424"/>
            <a:ext cx="4126981"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KMP of a subsidiary is considered a related party for the group if they have </a:t>
            </a:r>
            <a:r>
              <a:rPr lang="en-US" sz="1050" b="1" dirty="0">
                <a:solidFill>
                  <a:srgbClr val="15213F"/>
                </a:solidFill>
                <a:latin typeface="Inter" pitchFamily="34" charset="0"/>
                <a:ea typeface="Inter" pitchFamily="34" charset="-122"/>
                <a:cs typeface="Inter" pitchFamily="34" charset="-120"/>
              </a:rPr>
              <a:t>authority and responsibility for planning, directing, and controlling activities at a group level</a:t>
            </a:r>
            <a:r>
              <a:rPr lang="en-US" sz="1050" dirty="0">
                <a:solidFill>
                  <a:srgbClr val="15213F"/>
                </a:solidFill>
                <a:latin typeface="Inter" pitchFamily="34" charset="0"/>
                <a:ea typeface="Inter" pitchFamily="34" charset="-122"/>
                <a:cs typeface="Inter" pitchFamily="34" charset="-120"/>
              </a:rPr>
              <a:t>.</a:t>
            </a:r>
            <a:endParaRPr lang="en-US" sz="1050" dirty="0"/>
          </a:p>
        </p:txBody>
      </p:sp>
      <p:sp>
        <p:nvSpPr>
          <p:cNvPr id="11" name="Shape 9"/>
          <p:cNvSpPr/>
          <p:nvPr/>
        </p:nvSpPr>
        <p:spPr>
          <a:xfrm>
            <a:off x="805528" y="4589180"/>
            <a:ext cx="9078193" cy="1132155"/>
          </a:xfrm>
          <a:prstGeom prst="roundRect">
            <a:avLst>
              <a:gd name="adj" fmla="val 18303"/>
            </a:avLst>
          </a:prstGeom>
          <a:solidFill>
            <a:srgbClr val="FBFCFE"/>
          </a:solidFill>
          <a:ln w="33404">
            <a:solidFill>
              <a:srgbClr val="CFD2D8"/>
            </a:solidFill>
            <a:prstDash val="solid"/>
          </a:ln>
        </p:spPr>
      </p:sp>
      <p:sp>
        <p:nvSpPr>
          <p:cNvPr id="12" name="Text 10"/>
          <p:cNvSpPr/>
          <p:nvPr/>
        </p:nvSpPr>
        <p:spPr>
          <a:xfrm>
            <a:off x="977072" y="4760760"/>
            <a:ext cx="2457469"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Indicators of Group Influence</a:t>
            </a:r>
            <a:endParaRPr lang="en-US" sz="1350" dirty="0"/>
          </a:p>
        </p:txBody>
      </p:sp>
      <p:sp>
        <p:nvSpPr>
          <p:cNvPr id="13" name="Text 11"/>
          <p:cNvSpPr/>
          <p:nvPr/>
        </p:nvSpPr>
        <p:spPr>
          <a:xfrm>
            <a:off x="977072" y="5059461"/>
            <a:ext cx="8735105" cy="490293"/>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Holding a management role at the </a:t>
            </a:r>
            <a:r>
              <a:rPr lang="en-US" sz="1050" b="1" dirty="0">
                <a:solidFill>
                  <a:srgbClr val="15213F"/>
                </a:solidFill>
                <a:latin typeface="Inter" pitchFamily="34" charset="0"/>
                <a:ea typeface="Inter" pitchFamily="34" charset="-122"/>
                <a:cs typeface="Inter" pitchFamily="34" charset="-120"/>
              </a:rPr>
              <a:t>parent entity</a:t>
            </a:r>
            <a:r>
              <a:rPr lang="en-US" sz="1050" dirty="0">
                <a:solidFill>
                  <a:srgbClr val="15213F"/>
                </a:solidFill>
                <a:latin typeface="Inter" pitchFamily="34" charset="0"/>
                <a:ea typeface="Inter" pitchFamily="34" charset="-122"/>
                <a:cs typeface="Inter" pitchFamily="34" charset="-120"/>
              </a:rPr>
              <a:t> level.</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The subsidiary being </a:t>
            </a:r>
            <a:r>
              <a:rPr lang="en-US" sz="1050" b="1" dirty="0">
                <a:solidFill>
                  <a:srgbClr val="15213F"/>
                </a:solidFill>
                <a:latin typeface="Inter" pitchFamily="34" charset="0"/>
                <a:ea typeface="Inter" pitchFamily="34" charset="-122"/>
                <a:cs typeface="Inter" pitchFamily="34" charset="-120"/>
              </a:rPr>
              <a:t>very significant</a:t>
            </a:r>
            <a:r>
              <a:rPr lang="en-US" sz="1050" dirty="0">
                <a:solidFill>
                  <a:srgbClr val="15213F"/>
                </a:solidFill>
                <a:latin typeface="Inter" pitchFamily="34" charset="0"/>
                <a:ea typeface="Inter" pitchFamily="34" charset="-122"/>
                <a:cs typeface="Inter" pitchFamily="34" charset="-120"/>
              </a:rPr>
              <a:t>, implying influence at a broader group level.</a:t>
            </a:r>
            <a:endParaRPr lang="en-US" sz="10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314"/>
            </a:avLst>
          </a:prstGeom>
          <a:solidFill>
            <a:srgbClr val="FBFCFE"/>
          </a:solidFill>
          <a:ln w="27837">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770993" y="628550"/>
            <a:ext cx="5328488" cy="809528"/>
          </a:xfrm>
          <a:prstGeom prst="rect">
            <a:avLst/>
          </a:prstGeom>
          <a:noFill/>
          <a:ln/>
        </p:spPr>
        <p:txBody>
          <a:bodyPr wrap="square" lIns="0" tIns="0" rIns="0" bIns="0" rtlCol="0" anchor="t"/>
          <a:lstStyle/>
          <a:p>
            <a:pPr marL="0" indent="0" algn="l">
              <a:lnSpc>
                <a:spcPts val="3150"/>
              </a:lnSpc>
              <a:buNone/>
            </a:pPr>
            <a:r>
              <a:rPr lang="en-US" sz="2500" b="1" dirty="0">
                <a:solidFill>
                  <a:srgbClr val="3257B8"/>
                </a:solidFill>
                <a:latin typeface="Inter Bold" pitchFamily="34" charset="0"/>
                <a:ea typeface="Inter Bold" pitchFamily="34" charset="-122"/>
                <a:cs typeface="Inter Bold" pitchFamily="34" charset="-120"/>
              </a:rPr>
              <a:t>Case Study: AS-18 &amp; Non-Monetary Benefit</a:t>
            </a:r>
            <a:endParaRPr lang="en-US" sz="2500" dirty="0"/>
          </a:p>
        </p:txBody>
      </p:sp>
      <p:sp>
        <p:nvSpPr>
          <p:cNvPr id="5" name="Text 2"/>
          <p:cNvSpPr/>
          <p:nvPr/>
        </p:nvSpPr>
        <p:spPr>
          <a:xfrm>
            <a:off x="770993" y="1620186"/>
            <a:ext cx="5328488" cy="401457"/>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Explore a real-world scenario involving non-monetary benefits to Key Management Personnel (KMP) and its disclosure under AS-18.</a:t>
            </a:r>
            <a:endParaRPr lang="en-US" sz="1000" dirty="0"/>
          </a:p>
        </p:txBody>
      </p:sp>
      <p:sp>
        <p:nvSpPr>
          <p:cNvPr id="6" name="Shape 3"/>
          <p:cNvSpPr/>
          <p:nvPr/>
        </p:nvSpPr>
        <p:spPr>
          <a:xfrm>
            <a:off x="770993" y="2158247"/>
            <a:ext cx="5328488" cy="1002426"/>
          </a:xfrm>
          <a:prstGeom prst="roundRect">
            <a:avLst>
              <a:gd name="adj" fmla="val 19380"/>
            </a:avLst>
          </a:prstGeom>
          <a:solidFill>
            <a:srgbClr val="FBFCFE"/>
          </a:solidFill>
          <a:ln w="33404">
            <a:solidFill>
              <a:srgbClr val="CFD2D8"/>
            </a:solidFill>
            <a:prstDash val="solid"/>
          </a:ln>
        </p:spPr>
      </p:sp>
      <p:sp>
        <p:nvSpPr>
          <p:cNvPr id="7" name="Text 4"/>
          <p:cNvSpPr/>
          <p:nvPr/>
        </p:nvSpPr>
        <p:spPr>
          <a:xfrm>
            <a:off x="933838" y="2321127"/>
            <a:ext cx="1618885"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Scenario</a:t>
            </a:r>
            <a:endParaRPr lang="en-US" sz="1250" dirty="0"/>
          </a:p>
        </p:txBody>
      </p:sp>
      <p:sp>
        <p:nvSpPr>
          <p:cNvPr id="8" name="Text 5"/>
          <p:cNvSpPr/>
          <p:nvPr/>
        </p:nvSpPr>
        <p:spPr>
          <a:xfrm>
            <a:off x="933838" y="2596335"/>
            <a:ext cx="5002797" cy="401457"/>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 KMP is provided a lavish property by the entity. Annual depreciation is </a:t>
            </a:r>
            <a:r>
              <a:rPr lang="en-US" sz="1000" dirty="0">
                <a:solidFill>
                  <a:srgbClr val="006400"/>
                </a:solidFill>
                <a:latin typeface="Inter" pitchFamily="34" charset="0"/>
                <a:ea typeface="Inter" pitchFamily="34" charset="-122"/>
                <a:cs typeface="Inter" pitchFamily="34" charset="-120"/>
              </a:rPr>
              <a:t>INR 10,000</a:t>
            </a:r>
            <a:r>
              <a:rPr lang="en-US" sz="1000" dirty="0">
                <a:solidFill>
                  <a:srgbClr val="15213F"/>
                </a:solidFill>
                <a:latin typeface="Inter" pitchFamily="34" charset="0"/>
                <a:ea typeface="Inter" pitchFamily="34" charset="-122"/>
                <a:cs typeface="Inter" pitchFamily="34" charset="-120"/>
              </a:rPr>
              <a:t>, while the market rental of a similar property is </a:t>
            </a:r>
            <a:r>
              <a:rPr lang="en-US" sz="1000" dirty="0">
                <a:solidFill>
                  <a:srgbClr val="B22222"/>
                </a:solidFill>
                <a:latin typeface="Inter" pitchFamily="34" charset="0"/>
                <a:ea typeface="Inter" pitchFamily="34" charset="-122"/>
                <a:cs typeface="Inter" pitchFamily="34" charset="-120"/>
              </a:rPr>
              <a:t>INR 100 Lakhs</a:t>
            </a:r>
            <a:r>
              <a:rPr lang="en-US" sz="1000" dirty="0">
                <a:solidFill>
                  <a:srgbClr val="15213F"/>
                </a:solidFill>
                <a:latin typeface="Inter" pitchFamily="34" charset="0"/>
                <a:ea typeface="Inter" pitchFamily="34" charset="-122"/>
                <a:cs typeface="Inter" pitchFamily="34" charset="-120"/>
              </a:rPr>
              <a:t> per annum.</a:t>
            </a:r>
            <a:endParaRPr lang="en-US" sz="1000" dirty="0"/>
          </a:p>
        </p:txBody>
      </p:sp>
      <p:sp>
        <p:nvSpPr>
          <p:cNvPr id="9" name="Shape 6"/>
          <p:cNvSpPr/>
          <p:nvPr/>
        </p:nvSpPr>
        <p:spPr>
          <a:xfrm>
            <a:off x="770993" y="3282050"/>
            <a:ext cx="5328488" cy="1203154"/>
          </a:xfrm>
          <a:prstGeom prst="roundRect">
            <a:avLst>
              <a:gd name="adj" fmla="val 16147"/>
            </a:avLst>
          </a:prstGeom>
          <a:solidFill>
            <a:srgbClr val="FBFCFE"/>
          </a:solidFill>
          <a:ln w="33404">
            <a:solidFill>
              <a:srgbClr val="CFD2D8"/>
            </a:solidFill>
            <a:prstDash val="solid"/>
          </a:ln>
        </p:spPr>
      </p:sp>
      <p:sp>
        <p:nvSpPr>
          <p:cNvPr id="10" name="Text 7"/>
          <p:cNvSpPr/>
          <p:nvPr/>
        </p:nvSpPr>
        <p:spPr>
          <a:xfrm>
            <a:off x="933838" y="3444930"/>
            <a:ext cx="2086369"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AS-18 Disclosure Mandate</a:t>
            </a:r>
            <a:endParaRPr lang="en-US" sz="1250" dirty="0"/>
          </a:p>
        </p:txBody>
      </p:sp>
      <p:sp>
        <p:nvSpPr>
          <p:cNvPr id="11" name="Text 8"/>
          <p:cNvSpPr/>
          <p:nvPr/>
        </p:nvSpPr>
        <p:spPr>
          <a:xfrm>
            <a:off x="933838" y="3720138"/>
            <a:ext cx="5002797" cy="602186"/>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AS-18 requires disclosure of related party relationships, transactions, and outstanding balances necessary for users to understand their potential effect on financial statements.</a:t>
            </a:r>
            <a:endParaRPr lang="en-US" sz="1000" dirty="0"/>
          </a:p>
        </p:txBody>
      </p:sp>
      <p:sp>
        <p:nvSpPr>
          <p:cNvPr id="12" name="Shape 9"/>
          <p:cNvSpPr/>
          <p:nvPr/>
        </p:nvSpPr>
        <p:spPr>
          <a:xfrm>
            <a:off x="770993" y="4606581"/>
            <a:ext cx="5328488" cy="1002426"/>
          </a:xfrm>
          <a:prstGeom prst="roundRect">
            <a:avLst>
              <a:gd name="adj" fmla="val 19380"/>
            </a:avLst>
          </a:prstGeom>
          <a:solidFill>
            <a:srgbClr val="FBFCFE"/>
          </a:solidFill>
          <a:ln w="33404">
            <a:solidFill>
              <a:srgbClr val="CFD2D8"/>
            </a:solidFill>
            <a:prstDash val="solid"/>
          </a:ln>
        </p:spPr>
      </p:sp>
      <p:sp>
        <p:nvSpPr>
          <p:cNvPr id="13" name="Text 10"/>
          <p:cNvSpPr/>
          <p:nvPr/>
        </p:nvSpPr>
        <p:spPr>
          <a:xfrm>
            <a:off x="933838" y="4769461"/>
            <a:ext cx="3518312"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AS-18 Disclosure for Non-Monetary Benefits</a:t>
            </a:r>
            <a:endParaRPr lang="en-US" sz="1250" dirty="0"/>
          </a:p>
        </p:txBody>
      </p:sp>
      <p:sp>
        <p:nvSpPr>
          <p:cNvPr id="14" name="Text 11"/>
          <p:cNvSpPr/>
          <p:nvPr/>
        </p:nvSpPr>
        <p:spPr>
          <a:xfrm>
            <a:off x="933838" y="5044669"/>
            <a:ext cx="5002797" cy="401457"/>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The entity must disclose the </a:t>
            </a:r>
            <a:r>
              <a:rPr lang="en-US" sz="1000" b="1" dirty="0">
                <a:solidFill>
                  <a:srgbClr val="15213F"/>
                </a:solidFill>
                <a:latin typeface="Inter" pitchFamily="34" charset="0"/>
                <a:ea typeface="Inter" pitchFamily="34" charset="-122"/>
                <a:cs typeface="Inter" pitchFamily="34" charset="-120"/>
              </a:rPr>
              <a:t>depreciation (INR 10,000)</a:t>
            </a:r>
            <a:r>
              <a:rPr lang="en-US" sz="1000" dirty="0">
                <a:solidFill>
                  <a:srgbClr val="15213F"/>
                </a:solidFill>
                <a:latin typeface="Inter" pitchFamily="34" charset="0"/>
                <a:ea typeface="Inter" pitchFamily="34" charset="-122"/>
                <a:cs typeface="Inter" pitchFamily="34" charset="-120"/>
              </a:rPr>
              <a:t> recognised in the period, as this reflects the cost incurred by the entity for providing the benefit.</a:t>
            </a:r>
            <a:endParaRPr lang="en-US" sz="1000" dirty="0"/>
          </a:p>
        </p:txBody>
      </p:sp>
      <p:sp>
        <p:nvSpPr>
          <p:cNvPr id="15" name="Shape 12"/>
          <p:cNvSpPr/>
          <p:nvPr/>
        </p:nvSpPr>
        <p:spPr>
          <a:xfrm>
            <a:off x="770993" y="5730384"/>
            <a:ext cx="5328488" cy="1203154"/>
          </a:xfrm>
          <a:prstGeom prst="roundRect">
            <a:avLst>
              <a:gd name="adj" fmla="val 16147"/>
            </a:avLst>
          </a:prstGeom>
          <a:solidFill>
            <a:srgbClr val="FBFCFE"/>
          </a:solidFill>
          <a:ln w="33404">
            <a:solidFill>
              <a:srgbClr val="CFD2D8"/>
            </a:solidFill>
            <a:prstDash val="solid"/>
          </a:ln>
        </p:spPr>
      </p:sp>
      <p:sp>
        <p:nvSpPr>
          <p:cNvPr id="16" name="Text 13"/>
          <p:cNvSpPr/>
          <p:nvPr/>
        </p:nvSpPr>
        <p:spPr>
          <a:xfrm>
            <a:off x="933838" y="5893264"/>
            <a:ext cx="2388312" cy="202382"/>
          </a:xfrm>
          <a:prstGeom prst="rect">
            <a:avLst/>
          </a:prstGeom>
          <a:noFill/>
          <a:ln/>
        </p:spPr>
        <p:txBody>
          <a:bodyPr wrap="none" lIns="0" tIns="0" rIns="0" bIns="0" rtlCol="0" anchor="t"/>
          <a:lstStyle/>
          <a:p>
            <a:pPr marL="0" indent="0" algn="l">
              <a:lnSpc>
                <a:spcPts val="1550"/>
              </a:lnSpc>
              <a:buNone/>
            </a:pPr>
            <a:r>
              <a:rPr lang="en-US" sz="1250" b="1" dirty="0">
                <a:solidFill>
                  <a:srgbClr val="15213F"/>
                </a:solidFill>
                <a:latin typeface="Inter Bold" pitchFamily="34" charset="0"/>
                <a:ea typeface="Inter Bold" pitchFamily="34" charset="-122"/>
                <a:cs typeface="Inter Bold" pitchFamily="34" charset="-120"/>
              </a:rPr>
              <a:t>Fair Value &amp; Good Governance</a:t>
            </a:r>
            <a:endParaRPr lang="en-US" sz="1250" dirty="0"/>
          </a:p>
        </p:txBody>
      </p:sp>
      <p:sp>
        <p:nvSpPr>
          <p:cNvPr id="17" name="Text 14"/>
          <p:cNvSpPr/>
          <p:nvPr/>
        </p:nvSpPr>
        <p:spPr>
          <a:xfrm>
            <a:off x="933838" y="6168472"/>
            <a:ext cx="5002797" cy="602186"/>
          </a:xfrm>
          <a:prstGeom prst="rect">
            <a:avLst/>
          </a:prstGeom>
          <a:noFill/>
          <a:ln/>
        </p:spPr>
        <p:txBody>
          <a:bodyPr wrap="square" lIns="0" tIns="0" rIns="0" bIns="0" rtlCol="0" anchor="t"/>
          <a:lstStyle/>
          <a:p>
            <a:pPr marL="0" indent="0" algn="l">
              <a:lnSpc>
                <a:spcPts val="1550"/>
              </a:lnSpc>
              <a:buNone/>
            </a:pPr>
            <a:r>
              <a:rPr lang="en-US" sz="1000" dirty="0">
                <a:solidFill>
                  <a:srgbClr val="15213F"/>
                </a:solidFill>
                <a:latin typeface="Inter" pitchFamily="34" charset="0"/>
                <a:ea typeface="Inter" pitchFamily="34" charset="-122"/>
                <a:cs typeface="Inter" pitchFamily="34" charset="-120"/>
              </a:rPr>
              <a:t>While AS-18 does </a:t>
            </a:r>
            <a:r>
              <a:rPr lang="en-US" sz="1000" b="1" dirty="0">
                <a:solidFill>
                  <a:srgbClr val="15213F"/>
                </a:solidFill>
                <a:latin typeface="Inter" pitchFamily="34" charset="0"/>
                <a:ea typeface="Inter" pitchFamily="34" charset="-122"/>
                <a:cs typeface="Inter" pitchFamily="34" charset="-120"/>
              </a:rPr>
              <a:t>not</a:t>
            </a:r>
            <a:r>
              <a:rPr lang="en-US" sz="1000" dirty="0">
                <a:solidFill>
                  <a:srgbClr val="15213F"/>
                </a:solidFill>
                <a:latin typeface="Inter" pitchFamily="34" charset="0"/>
                <a:ea typeface="Inter" pitchFamily="34" charset="-122"/>
                <a:cs typeface="Inter" pitchFamily="34" charset="-120"/>
              </a:rPr>
              <a:t> mandate disclosure of the fair value of the benefit (INR 100 Lakhs), providing this information is considered good corporate governance, if reliably measurable.</a:t>
            </a:r>
            <a:endParaRPr lang="en-US"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643853"/>
            <a:ext cx="8412459"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Related Party Status Changes &amp; Disclosure</a:t>
            </a:r>
            <a:endParaRPr lang="en-US" sz="2700" dirty="0"/>
          </a:p>
        </p:txBody>
      </p:sp>
      <p:sp>
        <p:nvSpPr>
          <p:cNvPr id="4" name="Text 2"/>
          <p:cNvSpPr/>
          <p:nvPr/>
        </p:nvSpPr>
        <p:spPr>
          <a:xfrm>
            <a:off x="805528" y="2351928"/>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the disclosure requirements for related party relationships that commence or cease during a reporting period is crucial, as AS-18 presents certain ambiguities.</a:t>
            </a:r>
            <a:endParaRPr lang="en-US" sz="1050" dirty="0"/>
          </a:p>
        </p:txBody>
      </p:sp>
      <p:sp>
        <p:nvSpPr>
          <p:cNvPr id="5" name="Shape 3"/>
          <p:cNvSpPr/>
          <p:nvPr/>
        </p:nvSpPr>
        <p:spPr>
          <a:xfrm>
            <a:off x="805528" y="2949329"/>
            <a:ext cx="4469983" cy="1304867"/>
          </a:xfrm>
          <a:prstGeom prst="roundRect">
            <a:avLst>
              <a:gd name="adj" fmla="val 12288"/>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72124" y="2949329"/>
            <a:ext cx="133617" cy="1304867"/>
          </a:xfrm>
          <a:prstGeom prst="rect">
            <a:avLst/>
          </a:prstGeom>
        </p:spPr>
      </p:pic>
      <p:sp>
        <p:nvSpPr>
          <p:cNvPr id="7" name="Text 4"/>
          <p:cNvSpPr/>
          <p:nvPr/>
        </p:nvSpPr>
        <p:spPr>
          <a:xfrm>
            <a:off x="1077285" y="3120910"/>
            <a:ext cx="192352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Dynamic Relationships</a:t>
            </a:r>
            <a:endParaRPr lang="en-US" sz="1350" dirty="0"/>
          </a:p>
        </p:txBody>
      </p:sp>
      <p:sp>
        <p:nvSpPr>
          <p:cNvPr id="8" name="Text 5"/>
          <p:cNvSpPr/>
          <p:nvPr/>
        </p:nvSpPr>
        <p:spPr>
          <a:xfrm>
            <a:off x="1077285" y="3419610"/>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Related party relationships can begin or end within a financial reporting period, leading to questions about the scope of disclosure for relationships and transactions.</a:t>
            </a:r>
            <a:endParaRPr lang="en-US" sz="1050" dirty="0"/>
          </a:p>
        </p:txBody>
      </p:sp>
      <p:sp>
        <p:nvSpPr>
          <p:cNvPr id="9" name="Shape 6"/>
          <p:cNvSpPr/>
          <p:nvPr/>
        </p:nvSpPr>
        <p:spPr>
          <a:xfrm>
            <a:off x="5413651" y="2949329"/>
            <a:ext cx="4470070" cy="1304867"/>
          </a:xfrm>
          <a:prstGeom prst="roundRect">
            <a:avLst>
              <a:gd name="adj" fmla="val 12288"/>
            </a:avLst>
          </a:prstGeom>
          <a:solidFill>
            <a:srgbClr val="FBFCFE"/>
          </a:solidFill>
          <a:ln w="33404">
            <a:solidFill>
              <a:srgbClr val="CFD2D8"/>
            </a:solidFill>
            <a:prstDash val="solid"/>
          </a:ln>
        </p:spPr>
      </p:sp>
      <p:pic>
        <p:nvPicPr>
          <p:cNvPr id="10" name="Image 1" descr="preencoded.png"/>
          <p:cNvPicPr>
            <a:picLocks noChangeAspect="1"/>
          </p:cNvPicPr>
          <p:nvPr/>
        </p:nvPicPr>
        <p:blipFill>
          <a:blip r:embed="rId3"/>
          <a:stretch>
            <a:fillRect/>
          </a:stretch>
        </p:blipFill>
        <p:spPr>
          <a:xfrm>
            <a:off x="5380247" y="2949329"/>
            <a:ext cx="133617" cy="1304867"/>
          </a:xfrm>
          <a:prstGeom prst="rect">
            <a:avLst/>
          </a:prstGeom>
        </p:spPr>
      </p:pic>
      <p:sp>
        <p:nvSpPr>
          <p:cNvPr id="11" name="Text 7"/>
          <p:cNvSpPr/>
          <p:nvPr/>
        </p:nvSpPr>
        <p:spPr>
          <a:xfrm>
            <a:off x="5685408" y="3120910"/>
            <a:ext cx="1977284"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Ambiguity in Standards</a:t>
            </a:r>
            <a:endParaRPr lang="en-US" sz="1350" dirty="0"/>
          </a:p>
        </p:txBody>
      </p:sp>
      <p:sp>
        <p:nvSpPr>
          <p:cNvPr id="12" name="Text 8"/>
          <p:cNvSpPr/>
          <p:nvPr/>
        </p:nvSpPr>
        <p:spPr>
          <a:xfrm>
            <a:off x="5685408" y="3419610"/>
            <a:ext cx="4026769"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18 do not explicitly state if the related party relationship must exist at the reporting date or at the time of the transaction for disclosure.</a:t>
            </a:r>
            <a:endParaRPr lang="en-US" sz="1050" dirty="0"/>
          </a:p>
        </p:txBody>
      </p:sp>
      <p:sp>
        <p:nvSpPr>
          <p:cNvPr id="13" name="Shape 9"/>
          <p:cNvSpPr/>
          <p:nvPr/>
        </p:nvSpPr>
        <p:spPr>
          <a:xfrm>
            <a:off x="805528" y="4392366"/>
            <a:ext cx="4469983" cy="1525869"/>
          </a:xfrm>
          <a:prstGeom prst="roundRect">
            <a:avLst>
              <a:gd name="adj" fmla="val 10508"/>
            </a:avLst>
          </a:prstGeom>
          <a:solidFill>
            <a:srgbClr val="FBFCFE"/>
          </a:solidFill>
          <a:ln w="33404">
            <a:solidFill>
              <a:srgbClr val="CFD2D8"/>
            </a:solidFill>
            <a:prstDash val="solid"/>
          </a:ln>
        </p:spPr>
      </p:sp>
      <p:pic>
        <p:nvPicPr>
          <p:cNvPr id="14" name="Image 2" descr="preencoded.png"/>
          <p:cNvPicPr>
            <a:picLocks noChangeAspect="1"/>
          </p:cNvPicPr>
          <p:nvPr/>
        </p:nvPicPr>
        <p:blipFill>
          <a:blip r:embed="rId4"/>
          <a:stretch>
            <a:fillRect/>
          </a:stretch>
        </p:blipFill>
        <p:spPr>
          <a:xfrm>
            <a:off x="772124" y="4392366"/>
            <a:ext cx="133617" cy="1525869"/>
          </a:xfrm>
          <a:prstGeom prst="rect">
            <a:avLst/>
          </a:prstGeom>
        </p:spPr>
      </p:pic>
      <p:sp>
        <p:nvSpPr>
          <p:cNvPr id="15" name="Text 10"/>
          <p:cNvSpPr/>
          <p:nvPr/>
        </p:nvSpPr>
        <p:spPr>
          <a:xfrm>
            <a:off x="1077285" y="456394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When to Disclose?</a:t>
            </a:r>
            <a:endParaRPr lang="en-US" sz="1350" dirty="0"/>
          </a:p>
        </p:txBody>
      </p:sp>
      <p:sp>
        <p:nvSpPr>
          <p:cNvPr id="16" name="Text 11"/>
          <p:cNvSpPr/>
          <p:nvPr/>
        </p:nvSpPr>
        <p:spPr>
          <a:xfrm>
            <a:off x="1077285" y="4862647"/>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It is unclear whether transactions should be disclosed if parties were related at the time of the transaction but not at the reporting period end, or vice-versa.</a:t>
            </a:r>
            <a:endParaRPr lang="en-US" sz="1050" dirty="0"/>
          </a:p>
        </p:txBody>
      </p:sp>
      <p:sp>
        <p:nvSpPr>
          <p:cNvPr id="17" name="Shape 12"/>
          <p:cNvSpPr/>
          <p:nvPr/>
        </p:nvSpPr>
        <p:spPr>
          <a:xfrm>
            <a:off x="5413651" y="4392366"/>
            <a:ext cx="4470070" cy="1525869"/>
          </a:xfrm>
          <a:prstGeom prst="roundRect">
            <a:avLst>
              <a:gd name="adj" fmla="val 10508"/>
            </a:avLst>
          </a:prstGeom>
          <a:solidFill>
            <a:srgbClr val="FBFCFE"/>
          </a:solidFill>
          <a:ln w="33404">
            <a:solidFill>
              <a:srgbClr val="CFD2D8"/>
            </a:solidFill>
            <a:prstDash val="solid"/>
          </a:ln>
        </p:spPr>
      </p:sp>
      <p:pic>
        <p:nvPicPr>
          <p:cNvPr id="18" name="Image 3" descr="preencoded.png"/>
          <p:cNvPicPr>
            <a:picLocks noChangeAspect="1"/>
          </p:cNvPicPr>
          <p:nvPr/>
        </p:nvPicPr>
        <p:blipFill>
          <a:blip r:embed="rId4"/>
          <a:stretch>
            <a:fillRect/>
          </a:stretch>
        </p:blipFill>
        <p:spPr>
          <a:xfrm>
            <a:off x="5380247" y="4392366"/>
            <a:ext cx="133617" cy="1525869"/>
          </a:xfrm>
          <a:prstGeom prst="rect">
            <a:avLst/>
          </a:prstGeom>
        </p:spPr>
      </p:pic>
      <p:sp>
        <p:nvSpPr>
          <p:cNvPr id="19" name="Text 13"/>
          <p:cNvSpPr/>
          <p:nvPr/>
        </p:nvSpPr>
        <p:spPr>
          <a:xfrm>
            <a:off x="5685408" y="456394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General Practice </a:t>
            </a:r>
            <a:endParaRPr lang="en-US" sz="1350" dirty="0"/>
          </a:p>
        </p:txBody>
      </p:sp>
      <p:sp>
        <p:nvSpPr>
          <p:cNvPr id="20" name="Text 14"/>
          <p:cNvSpPr/>
          <p:nvPr/>
        </p:nvSpPr>
        <p:spPr>
          <a:xfrm>
            <a:off x="5685408" y="4862647"/>
            <a:ext cx="4026769"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Disclosures under AS-18 should be made for transactions that occurred during the period </a:t>
            </a:r>
            <a:r>
              <a:rPr lang="en-US" sz="1050" b="1" dirty="0">
                <a:solidFill>
                  <a:srgbClr val="15213F"/>
                </a:solidFill>
                <a:latin typeface="Inter" pitchFamily="34" charset="0"/>
                <a:ea typeface="Inter" pitchFamily="34" charset="-122"/>
                <a:cs typeface="Inter" pitchFamily="34" charset="-120"/>
              </a:rPr>
              <a:t>when the parties were related</a:t>
            </a:r>
            <a:r>
              <a:rPr lang="en-US" sz="1050" dirty="0">
                <a:solidFill>
                  <a:srgbClr val="15213F"/>
                </a:solidFill>
                <a:latin typeface="Inter" pitchFamily="34" charset="0"/>
                <a:ea typeface="Inter" pitchFamily="34" charset="-122"/>
                <a:cs typeface="Inter" pitchFamily="34" charset="-120"/>
              </a:rPr>
              <a:t>, irrespective of their relationship status at the reporting date.</a:t>
            </a:r>
            <a:endParaRPr lang="en-US" sz="10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752439"/>
            <a:ext cx="9078193"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Comparative Disclosures for Changing Related Party Status</a:t>
            </a:r>
            <a:endParaRPr lang="en-US" sz="2700" dirty="0"/>
          </a:p>
        </p:txBody>
      </p:sp>
      <p:sp>
        <p:nvSpPr>
          <p:cNvPr id="4" name="Text 2"/>
          <p:cNvSpPr/>
          <p:nvPr/>
        </p:nvSpPr>
        <p:spPr>
          <a:xfrm>
            <a:off x="805528" y="2892252"/>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Navigating the disclosure of related party transactions when their status changes between reporting periods requires careful consideration to ensure clarity and compliance.</a:t>
            </a:r>
            <a:endParaRPr lang="en-US" sz="1050" dirty="0"/>
          </a:p>
        </p:txBody>
      </p:sp>
      <p:sp>
        <p:nvSpPr>
          <p:cNvPr id="5" name="Shape 3"/>
          <p:cNvSpPr/>
          <p:nvPr/>
        </p:nvSpPr>
        <p:spPr>
          <a:xfrm>
            <a:off x="805528" y="3489652"/>
            <a:ext cx="4469983" cy="2319996"/>
          </a:xfrm>
          <a:prstGeom prst="roundRect">
            <a:avLst>
              <a:gd name="adj" fmla="val 6911"/>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72124" y="3489652"/>
            <a:ext cx="133617" cy="2319996"/>
          </a:xfrm>
          <a:prstGeom prst="rect">
            <a:avLst/>
          </a:prstGeom>
        </p:spPr>
      </p:pic>
      <p:sp>
        <p:nvSpPr>
          <p:cNvPr id="7" name="Text 4"/>
          <p:cNvSpPr/>
          <p:nvPr/>
        </p:nvSpPr>
        <p:spPr>
          <a:xfrm>
            <a:off x="1077285" y="3661233"/>
            <a:ext cx="300794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Current Year Related, Prior Year Not</a:t>
            </a:r>
            <a:endParaRPr lang="en-US" sz="1350" dirty="0"/>
          </a:p>
        </p:txBody>
      </p:sp>
      <p:sp>
        <p:nvSpPr>
          <p:cNvPr id="8" name="Text 5"/>
          <p:cNvSpPr/>
          <p:nvPr/>
        </p:nvSpPr>
        <p:spPr>
          <a:xfrm>
            <a:off x="1077285" y="3959934"/>
            <a:ext cx="4026682"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If a party is a related party in the </a:t>
            </a:r>
            <a:r>
              <a:rPr lang="en-US" sz="1050" b="1" dirty="0">
                <a:solidFill>
                  <a:srgbClr val="15213F"/>
                </a:solidFill>
                <a:latin typeface="Inter" pitchFamily="34" charset="0"/>
                <a:ea typeface="Inter" pitchFamily="34" charset="-122"/>
                <a:cs typeface="Inter" pitchFamily="34" charset="-120"/>
              </a:rPr>
              <a:t>current year</a:t>
            </a:r>
            <a:r>
              <a:rPr lang="en-US" sz="1050" dirty="0">
                <a:solidFill>
                  <a:srgbClr val="15213F"/>
                </a:solidFill>
                <a:latin typeface="Inter" pitchFamily="34" charset="0"/>
                <a:ea typeface="Inter" pitchFamily="34" charset="-122"/>
                <a:cs typeface="Inter" pitchFamily="34" charset="-120"/>
              </a:rPr>
              <a:t> but was </a:t>
            </a:r>
            <a:r>
              <a:rPr lang="en-US" sz="1050" b="1" dirty="0">
                <a:solidFill>
                  <a:srgbClr val="15213F"/>
                </a:solidFill>
                <a:latin typeface="Inter" pitchFamily="34" charset="0"/>
                <a:ea typeface="Inter" pitchFamily="34" charset="-122"/>
                <a:cs typeface="Inter" pitchFamily="34" charset="-120"/>
              </a:rPr>
              <a:t>not</a:t>
            </a:r>
            <a:r>
              <a:rPr lang="en-US" sz="1050" dirty="0">
                <a:solidFill>
                  <a:srgbClr val="15213F"/>
                </a:solidFill>
                <a:latin typeface="Inter" pitchFamily="34" charset="0"/>
                <a:ea typeface="Inter" pitchFamily="34" charset="-122"/>
                <a:cs typeface="Inter" pitchFamily="34" charset="-120"/>
              </a:rPr>
              <a:t> in the prior year, transactions with that party in the prior year are </a:t>
            </a:r>
            <a:r>
              <a:rPr lang="en-US" sz="1050" b="1" dirty="0">
                <a:solidFill>
                  <a:srgbClr val="15213F"/>
                </a:solidFill>
                <a:latin typeface="Inter" pitchFamily="34" charset="0"/>
                <a:ea typeface="Inter" pitchFamily="34" charset="-122"/>
                <a:cs typeface="Inter" pitchFamily="34" charset="-120"/>
              </a:rPr>
              <a:t>not disclosed</a:t>
            </a:r>
            <a:r>
              <a:rPr lang="en-US" sz="1050" dirty="0">
                <a:solidFill>
                  <a:srgbClr val="15213F"/>
                </a:solidFill>
                <a:latin typeface="Inter" pitchFamily="34" charset="0"/>
                <a:ea typeface="Inter" pitchFamily="34" charset="-122"/>
                <a:cs typeface="Inter" pitchFamily="34" charset="-120"/>
              </a:rPr>
              <a:t> as comparative related party information.</a:t>
            </a:r>
            <a:endParaRPr lang="en-US" sz="1050" dirty="0"/>
          </a:p>
        </p:txBody>
      </p:sp>
      <p:sp>
        <p:nvSpPr>
          <p:cNvPr id="9" name="Text 6"/>
          <p:cNvSpPr/>
          <p:nvPr/>
        </p:nvSpPr>
        <p:spPr>
          <a:xfrm>
            <a:off x="1077285" y="4705771"/>
            <a:ext cx="4026682" cy="932297"/>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Disclosure is only required for periods </a:t>
            </a:r>
            <a:r>
              <a:rPr lang="en-US" sz="1050" b="1" dirty="0">
                <a:solidFill>
                  <a:srgbClr val="15213F"/>
                </a:solidFill>
                <a:latin typeface="Inter" pitchFamily="34" charset="0"/>
                <a:ea typeface="Inter" pitchFamily="34" charset="-122"/>
                <a:cs typeface="Inter" pitchFamily="34" charset="-120"/>
              </a:rPr>
              <a:t>when the parties were related</a:t>
            </a:r>
            <a:r>
              <a:rPr lang="en-US" sz="1050" dirty="0">
                <a:solidFill>
                  <a:srgbClr val="15213F"/>
                </a:solidFill>
                <a:latin typeface="Inter" pitchFamily="34" charset="0"/>
                <a:ea typeface="Inter" pitchFamily="34" charset="-122"/>
                <a:cs typeface="Inter" pitchFamily="34" charset="-120"/>
              </a:rPr>
              <a:t>.</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If needed, an additional explanation can be provided for clarity on the change in status.</a:t>
            </a:r>
            <a:endParaRPr lang="en-US" sz="1050" dirty="0"/>
          </a:p>
        </p:txBody>
      </p:sp>
      <p:sp>
        <p:nvSpPr>
          <p:cNvPr id="10" name="Shape 7"/>
          <p:cNvSpPr/>
          <p:nvPr/>
        </p:nvSpPr>
        <p:spPr>
          <a:xfrm>
            <a:off x="5413651" y="3489652"/>
            <a:ext cx="4470070" cy="2319996"/>
          </a:xfrm>
          <a:prstGeom prst="roundRect">
            <a:avLst>
              <a:gd name="adj" fmla="val 6911"/>
            </a:avLst>
          </a:prstGeom>
          <a:solidFill>
            <a:srgbClr val="FBFCFE"/>
          </a:solidFill>
          <a:ln w="33404">
            <a:solidFill>
              <a:srgbClr val="CFD2D8"/>
            </a:solidFill>
            <a:prstDash val="solid"/>
          </a:ln>
        </p:spPr>
      </p:sp>
      <p:pic>
        <p:nvPicPr>
          <p:cNvPr id="11" name="Image 1" descr="preencoded.png"/>
          <p:cNvPicPr>
            <a:picLocks noChangeAspect="1"/>
          </p:cNvPicPr>
          <p:nvPr/>
        </p:nvPicPr>
        <p:blipFill>
          <a:blip r:embed="rId3"/>
          <a:stretch>
            <a:fillRect/>
          </a:stretch>
        </p:blipFill>
        <p:spPr>
          <a:xfrm>
            <a:off x="5380247" y="3489652"/>
            <a:ext cx="133617" cy="2319996"/>
          </a:xfrm>
          <a:prstGeom prst="rect">
            <a:avLst/>
          </a:prstGeom>
        </p:spPr>
      </p:pic>
      <p:sp>
        <p:nvSpPr>
          <p:cNvPr id="12" name="Text 8"/>
          <p:cNvSpPr/>
          <p:nvPr/>
        </p:nvSpPr>
        <p:spPr>
          <a:xfrm>
            <a:off x="5685408" y="3661233"/>
            <a:ext cx="300794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Prior Year Related, Current Year Not</a:t>
            </a:r>
            <a:endParaRPr lang="en-US" sz="1350" dirty="0"/>
          </a:p>
        </p:txBody>
      </p:sp>
      <p:sp>
        <p:nvSpPr>
          <p:cNvPr id="13" name="Text 9"/>
          <p:cNvSpPr/>
          <p:nvPr/>
        </p:nvSpPr>
        <p:spPr>
          <a:xfrm>
            <a:off x="5685408" y="3959934"/>
            <a:ext cx="4026769"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If a party was related in the </a:t>
            </a:r>
            <a:r>
              <a:rPr lang="en-US" sz="1050" b="1" dirty="0">
                <a:solidFill>
                  <a:srgbClr val="15213F"/>
                </a:solidFill>
                <a:latin typeface="Inter" pitchFamily="34" charset="0"/>
                <a:ea typeface="Inter" pitchFamily="34" charset="-122"/>
                <a:cs typeface="Inter" pitchFamily="34" charset="-120"/>
              </a:rPr>
              <a:t>prior year</a:t>
            </a:r>
            <a:r>
              <a:rPr lang="en-US" sz="1050" dirty="0">
                <a:solidFill>
                  <a:srgbClr val="15213F"/>
                </a:solidFill>
                <a:latin typeface="Inter" pitchFamily="34" charset="0"/>
                <a:ea typeface="Inter" pitchFamily="34" charset="-122"/>
                <a:cs typeface="Inter" pitchFamily="34" charset="-120"/>
              </a:rPr>
              <a:t> but is </a:t>
            </a:r>
            <a:r>
              <a:rPr lang="en-US" sz="1050" b="1" dirty="0">
                <a:solidFill>
                  <a:srgbClr val="15213F"/>
                </a:solidFill>
                <a:latin typeface="Inter" pitchFamily="34" charset="0"/>
                <a:ea typeface="Inter" pitchFamily="34" charset="-122"/>
                <a:cs typeface="Inter" pitchFamily="34" charset="-120"/>
              </a:rPr>
              <a:t>not</a:t>
            </a:r>
            <a:r>
              <a:rPr lang="en-US" sz="1050" dirty="0">
                <a:solidFill>
                  <a:srgbClr val="15213F"/>
                </a:solidFill>
                <a:latin typeface="Inter" pitchFamily="34" charset="0"/>
                <a:ea typeface="Inter" pitchFamily="34" charset="-122"/>
                <a:cs typeface="Inter" pitchFamily="34" charset="-120"/>
              </a:rPr>
              <a:t> in the current year, transactions with that party </a:t>
            </a:r>
            <a:r>
              <a:rPr lang="en-US" sz="1050" b="1" dirty="0">
                <a:solidFill>
                  <a:srgbClr val="15213F"/>
                </a:solidFill>
                <a:latin typeface="Inter" pitchFamily="34" charset="0"/>
                <a:ea typeface="Inter" pitchFamily="34" charset="-122"/>
                <a:cs typeface="Inter" pitchFamily="34" charset="-120"/>
              </a:rPr>
              <a:t>are disclosed</a:t>
            </a:r>
            <a:r>
              <a:rPr lang="en-US" sz="1050" dirty="0">
                <a:solidFill>
                  <a:srgbClr val="15213F"/>
                </a:solidFill>
                <a:latin typeface="Inter" pitchFamily="34" charset="0"/>
                <a:ea typeface="Inter" pitchFamily="34" charset="-122"/>
                <a:cs typeface="Inter" pitchFamily="34" charset="-120"/>
              </a:rPr>
              <a:t> in the comparative column for the prior period.</a:t>
            </a:r>
            <a:endParaRPr lang="en-US" sz="1050" dirty="0"/>
          </a:p>
        </p:txBody>
      </p:sp>
      <p:sp>
        <p:nvSpPr>
          <p:cNvPr id="14" name="Text 10"/>
          <p:cNvSpPr/>
          <p:nvPr/>
        </p:nvSpPr>
        <p:spPr>
          <a:xfrm>
            <a:off x="5685408" y="4705771"/>
            <a:ext cx="4026769" cy="932297"/>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The current financial year column will </a:t>
            </a:r>
            <a:r>
              <a:rPr lang="en-US" sz="1050" b="1" dirty="0">
                <a:solidFill>
                  <a:srgbClr val="15213F"/>
                </a:solidFill>
                <a:latin typeface="Inter" pitchFamily="34" charset="0"/>
                <a:ea typeface="Inter" pitchFamily="34" charset="-122"/>
                <a:cs typeface="Inter" pitchFamily="34" charset="-120"/>
              </a:rPr>
              <a:t>not include</a:t>
            </a:r>
            <a:r>
              <a:rPr lang="en-US" sz="1050" dirty="0">
                <a:solidFill>
                  <a:srgbClr val="15213F"/>
                </a:solidFill>
                <a:latin typeface="Inter" pitchFamily="34" charset="0"/>
                <a:ea typeface="Inter" pitchFamily="34" charset="-122"/>
                <a:cs typeface="Inter" pitchFamily="34" charset="-120"/>
              </a:rPr>
              <a:t> transactions, as the party is no longer related.</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This maintains the principle of disclosing transactions </a:t>
            </a:r>
            <a:r>
              <a:rPr lang="en-US" sz="1050" b="1" dirty="0">
                <a:solidFill>
                  <a:srgbClr val="15213F"/>
                </a:solidFill>
                <a:latin typeface="Inter" pitchFamily="34" charset="0"/>
                <a:ea typeface="Inter" pitchFamily="34" charset="-122"/>
                <a:cs typeface="Inter" pitchFamily="34" charset="-120"/>
              </a:rPr>
              <a:t>only when the relationship existed</a:t>
            </a:r>
            <a:r>
              <a:rPr lang="en-US" sz="1050" dirty="0">
                <a:solidFill>
                  <a:srgbClr val="15213F"/>
                </a:solidFill>
                <a:latin typeface="Inter" pitchFamily="34" charset="0"/>
                <a:ea typeface="Inter" pitchFamily="34" charset="-122"/>
                <a:cs typeface="Inter" pitchFamily="34" charset="-120"/>
              </a:rPr>
              <a:t>.</a:t>
            </a:r>
            <a:endParaRPr lang="en-US" sz="10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944826"/>
            <a:ext cx="7811271"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Disclosure — Aggregation &amp; Materiality</a:t>
            </a:r>
            <a:endParaRPr lang="en-US" sz="2700" dirty="0"/>
          </a:p>
        </p:txBody>
      </p:sp>
      <p:sp>
        <p:nvSpPr>
          <p:cNvPr id="4" name="Text 2"/>
          <p:cNvSpPr/>
          <p:nvPr/>
        </p:nvSpPr>
        <p:spPr>
          <a:xfrm>
            <a:off x="805528" y="1652902"/>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 18 provides guidelines on when related party transactions can be aggregated for disclosure and defines materiality, ensuring that significant transactions are not obscured.</a:t>
            </a:r>
            <a:endParaRPr lang="en-US" sz="1050" dirty="0"/>
          </a:p>
        </p:txBody>
      </p:sp>
      <p:pic>
        <p:nvPicPr>
          <p:cNvPr id="5" name="Image 0" descr="preencoded.png"/>
          <p:cNvPicPr>
            <a:picLocks noChangeAspect="1"/>
          </p:cNvPicPr>
          <p:nvPr/>
        </p:nvPicPr>
        <p:blipFill>
          <a:blip r:embed="rId3"/>
          <a:stretch>
            <a:fillRect/>
          </a:stretch>
        </p:blipFill>
        <p:spPr>
          <a:xfrm>
            <a:off x="805528" y="2323651"/>
            <a:ext cx="69070" cy="69085"/>
          </a:xfrm>
          <a:prstGeom prst="rect">
            <a:avLst/>
          </a:prstGeom>
        </p:spPr>
      </p:pic>
      <p:sp>
        <p:nvSpPr>
          <p:cNvPr id="6" name="Text 3"/>
          <p:cNvSpPr/>
          <p:nvPr/>
        </p:nvSpPr>
        <p:spPr>
          <a:xfrm>
            <a:off x="1012738" y="2250302"/>
            <a:ext cx="239231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Aggregation of Similar Items</a:t>
            </a:r>
            <a:endParaRPr lang="en-US" sz="1350" dirty="0"/>
          </a:p>
        </p:txBody>
      </p:sp>
      <p:sp>
        <p:nvSpPr>
          <p:cNvPr id="7" name="Text 4"/>
          <p:cNvSpPr/>
          <p:nvPr/>
        </p:nvSpPr>
        <p:spPr>
          <a:xfrm>
            <a:off x="1012738" y="2549003"/>
            <a:ext cx="887098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Items of a similar nature may be disclosed in aggregate by type of related party, but only if separate disclosure isn't necessary for understanding the financial statements.</a:t>
            </a:r>
            <a:endParaRPr lang="en-US" sz="1050" dirty="0"/>
          </a:p>
        </p:txBody>
      </p:sp>
      <p:pic>
        <p:nvPicPr>
          <p:cNvPr id="8" name="Image 1" descr="preencoded.png"/>
          <p:cNvPicPr>
            <a:picLocks noChangeAspect="1"/>
          </p:cNvPicPr>
          <p:nvPr/>
        </p:nvPicPr>
        <p:blipFill>
          <a:blip r:embed="rId3"/>
          <a:stretch>
            <a:fillRect/>
          </a:stretch>
        </p:blipFill>
        <p:spPr>
          <a:xfrm>
            <a:off x="805528" y="3340694"/>
            <a:ext cx="69070" cy="69085"/>
          </a:xfrm>
          <a:prstGeom prst="rect">
            <a:avLst/>
          </a:prstGeom>
        </p:spPr>
      </p:pic>
      <p:sp>
        <p:nvSpPr>
          <p:cNvPr id="9" name="Text 5"/>
          <p:cNvSpPr/>
          <p:nvPr/>
        </p:nvSpPr>
        <p:spPr>
          <a:xfrm>
            <a:off x="1012738" y="3267345"/>
            <a:ext cx="34966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Avoid Obscuring Significant Transactions</a:t>
            </a:r>
            <a:endParaRPr lang="en-US" sz="1350" dirty="0"/>
          </a:p>
        </p:txBody>
      </p:sp>
      <p:sp>
        <p:nvSpPr>
          <p:cNvPr id="10" name="Text 6"/>
          <p:cNvSpPr/>
          <p:nvPr/>
        </p:nvSpPr>
        <p:spPr>
          <a:xfrm>
            <a:off x="1012738" y="3566046"/>
            <a:ext cx="887098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Purchases/sales of goods should not be aggregated with purchases/sales of fixed assets. Material transactions with individual parties must also be disclosed separately.</a:t>
            </a:r>
            <a:endParaRPr lang="en-US" sz="1050" dirty="0"/>
          </a:p>
        </p:txBody>
      </p:sp>
      <p:pic>
        <p:nvPicPr>
          <p:cNvPr id="11" name="Image 2" descr="preencoded.png"/>
          <p:cNvPicPr>
            <a:picLocks noChangeAspect="1"/>
          </p:cNvPicPr>
          <p:nvPr/>
        </p:nvPicPr>
        <p:blipFill>
          <a:blip r:embed="rId3"/>
          <a:stretch>
            <a:fillRect/>
          </a:stretch>
        </p:blipFill>
        <p:spPr>
          <a:xfrm>
            <a:off x="805528" y="4357737"/>
            <a:ext cx="69070" cy="69085"/>
          </a:xfrm>
          <a:prstGeom prst="rect">
            <a:avLst/>
          </a:prstGeom>
        </p:spPr>
      </p:pic>
      <p:sp>
        <p:nvSpPr>
          <p:cNvPr id="12" name="Text 7"/>
          <p:cNvSpPr/>
          <p:nvPr/>
        </p:nvSpPr>
        <p:spPr>
          <a:xfrm>
            <a:off x="1012738" y="4284389"/>
            <a:ext cx="2289143"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Materiality — Nature &amp; Size</a:t>
            </a:r>
            <a:endParaRPr lang="en-US" sz="1350" dirty="0"/>
          </a:p>
        </p:txBody>
      </p:sp>
      <p:sp>
        <p:nvSpPr>
          <p:cNvPr id="13" name="Text 8"/>
          <p:cNvSpPr/>
          <p:nvPr/>
        </p:nvSpPr>
        <p:spPr>
          <a:xfrm>
            <a:off x="1012738" y="4583089"/>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Materiality depends on the facts and circumstances of each case, evaluating both the nature and size of the item(s).</a:t>
            </a:r>
            <a:endParaRPr lang="en-US" sz="1050" dirty="0"/>
          </a:p>
        </p:txBody>
      </p:sp>
      <p:pic>
        <p:nvPicPr>
          <p:cNvPr id="14" name="Image 3" descr="preencoded.png"/>
          <p:cNvPicPr>
            <a:picLocks noChangeAspect="1"/>
          </p:cNvPicPr>
          <p:nvPr/>
        </p:nvPicPr>
        <p:blipFill>
          <a:blip r:embed="rId3"/>
          <a:stretch>
            <a:fillRect/>
          </a:stretch>
        </p:blipFill>
        <p:spPr>
          <a:xfrm>
            <a:off x="805528" y="5153778"/>
            <a:ext cx="69070" cy="69085"/>
          </a:xfrm>
          <a:prstGeom prst="rect">
            <a:avLst/>
          </a:prstGeom>
        </p:spPr>
      </p:pic>
      <p:sp>
        <p:nvSpPr>
          <p:cNvPr id="15" name="Text 9"/>
          <p:cNvSpPr/>
          <p:nvPr/>
        </p:nvSpPr>
        <p:spPr>
          <a:xfrm>
            <a:off x="1012738" y="5080430"/>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Materiality by Size</a:t>
            </a:r>
            <a:endParaRPr lang="en-US" sz="1350" dirty="0"/>
          </a:p>
        </p:txBody>
      </p:sp>
      <p:sp>
        <p:nvSpPr>
          <p:cNvPr id="16" name="Text 10"/>
          <p:cNvSpPr/>
          <p:nvPr/>
        </p:nvSpPr>
        <p:spPr>
          <a:xfrm>
            <a:off x="1012738" y="5379130"/>
            <a:ext cx="887098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related party transaction exceeding </a:t>
            </a:r>
            <a:r>
              <a:rPr lang="en-US" sz="1050" b="1" dirty="0">
                <a:solidFill>
                  <a:srgbClr val="15213F"/>
                </a:solidFill>
                <a:latin typeface="Inter" pitchFamily="34" charset="0"/>
                <a:ea typeface="Inter" pitchFamily="34" charset="-122"/>
                <a:cs typeface="Inter" pitchFamily="34" charset="-120"/>
              </a:rPr>
              <a:t>10%</a:t>
            </a:r>
            <a:r>
              <a:rPr lang="en-US" sz="1050" dirty="0">
                <a:solidFill>
                  <a:srgbClr val="15213F"/>
                </a:solidFill>
                <a:latin typeface="Inter" pitchFamily="34" charset="0"/>
                <a:ea typeface="Inter" pitchFamily="34" charset="-122"/>
                <a:cs typeface="Inter" pitchFamily="34" charset="-120"/>
              </a:rPr>
              <a:t> of total related party transactions of the same type (e.g., purchase of goods) is ordinarily considered material.</a:t>
            </a:r>
            <a:endParaRPr lang="en-US" sz="1050" dirty="0"/>
          </a:p>
        </p:txBody>
      </p:sp>
      <p:pic>
        <p:nvPicPr>
          <p:cNvPr id="17" name="Image 4" descr="preencoded.png"/>
          <p:cNvPicPr>
            <a:picLocks noChangeAspect="1"/>
          </p:cNvPicPr>
          <p:nvPr/>
        </p:nvPicPr>
        <p:blipFill>
          <a:blip r:embed="rId3"/>
          <a:stretch>
            <a:fillRect/>
          </a:stretch>
        </p:blipFill>
        <p:spPr>
          <a:xfrm>
            <a:off x="805528" y="6170821"/>
            <a:ext cx="69070" cy="69085"/>
          </a:xfrm>
          <a:prstGeom prst="rect">
            <a:avLst/>
          </a:prstGeom>
        </p:spPr>
      </p:pic>
      <p:sp>
        <p:nvSpPr>
          <p:cNvPr id="18" name="Text 11"/>
          <p:cNvSpPr/>
          <p:nvPr/>
        </p:nvSpPr>
        <p:spPr>
          <a:xfrm>
            <a:off x="1012738" y="6097473"/>
            <a:ext cx="177042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Materiality by Nature</a:t>
            </a:r>
            <a:endParaRPr lang="en-US" sz="1350" dirty="0"/>
          </a:p>
        </p:txBody>
      </p:sp>
      <p:sp>
        <p:nvSpPr>
          <p:cNvPr id="19" name="Text 12"/>
          <p:cNvSpPr/>
          <p:nvPr/>
        </p:nvSpPr>
        <p:spPr>
          <a:xfrm>
            <a:off x="1012738" y="6396173"/>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Transactions not in the normal course of business are ordinarily considered material, irrespective of their size.</a:t>
            </a:r>
            <a:endParaRPr lang="en-US" sz="10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706161"/>
            <a:ext cx="8581219"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Example: AS 18 — Tata Motors &amp; Tata Technologies</a:t>
            </a:r>
            <a:endParaRPr lang="en-US" sz="2700" dirty="0"/>
          </a:p>
        </p:txBody>
      </p:sp>
      <p:sp>
        <p:nvSpPr>
          <p:cNvPr id="4" name="Text 2"/>
          <p:cNvSpPr/>
          <p:nvPr/>
        </p:nvSpPr>
        <p:spPr>
          <a:xfrm>
            <a:off x="805528" y="1414237"/>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Let's examine a practical example of AS 18 application focusing on transactions within a large Indian conglomerate.</a:t>
            </a:r>
            <a:endParaRPr lang="en-US" sz="1050" dirty="0"/>
          </a:p>
        </p:txBody>
      </p:sp>
      <p:sp>
        <p:nvSpPr>
          <p:cNvPr id="5" name="Shape 3"/>
          <p:cNvSpPr/>
          <p:nvPr/>
        </p:nvSpPr>
        <p:spPr>
          <a:xfrm>
            <a:off x="805528" y="1790636"/>
            <a:ext cx="4469983" cy="2023210"/>
          </a:xfrm>
          <a:prstGeom prst="roundRect">
            <a:avLst>
              <a:gd name="adj" fmla="val 10242"/>
            </a:avLst>
          </a:prstGeom>
          <a:solidFill>
            <a:srgbClr val="FBFCFE"/>
          </a:solidFill>
          <a:ln w="33404">
            <a:solidFill>
              <a:srgbClr val="CFD2D8"/>
            </a:solidFill>
            <a:prstDash val="solid"/>
          </a:ln>
        </p:spPr>
      </p:sp>
      <p:sp>
        <p:nvSpPr>
          <p:cNvPr id="6" name="Shape 4"/>
          <p:cNvSpPr/>
          <p:nvPr/>
        </p:nvSpPr>
        <p:spPr>
          <a:xfrm>
            <a:off x="838932" y="1824047"/>
            <a:ext cx="4403175" cy="414509"/>
          </a:xfrm>
          <a:prstGeom prst="roundRect">
            <a:avLst>
              <a:gd name="adj" fmla="val 40321"/>
            </a:avLst>
          </a:prstGeom>
          <a:solidFill>
            <a:srgbClr val="FBFCFE"/>
          </a:solidFill>
          <a:ln/>
        </p:spPr>
      </p:sp>
      <p:pic>
        <p:nvPicPr>
          <p:cNvPr id="7"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36871" y="1916451"/>
            <a:ext cx="207210" cy="207254"/>
          </a:xfrm>
          <a:prstGeom prst="rect">
            <a:avLst/>
          </a:prstGeom>
        </p:spPr>
      </p:pic>
      <p:sp>
        <p:nvSpPr>
          <p:cNvPr id="8" name="Text 5"/>
          <p:cNvSpPr/>
          <p:nvPr/>
        </p:nvSpPr>
        <p:spPr>
          <a:xfrm>
            <a:off x="977072" y="2376726"/>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Related Parties</a:t>
            </a:r>
            <a:endParaRPr lang="en-US" sz="1350" dirty="0"/>
          </a:p>
        </p:txBody>
      </p:sp>
      <p:sp>
        <p:nvSpPr>
          <p:cNvPr id="9" name="Text 6"/>
          <p:cNvSpPr/>
          <p:nvPr/>
        </p:nvSpPr>
        <p:spPr>
          <a:xfrm>
            <a:off x="977072" y="2675426"/>
            <a:ext cx="4126894" cy="221002"/>
          </a:xfrm>
          <a:prstGeom prst="rect">
            <a:avLst/>
          </a:prstGeom>
          <a:noFill/>
          <a:ln/>
        </p:spPr>
        <p:txBody>
          <a:bodyPr wrap="non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Tata Motors Limited:</a:t>
            </a:r>
            <a:r>
              <a:rPr lang="en-US" sz="1050" dirty="0">
                <a:solidFill>
                  <a:srgbClr val="15213F"/>
                </a:solidFill>
                <a:latin typeface="Inter" pitchFamily="34" charset="0"/>
                <a:ea typeface="Inter" pitchFamily="34" charset="-122"/>
                <a:cs typeface="Inter" pitchFamily="34" charset="-120"/>
              </a:rPr>
              <a:t> A major automobile manufacturer.</a:t>
            </a:r>
            <a:endParaRPr lang="en-US" sz="1050" dirty="0"/>
          </a:p>
        </p:txBody>
      </p:sp>
      <p:sp>
        <p:nvSpPr>
          <p:cNvPr id="10" name="Text 7"/>
          <p:cNvSpPr/>
          <p:nvPr/>
        </p:nvSpPr>
        <p:spPr>
          <a:xfrm>
            <a:off x="977072" y="2979260"/>
            <a:ext cx="4126894" cy="663005"/>
          </a:xfrm>
          <a:prstGeom prst="rect">
            <a:avLst/>
          </a:prstGeom>
          <a:noFill/>
          <a:ln/>
        </p:spPr>
        <p:txBody>
          <a:bodyPr wrap="square" lIns="0" tIns="0" rIns="0" bIns="0" rtlCol="0" anchor="t"/>
          <a:lstStyle/>
          <a:p>
            <a:pPr marL="0" indent="0" algn="l">
              <a:lnSpc>
                <a:spcPts val="1700"/>
              </a:lnSpc>
              <a:buNone/>
            </a:pPr>
            <a:r>
              <a:rPr lang="en-US" sz="1050" b="1" dirty="0">
                <a:solidFill>
                  <a:srgbClr val="15213F"/>
                </a:solidFill>
                <a:latin typeface="Inter" pitchFamily="34" charset="0"/>
                <a:ea typeface="Inter" pitchFamily="34" charset="-122"/>
                <a:cs typeface="Inter" pitchFamily="34" charset="-120"/>
              </a:rPr>
              <a:t>Tata Technologies Limited:</a:t>
            </a:r>
            <a:r>
              <a:rPr lang="en-US" sz="1050" dirty="0">
                <a:solidFill>
                  <a:srgbClr val="15213F"/>
                </a:solidFill>
                <a:latin typeface="Inter" pitchFamily="34" charset="0"/>
                <a:ea typeface="Inter" pitchFamily="34" charset="-122"/>
                <a:cs typeface="Inter" pitchFamily="34" charset="-120"/>
              </a:rPr>
              <a:t> A global engineering and product development digital services company, significantly owned by Tata Motors.</a:t>
            </a:r>
            <a:endParaRPr lang="en-US" sz="1050" dirty="0"/>
          </a:p>
        </p:txBody>
      </p:sp>
      <p:sp>
        <p:nvSpPr>
          <p:cNvPr id="11" name="Shape 8"/>
          <p:cNvSpPr/>
          <p:nvPr/>
        </p:nvSpPr>
        <p:spPr>
          <a:xfrm>
            <a:off x="5413651" y="1790636"/>
            <a:ext cx="4470070" cy="2023210"/>
          </a:xfrm>
          <a:prstGeom prst="roundRect">
            <a:avLst>
              <a:gd name="adj" fmla="val 10242"/>
            </a:avLst>
          </a:prstGeom>
          <a:solidFill>
            <a:srgbClr val="FBFCFE"/>
          </a:solidFill>
          <a:ln w="33404">
            <a:solidFill>
              <a:srgbClr val="CFD2D8"/>
            </a:solidFill>
            <a:prstDash val="solid"/>
          </a:ln>
        </p:spPr>
      </p:sp>
      <p:sp>
        <p:nvSpPr>
          <p:cNvPr id="12" name="Shape 9"/>
          <p:cNvSpPr/>
          <p:nvPr/>
        </p:nvSpPr>
        <p:spPr>
          <a:xfrm>
            <a:off x="5447055" y="1824047"/>
            <a:ext cx="4403262" cy="414509"/>
          </a:xfrm>
          <a:prstGeom prst="roundRect">
            <a:avLst>
              <a:gd name="adj" fmla="val 40321"/>
            </a:avLst>
          </a:prstGeom>
          <a:solidFill>
            <a:srgbClr val="FBFCFE"/>
          </a:solidFill>
          <a:ln/>
        </p:spPr>
      </p:sp>
      <p:pic>
        <p:nvPicPr>
          <p:cNvPr id="13"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45081" y="1916451"/>
            <a:ext cx="207210" cy="207254"/>
          </a:xfrm>
          <a:prstGeom prst="rect">
            <a:avLst/>
          </a:prstGeom>
        </p:spPr>
      </p:pic>
      <p:sp>
        <p:nvSpPr>
          <p:cNvPr id="14" name="Text 10"/>
          <p:cNvSpPr/>
          <p:nvPr/>
        </p:nvSpPr>
        <p:spPr>
          <a:xfrm>
            <a:off x="5585195" y="2376726"/>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Transaction Details</a:t>
            </a:r>
            <a:endParaRPr lang="en-US" sz="1350" dirty="0"/>
          </a:p>
        </p:txBody>
      </p:sp>
      <p:sp>
        <p:nvSpPr>
          <p:cNvPr id="15" name="Text 11"/>
          <p:cNvSpPr/>
          <p:nvPr/>
        </p:nvSpPr>
        <p:spPr>
          <a:xfrm>
            <a:off x="5585195" y="2675426"/>
            <a:ext cx="4126981"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Tata Motors engages Tata Technologies for designing and developing advanced software solutions for its new electric vehicle (EV) platform.</a:t>
            </a:r>
            <a:endParaRPr lang="en-US" sz="1050" dirty="0"/>
          </a:p>
        </p:txBody>
      </p:sp>
      <p:sp>
        <p:nvSpPr>
          <p:cNvPr id="16" name="Shape 12"/>
          <p:cNvSpPr/>
          <p:nvPr/>
        </p:nvSpPr>
        <p:spPr>
          <a:xfrm>
            <a:off x="805528" y="3952016"/>
            <a:ext cx="4469983" cy="1940378"/>
          </a:xfrm>
          <a:prstGeom prst="roundRect">
            <a:avLst>
              <a:gd name="adj" fmla="val 10679"/>
            </a:avLst>
          </a:prstGeom>
          <a:solidFill>
            <a:srgbClr val="FBFCFE"/>
          </a:solidFill>
          <a:ln w="33404">
            <a:solidFill>
              <a:srgbClr val="CFD2D8"/>
            </a:solidFill>
            <a:prstDash val="solid"/>
          </a:ln>
        </p:spPr>
      </p:sp>
      <p:sp>
        <p:nvSpPr>
          <p:cNvPr id="17" name="Shape 13"/>
          <p:cNvSpPr/>
          <p:nvPr/>
        </p:nvSpPr>
        <p:spPr>
          <a:xfrm>
            <a:off x="838932" y="3985427"/>
            <a:ext cx="4403175" cy="414509"/>
          </a:xfrm>
          <a:prstGeom prst="roundRect">
            <a:avLst>
              <a:gd name="adj" fmla="val 40321"/>
            </a:avLst>
          </a:prstGeom>
          <a:solidFill>
            <a:srgbClr val="FBFCFE"/>
          </a:solidFill>
          <a:ln/>
        </p:spPr>
      </p:sp>
      <p:pic>
        <p:nvPicPr>
          <p:cNvPr id="1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36871" y="4077830"/>
            <a:ext cx="207210" cy="207254"/>
          </a:xfrm>
          <a:prstGeom prst="rect">
            <a:avLst/>
          </a:prstGeom>
        </p:spPr>
      </p:pic>
      <p:sp>
        <p:nvSpPr>
          <p:cNvPr id="19" name="Text 14"/>
          <p:cNvSpPr/>
          <p:nvPr/>
        </p:nvSpPr>
        <p:spPr>
          <a:xfrm>
            <a:off x="977072" y="4538105"/>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 18 Disclosure</a:t>
            </a:r>
            <a:endParaRPr lang="en-US" sz="1350" dirty="0"/>
          </a:p>
        </p:txBody>
      </p:sp>
      <p:sp>
        <p:nvSpPr>
          <p:cNvPr id="20" name="Text 15"/>
          <p:cNvSpPr/>
          <p:nvPr/>
        </p:nvSpPr>
        <p:spPr>
          <a:xfrm>
            <a:off x="977072" y="4836806"/>
            <a:ext cx="412689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Tata Motors must disclose the existence of the related party relationship, the nature of the transaction (software development services), and the value of services procured from Tata Technologies.</a:t>
            </a:r>
            <a:endParaRPr lang="en-US" sz="1050" dirty="0"/>
          </a:p>
        </p:txBody>
      </p:sp>
      <p:sp>
        <p:nvSpPr>
          <p:cNvPr id="21" name="Shape 16"/>
          <p:cNvSpPr/>
          <p:nvPr/>
        </p:nvSpPr>
        <p:spPr>
          <a:xfrm>
            <a:off x="5413651" y="3952016"/>
            <a:ext cx="4470070" cy="1940378"/>
          </a:xfrm>
          <a:prstGeom prst="roundRect">
            <a:avLst>
              <a:gd name="adj" fmla="val 10679"/>
            </a:avLst>
          </a:prstGeom>
          <a:solidFill>
            <a:srgbClr val="FBFCFE"/>
          </a:solidFill>
          <a:ln w="33404">
            <a:solidFill>
              <a:srgbClr val="CFD2D8"/>
            </a:solidFill>
            <a:prstDash val="solid"/>
          </a:ln>
        </p:spPr>
      </p:sp>
      <p:sp>
        <p:nvSpPr>
          <p:cNvPr id="22" name="Shape 17"/>
          <p:cNvSpPr/>
          <p:nvPr/>
        </p:nvSpPr>
        <p:spPr>
          <a:xfrm>
            <a:off x="5447055" y="3985427"/>
            <a:ext cx="4403262" cy="414509"/>
          </a:xfrm>
          <a:prstGeom prst="roundRect">
            <a:avLst>
              <a:gd name="adj" fmla="val 40321"/>
            </a:avLst>
          </a:prstGeom>
          <a:solidFill>
            <a:srgbClr val="FBFCFE"/>
          </a:solidFill>
          <a:ln/>
        </p:spPr>
      </p:sp>
      <p:pic>
        <p:nvPicPr>
          <p:cNvPr id="2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45081" y="4077830"/>
            <a:ext cx="207210" cy="207254"/>
          </a:xfrm>
          <a:prstGeom prst="rect">
            <a:avLst/>
          </a:prstGeom>
        </p:spPr>
      </p:pic>
      <p:sp>
        <p:nvSpPr>
          <p:cNvPr id="24" name="Text 18"/>
          <p:cNvSpPr/>
          <p:nvPr/>
        </p:nvSpPr>
        <p:spPr>
          <a:xfrm>
            <a:off x="5585195" y="4538105"/>
            <a:ext cx="212186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Importance of Disclosure</a:t>
            </a:r>
            <a:endParaRPr lang="en-US" sz="1350" dirty="0"/>
          </a:p>
        </p:txBody>
      </p:sp>
      <p:sp>
        <p:nvSpPr>
          <p:cNvPr id="25" name="Text 19"/>
          <p:cNvSpPr/>
          <p:nvPr/>
        </p:nvSpPr>
        <p:spPr>
          <a:xfrm>
            <a:off x="5585195" y="4836806"/>
            <a:ext cx="4126981"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Ensures transparency for investors, allowing them to assess if the transaction was conducted at arm's length or if the related party relationship influenced the terms of engagement.</a:t>
            </a:r>
            <a:endParaRPr lang="en-US" sz="1050" dirty="0"/>
          </a:p>
        </p:txBody>
      </p:sp>
      <p:sp>
        <p:nvSpPr>
          <p:cNvPr id="26" name="Shape 20"/>
          <p:cNvSpPr/>
          <p:nvPr/>
        </p:nvSpPr>
        <p:spPr>
          <a:xfrm>
            <a:off x="805528" y="6047791"/>
            <a:ext cx="9078193" cy="808136"/>
          </a:xfrm>
          <a:prstGeom prst="roundRect">
            <a:avLst>
              <a:gd name="adj" fmla="val 25642"/>
            </a:avLst>
          </a:prstGeom>
          <a:solidFill>
            <a:srgbClr val="B6D6FC"/>
          </a:solidFill>
          <a:ln/>
        </p:spPr>
      </p:sp>
      <p:pic>
        <p:nvPicPr>
          <p:cNvPr id="27" name="Image 4" descr="preencoded.png"/>
          <p:cNvPicPr>
            <a:picLocks noChangeAspect="1"/>
          </p:cNvPicPr>
          <p:nvPr/>
        </p:nvPicPr>
        <p:blipFill>
          <a:blip r:embed="rId7"/>
          <a:stretch>
            <a:fillRect/>
          </a:stretch>
        </p:blipFill>
        <p:spPr>
          <a:xfrm>
            <a:off x="943668" y="6255480"/>
            <a:ext cx="172675" cy="138170"/>
          </a:xfrm>
          <a:prstGeom prst="rect">
            <a:avLst/>
          </a:prstGeom>
        </p:spPr>
      </p:pic>
      <p:sp>
        <p:nvSpPr>
          <p:cNvPr id="28" name="Text 21"/>
          <p:cNvSpPr/>
          <p:nvPr/>
        </p:nvSpPr>
        <p:spPr>
          <a:xfrm>
            <a:off x="1254483" y="6220503"/>
            <a:ext cx="8491098" cy="442003"/>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This case highlights how AS 18 sheds light on intra-group transactions, vital for fair financial reporting in complex corporate structures.</a:t>
            </a:r>
            <a:endParaRPr lang="en-US" sz="10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2076894"/>
            <a:ext cx="9078193"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AS-18 Case Study: Satyam Computers — The Disclosure Failure</a:t>
            </a:r>
            <a:endParaRPr lang="en-US" sz="2700" dirty="0"/>
          </a:p>
        </p:txBody>
      </p:sp>
      <p:sp>
        <p:nvSpPr>
          <p:cNvPr id="4" name="Shape 2"/>
          <p:cNvSpPr/>
          <p:nvPr/>
        </p:nvSpPr>
        <p:spPr>
          <a:xfrm>
            <a:off x="805528" y="3216706"/>
            <a:ext cx="4469983" cy="1525869"/>
          </a:xfrm>
          <a:prstGeom prst="roundRect">
            <a:avLst>
              <a:gd name="adj" fmla="val 10508"/>
            </a:avLst>
          </a:prstGeom>
          <a:solidFill>
            <a:srgbClr val="FBFCFE"/>
          </a:solidFill>
          <a:ln w="33404">
            <a:solidFill>
              <a:srgbClr val="CFD2D8"/>
            </a:solidFill>
            <a:prstDash val="solid"/>
          </a:ln>
        </p:spPr>
      </p:sp>
      <p:pic>
        <p:nvPicPr>
          <p:cNvPr id="5" name="Image 0" descr="preencoded.png"/>
          <p:cNvPicPr>
            <a:picLocks noChangeAspect="1"/>
          </p:cNvPicPr>
          <p:nvPr/>
        </p:nvPicPr>
        <p:blipFill>
          <a:blip r:embed="rId3"/>
          <a:stretch>
            <a:fillRect/>
          </a:stretch>
        </p:blipFill>
        <p:spPr>
          <a:xfrm>
            <a:off x="772124" y="3216706"/>
            <a:ext cx="133617" cy="1525869"/>
          </a:xfrm>
          <a:prstGeom prst="rect">
            <a:avLst/>
          </a:prstGeom>
        </p:spPr>
      </p:pic>
      <p:sp>
        <p:nvSpPr>
          <p:cNvPr id="6" name="Text 3"/>
          <p:cNvSpPr/>
          <p:nvPr/>
        </p:nvSpPr>
        <p:spPr>
          <a:xfrm>
            <a:off x="1077285" y="338828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The Failure</a:t>
            </a:r>
            <a:endParaRPr lang="en-US" sz="1350" dirty="0"/>
          </a:p>
        </p:txBody>
      </p:sp>
      <p:sp>
        <p:nvSpPr>
          <p:cNvPr id="7" name="Text 4"/>
          <p:cNvSpPr/>
          <p:nvPr/>
        </p:nvSpPr>
        <p:spPr>
          <a:xfrm>
            <a:off x="1077285" y="3686988"/>
            <a:ext cx="4026682"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Satyam hid related-party transactions, falsified accounts, and undisclosed loans to promoter-controlled entities. It also failed to disclose key AS 18 transactions involving Maytas-linked companies, masking the conflict of interest.</a:t>
            </a:r>
            <a:endParaRPr lang="en-US" sz="1050" dirty="0"/>
          </a:p>
        </p:txBody>
      </p:sp>
      <p:sp>
        <p:nvSpPr>
          <p:cNvPr id="8" name="Shape 5"/>
          <p:cNvSpPr/>
          <p:nvPr/>
        </p:nvSpPr>
        <p:spPr>
          <a:xfrm>
            <a:off x="5413651" y="3216706"/>
            <a:ext cx="4470070" cy="1525869"/>
          </a:xfrm>
          <a:prstGeom prst="roundRect">
            <a:avLst>
              <a:gd name="adj" fmla="val 10508"/>
            </a:avLst>
          </a:prstGeom>
          <a:solidFill>
            <a:srgbClr val="FBFCFE"/>
          </a:solidFill>
          <a:ln w="33404">
            <a:solidFill>
              <a:srgbClr val="CFD2D8"/>
            </a:solidFill>
            <a:prstDash val="solid"/>
          </a:ln>
        </p:spPr>
      </p:sp>
      <p:pic>
        <p:nvPicPr>
          <p:cNvPr id="9" name="Image 1" descr="preencoded.png"/>
          <p:cNvPicPr>
            <a:picLocks noChangeAspect="1"/>
          </p:cNvPicPr>
          <p:nvPr/>
        </p:nvPicPr>
        <p:blipFill>
          <a:blip r:embed="rId3"/>
          <a:stretch>
            <a:fillRect/>
          </a:stretch>
        </p:blipFill>
        <p:spPr>
          <a:xfrm>
            <a:off x="5380247" y="3216706"/>
            <a:ext cx="133617" cy="1525869"/>
          </a:xfrm>
          <a:prstGeom prst="rect">
            <a:avLst/>
          </a:prstGeom>
        </p:spPr>
      </p:pic>
      <p:sp>
        <p:nvSpPr>
          <p:cNvPr id="10" name="Text 6"/>
          <p:cNvSpPr/>
          <p:nvPr/>
        </p:nvSpPr>
        <p:spPr>
          <a:xfrm>
            <a:off x="5685408" y="338828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Why It Matters</a:t>
            </a:r>
            <a:endParaRPr lang="en-US" sz="1350" dirty="0"/>
          </a:p>
        </p:txBody>
      </p:sp>
      <p:sp>
        <p:nvSpPr>
          <p:cNvPr id="11" name="Text 7"/>
          <p:cNvSpPr/>
          <p:nvPr/>
        </p:nvSpPr>
        <p:spPr>
          <a:xfrm>
            <a:off x="5685408" y="3686988"/>
            <a:ext cx="4026769"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Proper AS 18 disclosure could have flagged the fraud much earlier and helped protect investors from being misled. The scandal triggered major regulatory reform in India, including stricter disclosure norms and oversight.</a:t>
            </a:r>
            <a:endParaRPr lang="en-US" sz="1050" dirty="0"/>
          </a:p>
        </p:txBody>
      </p:sp>
      <p:sp>
        <p:nvSpPr>
          <p:cNvPr id="12" name="Shape 8"/>
          <p:cNvSpPr/>
          <p:nvPr/>
        </p:nvSpPr>
        <p:spPr>
          <a:xfrm>
            <a:off x="805528" y="4897973"/>
            <a:ext cx="9078193" cy="587134"/>
          </a:xfrm>
          <a:prstGeom prst="roundRect">
            <a:avLst>
              <a:gd name="adj" fmla="val 35293"/>
            </a:avLst>
          </a:prstGeom>
          <a:solidFill>
            <a:srgbClr val="FFB3B4"/>
          </a:solidFill>
          <a:ln/>
        </p:spPr>
      </p:sp>
      <p:pic>
        <p:nvPicPr>
          <p:cNvPr id="13" name="Image 2" descr="preencoded.png"/>
          <p:cNvPicPr>
            <a:picLocks noChangeAspect="1"/>
          </p:cNvPicPr>
          <p:nvPr/>
        </p:nvPicPr>
        <p:blipFill>
          <a:blip r:embed="rId4"/>
          <a:stretch>
            <a:fillRect/>
          </a:stretch>
        </p:blipFill>
        <p:spPr>
          <a:xfrm>
            <a:off x="943668" y="5105662"/>
            <a:ext cx="172675" cy="138170"/>
          </a:xfrm>
          <a:prstGeom prst="rect">
            <a:avLst/>
          </a:prstGeom>
        </p:spPr>
      </p:pic>
      <p:sp>
        <p:nvSpPr>
          <p:cNvPr id="14" name="Text 9"/>
          <p:cNvSpPr/>
          <p:nvPr/>
        </p:nvSpPr>
        <p:spPr>
          <a:xfrm>
            <a:off x="1254483" y="5070685"/>
            <a:ext cx="8491098" cy="221002"/>
          </a:xfrm>
          <a:prstGeom prst="rect">
            <a:avLst/>
          </a:prstGeom>
          <a:noFill/>
          <a:ln/>
        </p:spPr>
        <p:txBody>
          <a:bodyPr wrap="non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AS 18 disclosure can expose conflicts early and prevent serious market abuse.</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2444157"/>
            <a:ext cx="3519617"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How to Apply AS-17?</a:t>
            </a:r>
            <a:endParaRPr lang="en-US" sz="2700" dirty="0"/>
          </a:p>
        </p:txBody>
      </p:sp>
      <p:pic>
        <p:nvPicPr>
          <p:cNvPr id="4" name="Image 0" descr="preencoded.png"/>
          <p:cNvPicPr>
            <a:picLocks noChangeAspect="1"/>
          </p:cNvPicPr>
          <p:nvPr/>
        </p:nvPicPr>
        <p:blipFill>
          <a:blip r:embed="rId3"/>
          <a:stretch>
            <a:fillRect/>
          </a:stretch>
        </p:blipFill>
        <p:spPr>
          <a:xfrm>
            <a:off x="805528" y="3152233"/>
            <a:ext cx="4025203" cy="196569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6426650" y="178194"/>
            <a:ext cx="4009545" cy="7205701"/>
          </a:xfrm>
          <a:prstGeom prst="rect">
            <a:avLst/>
          </a:prstGeom>
        </p:spPr>
      </p:pic>
      <p:sp>
        <p:nvSpPr>
          <p:cNvPr id="4" name="Text 1"/>
          <p:cNvSpPr/>
          <p:nvPr/>
        </p:nvSpPr>
        <p:spPr>
          <a:xfrm>
            <a:off x="805528" y="1655773"/>
            <a:ext cx="3453592"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Key Takeaways</a:t>
            </a:r>
            <a:endParaRPr lang="en-US" sz="2700" dirty="0"/>
          </a:p>
        </p:txBody>
      </p:sp>
      <p:sp>
        <p:nvSpPr>
          <p:cNvPr id="5" name="Shape 2"/>
          <p:cNvSpPr/>
          <p:nvPr/>
        </p:nvSpPr>
        <p:spPr>
          <a:xfrm>
            <a:off x="805528" y="2294764"/>
            <a:ext cx="5259418" cy="1282593"/>
          </a:xfrm>
          <a:prstGeom prst="roundRect">
            <a:avLst>
              <a:gd name="adj" fmla="val 16156"/>
            </a:avLst>
          </a:prstGeom>
          <a:solidFill>
            <a:srgbClr val="FBFCFE"/>
          </a:solidFill>
          <a:ln w="22269">
            <a:solidFill>
              <a:srgbClr val="CFD2D8"/>
            </a:solidFill>
            <a:prstDash val="solid"/>
          </a:ln>
        </p:spPr>
      </p:sp>
      <p:sp>
        <p:nvSpPr>
          <p:cNvPr id="6" name="Text 3"/>
          <p:cNvSpPr/>
          <p:nvPr/>
        </p:nvSpPr>
        <p:spPr>
          <a:xfrm>
            <a:off x="965937" y="245520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 17</a:t>
            </a:r>
            <a:endParaRPr lang="en-US" sz="1350" dirty="0"/>
          </a:p>
        </p:txBody>
      </p:sp>
      <p:sp>
        <p:nvSpPr>
          <p:cNvPr id="7" name="Text 4"/>
          <p:cNvSpPr/>
          <p:nvPr/>
        </p:nvSpPr>
        <p:spPr>
          <a:xfrm>
            <a:off x="965937" y="2753908"/>
            <a:ext cx="4938598"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Follow the </a:t>
            </a:r>
            <a:r>
              <a:rPr lang="en-US" sz="1050" b="1" dirty="0">
                <a:solidFill>
                  <a:srgbClr val="15213F"/>
                </a:solidFill>
                <a:latin typeface="Inter" pitchFamily="34" charset="0"/>
                <a:ea typeface="Inter" pitchFamily="34" charset="-122"/>
                <a:cs typeface="Inter" pitchFamily="34" charset="-120"/>
              </a:rPr>
              <a:t>management approach</a:t>
            </a:r>
            <a:r>
              <a:rPr lang="en-US" sz="1050" dirty="0">
                <a:solidFill>
                  <a:srgbClr val="15213F"/>
                </a:solidFill>
                <a:latin typeface="Inter" pitchFamily="34" charset="0"/>
                <a:ea typeface="Inter" pitchFamily="34" charset="-122"/>
                <a:cs typeface="Inter" pitchFamily="34" charset="-120"/>
              </a:rPr>
              <a:t> — report segments as reported internally. Apply 10% thresholds rigorously and ensure 75% revenue coverage.</a:t>
            </a:r>
            <a:endParaRPr lang="en-US" sz="1050" dirty="0"/>
          </a:p>
        </p:txBody>
      </p:sp>
      <p:sp>
        <p:nvSpPr>
          <p:cNvPr id="8" name="Shape 5"/>
          <p:cNvSpPr/>
          <p:nvPr/>
        </p:nvSpPr>
        <p:spPr>
          <a:xfrm>
            <a:off x="805528" y="3715527"/>
            <a:ext cx="5259418" cy="1282593"/>
          </a:xfrm>
          <a:prstGeom prst="roundRect">
            <a:avLst>
              <a:gd name="adj" fmla="val 16156"/>
            </a:avLst>
          </a:prstGeom>
          <a:solidFill>
            <a:srgbClr val="FBFCFE"/>
          </a:solidFill>
          <a:ln w="22269">
            <a:solidFill>
              <a:srgbClr val="CFD2D8"/>
            </a:solidFill>
            <a:prstDash val="solid"/>
          </a:ln>
        </p:spPr>
      </p:sp>
      <p:sp>
        <p:nvSpPr>
          <p:cNvPr id="9" name="Text 6"/>
          <p:cNvSpPr/>
          <p:nvPr/>
        </p:nvSpPr>
        <p:spPr>
          <a:xfrm>
            <a:off x="965937" y="3875970"/>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AS 18</a:t>
            </a:r>
            <a:endParaRPr lang="en-US" sz="1350" dirty="0"/>
          </a:p>
        </p:txBody>
      </p:sp>
      <p:sp>
        <p:nvSpPr>
          <p:cNvPr id="10" name="Text 7"/>
          <p:cNvSpPr/>
          <p:nvPr/>
        </p:nvSpPr>
        <p:spPr>
          <a:xfrm>
            <a:off x="965937" y="4174671"/>
            <a:ext cx="4938598"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Disclose </a:t>
            </a:r>
            <a:r>
              <a:rPr lang="en-US" sz="1050" b="1" dirty="0">
                <a:solidFill>
                  <a:srgbClr val="15213F"/>
                </a:solidFill>
                <a:latin typeface="Inter" pitchFamily="34" charset="0"/>
                <a:ea typeface="Inter" pitchFamily="34" charset="-122"/>
                <a:cs typeface="Inter" pitchFamily="34" charset="-120"/>
              </a:rPr>
              <a:t>control relationships always</a:t>
            </a:r>
            <a:r>
              <a:rPr lang="en-US" sz="1050" dirty="0">
                <a:solidFill>
                  <a:srgbClr val="15213F"/>
                </a:solidFill>
                <a:latin typeface="Inter" pitchFamily="34" charset="0"/>
                <a:ea typeface="Inter" pitchFamily="34" charset="-122"/>
                <a:cs typeface="Inter" pitchFamily="34" charset="-120"/>
              </a:rPr>
              <a:t>, even without transactions. Aggregation is permitted but must not obscure material individual transactions.</a:t>
            </a:r>
            <a:endParaRPr lang="en-US" sz="1050" dirty="0"/>
          </a:p>
        </p:txBody>
      </p:sp>
      <p:sp>
        <p:nvSpPr>
          <p:cNvPr id="11" name="Text 8"/>
          <p:cNvSpPr/>
          <p:nvPr/>
        </p:nvSpPr>
        <p:spPr>
          <a:xfrm>
            <a:off x="1012738" y="5308914"/>
            <a:ext cx="5052207"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"Accounting Standards are not bureaucratic hurdles — they are the language of trust between enterprises and their stakeholders."</a:t>
            </a:r>
            <a:endParaRPr lang="en-US" sz="1050" dirty="0"/>
          </a:p>
        </p:txBody>
      </p:sp>
      <p:sp>
        <p:nvSpPr>
          <p:cNvPr id="12" name="Shape 9"/>
          <p:cNvSpPr/>
          <p:nvPr/>
        </p:nvSpPr>
        <p:spPr>
          <a:xfrm>
            <a:off x="805528" y="5153517"/>
            <a:ext cx="33404" cy="752798"/>
          </a:xfrm>
          <a:prstGeom prst="rect">
            <a:avLst/>
          </a:prstGeom>
          <a:solidFill>
            <a:srgbClr val="3257B8"/>
          </a:solidFill>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pic>
        <p:nvPicPr>
          <p:cNvPr id="3" name="Image 0" descr="preencoded.png"/>
          <p:cNvPicPr>
            <a:picLocks noChangeAspect="1"/>
          </p:cNvPicPr>
          <p:nvPr/>
        </p:nvPicPr>
        <p:blipFill>
          <a:blip r:embed="rId3"/>
          <a:stretch>
            <a:fillRect/>
          </a:stretch>
        </p:blipFill>
        <p:spPr>
          <a:xfrm>
            <a:off x="252967" y="178194"/>
            <a:ext cx="10183315" cy="7205701"/>
          </a:xfrm>
          <a:prstGeom prst="rect">
            <a:avLst/>
          </a:prstGeom>
        </p:spPr>
      </p:pic>
      <p:sp>
        <p:nvSpPr>
          <p:cNvPr id="4" name="Text 1"/>
          <p:cNvSpPr/>
          <p:nvPr/>
        </p:nvSpPr>
        <p:spPr>
          <a:xfrm>
            <a:off x="2961576" y="870608"/>
            <a:ext cx="4766010" cy="595835"/>
          </a:xfrm>
          <a:prstGeom prst="rect">
            <a:avLst/>
          </a:prstGeom>
          <a:noFill/>
          <a:ln/>
        </p:spPr>
        <p:txBody>
          <a:bodyPr wrap="none" lIns="0" tIns="0" rIns="0" bIns="0" rtlCol="0" anchor="t"/>
          <a:lstStyle/>
          <a:p>
            <a:pPr marL="0" indent="0" algn="ctr">
              <a:lnSpc>
                <a:spcPts val="4650"/>
              </a:lnSpc>
              <a:buNone/>
            </a:pPr>
            <a:r>
              <a:rPr lang="en-US" sz="3750" b="1" dirty="0">
                <a:solidFill>
                  <a:srgbClr val="3257B8"/>
                </a:solidFill>
                <a:latin typeface="Inter Bold" pitchFamily="34" charset="0"/>
                <a:ea typeface="Inter Bold" pitchFamily="34" charset="-122"/>
                <a:cs typeface="Inter Bold" pitchFamily="34" charset="-120"/>
              </a:rPr>
              <a:t>Thank You</a:t>
            </a:r>
            <a:endParaRPr lang="en-US" sz="3750" dirty="0"/>
          </a:p>
        </p:txBody>
      </p:sp>
      <p:sp>
        <p:nvSpPr>
          <p:cNvPr id="5" name="Text 2"/>
          <p:cNvSpPr/>
          <p:nvPr/>
        </p:nvSpPr>
        <p:spPr>
          <a:xfrm>
            <a:off x="805528" y="1673697"/>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6" name="Text 3"/>
          <p:cNvSpPr/>
          <p:nvPr/>
        </p:nvSpPr>
        <p:spPr>
          <a:xfrm>
            <a:off x="805528" y="2050096"/>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7" name="Text 4"/>
          <p:cNvSpPr/>
          <p:nvPr/>
        </p:nvSpPr>
        <p:spPr>
          <a:xfrm>
            <a:off x="805528" y="2426495"/>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8" name="Text 5"/>
          <p:cNvSpPr/>
          <p:nvPr/>
        </p:nvSpPr>
        <p:spPr>
          <a:xfrm>
            <a:off x="805528" y="2802894"/>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9" name="Text 6"/>
          <p:cNvSpPr/>
          <p:nvPr/>
        </p:nvSpPr>
        <p:spPr>
          <a:xfrm>
            <a:off x="805528" y="3179293"/>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0" name="Text 7"/>
          <p:cNvSpPr/>
          <p:nvPr/>
        </p:nvSpPr>
        <p:spPr>
          <a:xfrm>
            <a:off x="805528" y="3555692"/>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1" name="Text 8"/>
          <p:cNvSpPr/>
          <p:nvPr/>
        </p:nvSpPr>
        <p:spPr>
          <a:xfrm>
            <a:off x="805528" y="3932091"/>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2" name="Text 9"/>
          <p:cNvSpPr/>
          <p:nvPr/>
        </p:nvSpPr>
        <p:spPr>
          <a:xfrm>
            <a:off x="805528" y="4308490"/>
            <a:ext cx="9078193" cy="221002"/>
          </a:xfrm>
          <a:prstGeom prst="rect">
            <a:avLst/>
          </a:prstGeom>
          <a:noFill/>
          <a:ln/>
        </p:spPr>
        <p:txBody>
          <a:bodyPr wrap="none" lIns="0" tIns="0" rIns="0" bIns="0" rtlCol="0" anchor="t"/>
          <a:lstStyle/>
          <a:p>
            <a:pPr marL="0" indent="0" algn="ctr">
              <a:lnSpc>
                <a:spcPts val="1700"/>
              </a:lnSpc>
              <a:buNone/>
            </a:pPr>
            <a:endParaRPr lang="en-US" sz="1050" dirty="0"/>
          </a:p>
        </p:txBody>
      </p:sp>
      <p:sp>
        <p:nvSpPr>
          <p:cNvPr id="13" name="Text 10"/>
          <p:cNvSpPr/>
          <p:nvPr/>
        </p:nvSpPr>
        <p:spPr>
          <a:xfrm>
            <a:off x="805528" y="4684889"/>
            <a:ext cx="9078193"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14" name="Text 11"/>
          <p:cNvSpPr/>
          <p:nvPr/>
        </p:nvSpPr>
        <p:spPr>
          <a:xfrm>
            <a:off x="805528" y="5061288"/>
            <a:ext cx="9078193" cy="221002"/>
          </a:xfrm>
          <a:prstGeom prst="rect">
            <a:avLst/>
          </a:prstGeom>
          <a:noFill/>
          <a:ln/>
        </p:spPr>
        <p:txBody>
          <a:bodyPr wrap="none" lIns="0" tIns="0" rIns="0" bIns="0" rtlCol="0" anchor="t"/>
          <a:lstStyle/>
          <a:p>
            <a:pPr marL="0" indent="0" algn="l">
              <a:lnSpc>
                <a:spcPts val="1700"/>
              </a:lnSpc>
              <a:buNone/>
            </a:pPr>
            <a:endParaRPr lang="en-US" sz="1050" dirty="0"/>
          </a:p>
        </p:txBody>
      </p:sp>
      <p:sp>
        <p:nvSpPr>
          <p:cNvPr id="15" name="Text 12"/>
          <p:cNvSpPr/>
          <p:nvPr/>
        </p:nvSpPr>
        <p:spPr>
          <a:xfrm>
            <a:off x="3692553" y="5489544"/>
            <a:ext cx="3304056"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Presented By: CA Anupam Sarda</a:t>
            </a:r>
            <a:endParaRPr lang="en-US" sz="1600" dirty="0"/>
          </a:p>
        </p:txBody>
      </p:sp>
      <p:sp>
        <p:nvSpPr>
          <p:cNvPr id="16" name="Text 13"/>
          <p:cNvSpPr/>
          <p:nvPr/>
        </p:nvSpPr>
        <p:spPr>
          <a:xfrm>
            <a:off x="4138638" y="5803819"/>
            <a:ext cx="2411886"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Partner at: D J A S &amp; Co.</a:t>
            </a:r>
            <a:endParaRPr lang="en-US" sz="1600" dirty="0"/>
          </a:p>
        </p:txBody>
      </p:sp>
      <p:sp>
        <p:nvSpPr>
          <p:cNvPr id="17" name="Text 14"/>
          <p:cNvSpPr/>
          <p:nvPr/>
        </p:nvSpPr>
        <p:spPr>
          <a:xfrm>
            <a:off x="4089315" y="6118094"/>
            <a:ext cx="2510620"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Contact No:9836041458</a:t>
            </a:r>
            <a:endParaRPr lang="en-US" sz="1600" dirty="0"/>
          </a:p>
        </p:txBody>
      </p:sp>
      <p:sp>
        <p:nvSpPr>
          <p:cNvPr id="18" name="Text 15"/>
          <p:cNvSpPr/>
          <p:nvPr/>
        </p:nvSpPr>
        <p:spPr>
          <a:xfrm>
            <a:off x="4308530" y="6432369"/>
            <a:ext cx="2072190" cy="259024"/>
          </a:xfrm>
          <a:prstGeom prst="rect">
            <a:avLst/>
          </a:prstGeom>
          <a:noFill/>
          <a:ln/>
        </p:spPr>
        <p:txBody>
          <a:bodyPr wrap="none" lIns="0" tIns="0" rIns="0" bIns="0" rtlCol="0" anchor="t"/>
          <a:lstStyle/>
          <a:p>
            <a:pPr marL="0" indent="0" algn="ctr">
              <a:lnSpc>
                <a:spcPts val="2000"/>
              </a:lnSpc>
              <a:buNone/>
            </a:pPr>
            <a:r>
              <a:rPr lang="en-US" sz="1600" b="1" dirty="0">
                <a:solidFill>
                  <a:srgbClr val="3257B8"/>
                </a:solidFill>
                <a:latin typeface="Inter Bold" pitchFamily="34" charset="0"/>
                <a:ea typeface="Inter Bold" pitchFamily="34" charset="-122"/>
                <a:cs typeface="Inter Bold" pitchFamily="34" charset="-120"/>
              </a:rPr>
              <a:t>Email: info@djas.in</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245702"/>
            <a:ext cx="5945421"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Types of Segment &amp; Why Report It?</a:t>
            </a:r>
            <a:endParaRPr lang="en-US" sz="2700" dirty="0"/>
          </a:p>
        </p:txBody>
      </p:sp>
      <p:sp>
        <p:nvSpPr>
          <p:cNvPr id="4" name="Text 2"/>
          <p:cNvSpPr/>
          <p:nvPr/>
        </p:nvSpPr>
        <p:spPr>
          <a:xfrm>
            <a:off x="805528" y="2022862"/>
            <a:ext cx="2019561"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Two Types of Segments</a:t>
            </a:r>
            <a:endParaRPr lang="en-US" sz="1350" dirty="0"/>
          </a:p>
        </p:txBody>
      </p:sp>
      <p:sp>
        <p:nvSpPr>
          <p:cNvPr id="5" name="Shape 3"/>
          <p:cNvSpPr/>
          <p:nvPr/>
        </p:nvSpPr>
        <p:spPr>
          <a:xfrm>
            <a:off x="805528" y="2394128"/>
            <a:ext cx="3240727" cy="1360205"/>
          </a:xfrm>
          <a:prstGeom prst="roundRect">
            <a:avLst>
              <a:gd name="adj" fmla="val 11788"/>
            </a:avLst>
          </a:prstGeom>
          <a:solidFill>
            <a:srgbClr val="FBFCFE"/>
          </a:solidFill>
          <a:ln w="33404">
            <a:solidFill>
              <a:srgbClr val="CFD2D8"/>
            </a:solidFill>
            <a:prstDash val="solid"/>
          </a:ln>
        </p:spPr>
      </p:sp>
      <p:pic>
        <p:nvPicPr>
          <p:cNvPr id="6" name="Image 0" descr="preencoded.png"/>
          <p:cNvPicPr>
            <a:picLocks noChangeAspect="1"/>
          </p:cNvPicPr>
          <p:nvPr/>
        </p:nvPicPr>
        <p:blipFill>
          <a:blip r:embed="rId3"/>
          <a:stretch>
            <a:fillRect/>
          </a:stretch>
        </p:blipFill>
        <p:spPr>
          <a:xfrm>
            <a:off x="772124" y="2394128"/>
            <a:ext cx="133617" cy="1360205"/>
          </a:xfrm>
          <a:prstGeom prst="rect">
            <a:avLst/>
          </a:prstGeom>
        </p:spPr>
      </p:pic>
      <p:sp>
        <p:nvSpPr>
          <p:cNvPr id="7" name="Text 4"/>
          <p:cNvSpPr/>
          <p:nvPr/>
        </p:nvSpPr>
        <p:spPr>
          <a:xfrm>
            <a:off x="1077285" y="256570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Business Segment</a:t>
            </a:r>
            <a:endParaRPr lang="en-US" sz="1350" dirty="0"/>
          </a:p>
        </p:txBody>
      </p:sp>
      <p:sp>
        <p:nvSpPr>
          <p:cNvPr id="8" name="Text 5"/>
          <p:cNvSpPr/>
          <p:nvPr/>
        </p:nvSpPr>
        <p:spPr>
          <a:xfrm>
            <a:off x="1077285" y="2919746"/>
            <a:ext cx="2797426" cy="663005"/>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Distinct products/services with different risks &amp; returns. E.g., Telecom vs. Retail vs. Energy within one conglomerate.</a:t>
            </a:r>
            <a:endParaRPr lang="en-US" sz="1050" dirty="0"/>
          </a:p>
        </p:txBody>
      </p:sp>
      <p:sp>
        <p:nvSpPr>
          <p:cNvPr id="9" name="Shape 6"/>
          <p:cNvSpPr/>
          <p:nvPr/>
        </p:nvSpPr>
        <p:spPr>
          <a:xfrm>
            <a:off x="805528" y="3892502"/>
            <a:ext cx="3240727" cy="1581207"/>
          </a:xfrm>
          <a:prstGeom prst="roundRect">
            <a:avLst>
              <a:gd name="adj" fmla="val 10140"/>
            </a:avLst>
          </a:prstGeom>
          <a:solidFill>
            <a:srgbClr val="FBFCFE"/>
          </a:solidFill>
          <a:ln w="33404">
            <a:solidFill>
              <a:srgbClr val="CFD2D8"/>
            </a:solidFill>
            <a:prstDash val="solid"/>
          </a:ln>
        </p:spPr>
      </p:sp>
      <p:pic>
        <p:nvPicPr>
          <p:cNvPr id="10" name="Image 1" descr="preencoded.png"/>
          <p:cNvPicPr>
            <a:picLocks noChangeAspect="1"/>
          </p:cNvPicPr>
          <p:nvPr/>
        </p:nvPicPr>
        <p:blipFill>
          <a:blip r:embed="rId4"/>
          <a:stretch>
            <a:fillRect/>
          </a:stretch>
        </p:blipFill>
        <p:spPr>
          <a:xfrm>
            <a:off x="772124" y="3892502"/>
            <a:ext cx="133617" cy="1581207"/>
          </a:xfrm>
          <a:prstGeom prst="rect">
            <a:avLst/>
          </a:prstGeom>
        </p:spPr>
      </p:pic>
      <p:sp>
        <p:nvSpPr>
          <p:cNvPr id="11" name="Text 7"/>
          <p:cNvSpPr/>
          <p:nvPr/>
        </p:nvSpPr>
        <p:spPr>
          <a:xfrm>
            <a:off x="1077285" y="4064083"/>
            <a:ext cx="1925351"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Geographical Segment</a:t>
            </a:r>
            <a:endParaRPr lang="en-US" sz="1350" dirty="0"/>
          </a:p>
        </p:txBody>
      </p:sp>
      <p:sp>
        <p:nvSpPr>
          <p:cNvPr id="12" name="Text 8"/>
          <p:cNvSpPr/>
          <p:nvPr/>
        </p:nvSpPr>
        <p:spPr>
          <a:xfrm>
            <a:off x="1077285" y="4418121"/>
            <a:ext cx="2797426"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Operations in different economic environments. E.g., India vs. EU vs. North America — each with unique regulatory and currency risks.</a:t>
            </a:r>
            <a:endParaRPr lang="en-US" sz="1050" dirty="0"/>
          </a:p>
        </p:txBody>
      </p:sp>
      <p:sp>
        <p:nvSpPr>
          <p:cNvPr id="13" name="Text 9"/>
          <p:cNvSpPr/>
          <p:nvPr/>
        </p:nvSpPr>
        <p:spPr>
          <a:xfrm>
            <a:off x="4388821" y="2022862"/>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Why It Matters</a:t>
            </a:r>
            <a:endParaRPr lang="en-US" sz="1350" dirty="0"/>
          </a:p>
        </p:txBody>
      </p:sp>
      <p:sp>
        <p:nvSpPr>
          <p:cNvPr id="14" name="Text 10"/>
          <p:cNvSpPr/>
          <p:nvPr/>
        </p:nvSpPr>
        <p:spPr>
          <a:xfrm>
            <a:off x="4388821" y="2376900"/>
            <a:ext cx="5500380" cy="1298168"/>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Helps investors assess </a:t>
            </a:r>
            <a:r>
              <a:rPr lang="en-US" sz="1050" b="1" dirty="0">
                <a:solidFill>
                  <a:srgbClr val="15213F"/>
                </a:solidFill>
                <a:latin typeface="Inter" pitchFamily="34" charset="0"/>
                <a:ea typeface="Inter" pitchFamily="34" charset="-122"/>
                <a:cs typeface="Inter" pitchFamily="34" charset="-120"/>
              </a:rPr>
              <a:t>profitability by division</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Reveals which segments are growing vs. declining</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Enables better risk assessment across geographies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Prevents aggregation that hides poor-performing units</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Supports informed capital allocation decisions</a:t>
            </a:r>
            <a:endParaRPr lang="en-US" sz="1050" dirty="0"/>
          </a:p>
        </p:txBody>
      </p:sp>
      <p:sp>
        <p:nvSpPr>
          <p:cNvPr id="15" name="Text 11"/>
          <p:cNvSpPr/>
          <p:nvPr/>
        </p:nvSpPr>
        <p:spPr>
          <a:xfrm>
            <a:off x="1012738" y="5939900"/>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"Segment reporting strips away the comfort of consolidated numbers and shows where value is truly being created."</a:t>
            </a:r>
            <a:endParaRPr lang="en-US" sz="1050" dirty="0"/>
          </a:p>
        </p:txBody>
      </p:sp>
      <p:sp>
        <p:nvSpPr>
          <p:cNvPr id="16" name="Shape 12"/>
          <p:cNvSpPr/>
          <p:nvPr/>
        </p:nvSpPr>
        <p:spPr>
          <a:xfrm>
            <a:off x="805528" y="5784503"/>
            <a:ext cx="33404" cy="531796"/>
          </a:xfrm>
          <a:prstGeom prst="rect">
            <a:avLst/>
          </a:prstGeom>
          <a:solidFill>
            <a:srgbClr val="3257B8"/>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218120"/>
            <a:ext cx="9078193"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Identifying Reportable Segments — The 10% &amp; 75% Rules</a:t>
            </a:r>
            <a:endParaRPr lang="en-US" sz="2700" dirty="0"/>
          </a:p>
        </p:txBody>
      </p:sp>
      <p:pic>
        <p:nvPicPr>
          <p:cNvPr id="4" name="Image 0" descr="preencoded.png"/>
          <p:cNvPicPr>
            <a:picLocks noChangeAspect="1"/>
          </p:cNvPicPr>
          <p:nvPr/>
        </p:nvPicPr>
        <p:blipFill>
          <a:blip r:embed="rId3"/>
          <a:stretch>
            <a:fillRect/>
          </a:stretch>
        </p:blipFill>
        <p:spPr>
          <a:xfrm>
            <a:off x="805528" y="2357932"/>
            <a:ext cx="9078193" cy="3985949"/>
          </a:xfrm>
          <a:prstGeom prst="rect">
            <a:avLst/>
          </a:prstGeom>
        </p:spPr>
      </p:pic>
      <p:sp>
        <p:nvSpPr>
          <p:cNvPr id="5" name="Text 2"/>
          <p:cNvSpPr/>
          <p:nvPr/>
        </p:nvSpPr>
        <p:spPr>
          <a:xfrm>
            <a:off x="2345519" y="4951345"/>
            <a:ext cx="1591330" cy="491930"/>
          </a:xfrm>
          <a:prstGeom prst="rect">
            <a:avLst/>
          </a:prstGeom>
          <a:noFill/>
          <a:ln/>
        </p:spPr>
        <p:txBody>
          <a:bodyPr wrap="square" lIns="0" tIns="0" rIns="0" bIns="0" rtlCol="0" anchor="t"/>
          <a:lstStyle/>
          <a:p>
            <a:pPr marL="0" indent="0" algn="ctr">
              <a:lnSpc>
                <a:spcPts val="1900"/>
              </a:lnSpc>
              <a:buNone/>
            </a:pPr>
            <a:r>
              <a:rPr lang="en-US" sz="1500" b="1" dirty="0">
                <a:solidFill>
                  <a:srgbClr val="3257B8"/>
                </a:solidFill>
                <a:latin typeface="Inter Bold" pitchFamily="34" charset="0"/>
                <a:ea typeface="Inter Bold" pitchFamily="34" charset="-122"/>
                <a:cs typeface="Inter Bold" pitchFamily="34" charset="-120"/>
              </a:rPr>
              <a:t>Apply 10% Thresholds</a:t>
            </a:r>
            <a:endParaRPr lang="en-US" sz="1500" dirty="0"/>
          </a:p>
        </p:txBody>
      </p:sp>
      <p:sp>
        <p:nvSpPr>
          <p:cNvPr id="6" name="Text 3"/>
          <p:cNvSpPr/>
          <p:nvPr/>
        </p:nvSpPr>
        <p:spPr>
          <a:xfrm>
            <a:off x="2345519" y="5513239"/>
            <a:ext cx="1591330" cy="393545"/>
          </a:xfrm>
          <a:prstGeom prst="rect">
            <a:avLst/>
          </a:prstGeom>
          <a:noFill/>
          <a:ln/>
        </p:spPr>
        <p:txBody>
          <a:bodyPr wrap="square" lIns="0" tIns="0" rIns="0" bIns="0" rtlCol="0" anchor="t"/>
          <a:lstStyle/>
          <a:p>
            <a:pPr marL="0" indent="0" algn="ctr">
              <a:lnSpc>
                <a:spcPts val="1500"/>
              </a:lnSpc>
              <a:buNone/>
            </a:pPr>
            <a:r>
              <a:rPr lang="en-US" sz="1200" dirty="0">
                <a:solidFill>
                  <a:srgbClr val="15213F"/>
                </a:solidFill>
                <a:latin typeface="Inter" pitchFamily="34" charset="0"/>
                <a:ea typeface="Inter" pitchFamily="34" charset="-122"/>
                <a:cs typeface="Inter" pitchFamily="34" charset="-120"/>
              </a:rPr>
              <a:t>Revenue, result, or assets ≥10%</a:t>
            </a:r>
            <a:endParaRPr lang="en-US" sz="1200" dirty="0"/>
          </a:p>
        </p:txBody>
      </p:sp>
      <p:sp>
        <p:nvSpPr>
          <p:cNvPr id="7" name="Text 4"/>
          <p:cNvSpPr/>
          <p:nvPr/>
        </p:nvSpPr>
        <p:spPr>
          <a:xfrm>
            <a:off x="6813485" y="4447390"/>
            <a:ext cx="1591330" cy="737896"/>
          </a:xfrm>
          <a:prstGeom prst="rect">
            <a:avLst/>
          </a:prstGeom>
          <a:noFill/>
          <a:ln/>
        </p:spPr>
        <p:txBody>
          <a:bodyPr wrap="square" lIns="0" tIns="0" rIns="0" bIns="0" rtlCol="0" anchor="t"/>
          <a:lstStyle/>
          <a:p>
            <a:pPr marL="0" indent="0" algn="ctr">
              <a:lnSpc>
                <a:spcPts val="1900"/>
              </a:lnSpc>
              <a:buNone/>
            </a:pPr>
            <a:r>
              <a:rPr lang="en-US" sz="1500" b="1" dirty="0">
                <a:solidFill>
                  <a:srgbClr val="3257B8"/>
                </a:solidFill>
                <a:latin typeface="Inter Bold" pitchFamily="34" charset="0"/>
                <a:ea typeface="Inter Bold" pitchFamily="34" charset="-122"/>
                <a:cs typeface="Inter Bold" pitchFamily="34" charset="-120"/>
              </a:rPr>
              <a:t>Disclose Formats &amp; Reconcile</a:t>
            </a:r>
            <a:endParaRPr lang="en-US" sz="1500" dirty="0"/>
          </a:p>
        </p:txBody>
      </p:sp>
      <p:sp>
        <p:nvSpPr>
          <p:cNvPr id="8" name="Text 5"/>
          <p:cNvSpPr/>
          <p:nvPr/>
        </p:nvSpPr>
        <p:spPr>
          <a:xfrm>
            <a:off x="6813485" y="5255249"/>
            <a:ext cx="1591330" cy="590317"/>
          </a:xfrm>
          <a:prstGeom prst="rect">
            <a:avLst/>
          </a:prstGeom>
          <a:noFill/>
          <a:ln/>
        </p:spPr>
        <p:txBody>
          <a:bodyPr wrap="square" lIns="0" tIns="0" rIns="0" bIns="0" rtlCol="0" anchor="t"/>
          <a:lstStyle/>
          <a:p>
            <a:pPr marL="0" indent="0" algn="ctr">
              <a:lnSpc>
                <a:spcPts val="1500"/>
              </a:lnSpc>
              <a:buNone/>
            </a:pPr>
            <a:r>
              <a:rPr lang="en-US" sz="1200" dirty="0">
                <a:solidFill>
                  <a:srgbClr val="15213F"/>
                </a:solidFill>
                <a:latin typeface="Inter" pitchFamily="34" charset="0"/>
                <a:ea typeface="Inter" pitchFamily="34" charset="-122"/>
                <a:cs typeface="Inter" pitchFamily="34" charset="-120"/>
              </a:rPr>
              <a:t>Primary/secondary format with reconciliation</a:t>
            </a:r>
            <a:endParaRPr lang="en-US" sz="1200" dirty="0"/>
          </a:p>
        </p:txBody>
      </p:sp>
      <p:sp>
        <p:nvSpPr>
          <p:cNvPr id="9" name="Text 6"/>
          <p:cNvSpPr/>
          <p:nvPr/>
        </p:nvSpPr>
        <p:spPr>
          <a:xfrm>
            <a:off x="4592617" y="2775918"/>
            <a:ext cx="1591331" cy="245965"/>
          </a:xfrm>
          <a:prstGeom prst="rect">
            <a:avLst/>
          </a:prstGeom>
          <a:noFill/>
          <a:ln/>
        </p:spPr>
        <p:txBody>
          <a:bodyPr wrap="none" lIns="0" tIns="0" rIns="0" bIns="0" rtlCol="0" anchor="t"/>
          <a:lstStyle/>
          <a:p>
            <a:pPr marL="0" indent="0" algn="ctr">
              <a:lnSpc>
                <a:spcPts val="1900"/>
              </a:lnSpc>
              <a:buNone/>
            </a:pPr>
            <a:r>
              <a:rPr lang="en-US" sz="1500" b="1" dirty="0">
                <a:solidFill>
                  <a:srgbClr val="3257B8"/>
                </a:solidFill>
                <a:latin typeface="Inter Bold" pitchFamily="34" charset="0"/>
                <a:ea typeface="Inter Bold" pitchFamily="34" charset="-122"/>
                <a:cs typeface="Inter Bold" pitchFamily="34" charset="-120"/>
              </a:rPr>
              <a:t>Check 75% Rule</a:t>
            </a:r>
            <a:endParaRPr lang="en-US" sz="1500" dirty="0"/>
          </a:p>
        </p:txBody>
      </p:sp>
      <p:sp>
        <p:nvSpPr>
          <p:cNvPr id="10" name="Text 7"/>
          <p:cNvSpPr/>
          <p:nvPr/>
        </p:nvSpPr>
        <p:spPr>
          <a:xfrm>
            <a:off x="4592617" y="3091847"/>
            <a:ext cx="1591331" cy="590317"/>
          </a:xfrm>
          <a:prstGeom prst="rect">
            <a:avLst/>
          </a:prstGeom>
          <a:noFill/>
          <a:ln/>
        </p:spPr>
        <p:txBody>
          <a:bodyPr wrap="square" lIns="0" tIns="0" rIns="0" bIns="0" rtlCol="0" anchor="t"/>
          <a:lstStyle/>
          <a:p>
            <a:pPr marL="0" indent="0" algn="ctr">
              <a:lnSpc>
                <a:spcPts val="1500"/>
              </a:lnSpc>
              <a:buNone/>
            </a:pPr>
            <a:r>
              <a:rPr lang="en-US" sz="1200" dirty="0">
                <a:solidFill>
                  <a:srgbClr val="15213F"/>
                </a:solidFill>
                <a:latin typeface="Inter" pitchFamily="34" charset="0"/>
                <a:ea typeface="Inter" pitchFamily="34" charset="-122"/>
                <a:cs typeface="Inter" pitchFamily="34" charset="-120"/>
              </a:rPr>
              <a:t>Ensure reportable segments cover ≥75% revenue</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822220"/>
            <a:ext cx="6774523"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Reportable Segments: Example </a:t>
            </a:r>
            <a:endParaRPr lang="en-US" sz="2700" dirty="0"/>
          </a:p>
        </p:txBody>
      </p:sp>
      <p:sp>
        <p:nvSpPr>
          <p:cNvPr id="4" name="Text 2"/>
          <p:cNvSpPr/>
          <p:nvPr/>
        </p:nvSpPr>
        <p:spPr>
          <a:xfrm>
            <a:off x="805528" y="2309207"/>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3257B8"/>
                </a:solidFill>
                <a:latin typeface="Inter Bold" pitchFamily="34" charset="0"/>
                <a:ea typeface="Inter Bold" pitchFamily="34" charset="-122"/>
                <a:cs typeface="Inter Bold" pitchFamily="34" charset="-120"/>
              </a:rPr>
              <a:t>Example</a:t>
            </a:r>
            <a:endParaRPr lang="en-US" sz="1350" dirty="0"/>
          </a:p>
        </p:txBody>
      </p:sp>
      <p:sp>
        <p:nvSpPr>
          <p:cNvPr id="5" name="Text 3"/>
          <p:cNvSpPr/>
          <p:nvPr/>
        </p:nvSpPr>
        <p:spPr>
          <a:xfrm>
            <a:off x="805528" y="2732330"/>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 company has 6 segments with total revenue of ₹500 Cr:</a:t>
            </a:r>
            <a:endParaRPr lang="en-US" sz="1050" dirty="0"/>
          </a:p>
        </p:txBody>
      </p:sp>
      <p:sp>
        <p:nvSpPr>
          <p:cNvPr id="6" name="Text 4"/>
          <p:cNvSpPr/>
          <p:nvPr/>
        </p:nvSpPr>
        <p:spPr>
          <a:xfrm>
            <a:off x="805528" y="3108729"/>
            <a:ext cx="9078193" cy="156745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A: ₹150 Cr (30%) ✓ Reportable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B: ₹100 Cr (20%) ✓ Reportable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C: ₹80 Cr (16%) ✓ Reportable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D: ₹70 Cr (14%) ✓ Reportable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E: ₹60 Cr (12%) ✓ Reportable</a:t>
            </a:r>
            <a:endParaRPr lang="en-US" sz="1050" dirty="0"/>
          </a:p>
          <a:p>
            <a:pPr marL="342900" indent="-342900" algn="l">
              <a:lnSpc>
                <a:spcPts val="1700"/>
              </a:lnSpc>
              <a:buSzPct val="100000"/>
              <a:buChar char="•"/>
            </a:pPr>
            <a:r>
              <a:rPr lang="en-US" sz="1050" dirty="0">
                <a:solidFill>
                  <a:srgbClr val="15213F"/>
                </a:solidFill>
                <a:latin typeface="Inter" pitchFamily="34" charset="0"/>
                <a:ea typeface="Inter" pitchFamily="34" charset="-122"/>
                <a:cs typeface="Inter" pitchFamily="34" charset="-120"/>
              </a:rPr>
              <a:t>Segment F: ₹40 Cr (8%) ✗ Below 10% threshold</a:t>
            </a:r>
            <a:endParaRPr lang="en-US" sz="1050" dirty="0"/>
          </a:p>
        </p:txBody>
      </p:sp>
      <p:sp>
        <p:nvSpPr>
          <p:cNvPr id="7" name="Text 5"/>
          <p:cNvSpPr/>
          <p:nvPr/>
        </p:nvSpPr>
        <p:spPr>
          <a:xfrm>
            <a:off x="805528" y="4831585"/>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Segments A–E cover ₹460 Cr = 92% of total revenue → 75% rule satisfied. Segment F is combined with others as "All Other Segments".</a:t>
            </a:r>
            <a:endParaRPr lang="en-US" sz="1050" dirty="0"/>
          </a:p>
        </p:txBody>
      </p:sp>
      <p:sp>
        <p:nvSpPr>
          <p:cNvPr id="8" name="Text 6"/>
          <p:cNvSpPr/>
          <p:nvPr/>
        </p:nvSpPr>
        <p:spPr>
          <a:xfrm>
            <a:off x="1012738" y="5363382"/>
            <a:ext cx="887098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"The 10% rule is a floor, not a ceiling — management judgement determines the full picture."</a:t>
            </a:r>
            <a:endParaRPr lang="en-US" sz="1050" dirty="0"/>
          </a:p>
        </p:txBody>
      </p:sp>
      <p:sp>
        <p:nvSpPr>
          <p:cNvPr id="9" name="Shape 7"/>
          <p:cNvSpPr/>
          <p:nvPr/>
        </p:nvSpPr>
        <p:spPr>
          <a:xfrm>
            <a:off x="805528" y="5207984"/>
            <a:ext cx="33404" cy="531796"/>
          </a:xfrm>
          <a:prstGeom prst="rect">
            <a:avLst/>
          </a:prstGeom>
          <a:solidFill>
            <a:srgbClr val="3257B8"/>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341063"/>
            <a:ext cx="9078193" cy="863473"/>
          </a:xfrm>
          <a:prstGeom prst="rect">
            <a:avLst/>
          </a:prstGeom>
          <a:noFill/>
          <a:ln/>
        </p:spPr>
        <p:txBody>
          <a:bodyPr wrap="squar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 17 — Reportable Segments: Continuity &amp; Restatement</a:t>
            </a:r>
            <a:endParaRPr lang="en-US" sz="2700" dirty="0"/>
          </a:p>
        </p:txBody>
      </p:sp>
      <p:sp>
        <p:nvSpPr>
          <p:cNvPr id="4" name="Text 2"/>
          <p:cNvSpPr/>
          <p:nvPr/>
        </p:nvSpPr>
        <p:spPr>
          <a:xfrm>
            <a:off x="805528" y="2480875"/>
            <a:ext cx="9078193" cy="442003"/>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It provides specific guidelines to ensure consistency and comparability in segment reporting, particularly regarding segments that meet or no longer meet the threshold criteria over time.</a:t>
            </a:r>
            <a:endParaRPr lang="en-US" sz="1050" dirty="0"/>
          </a:p>
        </p:txBody>
      </p:sp>
      <p:sp>
        <p:nvSpPr>
          <p:cNvPr id="5" name="Shape 3"/>
          <p:cNvSpPr/>
          <p:nvPr/>
        </p:nvSpPr>
        <p:spPr>
          <a:xfrm>
            <a:off x="805528" y="3078276"/>
            <a:ext cx="9078193" cy="1383175"/>
          </a:xfrm>
          <a:prstGeom prst="roundRect">
            <a:avLst>
              <a:gd name="adj" fmla="val 14981"/>
            </a:avLst>
          </a:prstGeom>
          <a:solidFill>
            <a:srgbClr val="B6D6FC"/>
          </a:solidFill>
          <a:ln/>
        </p:spPr>
      </p:sp>
      <p:pic>
        <p:nvPicPr>
          <p:cNvPr id="6" name="Image 0" descr="preencoded.png"/>
          <p:cNvPicPr>
            <a:picLocks noChangeAspect="1"/>
          </p:cNvPicPr>
          <p:nvPr/>
        </p:nvPicPr>
        <p:blipFill>
          <a:blip r:embed="rId3"/>
          <a:stretch>
            <a:fillRect/>
          </a:stretch>
        </p:blipFill>
        <p:spPr>
          <a:xfrm>
            <a:off x="943668" y="3266910"/>
            <a:ext cx="215822" cy="172712"/>
          </a:xfrm>
          <a:prstGeom prst="rect">
            <a:avLst/>
          </a:prstGeom>
        </p:spPr>
      </p:pic>
      <p:sp>
        <p:nvSpPr>
          <p:cNvPr id="7" name="Text 4"/>
          <p:cNvSpPr/>
          <p:nvPr/>
        </p:nvSpPr>
        <p:spPr>
          <a:xfrm>
            <a:off x="1297630" y="325098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Inter Bold" pitchFamily="34" charset="0"/>
                <a:ea typeface="Inter Bold" pitchFamily="34" charset="-122"/>
                <a:cs typeface="Inter Bold" pitchFamily="34" charset="-120"/>
              </a:rPr>
              <a:t>Continuity Rule</a:t>
            </a:r>
            <a:endParaRPr lang="en-US" sz="1350" dirty="0"/>
          </a:p>
        </p:txBody>
      </p:sp>
      <p:sp>
        <p:nvSpPr>
          <p:cNvPr id="8" name="Text 5"/>
          <p:cNvSpPr/>
          <p:nvPr/>
        </p:nvSpPr>
        <p:spPr>
          <a:xfrm>
            <a:off x="1297630" y="3605026"/>
            <a:ext cx="8447951" cy="663005"/>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A segment that was identified as reportable in the immediately preceding period, having met the 10% thresholds, must continue to be reported as a separate segment in the current period. This applies even if its revenue, results, and assets no longer individually meet those 10% thresholds in the current period, ensuring consistent reporting for investors.</a:t>
            </a:r>
            <a:endParaRPr lang="en-US" sz="1050" dirty="0"/>
          </a:p>
        </p:txBody>
      </p:sp>
      <p:sp>
        <p:nvSpPr>
          <p:cNvPr id="9" name="Shape 6"/>
          <p:cNvSpPr/>
          <p:nvPr/>
        </p:nvSpPr>
        <p:spPr>
          <a:xfrm>
            <a:off x="805528" y="4616848"/>
            <a:ext cx="9078193" cy="1604177"/>
          </a:xfrm>
          <a:prstGeom prst="roundRect">
            <a:avLst>
              <a:gd name="adj" fmla="val 12918"/>
            </a:avLst>
          </a:prstGeom>
          <a:solidFill>
            <a:srgbClr val="C3CFEF"/>
          </a:solidFill>
          <a:ln/>
        </p:spPr>
      </p:sp>
      <p:pic>
        <p:nvPicPr>
          <p:cNvPr id="10" name="Image 1" descr="preencoded.png"/>
          <p:cNvPicPr>
            <a:picLocks noChangeAspect="1"/>
          </p:cNvPicPr>
          <p:nvPr/>
        </p:nvPicPr>
        <p:blipFill>
          <a:blip r:embed="rId4"/>
          <a:stretch>
            <a:fillRect/>
          </a:stretch>
        </p:blipFill>
        <p:spPr>
          <a:xfrm>
            <a:off x="943668" y="4805483"/>
            <a:ext cx="215822" cy="172712"/>
          </a:xfrm>
          <a:prstGeom prst="rect">
            <a:avLst/>
          </a:prstGeom>
        </p:spPr>
      </p:pic>
      <p:sp>
        <p:nvSpPr>
          <p:cNvPr id="11" name="Text 7"/>
          <p:cNvSpPr/>
          <p:nvPr/>
        </p:nvSpPr>
        <p:spPr>
          <a:xfrm>
            <a:off x="1297630" y="4789560"/>
            <a:ext cx="3318583" cy="215868"/>
          </a:xfrm>
          <a:prstGeom prst="rect">
            <a:avLst/>
          </a:prstGeom>
          <a:noFill/>
          <a:ln/>
        </p:spPr>
        <p:txBody>
          <a:bodyPr wrap="none" lIns="0" tIns="0" rIns="0" bIns="0" rtlCol="0" anchor="t"/>
          <a:lstStyle/>
          <a:p>
            <a:pPr marL="0" indent="0" algn="l">
              <a:lnSpc>
                <a:spcPts val="1650"/>
              </a:lnSpc>
              <a:buNone/>
            </a:pPr>
            <a:r>
              <a:rPr lang="en-US" sz="1350" b="1" dirty="0">
                <a:solidFill>
                  <a:srgbClr val="000000"/>
                </a:solidFill>
                <a:latin typeface="Inter Bold" pitchFamily="34" charset="0"/>
                <a:ea typeface="Inter Bold" pitchFamily="34" charset="-122"/>
                <a:cs typeface="Inter Bold" pitchFamily="34" charset="-120"/>
              </a:rPr>
              <a:t>Restatement for Comparative Purposes</a:t>
            </a:r>
            <a:endParaRPr lang="en-US" sz="1350" dirty="0"/>
          </a:p>
        </p:txBody>
      </p:sp>
      <p:sp>
        <p:nvSpPr>
          <p:cNvPr id="12" name="Text 8"/>
          <p:cNvSpPr/>
          <p:nvPr/>
        </p:nvSpPr>
        <p:spPr>
          <a:xfrm>
            <a:off x="1297630" y="5143598"/>
            <a:ext cx="8447951" cy="884007"/>
          </a:xfrm>
          <a:prstGeom prst="rect">
            <a:avLst/>
          </a:prstGeom>
          <a:noFill/>
          <a:ln/>
        </p:spPr>
        <p:txBody>
          <a:bodyPr wrap="square" lIns="0" tIns="0" rIns="0" bIns="0" rtlCol="0" anchor="t"/>
          <a:lstStyle/>
          <a:p>
            <a:pPr marL="0" indent="0" algn="l">
              <a:lnSpc>
                <a:spcPts val="1700"/>
              </a:lnSpc>
              <a:buNone/>
            </a:pPr>
            <a:r>
              <a:rPr lang="en-US" sz="1050" dirty="0">
                <a:solidFill>
                  <a:srgbClr val="000000"/>
                </a:solidFill>
                <a:latin typeface="Inter" pitchFamily="34" charset="0"/>
                <a:ea typeface="Inter" pitchFamily="34" charset="-122"/>
                <a:cs typeface="Inter" pitchFamily="34" charset="-120"/>
              </a:rPr>
              <a:t>If a segment becomes reportable in the current period because it now satisfies the 10% thresholds, any preceding-period segment data presented for comparative purposes should be restated. This restatement should reflect the newly reportable segment as a separate entity, even if it did not meet the 10% thresholds in the prior period, unless such restatement is impracticable.</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252967" y="178194"/>
            <a:ext cx="10183315" cy="7205701"/>
          </a:xfrm>
          <a:prstGeom prst="roundRect">
            <a:avLst>
              <a:gd name="adj" fmla="val 4601"/>
            </a:avLst>
          </a:prstGeom>
          <a:solidFill>
            <a:srgbClr val="FBFCFE"/>
          </a:solidFill>
          <a:ln w="33404">
            <a:solidFill>
              <a:srgbClr val="E5E0DF"/>
            </a:solidFill>
            <a:prstDash val="solid"/>
          </a:ln>
        </p:spPr>
      </p:sp>
      <p:sp>
        <p:nvSpPr>
          <p:cNvPr id="3" name="Text 1"/>
          <p:cNvSpPr/>
          <p:nvPr/>
        </p:nvSpPr>
        <p:spPr>
          <a:xfrm>
            <a:off x="805528" y="1674654"/>
            <a:ext cx="7931665" cy="431736"/>
          </a:xfrm>
          <a:prstGeom prst="rect">
            <a:avLst/>
          </a:prstGeom>
          <a:noFill/>
          <a:ln/>
        </p:spPr>
        <p:txBody>
          <a:bodyPr wrap="none" lIns="0" tIns="0" rIns="0" bIns="0" rtlCol="0" anchor="t"/>
          <a:lstStyle/>
          <a:p>
            <a:pPr marL="0" indent="0" algn="l">
              <a:lnSpc>
                <a:spcPts val="3350"/>
              </a:lnSpc>
              <a:buNone/>
            </a:pPr>
            <a:r>
              <a:rPr lang="en-US" sz="2700" b="1" dirty="0">
                <a:solidFill>
                  <a:srgbClr val="3257B8"/>
                </a:solidFill>
                <a:latin typeface="Inter Bold" pitchFamily="34" charset="0"/>
                <a:ea typeface="Inter Bold" pitchFamily="34" charset="-122"/>
                <a:cs typeface="Inter Bold" pitchFamily="34" charset="-120"/>
              </a:rPr>
              <a:t>AS-17: Segment Revenue, Expense, and Assets</a:t>
            </a:r>
            <a:endParaRPr lang="en-US" sz="2700" dirty="0"/>
          </a:p>
        </p:txBody>
      </p:sp>
      <p:sp>
        <p:nvSpPr>
          <p:cNvPr id="4" name="Text 2"/>
          <p:cNvSpPr/>
          <p:nvPr/>
        </p:nvSpPr>
        <p:spPr>
          <a:xfrm>
            <a:off x="805528" y="2382729"/>
            <a:ext cx="9078193" cy="221002"/>
          </a:xfrm>
          <a:prstGeom prst="rect">
            <a:avLst/>
          </a:prstGeom>
          <a:noFill/>
          <a:ln/>
        </p:spPr>
        <p:txBody>
          <a:bodyPr wrap="non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Understanding these key terms is crucial for accurate segment reporting and assessing a segment's performance.</a:t>
            </a:r>
            <a:endParaRPr lang="en-US" sz="1050" dirty="0"/>
          </a:p>
        </p:txBody>
      </p:sp>
      <p:sp>
        <p:nvSpPr>
          <p:cNvPr id="5" name="Shape 3"/>
          <p:cNvSpPr/>
          <p:nvPr/>
        </p:nvSpPr>
        <p:spPr>
          <a:xfrm>
            <a:off x="805528" y="2759128"/>
            <a:ext cx="2933913" cy="3128219"/>
          </a:xfrm>
          <a:prstGeom prst="roundRect">
            <a:avLst>
              <a:gd name="adj" fmla="val 7063"/>
            </a:avLst>
          </a:prstGeom>
          <a:solidFill>
            <a:srgbClr val="FBFCFE"/>
          </a:solidFill>
          <a:ln w="33404">
            <a:solidFill>
              <a:srgbClr val="CFD2D8"/>
            </a:solidFill>
            <a:prstDash val="solid"/>
          </a:ln>
        </p:spPr>
      </p:sp>
      <p:sp>
        <p:nvSpPr>
          <p:cNvPr id="6" name="Shape 4"/>
          <p:cNvSpPr/>
          <p:nvPr/>
        </p:nvSpPr>
        <p:spPr>
          <a:xfrm>
            <a:off x="838932" y="2792540"/>
            <a:ext cx="2867105" cy="414509"/>
          </a:xfrm>
          <a:prstGeom prst="roundRect">
            <a:avLst>
              <a:gd name="adj" fmla="val 40321"/>
            </a:avLst>
          </a:prstGeom>
          <a:solidFill>
            <a:srgbClr val="FBFCFE"/>
          </a:solidFill>
          <a:ln/>
        </p:spPr>
      </p:sp>
      <p:sp>
        <p:nvSpPr>
          <p:cNvPr id="7" name="Text 5"/>
          <p:cNvSpPr/>
          <p:nvPr/>
        </p:nvSpPr>
        <p:spPr>
          <a:xfrm>
            <a:off x="2168836" y="2859101"/>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1</a:t>
            </a:r>
            <a:endParaRPr lang="en-US" sz="1600" dirty="0"/>
          </a:p>
        </p:txBody>
      </p:sp>
      <p:sp>
        <p:nvSpPr>
          <p:cNvPr id="8" name="Text 6"/>
          <p:cNvSpPr/>
          <p:nvPr/>
        </p:nvSpPr>
        <p:spPr>
          <a:xfrm>
            <a:off x="977072" y="334521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Revenue</a:t>
            </a:r>
            <a:endParaRPr lang="en-US" sz="1350" dirty="0"/>
          </a:p>
        </p:txBody>
      </p:sp>
      <p:sp>
        <p:nvSpPr>
          <p:cNvPr id="9" name="Text 7"/>
          <p:cNvSpPr/>
          <p:nvPr/>
        </p:nvSpPr>
        <p:spPr>
          <a:xfrm>
            <a:off x="977072" y="3643919"/>
            <a:ext cx="259082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Revenue directly attributable to a segment, plus a reasonable share of revenue from inter-segment transactions.</a:t>
            </a:r>
            <a:endParaRPr lang="en-US" sz="1050" dirty="0"/>
          </a:p>
        </p:txBody>
      </p:sp>
      <p:sp>
        <p:nvSpPr>
          <p:cNvPr id="10" name="Text 8"/>
          <p:cNvSpPr/>
          <p:nvPr/>
        </p:nvSpPr>
        <p:spPr>
          <a:xfrm>
            <a:off x="977072" y="4610758"/>
            <a:ext cx="2590824" cy="1105009"/>
          </a:xfrm>
          <a:prstGeom prst="rect">
            <a:avLst/>
          </a:prstGeom>
          <a:noFill/>
          <a:ln/>
        </p:spPr>
        <p:txBody>
          <a:bodyPr wrap="square" lIns="0" tIns="0" rIns="0" bIns="0" rtlCol="0" anchor="t"/>
          <a:lstStyle/>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Does NOT include:</a:t>
            </a:r>
            <a:r>
              <a:rPr lang="en-US" sz="1050" dirty="0">
                <a:solidFill>
                  <a:srgbClr val="15213F"/>
                </a:solidFill>
                <a:latin typeface="Inter" pitchFamily="34" charset="0"/>
                <a:ea typeface="Inter" pitchFamily="34" charset="-122"/>
                <a:cs typeface="Inter" pitchFamily="34" charset="-120"/>
              </a:rPr>
              <a:t> Extraordinary items, interest income, or dividends from investments (unless financial services is the segment's primary activity).</a:t>
            </a:r>
            <a:endParaRPr lang="en-US" sz="1050" dirty="0"/>
          </a:p>
        </p:txBody>
      </p:sp>
      <p:sp>
        <p:nvSpPr>
          <p:cNvPr id="11" name="Shape 9"/>
          <p:cNvSpPr/>
          <p:nvPr/>
        </p:nvSpPr>
        <p:spPr>
          <a:xfrm>
            <a:off x="3877581" y="2759128"/>
            <a:ext cx="2934000" cy="3128219"/>
          </a:xfrm>
          <a:prstGeom prst="roundRect">
            <a:avLst>
              <a:gd name="adj" fmla="val 7063"/>
            </a:avLst>
          </a:prstGeom>
          <a:solidFill>
            <a:srgbClr val="FBFCFE"/>
          </a:solidFill>
          <a:ln w="33404">
            <a:solidFill>
              <a:srgbClr val="CFD2D8"/>
            </a:solidFill>
            <a:prstDash val="solid"/>
          </a:ln>
        </p:spPr>
      </p:sp>
      <p:sp>
        <p:nvSpPr>
          <p:cNvPr id="12" name="Shape 10"/>
          <p:cNvSpPr/>
          <p:nvPr/>
        </p:nvSpPr>
        <p:spPr>
          <a:xfrm>
            <a:off x="3910985" y="2792540"/>
            <a:ext cx="2867192" cy="414509"/>
          </a:xfrm>
          <a:prstGeom prst="roundRect">
            <a:avLst>
              <a:gd name="adj" fmla="val 40321"/>
            </a:avLst>
          </a:prstGeom>
          <a:solidFill>
            <a:srgbClr val="FBFCFE"/>
          </a:solidFill>
          <a:ln/>
        </p:spPr>
      </p:sp>
      <p:sp>
        <p:nvSpPr>
          <p:cNvPr id="13" name="Text 11"/>
          <p:cNvSpPr/>
          <p:nvPr/>
        </p:nvSpPr>
        <p:spPr>
          <a:xfrm>
            <a:off x="5240976" y="2859101"/>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2</a:t>
            </a:r>
            <a:endParaRPr lang="en-US" sz="1600" dirty="0"/>
          </a:p>
        </p:txBody>
      </p:sp>
      <p:sp>
        <p:nvSpPr>
          <p:cNvPr id="14" name="Text 12"/>
          <p:cNvSpPr/>
          <p:nvPr/>
        </p:nvSpPr>
        <p:spPr>
          <a:xfrm>
            <a:off x="4049125" y="334521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Expense</a:t>
            </a:r>
            <a:endParaRPr lang="en-US" sz="1350" dirty="0"/>
          </a:p>
        </p:txBody>
      </p:sp>
      <p:sp>
        <p:nvSpPr>
          <p:cNvPr id="15" name="Text 13"/>
          <p:cNvSpPr/>
          <p:nvPr/>
        </p:nvSpPr>
        <p:spPr>
          <a:xfrm>
            <a:off x="4049125" y="3643919"/>
            <a:ext cx="2590911"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Expense directly attributable to a segment, plus a reasonable share of expenses related to operations of different segments.</a:t>
            </a:r>
            <a:endParaRPr lang="en-US" sz="1050" dirty="0"/>
          </a:p>
        </p:txBody>
      </p:sp>
      <p:sp>
        <p:nvSpPr>
          <p:cNvPr id="16" name="Text 14"/>
          <p:cNvSpPr/>
          <p:nvPr/>
        </p:nvSpPr>
        <p:spPr>
          <a:xfrm>
            <a:off x="4049125" y="4610758"/>
            <a:ext cx="2590911" cy="1105009"/>
          </a:xfrm>
          <a:prstGeom prst="rect">
            <a:avLst/>
          </a:prstGeom>
          <a:noFill/>
          <a:ln/>
        </p:spPr>
        <p:txBody>
          <a:bodyPr wrap="square" lIns="0" tIns="0" rIns="0" bIns="0" rtlCol="0" anchor="t"/>
          <a:lstStyle/>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Does NOT include:</a:t>
            </a:r>
            <a:r>
              <a:rPr lang="en-US" sz="1050" dirty="0">
                <a:solidFill>
                  <a:srgbClr val="15213F"/>
                </a:solidFill>
                <a:latin typeface="Inter" pitchFamily="34" charset="0"/>
                <a:ea typeface="Inter" pitchFamily="34" charset="-122"/>
                <a:cs typeface="Inter" pitchFamily="34" charset="-120"/>
              </a:rPr>
              <a:t> Income tax expense, extraordinary items, or interest expense (unless financial services is the segment's primary activity).</a:t>
            </a:r>
            <a:endParaRPr lang="en-US" sz="1050" dirty="0"/>
          </a:p>
        </p:txBody>
      </p:sp>
      <p:sp>
        <p:nvSpPr>
          <p:cNvPr id="17" name="Shape 15"/>
          <p:cNvSpPr/>
          <p:nvPr/>
        </p:nvSpPr>
        <p:spPr>
          <a:xfrm>
            <a:off x="6949721" y="2759128"/>
            <a:ext cx="2933913" cy="3128219"/>
          </a:xfrm>
          <a:prstGeom prst="roundRect">
            <a:avLst>
              <a:gd name="adj" fmla="val 7063"/>
            </a:avLst>
          </a:prstGeom>
          <a:solidFill>
            <a:srgbClr val="FBFCFE"/>
          </a:solidFill>
          <a:ln w="33404">
            <a:solidFill>
              <a:srgbClr val="CFD2D8"/>
            </a:solidFill>
            <a:prstDash val="solid"/>
          </a:ln>
        </p:spPr>
      </p:sp>
      <p:sp>
        <p:nvSpPr>
          <p:cNvPr id="18" name="Shape 16"/>
          <p:cNvSpPr/>
          <p:nvPr/>
        </p:nvSpPr>
        <p:spPr>
          <a:xfrm>
            <a:off x="6983125" y="2792540"/>
            <a:ext cx="2867105" cy="414509"/>
          </a:xfrm>
          <a:prstGeom prst="roundRect">
            <a:avLst>
              <a:gd name="adj" fmla="val 40321"/>
            </a:avLst>
          </a:prstGeom>
          <a:solidFill>
            <a:srgbClr val="FBFCFE"/>
          </a:solidFill>
          <a:ln/>
        </p:spPr>
      </p:sp>
      <p:sp>
        <p:nvSpPr>
          <p:cNvPr id="19" name="Text 17"/>
          <p:cNvSpPr/>
          <p:nvPr/>
        </p:nvSpPr>
        <p:spPr>
          <a:xfrm>
            <a:off x="8313029" y="2859101"/>
            <a:ext cx="207210" cy="259024"/>
          </a:xfrm>
          <a:prstGeom prst="rect">
            <a:avLst/>
          </a:prstGeom>
          <a:noFill/>
          <a:ln/>
        </p:spPr>
        <p:txBody>
          <a:bodyPr wrap="none" lIns="0" tIns="0" rIns="0" bIns="0" rtlCol="0" anchor="t"/>
          <a:lstStyle/>
          <a:p>
            <a:pPr marL="0" indent="0" algn="l">
              <a:lnSpc>
                <a:spcPts val="1600"/>
              </a:lnSpc>
              <a:buNone/>
            </a:pPr>
            <a:r>
              <a:rPr lang="en-US" sz="1600" b="1" dirty="0">
                <a:solidFill>
                  <a:srgbClr val="15213F"/>
                </a:solidFill>
                <a:latin typeface="Inter Bold" pitchFamily="34" charset="0"/>
                <a:ea typeface="Inter Bold" pitchFamily="34" charset="-122"/>
                <a:cs typeface="Inter Bold" pitchFamily="34" charset="-120"/>
              </a:rPr>
              <a:t>3</a:t>
            </a:r>
            <a:endParaRPr lang="en-US" sz="1600" dirty="0"/>
          </a:p>
        </p:txBody>
      </p:sp>
      <p:sp>
        <p:nvSpPr>
          <p:cNvPr id="20" name="Text 18"/>
          <p:cNvSpPr/>
          <p:nvPr/>
        </p:nvSpPr>
        <p:spPr>
          <a:xfrm>
            <a:off x="7121266" y="3345218"/>
            <a:ext cx="1726752" cy="215868"/>
          </a:xfrm>
          <a:prstGeom prst="rect">
            <a:avLst/>
          </a:prstGeom>
          <a:noFill/>
          <a:ln/>
        </p:spPr>
        <p:txBody>
          <a:bodyPr wrap="none" lIns="0" tIns="0" rIns="0" bIns="0" rtlCol="0" anchor="t"/>
          <a:lstStyle/>
          <a:p>
            <a:pPr marL="0" indent="0" algn="l">
              <a:lnSpc>
                <a:spcPts val="1650"/>
              </a:lnSpc>
              <a:buNone/>
            </a:pPr>
            <a:r>
              <a:rPr lang="en-US" sz="1350" b="1" dirty="0">
                <a:solidFill>
                  <a:srgbClr val="15213F"/>
                </a:solidFill>
                <a:latin typeface="Inter Bold" pitchFamily="34" charset="0"/>
                <a:ea typeface="Inter Bold" pitchFamily="34" charset="-122"/>
                <a:cs typeface="Inter Bold" pitchFamily="34" charset="-120"/>
              </a:rPr>
              <a:t>Segment Assets</a:t>
            </a:r>
            <a:endParaRPr lang="en-US" sz="1350" dirty="0"/>
          </a:p>
        </p:txBody>
      </p:sp>
      <p:sp>
        <p:nvSpPr>
          <p:cNvPr id="21" name="Text 19"/>
          <p:cNvSpPr/>
          <p:nvPr/>
        </p:nvSpPr>
        <p:spPr>
          <a:xfrm>
            <a:off x="7121266" y="3643919"/>
            <a:ext cx="2590824" cy="884007"/>
          </a:xfrm>
          <a:prstGeom prst="rect">
            <a:avLst/>
          </a:prstGeom>
          <a:noFill/>
          <a:ln/>
        </p:spPr>
        <p:txBody>
          <a:bodyPr wrap="square" lIns="0" tIns="0" rIns="0" bIns="0" rtlCol="0" anchor="t"/>
          <a:lstStyle/>
          <a:p>
            <a:pPr marL="0" indent="0" algn="l">
              <a:lnSpc>
                <a:spcPts val="1700"/>
              </a:lnSpc>
              <a:buNone/>
            </a:pPr>
            <a:r>
              <a:rPr lang="en-US" sz="1050" dirty="0">
                <a:solidFill>
                  <a:srgbClr val="15213F"/>
                </a:solidFill>
                <a:latin typeface="Inter" pitchFamily="34" charset="0"/>
                <a:ea typeface="Inter" pitchFamily="34" charset="-122"/>
                <a:cs typeface="Inter" pitchFamily="34" charset="-120"/>
              </a:rPr>
              <a:t>Assets employed by a segment in its operating activities that are directly attributable or can be reasonably allocated.</a:t>
            </a:r>
            <a:endParaRPr lang="en-US" sz="1050" dirty="0"/>
          </a:p>
        </p:txBody>
      </p:sp>
      <p:sp>
        <p:nvSpPr>
          <p:cNvPr id="22" name="Text 20"/>
          <p:cNvSpPr/>
          <p:nvPr/>
        </p:nvSpPr>
        <p:spPr>
          <a:xfrm>
            <a:off x="7121266" y="4610758"/>
            <a:ext cx="2590824" cy="1105009"/>
          </a:xfrm>
          <a:prstGeom prst="rect">
            <a:avLst/>
          </a:prstGeom>
          <a:noFill/>
          <a:ln/>
        </p:spPr>
        <p:txBody>
          <a:bodyPr wrap="square" lIns="0" tIns="0" rIns="0" bIns="0" rtlCol="0" anchor="t"/>
          <a:lstStyle/>
          <a:p>
            <a:pPr marL="342900" indent="-342900" algn="l">
              <a:lnSpc>
                <a:spcPts val="1700"/>
              </a:lnSpc>
              <a:buSzPct val="100000"/>
              <a:buChar char="•"/>
            </a:pPr>
            <a:r>
              <a:rPr lang="en-US" sz="1050" b="1" dirty="0">
                <a:solidFill>
                  <a:srgbClr val="15213F"/>
                </a:solidFill>
                <a:latin typeface="Inter" pitchFamily="34" charset="0"/>
                <a:ea typeface="Inter" pitchFamily="34" charset="-122"/>
                <a:cs typeface="Inter" pitchFamily="34" charset="-120"/>
              </a:rPr>
              <a:t>Does NOT include:</a:t>
            </a:r>
            <a:r>
              <a:rPr lang="en-US" sz="1050" dirty="0">
                <a:solidFill>
                  <a:srgbClr val="15213F"/>
                </a:solidFill>
                <a:latin typeface="Inter" pitchFamily="34" charset="0"/>
                <a:ea typeface="Inter" pitchFamily="34" charset="-122"/>
                <a:cs typeface="Inter" pitchFamily="34" charset="-120"/>
              </a:rPr>
              <a:t> Assets used for general enterprise purposes (e.g., corporate assets), income tax assets, or investments in other segments.</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2</cp:revision>
  <dcterms:created xsi:type="dcterms:W3CDTF">2026-04-25T11:09:54Z</dcterms:created>
  <dcterms:modified xsi:type="dcterms:W3CDTF">2026-04-26T06:06:29Z</dcterms:modified>
</cp:coreProperties>
</file>