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1" r:id="rId1"/>
  </p:sldMasterIdLst>
  <p:notesMasterIdLst>
    <p:notesMasterId r:id="rId66"/>
  </p:notesMasterIdLst>
  <p:sldIdLst>
    <p:sldId id="256" r:id="rId2"/>
    <p:sldId id="360" r:id="rId3"/>
    <p:sldId id="356" r:id="rId4"/>
    <p:sldId id="357" r:id="rId5"/>
    <p:sldId id="358" r:id="rId6"/>
    <p:sldId id="359" r:id="rId7"/>
    <p:sldId id="312" r:id="rId8"/>
    <p:sldId id="348" r:id="rId9"/>
    <p:sldId id="261" r:id="rId10"/>
    <p:sldId id="349" r:id="rId11"/>
    <p:sldId id="266" r:id="rId12"/>
    <p:sldId id="361" r:id="rId13"/>
    <p:sldId id="362" r:id="rId14"/>
    <p:sldId id="343" r:id="rId15"/>
    <p:sldId id="341" r:id="rId16"/>
    <p:sldId id="313" r:id="rId17"/>
    <p:sldId id="300" r:id="rId18"/>
    <p:sldId id="363" r:id="rId19"/>
    <p:sldId id="273" r:id="rId20"/>
    <p:sldId id="319" r:id="rId21"/>
    <p:sldId id="320" r:id="rId22"/>
    <p:sldId id="315" r:id="rId23"/>
    <p:sldId id="316" r:id="rId24"/>
    <p:sldId id="366" r:id="rId25"/>
    <p:sldId id="317" r:id="rId26"/>
    <p:sldId id="364" r:id="rId27"/>
    <p:sldId id="272" r:id="rId28"/>
    <p:sldId id="365" r:id="rId29"/>
    <p:sldId id="280" r:id="rId30"/>
    <p:sldId id="281" r:id="rId31"/>
    <p:sldId id="295" r:id="rId32"/>
    <p:sldId id="322" r:id="rId33"/>
    <p:sldId id="323" r:id="rId34"/>
    <p:sldId id="298" r:id="rId35"/>
    <p:sldId id="302" r:id="rId36"/>
    <p:sldId id="303" r:id="rId37"/>
    <p:sldId id="324" r:id="rId38"/>
    <p:sldId id="325" r:id="rId39"/>
    <p:sldId id="305" r:id="rId40"/>
    <p:sldId id="307" r:id="rId41"/>
    <p:sldId id="340" r:id="rId42"/>
    <p:sldId id="367" r:id="rId43"/>
    <p:sldId id="304" r:id="rId44"/>
    <p:sldId id="326" r:id="rId45"/>
    <p:sldId id="329" r:id="rId46"/>
    <p:sldId id="350" r:id="rId47"/>
    <p:sldId id="353" r:id="rId48"/>
    <p:sldId id="338" r:id="rId49"/>
    <p:sldId id="339" r:id="rId50"/>
    <p:sldId id="328" r:id="rId51"/>
    <p:sldId id="327" r:id="rId52"/>
    <p:sldId id="330" r:id="rId53"/>
    <p:sldId id="331" r:id="rId54"/>
    <p:sldId id="335" r:id="rId55"/>
    <p:sldId id="336" r:id="rId56"/>
    <p:sldId id="333" r:id="rId57"/>
    <p:sldId id="337" r:id="rId58"/>
    <p:sldId id="334" r:id="rId59"/>
    <p:sldId id="351" r:id="rId60"/>
    <p:sldId id="368" r:id="rId61"/>
    <p:sldId id="352" r:id="rId62"/>
    <p:sldId id="370" r:id="rId63"/>
    <p:sldId id="271" r:id="rId64"/>
    <p:sldId id="369"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84757E-5A56-4500-9EC7-06BEF7375217}" type="datetimeFigureOut">
              <a:rPr lang="en-US" smtClean="0"/>
              <a:t>5/9/2026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7F60-95CD-4851-910F-A8D01EF05A03}" type="slidenum">
              <a:rPr lang="en-US" smtClean="0"/>
              <a:t>‹#›</a:t>
            </a:fld>
            <a:endParaRPr lang="en-US"/>
          </a:p>
        </p:txBody>
      </p:sp>
    </p:spTree>
    <p:extLst>
      <p:ext uri="{BB962C8B-B14F-4D97-AF65-F5344CB8AC3E}">
        <p14:creationId xmlns:p14="http://schemas.microsoft.com/office/powerpoint/2010/main" val="1374423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a:t>
            </a:fld>
            <a:endParaRPr lang="en-US"/>
          </a:p>
        </p:txBody>
      </p:sp>
    </p:spTree>
    <p:extLst>
      <p:ext uri="{BB962C8B-B14F-4D97-AF65-F5344CB8AC3E}">
        <p14:creationId xmlns:p14="http://schemas.microsoft.com/office/powerpoint/2010/main" val="2210029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14</a:t>
            </a:fld>
            <a:endParaRPr lang="en-US"/>
          </a:p>
        </p:txBody>
      </p:sp>
    </p:spTree>
    <p:extLst>
      <p:ext uri="{BB962C8B-B14F-4D97-AF65-F5344CB8AC3E}">
        <p14:creationId xmlns:p14="http://schemas.microsoft.com/office/powerpoint/2010/main" val="26364817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15</a:t>
            </a:fld>
            <a:endParaRPr lang="en-US"/>
          </a:p>
        </p:txBody>
      </p:sp>
    </p:spTree>
    <p:extLst>
      <p:ext uri="{BB962C8B-B14F-4D97-AF65-F5344CB8AC3E}">
        <p14:creationId xmlns:p14="http://schemas.microsoft.com/office/powerpoint/2010/main" val="252984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16</a:t>
            </a:fld>
            <a:endParaRPr lang="en-US"/>
          </a:p>
        </p:txBody>
      </p:sp>
    </p:spTree>
    <p:extLst>
      <p:ext uri="{BB962C8B-B14F-4D97-AF65-F5344CB8AC3E}">
        <p14:creationId xmlns:p14="http://schemas.microsoft.com/office/powerpoint/2010/main" val="1361301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17</a:t>
            </a:fld>
            <a:endParaRPr lang="en-US"/>
          </a:p>
        </p:txBody>
      </p:sp>
    </p:spTree>
    <p:extLst>
      <p:ext uri="{BB962C8B-B14F-4D97-AF65-F5344CB8AC3E}">
        <p14:creationId xmlns:p14="http://schemas.microsoft.com/office/powerpoint/2010/main" val="2020085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CD0DA-DAAE-9BC8-2CCF-EEB875D343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964A2C-33B4-6D41-C040-A4BE53C9CEA2}"/>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FC6F789B-3B87-A0D5-1ADE-FD26EE89D1A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6F3032-4B1D-A382-D884-1B2CF6462919}"/>
              </a:ext>
            </a:extLst>
          </p:cNvPr>
          <p:cNvSpPr>
            <a:spLocks noGrp="1"/>
          </p:cNvSpPr>
          <p:nvPr>
            <p:ph type="sldNum" sz="quarter" idx="10"/>
          </p:nvPr>
        </p:nvSpPr>
        <p:spPr/>
        <p:txBody>
          <a:bodyPr/>
          <a:lstStyle/>
          <a:p>
            <a:fld id="{DA857F60-95CD-4851-910F-A8D01EF05A03}" type="slidenum">
              <a:rPr lang="en-US" smtClean="0"/>
              <a:t>18</a:t>
            </a:fld>
            <a:endParaRPr lang="en-US"/>
          </a:p>
        </p:txBody>
      </p:sp>
    </p:spTree>
    <p:extLst>
      <p:ext uri="{BB962C8B-B14F-4D97-AF65-F5344CB8AC3E}">
        <p14:creationId xmlns:p14="http://schemas.microsoft.com/office/powerpoint/2010/main" val="117452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19</a:t>
            </a:fld>
            <a:endParaRPr lang="en-US"/>
          </a:p>
        </p:txBody>
      </p:sp>
    </p:spTree>
    <p:extLst>
      <p:ext uri="{BB962C8B-B14F-4D97-AF65-F5344CB8AC3E}">
        <p14:creationId xmlns:p14="http://schemas.microsoft.com/office/powerpoint/2010/main" val="22801300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20</a:t>
            </a:fld>
            <a:endParaRPr lang="en-US"/>
          </a:p>
        </p:txBody>
      </p:sp>
    </p:spTree>
    <p:extLst>
      <p:ext uri="{BB962C8B-B14F-4D97-AF65-F5344CB8AC3E}">
        <p14:creationId xmlns:p14="http://schemas.microsoft.com/office/powerpoint/2010/main" val="8127547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21</a:t>
            </a:fld>
            <a:endParaRPr lang="en-US"/>
          </a:p>
        </p:txBody>
      </p:sp>
    </p:spTree>
    <p:extLst>
      <p:ext uri="{BB962C8B-B14F-4D97-AF65-F5344CB8AC3E}">
        <p14:creationId xmlns:p14="http://schemas.microsoft.com/office/powerpoint/2010/main" val="1871946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22</a:t>
            </a:fld>
            <a:endParaRPr lang="en-US"/>
          </a:p>
        </p:txBody>
      </p:sp>
    </p:spTree>
    <p:extLst>
      <p:ext uri="{BB962C8B-B14F-4D97-AF65-F5344CB8AC3E}">
        <p14:creationId xmlns:p14="http://schemas.microsoft.com/office/powerpoint/2010/main" val="14968582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23</a:t>
            </a:fld>
            <a:endParaRPr lang="en-US"/>
          </a:p>
        </p:txBody>
      </p:sp>
    </p:spTree>
    <p:extLst>
      <p:ext uri="{BB962C8B-B14F-4D97-AF65-F5344CB8AC3E}">
        <p14:creationId xmlns:p14="http://schemas.microsoft.com/office/powerpoint/2010/main" val="944637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40437670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AD799-5774-1D48-C0F4-EE93483C28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CB9FF5-8D33-FD76-EDBD-179E9910A21A}"/>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06118CC3-701C-8C21-AF53-226A5E84271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84BA436-F7CC-DD36-7856-1C6DABF6EA8F}"/>
              </a:ext>
            </a:extLst>
          </p:cNvPr>
          <p:cNvSpPr>
            <a:spLocks noGrp="1"/>
          </p:cNvSpPr>
          <p:nvPr>
            <p:ph type="sldNum" sz="quarter" idx="10"/>
          </p:nvPr>
        </p:nvSpPr>
        <p:spPr/>
        <p:txBody>
          <a:bodyPr/>
          <a:lstStyle/>
          <a:p>
            <a:fld id="{DA857F60-95CD-4851-910F-A8D01EF05A03}" type="slidenum">
              <a:rPr lang="en-US" smtClean="0"/>
              <a:t>24</a:t>
            </a:fld>
            <a:endParaRPr lang="en-US"/>
          </a:p>
        </p:txBody>
      </p:sp>
    </p:spTree>
    <p:extLst>
      <p:ext uri="{BB962C8B-B14F-4D97-AF65-F5344CB8AC3E}">
        <p14:creationId xmlns:p14="http://schemas.microsoft.com/office/powerpoint/2010/main" val="582787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25</a:t>
            </a:fld>
            <a:endParaRPr lang="en-US"/>
          </a:p>
        </p:txBody>
      </p:sp>
    </p:spTree>
    <p:extLst>
      <p:ext uri="{BB962C8B-B14F-4D97-AF65-F5344CB8AC3E}">
        <p14:creationId xmlns:p14="http://schemas.microsoft.com/office/powerpoint/2010/main" val="2906595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B78BB-B7D1-F1E2-14DD-400DB4F31E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01669-0797-2E94-C265-FEED97A60451}"/>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6BAA2655-E348-72FD-8083-C13EC06E079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A21EF63-DF0A-D084-D6A6-92F7F513E0C5}"/>
              </a:ext>
            </a:extLst>
          </p:cNvPr>
          <p:cNvSpPr>
            <a:spLocks noGrp="1"/>
          </p:cNvSpPr>
          <p:nvPr>
            <p:ph type="sldNum" sz="quarter" idx="10"/>
          </p:nvPr>
        </p:nvSpPr>
        <p:spPr/>
        <p:txBody>
          <a:bodyPr/>
          <a:lstStyle/>
          <a:p>
            <a:fld id="{DA857F60-95CD-4851-910F-A8D01EF05A03}" type="slidenum">
              <a:rPr lang="en-US" smtClean="0"/>
              <a:t>26</a:t>
            </a:fld>
            <a:endParaRPr lang="en-US"/>
          </a:p>
        </p:txBody>
      </p:sp>
    </p:spTree>
    <p:extLst>
      <p:ext uri="{BB962C8B-B14F-4D97-AF65-F5344CB8AC3E}">
        <p14:creationId xmlns:p14="http://schemas.microsoft.com/office/powerpoint/2010/main" val="33216270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27</a:t>
            </a:fld>
            <a:endParaRPr lang="en-US"/>
          </a:p>
        </p:txBody>
      </p:sp>
    </p:spTree>
    <p:extLst>
      <p:ext uri="{BB962C8B-B14F-4D97-AF65-F5344CB8AC3E}">
        <p14:creationId xmlns:p14="http://schemas.microsoft.com/office/powerpoint/2010/main" val="23912695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3192A-4A83-16EB-1CCD-269C697C19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B2B524-2D7C-21AD-94E9-6EC6EBA5F9F4}"/>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14BC99C3-043B-CFB2-4664-907FD9FFC8C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E6D0F91-6E7D-6C62-55E0-0C8C0CEFBCBB}"/>
              </a:ext>
            </a:extLst>
          </p:cNvPr>
          <p:cNvSpPr>
            <a:spLocks noGrp="1"/>
          </p:cNvSpPr>
          <p:nvPr>
            <p:ph type="sldNum" sz="quarter" idx="10"/>
          </p:nvPr>
        </p:nvSpPr>
        <p:spPr/>
        <p:txBody>
          <a:bodyPr/>
          <a:lstStyle/>
          <a:p>
            <a:fld id="{DA857F60-95CD-4851-910F-A8D01EF05A03}" type="slidenum">
              <a:rPr lang="en-US" smtClean="0"/>
              <a:t>28</a:t>
            </a:fld>
            <a:endParaRPr lang="en-US"/>
          </a:p>
        </p:txBody>
      </p:sp>
    </p:spTree>
    <p:extLst>
      <p:ext uri="{BB962C8B-B14F-4D97-AF65-F5344CB8AC3E}">
        <p14:creationId xmlns:p14="http://schemas.microsoft.com/office/powerpoint/2010/main" val="17573518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29</a:t>
            </a:fld>
            <a:endParaRPr lang="en-US"/>
          </a:p>
        </p:txBody>
      </p:sp>
    </p:spTree>
    <p:extLst>
      <p:ext uri="{BB962C8B-B14F-4D97-AF65-F5344CB8AC3E}">
        <p14:creationId xmlns:p14="http://schemas.microsoft.com/office/powerpoint/2010/main" val="23660580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30</a:t>
            </a:fld>
            <a:endParaRPr lang="en-US"/>
          </a:p>
        </p:txBody>
      </p:sp>
    </p:spTree>
    <p:extLst>
      <p:ext uri="{BB962C8B-B14F-4D97-AF65-F5344CB8AC3E}">
        <p14:creationId xmlns:p14="http://schemas.microsoft.com/office/powerpoint/2010/main" val="32532738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31</a:t>
            </a:fld>
            <a:endParaRPr lang="en-US"/>
          </a:p>
        </p:txBody>
      </p:sp>
    </p:spTree>
    <p:extLst>
      <p:ext uri="{BB962C8B-B14F-4D97-AF65-F5344CB8AC3E}">
        <p14:creationId xmlns:p14="http://schemas.microsoft.com/office/powerpoint/2010/main" val="16538247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32</a:t>
            </a:fld>
            <a:endParaRPr lang="en-US"/>
          </a:p>
        </p:txBody>
      </p:sp>
    </p:spTree>
    <p:extLst>
      <p:ext uri="{BB962C8B-B14F-4D97-AF65-F5344CB8AC3E}">
        <p14:creationId xmlns:p14="http://schemas.microsoft.com/office/powerpoint/2010/main" val="31173891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33</a:t>
            </a:fld>
            <a:endParaRPr lang="en-US"/>
          </a:p>
        </p:txBody>
      </p:sp>
    </p:spTree>
    <p:extLst>
      <p:ext uri="{BB962C8B-B14F-4D97-AF65-F5344CB8AC3E}">
        <p14:creationId xmlns:p14="http://schemas.microsoft.com/office/powerpoint/2010/main" val="2078078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7</a:t>
            </a:fld>
            <a:endParaRPr lang="en-US"/>
          </a:p>
        </p:txBody>
      </p:sp>
    </p:spTree>
    <p:extLst>
      <p:ext uri="{BB962C8B-B14F-4D97-AF65-F5344CB8AC3E}">
        <p14:creationId xmlns:p14="http://schemas.microsoft.com/office/powerpoint/2010/main" val="30062465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34</a:t>
            </a:fld>
            <a:endParaRPr lang="en-US"/>
          </a:p>
        </p:txBody>
      </p:sp>
    </p:spTree>
    <p:extLst>
      <p:ext uri="{BB962C8B-B14F-4D97-AF65-F5344CB8AC3E}">
        <p14:creationId xmlns:p14="http://schemas.microsoft.com/office/powerpoint/2010/main" val="32529496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35</a:t>
            </a:fld>
            <a:endParaRPr lang="en-US"/>
          </a:p>
        </p:txBody>
      </p:sp>
    </p:spTree>
    <p:extLst>
      <p:ext uri="{BB962C8B-B14F-4D97-AF65-F5344CB8AC3E}">
        <p14:creationId xmlns:p14="http://schemas.microsoft.com/office/powerpoint/2010/main" val="21430315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36</a:t>
            </a:fld>
            <a:endParaRPr lang="en-US"/>
          </a:p>
        </p:txBody>
      </p:sp>
    </p:spTree>
    <p:extLst>
      <p:ext uri="{BB962C8B-B14F-4D97-AF65-F5344CB8AC3E}">
        <p14:creationId xmlns:p14="http://schemas.microsoft.com/office/powerpoint/2010/main" val="33251737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37</a:t>
            </a:fld>
            <a:endParaRPr lang="en-US"/>
          </a:p>
        </p:txBody>
      </p:sp>
    </p:spTree>
    <p:extLst>
      <p:ext uri="{BB962C8B-B14F-4D97-AF65-F5344CB8AC3E}">
        <p14:creationId xmlns:p14="http://schemas.microsoft.com/office/powerpoint/2010/main" val="18232948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38</a:t>
            </a:fld>
            <a:endParaRPr lang="en-US"/>
          </a:p>
        </p:txBody>
      </p:sp>
    </p:spTree>
    <p:extLst>
      <p:ext uri="{BB962C8B-B14F-4D97-AF65-F5344CB8AC3E}">
        <p14:creationId xmlns:p14="http://schemas.microsoft.com/office/powerpoint/2010/main" val="4999398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39</a:t>
            </a:fld>
            <a:endParaRPr lang="en-US"/>
          </a:p>
        </p:txBody>
      </p:sp>
    </p:spTree>
    <p:extLst>
      <p:ext uri="{BB962C8B-B14F-4D97-AF65-F5344CB8AC3E}">
        <p14:creationId xmlns:p14="http://schemas.microsoft.com/office/powerpoint/2010/main" val="27469917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40</a:t>
            </a:fld>
            <a:endParaRPr lang="en-US"/>
          </a:p>
        </p:txBody>
      </p:sp>
    </p:spTree>
    <p:extLst>
      <p:ext uri="{BB962C8B-B14F-4D97-AF65-F5344CB8AC3E}">
        <p14:creationId xmlns:p14="http://schemas.microsoft.com/office/powerpoint/2010/main" val="28366371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41</a:t>
            </a:fld>
            <a:endParaRPr lang="en-US"/>
          </a:p>
        </p:txBody>
      </p:sp>
    </p:spTree>
    <p:extLst>
      <p:ext uri="{BB962C8B-B14F-4D97-AF65-F5344CB8AC3E}">
        <p14:creationId xmlns:p14="http://schemas.microsoft.com/office/powerpoint/2010/main" val="26774070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82C1A-481B-6E0B-8CA0-4F2D8C4673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68EFB2-8EAF-1A1B-FDAF-075C91AC34AB}"/>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2A018833-5202-3FB7-467C-47D0E9B70EE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16392E-7D13-75AC-FD9D-7414FE420831}"/>
              </a:ext>
            </a:extLst>
          </p:cNvPr>
          <p:cNvSpPr>
            <a:spLocks noGrp="1"/>
          </p:cNvSpPr>
          <p:nvPr>
            <p:ph type="sldNum" sz="quarter" idx="10"/>
          </p:nvPr>
        </p:nvSpPr>
        <p:spPr/>
        <p:txBody>
          <a:bodyPr/>
          <a:lstStyle/>
          <a:p>
            <a:fld id="{DA857F60-95CD-4851-910F-A8D01EF05A03}" type="slidenum">
              <a:rPr lang="en-US" smtClean="0"/>
              <a:t>42</a:t>
            </a:fld>
            <a:endParaRPr lang="en-US"/>
          </a:p>
        </p:txBody>
      </p:sp>
    </p:spTree>
    <p:extLst>
      <p:ext uri="{BB962C8B-B14F-4D97-AF65-F5344CB8AC3E}">
        <p14:creationId xmlns:p14="http://schemas.microsoft.com/office/powerpoint/2010/main" val="19200920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43</a:t>
            </a:fld>
            <a:endParaRPr lang="en-US"/>
          </a:p>
        </p:txBody>
      </p:sp>
    </p:spTree>
    <p:extLst>
      <p:ext uri="{BB962C8B-B14F-4D97-AF65-F5344CB8AC3E}">
        <p14:creationId xmlns:p14="http://schemas.microsoft.com/office/powerpoint/2010/main" val="1720269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8</a:t>
            </a:fld>
            <a:endParaRPr lang="en-US"/>
          </a:p>
        </p:txBody>
      </p:sp>
    </p:spTree>
    <p:extLst>
      <p:ext uri="{BB962C8B-B14F-4D97-AF65-F5344CB8AC3E}">
        <p14:creationId xmlns:p14="http://schemas.microsoft.com/office/powerpoint/2010/main" val="30521524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44</a:t>
            </a:fld>
            <a:endParaRPr lang="en-US"/>
          </a:p>
        </p:txBody>
      </p:sp>
    </p:spTree>
    <p:extLst>
      <p:ext uri="{BB962C8B-B14F-4D97-AF65-F5344CB8AC3E}">
        <p14:creationId xmlns:p14="http://schemas.microsoft.com/office/powerpoint/2010/main" val="28999907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45</a:t>
            </a:fld>
            <a:endParaRPr lang="en-US"/>
          </a:p>
        </p:txBody>
      </p:sp>
    </p:spTree>
    <p:extLst>
      <p:ext uri="{BB962C8B-B14F-4D97-AF65-F5344CB8AC3E}">
        <p14:creationId xmlns:p14="http://schemas.microsoft.com/office/powerpoint/2010/main" val="31061727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68974-B7C7-6B6F-F2EB-D7A2916057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E5111-618F-F2EE-BA26-AAF690917C7D}"/>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5B7641F1-810E-E5F3-59D9-E8ABD7AB4DA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BF7AEA7-3AB6-E88E-EF5F-9AA8B50C56A3}"/>
              </a:ext>
            </a:extLst>
          </p:cNvPr>
          <p:cNvSpPr>
            <a:spLocks noGrp="1"/>
          </p:cNvSpPr>
          <p:nvPr>
            <p:ph type="sldNum" sz="quarter" idx="10"/>
          </p:nvPr>
        </p:nvSpPr>
        <p:spPr/>
        <p:txBody>
          <a:bodyPr/>
          <a:lstStyle/>
          <a:p>
            <a:fld id="{DA857F60-95CD-4851-910F-A8D01EF05A03}" type="slidenum">
              <a:rPr lang="en-US" smtClean="0"/>
              <a:t>46</a:t>
            </a:fld>
            <a:endParaRPr lang="en-US"/>
          </a:p>
        </p:txBody>
      </p:sp>
    </p:spTree>
    <p:extLst>
      <p:ext uri="{BB962C8B-B14F-4D97-AF65-F5344CB8AC3E}">
        <p14:creationId xmlns:p14="http://schemas.microsoft.com/office/powerpoint/2010/main" val="371126869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26B8C-C5FC-C743-F4E4-EC61269C12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051C84-3B1F-7456-E30B-3A4E8D39D0D9}"/>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F8E42556-9532-432A-E47F-8EEBC9CFC99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737DDFF-1C7D-DF06-06B6-F9E9A722725F}"/>
              </a:ext>
            </a:extLst>
          </p:cNvPr>
          <p:cNvSpPr>
            <a:spLocks noGrp="1"/>
          </p:cNvSpPr>
          <p:nvPr>
            <p:ph type="sldNum" sz="quarter" idx="10"/>
          </p:nvPr>
        </p:nvSpPr>
        <p:spPr/>
        <p:txBody>
          <a:bodyPr/>
          <a:lstStyle/>
          <a:p>
            <a:fld id="{DA857F60-95CD-4851-910F-A8D01EF05A03}" type="slidenum">
              <a:rPr lang="en-US" smtClean="0"/>
              <a:t>47</a:t>
            </a:fld>
            <a:endParaRPr lang="en-US"/>
          </a:p>
        </p:txBody>
      </p:sp>
    </p:spTree>
    <p:extLst>
      <p:ext uri="{BB962C8B-B14F-4D97-AF65-F5344CB8AC3E}">
        <p14:creationId xmlns:p14="http://schemas.microsoft.com/office/powerpoint/2010/main" val="20116331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48</a:t>
            </a:fld>
            <a:endParaRPr lang="en-US"/>
          </a:p>
        </p:txBody>
      </p:sp>
    </p:spTree>
    <p:extLst>
      <p:ext uri="{BB962C8B-B14F-4D97-AF65-F5344CB8AC3E}">
        <p14:creationId xmlns:p14="http://schemas.microsoft.com/office/powerpoint/2010/main" val="761961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49</a:t>
            </a:fld>
            <a:endParaRPr lang="en-US"/>
          </a:p>
        </p:txBody>
      </p:sp>
    </p:spTree>
    <p:extLst>
      <p:ext uri="{BB962C8B-B14F-4D97-AF65-F5344CB8AC3E}">
        <p14:creationId xmlns:p14="http://schemas.microsoft.com/office/powerpoint/2010/main" val="25073881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50</a:t>
            </a:fld>
            <a:endParaRPr lang="en-US"/>
          </a:p>
        </p:txBody>
      </p:sp>
    </p:spTree>
    <p:extLst>
      <p:ext uri="{BB962C8B-B14F-4D97-AF65-F5344CB8AC3E}">
        <p14:creationId xmlns:p14="http://schemas.microsoft.com/office/powerpoint/2010/main" val="422169418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51</a:t>
            </a:fld>
            <a:endParaRPr lang="en-US"/>
          </a:p>
        </p:txBody>
      </p:sp>
    </p:spTree>
    <p:extLst>
      <p:ext uri="{BB962C8B-B14F-4D97-AF65-F5344CB8AC3E}">
        <p14:creationId xmlns:p14="http://schemas.microsoft.com/office/powerpoint/2010/main" val="41538701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52</a:t>
            </a:fld>
            <a:endParaRPr lang="en-US"/>
          </a:p>
        </p:txBody>
      </p:sp>
    </p:spTree>
    <p:extLst>
      <p:ext uri="{BB962C8B-B14F-4D97-AF65-F5344CB8AC3E}">
        <p14:creationId xmlns:p14="http://schemas.microsoft.com/office/powerpoint/2010/main" val="124491936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53</a:t>
            </a:fld>
            <a:endParaRPr lang="en-US"/>
          </a:p>
        </p:txBody>
      </p:sp>
    </p:spTree>
    <p:extLst>
      <p:ext uri="{BB962C8B-B14F-4D97-AF65-F5344CB8AC3E}">
        <p14:creationId xmlns:p14="http://schemas.microsoft.com/office/powerpoint/2010/main" val="462209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9</a:t>
            </a:fld>
            <a:endParaRPr lang="en-US"/>
          </a:p>
        </p:txBody>
      </p:sp>
    </p:spTree>
    <p:extLst>
      <p:ext uri="{BB962C8B-B14F-4D97-AF65-F5344CB8AC3E}">
        <p14:creationId xmlns:p14="http://schemas.microsoft.com/office/powerpoint/2010/main" val="32080044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54</a:t>
            </a:fld>
            <a:endParaRPr lang="en-US"/>
          </a:p>
        </p:txBody>
      </p:sp>
    </p:spTree>
    <p:extLst>
      <p:ext uri="{BB962C8B-B14F-4D97-AF65-F5344CB8AC3E}">
        <p14:creationId xmlns:p14="http://schemas.microsoft.com/office/powerpoint/2010/main" val="62992366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55</a:t>
            </a:fld>
            <a:endParaRPr lang="en-US"/>
          </a:p>
        </p:txBody>
      </p:sp>
    </p:spTree>
    <p:extLst>
      <p:ext uri="{BB962C8B-B14F-4D97-AF65-F5344CB8AC3E}">
        <p14:creationId xmlns:p14="http://schemas.microsoft.com/office/powerpoint/2010/main" val="347973567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56</a:t>
            </a:fld>
            <a:endParaRPr lang="en-US"/>
          </a:p>
        </p:txBody>
      </p:sp>
    </p:spTree>
    <p:extLst>
      <p:ext uri="{BB962C8B-B14F-4D97-AF65-F5344CB8AC3E}">
        <p14:creationId xmlns:p14="http://schemas.microsoft.com/office/powerpoint/2010/main" val="15108723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57</a:t>
            </a:fld>
            <a:endParaRPr lang="en-US"/>
          </a:p>
        </p:txBody>
      </p:sp>
    </p:spTree>
    <p:extLst>
      <p:ext uri="{BB962C8B-B14F-4D97-AF65-F5344CB8AC3E}">
        <p14:creationId xmlns:p14="http://schemas.microsoft.com/office/powerpoint/2010/main" val="276149563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58</a:t>
            </a:fld>
            <a:endParaRPr lang="en-US"/>
          </a:p>
        </p:txBody>
      </p:sp>
    </p:spTree>
    <p:extLst>
      <p:ext uri="{BB962C8B-B14F-4D97-AF65-F5344CB8AC3E}">
        <p14:creationId xmlns:p14="http://schemas.microsoft.com/office/powerpoint/2010/main" val="383158981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F8BEA-CFD6-4CA4-3D64-F3694509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BC26BA-7ED2-1E30-E05E-2F090238B852}"/>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B5DF9C6E-CC22-4A4D-C2E2-D5497F2DBAD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815ABE0-0FC4-3B3A-C0E1-F3916B2FEC7F}"/>
              </a:ext>
            </a:extLst>
          </p:cNvPr>
          <p:cNvSpPr>
            <a:spLocks noGrp="1"/>
          </p:cNvSpPr>
          <p:nvPr>
            <p:ph type="sldNum" sz="quarter" idx="10"/>
          </p:nvPr>
        </p:nvSpPr>
        <p:spPr/>
        <p:txBody>
          <a:bodyPr/>
          <a:lstStyle/>
          <a:p>
            <a:fld id="{DA857F60-95CD-4851-910F-A8D01EF05A03}" type="slidenum">
              <a:rPr lang="en-US" smtClean="0"/>
              <a:t>59</a:t>
            </a:fld>
            <a:endParaRPr lang="en-US"/>
          </a:p>
        </p:txBody>
      </p:sp>
    </p:spTree>
    <p:extLst>
      <p:ext uri="{BB962C8B-B14F-4D97-AF65-F5344CB8AC3E}">
        <p14:creationId xmlns:p14="http://schemas.microsoft.com/office/powerpoint/2010/main" val="24436236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0D8AD-3359-5245-C0FF-54B7E3A616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A8182D-4065-8BF2-08FD-8288A1657D70}"/>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04C0E127-A558-F5DA-5C18-F6C6B9CE8C8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79D3F11-F8D0-A90A-1E3C-D941ABD664BA}"/>
              </a:ext>
            </a:extLst>
          </p:cNvPr>
          <p:cNvSpPr>
            <a:spLocks noGrp="1"/>
          </p:cNvSpPr>
          <p:nvPr>
            <p:ph type="sldNum" sz="quarter" idx="10"/>
          </p:nvPr>
        </p:nvSpPr>
        <p:spPr/>
        <p:txBody>
          <a:bodyPr/>
          <a:lstStyle/>
          <a:p>
            <a:fld id="{DA857F60-95CD-4851-910F-A8D01EF05A03}" type="slidenum">
              <a:rPr lang="en-US" smtClean="0"/>
              <a:t>60</a:t>
            </a:fld>
            <a:endParaRPr lang="en-US"/>
          </a:p>
        </p:txBody>
      </p:sp>
    </p:spTree>
    <p:extLst>
      <p:ext uri="{BB962C8B-B14F-4D97-AF65-F5344CB8AC3E}">
        <p14:creationId xmlns:p14="http://schemas.microsoft.com/office/powerpoint/2010/main" val="223477699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16BEF-3C96-FC3F-1489-AF989DDA27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C585B1-9FF7-CC9D-31E1-CAE0D158DDF8}"/>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701A23B7-373F-3189-A375-0387F276727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8A11E6C-3653-189B-D9B0-822CFDD35F56}"/>
              </a:ext>
            </a:extLst>
          </p:cNvPr>
          <p:cNvSpPr>
            <a:spLocks noGrp="1"/>
          </p:cNvSpPr>
          <p:nvPr>
            <p:ph type="sldNum" sz="quarter" idx="10"/>
          </p:nvPr>
        </p:nvSpPr>
        <p:spPr/>
        <p:txBody>
          <a:bodyPr/>
          <a:lstStyle/>
          <a:p>
            <a:fld id="{DA857F60-95CD-4851-910F-A8D01EF05A03}" type="slidenum">
              <a:rPr lang="en-US" smtClean="0"/>
              <a:t>61</a:t>
            </a:fld>
            <a:endParaRPr lang="en-US"/>
          </a:p>
        </p:txBody>
      </p:sp>
    </p:spTree>
    <p:extLst>
      <p:ext uri="{BB962C8B-B14F-4D97-AF65-F5344CB8AC3E}">
        <p14:creationId xmlns:p14="http://schemas.microsoft.com/office/powerpoint/2010/main" val="18593536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02449-7A8E-ABBA-6467-6118D3D5A3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9BB36A-1B88-62E2-5850-7270C1E234F9}"/>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4BC30F91-8E26-75AB-36E3-28E40CEF47E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A10FB8-FCD9-C4F8-7597-4F286BFF2CBD}"/>
              </a:ext>
            </a:extLst>
          </p:cNvPr>
          <p:cNvSpPr>
            <a:spLocks noGrp="1"/>
          </p:cNvSpPr>
          <p:nvPr>
            <p:ph type="sldNum" sz="quarter" idx="10"/>
          </p:nvPr>
        </p:nvSpPr>
        <p:spPr/>
        <p:txBody>
          <a:bodyPr/>
          <a:lstStyle/>
          <a:p>
            <a:fld id="{DA857F60-95CD-4851-910F-A8D01EF05A03}" type="slidenum">
              <a:rPr lang="en-US" smtClean="0"/>
              <a:t>62</a:t>
            </a:fld>
            <a:endParaRPr lang="en-US"/>
          </a:p>
        </p:txBody>
      </p:sp>
    </p:spTree>
    <p:extLst>
      <p:ext uri="{BB962C8B-B14F-4D97-AF65-F5344CB8AC3E}">
        <p14:creationId xmlns:p14="http://schemas.microsoft.com/office/powerpoint/2010/main" val="416453692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63</a:t>
            </a:fld>
            <a:endParaRPr lang="en-US"/>
          </a:p>
        </p:txBody>
      </p:sp>
    </p:spTree>
    <p:extLst>
      <p:ext uri="{BB962C8B-B14F-4D97-AF65-F5344CB8AC3E}">
        <p14:creationId xmlns:p14="http://schemas.microsoft.com/office/powerpoint/2010/main" val="1960867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857F60-95CD-4851-910F-A8D01EF05A03}" type="slidenum">
              <a:rPr lang="en-US" smtClean="0"/>
              <a:t>10</a:t>
            </a:fld>
            <a:endParaRPr lang="en-US"/>
          </a:p>
        </p:txBody>
      </p:sp>
    </p:spTree>
    <p:extLst>
      <p:ext uri="{BB962C8B-B14F-4D97-AF65-F5344CB8AC3E}">
        <p14:creationId xmlns:p14="http://schemas.microsoft.com/office/powerpoint/2010/main" val="247137283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94968-6EDB-D1F9-17DA-C9CAC7E03F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6522BC-5D17-F34C-31DC-E72C9F65A4DE}"/>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3C512A9A-45D1-C836-AFB6-5BC266E83E1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D2B9251-97C6-3B8E-73F1-97C2AF8034E3}"/>
              </a:ext>
            </a:extLst>
          </p:cNvPr>
          <p:cNvSpPr>
            <a:spLocks noGrp="1"/>
          </p:cNvSpPr>
          <p:nvPr>
            <p:ph type="sldNum" sz="quarter" idx="10"/>
          </p:nvPr>
        </p:nvSpPr>
        <p:spPr/>
        <p:txBody>
          <a:bodyPr/>
          <a:lstStyle/>
          <a:p>
            <a:fld id="{DA857F60-95CD-4851-910F-A8D01EF05A03}" type="slidenum">
              <a:rPr lang="en-US" smtClean="0"/>
              <a:t>64</a:t>
            </a:fld>
            <a:endParaRPr lang="en-US"/>
          </a:p>
        </p:txBody>
      </p:sp>
    </p:spTree>
    <p:extLst>
      <p:ext uri="{BB962C8B-B14F-4D97-AF65-F5344CB8AC3E}">
        <p14:creationId xmlns:p14="http://schemas.microsoft.com/office/powerpoint/2010/main" val="986171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11</a:t>
            </a:fld>
            <a:endParaRPr lang="en-US"/>
          </a:p>
        </p:txBody>
      </p:sp>
    </p:spTree>
    <p:extLst>
      <p:ext uri="{BB962C8B-B14F-4D97-AF65-F5344CB8AC3E}">
        <p14:creationId xmlns:p14="http://schemas.microsoft.com/office/powerpoint/2010/main" val="345301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12</a:t>
            </a:fld>
            <a:endParaRPr lang="en-US"/>
          </a:p>
        </p:txBody>
      </p:sp>
    </p:spTree>
    <p:extLst>
      <p:ext uri="{BB962C8B-B14F-4D97-AF65-F5344CB8AC3E}">
        <p14:creationId xmlns:p14="http://schemas.microsoft.com/office/powerpoint/2010/main" val="2810668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857F60-95CD-4851-910F-A8D01EF05A03}" type="slidenum">
              <a:rPr lang="en-US" smtClean="0"/>
              <a:t>13</a:t>
            </a:fld>
            <a:endParaRPr lang="en-US"/>
          </a:p>
        </p:txBody>
      </p:sp>
    </p:spTree>
    <p:extLst>
      <p:ext uri="{BB962C8B-B14F-4D97-AF65-F5344CB8AC3E}">
        <p14:creationId xmlns:p14="http://schemas.microsoft.com/office/powerpoint/2010/main" val="177870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84B9C5-16CD-4561-B683-09B4049C20B8}" type="datetime1">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1501223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2426CA-5344-4472-AE4F-F58660ABB316}" type="datetime1">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407320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30D86-093E-48A7-87BE-CD6D01041C2A}" type="datetime1">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1573122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1A9817-F916-4075-9E76-59D4D85345D0}" type="datetime1">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178719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6C530A-5165-46A1-A0DA-2FA3E9D043D3}" type="datetime1">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301936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D0CB65-BE0C-412E-96EF-C04B13587815}" type="datetime1">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135196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BA3F0F-77F3-4302-8D23-061F8543AB3B}" type="datetime1">
              <a:rPr lang="en-US" smtClean="0"/>
              <a:t>5/9/2026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334976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D9718C-08E8-4527-92ED-7F36734BA24C}" type="datetime1">
              <a:rPr lang="en-US" smtClean="0"/>
              <a:t>5/9/2026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3053007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53A54-2ECC-42D3-8DF3-457D2146724B}" type="datetime1">
              <a:rPr lang="en-US" smtClean="0"/>
              <a:t>5/9/2026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116685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369F23-063E-4E0E-BE6B-76EC6A2B79EA}" type="datetime1">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282449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98066C-E33E-4A97-9283-235BA90D7B12}" type="datetime1">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C31CBA-62FA-48D9-9AC4-C9F93CA95675}" type="slidenum">
              <a:rPr lang="en-US" smtClean="0"/>
              <a:t>‹#›</a:t>
            </a:fld>
            <a:endParaRPr lang="en-US"/>
          </a:p>
        </p:txBody>
      </p:sp>
    </p:spTree>
    <p:extLst>
      <p:ext uri="{BB962C8B-B14F-4D97-AF65-F5344CB8AC3E}">
        <p14:creationId xmlns:p14="http://schemas.microsoft.com/office/powerpoint/2010/main" val="40012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92BB2-6C96-433D-B636-598F7BE2D470}" type="datetime1">
              <a:rPr lang="en-US" smtClean="0"/>
              <a:t>5/9/2026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31CBA-62FA-48D9-9AC4-C9F93CA95675}" type="slidenum">
              <a:rPr lang="en-US" smtClean="0"/>
              <a:t>‹#›</a:t>
            </a:fld>
            <a:endParaRPr lang="en-US"/>
          </a:p>
        </p:txBody>
      </p:sp>
    </p:spTree>
    <p:extLst>
      <p:ext uri="{BB962C8B-B14F-4D97-AF65-F5344CB8AC3E}">
        <p14:creationId xmlns:p14="http://schemas.microsoft.com/office/powerpoint/2010/main" val="4042020135"/>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xml.rels><?xml version="1.0" encoding="UTF-8" standalone="yes"?>
<Relationships xmlns="http://schemas.openxmlformats.org/package/2006/relationships"><Relationship Id="rId3" Type="http://schemas.openxmlformats.org/officeDocument/2006/relationships/image" Target="../media/image2.web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2.webp"/><Relationship Id="rId4" Type="http://schemas.openxmlformats.org/officeDocument/2006/relationships/hyperlink" Target="https://firms.rbi.org.in/"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xml.rels><?xml version="1.0" encoding="UTF-8" standalone="yes"?>
<Relationships xmlns="http://schemas.openxmlformats.org/package/2006/relationships"><Relationship Id="rId3" Type="http://schemas.openxmlformats.org/officeDocument/2006/relationships/image" Target="../media/image2.web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xml.rels><?xml version="1.0" encoding="UTF-8" standalone="yes"?>
<Relationships xmlns="http://schemas.openxmlformats.org/package/2006/relationships"><Relationship Id="rId3" Type="http://schemas.openxmlformats.org/officeDocument/2006/relationships/image" Target="../media/image2.web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6.xml.rels><?xml version="1.0" encoding="UTF-8" standalone="yes"?>
<Relationships xmlns="http://schemas.openxmlformats.org/package/2006/relationships"><Relationship Id="rId3" Type="http://schemas.openxmlformats.org/officeDocument/2006/relationships/image" Target="../media/image2.web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6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8.xml"/><Relationship Id="rId1" Type="http://schemas.openxmlformats.org/officeDocument/2006/relationships/slideLayout" Target="../slideLayouts/slideLayout1.xml"/><Relationship Id="rId5" Type="http://schemas.openxmlformats.org/officeDocument/2006/relationships/image" Target="../media/image2.webp"/><Relationship Id="rId4" Type="http://schemas.openxmlformats.org/officeDocument/2006/relationships/hyperlink" Target="https://pravaah.rbi.org/" TargetMode="External"/></Relationships>
</file>

<file path=ppt/slides/_rels/slide6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6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webp"/></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web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8724" y="2251279"/>
            <a:ext cx="9172575" cy="1445692"/>
          </a:xfrm>
        </p:spPr>
        <p:txBody>
          <a:bodyPr>
            <a:normAutofit fontScale="90000"/>
          </a:bodyPr>
          <a:lstStyle/>
          <a:p>
            <a:br>
              <a:rPr lang="en-US" dirty="0">
                <a:latin typeface="+mn-lt"/>
              </a:rPr>
            </a:br>
            <a:br>
              <a:rPr lang="en-US" dirty="0">
                <a:latin typeface="+mn-lt"/>
              </a:rPr>
            </a:br>
            <a:br>
              <a:rPr lang="en-US" dirty="0">
                <a:latin typeface="+mn-lt"/>
              </a:rPr>
            </a:br>
            <a:br>
              <a:rPr lang="en-US" dirty="0">
                <a:latin typeface="+mn-lt"/>
              </a:rPr>
            </a:br>
            <a:br>
              <a:rPr lang="en-US" dirty="0">
                <a:latin typeface="+mn-lt"/>
              </a:rPr>
            </a:br>
            <a:r>
              <a:rPr lang="en-US" dirty="0">
                <a:latin typeface="+mn-lt"/>
              </a:rPr>
              <a:t>FEMA COMPLIANCES UNDER CROSS-BORDER TRANSACTIONS</a:t>
            </a:r>
          </a:p>
        </p:txBody>
      </p:sp>
      <p:sp>
        <p:nvSpPr>
          <p:cNvPr id="11" name="Slide Number Placeholder 10"/>
          <p:cNvSpPr>
            <a:spLocks noGrp="1"/>
          </p:cNvSpPr>
          <p:nvPr>
            <p:ph type="sldNum" sz="quarter" idx="12"/>
          </p:nvPr>
        </p:nvSpPr>
        <p:spPr/>
        <p:txBody>
          <a:bodyPr/>
          <a:lstStyle/>
          <a:p>
            <a:fld id="{C4C31CBA-62FA-48D9-9AC4-C9F93CA95675}" type="slidenum">
              <a:rPr lang="en-US" smtClean="0"/>
              <a:t>1</a:t>
            </a:fld>
            <a:endParaRPr lang="en-US" dirty="0"/>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57931" y="1"/>
            <a:ext cx="1910260" cy="1074521"/>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useBgFill="1">
        <p:nvSpPr>
          <p:cNvPr id="5" name="Subtitle 7">
            <a:extLst>
              <a:ext uri="{FF2B5EF4-FFF2-40B4-BE49-F238E27FC236}">
                <a16:creationId xmlns:a16="http://schemas.microsoft.com/office/drawing/2014/main" id="{BF913ADB-1AEF-648A-74A8-7DBCF6D37303}"/>
              </a:ext>
            </a:extLst>
          </p:cNvPr>
          <p:cNvSpPr txBox="1">
            <a:spLocks/>
          </p:cNvSpPr>
          <p:nvPr/>
        </p:nvSpPr>
        <p:spPr>
          <a:xfrm>
            <a:off x="7872413" y="5179592"/>
            <a:ext cx="4319587" cy="167840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b="1"/>
              <a:t>CA Gopabandhu Parida</a:t>
            </a:r>
          </a:p>
          <a:p>
            <a:pPr algn="r"/>
            <a:r>
              <a:rPr lang="en-US" b="1"/>
              <a:t>            +91 98300 11460 (Specialization in FEMA</a:t>
            </a:r>
          </a:p>
          <a:p>
            <a:pPr algn="r"/>
            <a:r>
              <a:rPr lang="en-US" b="1"/>
              <a:t> &amp; International Taxation)</a:t>
            </a:r>
            <a:endParaRPr lang="en-US" b="1" dirty="0"/>
          </a:p>
        </p:txBody>
      </p:sp>
    </p:spTree>
    <p:extLst>
      <p:ext uri="{BB962C8B-B14F-4D97-AF65-F5344CB8AC3E}">
        <p14:creationId xmlns:p14="http://schemas.microsoft.com/office/powerpoint/2010/main" val="1348372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9587" y="919052"/>
            <a:ext cx="10949413" cy="1033446"/>
          </a:xfrm>
        </p:spPr>
        <p:txBody>
          <a:bodyPr>
            <a:noAutofit/>
          </a:bodyPr>
          <a:lstStyle/>
          <a:p>
            <a:pPr algn="just">
              <a:lnSpc>
                <a:spcPct val="130000"/>
              </a:lnSpc>
            </a:pPr>
            <a:r>
              <a:rPr lang="en-US" b="1" dirty="0"/>
              <a:t> </a:t>
            </a:r>
            <a:r>
              <a:rPr lang="en-US" sz="2400" b="1" dirty="0"/>
              <a:t>II) Capital account transaction (taken from above cross border transactions):</a:t>
            </a:r>
          </a:p>
          <a:p>
            <a:pPr marL="1257300" lvl="2" indent="-342900" algn="just">
              <a:lnSpc>
                <a:spcPct val="130000"/>
              </a:lnSpc>
              <a:buFont typeface="Wingdings" panose="05000000000000000000" pitchFamily="2" charset="2"/>
              <a:buChar char="Ø"/>
            </a:pPr>
            <a:r>
              <a:rPr lang="en-US" sz="2400" dirty="0"/>
              <a:t>Investment in securities or immovable property by an Indian resident abroad</a:t>
            </a:r>
          </a:p>
          <a:p>
            <a:pPr marL="1257300" lvl="2" indent="-342900" algn="just">
              <a:lnSpc>
                <a:spcPct val="130000"/>
              </a:lnSpc>
              <a:buFont typeface="Wingdings" panose="05000000000000000000" pitchFamily="2" charset="2"/>
              <a:buChar char="Ø"/>
            </a:pPr>
            <a:r>
              <a:rPr lang="en-US" sz="2400" dirty="0"/>
              <a:t>Investment in securities or immovable property by an NRI or foreign national in India</a:t>
            </a:r>
          </a:p>
          <a:p>
            <a:pPr marL="1257300" lvl="2" indent="-342900" algn="just">
              <a:lnSpc>
                <a:spcPct val="130000"/>
              </a:lnSpc>
              <a:buFont typeface="Wingdings" panose="05000000000000000000" pitchFamily="2" charset="2"/>
              <a:buChar char="Ø"/>
            </a:pPr>
            <a:r>
              <a:rPr lang="en-US" sz="2400" dirty="0"/>
              <a:t>Foreign Direct Investment (FDI) into Indian company</a:t>
            </a:r>
          </a:p>
          <a:p>
            <a:pPr marL="1257300" lvl="2" indent="-342900" algn="just">
              <a:lnSpc>
                <a:spcPct val="130000"/>
              </a:lnSpc>
              <a:buFont typeface="Wingdings" panose="05000000000000000000" pitchFamily="2" charset="2"/>
              <a:buChar char="Ø"/>
            </a:pPr>
            <a:r>
              <a:rPr lang="en-US" sz="2400" dirty="0"/>
              <a:t>Overseas Direct Investment (ODI) in a foreign company</a:t>
            </a:r>
          </a:p>
          <a:p>
            <a:pPr marL="1257300" lvl="2" indent="-342900" algn="just">
              <a:lnSpc>
                <a:spcPct val="130000"/>
              </a:lnSpc>
              <a:buFont typeface="Wingdings" panose="05000000000000000000" pitchFamily="2" charset="2"/>
              <a:buChar char="Ø"/>
            </a:pPr>
            <a:r>
              <a:rPr lang="en-US" sz="2400" dirty="0"/>
              <a:t>Borrowing/lending in foreign currency</a:t>
            </a:r>
          </a:p>
          <a:p>
            <a:pPr marL="1257300" lvl="2" indent="-342900" algn="just">
              <a:lnSpc>
                <a:spcPct val="130000"/>
              </a:lnSpc>
              <a:buFont typeface="Wingdings" panose="05000000000000000000" pitchFamily="2" charset="2"/>
              <a:buChar char="Ø"/>
            </a:pPr>
            <a:r>
              <a:rPr lang="en-US" sz="2400" dirty="0"/>
              <a:t>Transfer of shares between residents and non-residents</a:t>
            </a:r>
          </a:p>
          <a:p>
            <a:pPr marL="1257300" lvl="2" indent="-342900" algn="just">
              <a:lnSpc>
                <a:spcPct val="130000"/>
              </a:lnSpc>
              <a:buFont typeface="Wingdings" panose="05000000000000000000" pitchFamily="2" charset="2"/>
              <a:buChar char="Ø"/>
            </a:pPr>
            <a:r>
              <a:rPr lang="en-US" sz="2400" dirty="0"/>
              <a:t>Guarantees issued to or on behalf of non-residents</a:t>
            </a:r>
          </a:p>
          <a:p>
            <a:pPr marL="1257300" lvl="2" indent="-342900" algn="just">
              <a:lnSpc>
                <a:spcPct val="130000"/>
              </a:lnSpc>
              <a:buFont typeface="Wingdings" panose="05000000000000000000" pitchFamily="2" charset="2"/>
              <a:buChar char="Ø"/>
            </a:pPr>
            <a:r>
              <a:rPr lang="en-US" sz="2400" dirty="0"/>
              <a:t>Holding of foreign currency accounts by residents abroad or NRE, NRO, FCNR(B) accounts by NRIs in India</a:t>
            </a:r>
          </a:p>
          <a:p>
            <a:pPr algn="just"/>
            <a:r>
              <a:rPr lang="en-US" dirty="0"/>
              <a:t> </a:t>
            </a:r>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10</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232996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9536" y="1845228"/>
            <a:ext cx="8830101" cy="1033446"/>
          </a:xfrm>
        </p:spPr>
        <p:txBody>
          <a:bodyPr>
            <a:noAutofit/>
          </a:bodyPr>
          <a:lstStyle/>
          <a:p>
            <a:endParaRPr lang="en-US" sz="4400" dirty="0"/>
          </a:p>
          <a:p>
            <a:r>
              <a:rPr lang="en-US" sz="4400" dirty="0"/>
              <a:t>CURRENT ACCOUNT TRANSACTION </a:t>
            </a:r>
          </a:p>
          <a:p>
            <a:r>
              <a:rPr lang="en-US" sz="4400" dirty="0"/>
              <a:t>UNDER FEMA</a:t>
            </a:r>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11</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3505134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1" y="406619"/>
            <a:ext cx="11170919" cy="522563"/>
          </a:xfrm>
        </p:spPr>
        <p:txBody>
          <a:bodyPr>
            <a:noAutofit/>
          </a:bodyPr>
          <a:lstStyle/>
          <a:p>
            <a:pPr>
              <a:lnSpc>
                <a:spcPct val="130000"/>
              </a:lnSpc>
            </a:pPr>
            <a:r>
              <a:rPr lang="en-US" sz="2800" u="sng" dirty="0"/>
              <a:t>CURRENT ACCOUNT TRANSACTION UNDER FEMA</a:t>
            </a:r>
          </a:p>
          <a:p>
            <a:pPr marL="800100" lvl="1" indent="-342900" algn="just">
              <a:lnSpc>
                <a:spcPct val="130000"/>
              </a:lnSpc>
              <a:buFont typeface="Wingdings" panose="05000000000000000000" pitchFamily="2" charset="2"/>
              <a:buChar char="Ø"/>
            </a:pPr>
            <a:r>
              <a:rPr lang="en-US" sz="2400" dirty="0"/>
              <a:t>Governed by Foreign Exchange Management (Current Account Transactions) Rules, 2000 as amended from time to time</a:t>
            </a:r>
          </a:p>
          <a:p>
            <a:pPr marL="800100" lvl="1" indent="-342900" algn="just">
              <a:lnSpc>
                <a:spcPct val="130000"/>
              </a:lnSpc>
              <a:buFont typeface="Wingdings" panose="05000000000000000000" pitchFamily="2" charset="2"/>
              <a:buChar char="Ø"/>
            </a:pPr>
            <a:r>
              <a:rPr lang="en-US" sz="2400" b="1" dirty="0"/>
              <a:t>COMPLETELY PROHIBITED</a:t>
            </a:r>
          </a:p>
          <a:p>
            <a:pPr marL="1714500" lvl="3" indent="-342900" algn="just">
              <a:lnSpc>
                <a:spcPct val="130000"/>
              </a:lnSpc>
              <a:buFont typeface="Arial" panose="020B0604020202020204" pitchFamily="34" charset="0"/>
              <a:buChar char="•"/>
            </a:pPr>
            <a:r>
              <a:rPr lang="en-IN" sz="2400" dirty="0"/>
              <a:t>Remittance of  lottery winnings &amp; </a:t>
            </a:r>
            <a:r>
              <a:rPr lang="en-US" sz="2400" dirty="0"/>
              <a:t>income from racing/riding etc.</a:t>
            </a:r>
            <a:endParaRPr lang="en-IN" sz="2400" dirty="0"/>
          </a:p>
          <a:p>
            <a:pPr marL="1714500" lvl="3" indent="-342900" algn="just">
              <a:lnSpc>
                <a:spcPct val="130000"/>
              </a:lnSpc>
              <a:buFont typeface="Arial" panose="020B0604020202020204" pitchFamily="34" charset="0"/>
              <a:buChar char="•"/>
            </a:pPr>
            <a:r>
              <a:rPr lang="en-IN" sz="2400" dirty="0"/>
              <a:t>Call-back services related to telecommunication</a:t>
            </a:r>
          </a:p>
          <a:p>
            <a:pPr marL="1714500" lvl="3" indent="-342900" algn="just">
              <a:lnSpc>
                <a:spcPct val="130000"/>
              </a:lnSpc>
              <a:buFont typeface="Arial" panose="020B0604020202020204" pitchFamily="34" charset="0"/>
              <a:buChar char="•"/>
            </a:pPr>
            <a:r>
              <a:rPr lang="en-US" sz="2400" dirty="0"/>
              <a:t>Commission on exports under specific prohibited arrangements</a:t>
            </a:r>
          </a:p>
          <a:p>
            <a:pPr marL="1714500" lvl="3" indent="-342900" algn="just">
              <a:lnSpc>
                <a:spcPct val="130000"/>
              </a:lnSpc>
              <a:buFont typeface="Arial" panose="020B0604020202020204" pitchFamily="34" charset="0"/>
              <a:buChar char="•"/>
            </a:pPr>
            <a:r>
              <a:rPr lang="en-US" sz="2400" dirty="0"/>
              <a:t>Foreign currency remittance to Nepal/Bhutan are subject to specific RBI restrictions (generally routed in INR)</a:t>
            </a:r>
          </a:p>
          <a:p>
            <a:pPr marL="1714500" lvl="3" indent="-342900" algn="just">
              <a:lnSpc>
                <a:spcPct val="130000"/>
              </a:lnSpc>
              <a:buFont typeface="Arial" panose="020B0604020202020204" pitchFamily="34" charset="0"/>
              <a:buChar char="•"/>
            </a:pPr>
            <a:r>
              <a:rPr lang="en-US" sz="2400" dirty="0"/>
              <a:t>Remittance for margin trading / speculative transactions abroad</a:t>
            </a:r>
          </a:p>
          <a:p>
            <a:pPr marL="1714500" lvl="3" indent="-342900" algn="just">
              <a:lnSpc>
                <a:spcPct val="130000"/>
              </a:lnSpc>
              <a:buFont typeface="Arial" panose="020B0604020202020204" pitchFamily="34" charset="0"/>
              <a:buChar char="•"/>
            </a:pPr>
            <a:r>
              <a:rPr lang="en-US" sz="2400" dirty="0"/>
              <a:t>Remittances to FATF non-cooperative countries</a:t>
            </a:r>
            <a:endParaRPr lang="en-IN" sz="2400" dirty="0"/>
          </a:p>
        </p:txBody>
      </p:sp>
      <p:sp>
        <p:nvSpPr>
          <p:cNvPr id="9" name="Slide Number Placeholder 8"/>
          <p:cNvSpPr>
            <a:spLocks noGrp="1"/>
          </p:cNvSpPr>
          <p:nvPr>
            <p:ph type="sldNum" sz="quarter" idx="12"/>
          </p:nvPr>
        </p:nvSpPr>
        <p:spPr/>
        <p:txBody>
          <a:bodyPr/>
          <a:lstStyle/>
          <a:p>
            <a:fld id="{C4C31CBA-62FA-48D9-9AC4-C9F93CA95675}" type="slidenum">
              <a:rPr lang="en-US" smtClean="0"/>
              <a:t>12</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4271305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0752" y="665335"/>
            <a:ext cx="11170919" cy="522563"/>
          </a:xfrm>
        </p:spPr>
        <p:txBody>
          <a:bodyPr>
            <a:noAutofit/>
          </a:bodyPr>
          <a:lstStyle/>
          <a:p>
            <a:pPr>
              <a:lnSpc>
                <a:spcPct val="130000"/>
              </a:lnSpc>
            </a:pPr>
            <a:r>
              <a:rPr lang="en-US" sz="2800" b="1" u="sng" dirty="0"/>
              <a:t>Current Account Transactions under FEMA – Approval Framework</a:t>
            </a:r>
            <a:endParaRPr lang="en-US" sz="2400" b="1" dirty="0"/>
          </a:p>
          <a:p>
            <a:pPr lvl="1" algn="just">
              <a:lnSpc>
                <a:spcPct val="130000"/>
              </a:lnSpc>
            </a:pPr>
            <a:endParaRPr lang="en-US" sz="2400" b="1" dirty="0"/>
          </a:p>
          <a:p>
            <a:pPr lvl="1" algn="just">
              <a:lnSpc>
                <a:spcPct val="130000"/>
              </a:lnSpc>
            </a:pPr>
            <a:endParaRPr lang="en-US" sz="2400" b="1" dirty="0"/>
          </a:p>
          <a:p>
            <a:pPr marL="914400" lvl="1" indent="-457200" algn="just">
              <a:lnSpc>
                <a:spcPct val="130000"/>
              </a:lnSpc>
              <a:buFont typeface="Wingdings" panose="05000000000000000000" pitchFamily="2" charset="2"/>
              <a:buChar char="Ø"/>
            </a:pPr>
            <a:endParaRPr lang="en-US" sz="2400" b="1" dirty="0"/>
          </a:p>
          <a:p>
            <a:pPr lvl="1" algn="just">
              <a:lnSpc>
                <a:spcPct val="130000"/>
              </a:lnSpc>
            </a:pPr>
            <a:r>
              <a:rPr lang="en-US" sz="2400" b="1" dirty="0"/>
              <a:t>				</a:t>
            </a:r>
            <a:endParaRPr lang="en-US" sz="2400" dirty="0"/>
          </a:p>
          <a:p>
            <a:pPr marL="914400" lvl="1" indent="-457200" algn="l">
              <a:lnSpc>
                <a:spcPct val="130000"/>
              </a:lnSpc>
              <a:buFont typeface="Wingdings" panose="05000000000000000000" pitchFamily="2" charset="2"/>
              <a:buChar char="Ø"/>
            </a:pPr>
            <a:endParaRPr lang="en-US" sz="800" dirty="0"/>
          </a:p>
          <a:p>
            <a:pPr marL="914400" lvl="1" indent="-457200" algn="l">
              <a:lnSpc>
                <a:spcPct val="130000"/>
              </a:lnSpc>
              <a:buFont typeface="Wingdings" panose="05000000000000000000" pitchFamily="2" charset="2"/>
              <a:buChar char="Ø"/>
            </a:pPr>
            <a:endParaRPr lang="en-US" sz="800" dirty="0"/>
          </a:p>
          <a:p>
            <a:pPr marL="914400" lvl="1" indent="-457200" algn="l">
              <a:lnSpc>
                <a:spcPct val="130000"/>
              </a:lnSpc>
              <a:buFont typeface="Wingdings" panose="05000000000000000000" pitchFamily="2" charset="2"/>
              <a:buChar char="Ø"/>
            </a:pPr>
            <a:endParaRPr lang="en-US" sz="2400" dirty="0"/>
          </a:p>
          <a:p>
            <a:pPr marL="914400" lvl="1" indent="-457200" algn="l">
              <a:lnSpc>
                <a:spcPct val="130000"/>
              </a:lnSpc>
              <a:buFont typeface="Wingdings" panose="05000000000000000000" pitchFamily="2" charset="2"/>
              <a:buChar char="Ø"/>
            </a:pPr>
            <a:endParaRPr lang="en-US" sz="2400" dirty="0"/>
          </a:p>
          <a:p>
            <a:pPr marL="914400" lvl="1" indent="-457200" algn="l">
              <a:lnSpc>
                <a:spcPct val="130000"/>
              </a:lnSpc>
              <a:buFont typeface="Wingdings" panose="05000000000000000000" pitchFamily="2" charset="2"/>
              <a:buChar char="Ø"/>
            </a:pPr>
            <a:endParaRPr lang="en-US" sz="2400" dirty="0"/>
          </a:p>
          <a:p>
            <a:pPr marL="914400" lvl="1" indent="-457200" algn="l">
              <a:lnSpc>
                <a:spcPct val="130000"/>
              </a:lnSpc>
              <a:buFont typeface="Wingdings" panose="05000000000000000000" pitchFamily="2" charset="2"/>
              <a:buChar char="Ø"/>
            </a:pPr>
            <a:r>
              <a:rPr lang="en-US" sz="2400" dirty="0"/>
              <a:t>International Credit Card spending treated outside LRS limit. However, banks monitor high-value usage for </a:t>
            </a:r>
            <a:r>
              <a:rPr lang="en-IN" sz="2400" dirty="0"/>
              <a:t>Suspicious activity and AML / PMLA compliance</a:t>
            </a:r>
          </a:p>
          <a:p>
            <a:pPr lvl="1" algn="just">
              <a:lnSpc>
                <a:spcPct val="130000"/>
              </a:lnSpc>
            </a:pPr>
            <a:endParaRPr lang="en-US" sz="2400" dirty="0"/>
          </a:p>
        </p:txBody>
      </p:sp>
      <p:sp>
        <p:nvSpPr>
          <p:cNvPr id="9" name="Slide Number Placeholder 8"/>
          <p:cNvSpPr>
            <a:spLocks noGrp="1"/>
          </p:cNvSpPr>
          <p:nvPr>
            <p:ph type="sldNum" sz="quarter" idx="12"/>
          </p:nvPr>
        </p:nvSpPr>
        <p:spPr/>
        <p:txBody>
          <a:bodyPr/>
          <a:lstStyle/>
          <a:p>
            <a:fld id="{C4C31CBA-62FA-48D9-9AC4-C9F93CA95675}" type="slidenum">
              <a:rPr lang="en-US" smtClean="0"/>
              <a:t>13</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graphicFrame>
        <p:nvGraphicFramePr>
          <p:cNvPr id="4" name="Table 3">
            <a:extLst>
              <a:ext uri="{FF2B5EF4-FFF2-40B4-BE49-F238E27FC236}">
                <a16:creationId xmlns:a16="http://schemas.microsoft.com/office/drawing/2014/main" id="{DFC645C6-1813-28FE-4C74-AE4B1951AD3B}"/>
              </a:ext>
            </a:extLst>
          </p:cNvPr>
          <p:cNvGraphicFramePr>
            <a:graphicFrameLocks noGrp="1"/>
          </p:cNvGraphicFramePr>
          <p:nvPr>
            <p:extLst>
              <p:ext uri="{D42A27DB-BD31-4B8C-83A1-F6EECF244321}">
                <p14:modId xmlns:p14="http://schemas.microsoft.com/office/powerpoint/2010/main" val="2113281277"/>
              </p:ext>
            </p:extLst>
          </p:nvPr>
        </p:nvGraphicFramePr>
        <p:xfrm>
          <a:off x="618972" y="1384641"/>
          <a:ext cx="10734828" cy="4044363"/>
        </p:xfrm>
        <a:graphic>
          <a:graphicData uri="http://schemas.openxmlformats.org/drawingml/2006/table">
            <a:tbl>
              <a:tblPr>
                <a:tableStyleId>{5DA37D80-6434-44D0-A028-1B22A696006F}</a:tableStyleId>
              </a:tblPr>
              <a:tblGrid>
                <a:gridCol w="3578276">
                  <a:extLst>
                    <a:ext uri="{9D8B030D-6E8A-4147-A177-3AD203B41FA5}">
                      <a16:colId xmlns:a16="http://schemas.microsoft.com/office/drawing/2014/main" val="2971314067"/>
                    </a:ext>
                  </a:extLst>
                </a:gridCol>
                <a:gridCol w="3909804">
                  <a:extLst>
                    <a:ext uri="{9D8B030D-6E8A-4147-A177-3AD203B41FA5}">
                      <a16:colId xmlns:a16="http://schemas.microsoft.com/office/drawing/2014/main" val="280556389"/>
                    </a:ext>
                  </a:extLst>
                </a:gridCol>
                <a:gridCol w="3246748">
                  <a:extLst>
                    <a:ext uri="{9D8B030D-6E8A-4147-A177-3AD203B41FA5}">
                      <a16:colId xmlns:a16="http://schemas.microsoft.com/office/drawing/2014/main" val="3112784546"/>
                    </a:ext>
                  </a:extLst>
                </a:gridCol>
              </a:tblGrid>
              <a:tr h="341281">
                <a:tc>
                  <a:txBody>
                    <a:bodyPr/>
                    <a:lstStyle/>
                    <a:p>
                      <a:pPr>
                        <a:buNone/>
                      </a:pPr>
                      <a:r>
                        <a:rPr lang="en-IN" sz="1700" b="1" dirty="0"/>
                        <a:t>Category</a:t>
                      </a:r>
                      <a:endParaRPr lang="en-IN" sz="1700" dirty="0"/>
                    </a:p>
                  </a:txBody>
                  <a:tcPr marL="85320" marR="85320" marT="42660" marB="42660" anchor="ctr"/>
                </a:tc>
                <a:tc>
                  <a:txBody>
                    <a:bodyPr/>
                    <a:lstStyle/>
                    <a:p>
                      <a:pPr>
                        <a:buNone/>
                      </a:pPr>
                      <a:r>
                        <a:rPr lang="en-IN" sz="1700" b="1"/>
                        <a:t>Nature of Transactions</a:t>
                      </a:r>
                      <a:endParaRPr lang="en-IN" sz="1700"/>
                    </a:p>
                  </a:txBody>
                  <a:tcPr marL="85320" marR="85320" marT="42660" marB="42660" anchor="ctr"/>
                </a:tc>
                <a:tc>
                  <a:txBody>
                    <a:bodyPr/>
                    <a:lstStyle/>
                    <a:p>
                      <a:pPr>
                        <a:buNone/>
                      </a:pPr>
                      <a:r>
                        <a:rPr lang="en-IN" sz="1700" b="1" dirty="0"/>
                        <a:t>Approval Requirement</a:t>
                      </a:r>
                      <a:endParaRPr lang="en-IN" sz="1700" dirty="0"/>
                    </a:p>
                  </a:txBody>
                  <a:tcPr marL="85320" marR="85320" marT="42660" marB="42660" anchor="ctr"/>
                </a:tc>
                <a:extLst>
                  <a:ext uri="{0D108BD9-81ED-4DB2-BD59-A6C34878D82A}">
                    <a16:rowId xmlns:a16="http://schemas.microsoft.com/office/drawing/2014/main" val="3373089263"/>
                  </a:ext>
                </a:extLst>
              </a:tr>
              <a:tr h="853203">
                <a:tc>
                  <a:txBody>
                    <a:bodyPr/>
                    <a:lstStyle/>
                    <a:p>
                      <a:pPr>
                        <a:buNone/>
                      </a:pPr>
                      <a:r>
                        <a:rPr lang="en-IN" sz="1700" b="0" dirty="0"/>
                        <a:t>Freely Permitted (General Permission)</a:t>
                      </a:r>
                    </a:p>
                  </a:txBody>
                  <a:tcPr marL="85320" marR="85320" marT="42660" marB="42660" anchor="ctr"/>
                </a:tc>
                <a:tc>
                  <a:txBody>
                    <a:bodyPr/>
                    <a:lstStyle/>
                    <a:p>
                      <a:pPr>
                        <a:buNone/>
                      </a:pPr>
                      <a:r>
                        <a:rPr lang="en-US" sz="1700" b="0" dirty="0"/>
                        <a:t>Import/export payments, consultancy fees, royalty </a:t>
                      </a:r>
                      <a:r>
                        <a:rPr lang="en-US" sz="1700" b="0" dirty="0" err="1"/>
                        <a:t>etc</a:t>
                      </a:r>
                      <a:r>
                        <a:rPr lang="en-US" sz="1700" b="0" dirty="0"/>
                        <a:t> </a:t>
                      </a:r>
                    </a:p>
                  </a:txBody>
                  <a:tcPr marL="85320" marR="85320" marT="42660" marB="42660" anchor="ctr"/>
                </a:tc>
                <a:tc>
                  <a:txBody>
                    <a:bodyPr/>
                    <a:lstStyle/>
                    <a:p>
                      <a:pPr>
                        <a:buNone/>
                      </a:pPr>
                      <a:r>
                        <a:rPr lang="en-US" sz="1700" b="0" dirty="0"/>
                        <a:t>Processed by AD Bank (subject to documentation &amp; purpose code)</a:t>
                      </a:r>
                    </a:p>
                  </a:txBody>
                  <a:tcPr marL="85320" marR="85320" marT="42660" marB="42660" anchor="ctr"/>
                </a:tc>
                <a:extLst>
                  <a:ext uri="{0D108BD9-81ED-4DB2-BD59-A6C34878D82A}">
                    <a16:rowId xmlns:a16="http://schemas.microsoft.com/office/drawing/2014/main" val="3306061228"/>
                  </a:ext>
                </a:extLst>
              </a:tr>
              <a:tr h="853203">
                <a:tc>
                  <a:txBody>
                    <a:bodyPr/>
                    <a:lstStyle/>
                    <a:p>
                      <a:pPr>
                        <a:buNone/>
                      </a:pPr>
                      <a:r>
                        <a:rPr lang="en-IN" sz="1700" b="0" dirty="0"/>
                        <a:t>LRS-based Transactions (Individuals only)</a:t>
                      </a:r>
                    </a:p>
                  </a:txBody>
                  <a:tcPr marL="85320" marR="85320" marT="42660" marB="42660" anchor="ctr"/>
                </a:tc>
                <a:tc>
                  <a:txBody>
                    <a:bodyPr/>
                    <a:lstStyle/>
                    <a:p>
                      <a:pPr>
                        <a:buNone/>
                      </a:pPr>
                      <a:r>
                        <a:rPr lang="en-US" sz="1700" b="0" dirty="0"/>
                        <a:t>Gift, donation, foreign travel, education, medical expenses, investment abroad (within USD 250,000 limit)</a:t>
                      </a:r>
                    </a:p>
                  </a:txBody>
                  <a:tcPr marL="85320" marR="85320" marT="42660" marB="42660" anchor="ctr"/>
                </a:tc>
                <a:tc>
                  <a:txBody>
                    <a:bodyPr/>
                    <a:lstStyle/>
                    <a:p>
                      <a:pPr>
                        <a:buNone/>
                      </a:pPr>
                      <a:r>
                        <a:rPr lang="en-US" sz="1700" b="0" dirty="0"/>
                        <a:t>Processed by AD Bank</a:t>
                      </a:r>
                    </a:p>
                  </a:txBody>
                  <a:tcPr marL="85320" marR="85320" marT="42660" marB="42660" anchor="ctr"/>
                </a:tc>
                <a:extLst>
                  <a:ext uri="{0D108BD9-81ED-4DB2-BD59-A6C34878D82A}">
                    <a16:rowId xmlns:a16="http://schemas.microsoft.com/office/drawing/2014/main" val="2757977446"/>
                  </a:ext>
                </a:extLst>
              </a:tr>
              <a:tr h="853203">
                <a:tc>
                  <a:txBody>
                    <a:bodyPr/>
                    <a:lstStyle/>
                    <a:p>
                      <a:pPr>
                        <a:buNone/>
                      </a:pPr>
                      <a:r>
                        <a:rPr lang="en-US" sz="1700" b="0" dirty="0"/>
                        <a:t>RBI Approval</a:t>
                      </a:r>
                      <a:endParaRPr lang="en-IN" sz="1700" b="0" dirty="0"/>
                    </a:p>
                  </a:txBody>
                  <a:tcPr marL="85320" marR="85320" marT="42660" marB="426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t>Remittances exceeding prescribed limits or special cases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t>(beyond USD 250,000 limit in case of individuals)</a:t>
                      </a:r>
                    </a:p>
                  </a:txBody>
                  <a:tcPr marL="85320" marR="85320" marT="42660" marB="426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t>Requires RBI approval</a:t>
                      </a:r>
                    </a:p>
                    <a:p>
                      <a:pPr>
                        <a:buNone/>
                      </a:pPr>
                      <a:endParaRPr lang="en-IN" sz="1700" b="0" dirty="0"/>
                    </a:p>
                  </a:txBody>
                  <a:tcPr marL="85320" marR="85320" marT="42660" marB="42660" anchor="ctr"/>
                </a:tc>
                <a:extLst>
                  <a:ext uri="{0D108BD9-81ED-4DB2-BD59-A6C34878D82A}">
                    <a16:rowId xmlns:a16="http://schemas.microsoft.com/office/drawing/2014/main" val="2168594566"/>
                  </a:ext>
                </a:extLst>
              </a:tr>
              <a:tr h="597242">
                <a:tc>
                  <a:txBody>
                    <a:bodyPr/>
                    <a:lstStyle/>
                    <a:p>
                      <a:pPr>
                        <a:buNone/>
                      </a:pPr>
                      <a:r>
                        <a:rPr lang="en-IN" sz="1700" b="0" dirty="0"/>
                        <a:t>Government Approval</a:t>
                      </a:r>
                      <a:endParaRPr lang="en-US" sz="1700" b="0" dirty="0"/>
                    </a:p>
                  </a:txBody>
                  <a:tcPr marL="85320" marR="85320" marT="42660" marB="42660" anchor="ctr"/>
                </a:tc>
                <a:tc>
                  <a:txBody>
                    <a:bodyPr/>
                    <a:lstStyle/>
                    <a:p>
                      <a:pPr>
                        <a:buNone/>
                      </a:pPr>
                      <a:r>
                        <a:rPr lang="en-US" sz="1700" b="0" dirty="0"/>
                        <a:t>Cultural tours, certain advertisement in foreign media, sports sponsorship (specific cases)</a:t>
                      </a:r>
                    </a:p>
                  </a:txBody>
                  <a:tcPr marL="85320" marR="85320" marT="42660" marB="42660" anchor="ctr"/>
                </a:tc>
                <a:tc>
                  <a:txBody>
                    <a:bodyPr/>
                    <a:lstStyle/>
                    <a:p>
                      <a:pPr>
                        <a:buNone/>
                      </a:pPr>
                      <a:r>
                        <a:rPr lang="en-IN" sz="1700" b="0" dirty="0"/>
                        <a:t>Requires Central Government approval</a:t>
                      </a:r>
                      <a:endParaRPr lang="en-US" sz="1700" b="0" dirty="0"/>
                    </a:p>
                  </a:txBody>
                  <a:tcPr marL="85320" marR="85320" marT="42660" marB="42660" anchor="ctr"/>
                </a:tc>
                <a:extLst>
                  <a:ext uri="{0D108BD9-81ED-4DB2-BD59-A6C34878D82A}">
                    <a16:rowId xmlns:a16="http://schemas.microsoft.com/office/drawing/2014/main" val="909875208"/>
                  </a:ext>
                </a:extLst>
              </a:tr>
            </a:tbl>
          </a:graphicData>
        </a:graphic>
      </p:graphicFrame>
    </p:spTree>
    <p:extLst>
      <p:ext uri="{BB962C8B-B14F-4D97-AF65-F5344CB8AC3E}">
        <p14:creationId xmlns:p14="http://schemas.microsoft.com/office/powerpoint/2010/main" val="2781522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1" y="813239"/>
            <a:ext cx="11170919" cy="522563"/>
          </a:xfrm>
        </p:spPr>
        <p:txBody>
          <a:bodyPr>
            <a:noAutofit/>
          </a:bodyPr>
          <a:lstStyle/>
          <a:p>
            <a:pPr>
              <a:lnSpc>
                <a:spcPct val="130000"/>
              </a:lnSpc>
            </a:pPr>
            <a:r>
              <a:rPr lang="en-US" sz="2800" u="sng" dirty="0"/>
              <a:t>CURRENT ACCOUNT TRANSACTION UNDER FEMA</a:t>
            </a:r>
          </a:p>
          <a:p>
            <a:pPr marL="800100" lvl="1" indent="-342900" algn="just">
              <a:lnSpc>
                <a:spcPct val="130000"/>
              </a:lnSpc>
              <a:buFont typeface="Wingdings" panose="05000000000000000000" pitchFamily="2" charset="2"/>
              <a:buChar char="Ø"/>
            </a:pPr>
            <a:r>
              <a:rPr lang="en-US" sz="2400" dirty="0"/>
              <a:t>Most remittances are processed by Authorized Dealer (AD) Banks without prior RBI approval, subject to:</a:t>
            </a:r>
          </a:p>
          <a:p>
            <a:pPr marL="1257300" lvl="2" indent="-342900" algn="just">
              <a:lnSpc>
                <a:spcPct val="130000"/>
              </a:lnSpc>
              <a:buFont typeface="Arial" panose="020B0604020202020204" pitchFamily="34" charset="0"/>
              <a:buChar char="•"/>
            </a:pPr>
            <a:r>
              <a:rPr lang="en-IN" sz="2400" dirty="0"/>
              <a:t>KYC compliance</a:t>
            </a:r>
          </a:p>
          <a:p>
            <a:pPr marL="1257300" lvl="2" indent="-342900" algn="just">
              <a:lnSpc>
                <a:spcPct val="130000"/>
              </a:lnSpc>
              <a:buFont typeface="Arial" panose="020B0604020202020204" pitchFamily="34" charset="0"/>
              <a:buChar char="•"/>
            </a:pPr>
            <a:r>
              <a:rPr lang="en-IN" sz="2400" dirty="0"/>
              <a:t>Purpose code declaration</a:t>
            </a:r>
          </a:p>
          <a:p>
            <a:pPr marL="1257300" lvl="2" indent="-342900" algn="just">
              <a:lnSpc>
                <a:spcPct val="130000"/>
              </a:lnSpc>
              <a:buFont typeface="Arial" panose="020B0604020202020204" pitchFamily="34" charset="0"/>
              <a:buChar char="•"/>
            </a:pPr>
            <a:r>
              <a:rPr lang="en-IN" sz="2400" dirty="0"/>
              <a:t>Documentary verification like invoice, agreement etc</a:t>
            </a:r>
          </a:p>
          <a:p>
            <a:pPr marL="1257300" lvl="2" indent="-342900" algn="just">
              <a:lnSpc>
                <a:spcPct val="130000"/>
              </a:lnSpc>
              <a:buFont typeface="Arial" panose="020B0604020202020204" pitchFamily="34" charset="0"/>
              <a:buChar char="•"/>
            </a:pPr>
            <a:r>
              <a:rPr lang="en-IN" sz="2400" dirty="0"/>
              <a:t>CA certificate (15CA/CB) where applicable for TDS and DTAA benefit</a:t>
            </a:r>
            <a:endParaRPr lang="en-US" sz="2200" dirty="0"/>
          </a:p>
          <a:p>
            <a:pPr marL="1257300" lvl="2" indent="-342900" algn="just">
              <a:lnSpc>
                <a:spcPct val="130000"/>
              </a:lnSpc>
              <a:buFont typeface="Arial" panose="020B0604020202020204" pitchFamily="34" charset="0"/>
              <a:buChar char="•"/>
            </a:pPr>
            <a:r>
              <a:rPr lang="en-US" sz="2400" dirty="0"/>
              <a:t>PAN mandatory for most remittances and IEC for import/export of goods</a:t>
            </a:r>
          </a:p>
          <a:p>
            <a:pPr marL="1257300" lvl="2" indent="-342900" algn="just">
              <a:lnSpc>
                <a:spcPct val="130000"/>
              </a:lnSpc>
              <a:buFont typeface="Arial" panose="020B0604020202020204" pitchFamily="34" charset="0"/>
              <a:buChar char="•"/>
            </a:pPr>
            <a:r>
              <a:rPr lang="en-US" sz="2400" dirty="0"/>
              <a:t>Transactions with FATF non-compliant jurisdictions need special caution</a:t>
            </a:r>
          </a:p>
          <a:p>
            <a:pPr marL="1257300" lvl="2" indent="-342900" algn="just">
              <a:lnSpc>
                <a:spcPct val="130000"/>
              </a:lnSpc>
              <a:buFont typeface="Arial" panose="020B0604020202020204" pitchFamily="34" charset="0"/>
              <a:buChar char="•"/>
            </a:pPr>
            <a:endParaRPr lang="en-US" sz="2400" dirty="0"/>
          </a:p>
        </p:txBody>
      </p:sp>
      <p:sp>
        <p:nvSpPr>
          <p:cNvPr id="9" name="Slide Number Placeholder 8"/>
          <p:cNvSpPr>
            <a:spLocks noGrp="1"/>
          </p:cNvSpPr>
          <p:nvPr>
            <p:ph type="sldNum" sz="quarter" idx="12"/>
          </p:nvPr>
        </p:nvSpPr>
        <p:spPr/>
        <p:txBody>
          <a:bodyPr/>
          <a:lstStyle/>
          <a:p>
            <a:fld id="{C4C31CBA-62FA-48D9-9AC4-C9F93CA95675}" type="slidenum">
              <a:rPr lang="en-US" smtClean="0"/>
              <a:t>14</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387309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9536" y="1845228"/>
            <a:ext cx="8830101" cy="1033446"/>
          </a:xfrm>
        </p:spPr>
        <p:txBody>
          <a:bodyPr>
            <a:noAutofit/>
          </a:bodyPr>
          <a:lstStyle/>
          <a:p>
            <a:endParaRPr lang="en-US" sz="4400" dirty="0"/>
          </a:p>
          <a:p>
            <a:r>
              <a:rPr lang="en-US" sz="4400" dirty="0"/>
              <a:t>CAPITAL ACCOUNT TRANSACTION </a:t>
            </a:r>
          </a:p>
          <a:p>
            <a:r>
              <a:rPr lang="en-US" sz="4400" dirty="0"/>
              <a:t>UNDER FEMA</a:t>
            </a:r>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15</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1289096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12105" y="926410"/>
            <a:ext cx="8830101" cy="616618"/>
          </a:xfrm>
        </p:spPr>
        <p:txBody>
          <a:bodyPr>
            <a:noAutofit/>
          </a:bodyPr>
          <a:lstStyle/>
          <a:p>
            <a:pPr>
              <a:lnSpc>
                <a:spcPct val="120000"/>
              </a:lnSpc>
            </a:pPr>
            <a:r>
              <a:rPr lang="en-US" b="1" u="sng" dirty="0"/>
              <a:t>CAPITAL ACCOUNT TRANSACTION UNDER FEMA</a:t>
            </a:r>
          </a:p>
          <a:p>
            <a:pPr algn="l">
              <a:lnSpc>
                <a:spcPct val="120000"/>
              </a:lnSpc>
            </a:pPr>
            <a:r>
              <a:rPr lang="en-US" b="1" dirty="0"/>
              <a:t>1)  Foreign Direct Investment (FDI)</a:t>
            </a:r>
          </a:p>
          <a:p>
            <a:pPr marL="457200" indent="-457200" algn="l">
              <a:lnSpc>
                <a:spcPct val="120000"/>
              </a:lnSpc>
              <a:buAutoNum type="arabicParenR" startAt="2"/>
            </a:pPr>
            <a:r>
              <a:rPr lang="en-US" b="1" dirty="0"/>
              <a:t>Overseas Direct Investment (ODI)</a:t>
            </a:r>
          </a:p>
          <a:p>
            <a:pPr marL="457200" indent="-457200" algn="l">
              <a:lnSpc>
                <a:spcPct val="120000"/>
              </a:lnSpc>
              <a:buAutoNum type="arabicParenR" startAt="2"/>
            </a:pPr>
            <a:r>
              <a:rPr lang="en-US" b="1" dirty="0"/>
              <a:t>Liberalized Remittance Scheme (LRS)</a:t>
            </a:r>
          </a:p>
          <a:p>
            <a:pPr marL="457200" indent="-457200" algn="l">
              <a:lnSpc>
                <a:spcPct val="120000"/>
              </a:lnSpc>
              <a:buFont typeface="Arial" panose="020B0604020202020204" pitchFamily="34" charset="0"/>
              <a:buAutoNum type="arabicParenR" startAt="2"/>
            </a:pPr>
            <a:r>
              <a:rPr lang="en-US" b="1" dirty="0"/>
              <a:t>Acquisition/Transfer of Immovable Property</a:t>
            </a:r>
          </a:p>
          <a:p>
            <a:pPr marL="457200" indent="-457200" algn="l">
              <a:lnSpc>
                <a:spcPct val="120000"/>
              </a:lnSpc>
              <a:buAutoNum type="arabicParenR" startAt="2"/>
            </a:pPr>
            <a:r>
              <a:rPr lang="en-US" b="1" dirty="0"/>
              <a:t>External Commercial Borrowings (ECB)</a:t>
            </a:r>
          </a:p>
          <a:p>
            <a:pPr marL="457200" indent="-457200" algn="l">
              <a:lnSpc>
                <a:spcPct val="120000"/>
              </a:lnSpc>
              <a:buAutoNum type="arabicParenR" startAt="2"/>
            </a:pPr>
            <a:r>
              <a:rPr lang="en-US" b="1" dirty="0"/>
              <a:t>Guarantees and Loans to/from Non-residents</a:t>
            </a:r>
          </a:p>
          <a:p>
            <a:pPr marL="457200" indent="-457200" algn="l">
              <a:lnSpc>
                <a:spcPct val="120000"/>
              </a:lnSpc>
              <a:buAutoNum type="arabicParenR" startAt="2"/>
            </a:pPr>
            <a:r>
              <a:rPr lang="en-IN" b="1" dirty="0"/>
              <a:t>Deposit Regulations</a:t>
            </a:r>
          </a:p>
          <a:p>
            <a:pPr marL="457200" indent="-457200" algn="l">
              <a:lnSpc>
                <a:spcPct val="120000"/>
              </a:lnSpc>
              <a:buAutoNum type="arabicParenR" startAt="2"/>
            </a:pPr>
            <a:r>
              <a:rPr lang="en-IN" b="1" dirty="0"/>
              <a:t>Derivative Contracts / Hedging</a:t>
            </a:r>
          </a:p>
          <a:p>
            <a:pPr marL="457200" indent="-457200" algn="l">
              <a:lnSpc>
                <a:spcPct val="120000"/>
              </a:lnSpc>
              <a:buAutoNum type="arabicParenR" startAt="2"/>
            </a:pPr>
            <a:r>
              <a:rPr lang="en-IN" b="1" dirty="0"/>
              <a:t>Start-up Investment Regulations</a:t>
            </a:r>
            <a:endParaRPr lang="en-US" b="1" dirty="0"/>
          </a:p>
          <a:p>
            <a:pPr marL="457200" indent="-457200" algn="l">
              <a:buAutoNum type="arabicParenR" startAt="2"/>
            </a:pPr>
            <a:endParaRPr lang="en-US" b="1"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16</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04544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5761" y="913371"/>
            <a:ext cx="10988040" cy="1033446"/>
          </a:xfrm>
        </p:spPr>
        <p:txBody>
          <a:bodyPr>
            <a:noAutofit/>
          </a:bodyPr>
          <a:lstStyle/>
          <a:p>
            <a:pPr marL="514350" indent="-514350">
              <a:lnSpc>
                <a:spcPct val="120000"/>
              </a:lnSpc>
              <a:buAutoNum type="arabicPeriod"/>
            </a:pPr>
            <a:r>
              <a:rPr lang="en-US" sz="2800" b="1" u="sng" dirty="0"/>
              <a:t>FOREIGN DIRECT INVESTMENT (FDI)</a:t>
            </a:r>
          </a:p>
          <a:p>
            <a:pPr algn="just">
              <a:lnSpc>
                <a:spcPct val="120000"/>
              </a:lnSpc>
            </a:pPr>
            <a:r>
              <a:rPr lang="en-US" dirty="0"/>
              <a:t>Under the Foreign Exchange Management Act (FEMA), 1999:</a:t>
            </a:r>
          </a:p>
          <a:p>
            <a:pPr marL="342900" indent="-342900" algn="just">
              <a:lnSpc>
                <a:spcPct val="120000"/>
              </a:lnSpc>
              <a:buFont typeface="Wingdings" panose="05000000000000000000" pitchFamily="2" charset="2"/>
              <a:buChar char="Ø"/>
            </a:pPr>
            <a:r>
              <a:rPr lang="en-US" dirty="0"/>
              <a:t>FDI means investment through capital instruments by a person resident outside India in:</a:t>
            </a:r>
          </a:p>
          <a:p>
            <a:pPr marL="800100" lvl="1" indent="-342900" algn="just">
              <a:lnSpc>
                <a:spcPct val="120000"/>
              </a:lnSpc>
              <a:buFont typeface="Arial" panose="020B0604020202020204" pitchFamily="34" charset="0"/>
              <a:buChar char="•"/>
            </a:pPr>
            <a:r>
              <a:rPr lang="en-US" sz="2400" dirty="0"/>
              <a:t>An unlisted Indian company/LLP; or</a:t>
            </a:r>
          </a:p>
          <a:p>
            <a:pPr marL="800100" lvl="1" indent="-342900" algn="just">
              <a:lnSpc>
                <a:spcPct val="120000"/>
              </a:lnSpc>
              <a:buFont typeface="Arial" panose="020B0604020202020204" pitchFamily="34" charset="0"/>
              <a:buChar char="•"/>
            </a:pPr>
            <a:r>
              <a:rPr lang="en-US" sz="2400" dirty="0"/>
              <a:t>10% or more of the paid-up equity capital in a listed Indian company</a:t>
            </a:r>
          </a:p>
          <a:p>
            <a:pPr marL="342900" indent="-342900" algn="just">
              <a:lnSpc>
                <a:spcPct val="120000"/>
              </a:lnSpc>
              <a:buFont typeface="Wingdings" panose="05000000000000000000" pitchFamily="2" charset="2"/>
              <a:buChar char="Ø"/>
            </a:pPr>
            <a:r>
              <a:rPr lang="en-US" dirty="0"/>
              <a:t>If the investment is less than 10% in a listed company, it is treated as Foreign Portfolio Investment (FPI)</a:t>
            </a:r>
          </a:p>
          <a:p>
            <a:pPr marL="342900" indent="-342900" algn="just">
              <a:lnSpc>
                <a:spcPct val="120000"/>
              </a:lnSpc>
              <a:buFont typeface="Wingdings" panose="05000000000000000000" pitchFamily="2" charset="2"/>
              <a:buChar char="Ø"/>
            </a:pPr>
            <a:r>
              <a:rPr lang="en-US" dirty="0"/>
              <a:t>FDI is governed by </a:t>
            </a:r>
            <a:r>
              <a:rPr lang="en-US" b="1" dirty="0"/>
              <a:t>Foreign Exchange Management (Non-Debt Instruments) Rules, 2019</a:t>
            </a:r>
            <a:r>
              <a:rPr lang="en-US" dirty="0"/>
              <a:t> (NDI Rules) &amp; </a:t>
            </a:r>
            <a:r>
              <a:rPr lang="en-US" b="1" dirty="0"/>
              <a:t>Foreign Exchange Management (Mode of Payment and Reporting of Non-Debt Instruments) Regulations, 2019 </a:t>
            </a:r>
            <a:r>
              <a:rPr lang="en-US" dirty="0"/>
              <a:t>including amendments</a:t>
            </a:r>
            <a:r>
              <a:rPr lang="en-US" b="1" dirty="0"/>
              <a:t> </a:t>
            </a:r>
          </a:p>
          <a:p>
            <a:endParaRPr lang="en-US" sz="4400"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17</a:t>
            </a:fld>
            <a:endParaRPr lang="en-US" dirty="0"/>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8718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B6B206D7-3BD7-6C7C-3B8E-586BBB687C6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CE3AC61-EFDA-A74F-0A7E-25232BED1234}"/>
              </a:ext>
            </a:extLst>
          </p:cNvPr>
          <p:cNvSpPr>
            <a:spLocks noGrp="1"/>
          </p:cNvSpPr>
          <p:nvPr>
            <p:ph type="subTitle" idx="1"/>
          </p:nvPr>
        </p:nvSpPr>
        <p:spPr>
          <a:xfrm>
            <a:off x="365761" y="913371"/>
            <a:ext cx="10988040" cy="1033446"/>
          </a:xfrm>
        </p:spPr>
        <p:txBody>
          <a:bodyPr>
            <a:noAutofit/>
          </a:bodyPr>
          <a:lstStyle/>
          <a:p>
            <a:pPr marL="514350" indent="-514350">
              <a:lnSpc>
                <a:spcPct val="120000"/>
              </a:lnSpc>
              <a:buAutoNum type="arabicPeriod"/>
            </a:pPr>
            <a:r>
              <a:rPr lang="en-US" sz="2800" b="1" u="sng" dirty="0"/>
              <a:t>FOREIGN DIRECT INVESTMENT (FDI)</a:t>
            </a:r>
          </a:p>
          <a:p>
            <a:pPr algn="just">
              <a:lnSpc>
                <a:spcPct val="120000"/>
              </a:lnSpc>
            </a:pPr>
            <a:r>
              <a:rPr lang="en-US" dirty="0"/>
              <a:t>Under the Foreign Exchange Management Act (FEMA), 1999:</a:t>
            </a:r>
          </a:p>
          <a:p>
            <a:pPr marL="342900" indent="-342900" algn="just">
              <a:lnSpc>
                <a:spcPct val="120000"/>
              </a:lnSpc>
              <a:buFont typeface="Wingdings" panose="05000000000000000000" pitchFamily="2" charset="2"/>
              <a:buChar char="Ø"/>
            </a:pPr>
            <a:r>
              <a:rPr lang="en-US" dirty="0"/>
              <a:t>FDI means investment through capital instruments by a person resident outside India in:</a:t>
            </a:r>
          </a:p>
          <a:p>
            <a:pPr marL="800100" lvl="1" indent="-342900" algn="just">
              <a:lnSpc>
                <a:spcPct val="120000"/>
              </a:lnSpc>
              <a:buFont typeface="Arial" panose="020B0604020202020204" pitchFamily="34" charset="0"/>
              <a:buChar char="•"/>
            </a:pPr>
            <a:r>
              <a:rPr lang="en-US" sz="2400" dirty="0"/>
              <a:t>An unlisted Indian company/LLP; or</a:t>
            </a:r>
          </a:p>
          <a:p>
            <a:pPr marL="800100" lvl="1" indent="-342900" algn="just">
              <a:lnSpc>
                <a:spcPct val="120000"/>
              </a:lnSpc>
              <a:buFont typeface="Arial" panose="020B0604020202020204" pitchFamily="34" charset="0"/>
              <a:buChar char="•"/>
            </a:pPr>
            <a:r>
              <a:rPr lang="en-US" sz="2400" dirty="0"/>
              <a:t>10% or more of the paid-up equity capital in a listed Indian company</a:t>
            </a:r>
          </a:p>
          <a:p>
            <a:pPr marL="342900" indent="-342900" algn="just">
              <a:lnSpc>
                <a:spcPct val="120000"/>
              </a:lnSpc>
              <a:buFont typeface="Wingdings" panose="05000000000000000000" pitchFamily="2" charset="2"/>
              <a:buChar char="Ø"/>
            </a:pPr>
            <a:r>
              <a:rPr lang="en-US" dirty="0"/>
              <a:t>If the investment is less than 10% in a listed company, it is treated as Foreign Portfolio Investment (FPI)</a:t>
            </a:r>
          </a:p>
          <a:p>
            <a:pPr marL="342900" indent="-342900" algn="just">
              <a:lnSpc>
                <a:spcPct val="120000"/>
              </a:lnSpc>
              <a:buFont typeface="Wingdings" panose="05000000000000000000" pitchFamily="2" charset="2"/>
              <a:buChar char="Ø"/>
            </a:pPr>
            <a:r>
              <a:rPr lang="en-US" dirty="0"/>
              <a:t>FDI is governed by </a:t>
            </a:r>
            <a:r>
              <a:rPr lang="en-US" b="1" dirty="0"/>
              <a:t>Foreign Exchange Management (Non-Debt Instruments) Rules, 2019</a:t>
            </a:r>
            <a:r>
              <a:rPr lang="en-US" dirty="0"/>
              <a:t> (NDI Rules) &amp; </a:t>
            </a:r>
            <a:r>
              <a:rPr lang="en-US" b="1" dirty="0"/>
              <a:t>Foreign Exchange Management (Mode of Payment and Reporting of Non-Debt Instruments) Regulations, 2019 </a:t>
            </a:r>
            <a:r>
              <a:rPr lang="en-US" dirty="0"/>
              <a:t>including amendments</a:t>
            </a:r>
            <a:r>
              <a:rPr lang="en-US" b="1" dirty="0"/>
              <a:t> </a:t>
            </a:r>
          </a:p>
          <a:p>
            <a:endParaRPr lang="en-US" sz="4400"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6EEFC641-5E7F-2184-4DC8-ED4DD3537C7B}"/>
              </a:ext>
            </a:extLst>
          </p:cNvPr>
          <p:cNvSpPr>
            <a:spLocks noGrp="1"/>
          </p:cNvSpPr>
          <p:nvPr>
            <p:ph type="sldNum" sz="quarter" idx="12"/>
          </p:nvPr>
        </p:nvSpPr>
        <p:spPr/>
        <p:txBody>
          <a:bodyPr/>
          <a:lstStyle/>
          <a:p>
            <a:fld id="{C4C31CBA-62FA-48D9-9AC4-C9F93CA95675}" type="slidenum">
              <a:rPr lang="en-US" smtClean="0"/>
              <a:t>18</a:t>
            </a:fld>
            <a:endParaRPr lang="en-US" dirty="0"/>
          </a:p>
        </p:txBody>
      </p:sp>
      <p:pic>
        <p:nvPicPr>
          <p:cNvPr id="5" name="Picture 4">
            <a:extLst>
              <a:ext uri="{FF2B5EF4-FFF2-40B4-BE49-F238E27FC236}">
                <a16:creationId xmlns:a16="http://schemas.microsoft.com/office/drawing/2014/main" id="{29406899-1C24-57A7-CF3A-D5912BA866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872510DD-E038-24A8-2B60-DAA33CC8E039}"/>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797435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61300" y="1042898"/>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693128" y="845191"/>
            <a:ext cx="10937572" cy="1033446"/>
          </a:xfrm>
        </p:spPr>
        <p:txBody>
          <a:bodyPr>
            <a:noAutofit/>
          </a:bodyPr>
          <a:lstStyle/>
          <a:p>
            <a:pPr algn="just"/>
            <a:endParaRPr lang="en-US" b="1" dirty="0"/>
          </a:p>
          <a:p>
            <a:pPr marL="457200" indent="-457200" algn="just">
              <a:buFont typeface="+mj-lt"/>
              <a:buAutoNum type="alphaUcPeriod"/>
            </a:pPr>
            <a:r>
              <a:rPr lang="en-US" b="1" dirty="0"/>
              <a:t>Investment routes:-</a:t>
            </a:r>
          </a:p>
          <a:p>
            <a:pPr marL="914400" lvl="1" indent="-457200" algn="just">
              <a:buFont typeface="+mj-lt"/>
              <a:buAutoNum type="arabicPeriod"/>
            </a:pPr>
            <a:r>
              <a:rPr lang="en-US" sz="2400" b="1" dirty="0"/>
              <a:t>Automatic Route</a:t>
            </a:r>
            <a:r>
              <a:rPr lang="en-US" sz="2400" dirty="0"/>
              <a:t>: Investments that do not require prior approval from the government or RBI</a:t>
            </a:r>
            <a:endParaRPr lang="en-US" dirty="0"/>
          </a:p>
          <a:p>
            <a:pPr lvl="1" algn="just"/>
            <a:r>
              <a:rPr lang="en-US" sz="2400" b="1" dirty="0"/>
              <a:t>2. Government Route:</a:t>
            </a:r>
            <a:r>
              <a:rPr lang="en-US" dirty="0"/>
              <a:t> </a:t>
            </a:r>
            <a:r>
              <a:rPr lang="en-US" sz="2400" dirty="0"/>
              <a:t>Investments that require prior approval from the 	government</a:t>
            </a:r>
            <a:endParaRPr lang="en-US" b="1" dirty="0"/>
          </a:p>
          <a:p>
            <a:pPr marL="457200" indent="-457200" algn="just">
              <a:buFont typeface="+mj-lt"/>
              <a:buAutoNum type="alphaUcPeriod"/>
            </a:pPr>
            <a:r>
              <a:rPr lang="en-US" b="1" dirty="0"/>
              <a:t>Sectoral cap prohibitions</a:t>
            </a:r>
            <a:r>
              <a:rPr lang="en-US" dirty="0"/>
              <a:t>:</a:t>
            </a:r>
          </a:p>
          <a:p>
            <a:pPr marL="914400" lvl="1" indent="-457200" algn="just">
              <a:buFont typeface="Arial" panose="020B0604020202020204" pitchFamily="34" charset="0"/>
              <a:buChar char="•"/>
            </a:pPr>
            <a:r>
              <a:rPr lang="en-IN" sz="2400" dirty="0"/>
              <a:t>Atomic energy</a:t>
            </a:r>
          </a:p>
          <a:p>
            <a:pPr marL="914400" lvl="1" indent="-457200" algn="just">
              <a:buFont typeface="Arial" panose="020B0604020202020204" pitchFamily="34" charset="0"/>
              <a:buChar char="•"/>
            </a:pPr>
            <a:r>
              <a:rPr lang="en-IN" sz="2400" dirty="0"/>
              <a:t>Lottery business, gambling and Betting</a:t>
            </a:r>
          </a:p>
          <a:p>
            <a:pPr marL="914400" lvl="1" indent="-457200" algn="just">
              <a:buFont typeface="Arial" panose="020B0604020202020204" pitchFamily="34" charset="0"/>
              <a:buChar char="•"/>
            </a:pPr>
            <a:r>
              <a:rPr lang="en-IN" sz="2400" dirty="0"/>
              <a:t>Chit funds, Nidhi companies</a:t>
            </a:r>
          </a:p>
          <a:p>
            <a:pPr marL="914400" lvl="1" indent="-457200" algn="just">
              <a:buFont typeface="Arial" panose="020B0604020202020204" pitchFamily="34" charset="0"/>
              <a:buChar char="•"/>
            </a:pPr>
            <a:r>
              <a:rPr lang="en-IN" sz="2400" dirty="0"/>
              <a:t>Real estate business (</a:t>
            </a:r>
            <a:r>
              <a:rPr lang="en-US" sz="2400" dirty="0"/>
              <a:t>buying and selling of land, lease rental)</a:t>
            </a:r>
            <a:r>
              <a:rPr lang="en-IN" sz="2400" dirty="0"/>
              <a:t> </a:t>
            </a:r>
          </a:p>
          <a:p>
            <a:pPr lvl="1" algn="just"/>
            <a:r>
              <a:rPr lang="en-US" sz="2400" dirty="0"/>
              <a:t>	(excluding construction of townships, residential/commercial premises, roads, 	or bridges)</a:t>
            </a:r>
          </a:p>
          <a:p>
            <a:pPr marL="914400" lvl="1" indent="-457200" algn="just">
              <a:buFont typeface="Arial" panose="020B0604020202020204" pitchFamily="34" charset="0"/>
              <a:buChar char="•"/>
            </a:pPr>
            <a:r>
              <a:rPr lang="en-US" sz="2400" dirty="0"/>
              <a:t>Agricultural land, farmhouse and plantation activities</a:t>
            </a:r>
          </a:p>
          <a:p>
            <a:pPr marL="914400" lvl="1" indent="-457200" algn="just">
              <a:buFont typeface="Arial" panose="020B0604020202020204" pitchFamily="34" charset="0"/>
              <a:buChar char="•"/>
            </a:pPr>
            <a:r>
              <a:rPr lang="en-US" sz="2400" dirty="0"/>
              <a:t>Manufacturing of cigars, cheroots, cigarillos, and cigarettes using tobacco</a:t>
            </a:r>
            <a:r>
              <a:rPr lang="en-IN" sz="2400" dirty="0"/>
              <a:t> </a:t>
            </a:r>
            <a:endParaRPr lang="en-US" sz="2400" b="1" dirty="0"/>
          </a:p>
          <a:p>
            <a:pPr algn="just"/>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19</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327510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85775" y="344385"/>
            <a:ext cx="9529763" cy="385750"/>
          </a:xfrm>
        </p:spPr>
        <p:txBody>
          <a:bodyPr>
            <a:noAutofit/>
          </a:bodyPr>
          <a:lstStyle/>
          <a:p>
            <a:pPr algn="l"/>
            <a:r>
              <a:rPr lang="en-US" sz="3000" b="1" u="sng" dirty="0"/>
              <a:t>FEMA COMPLIANCES UNDER CROSS-BORDER TRANSACTIONS</a:t>
            </a:r>
            <a:endParaRPr lang="en-US" sz="3000" b="1" u="sng" dirty="0">
              <a:latin typeface="+mn-lt"/>
            </a:endParaRPr>
          </a:p>
        </p:txBody>
      </p:sp>
      <p:sp>
        <p:nvSpPr>
          <p:cNvPr id="3" name="Subtitle 2"/>
          <p:cNvSpPr>
            <a:spLocks noGrp="1"/>
          </p:cNvSpPr>
          <p:nvPr>
            <p:ph type="subTitle" idx="1"/>
          </p:nvPr>
        </p:nvSpPr>
        <p:spPr>
          <a:xfrm>
            <a:off x="485775" y="904838"/>
            <a:ext cx="11382571" cy="1033446"/>
          </a:xfrm>
        </p:spPr>
        <p:txBody>
          <a:bodyPr>
            <a:noAutofit/>
          </a:bodyPr>
          <a:lstStyle/>
          <a:p>
            <a:pPr marL="457200" indent="-457200" algn="just">
              <a:lnSpc>
                <a:spcPct val="140000"/>
              </a:lnSpc>
              <a:buFont typeface="Wingdings" panose="05000000000000000000" pitchFamily="2" charset="2"/>
              <a:buChar char="Ø"/>
            </a:pPr>
            <a:r>
              <a:rPr lang="en-US" b="1" dirty="0"/>
              <a:t>FEMA is built on one fundamental principle:</a:t>
            </a:r>
          </a:p>
          <a:p>
            <a:pPr marL="914400" lvl="1" indent="-457200" algn="just">
              <a:lnSpc>
                <a:spcPct val="140000"/>
              </a:lnSpc>
              <a:buFont typeface="Wingdings" panose="05000000000000000000" pitchFamily="2" charset="2"/>
              <a:buChar char="ü"/>
            </a:pPr>
            <a:r>
              <a:rPr lang="en-US" sz="2400" dirty="0"/>
              <a:t>Managing </a:t>
            </a:r>
            <a:r>
              <a:rPr lang="en-US" sz="2400" b="1" dirty="0"/>
              <a:t>cross-border foreign exchange transactions</a:t>
            </a:r>
            <a:r>
              <a:rPr lang="en-US" sz="2400" dirty="0"/>
              <a:t> in a liberalized and regulated manner</a:t>
            </a:r>
          </a:p>
          <a:p>
            <a:pPr marL="342900" indent="-342900" algn="just">
              <a:lnSpc>
                <a:spcPct val="140000"/>
              </a:lnSpc>
              <a:buFont typeface="Wingdings" panose="05000000000000000000" pitchFamily="2" charset="2"/>
              <a:buChar char="Ø"/>
            </a:pPr>
            <a:r>
              <a:rPr lang="en-US" dirty="0"/>
              <a:t>The Central Government regulates foreign exchange through the Reserve Bank of India</a:t>
            </a:r>
          </a:p>
          <a:p>
            <a:pPr marL="342900" indent="-342900" algn="just">
              <a:lnSpc>
                <a:spcPct val="140000"/>
              </a:lnSpc>
              <a:buFont typeface="Wingdings" panose="05000000000000000000" pitchFamily="2" charset="2"/>
              <a:buChar char="Ø"/>
            </a:pPr>
            <a:r>
              <a:rPr lang="en-US" dirty="0"/>
              <a:t>FEMA applies to the whole of India, including all offices, agencies, and branches outside India owned or controlled by residents of India</a:t>
            </a:r>
          </a:p>
          <a:p>
            <a:pPr marL="342900" indent="-342900" algn="just">
              <a:lnSpc>
                <a:spcPct val="140000"/>
              </a:lnSpc>
              <a:buFont typeface="Wingdings" panose="05000000000000000000" pitchFamily="2" charset="2"/>
              <a:buChar char="Ø"/>
            </a:pPr>
            <a:r>
              <a:rPr lang="en-US" dirty="0"/>
              <a:t>FEMA also regulates acquisition, holding, transfer and transfer of foreign assets and overseas investments by persons resident in India.</a:t>
            </a:r>
          </a:p>
          <a:p>
            <a:pPr marL="342900" indent="-342900" algn="just">
              <a:lnSpc>
                <a:spcPct val="140000"/>
              </a:lnSpc>
              <a:buFont typeface="Wingdings" panose="05000000000000000000" pitchFamily="2" charset="2"/>
              <a:buChar char="Ø"/>
            </a:pPr>
            <a:r>
              <a:rPr lang="en-US" dirty="0"/>
              <a:t>To understand FEMA, we must first understand cross-border transactions and then the rules and regulations governing them</a:t>
            </a:r>
            <a:endParaRPr lang="en-US" sz="800" dirty="0"/>
          </a:p>
          <a:p>
            <a:pPr lvl="1" algn="just"/>
            <a:endParaRPr lang="en-US" sz="2400" b="1" dirty="0"/>
          </a:p>
          <a:p>
            <a:pPr algn="just"/>
            <a:endParaRPr lang="en-US" dirty="0"/>
          </a:p>
          <a:p>
            <a:pPr marL="342900" indent="-342900" algn="just">
              <a:buFont typeface="Wingdings" panose="05000000000000000000" pitchFamily="2" charset="2"/>
              <a:buChar char="v"/>
            </a:pPr>
            <a:endParaRPr lang="en-US" b="1" dirty="0"/>
          </a:p>
          <a:p>
            <a:pPr marL="457200" indent="-457200" algn="just">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solidFill>
                  <a:prstClr val="black">
                    <a:tint val="75000"/>
                  </a:prstClr>
                </a:solidFill>
              </a:rPr>
              <a:pPr/>
              <a:t>2</a:t>
            </a:fld>
            <a:endParaRPr lang="en-US">
              <a:solidFill>
                <a:prstClr val="black">
                  <a:tint val="75000"/>
                </a:prstClr>
              </a:solidFill>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96042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19536" y="651582"/>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312105" y="463205"/>
            <a:ext cx="8830101" cy="5004000"/>
          </a:xfrm>
        </p:spPr>
        <p:txBody>
          <a:bodyPr>
            <a:noAutofit/>
          </a:bodyPr>
          <a:lstStyle/>
          <a:p>
            <a:pPr algn="just"/>
            <a:endParaRPr lang="en-US" b="1" dirty="0"/>
          </a:p>
          <a:p>
            <a:pPr marL="457200" indent="-457200" algn="just">
              <a:buFont typeface="+mj-lt"/>
              <a:buAutoNum type="alphaUcPeriod"/>
            </a:pPr>
            <a:r>
              <a:rPr lang="en-US" b="1" dirty="0"/>
              <a:t>Automatic Route</a:t>
            </a:r>
            <a:r>
              <a:rPr lang="en-US" dirty="0"/>
              <a:t>:</a:t>
            </a:r>
            <a:endParaRPr lang="en-US" b="1" dirty="0"/>
          </a:p>
          <a:p>
            <a:pPr algn="just"/>
            <a:r>
              <a:rPr lang="en-US" dirty="0"/>
              <a:t>Here are key sectors under the Automatic Route (subject to applicable caps and conditions):</a:t>
            </a:r>
          </a:p>
          <a:p>
            <a:pPr algn="just"/>
            <a:endParaRPr lang="en-US" dirty="0"/>
          </a:p>
          <a:p>
            <a:pPr algn="just"/>
            <a:endParaRPr lang="en-US"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algn="l"/>
            <a:endParaRPr lang="en-US" dirty="0"/>
          </a:p>
        </p:txBody>
      </p:sp>
      <p:graphicFrame>
        <p:nvGraphicFramePr>
          <p:cNvPr id="6" name="Table 5">
            <a:extLst>
              <a:ext uri="{FF2B5EF4-FFF2-40B4-BE49-F238E27FC236}">
                <a16:creationId xmlns:a16="http://schemas.microsoft.com/office/drawing/2014/main" id="{CFC43C38-6379-49E7-A28C-827C00118EC8}"/>
              </a:ext>
            </a:extLst>
          </p:cNvPr>
          <p:cNvGraphicFramePr>
            <a:graphicFrameLocks noGrp="1"/>
          </p:cNvGraphicFramePr>
          <p:nvPr>
            <p:extLst>
              <p:ext uri="{D42A27DB-BD31-4B8C-83A1-F6EECF244321}">
                <p14:modId xmlns:p14="http://schemas.microsoft.com/office/powerpoint/2010/main" val="1964095708"/>
              </p:ext>
            </p:extLst>
          </p:nvPr>
        </p:nvGraphicFramePr>
        <p:xfrm>
          <a:off x="776067" y="2115480"/>
          <a:ext cx="10639866" cy="4629978"/>
        </p:xfrm>
        <a:graphic>
          <a:graphicData uri="http://schemas.openxmlformats.org/drawingml/2006/table">
            <a:tbl>
              <a:tblPr>
                <a:tableStyleId>{5C22544A-7EE6-4342-B048-85BDC9FD1C3A}</a:tableStyleId>
              </a:tblPr>
              <a:tblGrid>
                <a:gridCol w="3845170">
                  <a:extLst>
                    <a:ext uri="{9D8B030D-6E8A-4147-A177-3AD203B41FA5}">
                      <a16:colId xmlns:a16="http://schemas.microsoft.com/office/drawing/2014/main" val="2014068877"/>
                    </a:ext>
                  </a:extLst>
                </a:gridCol>
                <a:gridCol w="661182">
                  <a:extLst>
                    <a:ext uri="{9D8B030D-6E8A-4147-A177-3AD203B41FA5}">
                      <a16:colId xmlns:a16="http://schemas.microsoft.com/office/drawing/2014/main" val="1937162466"/>
                    </a:ext>
                  </a:extLst>
                </a:gridCol>
                <a:gridCol w="5375360">
                  <a:extLst>
                    <a:ext uri="{9D8B030D-6E8A-4147-A177-3AD203B41FA5}">
                      <a16:colId xmlns:a16="http://schemas.microsoft.com/office/drawing/2014/main" val="1433743945"/>
                    </a:ext>
                  </a:extLst>
                </a:gridCol>
                <a:gridCol w="758154">
                  <a:extLst>
                    <a:ext uri="{9D8B030D-6E8A-4147-A177-3AD203B41FA5}">
                      <a16:colId xmlns:a16="http://schemas.microsoft.com/office/drawing/2014/main" val="1084522430"/>
                    </a:ext>
                  </a:extLst>
                </a:gridCol>
              </a:tblGrid>
              <a:tr h="368192">
                <a:tc>
                  <a:txBody>
                    <a:bodyPr/>
                    <a:lstStyle/>
                    <a:p>
                      <a:pPr algn="l" fontAlgn="ctr"/>
                      <a:r>
                        <a:rPr lang="en-IN" sz="1900" u="none" strike="noStrike" dirty="0">
                          <a:effectLst/>
                        </a:rPr>
                        <a:t>Manufacturing</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E-commerce (Marketplace Model)</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1618242106"/>
                  </a:ext>
                </a:extLst>
              </a:tr>
              <a:tr h="459718">
                <a:tc>
                  <a:txBody>
                    <a:bodyPr/>
                    <a:lstStyle/>
                    <a:p>
                      <a:pPr algn="l" fontAlgn="ctr"/>
                      <a:r>
                        <a:rPr lang="en-IN" sz="1900" u="none" strike="noStrike" dirty="0">
                          <a:effectLst/>
                        </a:rPr>
                        <a:t>Agriculture, only controlled segments</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Education Sector</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1611211371"/>
                  </a:ext>
                </a:extLst>
              </a:tr>
              <a:tr h="559758">
                <a:tc>
                  <a:txBody>
                    <a:bodyPr/>
                    <a:lstStyle/>
                    <a:p>
                      <a:pPr algn="l" fontAlgn="ctr"/>
                      <a:r>
                        <a:rPr lang="en-IN" sz="1900" u="none" strike="noStrike" dirty="0">
                          <a:effectLst/>
                        </a:rPr>
                        <a:t>Airports (Greenfield and Brownfield)</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Food Processing</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3514590306"/>
                  </a:ext>
                </a:extLst>
              </a:tr>
              <a:tr h="559758">
                <a:tc>
                  <a:txBody>
                    <a:bodyPr/>
                    <a:lstStyle/>
                    <a:p>
                      <a:pPr algn="l" fontAlgn="ctr"/>
                      <a:r>
                        <a:rPr lang="en-US" sz="1900" u="none" strike="noStrike" dirty="0">
                          <a:effectLst/>
                        </a:rPr>
                        <a:t>Air Transport Services (Non-scheduled and Helicopters)</a:t>
                      </a:r>
                      <a:endParaRPr lang="en-US"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IT and BPM Sector</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4089054893"/>
                  </a:ext>
                </a:extLst>
              </a:tr>
              <a:tr h="559758">
                <a:tc>
                  <a:txBody>
                    <a:bodyPr/>
                    <a:lstStyle/>
                    <a:p>
                      <a:pPr algn="l" fontAlgn="ctr"/>
                      <a:r>
                        <a:rPr lang="en-IN" sz="1900" u="none" strike="noStrike">
                          <a:effectLst/>
                        </a:rPr>
                        <a:t>Broadcasting (Certain Activities)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US" sz="1900" u="none" strike="noStrike" dirty="0">
                          <a:effectLst/>
                        </a:rPr>
                        <a:t>Mining and Exploration of Metal and Non-Metal Ores</a:t>
                      </a:r>
                      <a:endParaRPr lang="en-US"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635785462"/>
                  </a:ext>
                </a:extLst>
              </a:tr>
              <a:tr h="559758">
                <a:tc>
                  <a:txBody>
                    <a:bodyPr/>
                    <a:lstStyle/>
                    <a:p>
                      <a:pPr algn="l" fontAlgn="ctr"/>
                      <a:r>
                        <a:rPr lang="en-IN" sz="1900" u="none" strike="noStrike">
                          <a:effectLst/>
                        </a:rPr>
                        <a:t>Construction Development Projects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US" sz="1900" u="none" strike="noStrike" dirty="0">
                          <a:effectLst/>
                        </a:rPr>
                        <a:t>Petroleum and Natural Gas (Exploration, Refining, Marketing)</a:t>
                      </a:r>
                      <a:endParaRPr lang="en-US"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495725290"/>
                  </a:ext>
                </a:extLst>
              </a:tr>
              <a:tr h="284408">
                <a:tc>
                  <a:txBody>
                    <a:bodyPr/>
                    <a:lstStyle/>
                    <a:p>
                      <a:pPr algn="l" fontAlgn="ctr"/>
                      <a:r>
                        <a:rPr lang="en-IN" sz="1900" u="none" strike="noStrike">
                          <a:effectLst/>
                        </a:rPr>
                        <a:t>Power Exchanges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49%</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Textiles and Garments</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 </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3590981440"/>
                  </a:ext>
                </a:extLst>
              </a:tr>
              <a:tr h="559758">
                <a:tc>
                  <a:txBody>
                    <a:bodyPr/>
                    <a:lstStyle/>
                    <a:p>
                      <a:pPr algn="l" fontAlgn="ctr"/>
                      <a:r>
                        <a:rPr lang="en-IN" sz="1900" u="none" strike="noStrike">
                          <a:effectLst/>
                        </a:rPr>
                        <a:t>Railway Infrastructure</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Single Brand Retail Trading</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095063863"/>
                  </a:ext>
                </a:extLst>
              </a:tr>
              <a:tr h="559758">
                <a:tc>
                  <a:txBody>
                    <a:bodyPr/>
                    <a:lstStyle/>
                    <a:p>
                      <a:pPr algn="l" fontAlgn="ctr"/>
                      <a:r>
                        <a:rPr lang="en-IN" sz="1900" u="none" strike="noStrike" dirty="0">
                          <a:effectLst/>
                        </a:rPr>
                        <a:t>Renewable Energy</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100%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 Defence </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IN" sz="1900" u="none" strike="noStrike" dirty="0">
                          <a:effectLst/>
                        </a:rPr>
                        <a:t>Up to 74% </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1644514470"/>
                  </a:ext>
                </a:extLst>
              </a:tr>
            </a:tbl>
          </a:graphicData>
        </a:graphic>
      </p:graphicFrame>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94133" y="-176581"/>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dirty="0">
                <a:latin typeface="+mn-lt"/>
              </a:rPr>
              <a:t>FEMA COMPLIANCES UNDER CROSS-BORDER TRANSACTIONS</a:t>
            </a:r>
          </a:p>
        </p:txBody>
      </p:sp>
    </p:spTree>
    <p:extLst>
      <p:ext uri="{BB962C8B-B14F-4D97-AF65-F5344CB8AC3E}">
        <p14:creationId xmlns:p14="http://schemas.microsoft.com/office/powerpoint/2010/main" val="2712614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19536" y="716568"/>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312105" y="463205"/>
            <a:ext cx="8830101" cy="5004000"/>
          </a:xfrm>
        </p:spPr>
        <p:txBody>
          <a:bodyPr>
            <a:noAutofit/>
          </a:bodyPr>
          <a:lstStyle/>
          <a:p>
            <a:pPr algn="just"/>
            <a:endParaRPr lang="en-US" b="1" dirty="0"/>
          </a:p>
          <a:p>
            <a:pPr algn="just"/>
            <a:r>
              <a:rPr lang="en-US" b="1" dirty="0"/>
              <a:t>B. Government Route</a:t>
            </a:r>
            <a:r>
              <a:rPr lang="en-US" dirty="0"/>
              <a:t>:</a:t>
            </a:r>
            <a:endParaRPr lang="en-US" b="1" dirty="0"/>
          </a:p>
          <a:p>
            <a:pPr algn="just"/>
            <a:r>
              <a:rPr lang="en-US" dirty="0"/>
              <a:t>Here are key sectors under the Government Route (subject to applicable caps and conditions):</a:t>
            </a:r>
          </a:p>
          <a:p>
            <a:pPr algn="just"/>
            <a:endParaRPr lang="en-US" dirty="0"/>
          </a:p>
          <a:p>
            <a:pPr algn="just"/>
            <a:endParaRPr lang="en-US" dirty="0"/>
          </a:p>
          <a:p>
            <a:pPr algn="just"/>
            <a:endParaRPr lang="en-US"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algn="l"/>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21</a:t>
            </a:fld>
            <a:endParaRPr lang="en-US"/>
          </a:p>
        </p:txBody>
      </p:sp>
      <p:graphicFrame>
        <p:nvGraphicFramePr>
          <p:cNvPr id="5" name="Table 4">
            <a:extLst>
              <a:ext uri="{FF2B5EF4-FFF2-40B4-BE49-F238E27FC236}">
                <a16:creationId xmlns:a16="http://schemas.microsoft.com/office/drawing/2014/main" id="{E77CBAC4-CD7A-4610-AA2E-A3394B39BA4B}"/>
              </a:ext>
            </a:extLst>
          </p:cNvPr>
          <p:cNvGraphicFramePr>
            <a:graphicFrameLocks noGrp="1"/>
          </p:cNvGraphicFramePr>
          <p:nvPr>
            <p:extLst>
              <p:ext uri="{D42A27DB-BD31-4B8C-83A1-F6EECF244321}">
                <p14:modId xmlns:p14="http://schemas.microsoft.com/office/powerpoint/2010/main" val="2491606578"/>
              </p:ext>
            </p:extLst>
          </p:nvPr>
        </p:nvGraphicFramePr>
        <p:xfrm>
          <a:off x="1012874" y="2243746"/>
          <a:ext cx="10128739" cy="4314606"/>
        </p:xfrm>
        <a:graphic>
          <a:graphicData uri="http://schemas.openxmlformats.org/drawingml/2006/table">
            <a:tbl>
              <a:tblPr>
                <a:tableStyleId>{5C22544A-7EE6-4342-B048-85BDC9FD1C3A}</a:tableStyleId>
              </a:tblPr>
              <a:tblGrid>
                <a:gridCol w="327453">
                  <a:extLst>
                    <a:ext uri="{9D8B030D-6E8A-4147-A177-3AD203B41FA5}">
                      <a16:colId xmlns:a16="http://schemas.microsoft.com/office/drawing/2014/main" val="701402376"/>
                    </a:ext>
                  </a:extLst>
                </a:gridCol>
                <a:gridCol w="3334075">
                  <a:extLst>
                    <a:ext uri="{9D8B030D-6E8A-4147-A177-3AD203B41FA5}">
                      <a16:colId xmlns:a16="http://schemas.microsoft.com/office/drawing/2014/main" val="3270492529"/>
                    </a:ext>
                  </a:extLst>
                </a:gridCol>
                <a:gridCol w="1541197">
                  <a:extLst>
                    <a:ext uri="{9D8B030D-6E8A-4147-A177-3AD203B41FA5}">
                      <a16:colId xmlns:a16="http://schemas.microsoft.com/office/drawing/2014/main" val="3277998165"/>
                    </a:ext>
                  </a:extLst>
                </a:gridCol>
                <a:gridCol w="476431">
                  <a:extLst>
                    <a:ext uri="{9D8B030D-6E8A-4147-A177-3AD203B41FA5}">
                      <a16:colId xmlns:a16="http://schemas.microsoft.com/office/drawing/2014/main" val="3984444266"/>
                    </a:ext>
                  </a:extLst>
                </a:gridCol>
                <a:gridCol w="2999196">
                  <a:extLst>
                    <a:ext uri="{9D8B030D-6E8A-4147-A177-3AD203B41FA5}">
                      <a16:colId xmlns:a16="http://schemas.microsoft.com/office/drawing/2014/main" val="3485411859"/>
                    </a:ext>
                  </a:extLst>
                </a:gridCol>
                <a:gridCol w="1450387">
                  <a:extLst>
                    <a:ext uri="{9D8B030D-6E8A-4147-A177-3AD203B41FA5}">
                      <a16:colId xmlns:a16="http://schemas.microsoft.com/office/drawing/2014/main" val="1055741891"/>
                    </a:ext>
                  </a:extLst>
                </a:gridCol>
              </a:tblGrid>
              <a:tr h="639549">
                <a:tc>
                  <a:txBody>
                    <a:bodyPr/>
                    <a:lstStyle/>
                    <a:p>
                      <a:pPr algn="ctr" fontAlgn="ctr"/>
                      <a:r>
                        <a:rPr lang="en-IN" sz="1900" u="none" strike="noStrike" dirty="0">
                          <a:effectLst/>
                        </a:rPr>
                        <a:t>1</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Defence</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beyond 74%</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a:effectLst/>
                        </a:rPr>
                        <a:t>7</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Satellites – Establishment and Operation:</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74%</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1093892397"/>
                  </a:ext>
                </a:extLst>
              </a:tr>
              <a:tr h="639549">
                <a:tc>
                  <a:txBody>
                    <a:bodyPr/>
                    <a:lstStyle/>
                    <a:p>
                      <a:pPr algn="ctr" fontAlgn="ctr"/>
                      <a:r>
                        <a:rPr lang="en-IN" sz="1900" u="none" strike="noStrike">
                          <a:effectLst/>
                        </a:rPr>
                        <a:t>2</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Print Media</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26%</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a:effectLst/>
                        </a:rPr>
                        <a:t>8</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Telecom Services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beyond 49%</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654130100"/>
                  </a:ext>
                </a:extLst>
              </a:tr>
              <a:tr h="426366">
                <a:tc>
                  <a:txBody>
                    <a:bodyPr/>
                    <a:lstStyle/>
                    <a:p>
                      <a:pPr algn="ctr" fontAlgn="ctr"/>
                      <a:r>
                        <a:rPr lang="en-IN" sz="1900" u="none" strike="noStrike">
                          <a:effectLst/>
                        </a:rPr>
                        <a:t>3</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Multi-Brand Retail Trading</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51%</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a:effectLst/>
                        </a:rPr>
                        <a:t>9</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Pharmaceuticals – Brownfield</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beyond 74%</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009939712"/>
                  </a:ext>
                </a:extLst>
              </a:tr>
              <a:tr h="852732">
                <a:tc>
                  <a:txBody>
                    <a:bodyPr/>
                    <a:lstStyle/>
                    <a:p>
                      <a:pPr algn="ctr" fontAlgn="ctr"/>
                      <a:r>
                        <a:rPr lang="en-IN" sz="1900" u="none" strike="noStrike">
                          <a:effectLst/>
                        </a:rPr>
                        <a:t>4</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Broadcasting Content Services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49%</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a:effectLst/>
                        </a:rPr>
                        <a:t>10</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Private Security Agencies</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beyond 49% upto 74%</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3392772745"/>
                  </a:ext>
                </a:extLst>
              </a:tr>
              <a:tr h="639549">
                <a:tc>
                  <a:txBody>
                    <a:bodyPr/>
                    <a:lstStyle/>
                    <a:p>
                      <a:pPr algn="ctr" fontAlgn="ctr"/>
                      <a:r>
                        <a:rPr lang="en-IN" sz="1900" u="none" strike="noStrike">
                          <a:effectLst/>
                        </a:rPr>
                        <a:t>5</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US" sz="1900" u="none" strike="noStrike" dirty="0">
                          <a:effectLst/>
                        </a:rPr>
                        <a:t>Food Products Retail Trading manufactured and processed in India</a:t>
                      </a:r>
                      <a:endParaRPr lang="en-US"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100%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a:effectLst/>
                        </a:rPr>
                        <a:t>11</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Civil Aviation</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a:effectLst/>
                        </a:rPr>
                        <a:t>beyond 49%</a:t>
                      </a:r>
                      <a:endParaRPr lang="en-IN" sz="1900" b="0" i="0" u="none" strike="noStrike">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729732830"/>
                  </a:ext>
                </a:extLst>
              </a:tr>
              <a:tr h="852732">
                <a:tc>
                  <a:txBody>
                    <a:bodyPr/>
                    <a:lstStyle/>
                    <a:p>
                      <a:pPr algn="ctr" fontAlgn="ctr"/>
                      <a:r>
                        <a:rPr lang="en-IN" sz="1900" u="none" strike="noStrike" dirty="0">
                          <a:effectLst/>
                        </a:rPr>
                        <a:t>6</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Banking – Public Sector</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Up to 20%</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ctr" fontAlgn="ctr"/>
                      <a:r>
                        <a:rPr lang="en-IN" sz="1900" u="none" strike="noStrike" dirty="0">
                          <a:effectLst/>
                        </a:rPr>
                        <a:t>12</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US" sz="1900" u="none" strike="noStrike" dirty="0">
                          <a:effectLst/>
                        </a:rPr>
                        <a:t>Investments from Countries Sharing Land Border with India</a:t>
                      </a:r>
                      <a:endParaRPr lang="en-US"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tc>
                  <a:txBody>
                    <a:bodyPr/>
                    <a:lstStyle/>
                    <a:p>
                      <a:pPr algn="l" fontAlgn="ctr"/>
                      <a:r>
                        <a:rPr lang="en-IN" sz="1900" u="none" strike="noStrike" dirty="0">
                          <a:effectLst/>
                        </a:rPr>
                        <a:t>Irrespective of the sector</a:t>
                      </a:r>
                      <a:endParaRPr lang="en-IN" sz="1900" b="0" i="0" u="none" strike="noStrike" dirty="0">
                        <a:solidFill>
                          <a:srgbClr val="000000"/>
                        </a:solidFill>
                        <a:effectLst/>
                        <a:latin typeface="Calibri" panose="020F0502020204030204" pitchFamily="34" charset="0"/>
                      </a:endParaRPr>
                    </a:p>
                  </a:txBody>
                  <a:tcPr marL="9525" marR="9525" marT="9525" marB="0" anchor="ctr">
                    <a:blipFill>
                      <a:blip r:embed="rId3"/>
                      <a:tile tx="0" ty="0" sx="100000" sy="100000" flip="none" algn="tl"/>
                    </a:blipFill>
                  </a:tcPr>
                </a:tc>
                <a:extLst>
                  <a:ext uri="{0D108BD9-81ED-4DB2-BD59-A6C34878D82A}">
                    <a16:rowId xmlns:a16="http://schemas.microsoft.com/office/drawing/2014/main" val="2283209106"/>
                  </a:ext>
                </a:extLst>
              </a:tr>
            </a:tbl>
          </a:graphicData>
        </a:graphic>
      </p:graphicFrame>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94133" y="-113234"/>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174468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59880" y="875258"/>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136906" y="136525"/>
            <a:ext cx="10343034" cy="638033"/>
          </a:xfrm>
        </p:spPr>
        <p:txBody>
          <a:bodyPr>
            <a:noAutofit/>
          </a:bodyPr>
          <a:lstStyle/>
          <a:p>
            <a:pPr algn="just"/>
            <a:endParaRPr lang="en-US" b="1" dirty="0"/>
          </a:p>
          <a:p>
            <a:pPr marL="457200" indent="-457200" algn="just">
              <a:buFont typeface="Arial" panose="020B0604020202020204" pitchFamily="34" charset="0"/>
              <a:buAutoNum type="alphaUcPeriod"/>
            </a:pPr>
            <a:endParaRPr lang="en-US" b="1" dirty="0">
              <a:solidFill>
                <a:prstClr val="black"/>
              </a:solidFill>
            </a:endParaRPr>
          </a:p>
          <a:p>
            <a:pPr lvl="0" algn="just">
              <a:lnSpc>
                <a:spcPct val="120000"/>
              </a:lnSpc>
            </a:pPr>
            <a:r>
              <a:rPr lang="en-US" b="1" dirty="0">
                <a:solidFill>
                  <a:prstClr val="black"/>
                </a:solidFill>
              </a:rPr>
              <a:t>C. Types of Investment Instruments:-</a:t>
            </a:r>
          </a:p>
          <a:p>
            <a:pPr marL="914400" lvl="1" indent="-457200" algn="just">
              <a:lnSpc>
                <a:spcPct val="120000"/>
              </a:lnSpc>
              <a:buFont typeface="Arial" panose="020B0604020202020204" pitchFamily="34" charset="0"/>
              <a:buAutoNum type="arabicParenR"/>
            </a:pPr>
            <a:r>
              <a:rPr lang="en-US" sz="2400" dirty="0">
                <a:solidFill>
                  <a:prstClr val="black"/>
                </a:solidFill>
              </a:rPr>
              <a:t>Issue/acquisition of equity shares</a:t>
            </a:r>
          </a:p>
          <a:p>
            <a:pPr marL="914400" lvl="1" indent="-457200" algn="just">
              <a:lnSpc>
                <a:spcPct val="120000"/>
              </a:lnSpc>
              <a:buFont typeface="Arial" panose="020B0604020202020204" pitchFamily="34" charset="0"/>
              <a:buAutoNum type="arabicParenR"/>
            </a:pPr>
            <a:r>
              <a:rPr lang="en-US" sz="2400" dirty="0">
                <a:solidFill>
                  <a:prstClr val="black"/>
                </a:solidFill>
              </a:rPr>
              <a:t>Issue/acquisition of Compulsorily Convertible Preference shares (CCPS)</a:t>
            </a:r>
          </a:p>
          <a:p>
            <a:pPr marL="914400" lvl="1" indent="-457200" algn="just">
              <a:lnSpc>
                <a:spcPct val="120000"/>
              </a:lnSpc>
              <a:buFont typeface="Arial" panose="020B0604020202020204" pitchFamily="34" charset="0"/>
              <a:buAutoNum type="arabicParenR"/>
            </a:pPr>
            <a:r>
              <a:rPr lang="en-US" sz="2400" dirty="0">
                <a:solidFill>
                  <a:prstClr val="black"/>
                </a:solidFill>
              </a:rPr>
              <a:t>Issue/acquisition of Compulsorily Convertible Debentures (CCD)</a:t>
            </a:r>
          </a:p>
          <a:p>
            <a:pPr marL="914400" lvl="1" indent="-457200" algn="just">
              <a:lnSpc>
                <a:spcPct val="120000"/>
              </a:lnSpc>
              <a:buFont typeface="Arial" panose="020B0604020202020204" pitchFamily="34" charset="0"/>
              <a:buAutoNum type="arabicParenR"/>
            </a:pPr>
            <a:r>
              <a:rPr lang="en-US" sz="2400" dirty="0"/>
              <a:t>Share Warrants (in case of listed companies)</a:t>
            </a:r>
          </a:p>
          <a:p>
            <a:pPr marL="914400" lvl="1" indent="-457200" algn="just">
              <a:lnSpc>
                <a:spcPct val="120000"/>
              </a:lnSpc>
              <a:buFont typeface="Arial" panose="020B0604020202020204" pitchFamily="34" charset="0"/>
              <a:buAutoNum type="arabicParenR"/>
            </a:pPr>
            <a:r>
              <a:rPr lang="en-US" sz="2400" dirty="0">
                <a:solidFill>
                  <a:prstClr val="black"/>
                </a:solidFill>
              </a:rPr>
              <a:t>Convertible Notes (only for start-ups, subject to conditions)</a:t>
            </a:r>
          </a:p>
          <a:p>
            <a:pPr algn="just">
              <a:lnSpc>
                <a:spcPct val="120000"/>
              </a:lnSpc>
            </a:pPr>
            <a:r>
              <a:rPr lang="en-US" b="1" dirty="0">
                <a:solidFill>
                  <a:prstClr val="black"/>
                </a:solidFill>
              </a:rPr>
              <a:t>D. Persons eligible for FDI:-</a:t>
            </a:r>
          </a:p>
          <a:p>
            <a:pPr marL="342900" indent="-342900" algn="just">
              <a:lnSpc>
                <a:spcPct val="120000"/>
              </a:lnSpc>
              <a:buFont typeface="Arial" panose="020B0604020202020204" pitchFamily="34" charset="0"/>
              <a:buChar char="•"/>
            </a:pPr>
            <a:r>
              <a:rPr lang="en-US" dirty="0">
                <a:solidFill>
                  <a:prstClr val="black"/>
                </a:solidFill>
              </a:rPr>
              <a:t>A person resident outside India (other than a citizen of Pakistan) or an entity incorporated outside India, (other than an entity incorporated in Pakistan)</a:t>
            </a:r>
          </a:p>
          <a:p>
            <a:pPr marL="342900" indent="-342900" algn="just">
              <a:lnSpc>
                <a:spcPct val="120000"/>
              </a:lnSpc>
              <a:buFont typeface="Arial" panose="020B0604020202020204" pitchFamily="34" charset="0"/>
              <a:buChar char="•"/>
            </a:pPr>
            <a:r>
              <a:rPr lang="en-US" dirty="0"/>
              <a:t>A person who is a citizen of Bangladesh or an entity incorporated in Bangladesh can invest in India with the prior approval of the Govt.</a:t>
            </a:r>
            <a:endParaRPr lang="en-US" dirty="0">
              <a:solidFill>
                <a:prstClr val="black"/>
              </a:solidFill>
            </a:endParaRPr>
          </a:p>
          <a:p>
            <a:pPr marL="342900" indent="-342900" algn="just">
              <a:buFont typeface="Arial" panose="020B0604020202020204" pitchFamily="34" charset="0"/>
              <a:buChar char="•"/>
            </a:pPr>
            <a:endParaRPr lang="en-US" dirty="0">
              <a:solidFill>
                <a:prstClr val="black"/>
              </a:solidFill>
            </a:endParaRPr>
          </a:p>
          <a:p>
            <a:pPr algn="just"/>
            <a:r>
              <a:rPr lang="en-US" sz="2800" b="1" dirty="0">
                <a:solidFill>
                  <a:prstClr val="black"/>
                </a:solidFill>
              </a:rPr>
              <a:t> </a:t>
            </a:r>
            <a:endParaRPr lang="en-US" b="1" dirty="0"/>
          </a:p>
          <a:p>
            <a:pPr algn="just"/>
            <a:r>
              <a:rPr lang="en-IN" dirty="0"/>
              <a:t> </a:t>
            </a:r>
            <a:endParaRPr lang="en-US" b="1" dirty="0"/>
          </a:p>
          <a:p>
            <a:pPr marL="457200" indent="-457200" algn="just">
              <a:buAutoNum type="alphaUcPeriod"/>
            </a:pPr>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22</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5432"/>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457781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88016" y="908122"/>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169827" y="589105"/>
            <a:ext cx="10134157" cy="638033"/>
          </a:xfrm>
        </p:spPr>
        <p:txBody>
          <a:bodyPr>
            <a:noAutofit/>
          </a:bodyPr>
          <a:lstStyle/>
          <a:p>
            <a:pPr algn="just"/>
            <a:endParaRPr lang="en-US" b="1" dirty="0"/>
          </a:p>
          <a:p>
            <a:pPr marL="457200" indent="-457200" algn="just">
              <a:buFont typeface="Arial" panose="020B0604020202020204" pitchFamily="34" charset="0"/>
              <a:buAutoNum type="alphaUcPeriod"/>
            </a:pPr>
            <a:endParaRPr lang="en-US" b="1" dirty="0">
              <a:solidFill>
                <a:prstClr val="black"/>
              </a:solidFill>
            </a:endParaRPr>
          </a:p>
          <a:p>
            <a:pPr algn="just">
              <a:lnSpc>
                <a:spcPct val="100000"/>
              </a:lnSpc>
            </a:pPr>
            <a:r>
              <a:rPr lang="en-US" b="1" dirty="0">
                <a:solidFill>
                  <a:prstClr val="black"/>
                </a:solidFill>
              </a:rPr>
              <a:t>D. Persons eligible for FDI:-</a:t>
            </a:r>
          </a:p>
          <a:p>
            <a:pPr algn="just">
              <a:lnSpc>
                <a:spcPct val="100000"/>
              </a:lnSpc>
            </a:pPr>
            <a:r>
              <a:rPr lang="en-US" b="1" dirty="0">
                <a:solidFill>
                  <a:prstClr val="black"/>
                </a:solidFill>
              </a:rPr>
              <a:t>PRESS NOTE 3</a:t>
            </a:r>
          </a:p>
          <a:p>
            <a:pPr marL="342900" indent="-342900" algn="just">
              <a:lnSpc>
                <a:spcPct val="100000"/>
              </a:lnSpc>
              <a:buFont typeface="Arial" panose="020B0604020202020204" pitchFamily="34" charset="0"/>
              <a:buChar char="•"/>
            </a:pPr>
            <a:r>
              <a:rPr lang="en-US" dirty="0"/>
              <a:t>In 2020, India's FDI policy was amended through Press Note 3, requiring prior government approval for investments from entities or individuals from countries sharing a land border with India, or where the beneficial owner is from such a country, to prevent opportunistic takeovers. (</a:t>
            </a:r>
            <a:r>
              <a:rPr lang="en-IN" dirty="0"/>
              <a:t>China, Hong Kong, Pakistan, Bangladesh, Nepal, Myanmar, Bhutan, Afghanistan)</a:t>
            </a:r>
          </a:p>
          <a:p>
            <a:pPr marL="342900" indent="-342900" algn="just">
              <a:lnSpc>
                <a:spcPct val="100000"/>
              </a:lnSpc>
              <a:buFont typeface="Arial" panose="020B0604020202020204" pitchFamily="34" charset="0"/>
              <a:buChar char="•"/>
            </a:pPr>
            <a:r>
              <a:rPr lang="en-US" b="1" dirty="0"/>
              <a:t>Indirect Investments:</a:t>
            </a:r>
            <a:r>
              <a:rPr lang="en-US" dirty="0"/>
              <a:t> Investments routed through third countries but ultimately beneficially owned by entities from bordering nations also fall under this purview.</a:t>
            </a:r>
          </a:p>
          <a:p>
            <a:pPr marL="342900" indent="-342900" algn="just">
              <a:lnSpc>
                <a:spcPct val="100000"/>
              </a:lnSpc>
              <a:buFont typeface="Arial" panose="020B0604020202020204" pitchFamily="34" charset="0"/>
              <a:buChar char="•"/>
            </a:pPr>
            <a:r>
              <a:rPr lang="en-US" b="1" dirty="0"/>
              <a:t>Transfer of Ownership:</a:t>
            </a:r>
            <a:r>
              <a:rPr lang="en-US" dirty="0"/>
              <a:t> Any transfer of ownership resulting in beneficial ownership by entities from these countries requires prior approval.</a:t>
            </a:r>
            <a:endParaRPr lang="en-IN" dirty="0"/>
          </a:p>
          <a:p>
            <a:pPr algn="just">
              <a:lnSpc>
                <a:spcPct val="100000"/>
              </a:lnSpc>
            </a:pPr>
            <a:endParaRPr lang="en-US" b="1" dirty="0"/>
          </a:p>
          <a:p>
            <a:pPr algn="just"/>
            <a:endParaRPr lang="en-US" b="1" dirty="0"/>
          </a:p>
          <a:p>
            <a:pPr algn="just"/>
            <a:endParaRPr lang="en-US" dirty="0"/>
          </a:p>
          <a:p>
            <a:pPr marL="342900" indent="-342900" algn="just">
              <a:buFont typeface="Arial" panose="020B0604020202020204" pitchFamily="34" charset="0"/>
              <a:buChar char="•"/>
            </a:pPr>
            <a:endParaRPr lang="en-US" dirty="0">
              <a:solidFill>
                <a:prstClr val="black"/>
              </a:solidFill>
            </a:endParaRPr>
          </a:p>
          <a:p>
            <a:pPr marL="342900" indent="-342900" algn="just">
              <a:buFont typeface="Arial" panose="020B0604020202020204" pitchFamily="34" charset="0"/>
              <a:buChar char="•"/>
            </a:pPr>
            <a:endParaRPr lang="en-US" dirty="0">
              <a:solidFill>
                <a:prstClr val="black"/>
              </a:solidFill>
            </a:endParaRPr>
          </a:p>
          <a:p>
            <a:pPr algn="just"/>
            <a:r>
              <a:rPr lang="en-US" sz="2800" b="1" dirty="0">
                <a:solidFill>
                  <a:prstClr val="black"/>
                </a:solidFill>
              </a:rPr>
              <a:t> </a:t>
            </a:r>
            <a:endParaRPr lang="en-US" b="1" dirty="0"/>
          </a:p>
          <a:p>
            <a:pPr algn="just"/>
            <a:r>
              <a:rPr lang="en-IN" dirty="0"/>
              <a:t> </a:t>
            </a:r>
            <a:endParaRPr lang="en-US" b="1" dirty="0"/>
          </a:p>
          <a:p>
            <a:pPr marL="457200" indent="-457200" algn="just">
              <a:buAutoNum type="alphaUcPeriod"/>
            </a:pPr>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23</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693190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E66B390D-9043-7DBC-D35E-7C7322899E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1B116A-7091-4F58-6D5B-E4A84693C765}"/>
              </a:ext>
            </a:extLst>
          </p:cNvPr>
          <p:cNvSpPr>
            <a:spLocks noGrp="1"/>
          </p:cNvSpPr>
          <p:nvPr>
            <p:ph type="ctrTitle"/>
          </p:nvPr>
        </p:nvSpPr>
        <p:spPr>
          <a:xfrm>
            <a:off x="888016" y="908122"/>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a:extLst>
              <a:ext uri="{FF2B5EF4-FFF2-40B4-BE49-F238E27FC236}">
                <a16:creationId xmlns:a16="http://schemas.microsoft.com/office/drawing/2014/main" id="{B24784C1-B173-32AB-4DBD-0D66C72562C8}"/>
              </a:ext>
            </a:extLst>
          </p:cNvPr>
          <p:cNvSpPr>
            <a:spLocks noGrp="1"/>
          </p:cNvSpPr>
          <p:nvPr>
            <p:ph type="subTitle" idx="1"/>
          </p:nvPr>
        </p:nvSpPr>
        <p:spPr>
          <a:xfrm>
            <a:off x="1169827" y="589105"/>
            <a:ext cx="10134157" cy="638033"/>
          </a:xfrm>
        </p:spPr>
        <p:txBody>
          <a:bodyPr>
            <a:noAutofit/>
          </a:bodyPr>
          <a:lstStyle/>
          <a:p>
            <a:pPr algn="just"/>
            <a:endParaRPr lang="en-US" b="1" dirty="0"/>
          </a:p>
          <a:p>
            <a:pPr marL="457200" indent="-457200" algn="just">
              <a:buFont typeface="Arial" panose="020B0604020202020204" pitchFamily="34" charset="0"/>
              <a:buAutoNum type="alphaUcPeriod"/>
            </a:pPr>
            <a:endParaRPr lang="en-US" b="1" dirty="0">
              <a:solidFill>
                <a:prstClr val="black"/>
              </a:solidFill>
            </a:endParaRPr>
          </a:p>
          <a:p>
            <a:pPr algn="just">
              <a:lnSpc>
                <a:spcPct val="100000"/>
              </a:lnSpc>
            </a:pPr>
            <a:r>
              <a:rPr lang="en-US" b="1" dirty="0">
                <a:solidFill>
                  <a:prstClr val="black"/>
                </a:solidFill>
              </a:rPr>
              <a:t>D. Persons eligible for FDI:-</a:t>
            </a:r>
          </a:p>
          <a:p>
            <a:pPr algn="just">
              <a:lnSpc>
                <a:spcPct val="100000"/>
              </a:lnSpc>
            </a:pPr>
            <a:r>
              <a:rPr lang="en-US" b="1" dirty="0">
                <a:solidFill>
                  <a:prstClr val="black"/>
                </a:solidFill>
              </a:rPr>
              <a:t>Recent Notification</a:t>
            </a:r>
          </a:p>
          <a:p>
            <a:pPr marL="342900" indent="-342900" algn="l">
              <a:lnSpc>
                <a:spcPct val="100000"/>
              </a:lnSpc>
              <a:buFont typeface="Arial" panose="020B0604020202020204" pitchFamily="34" charset="0"/>
              <a:buChar char="•"/>
            </a:pPr>
            <a:r>
              <a:rPr lang="en-US" dirty="0"/>
              <a:t>Press Note No. 2 (2026 Series)</a:t>
            </a:r>
            <a:br>
              <a:rPr lang="en-US" dirty="0"/>
            </a:br>
            <a:r>
              <a:rPr lang="en-US" dirty="0"/>
              <a:t>Issued by: DPIIT (Department for Promotion of Industry and Internal Trade)</a:t>
            </a:r>
            <a:br>
              <a:rPr lang="en-US" dirty="0"/>
            </a:br>
            <a:r>
              <a:rPr lang="en-US" dirty="0"/>
              <a:t>Date: 15 March 2026</a:t>
            </a:r>
          </a:p>
          <a:p>
            <a:pPr marL="342900" indent="-342900" algn="just">
              <a:lnSpc>
                <a:spcPct val="100000"/>
              </a:lnSpc>
              <a:buFont typeface="Arial" panose="020B0604020202020204" pitchFamily="34" charset="0"/>
              <a:buChar char="•"/>
            </a:pPr>
            <a:r>
              <a:rPr lang="en-US" b="1" dirty="0"/>
              <a:t>Overseas entities with beneficial ownership from land-border countries up to 10%, without control or significant influence, may invest under the automatic route. </a:t>
            </a:r>
          </a:p>
          <a:p>
            <a:pPr marL="342900" indent="-342900" algn="just">
              <a:lnSpc>
                <a:spcPct val="100000"/>
              </a:lnSpc>
              <a:buFont typeface="Arial" panose="020B0604020202020204" pitchFamily="34" charset="0"/>
              <a:buChar char="•"/>
            </a:pPr>
            <a:r>
              <a:rPr lang="en-US" dirty="0"/>
              <a:t>However, investments exceeding this threshold, involving control, or made directly by entities incorporated in such countries continue to require prior Government approval.</a:t>
            </a:r>
          </a:p>
          <a:p>
            <a:pPr marL="342900" indent="-342900" algn="just">
              <a:lnSpc>
                <a:spcPct val="100000"/>
              </a:lnSpc>
              <a:buFont typeface="Arial" panose="020B0604020202020204" pitchFamily="34" charset="0"/>
              <a:buChar char="•"/>
            </a:pPr>
            <a:endParaRPr lang="en-IN" dirty="0"/>
          </a:p>
          <a:p>
            <a:pPr algn="just">
              <a:lnSpc>
                <a:spcPct val="100000"/>
              </a:lnSpc>
            </a:pPr>
            <a:endParaRPr lang="en-US" b="1" dirty="0"/>
          </a:p>
          <a:p>
            <a:pPr algn="just"/>
            <a:endParaRPr lang="en-US" b="1" dirty="0"/>
          </a:p>
          <a:p>
            <a:pPr algn="just"/>
            <a:endParaRPr lang="en-US" dirty="0"/>
          </a:p>
          <a:p>
            <a:pPr marL="342900" indent="-342900" algn="just">
              <a:buFont typeface="Arial" panose="020B0604020202020204" pitchFamily="34" charset="0"/>
              <a:buChar char="•"/>
            </a:pPr>
            <a:endParaRPr lang="en-US" dirty="0">
              <a:solidFill>
                <a:prstClr val="black"/>
              </a:solidFill>
            </a:endParaRPr>
          </a:p>
          <a:p>
            <a:pPr marL="342900" indent="-342900" algn="just">
              <a:buFont typeface="Arial" panose="020B0604020202020204" pitchFamily="34" charset="0"/>
              <a:buChar char="•"/>
            </a:pPr>
            <a:endParaRPr lang="en-US" dirty="0">
              <a:solidFill>
                <a:prstClr val="black"/>
              </a:solidFill>
            </a:endParaRPr>
          </a:p>
          <a:p>
            <a:pPr algn="just"/>
            <a:r>
              <a:rPr lang="en-US" sz="2800" b="1" dirty="0">
                <a:solidFill>
                  <a:prstClr val="black"/>
                </a:solidFill>
              </a:rPr>
              <a:t> </a:t>
            </a:r>
            <a:endParaRPr lang="en-US" b="1" dirty="0"/>
          </a:p>
          <a:p>
            <a:pPr algn="just"/>
            <a:r>
              <a:rPr lang="en-IN" dirty="0"/>
              <a:t> </a:t>
            </a:r>
            <a:endParaRPr lang="en-US" b="1" dirty="0"/>
          </a:p>
          <a:p>
            <a:pPr marL="457200" indent="-457200" algn="just">
              <a:buAutoNum type="alphaUcPeriod"/>
            </a:pPr>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A8A12F97-82CA-5E4A-ADE1-14DB82365AB4}"/>
              </a:ext>
            </a:extLst>
          </p:cNvPr>
          <p:cNvSpPr>
            <a:spLocks noGrp="1"/>
          </p:cNvSpPr>
          <p:nvPr>
            <p:ph type="sldNum" sz="quarter" idx="12"/>
          </p:nvPr>
        </p:nvSpPr>
        <p:spPr/>
        <p:txBody>
          <a:bodyPr/>
          <a:lstStyle/>
          <a:p>
            <a:fld id="{C4C31CBA-62FA-48D9-9AC4-C9F93CA95675}" type="slidenum">
              <a:rPr lang="en-US" smtClean="0"/>
              <a:t>24</a:t>
            </a:fld>
            <a:endParaRPr lang="en-US"/>
          </a:p>
        </p:txBody>
      </p:sp>
      <p:pic>
        <p:nvPicPr>
          <p:cNvPr id="6" name="Picture 5">
            <a:extLst>
              <a:ext uri="{FF2B5EF4-FFF2-40B4-BE49-F238E27FC236}">
                <a16:creationId xmlns:a16="http://schemas.microsoft.com/office/drawing/2014/main" id="{65B06962-B21F-19C1-50C1-C7632CB22B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80506753-7D57-AC01-4F03-23D652DC5680}"/>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624868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19535" y="375935"/>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p>
        </p:txBody>
      </p:sp>
      <p:sp>
        <p:nvSpPr>
          <p:cNvPr id="3" name="Subtitle 2"/>
          <p:cNvSpPr>
            <a:spLocks noGrp="1"/>
          </p:cNvSpPr>
          <p:nvPr>
            <p:ph type="subTitle" idx="1"/>
          </p:nvPr>
        </p:nvSpPr>
        <p:spPr>
          <a:xfrm>
            <a:off x="1326317" y="204910"/>
            <a:ext cx="8830101" cy="638033"/>
          </a:xfrm>
        </p:spPr>
        <p:txBody>
          <a:bodyPr>
            <a:noAutofit/>
          </a:bodyPr>
          <a:lstStyle/>
          <a:p>
            <a:pPr algn="just"/>
            <a:endParaRPr lang="en-US" b="1" dirty="0"/>
          </a:p>
          <a:p>
            <a:pPr marL="457200" indent="-457200" algn="just">
              <a:buFont typeface="Arial" panose="020B0604020202020204" pitchFamily="34" charset="0"/>
              <a:buAutoNum type="alphaUcPeriod"/>
            </a:pPr>
            <a:endParaRPr lang="en-US" b="1" dirty="0">
              <a:solidFill>
                <a:prstClr val="black"/>
              </a:solidFill>
            </a:endParaRPr>
          </a:p>
          <a:p>
            <a:pPr algn="just"/>
            <a:r>
              <a:rPr lang="en-US" b="1" dirty="0"/>
              <a:t>E. Pricing guidelines:-</a:t>
            </a:r>
          </a:p>
          <a:p>
            <a:pPr algn="just"/>
            <a:endParaRPr lang="en-US" b="1" dirty="0"/>
          </a:p>
          <a:p>
            <a:pPr algn="just"/>
            <a:endParaRPr lang="en-US" b="1" dirty="0"/>
          </a:p>
          <a:p>
            <a:pPr algn="just"/>
            <a:endParaRPr lang="en-US" dirty="0"/>
          </a:p>
          <a:p>
            <a:pPr marL="342900" indent="-342900" algn="just">
              <a:buFont typeface="Arial" panose="020B0604020202020204" pitchFamily="34" charset="0"/>
              <a:buChar char="•"/>
            </a:pPr>
            <a:endParaRPr lang="en-US" dirty="0">
              <a:solidFill>
                <a:prstClr val="black"/>
              </a:solidFill>
            </a:endParaRPr>
          </a:p>
          <a:p>
            <a:pPr marL="342900" indent="-342900" algn="just">
              <a:buFont typeface="Arial" panose="020B0604020202020204" pitchFamily="34" charset="0"/>
              <a:buChar char="•"/>
            </a:pPr>
            <a:endParaRPr lang="en-US" dirty="0">
              <a:solidFill>
                <a:prstClr val="black"/>
              </a:solidFill>
            </a:endParaRPr>
          </a:p>
          <a:p>
            <a:pPr algn="just"/>
            <a:r>
              <a:rPr lang="en-US" sz="2800" b="1" dirty="0">
                <a:solidFill>
                  <a:prstClr val="black"/>
                </a:solidFill>
              </a:rPr>
              <a:t> </a:t>
            </a:r>
            <a:endParaRPr lang="en-US" b="1" dirty="0"/>
          </a:p>
          <a:p>
            <a:pPr algn="just"/>
            <a:r>
              <a:rPr lang="en-IN" dirty="0"/>
              <a:t> </a:t>
            </a:r>
            <a:endParaRPr lang="en-US" b="1" dirty="0"/>
          </a:p>
          <a:p>
            <a:pPr marL="457200" indent="-457200" algn="just">
              <a:buAutoNum type="alphaUcPeriod"/>
            </a:pPr>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25</a:t>
            </a:fld>
            <a:endParaRPr lang="en-US"/>
          </a:p>
        </p:txBody>
      </p:sp>
      <p:graphicFrame>
        <p:nvGraphicFramePr>
          <p:cNvPr id="23" name="Table 22">
            <a:extLst>
              <a:ext uri="{FF2B5EF4-FFF2-40B4-BE49-F238E27FC236}">
                <a16:creationId xmlns:a16="http://schemas.microsoft.com/office/drawing/2014/main" id="{BA59B5F6-5E63-4939-9BC2-35B90556D364}"/>
              </a:ext>
            </a:extLst>
          </p:cNvPr>
          <p:cNvGraphicFramePr>
            <a:graphicFrameLocks noGrp="1"/>
          </p:cNvGraphicFramePr>
          <p:nvPr>
            <p:extLst>
              <p:ext uri="{D42A27DB-BD31-4B8C-83A1-F6EECF244321}">
                <p14:modId xmlns:p14="http://schemas.microsoft.com/office/powerpoint/2010/main" val="2385843565"/>
              </p:ext>
            </p:extLst>
          </p:nvPr>
        </p:nvGraphicFramePr>
        <p:xfrm>
          <a:off x="719918" y="1524757"/>
          <a:ext cx="10724222" cy="5179695"/>
        </p:xfrm>
        <a:graphic>
          <a:graphicData uri="http://schemas.openxmlformats.org/drawingml/2006/table">
            <a:tbl>
              <a:tblPr>
                <a:tableStyleId>{5DA37D80-6434-44D0-A028-1B22A696006F}</a:tableStyleId>
              </a:tblPr>
              <a:tblGrid>
                <a:gridCol w="448115">
                  <a:extLst>
                    <a:ext uri="{9D8B030D-6E8A-4147-A177-3AD203B41FA5}">
                      <a16:colId xmlns:a16="http://schemas.microsoft.com/office/drawing/2014/main" val="202113073"/>
                    </a:ext>
                  </a:extLst>
                </a:gridCol>
                <a:gridCol w="3026895">
                  <a:extLst>
                    <a:ext uri="{9D8B030D-6E8A-4147-A177-3AD203B41FA5}">
                      <a16:colId xmlns:a16="http://schemas.microsoft.com/office/drawing/2014/main" val="1793405977"/>
                    </a:ext>
                  </a:extLst>
                </a:gridCol>
                <a:gridCol w="3638746">
                  <a:extLst>
                    <a:ext uri="{9D8B030D-6E8A-4147-A177-3AD203B41FA5}">
                      <a16:colId xmlns:a16="http://schemas.microsoft.com/office/drawing/2014/main" val="382124766"/>
                    </a:ext>
                  </a:extLst>
                </a:gridCol>
                <a:gridCol w="3610466">
                  <a:extLst>
                    <a:ext uri="{9D8B030D-6E8A-4147-A177-3AD203B41FA5}">
                      <a16:colId xmlns:a16="http://schemas.microsoft.com/office/drawing/2014/main" val="3918238817"/>
                    </a:ext>
                  </a:extLst>
                </a:gridCol>
              </a:tblGrid>
              <a:tr h="0">
                <a:tc>
                  <a:txBody>
                    <a:bodyPr/>
                    <a:lstStyle/>
                    <a:p>
                      <a:pPr algn="r" fontAlgn="ctr">
                        <a:lnSpc>
                          <a:spcPct val="120000"/>
                        </a:lnSpc>
                      </a:pPr>
                      <a:r>
                        <a:rPr lang="en-IN" sz="2000" u="none" strike="noStrike" dirty="0">
                          <a:effectLst/>
                        </a:rPr>
                        <a:t>1</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IN" sz="2000" u="none" strike="noStrike" dirty="0">
                          <a:effectLst/>
                        </a:rPr>
                        <a:t>Fresh Issue of Shares</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u="none" strike="noStrike" dirty="0">
                          <a:effectLst/>
                        </a:rPr>
                        <a:t>At price </a:t>
                      </a:r>
                      <a:r>
                        <a:rPr lang="en-US" sz="2000" b="1" u="none" strike="noStrike" dirty="0">
                          <a:effectLst/>
                        </a:rPr>
                        <a:t>not less than</a:t>
                      </a:r>
                      <a:r>
                        <a:rPr lang="en-US" sz="2000" u="none" strike="noStrike" dirty="0">
                          <a:effectLst/>
                        </a:rPr>
                        <a:t> fair value of shares</a:t>
                      </a:r>
                      <a:endParaRPr lang="en-US" sz="2000" b="0" i="0" u="none" strike="noStrike" dirty="0">
                        <a:solidFill>
                          <a:srgbClr val="000000"/>
                        </a:solidFill>
                        <a:effectLst/>
                        <a:latin typeface="Calibri" panose="020F0502020204030204" pitchFamily="34" charset="0"/>
                      </a:endParaRPr>
                    </a:p>
                  </a:txBody>
                  <a:tcPr marL="9525" marR="9525" marT="9525" marB="0" anchor="ctr"/>
                </a:tc>
                <a:tc rowSpan="3">
                  <a:txBody>
                    <a:bodyPr/>
                    <a:lstStyle/>
                    <a:p>
                      <a:pPr marL="457200" indent="-457200">
                        <a:buAutoNum type="arabicParenR"/>
                      </a:pPr>
                      <a:r>
                        <a:rPr lang="en-US" sz="2000" dirty="0"/>
                        <a:t>Valuation to be done by: SEBI Registered Category I Merchant Banker, </a:t>
                      </a:r>
                      <a:r>
                        <a:rPr lang="en-US" sz="2000" b="1" dirty="0"/>
                        <a:t>or</a:t>
                      </a:r>
                      <a:r>
                        <a:rPr lang="en-US" sz="2000" dirty="0"/>
                        <a:t>  Chartered Accountant</a:t>
                      </a:r>
                    </a:p>
                    <a:p>
                      <a:pPr marL="457200" indent="-457200">
                        <a:buAutoNum type="arabicParenR"/>
                      </a:pPr>
                      <a:endParaRPr lang="en-US" sz="2000" dirty="0"/>
                    </a:p>
                    <a:p>
                      <a:pPr marL="457200" indent="-457200">
                        <a:buAutoNum type="arabicParenR"/>
                      </a:pPr>
                      <a:r>
                        <a:rPr lang="en-US" sz="2000" kern="1200" dirty="0">
                          <a:solidFill>
                            <a:schemeClr val="tx1"/>
                          </a:solidFill>
                          <a:latin typeface="+mn-lt"/>
                          <a:ea typeface="+mn-ea"/>
                          <a:cs typeface="+mn-cs"/>
                        </a:rPr>
                        <a:t>Based</a:t>
                      </a:r>
                      <a:r>
                        <a:rPr lang="en-US" sz="2000" dirty="0"/>
                        <a:t> on: Internationally accepted pricing methodology</a:t>
                      </a:r>
                      <a:br>
                        <a:rPr lang="en-US" sz="2000" dirty="0"/>
                      </a:br>
                      <a:r>
                        <a:rPr lang="en-US" sz="2000" i="1" dirty="0"/>
                        <a:t>(e.g., DCF, NAV, Comparable method)</a:t>
                      </a:r>
                      <a:endParaRPr lang="en-US" sz="20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58226620"/>
                  </a:ext>
                </a:extLst>
              </a:tr>
              <a:tr h="712452">
                <a:tc>
                  <a:txBody>
                    <a:bodyPr/>
                    <a:lstStyle/>
                    <a:p>
                      <a:pPr algn="r" fontAlgn="ctr">
                        <a:lnSpc>
                          <a:spcPct val="120000"/>
                        </a:lnSpc>
                      </a:pPr>
                      <a:r>
                        <a:rPr lang="en-IN" sz="2000" u="none" strike="noStrike">
                          <a:effectLst/>
                        </a:rPr>
                        <a:t>2</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u="none" strike="noStrike" dirty="0">
                          <a:effectLst/>
                        </a:rPr>
                        <a:t>Transfer of Shares: </a:t>
                      </a:r>
                    </a:p>
                    <a:p>
                      <a:pPr marL="514350" indent="-514350" algn="l" fontAlgn="ctr">
                        <a:lnSpc>
                          <a:spcPct val="120000"/>
                        </a:lnSpc>
                        <a:buAutoNum type="romanLcParenR"/>
                      </a:pPr>
                      <a:r>
                        <a:rPr lang="en-US" sz="2000" u="none" strike="noStrike" dirty="0">
                          <a:effectLst/>
                        </a:rPr>
                        <a:t>From Resident to Non-Resident (inbound)</a:t>
                      </a:r>
                    </a:p>
                    <a:p>
                      <a:pPr marL="514350" indent="-514350" algn="l" fontAlgn="ctr">
                        <a:lnSpc>
                          <a:spcPct val="120000"/>
                        </a:lnSpc>
                        <a:buAutoNum type="romanLcParenR"/>
                      </a:pPr>
                      <a:r>
                        <a:rPr lang="en-US" sz="2000" u="none" strike="noStrike" dirty="0">
                          <a:effectLst/>
                        </a:rPr>
                        <a:t> From Non-Resident to Resident (outbound)</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514350" indent="-514350" algn="l" fontAlgn="ctr">
                        <a:lnSpc>
                          <a:spcPct val="120000"/>
                        </a:lnSpc>
                        <a:buAutoNum type="romanLcParenR"/>
                      </a:pPr>
                      <a:r>
                        <a:rPr lang="en-US" sz="2000" u="none" strike="noStrike" dirty="0">
                          <a:effectLst/>
                        </a:rPr>
                        <a:t>At a price </a:t>
                      </a:r>
                      <a:r>
                        <a:rPr lang="en-US" sz="2000" b="1" u="none" strike="noStrike" dirty="0">
                          <a:effectLst/>
                        </a:rPr>
                        <a:t>not less than</a:t>
                      </a:r>
                      <a:r>
                        <a:rPr lang="en-US" sz="2000" u="none" strike="noStrike" dirty="0">
                          <a:effectLst/>
                        </a:rPr>
                        <a:t> fair value of shares  </a:t>
                      </a:r>
                      <a:r>
                        <a:rPr lang="en-US" sz="2000" b="0" u="none" strike="noStrike" dirty="0">
                          <a:effectLst/>
                        </a:rPr>
                        <a:t>(</a:t>
                      </a:r>
                      <a:r>
                        <a:rPr lang="en-IN" sz="2000" b="0" dirty="0"/>
                        <a:t>Price ≥ Fair Value)</a:t>
                      </a:r>
                      <a:endParaRPr lang="en-US" sz="2000" b="0" u="none" strike="noStrike" dirty="0">
                        <a:effectLst/>
                      </a:endParaRPr>
                    </a:p>
                    <a:p>
                      <a:pPr marL="514350" indent="-514350" algn="l" fontAlgn="ctr">
                        <a:lnSpc>
                          <a:spcPct val="120000"/>
                        </a:lnSpc>
                        <a:buAutoNum type="romanLcParenR"/>
                      </a:pPr>
                      <a:r>
                        <a:rPr lang="en-US" sz="2000" u="none" strike="noStrike" dirty="0">
                          <a:effectLst/>
                        </a:rPr>
                        <a:t>At a price </a:t>
                      </a:r>
                      <a:r>
                        <a:rPr lang="en-US" sz="2000" b="1" u="none" strike="noStrike" dirty="0">
                          <a:effectLst/>
                        </a:rPr>
                        <a:t>not more than</a:t>
                      </a:r>
                      <a:r>
                        <a:rPr lang="en-US" sz="2000" u="none" strike="noStrike" dirty="0">
                          <a:effectLst/>
                        </a:rPr>
                        <a:t> fair value of shares  </a:t>
                      </a:r>
                      <a:r>
                        <a:rPr lang="en-US" sz="2000" b="0" u="none" strike="noStrike" dirty="0">
                          <a:effectLst/>
                        </a:rPr>
                        <a:t>(</a:t>
                      </a:r>
                      <a:r>
                        <a:rPr lang="en-IN" sz="2000" b="0" dirty="0"/>
                        <a:t>Price ≤ Fair Value)</a:t>
                      </a:r>
                      <a:endParaRPr lang="en-US" sz="20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pPr algn="l" fontAlgn="ctr">
                        <a:lnSpc>
                          <a:spcPct val="120000"/>
                        </a:lnSpc>
                      </a:pPr>
                      <a:endParaRPr lang="en-US" sz="20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03755196"/>
                  </a:ext>
                </a:extLst>
              </a:tr>
              <a:tr h="762000">
                <a:tc>
                  <a:txBody>
                    <a:bodyPr/>
                    <a:lstStyle/>
                    <a:p>
                      <a:pPr algn="r" fontAlgn="ctr">
                        <a:lnSpc>
                          <a:spcPct val="120000"/>
                        </a:lnSpc>
                      </a:pPr>
                      <a:r>
                        <a:rPr lang="en-IN" sz="2000" u="none" strike="noStrike" dirty="0">
                          <a:effectLst/>
                        </a:rPr>
                        <a:t>3</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IN" sz="2000" dirty="0"/>
                        <a:t>Preferential Allotment</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u="none" strike="noStrike" dirty="0">
                          <a:effectLst/>
                        </a:rPr>
                        <a:t>At price </a:t>
                      </a:r>
                      <a:r>
                        <a:rPr lang="en-US" sz="2000" b="1" u="none" strike="noStrike" dirty="0">
                          <a:effectLst/>
                        </a:rPr>
                        <a:t>not less than</a:t>
                      </a:r>
                      <a:r>
                        <a:rPr lang="en-US" sz="2000" u="none" strike="noStrike" dirty="0">
                          <a:effectLst/>
                        </a:rPr>
                        <a:t> fair value of shares</a:t>
                      </a:r>
                      <a:endParaRPr lang="en-US" sz="20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pPr algn="l" fontAlgn="ctr">
                        <a:lnSpc>
                          <a:spcPct val="120000"/>
                        </a:lnSpc>
                      </a:pPr>
                      <a:endParaRPr lang="en-US" sz="20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280970799"/>
                  </a:ext>
                </a:extLst>
              </a:tr>
              <a:tr h="571500">
                <a:tc>
                  <a:txBody>
                    <a:bodyPr/>
                    <a:lstStyle/>
                    <a:p>
                      <a:pPr algn="r" fontAlgn="ctr">
                        <a:lnSpc>
                          <a:spcPct val="120000"/>
                        </a:lnSpc>
                      </a:pPr>
                      <a:r>
                        <a:rPr lang="en-IN" sz="2000" u="none" strike="noStrike" dirty="0">
                          <a:effectLst/>
                        </a:rPr>
                        <a:t>4</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IN" sz="2000" u="none" strike="noStrike" dirty="0">
                          <a:effectLst/>
                        </a:rPr>
                        <a:t>Right Shares</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514350" indent="-514350" algn="l" fontAlgn="ctr">
                        <a:lnSpc>
                          <a:spcPct val="120000"/>
                        </a:lnSpc>
                        <a:buAutoNum type="romanLcParenR"/>
                      </a:pPr>
                      <a:r>
                        <a:rPr lang="en-US" sz="2000" u="none" strike="noStrike" dirty="0">
                          <a:effectLst/>
                        </a:rPr>
                        <a:t>Same as offered to resident shareholders</a:t>
                      </a:r>
                    </a:p>
                    <a:p>
                      <a:pPr marL="514350" indent="-514350" algn="l" fontAlgn="ctr">
                        <a:lnSpc>
                          <a:spcPct val="120000"/>
                        </a:lnSpc>
                        <a:buAutoNum type="romanLcParenR"/>
                      </a:pPr>
                      <a:r>
                        <a:rPr lang="en-US" sz="2000" u="none" strike="noStrike" dirty="0">
                          <a:effectLst/>
                        </a:rPr>
                        <a:t>No preferential pricing to non-residents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b="0" i="0" u="none" strike="noStrike" dirty="0">
                          <a:solidFill>
                            <a:srgbClr val="000000"/>
                          </a:solidFill>
                          <a:effectLst/>
                          <a:latin typeface="Calibri" panose="020F0502020204030204" pitchFamily="34" charset="0"/>
                        </a:rPr>
                        <a:t>No valuation required</a:t>
                      </a:r>
                    </a:p>
                  </a:txBody>
                  <a:tcPr marL="9525" marR="9525" marT="9525" marB="0" anchor="ctr"/>
                </a:tc>
                <a:extLst>
                  <a:ext uri="{0D108BD9-81ED-4DB2-BD59-A6C34878D82A}">
                    <a16:rowId xmlns:a16="http://schemas.microsoft.com/office/drawing/2014/main" val="2839065792"/>
                  </a:ext>
                </a:extLst>
              </a:tr>
            </a:tbl>
          </a:graphicData>
        </a:graphic>
      </p:graphicFrame>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87058" y="-118924"/>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512905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36CAF0D0-9B33-F9C7-77E8-F52158D684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DCD16-20AC-6933-0743-8464047752D4}"/>
              </a:ext>
            </a:extLst>
          </p:cNvPr>
          <p:cNvSpPr>
            <a:spLocks noGrp="1"/>
          </p:cNvSpPr>
          <p:nvPr>
            <p:ph type="ctrTitle"/>
          </p:nvPr>
        </p:nvSpPr>
        <p:spPr>
          <a:xfrm>
            <a:off x="1619535" y="375935"/>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p>
        </p:txBody>
      </p:sp>
      <p:sp>
        <p:nvSpPr>
          <p:cNvPr id="3" name="Subtitle 2">
            <a:extLst>
              <a:ext uri="{FF2B5EF4-FFF2-40B4-BE49-F238E27FC236}">
                <a16:creationId xmlns:a16="http://schemas.microsoft.com/office/drawing/2014/main" id="{6320076F-BFD7-B3A7-7A3E-7611019A1436}"/>
              </a:ext>
            </a:extLst>
          </p:cNvPr>
          <p:cNvSpPr>
            <a:spLocks noGrp="1"/>
          </p:cNvSpPr>
          <p:nvPr>
            <p:ph type="subTitle" idx="1"/>
          </p:nvPr>
        </p:nvSpPr>
        <p:spPr>
          <a:xfrm>
            <a:off x="1326317" y="204910"/>
            <a:ext cx="8830101" cy="638033"/>
          </a:xfrm>
        </p:spPr>
        <p:txBody>
          <a:bodyPr>
            <a:noAutofit/>
          </a:bodyPr>
          <a:lstStyle/>
          <a:p>
            <a:pPr algn="just"/>
            <a:endParaRPr lang="en-US" b="1" dirty="0"/>
          </a:p>
          <a:p>
            <a:pPr marL="457200" indent="-457200" algn="just">
              <a:buFont typeface="Arial" panose="020B0604020202020204" pitchFamily="34" charset="0"/>
              <a:buAutoNum type="alphaUcPeriod"/>
            </a:pPr>
            <a:endParaRPr lang="en-US" b="1" dirty="0">
              <a:solidFill>
                <a:prstClr val="black"/>
              </a:solidFill>
            </a:endParaRPr>
          </a:p>
          <a:p>
            <a:pPr algn="just"/>
            <a:r>
              <a:rPr lang="en-US" b="1" dirty="0"/>
              <a:t>E. Pricing guidelines:-</a:t>
            </a:r>
          </a:p>
          <a:p>
            <a:pPr algn="just"/>
            <a:endParaRPr lang="en-US" b="1" dirty="0"/>
          </a:p>
          <a:p>
            <a:pPr algn="just"/>
            <a:endParaRPr lang="en-US" b="1" dirty="0"/>
          </a:p>
          <a:p>
            <a:pPr algn="just"/>
            <a:endParaRPr lang="en-US" b="1" dirty="0"/>
          </a:p>
          <a:p>
            <a:pPr algn="just"/>
            <a:endParaRPr lang="en-US" dirty="0"/>
          </a:p>
          <a:p>
            <a:pPr marL="342900" indent="-342900" algn="just">
              <a:buFont typeface="Arial" panose="020B0604020202020204" pitchFamily="34" charset="0"/>
              <a:buChar char="•"/>
            </a:pPr>
            <a:endParaRPr lang="en-US" dirty="0">
              <a:solidFill>
                <a:prstClr val="black"/>
              </a:solidFill>
            </a:endParaRPr>
          </a:p>
          <a:p>
            <a:pPr marL="342900" indent="-342900" algn="just">
              <a:buFont typeface="Arial" panose="020B0604020202020204" pitchFamily="34" charset="0"/>
              <a:buChar char="•"/>
            </a:pPr>
            <a:endParaRPr lang="en-US" dirty="0">
              <a:solidFill>
                <a:prstClr val="black"/>
              </a:solidFill>
            </a:endParaRPr>
          </a:p>
          <a:p>
            <a:pPr algn="just"/>
            <a:r>
              <a:rPr lang="en-US" sz="2800" b="1" dirty="0">
                <a:solidFill>
                  <a:prstClr val="black"/>
                </a:solidFill>
              </a:rPr>
              <a:t> </a:t>
            </a:r>
            <a:endParaRPr lang="en-US" b="1" dirty="0"/>
          </a:p>
          <a:p>
            <a:pPr algn="just"/>
            <a:r>
              <a:rPr lang="en-IN" dirty="0"/>
              <a:t> </a:t>
            </a:r>
            <a:endParaRPr lang="en-US" b="1" dirty="0"/>
          </a:p>
          <a:p>
            <a:pPr marL="457200" indent="-457200" algn="just">
              <a:buAutoNum type="alphaUcPeriod"/>
            </a:pPr>
            <a:endParaRPr lang="en-US" b="1" dirty="0"/>
          </a:p>
          <a:p>
            <a:pPr algn="just"/>
            <a:endParaRPr lang="en-US" b="1" dirty="0"/>
          </a:p>
          <a:p>
            <a:pPr algn="just"/>
            <a:endParaRPr lang="en-US" b="1" dirty="0"/>
          </a:p>
          <a:p>
            <a:pPr algn="just"/>
            <a:endParaRPr lang="en-US" dirty="0"/>
          </a:p>
          <a:p>
            <a:pPr algn="just"/>
            <a:endParaRPr lang="en-US" dirty="0"/>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20A95186-E704-B154-96A5-3E5DD2B37337}"/>
              </a:ext>
            </a:extLst>
          </p:cNvPr>
          <p:cNvSpPr>
            <a:spLocks noGrp="1"/>
          </p:cNvSpPr>
          <p:nvPr>
            <p:ph type="sldNum" sz="quarter" idx="12"/>
          </p:nvPr>
        </p:nvSpPr>
        <p:spPr/>
        <p:txBody>
          <a:bodyPr/>
          <a:lstStyle/>
          <a:p>
            <a:fld id="{C4C31CBA-62FA-48D9-9AC4-C9F93CA95675}" type="slidenum">
              <a:rPr lang="en-US" smtClean="0"/>
              <a:t>26</a:t>
            </a:fld>
            <a:endParaRPr lang="en-US"/>
          </a:p>
        </p:txBody>
      </p:sp>
      <p:graphicFrame>
        <p:nvGraphicFramePr>
          <p:cNvPr id="23" name="Table 22">
            <a:extLst>
              <a:ext uri="{FF2B5EF4-FFF2-40B4-BE49-F238E27FC236}">
                <a16:creationId xmlns:a16="http://schemas.microsoft.com/office/drawing/2014/main" id="{7876BA8E-A9F0-5D3B-4393-B4424608D1E6}"/>
              </a:ext>
            </a:extLst>
          </p:cNvPr>
          <p:cNvGraphicFramePr>
            <a:graphicFrameLocks noGrp="1"/>
          </p:cNvGraphicFramePr>
          <p:nvPr>
            <p:extLst>
              <p:ext uri="{D42A27DB-BD31-4B8C-83A1-F6EECF244321}">
                <p14:modId xmlns:p14="http://schemas.microsoft.com/office/powerpoint/2010/main" val="2498021084"/>
              </p:ext>
            </p:extLst>
          </p:nvPr>
        </p:nvGraphicFramePr>
        <p:xfrm>
          <a:off x="733889" y="1785830"/>
          <a:ext cx="10724222" cy="4042410"/>
        </p:xfrm>
        <a:graphic>
          <a:graphicData uri="http://schemas.openxmlformats.org/drawingml/2006/table">
            <a:tbl>
              <a:tblPr>
                <a:tableStyleId>{5DA37D80-6434-44D0-A028-1B22A696006F}</a:tableStyleId>
              </a:tblPr>
              <a:tblGrid>
                <a:gridCol w="448115">
                  <a:extLst>
                    <a:ext uri="{9D8B030D-6E8A-4147-A177-3AD203B41FA5}">
                      <a16:colId xmlns:a16="http://schemas.microsoft.com/office/drawing/2014/main" val="202113073"/>
                    </a:ext>
                  </a:extLst>
                </a:gridCol>
                <a:gridCol w="3026895">
                  <a:extLst>
                    <a:ext uri="{9D8B030D-6E8A-4147-A177-3AD203B41FA5}">
                      <a16:colId xmlns:a16="http://schemas.microsoft.com/office/drawing/2014/main" val="1793405977"/>
                    </a:ext>
                  </a:extLst>
                </a:gridCol>
                <a:gridCol w="3638746">
                  <a:extLst>
                    <a:ext uri="{9D8B030D-6E8A-4147-A177-3AD203B41FA5}">
                      <a16:colId xmlns:a16="http://schemas.microsoft.com/office/drawing/2014/main" val="382124766"/>
                    </a:ext>
                  </a:extLst>
                </a:gridCol>
                <a:gridCol w="3610466">
                  <a:extLst>
                    <a:ext uri="{9D8B030D-6E8A-4147-A177-3AD203B41FA5}">
                      <a16:colId xmlns:a16="http://schemas.microsoft.com/office/drawing/2014/main" val="3918238817"/>
                    </a:ext>
                  </a:extLst>
                </a:gridCol>
              </a:tblGrid>
              <a:tr h="0">
                <a:tc>
                  <a:txBody>
                    <a:bodyPr/>
                    <a:lstStyle/>
                    <a:p>
                      <a:pPr algn="r" fontAlgn="ctr">
                        <a:lnSpc>
                          <a:spcPct val="120000"/>
                        </a:lnSpc>
                      </a:pPr>
                      <a:r>
                        <a:rPr lang="en-IN" sz="2000" u="none" strike="noStrike" dirty="0">
                          <a:effectLst/>
                        </a:rPr>
                        <a:t>5</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u="none" strike="noStrike" dirty="0">
                          <a:effectLst/>
                        </a:rPr>
                        <a:t>Subscription to MOA</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IN" sz="2000" u="none" strike="noStrike" dirty="0">
                          <a:effectLst/>
                        </a:rPr>
                        <a:t>At face value</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IN" sz="2000" b="0" i="0" u="none" strike="noStrike" dirty="0">
                          <a:solidFill>
                            <a:srgbClr val="000000"/>
                          </a:solidFill>
                          <a:effectLst/>
                          <a:latin typeface="Calibri" panose="020F0502020204030204" pitchFamily="34" charset="0"/>
                        </a:rPr>
                        <a:t>No valuation required</a:t>
                      </a:r>
                    </a:p>
                  </a:txBody>
                  <a:tcPr marL="9525" marR="9525" marT="9525" marB="0" anchor="ctr"/>
                </a:tc>
                <a:extLst>
                  <a:ext uri="{0D108BD9-81ED-4DB2-BD59-A6C34878D82A}">
                    <a16:rowId xmlns:a16="http://schemas.microsoft.com/office/drawing/2014/main" val="2658226620"/>
                  </a:ext>
                </a:extLst>
              </a:tr>
              <a:tr h="712452">
                <a:tc>
                  <a:txBody>
                    <a:bodyPr/>
                    <a:lstStyle/>
                    <a:p>
                      <a:pPr algn="r" fontAlgn="ctr">
                        <a:lnSpc>
                          <a:spcPct val="120000"/>
                        </a:lnSpc>
                      </a:pPr>
                      <a:r>
                        <a:rPr lang="en-IN" sz="2000" u="none" strike="noStrike" dirty="0">
                          <a:effectLst/>
                        </a:rPr>
                        <a:t>6</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lnSpc>
                          <a:spcPct val="120000"/>
                        </a:lnSpc>
                      </a:pPr>
                      <a:r>
                        <a:rPr lang="en-US" sz="2000" u="none" strike="noStrike" dirty="0">
                          <a:effectLst/>
                        </a:rPr>
                        <a:t>CCPS/CCD</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514350" lvl="0" indent="-514350" algn="just">
                        <a:lnSpc>
                          <a:spcPct val="100000"/>
                        </a:lnSpc>
                        <a:buFont typeface="+mj-lt"/>
                        <a:buAutoNum type="romanLcPeriod"/>
                      </a:pPr>
                      <a:r>
                        <a:rPr lang="en-US" sz="2000" dirty="0"/>
                        <a:t>The conversion price of CCPS/CCD should be determined </a:t>
                      </a:r>
                      <a:r>
                        <a:rPr lang="en-US" sz="2000" b="1" dirty="0"/>
                        <a:t>upfront at the time of issue</a:t>
                      </a:r>
                      <a:endParaRPr lang="en-US" sz="2000" dirty="0"/>
                    </a:p>
                    <a:p>
                      <a:pPr marL="514350" lvl="0" indent="-514350" algn="just">
                        <a:lnSpc>
                          <a:spcPct val="100000"/>
                        </a:lnSpc>
                        <a:buFont typeface="+mj-lt"/>
                        <a:buAutoNum type="romanLcPeriod"/>
                      </a:pPr>
                      <a:r>
                        <a:rPr lang="en-US" sz="2000" dirty="0"/>
                        <a:t>Conversion formula which has to be determined / fixed upfront</a:t>
                      </a:r>
                    </a:p>
                    <a:p>
                      <a:pPr marL="514350" lvl="0" indent="-514350" algn="just">
                        <a:lnSpc>
                          <a:spcPct val="100000"/>
                        </a:lnSpc>
                        <a:buFont typeface="+mj-lt"/>
                        <a:buAutoNum type="romanLcPeriod"/>
                      </a:pPr>
                      <a:r>
                        <a:rPr lang="en-US" sz="2000" dirty="0"/>
                        <a:t>Price at the time of conversion should not be less than the fair value worked out, at the time of issuance of these instruments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457200" indent="-457200">
                        <a:buAutoNum type="arabicParenR"/>
                      </a:pPr>
                      <a:r>
                        <a:rPr lang="en-US" sz="2000" dirty="0"/>
                        <a:t>Valuation to be done by: SEBI Registered Category I Merchant Banker, </a:t>
                      </a:r>
                      <a:r>
                        <a:rPr lang="en-US" sz="2000" b="1" dirty="0"/>
                        <a:t>or</a:t>
                      </a:r>
                      <a:r>
                        <a:rPr lang="en-US" sz="2000" dirty="0"/>
                        <a:t>  Chartered Accountant</a:t>
                      </a:r>
                    </a:p>
                    <a:p>
                      <a:pPr marL="457200" indent="-457200">
                        <a:buAutoNum type="arabicParenR"/>
                      </a:pPr>
                      <a:endParaRPr lang="en-US" sz="2000" dirty="0"/>
                    </a:p>
                    <a:p>
                      <a:pPr marL="457200" indent="-457200">
                        <a:buAutoNum type="arabicParenR"/>
                      </a:pPr>
                      <a:r>
                        <a:rPr lang="en-US" sz="2000" kern="1200" dirty="0">
                          <a:solidFill>
                            <a:schemeClr val="tx1"/>
                          </a:solidFill>
                          <a:latin typeface="+mn-lt"/>
                          <a:ea typeface="+mn-ea"/>
                          <a:cs typeface="+mn-cs"/>
                        </a:rPr>
                        <a:t>Based</a:t>
                      </a:r>
                      <a:r>
                        <a:rPr lang="en-US" sz="2000" dirty="0"/>
                        <a:t> on: Internationally accepted pricing methodology</a:t>
                      </a:r>
                      <a:br>
                        <a:rPr lang="en-US" sz="2000" dirty="0"/>
                      </a:br>
                      <a:r>
                        <a:rPr lang="en-US" sz="2000" i="1" dirty="0"/>
                        <a:t>(e.g., DCF, NAV, Comparable method)</a:t>
                      </a:r>
                      <a:endParaRPr lang="en-US" sz="2000" b="0" i="0" u="none" strike="noStrike" dirty="0">
                        <a:solidFill>
                          <a:srgbClr val="000000"/>
                        </a:solidFill>
                        <a:effectLst/>
                        <a:latin typeface="Calibri" panose="020F0502020204030204" pitchFamily="34" charset="0"/>
                      </a:endParaRPr>
                    </a:p>
                    <a:p>
                      <a:pPr algn="l" fontAlgn="ctr">
                        <a:lnSpc>
                          <a:spcPct val="120000"/>
                        </a:lnSpc>
                      </a:pPr>
                      <a:endParaRPr lang="en-US" sz="20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03755196"/>
                  </a:ext>
                </a:extLst>
              </a:tr>
            </a:tbl>
          </a:graphicData>
        </a:graphic>
      </p:graphicFrame>
      <p:pic>
        <p:nvPicPr>
          <p:cNvPr id="7" name="Picture 6">
            <a:extLst>
              <a:ext uri="{FF2B5EF4-FFF2-40B4-BE49-F238E27FC236}">
                <a16:creationId xmlns:a16="http://schemas.microsoft.com/office/drawing/2014/main" id="{0593DB54-97F5-83DF-581F-5AB1F99FC9C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03653704-ED25-A635-ECDC-8097525D05C0}"/>
              </a:ext>
            </a:extLst>
          </p:cNvPr>
          <p:cNvSpPr txBox="1">
            <a:spLocks/>
          </p:cNvSpPr>
          <p:nvPr/>
        </p:nvSpPr>
        <p:spPr>
          <a:xfrm>
            <a:off x="387058" y="-118924"/>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56003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72571" y="847230"/>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026943" y="1074521"/>
            <a:ext cx="11000934" cy="1033446"/>
          </a:xfrm>
        </p:spPr>
        <p:txBody>
          <a:bodyPr>
            <a:noAutofit/>
          </a:bodyPr>
          <a:lstStyle/>
          <a:p>
            <a:pPr algn="just">
              <a:lnSpc>
                <a:spcPct val="150000"/>
              </a:lnSpc>
            </a:pPr>
            <a:r>
              <a:rPr lang="en-US" dirty="0"/>
              <a:t>F) </a:t>
            </a:r>
            <a:r>
              <a:rPr lang="en-US" b="1" dirty="0"/>
              <a:t>Mode of Consideration:</a:t>
            </a:r>
          </a:p>
          <a:p>
            <a:pPr algn="just">
              <a:lnSpc>
                <a:spcPct val="150000"/>
              </a:lnSpc>
            </a:pPr>
            <a:r>
              <a:rPr lang="en-US" dirty="0"/>
              <a:t>Amount of consideration should be received in following manner for issue of shares :</a:t>
            </a:r>
          </a:p>
          <a:p>
            <a:pPr algn="just">
              <a:lnSpc>
                <a:spcPct val="150000"/>
              </a:lnSpc>
            </a:pPr>
            <a:r>
              <a:rPr lang="en-US" dirty="0"/>
              <a:t>   (</a:t>
            </a:r>
            <a:r>
              <a:rPr lang="en-US" dirty="0" err="1"/>
              <a:t>i</a:t>
            </a:r>
            <a:r>
              <a:rPr lang="en-US" dirty="0"/>
              <a:t>)  Inward remittance through normal banking channels</a:t>
            </a:r>
          </a:p>
          <a:p>
            <a:pPr algn="just">
              <a:lnSpc>
                <a:spcPct val="150000"/>
              </a:lnSpc>
            </a:pPr>
            <a:r>
              <a:rPr lang="en-US" dirty="0"/>
              <a:t>   (ii) Debit to NRE / FCNR account</a:t>
            </a:r>
          </a:p>
          <a:p>
            <a:pPr algn="just">
              <a:lnSpc>
                <a:spcPct val="150000"/>
              </a:lnSpc>
            </a:pPr>
            <a:r>
              <a:rPr lang="en-US" dirty="0"/>
              <a:t>   (iii)Conversion of royalty / lump sum / technical know how fee due for payment</a:t>
            </a:r>
          </a:p>
          <a:p>
            <a:pPr algn="just">
              <a:lnSpc>
                <a:spcPct val="150000"/>
              </a:lnSpc>
            </a:pPr>
            <a:r>
              <a:rPr lang="en-US" dirty="0"/>
              <a:t>    iv) Conversion of ECB</a:t>
            </a:r>
          </a:p>
          <a:p>
            <a:pPr algn="just">
              <a:lnSpc>
                <a:spcPct val="150000"/>
              </a:lnSpc>
            </a:pPr>
            <a:r>
              <a:rPr lang="en-US" dirty="0"/>
              <a:t>    v) Conversion of pre-operative/pre-incorporation expenses</a:t>
            </a:r>
          </a:p>
          <a:p>
            <a:pPr algn="just">
              <a:lnSpc>
                <a:spcPct val="150000"/>
              </a:lnSpc>
            </a:pPr>
            <a:r>
              <a:rPr lang="en-US" dirty="0"/>
              <a:t>    vi) Conversion of import payables, share swap</a:t>
            </a:r>
          </a:p>
          <a:p>
            <a:pPr algn="just"/>
            <a:r>
              <a:rPr lang="en-US" dirty="0"/>
              <a:t> </a:t>
            </a:r>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27</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100825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a:extLst>
            <a:ext uri="{FF2B5EF4-FFF2-40B4-BE49-F238E27FC236}">
              <a16:creationId xmlns:a16="http://schemas.microsoft.com/office/drawing/2014/main" id="{80B3D38A-02BE-4A49-0261-2F7756521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03D9F-CE1A-016D-2A97-0672600980C9}"/>
              </a:ext>
            </a:extLst>
          </p:cNvPr>
          <p:cNvSpPr>
            <a:spLocks noGrp="1"/>
          </p:cNvSpPr>
          <p:nvPr>
            <p:ph type="ctrTitle"/>
          </p:nvPr>
        </p:nvSpPr>
        <p:spPr>
          <a:xfrm>
            <a:off x="1172571" y="847230"/>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a:extLst>
              <a:ext uri="{FF2B5EF4-FFF2-40B4-BE49-F238E27FC236}">
                <a16:creationId xmlns:a16="http://schemas.microsoft.com/office/drawing/2014/main" id="{FC802760-366A-0CB7-C061-F09BD2E71DF6}"/>
              </a:ext>
            </a:extLst>
          </p:cNvPr>
          <p:cNvSpPr>
            <a:spLocks noGrp="1"/>
          </p:cNvSpPr>
          <p:nvPr>
            <p:ph type="subTitle" idx="1"/>
          </p:nvPr>
        </p:nvSpPr>
        <p:spPr>
          <a:xfrm>
            <a:off x="1026943" y="1074521"/>
            <a:ext cx="11000934" cy="1033446"/>
          </a:xfrm>
        </p:spPr>
        <p:txBody>
          <a:bodyPr>
            <a:noAutofit/>
          </a:bodyPr>
          <a:lstStyle/>
          <a:p>
            <a:pPr algn="just">
              <a:lnSpc>
                <a:spcPct val="150000"/>
              </a:lnSpc>
            </a:pPr>
            <a:r>
              <a:rPr lang="en-US" dirty="0"/>
              <a:t>G) </a:t>
            </a:r>
            <a:r>
              <a:rPr lang="en-US" b="1" dirty="0"/>
              <a:t>Repatriation vs Non-Repatriation Basis (NRI / OCI Investment):</a:t>
            </a:r>
          </a:p>
          <a:p>
            <a:pPr algn="just">
              <a:lnSpc>
                <a:spcPct val="150000"/>
              </a:lnSpc>
            </a:pPr>
            <a:endParaRPr lang="en-US" dirty="0"/>
          </a:p>
          <a:p>
            <a:pPr algn="just"/>
            <a:r>
              <a:rPr lang="en-US" dirty="0"/>
              <a:t> </a:t>
            </a:r>
          </a:p>
          <a:p>
            <a:pPr algn="just"/>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C9E7D3E6-CAE2-C7D3-8AB7-195DFCB5172F}"/>
              </a:ext>
            </a:extLst>
          </p:cNvPr>
          <p:cNvSpPr>
            <a:spLocks noGrp="1"/>
          </p:cNvSpPr>
          <p:nvPr>
            <p:ph type="sldNum" sz="quarter" idx="12"/>
          </p:nvPr>
        </p:nvSpPr>
        <p:spPr/>
        <p:txBody>
          <a:bodyPr/>
          <a:lstStyle/>
          <a:p>
            <a:fld id="{C4C31CBA-62FA-48D9-9AC4-C9F93CA95675}" type="slidenum">
              <a:rPr lang="en-US" smtClean="0"/>
              <a:t>28</a:t>
            </a:fld>
            <a:endParaRPr lang="en-US"/>
          </a:p>
        </p:txBody>
      </p:sp>
      <p:pic>
        <p:nvPicPr>
          <p:cNvPr id="6" name="Picture 5">
            <a:extLst>
              <a:ext uri="{FF2B5EF4-FFF2-40B4-BE49-F238E27FC236}">
                <a16:creationId xmlns:a16="http://schemas.microsoft.com/office/drawing/2014/main" id="{FAE23DB3-B95E-CF22-797B-24D215E2C0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D005A991-C7AF-BFAB-35E6-68707320B935}"/>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graphicFrame>
        <p:nvGraphicFramePr>
          <p:cNvPr id="4" name="Table 3">
            <a:extLst>
              <a:ext uri="{FF2B5EF4-FFF2-40B4-BE49-F238E27FC236}">
                <a16:creationId xmlns:a16="http://schemas.microsoft.com/office/drawing/2014/main" id="{B20F80BD-86F7-DC9F-6BA0-6D438B54D86B}"/>
              </a:ext>
            </a:extLst>
          </p:cNvPr>
          <p:cNvGraphicFramePr>
            <a:graphicFrameLocks noGrp="1"/>
          </p:cNvGraphicFramePr>
          <p:nvPr>
            <p:extLst>
              <p:ext uri="{D42A27DB-BD31-4B8C-83A1-F6EECF244321}">
                <p14:modId xmlns:p14="http://schemas.microsoft.com/office/powerpoint/2010/main" val="1158435617"/>
              </p:ext>
            </p:extLst>
          </p:nvPr>
        </p:nvGraphicFramePr>
        <p:xfrm>
          <a:off x="669303" y="1677641"/>
          <a:ext cx="10684497" cy="5043834"/>
        </p:xfrm>
        <a:graphic>
          <a:graphicData uri="http://schemas.openxmlformats.org/drawingml/2006/table">
            <a:tbl>
              <a:tblPr>
                <a:tableStyleId>{5DA37D80-6434-44D0-A028-1B22A696006F}</a:tableStyleId>
              </a:tblPr>
              <a:tblGrid>
                <a:gridCol w="3289956">
                  <a:extLst>
                    <a:ext uri="{9D8B030D-6E8A-4147-A177-3AD203B41FA5}">
                      <a16:colId xmlns:a16="http://schemas.microsoft.com/office/drawing/2014/main" val="2146908283"/>
                    </a:ext>
                  </a:extLst>
                </a:gridCol>
                <a:gridCol w="3833042">
                  <a:extLst>
                    <a:ext uri="{9D8B030D-6E8A-4147-A177-3AD203B41FA5}">
                      <a16:colId xmlns:a16="http://schemas.microsoft.com/office/drawing/2014/main" val="950549691"/>
                    </a:ext>
                  </a:extLst>
                </a:gridCol>
                <a:gridCol w="3561499">
                  <a:extLst>
                    <a:ext uri="{9D8B030D-6E8A-4147-A177-3AD203B41FA5}">
                      <a16:colId xmlns:a16="http://schemas.microsoft.com/office/drawing/2014/main" val="1725157798"/>
                    </a:ext>
                  </a:extLst>
                </a:gridCol>
              </a:tblGrid>
              <a:tr h="209703">
                <a:tc>
                  <a:txBody>
                    <a:bodyPr/>
                    <a:lstStyle/>
                    <a:p>
                      <a:pPr>
                        <a:buNone/>
                      </a:pPr>
                      <a:r>
                        <a:rPr lang="en-IN" sz="2000" b="1" dirty="0"/>
                        <a:t>Particulars</a:t>
                      </a:r>
                      <a:endParaRPr lang="en-IN" sz="2000" dirty="0"/>
                    </a:p>
                  </a:txBody>
                  <a:tcPr marL="52426" marR="52426" marT="26213" marB="26213" anchor="ctr"/>
                </a:tc>
                <a:tc>
                  <a:txBody>
                    <a:bodyPr/>
                    <a:lstStyle/>
                    <a:p>
                      <a:pPr>
                        <a:buNone/>
                      </a:pPr>
                      <a:r>
                        <a:rPr lang="en-IN" sz="2000" b="1" dirty="0"/>
                        <a:t>Repatriation Basis</a:t>
                      </a:r>
                      <a:endParaRPr lang="en-IN" sz="2000" dirty="0"/>
                    </a:p>
                  </a:txBody>
                  <a:tcPr marL="52426" marR="52426" marT="26213" marB="26213" anchor="ctr"/>
                </a:tc>
                <a:tc>
                  <a:txBody>
                    <a:bodyPr/>
                    <a:lstStyle/>
                    <a:p>
                      <a:pPr>
                        <a:buNone/>
                      </a:pPr>
                      <a:r>
                        <a:rPr lang="en-IN" sz="2000" b="1" dirty="0"/>
                        <a:t>Non-Repatriation Basis</a:t>
                      </a:r>
                      <a:endParaRPr lang="en-IN" sz="2000" dirty="0"/>
                    </a:p>
                  </a:txBody>
                  <a:tcPr marL="52426" marR="52426" marT="26213" marB="26213" anchor="ctr"/>
                </a:tc>
                <a:extLst>
                  <a:ext uri="{0D108BD9-81ED-4DB2-BD59-A6C34878D82A}">
                    <a16:rowId xmlns:a16="http://schemas.microsoft.com/office/drawing/2014/main" val="1423025309"/>
                  </a:ext>
                </a:extLst>
              </a:tr>
              <a:tr h="524258">
                <a:tc>
                  <a:txBody>
                    <a:bodyPr/>
                    <a:lstStyle/>
                    <a:p>
                      <a:pPr>
                        <a:buNone/>
                      </a:pPr>
                      <a:r>
                        <a:rPr lang="en-IN" sz="2000" b="0" dirty="0"/>
                        <a:t>Meaning</a:t>
                      </a:r>
                    </a:p>
                  </a:txBody>
                  <a:tcPr marL="52426" marR="52426" marT="26213" marB="26213" anchor="ctr"/>
                </a:tc>
                <a:tc>
                  <a:txBody>
                    <a:bodyPr/>
                    <a:lstStyle/>
                    <a:p>
                      <a:pPr>
                        <a:buNone/>
                      </a:pPr>
                      <a:r>
                        <a:rPr lang="en-US" sz="2000" b="0" dirty="0"/>
                        <a:t>Investment funds (capital + income) can be freely taken outside India</a:t>
                      </a:r>
                    </a:p>
                  </a:txBody>
                  <a:tcPr marL="52426" marR="52426" marT="26213" marB="26213" anchor="ctr"/>
                </a:tc>
                <a:tc>
                  <a:txBody>
                    <a:bodyPr/>
                    <a:lstStyle/>
                    <a:p>
                      <a:pPr>
                        <a:buNone/>
                      </a:pPr>
                      <a:r>
                        <a:rPr lang="en-US" sz="2000" b="0" dirty="0"/>
                        <a:t>Investment funds are not freely repatriable outside India</a:t>
                      </a:r>
                    </a:p>
                  </a:txBody>
                  <a:tcPr marL="52426" marR="52426" marT="26213" marB="26213" anchor="ctr"/>
                </a:tc>
                <a:extLst>
                  <a:ext uri="{0D108BD9-81ED-4DB2-BD59-A6C34878D82A}">
                    <a16:rowId xmlns:a16="http://schemas.microsoft.com/office/drawing/2014/main" val="438882708"/>
                  </a:ext>
                </a:extLst>
              </a:tr>
              <a:tr h="366980">
                <a:tc>
                  <a:txBody>
                    <a:bodyPr/>
                    <a:lstStyle/>
                    <a:p>
                      <a:pPr>
                        <a:buNone/>
                      </a:pPr>
                      <a:r>
                        <a:rPr lang="en-IN" sz="2000" b="0" dirty="0"/>
                        <a:t>Regulatory Treatment</a:t>
                      </a:r>
                    </a:p>
                  </a:txBody>
                  <a:tcPr marL="52426" marR="52426" marT="26213" marB="26213" anchor="ctr"/>
                </a:tc>
                <a:tc>
                  <a:txBody>
                    <a:bodyPr/>
                    <a:lstStyle/>
                    <a:p>
                      <a:pPr>
                        <a:buNone/>
                      </a:pPr>
                      <a:r>
                        <a:rPr lang="en-US" sz="2000" b="0" dirty="0"/>
                        <a:t>Treated as Foreign Investment (FDI/FPI)</a:t>
                      </a:r>
                    </a:p>
                  </a:txBody>
                  <a:tcPr marL="52426" marR="52426" marT="26213" marB="26213" anchor="ctr"/>
                </a:tc>
                <a:tc>
                  <a:txBody>
                    <a:bodyPr/>
                    <a:lstStyle/>
                    <a:p>
                      <a:pPr>
                        <a:buNone/>
                      </a:pPr>
                      <a:r>
                        <a:rPr lang="en-IN" sz="2000" b="0" dirty="0"/>
                        <a:t>Treated as Domestic Investment</a:t>
                      </a:r>
                    </a:p>
                  </a:txBody>
                  <a:tcPr marL="52426" marR="52426" marT="26213" marB="26213" anchor="ctr"/>
                </a:tc>
                <a:extLst>
                  <a:ext uri="{0D108BD9-81ED-4DB2-BD59-A6C34878D82A}">
                    <a16:rowId xmlns:a16="http://schemas.microsoft.com/office/drawing/2014/main" val="3091285190"/>
                  </a:ext>
                </a:extLst>
              </a:tr>
              <a:tr h="366980">
                <a:tc>
                  <a:txBody>
                    <a:bodyPr/>
                    <a:lstStyle/>
                    <a:p>
                      <a:pPr>
                        <a:buNone/>
                      </a:pPr>
                      <a:r>
                        <a:rPr lang="en-IN" sz="2000" b="0" dirty="0"/>
                        <a:t>Sectoral Caps</a:t>
                      </a:r>
                    </a:p>
                  </a:txBody>
                  <a:tcPr marL="52426" marR="52426" marT="26213" marB="26213" anchor="ctr"/>
                </a:tc>
                <a:tc>
                  <a:txBody>
                    <a:bodyPr/>
                    <a:lstStyle/>
                    <a:p>
                      <a:pPr>
                        <a:buNone/>
                      </a:pPr>
                      <a:r>
                        <a:rPr lang="en-IN" sz="2000" b="0" dirty="0"/>
                        <a:t>Applicable</a:t>
                      </a:r>
                    </a:p>
                  </a:txBody>
                  <a:tcPr marL="52426" marR="52426" marT="26213" marB="26213" anchor="ctr"/>
                </a:tc>
                <a:tc>
                  <a:txBody>
                    <a:bodyPr/>
                    <a:lstStyle/>
                    <a:p>
                      <a:pPr>
                        <a:buNone/>
                      </a:pPr>
                      <a:r>
                        <a:rPr lang="en-US" sz="2000" b="0" dirty="0"/>
                        <a:t>Not applicable, treated as resident</a:t>
                      </a:r>
                    </a:p>
                  </a:txBody>
                  <a:tcPr marL="52426" marR="52426" marT="26213" marB="26213" anchor="ctr"/>
                </a:tc>
                <a:extLst>
                  <a:ext uri="{0D108BD9-81ED-4DB2-BD59-A6C34878D82A}">
                    <a16:rowId xmlns:a16="http://schemas.microsoft.com/office/drawing/2014/main" val="1802563220"/>
                  </a:ext>
                </a:extLst>
              </a:tr>
              <a:tr h="366980">
                <a:tc>
                  <a:txBody>
                    <a:bodyPr/>
                    <a:lstStyle/>
                    <a:p>
                      <a:pPr>
                        <a:buNone/>
                      </a:pPr>
                      <a:r>
                        <a:rPr lang="en-IN" sz="2000" b="0" dirty="0"/>
                        <a:t>Entry Route</a:t>
                      </a:r>
                    </a:p>
                  </a:txBody>
                  <a:tcPr marL="52426" marR="52426" marT="26213" marB="26213" anchor="ctr"/>
                </a:tc>
                <a:tc>
                  <a:txBody>
                    <a:bodyPr/>
                    <a:lstStyle/>
                    <a:p>
                      <a:pPr>
                        <a:buNone/>
                      </a:pPr>
                      <a:r>
                        <a:rPr lang="en-IN" sz="2000" b="0" dirty="0"/>
                        <a:t>Automatic / Government Route</a:t>
                      </a:r>
                    </a:p>
                  </a:txBody>
                  <a:tcPr marL="52426" marR="52426" marT="26213" marB="26213" anchor="ctr"/>
                </a:tc>
                <a:tc>
                  <a:txBody>
                    <a:bodyPr/>
                    <a:lstStyle/>
                    <a:p>
                      <a:pPr>
                        <a:buNone/>
                      </a:pPr>
                      <a:r>
                        <a:rPr lang="en-US" sz="2000" b="0" dirty="0"/>
                        <a:t>Not applicable, treated as domestic)</a:t>
                      </a:r>
                    </a:p>
                  </a:txBody>
                  <a:tcPr marL="52426" marR="52426" marT="26213" marB="26213" anchor="ctr"/>
                </a:tc>
                <a:extLst>
                  <a:ext uri="{0D108BD9-81ED-4DB2-BD59-A6C34878D82A}">
                    <a16:rowId xmlns:a16="http://schemas.microsoft.com/office/drawing/2014/main" val="931028450"/>
                  </a:ext>
                </a:extLst>
              </a:tr>
              <a:tr h="209703">
                <a:tc>
                  <a:txBody>
                    <a:bodyPr/>
                    <a:lstStyle/>
                    <a:p>
                      <a:pPr>
                        <a:buNone/>
                      </a:pPr>
                      <a:r>
                        <a:rPr lang="en-IN" sz="2000" b="0" dirty="0"/>
                        <a:t>Pricing Guidelines (FEMA)</a:t>
                      </a:r>
                    </a:p>
                  </a:txBody>
                  <a:tcPr marL="52426" marR="52426" marT="26213" marB="26213" anchor="ctr"/>
                </a:tc>
                <a:tc>
                  <a:txBody>
                    <a:bodyPr/>
                    <a:lstStyle/>
                    <a:p>
                      <a:pPr>
                        <a:buNone/>
                      </a:pPr>
                      <a:r>
                        <a:rPr lang="en-IN" sz="2000" b="0" dirty="0"/>
                        <a:t>Mandatory (FMV based)</a:t>
                      </a:r>
                    </a:p>
                  </a:txBody>
                  <a:tcPr marL="52426" marR="52426" marT="26213" marB="26213" anchor="ctr"/>
                </a:tc>
                <a:tc>
                  <a:txBody>
                    <a:bodyPr/>
                    <a:lstStyle/>
                    <a:p>
                      <a:pPr>
                        <a:buNone/>
                      </a:pPr>
                      <a:r>
                        <a:rPr lang="en-IN" sz="2000" b="0" dirty="0"/>
                        <a:t>Generally not applicable</a:t>
                      </a:r>
                    </a:p>
                  </a:txBody>
                  <a:tcPr marL="52426" marR="52426" marT="26213" marB="26213" anchor="ctr"/>
                </a:tc>
                <a:extLst>
                  <a:ext uri="{0D108BD9-81ED-4DB2-BD59-A6C34878D82A}">
                    <a16:rowId xmlns:a16="http://schemas.microsoft.com/office/drawing/2014/main" val="2007723632"/>
                  </a:ext>
                </a:extLst>
              </a:tr>
              <a:tr h="366980">
                <a:tc>
                  <a:txBody>
                    <a:bodyPr/>
                    <a:lstStyle/>
                    <a:p>
                      <a:pPr>
                        <a:buNone/>
                      </a:pPr>
                      <a:r>
                        <a:rPr lang="en-IN" sz="2000" b="0" dirty="0"/>
                        <a:t>Mode of Investment</a:t>
                      </a:r>
                    </a:p>
                  </a:txBody>
                  <a:tcPr marL="52426" marR="52426" marT="26213" marB="26213" anchor="ctr"/>
                </a:tc>
                <a:tc>
                  <a:txBody>
                    <a:bodyPr/>
                    <a:lstStyle/>
                    <a:p>
                      <a:pPr>
                        <a:buNone/>
                      </a:pPr>
                      <a:r>
                        <a:rPr lang="en-US" sz="2000" b="0" dirty="0"/>
                        <a:t>Inward remittance / NRE / FCNR account</a:t>
                      </a:r>
                    </a:p>
                  </a:txBody>
                  <a:tcPr marL="52426" marR="52426" marT="26213" marB="26213" anchor="ctr"/>
                </a:tc>
                <a:tc>
                  <a:txBody>
                    <a:bodyPr/>
                    <a:lstStyle/>
                    <a:p>
                      <a:pPr>
                        <a:buNone/>
                      </a:pPr>
                      <a:r>
                        <a:rPr lang="en-IN" sz="2000" b="0" dirty="0"/>
                        <a:t>NRO account / domestic funds</a:t>
                      </a:r>
                    </a:p>
                  </a:txBody>
                  <a:tcPr marL="52426" marR="52426" marT="26213" marB="26213" anchor="ctr"/>
                </a:tc>
                <a:extLst>
                  <a:ext uri="{0D108BD9-81ED-4DB2-BD59-A6C34878D82A}">
                    <a16:rowId xmlns:a16="http://schemas.microsoft.com/office/drawing/2014/main" val="1743310948"/>
                  </a:ext>
                </a:extLst>
              </a:tr>
              <a:tr h="366980">
                <a:tc>
                  <a:txBody>
                    <a:bodyPr/>
                    <a:lstStyle/>
                    <a:p>
                      <a:pPr>
                        <a:buNone/>
                      </a:pPr>
                      <a:r>
                        <a:rPr lang="en-IN" sz="2000" b="0" dirty="0"/>
                        <a:t>Repatriation of Capital &amp; Profit</a:t>
                      </a:r>
                    </a:p>
                  </a:txBody>
                  <a:tcPr marL="52426" marR="52426" marT="26213" marB="26213" anchor="ctr"/>
                </a:tc>
                <a:tc>
                  <a:txBody>
                    <a:bodyPr/>
                    <a:lstStyle/>
                    <a:p>
                      <a:pPr>
                        <a:buNone/>
                      </a:pPr>
                      <a:r>
                        <a:rPr lang="en-US" sz="2000" b="0" dirty="0"/>
                        <a:t>Fully repatriable (subject to compliance)</a:t>
                      </a:r>
                    </a:p>
                  </a:txBody>
                  <a:tcPr marL="52426" marR="52426" marT="26213" marB="26213" anchor="ctr"/>
                </a:tc>
                <a:tc>
                  <a:txBody>
                    <a:bodyPr/>
                    <a:lstStyle/>
                    <a:p>
                      <a:pPr>
                        <a:buNone/>
                      </a:pPr>
                      <a:r>
                        <a:rPr lang="en-US" sz="2000" b="0" dirty="0"/>
                        <a:t>Restricted (up to USD 1 million per FY)</a:t>
                      </a:r>
                    </a:p>
                  </a:txBody>
                  <a:tcPr marL="52426" marR="52426" marT="26213" marB="26213" anchor="ctr"/>
                </a:tc>
                <a:extLst>
                  <a:ext uri="{0D108BD9-81ED-4DB2-BD59-A6C34878D82A}">
                    <a16:rowId xmlns:a16="http://schemas.microsoft.com/office/drawing/2014/main" val="4005046425"/>
                  </a:ext>
                </a:extLst>
              </a:tr>
              <a:tr h="209703">
                <a:tc>
                  <a:txBody>
                    <a:bodyPr/>
                    <a:lstStyle/>
                    <a:p>
                      <a:pPr>
                        <a:buNone/>
                      </a:pPr>
                      <a:r>
                        <a:rPr lang="en-IN" sz="2000" b="0"/>
                        <a:t>RBI Reporting (FDI forms)</a:t>
                      </a:r>
                    </a:p>
                  </a:txBody>
                  <a:tcPr marL="52426" marR="52426" marT="26213" marB="26213" anchor="ctr"/>
                </a:tc>
                <a:tc>
                  <a:txBody>
                    <a:bodyPr/>
                    <a:lstStyle/>
                    <a:p>
                      <a:pPr>
                        <a:buNone/>
                      </a:pPr>
                      <a:r>
                        <a:rPr lang="en-IN" sz="2000" b="0" dirty="0"/>
                        <a:t>Required (FC-GPR, FC-TRS, etc.)</a:t>
                      </a:r>
                    </a:p>
                  </a:txBody>
                  <a:tcPr marL="52426" marR="52426" marT="26213" marB="26213" anchor="ctr"/>
                </a:tc>
                <a:tc>
                  <a:txBody>
                    <a:bodyPr/>
                    <a:lstStyle/>
                    <a:p>
                      <a:pPr>
                        <a:buNone/>
                      </a:pPr>
                      <a:r>
                        <a:rPr lang="en-IN" sz="2000" b="0" dirty="0"/>
                        <a:t>Not required</a:t>
                      </a:r>
                    </a:p>
                  </a:txBody>
                  <a:tcPr marL="52426" marR="52426" marT="26213" marB="26213" anchor="ctr"/>
                </a:tc>
                <a:extLst>
                  <a:ext uri="{0D108BD9-81ED-4DB2-BD59-A6C34878D82A}">
                    <a16:rowId xmlns:a16="http://schemas.microsoft.com/office/drawing/2014/main" val="2036622079"/>
                  </a:ext>
                </a:extLst>
              </a:tr>
            </a:tbl>
          </a:graphicData>
        </a:graphic>
      </p:graphicFrame>
    </p:spTree>
    <p:extLst>
      <p:ext uri="{BB962C8B-B14F-4D97-AF65-F5344CB8AC3E}">
        <p14:creationId xmlns:p14="http://schemas.microsoft.com/office/powerpoint/2010/main" val="1368859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55834" y="840119"/>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255834" y="1074521"/>
            <a:ext cx="10097966" cy="1033446"/>
          </a:xfrm>
        </p:spPr>
        <p:txBody>
          <a:bodyPr>
            <a:noAutofit/>
          </a:bodyPr>
          <a:lstStyle/>
          <a:p>
            <a:pPr algn="just">
              <a:lnSpc>
                <a:spcPct val="150000"/>
              </a:lnSpc>
            </a:pPr>
            <a:r>
              <a:rPr lang="en-US" b="1" dirty="0"/>
              <a:t>H) Allotment of shares:</a:t>
            </a:r>
          </a:p>
          <a:p>
            <a:pPr marL="514350" indent="-514350" algn="just">
              <a:lnSpc>
                <a:spcPct val="150000"/>
              </a:lnSpc>
              <a:buFont typeface="+mj-lt"/>
              <a:buAutoNum type="romanLcPeriod"/>
            </a:pPr>
            <a:r>
              <a:rPr lang="en-US" dirty="0"/>
              <a:t>Allotment within 60 days of receipt of the inward remittances              (Equity, CCPS/CCD, LLP contribution)</a:t>
            </a:r>
          </a:p>
          <a:p>
            <a:pPr marL="514350" indent="-514350" algn="just">
              <a:lnSpc>
                <a:spcPct val="150000"/>
              </a:lnSpc>
              <a:buFont typeface="+mj-lt"/>
              <a:buAutoNum type="romanLcPeriod"/>
            </a:pPr>
            <a:r>
              <a:rPr lang="en-US" dirty="0"/>
              <a:t>Reporting to RBI within 30 days from the date of allotment </a:t>
            </a:r>
          </a:p>
          <a:p>
            <a:pPr marL="514350" indent="-514350" algn="just">
              <a:lnSpc>
                <a:spcPct val="150000"/>
              </a:lnSpc>
              <a:buFont typeface="+mj-lt"/>
              <a:buAutoNum type="romanLcPeriod"/>
            </a:pPr>
            <a:r>
              <a:rPr lang="en-US" dirty="0"/>
              <a:t>If the shares/debentures are not allotted within 60 days from the date of receipt of the inward remittance the amount of consideration shall be refunded within 15 days</a:t>
            </a:r>
          </a:p>
          <a:p>
            <a:pPr marL="514350" indent="-514350" algn="just">
              <a:lnSpc>
                <a:spcPct val="150000"/>
              </a:lnSpc>
              <a:buFont typeface="+mj-lt"/>
              <a:buAutoNum type="romanLcPeriod"/>
            </a:pPr>
            <a:r>
              <a:rPr lang="en-US" dirty="0"/>
              <a:t>However, RBI with sufficient reasons permit allotment beyond the period of 60 days from the date of receipt with contravention or LSF route</a:t>
            </a:r>
          </a:p>
          <a:p>
            <a:pPr algn="just">
              <a:lnSpc>
                <a:spcPct val="150000"/>
              </a:lnSpc>
            </a:pPr>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29</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984810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4615" y="94077"/>
            <a:ext cx="9605198" cy="665335"/>
          </a:xfrm>
        </p:spPr>
        <p:txBody>
          <a:bodyPr>
            <a:noAutofit/>
          </a:bodyPr>
          <a:lstStyle/>
          <a:p>
            <a:pPr algn="just"/>
            <a:r>
              <a:rPr lang="en-US" sz="3000" b="1" u="sng" dirty="0"/>
              <a:t>FEMA COMPLIANCES UNDER CROSS-BORDER TRANSACTIONS</a:t>
            </a:r>
            <a:endParaRPr lang="en-US" sz="3000" u="sng" dirty="0">
              <a:latin typeface="+mn-lt"/>
            </a:endParaRPr>
          </a:p>
        </p:txBody>
      </p:sp>
      <p:sp>
        <p:nvSpPr>
          <p:cNvPr id="3" name="Subtitle 2"/>
          <p:cNvSpPr>
            <a:spLocks noGrp="1"/>
          </p:cNvSpPr>
          <p:nvPr>
            <p:ph type="subTitle" idx="1"/>
          </p:nvPr>
        </p:nvSpPr>
        <p:spPr>
          <a:xfrm>
            <a:off x="324615" y="883394"/>
            <a:ext cx="11167777" cy="1033446"/>
          </a:xfrm>
        </p:spPr>
        <p:txBody>
          <a:bodyPr>
            <a:noAutofit/>
          </a:bodyPr>
          <a:lstStyle/>
          <a:p>
            <a:pPr marL="342900" indent="-342900" algn="just">
              <a:lnSpc>
                <a:spcPct val="150000"/>
              </a:lnSpc>
              <a:buFont typeface="Wingdings" panose="05000000000000000000" pitchFamily="2" charset="2"/>
              <a:buChar char="Ø"/>
            </a:pPr>
            <a:r>
              <a:rPr lang="en-US" sz="2800" b="1" dirty="0"/>
              <a:t>Cross-Border Transactions</a:t>
            </a:r>
          </a:p>
          <a:p>
            <a:pPr marL="914400" lvl="1" indent="-457200" algn="just">
              <a:lnSpc>
                <a:spcPct val="150000"/>
              </a:lnSpc>
              <a:buAutoNum type="arabicPeriod"/>
            </a:pPr>
            <a:r>
              <a:rPr lang="en-US" sz="2400" b="1" dirty="0"/>
              <a:t>Cross-Border Trade in Goods</a:t>
            </a:r>
          </a:p>
          <a:p>
            <a:pPr marL="1257300" lvl="2" indent="-342900" algn="just">
              <a:lnSpc>
                <a:spcPct val="150000"/>
              </a:lnSpc>
              <a:buFont typeface="Wingdings" panose="05000000000000000000" pitchFamily="2" charset="2"/>
              <a:buChar char="ü"/>
            </a:pPr>
            <a:r>
              <a:rPr lang="en-US" sz="2400" dirty="0"/>
              <a:t>Export of goods</a:t>
            </a:r>
          </a:p>
          <a:p>
            <a:pPr marL="1257300" lvl="2" indent="-342900" algn="just">
              <a:lnSpc>
                <a:spcPct val="150000"/>
              </a:lnSpc>
              <a:buFont typeface="Wingdings" panose="05000000000000000000" pitchFamily="2" charset="2"/>
              <a:buChar char="ü"/>
            </a:pPr>
            <a:r>
              <a:rPr lang="en-US" sz="2400" dirty="0"/>
              <a:t>Import of goods</a:t>
            </a:r>
          </a:p>
          <a:p>
            <a:pPr marL="914400" lvl="1" indent="-457200" algn="just">
              <a:lnSpc>
                <a:spcPct val="150000"/>
              </a:lnSpc>
              <a:buAutoNum type="arabicPeriod" startAt="2"/>
            </a:pPr>
            <a:r>
              <a:rPr lang="en-US" sz="2400" b="1" dirty="0"/>
              <a:t>Cross-Border Services</a:t>
            </a:r>
          </a:p>
          <a:p>
            <a:pPr marL="1257300" lvl="2" indent="-342900" algn="just">
              <a:lnSpc>
                <a:spcPct val="150000"/>
              </a:lnSpc>
              <a:buFont typeface="Wingdings" panose="05000000000000000000" pitchFamily="2" charset="2"/>
              <a:buChar char="ü"/>
            </a:pPr>
            <a:r>
              <a:rPr lang="en-US" sz="2400" dirty="0"/>
              <a:t>Fees for Technical Services (FTS), managerial and consultancy services</a:t>
            </a:r>
          </a:p>
          <a:p>
            <a:pPr marL="1257300" lvl="2" indent="-342900" algn="just">
              <a:lnSpc>
                <a:spcPct val="150000"/>
              </a:lnSpc>
              <a:buFont typeface="Wingdings" panose="05000000000000000000" pitchFamily="2" charset="2"/>
              <a:buChar char="ü"/>
            </a:pPr>
            <a:r>
              <a:rPr lang="en-US" sz="2400" dirty="0"/>
              <a:t>Royalty payments for technology, trademarks and intellectual property</a:t>
            </a:r>
          </a:p>
          <a:p>
            <a:pPr marL="1257300" lvl="2" indent="-342900" algn="just">
              <a:lnSpc>
                <a:spcPct val="150000"/>
              </a:lnSpc>
              <a:buFont typeface="Wingdings" panose="05000000000000000000" pitchFamily="2" charset="2"/>
              <a:buChar char="ü"/>
            </a:pPr>
            <a:r>
              <a:rPr lang="en-US" sz="2400" dirty="0"/>
              <a:t>IT/ITES, BPO, KPO services outsourced to India</a:t>
            </a:r>
          </a:p>
          <a:p>
            <a:pPr marL="1257300" lvl="2" indent="-342900" algn="just">
              <a:lnSpc>
                <a:spcPct val="150000"/>
              </a:lnSpc>
              <a:buFont typeface="Wingdings" panose="05000000000000000000" pitchFamily="2" charset="2"/>
              <a:buChar char="ü"/>
            </a:pPr>
            <a:r>
              <a:rPr lang="en-US" sz="2400" dirty="0"/>
              <a:t>Cloud services, online subscriptions, purchase of software-as-a-service</a:t>
            </a:r>
          </a:p>
        </p:txBody>
      </p:sp>
      <p:sp>
        <p:nvSpPr>
          <p:cNvPr id="9" name="Slide Number Placeholder 8"/>
          <p:cNvSpPr>
            <a:spLocks noGrp="1"/>
          </p:cNvSpPr>
          <p:nvPr>
            <p:ph type="sldNum" sz="quarter" idx="12"/>
          </p:nvPr>
        </p:nvSpPr>
        <p:spPr/>
        <p:txBody>
          <a:bodyPr/>
          <a:lstStyle/>
          <a:p>
            <a:fld id="{C4C31CBA-62FA-48D9-9AC4-C9F93CA95675}" type="slidenum">
              <a:rPr lang="en-US" smtClean="0">
                <a:solidFill>
                  <a:prstClr val="black">
                    <a:tint val="75000"/>
                  </a:prstClr>
                </a:solidFill>
              </a:rPr>
              <a:pPr/>
              <a:t>3</a:t>
            </a:fld>
            <a:endParaRPr lang="en-US" dirty="0">
              <a:solidFill>
                <a:prstClr val="black">
                  <a:tint val="75000"/>
                </a:prst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1350283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51639" y="931259"/>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279000" y="1052569"/>
            <a:ext cx="10256508" cy="1033446"/>
          </a:xfrm>
        </p:spPr>
        <p:txBody>
          <a:bodyPr>
            <a:noAutofit/>
          </a:bodyPr>
          <a:lstStyle/>
          <a:p>
            <a:pPr algn="just">
              <a:lnSpc>
                <a:spcPct val="120000"/>
              </a:lnSpc>
            </a:pPr>
            <a:endParaRPr lang="en-US" b="1" dirty="0"/>
          </a:p>
          <a:p>
            <a:pPr algn="just">
              <a:lnSpc>
                <a:spcPct val="120000"/>
              </a:lnSpc>
            </a:pPr>
            <a:r>
              <a:rPr lang="en-US" b="1" dirty="0"/>
              <a:t>I)</a:t>
            </a:r>
            <a:r>
              <a:rPr lang="en-US" dirty="0"/>
              <a:t> </a:t>
            </a:r>
            <a:r>
              <a:rPr lang="en-US" b="1" dirty="0"/>
              <a:t>Reporting requirement of FDI to RBI:</a:t>
            </a:r>
          </a:p>
          <a:p>
            <a:pPr marL="514350" indent="-514350" algn="just">
              <a:lnSpc>
                <a:spcPct val="120000"/>
              </a:lnSpc>
              <a:buFont typeface="+mj-lt"/>
              <a:buAutoNum type="romanLcPeriod"/>
            </a:pPr>
            <a:r>
              <a:rPr lang="en-US" dirty="0"/>
              <a:t>Reporting of foreign investments is now done through the </a:t>
            </a:r>
            <a:r>
              <a:rPr lang="en-US" b="1" dirty="0"/>
              <a:t>Single Master Form (SMF)</a:t>
            </a:r>
            <a:r>
              <a:rPr lang="en-US" dirty="0"/>
              <a:t> available on the Foreign Investment Reporting and Management System (FIRMS) portal of RBI through AD bank</a:t>
            </a:r>
          </a:p>
          <a:p>
            <a:pPr marL="514350" indent="-514350" algn="just">
              <a:lnSpc>
                <a:spcPct val="120000"/>
              </a:lnSpc>
              <a:buFont typeface="+mj-lt"/>
              <a:buAutoNum type="romanLcPeriod"/>
            </a:pPr>
            <a:r>
              <a:rPr lang="en-IN" dirty="0">
                <a:hlinkClick r:id="rId4"/>
              </a:rPr>
              <a:t>https://firms.rbi.org.in</a:t>
            </a:r>
            <a:endParaRPr lang="en-IN" dirty="0"/>
          </a:p>
          <a:p>
            <a:pPr marL="514350" indent="-514350" algn="just">
              <a:lnSpc>
                <a:spcPct val="120000"/>
              </a:lnSpc>
              <a:buFont typeface="+mj-lt"/>
              <a:buAutoNum type="romanLcPeriod"/>
            </a:pPr>
            <a:r>
              <a:rPr lang="en-US" dirty="0"/>
              <a:t>Initial registration requirements in FIRMS Portal before filing forms in SMF</a:t>
            </a:r>
          </a:p>
          <a:p>
            <a:pPr marL="971550" lvl="1" indent="-514350" algn="just">
              <a:lnSpc>
                <a:spcPct val="120000"/>
              </a:lnSpc>
              <a:buFont typeface="+mj-lt"/>
              <a:buAutoNum type="alphaLcParenR"/>
            </a:pPr>
            <a:r>
              <a:rPr lang="en-US" sz="2400" dirty="0"/>
              <a:t>Register the organization in Entity master of FIRMS portal</a:t>
            </a:r>
          </a:p>
          <a:p>
            <a:pPr marL="971550" lvl="1" indent="-514350" algn="just">
              <a:lnSpc>
                <a:spcPct val="120000"/>
              </a:lnSpc>
              <a:buFont typeface="+mj-lt"/>
              <a:buAutoNum type="alphaLcParenR"/>
            </a:pPr>
            <a:r>
              <a:rPr lang="en-US" sz="2400" dirty="0"/>
              <a:t>Register Business User who is authorized by the organization as registered person in FIRMS portal</a:t>
            </a:r>
          </a:p>
          <a:p>
            <a:pPr marL="514350" indent="-514350" algn="just">
              <a:buFont typeface="+mj-lt"/>
              <a:buAutoNum type="romanLcPeriod"/>
            </a:pPr>
            <a:endParaRPr lang="en-US" b="1" dirty="0"/>
          </a:p>
          <a:p>
            <a:pPr marL="514350" indent="-514350" algn="just">
              <a:buFont typeface="+mj-lt"/>
              <a:buAutoNum type="romanLcPeriod"/>
            </a:pPr>
            <a:endParaRPr lang="en-US" dirty="0"/>
          </a:p>
          <a:p>
            <a:pPr algn="just"/>
            <a:r>
              <a:rPr lang="en-US" dirty="0"/>
              <a:t> </a:t>
            </a:r>
          </a:p>
          <a:p>
            <a:pPr marL="514350" indent="-514350" algn="just">
              <a:buFont typeface="+mj-lt"/>
              <a:buAutoNum type="romanLcPeriod"/>
            </a:pPr>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30</a:t>
            </a:fld>
            <a:endParaRPr lang="en-US"/>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549109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59872" y="898505"/>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858130" y="611316"/>
            <a:ext cx="10495670" cy="926410"/>
          </a:xfrm>
        </p:spPr>
        <p:txBody>
          <a:bodyPr>
            <a:noAutofit/>
          </a:bodyPr>
          <a:lstStyle/>
          <a:p>
            <a:pPr algn="just">
              <a:lnSpc>
                <a:spcPct val="120000"/>
              </a:lnSpc>
            </a:pPr>
            <a:endParaRPr lang="en-US" b="1" dirty="0"/>
          </a:p>
          <a:p>
            <a:pPr algn="just">
              <a:lnSpc>
                <a:spcPct val="120000"/>
              </a:lnSpc>
            </a:pPr>
            <a:r>
              <a:rPr lang="en-US" dirty="0"/>
              <a:t>I) </a:t>
            </a:r>
            <a:r>
              <a:rPr lang="en-US" b="1" dirty="0"/>
              <a:t>Forms to be filled in SMF</a:t>
            </a:r>
            <a:endParaRPr lang="en-US" dirty="0"/>
          </a:p>
          <a:p>
            <a:pPr marL="514350" indent="-514350" algn="just">
              <a:lnSpc>
                <a:spcPct val="120000"/>
              </a:lnSpc>
              <a:buFont typeface="+mj-lt"/>
              <a:buAutoNum type="romanLcPeriod"/>
            </a:pPr>
            <a:r>
              <a:rPr lang="en-US" b="1" dirty="0"/>
              <a:t>Form FC GPR for issue of instruments:</a:t>
            </a:r>
            <a:r>
              <a:rPr lang="en-US" dirty="0"/>
              <a:t> Indian company must submit FCGPR after receiving foreign investment and allotment of instrument </a:t>
            </a:r>
          </a:p>
          <a:p>
            <a:pPr marL="514350" indent="-514350" algn="just">
              <a:lnSpc>
                <a:spcPct val="120000"/>
              </a:lnSpc>
              <a:buFont typeface="+mj-lt"/>
              <a:buAutoNum type="romanLcPeriod"/>
            </a:pPr>
            <a:endParaRPr lang="en-US" sz="800" dirty="0"/>
          </a:p>
          <a:p>
            <a:pPr marL="914400" lvl="1" indent="-457200" algn="just">
              <a:lnSpc>
                <a:spcPct val="120000"/>
              </a:lnSpc>
              <a:buAutoNum type="alphaLcParenR"/>
            </a:pPr>
            <a:r>
              <a:rPr lang="en-US" sz="2400" dirty="0"/>
              <a:t>Information like types of instrument issued, sectoral cap, entry routes, pricing guidelines, FMV, investee company details, issue details, foreign investor details are to be filled in the form</a:t>
            </a:r>
          </a:p>
          <a:p>
            <a:pPr marL="914400" lvl="1" indent="-457200" algn="just">
              <a:lnSpc>
                <a:spcPct val="120000"/>
              </a:lnSpc>
              <a:buAutoNum type="alphaLcParenR"/>
            </a:pPr>
            <a:endParaRPr lang="en-US" sz="800" dirty="0"/>
          </a:p>
          <a:p>
            <a:pPr lvl="1" algn="just">
              <a:lnSpc>
                <a:spcPct val="120000"/>
              </a:lnSpc>
            </a:pPr>
            <a:r>
              <a:rPr lang="en-US" sz="2400" dirty="0"/>
              <a:t>b)   Documents like shareholding agreement, FIRC, KYC, CS certificate, valuation</a:t>
            </a:r>
          </a:p>
          <a:p>
            <a:pPr lvl="1" algn="just">
              <a:lnSpc>
                <a:spcPct val="120000"/>
              </a:lnSpc>
            </a:pPr>
            <a:r>
              <a:rPr lang="en-US" sz="2400" dirty="0"/>
              <a:t>       certificate, Board/EGM resolution, declaration and undertaking letter, MOA, 	AOA, share certificate, PAS-3 </a:t>
            </a:r>
            <a:r>
              <a:rPr lang="en-US" sz="2400" dirty="0" err="1"/>
              <a:t>etc</a:t>
            </a:r>
            <a:r>
              <a:rPr lang="en-US" sz="2400" dirty="0"/>
              <a:t> to be attached while submitting the form      </a:t>
            </a:r>
          </a:p>
          <a:p>
            <a:pPr marL="514350" indent="-514350" algn="just">
              <a:lnSpc>
                <a:spcPct val="120000"/>
              </a:lnSpc>
              <a:buFont typeface="+mj-lt"/>
              <a:buAutoNum type="romanLcPeriod"/>
            </a:pPr>
            <a:endParaRPr lang="en-US" dirty="0"/>
          </a:p>
          <a:p>
            <a:pPr algn="just">
              <a:lnSpc>
                <a:spcPct val="120000"/>
              </a:lnSpc>
            </a:pPr>
            <a:endParaRPr lang="en-US" dirty="0"/>
          </a:p>
          <a:p>
            <a:pPr algn="just">
              <a:lnSpc>
                <a:spcPct val="120000"/>
              </a:lnSpc>
            </a:pPr>
            <a:endParaRPr lang="en-US" dirty="0"/>
          </a:p>
          <a:p>
            <a:pPr marL="342900" indent="-342900" algn="just">
              <a:lnSpc>
                <a:spcPct val="120000"/>
              </a:lnSpc>
              <a:buFont typeface="Wingdings" panose="05000000000000000000" pitchFamily="2" charset="2"/>
              <a:buChar char="v"/>
            </a:pPr>
            <a:endParaRPr lang="en-US" dirty="0"/>
          </a:p>
          <a:p>
            <a:pPr algn="just">
              <a:lnSpc>
                <a:spcPct val="120000"/>
              </a:lnSpc>
            </a:pPr>
            <a:endParaRPr lang="en-US" b="1" dirty="0"/>
          </a:p>
          <a:p>
            <a:pPr marL="457200" indent="-457200" algn="l">
              <a:lnSpc>
                <a:spcPct val="12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31</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41917900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05127" y="898505"/>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157360" y="898505"/>
            <a:ext cx="10196440" cy="926410"/>
          </a:xfrm>
        </p:spPr>
        <p:txBody>
          <a:bodyPr>
            <a:noAutofit/>
          </a:bodyPr>
          <a:lstStyle/>
          <a:p>
            <a:pPr algn="just"/>
            <a:endParaRPr lang="en-US" b="1" dirty="0"/>
          </a:p>
          <a:p>
            <a:pPr algn="just"/>
            <a:r>
              <a:rPr lang="en-US" dirty="0"/>
              <a:t>I) </a:t>
            </a:r>
            <a:r>
              <a:rPr lang="en-US" b="1" dirty="0"/>
              <a:t>Forms to be filled in SMF</a:t>
            </a:r>
            <a:endParaRPr lang="en-US" dirty="0"/>
          </a:p>
          <a:p>
            <a:pPr marL="514350" indent="-514350" algn="just">
              <a:lnSpc>
                <a:spcPct val="100000"/>
              </a:lnSpc>
              <a:buAutoNum type="romanLcParenR" startAt="2"/>
            </a:pPr>
            <a:r>
              <a:rPr lang="en-US" b="1" dirty="0"/>
              <a:t>Form FC TRS (</a:t>
            </a:r>
            <a:r>
              <a:rPr lang="en-IN" b="1" dirty="0"/>
              <a:t>Transfer of Shares)</a:t>
            </a:r>
            <a:r>
              <a:rPr lang="en-US" b="1" dirty="0"/>
              <a:t>: </a:t>
            </a:r>
          </a:p>
          <a:p>
            <a:pPr marL="914400" lvl="1" indent="-457200" algn="just">
              <a:lnSpc>
                <a:spcPct val="100000"/>
              </a:lnSpc>
              <a:buFont typeface="+mj-lt"/>
              <a:buAutoNum type="alphaLcParenR"/>
            </a:pPr>
            <a:r>
              <a:rPr lang="en-US" sz="2400" dirty="0"/>
              <a:t>This form is filed to record and report the transfer of shares between Indian residents and non-residents (or vice versa)</a:t>
            </a:r>
          </a:p>
          <a:p>
            <a:pPr marL="914400" lvl="1" indent="-457200" algn="just">
              <a:lnSpc>
                <a:spcPct val="100000"/>
              </a:lnSpc>
              <a:buFont typeface="+mj-lt"/>
              <a:buAutoNum type="alphaLcParenR"/>
            </a:pPr>
            <a:r>
              <a:rPr lang="en-US" sz="2400" dirty="0"/>
              <a:t> However, reporting will be done by the transferee or transferor whoever is resident in India</a:t>
            </a:r>
          </a:p>
          <a:p>
            <a:pPr marL="914400" lvl="1" indent="-457200" algn="just">
              <a:lnSpc>
                <a:spcPct val="100000"/>
              </a:lnSpc>
              <a:buFont typeface="+mj-lt"/>
              <a:buAutoNum type="alphaLcParenR"/>
            </a:pPr>
            <a:r>
              <a:rPr lang="en-US" sz="2400" dirty="0"/>
              <a:t> If the transfer is from non resident to non resident, then there will be no reporting to RBI</a:t>
            </a:r>
          </a:p>
          <a:p>
            <a:pPr marL="914400" lvl="1" indent="-457200" algn="just">
              <a:lnSpc>
                <a:spcPct val="100000"/>
              </a:lnSpc>
              <a:buFont typeface="+mj-lt"/>
              <a:buAutoNum type="alphaLcParenR"/>
            </a:pPr>
            <a:r>
              <a:rPr lang="en-US" sz="2400" dirty="0"/>
              <a:t> The form shall be filed within 60 days from the date of remittance or date of transfer</a:t>
            </a:r>
          </a:p>
          <a:p>
            <a:pPr marL="914400" lvl="1" indent="-457200" algn="just">
              <a:lnSpc>
                <a:spcPct val="100000"/>
              </a:lnSpc>
              <a:buFont typeface="+mj-lt"/>
              <a:buAutoNum type="alphaLcParenR"/>
            </a:pPr>
            <a:r>
              <a:rPr lang="en-US" sz="2400" dirty="0"/>
              <a:t>Documents like CS certificate, valuation certificate, Board/EGM resolution, FEMA declaration letter, MOA, AOA, share certificate </a:t>
            </a:r>
            <a:r>
              <a:rPr lang="en-US" sz="2400" dirty="0" err="1"/>
              <a:t>etc</a:t>
            </a:r>
            <a:r>
              <a:rPr lang="en-US" sz="2400" dirty="0"/>
              <a:t> to be attached while submitting the form</a:t>
            </a:r>
          </a:p>
          <a:p>
            <a:pPr lvl="1" algn="just"/>
            <a:r>
              <a:rPr lang="en-US" sz="2400" dirty="0"/>
              <a:t>      </a:t>
            </a:r>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32</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1339734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43465"/>
            <a:ext cx="8830101" cy="638033"/>
          </a:xfrm>
        </p:spPr>
        <p:txBody>
          <a:bodyPr>
            <a:noAutofit/>
          </a:bodyPr>
          <a:lstStyle/>
          <a:p>
            <a:br>
              <a:rPr lang="en-US" sz="2800" b="1" u="sng" dirty="0">
                <a:latin typeface="+mn-lt"/>
              </a:rPr>
            </a:br>
            <a:br>
              <a:rPr lang="en-US" sz="2800" b="1" u="sng" dirty="0">
                <a:latin typeface="+mn-lt"/>
              </a:rPr>
            </a:br>
            <a:r>
              <a:rPr lang="en-US" sz="2800" b="1" u="sng" dirty="0"/>
              <a:t>1. FOREIGN DIRECT INVESTMENT (FDI)</a:t>
            </a:r>
            <a:br>
              <a:rPr lang="en-US" sz="2800" b="1" u="sng" dirty="0"/>
            </a:br>
            <a:endParaRPr lang="en-US" sz="2800" b="1" u="sng" dirty="0">
              <a:latin typeface="+mn-lt"/>
            </a:endParaRPr>
          </a:p>
        </p:txBody>
      </p:sp>
      <p:sp>
        <p:nvSpPr>
          <p:cNvPr id="3" name="Subtitle 2"/>
          <p:cNvSpPr>
            <a:spLocks noGrp="1"/>
          </p:cNvSpPr>
          <p:nvPr>
            <p:ph type="subTitle" idx="1"/>
          </p:nvPr>
        </p:nvSpPr>
        <p:spPr>
          <a:xfrm>
            <a:off x="1056564" y="611316"/>
            <a:ext cx="10169454" cy="926410"/>
          </a:xfrm>
        </p:spPr>
        <p:txBody>
          <a:bodyPr>
            <a:noAutofit/>
          </a:bodyPr>
          <a:lstStyle/>
          <a:p>
            <a:pPr algn="just">
              <a:lnSpc>
                <a:spcPct val="100000"/>
              </a:lnSpc>
            </a:pPr>
            <a:endParaRPr lang="en-US" b="1" dirty="0"/>
          </a:p>
          <a:p>
            <a:pPr algn="just">
              <a:lnSpc>
                <a:spcPct val="100000"/>
              </a:lnSpc>
            </a:pPr>
            <a:r>
              <a:rPr lang="en-US" dirty="0"/>
              <a:t>I) </a:t>
            </a:r>
            <a:r>
              <a:rPr lang="en-US" b="1" dirty="0"/>
              <a:t>Forms to be filled in SMF</a:t>
            </a:r>
            <a:endParaRPr lang="en-US" dirty="0"/>
          </a:p>
          <a:p>
            <a:pPr lvl="1" algn="just">
              <a:lnSpc>
                <a:spcPct val="100000"/>
              </a:lnSpc>
            </a:pPr>
            <a:r>
              <a:rPr lang="en-IN" sz="2400" b="1" dirty="0"/>
              <a:t>iii)</a:t>
            </a:r>
            <a:r>
              <a:rPr lang="en-IN" b="1" dirty="0"/>
              <a:t> </a:t>
            </a:r>
            <a:r>
              <a:rPr lang="en-IN" sz="2400" b="1" dirty="0"/>
              <a:t>Form LLP-I: </a:t>
            </a:r>
            <a:r>
              <a:rPr lang="en-US" sz="2400" dirty="0"/>
              <a:t>To report details of receipts of consideration for capital contribution</a:t>
            </a:r>
            <a:r>
              <a:rPr lang="en-IN" sz="2400" b="1" dirty="0"/>
              <a:t>  </a:t>
            </a:r>
            <a:r>
              <a:rPr lang="en-IN" sz="2400" dirty="0"/>
              <a:t>with in 30 days</a:t>
            </a:r>
          </a:p>
          <a:p>
            <a:pPr lvl="1" algn="just">
              <a:lnSpc>
                <a:spcPct val="100000"/>
              </a:lnSpc>
            </a:pPr>
            <a:r>
              <a:rPr lang="en-IN" sz="2400" b="1" dirty="0"/>
              <a:t>iv) LLP-II:</a:t>
            </a:r>
            <a:r>
              <a:rPr lang="en-IN" sz="2400" dirty="0"/>
              <a:t> </a:t>
            </a:r>
            <a:r>
              <a:rPr lang="en-US" sz="2400" dirty="0"/>
              <a:t> To report disinvestment or transfer of capital contribution between a resident and a non-resident (or vice versa) with 60 days</a:t>
            </a:r>
            <a:r>
              <a:rPr lang="en-US" dirty="0"/>
              <a:t>      </a:t>
            </a:r>
          </a:p>
          <a:p>
            <a:pPr algn="just">
              <a:lnSpc>
                <a:spcPct val="100000"/>
              </a:lnSpc>
            </a:pPr>
            <a:r>
              <a:rPr lang="en-US" b="1" dirty="0"/>
              <a:t>J) FLA (Foreign Liabilities and Assets) Report to RBI</a:t>
            </a:r>
            <a:r>
              <a:rPr lang="en-US" dirty="0"/>
              <a:t> </a:t>
            </a:r>
          </a:p>
          <a:p>
            <a:pPr marL="342900" indent="-342900" algn="just">
              <a:lnSpc>
                <a:spcPct val="100000"/>
              </a:lnSpc>
              <a:buFont typeface="Arial" panose="020B0604020202020204" pitchFamily="34" charset="0"/>
              <a:buChar char="•"/>
            </a:pPr>
            <a:r>
              <a:rPr lang="en-US" dirty="0"/>
              <a:t>The FLA (Foreign Liabilities and Assets) Report is required to be filed online through the </a:t>
            </a:r>
            <a:r>
              <a:rPr lang="en-US" b="1" dirty="0"/>
              <a:t>FLAIR (Foreign Liabilities and Assets Information Reporting) portal</a:t>
            </a:r>
            <a:r>
              <a:rPr lang="en-US" dirty="0"/>
              <a:t> of the RBI</a:t>
            </a:r>
          </a:p>
          <a:p>
            <a:pPr marL="342900" indent="-342900" algn="just">
              <a:lnSpc>
                <a:spcPct val="100000"/>
              </a:lnSpc>
              <a:buFont typeface="Arial" panose="020B0604020202020204" pitchFamily="34" charset="0"/>
              <a:buChar char="•"/>
            </a:pPr>
            <a:r>
              <a:rPr lang="en-US" dirty="0"/>
              <a:t>All Indian Companies, LLPs, and Others: that have received FDI or made ODI in any of the previous years, including the current year and have outstanding balances of FDI and/or ODI as of 31st March of the reporting year</a:t>
            </a:r>
          </a:p>
          <a:p>
            <a:pPr marL="342900" indent="-342900" algn="just">
              <a:lnSpc>
                <a:spcPct val="100000"/>
              </a:lnSpc>
              <a:buFont typeface="Arial" panose="020B0604020202020204" pitchFamily="34" charset="0"/>
              <a:buChar char="•"/>
            </a:pPr>
            <a:r>
              <a:rPr lang="en-US" dirty="0"/>
              <a:t>The </a:t>
            </a:r>
            <a:r>
              <a:rPr lang="en-US" b="1" dirty="0"/>
              <a:t>due date</a:t>
            </a:r>
            <a:r>
              <a:rPr lang="en-US" dirty="0"/>
              <a:t> for filing the </a:t>
            </a:r>
            <a:r>
              <a:rPr lang="en-US" b="1" dirty="0"/>
              <a:t>FLA Report</a:t>
            </a:r>
            <a:r>
              <a:rPr lang="en-US" dirty="0"/>
              <a:t> is</a:t>
            </a:r>
            <a:r>
              <a:rPr lang="en-US" b="1" dirty="0"/>
              <a:t> 15th July of every year</a:t>
            </a:r>
          </a:p>
          <a:p>
            <a:pPr algn="just">
              <a:lnSpc>
                <a:spcPct val="100000"/>
              </a:lnSpc>
            </a:pPr>
            <a:endParaRPr lang="en-US" dirty="0"/>
          </a:p>
          <a:p>
            <a:pPr marL="1428750" lvl="2" indent="-514350" algn="just">
              <a:lnSpc>
                <a:spcPct val="100000"/>
              </a:lnSpc>
              <a:buFont typeface="Arial" panose="020B0604020202020204" pitchFamily="34" charset="0"/>
              <a:buChar char="•"/>
            </a:pPr>
            <a:endParaRPr lang="en-US" sz="2400"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33</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234127" y="-52453"/>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dirty="0">
                <a:latin typeface="+mn-lt"/>
              </a:rPr>
              <a:t>FEMA COMPLIANCES UNDER CROSS-BORDER TRANSACTIONS</a:t>
            </a:r>
          </a:p>
        </p:txBody>
      </p:sp>
    </p:spTree>
    <p:extLst>
      <p:ext uri="{BB962C8B-B14F-4D97-AF65-F5344CB8AC3E}">
        <p14:creationId xmlns:p14="http://schemas.microsoft.com/office/powerpoint/2010/main" val="6210945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19536" y="1526212"/>
            <a:ext cx="8830101" cy="638033"/>
          </a:xfrm>
        </p:spPr>
        <p:txBody>
          <a:bodyPr>
            <a:noAutofit/>
          </a:bodyPr>
          <a:lstStyle/>
          <a:p>
            <a:pPr algn="l"/>
            <a:br>
              <a:rPr lang="en-US" sz="2800" b="1" u="sng" dirty="0">
                <a:latin typeface="+mn-lt"/>
              </a:rPr>
            </a:br>
            <a:br>
              <a:rPr lang="en-US" sz="2800" b="1" u="sng" dirty="0">
                <a:latin typeface="+mn-lt"/>
              </a:rPr>
            </a:br>
            <a:endParaRPr lang="en-US" sz="2800" b="1" u="sng" dirty="0">
              <a:latin typeface="+mn-lt"/>
            </a:endParaRPr>
          </a:p>
        </p:txBody>
      </p:sp>
      <p:sp>
        <p:nvSpPr>
          <p:cNvPr id="3" name="Subtitle 2"/>
          <p:cNvSpPr>
            <a:spLocks noGrp="1"/>
          </p:cNvSpPr>
          <p:nvPr>
            <p:ph type="subTitle" idx="1"/>
          </p:nvPr>
        </p:nvSpPr>
        <p:spPr>
          <a:xfrm>
            <a:off x="480107" y="332667"/>
            <a:ext cx="10562201" cy="926410"/>
          </a:xfrm>
        </p:spPr>
        <p:txBody>
          <a:bodyPr>
            <a:noAutofit/>
          </a:bodyPr>
          <a:lstStyle/>
          <a:p>
            <a:pPr algn="just"/>
            <a:endParaRPr lang="en-US" b="1" dirty="0"/>
          </a:p>
          <a:p>
            <a:r>
              <a:rPr lang="en-US" b="1" u="sng" dirty="0"/>
              <a:t>2. OVERSEAS DIRECT INVESTMENT (ODI)</a:t>
            </a:r>
          </a:p>
          <a:p>
            <a:endParaRPr lang="en-US" sz="800" b="1" u="sng" dirty="0"/>
          </a:p>
          <a:p>
            <a:pPr marL="342900" indent="-342900" algn="just">
              <a:buFont typeface="Wingdings" panose="05000000000000000000" pitchFamily="2" charset="2"/>
              <a:buChar char="Ø"/>
            </a:pPr>
            <a:r>
              <a:rPr lang="en-US" dirty="0"/>
              <a:t>Overseas Direct Investment (ODI) by Indian entities is governed under </a:t>
            </a:r>
          </a:p>
          <a:p>
            <a:pPr marL="800100" lvl="1" indent="-342900" algn="just">
              <a:buFont typeface="Wingdings" panose="05000000000000000000" pitchFamily="2" charset="2"/>
              <a:buChar char="ü"/>
            </a:pPr>
            <a:r>
              <a:rPr lang="en-US" sz="2400" b="1" dirty="0"/>
              <a:t>Foreign Exchange Management (Overseas Investment) Regulations, 2022</a:t>
            </a:r>
          </a:p>
          <a:p>
            <a:pPr marL="800100" lvl="1" indent="-342900" algn="just">
              <a:buFont typeface="Wingdings" panose="05000000000000000000" pitchFamily="2" charset="2"/>
              <a:buChar char="ü"/>
            </a:pPr>
            <a:r>
              <a:rPr lang="en-US" sz="2400" b="1" dirty="0"/>
              <a:t>FEMA (Overseas Investment) Rules, 2022</a:t>
            </a:r>
          </a:p>
          <a:p>
            <a:pPr marL="800100" lvl="1" indent="-342900" algn="just">
              <a:buFont typeface="Wingdings" panose="05000000000000000000" pitchFamily="2" charset="2"/>
              <a:buChar char="ü"/>
            </a:pPr>
            <a:r>
              <a:rPr lang="en-US" sz="2400" b="1" dirty="0"/>
              <a:t>RBI Master Directions on Overseas Investment</a:t>
            </a:r>
          </a:p>
          <a:p>
            <a:pPr marL="800100" lvl="1" indent="-342900" algn="just">
              <a:buFont typeface="Wingdings" panose="05000000000000000000" pitchFamily="2" charset="2"/>
              <a:buChar char="ü"/>
            </a:pPr>
            <a:endParaRPr lang="en-US" sz="800" dirty="0"/>
          </a:p>
          <a:p>
            <a:pPr marL="342900" indent="-342900" algn="just">
              <a:lnSpc>
                <a:spcPct val="100000"/>
              </a:lnSpc>
              <a:buFont typeface="Wingdings" panose="05000000000000000000" pitchFamily="2" charset="2"/>
              <a:buChar char="Ø"/>
            </a:pPr>
            <a:r>
              <a:rPr lang="en-US" b="1" dirty="0"/>
              <a:t>“Overseas Direct Investment (ODI)” means investment by a person resident in India by way of:</a:t>
            </a:r>
            <a:r>
              <a:rPr lang="en-IN" b="1" dirty="0"/>
              <a:t>:</a:t>
            </a:r>
          </a:p>
          <a:p>
            <a:pPr marL="971550" lvl="1" indent="-514350" algn="just">
              <a:lnSpc>
                <a:spcPct val="100000"/>
              </a:lnSpc>
              <a:buFont typeface="+mj-lt"/>
              <a:buAutoNum type="romanLcPeriod"/>
            </a:pPr>
            <a:r>
              <a:rPr lang="en-US" sz="2400" dirty="0"/>
              <a:t>Acquisition of any unlisted equity capital of a foreign entity, or,</a:t>
            </a:r>
          </a:p>
          <a:p>
            <a:pPr marL="971550" lvl="1" indent="-514350" algn="just">
              <a:lnSpc>
                <a:spcPct val="100000"/>
              </a:lnSpc>
              <a:buFont typeface="+mj-lt"/>
              <a:buAutoNum type="romanLcPeriod"/>
            </a:pPr>
            <a:r>
              <a:rPr lang="en-US" sz="2400" dirty="0"/>
              <a:t>Subscription to the Memorandum of Association of a foreign entity, or</a:t>
            </a:r>
          </a:p>
          <a:p>
            <a:pPr marL="971550" lvl="1" indent="-514350" algn="just">
              <a:lnSpc>
                <a:spcPct val="100000"/>
              </a:lnSpc>
              <a:buFont typeface="+mj-lt"/>
              <a:buAutoNum type="romanLcPeriod"/>
            </a:pPr>
            <a:r>
              <a:rPr lang="en-US" sz="2400" dirty="0"/>
              <a:t>Investment in 10% or more of the paid-up equity capital of a listed foreign entity, or</a:t>
            </a:r>
          </a:p>
          <a:p>
            <a:pPr marL="971550" lvl="1" indent="-514350" algn="just">
              <a:lnSpc>
                <a:spcPct val="100000"/>
              </a:lnSpc>
              <a:buFont typeface="+mj-lt"/>
              <a:buAutoNum type="romanLcPeriod"/>
            </a:pPr>
            <a:r>
              <a:rPr lang="en-US" sz="2400" dirty="0"/>
              <a:t>Investment with control where such investment is less than 10% of the paid-up equity capital of a listed foreign entity</a:t>
            </a:r>
            <a:endParaRPr lang="en-US" dirty="0"/>
          </a:p>
          <a:p>
            <a:pPr marL="342900" indent="-342900" algn="just">
              <a:buFont typeface="Wingdings" panose="05000000000000000000" pitchFamily="2" charset="2"/>
              <a:buChar char="Ø"/>
            </a:pPr>
            <a:endParaRPr lang="en-US" dirty="0"/>
          </a:p>
          <a:p>
            <a:pPr marL="514350" indent="-514350" algn="just">
              <a:buFont typeface="+mj-lt"/>
              <a:buAutoNum type="romanLcPeriod"/>
            </a:pPr>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34</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7069306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49165" y="969067"/>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br>
              <a:rPr lang="en-US" sz="2800" b="1" u="sng" dirty="0"/>
            </a:br>
            <a:endParaRPr lang="en-US" sz="2800" b="1" u="sng" dirty="0">
              <a:latin typeface="+mn-lt"/>
            </a:endParaRPr>
          </a:p>
        </p:txBody>
      </p:sp>
      <p:sp>
        <p:nvSpPr>
          <p:cNvPr id="3" name="Subtitle 2"/>
          <p:cNvSpPr>
            <a:spLocks noGrp="1"/>
          </p:cNvSpPr>
          <p:nvPr>
            <p:ph type="subTitle" idx="1"/>
          </p:nvPr>
        </p:nvSpPr>
        <p:spPr>
          <a:xfrm>
            <a:off x="696878" y="0"/>
            <a:ext cx="10985190" cy="747300"/>
          </a:xfrm>
        </p:spPr>
        <p:txBody>
          <a:bodyPr>
            <a:noAutofit/>
          </a:bodyPr>
          <a:lstStyle/>
          <a:p>
            <a:endParaRPr lang="en-US" b="1" dirty="0"/>
          </a:p>
          <a:p>
            <a:pPr algn="just">
              <a:lnSpc>
                <a:spcPct val="100000"/>
              </a:lnSpc>
            </a:pPr>
            <a:endParaRPr lang="en-IN" sz="800" b="1" dirty="0"/>
          </a:p>
          <a:p>
            <a:pPr algn="just">
              <a:lnSpc>
                <a:spcPct val="100000"/>
              </a:lnSpc>
            </a:pPr>
            <a:r>
              <a:rPr lang="en-US" dirty="0"/>
              <a:t> </a:t>
            </a:r>
            <a:endParaRPr lang="en-IN" sz="800" b="1" dirty="0"/>
          </a:p>
          <a:p>
            <a:pPr marL="342900" indent="-342900" algn="just" defTabSz="342900">
              <a:lnSpc>
                <a:spcPct val="100000"/>
              </a:lnSpc>
              <a:buFont typeface="Wingdings" panose="05000000000000000000" pitchFamily="2" charset="2"/>
              <a:buChar char="Ø"/>
            </a:pPr>
            <a:r>
              <a:rPr lang="en-US" dirty="0"/>
              <a:t>Once an investment is classified as ODI, it continues to be treated as ODI even if the shareholding subsequently falls below 10% or control is lost</a:t>
            </a:r>
            <a:endParaRPr lang="en-IN" dirty="0"/>
          </a:p>
          <a:p>
            <a:pPr marL="342900" indent="-342900" algn="just" defTabSz="342900">
              <a:lnSpc>
                <a:spcPct val="100000"/>
              </a:lnSpc>
              <a:buFont typeface="Wingdings" panose="05000000000000000000" pitchFamily="2" charset="2"/>
              <a:buChar char="Ø"/>
            </a:pPr>
            <a:r>
              <a:rPr lang="en-IN" b="1" dirty="0"/>
              <a:t>“Foreign entity” </a:t>
            </a:r>
            <a:r>
              <a:rPr lang="en-US" dirty="0"/>
              <a:t>an entity formed or registered or incorporated                                  outside India, including in International Financial Services 	Centre 	(IFSC) in India    with limited liability</a:t>
            </a:r>
          </a:p>
          <a:p>
            <a:pPr marL="342900" indent="-342900" algn="just">
              <a:lnSpc>
                <a:spcPct val="100000"/>
              </a:lnSpc>
              <a:buFont typeface="Wingdings" panose="05000000000000000000" pitchFamily="2" charset="2"/>
              <a:buChar char="Ø"/>
            </a:pPr>
            <a:r>
              <a:rPr lang="en-IN" b="1" dirty="0"/>
              <a:t>“Indian entity” </a:t>
            </a:r>
            <a:r>
              <a:rPr lang="en-US" dirty="0"/>
              <a:t>a company defined under the Companies Act, 2013, Bodies created under an Act of Parliament or a LLP formed under the LLP Act, 2008 or a partnership firm registered under the Indian Partnership Act, 1932 or resident individuals</a:t>
            </a:r>
          </a:p>
          <a:p>
            <a:pPr marL="342900" indent="-342900" algn="just">
              <a:lnSpc>
                <a:spcPct val="100000"/>
              </a:lnSpc>
              <a:buFont typeface="Wingdings" panose="05000000000000000000" pitchFamily="2" charset="2"/>
              <a:buChar char="Ø"/>
            </a:pPr>
            <a:r>
              <a:rPr lang="en-IN" b="1" dirty="0"/>
              <a:t>“Financial commitment” </a:t>
            </a:r>
            <a:r>
              <a:rPr lang="en-US" dirty="0"/>
              <a:t>Financial Commitment made by an Indian Entity in foreign entity </a:t>
            </a:r>
            <a:r>
              <a:rPr lang="en-US" b="1" dirty="0"/>
              <a:t>shall not exceed 400% of its Net Worth</a:t>
            </a:r>
            <a:r>
              <a:rPr lang="en-US" dirty="0"/>
              <a:t> as on the date of last audited balance sheet. Financial commitment includes </a:t>
            </a:r>
            <a:r>
              <a:rPr lang="en-US" b="1" dirty="0"/>
              <a:t>equity, loan, guarantee </a:t>
            </a:r>
            <a:endParaRPr lang="en-US" dirty="0"/>
          </a:p>
          <a:p>
            <a:pPr marL="342900" indent="-342900" algn="just">
              <a:lnSpc>
                <a:spcPct val="100000"/>
              </a:lnSpc>
              <a:buFont typeface="Wingdings" panose="05000000000000000000" pitchFamily="2" charset="2"/>
              <a:buChar char="Ø"/>
            </a:pPr>
            <a:r>
              <a:rPr lang="en-US" dirty="0"/>
              <a:t>Financial commitment by an Indian entity, exceeding USD 1 billion in a financial year shall require prior approval of the Reserve Bank, even if within 400% limit of net worth</a:t>
            </a:r>
          </a:p>
          <a:p>
            <a:pPr marL="342900" indent="-342900" algn="just">
              <a:lnSpc>
                <a:spcPct val="100000"/>
              </a:lnSpc>
              <a:buFont typeface="Wingdings" panose="05000000000000000000" pitchFamily="2" charset="2"/>
              <a:buChar char="Ø"/>
            </a:pPr>
            <a:endParaRPr lang="en-US" dirty="0"/>
          </a:p>
          <a:p>
            <a:pPr marL="342900" indent="-342900" algn="just">
              <a:lnSpc>
                <a:spcPct val="100000"/>
              </a:lnSpc>
              <a:buFont typeface="Wingdings" panose="05000000000000000000" pitchFamily="2" charset="2"/>
              <a:buChar char="Ø"/>
            </a:pPr>
            <a:endParaRPr lang="en-US" dirty="0"/>
          </a:p>
          <a:p>
            <a:pPr algn="just"/>
            <a:r>
              <a:rPr lang="en-US" dirty="0"/>
              <a:t> </a:t>
            </a:r>
          </a:p>
          <a:p>
            <a:pPr algn="just"/>
            <a:endParaRPr lang="en-US" dirty="0"/>
          </a:p>
          <a:p>
            <a:pPr marL="342900" indent="-342900" algn="just">
              <a:buFont typeface="Wingdings" panose="05000000000000000000" pitchFamily="2" charset="2"/>
              <a:buChar char="Ø"/>
            </a:pPr>
            <a:endParaRPr lang="en-US" dirty="0"/>
          </a:p>
          <a:p>
            <a:pPr marL="514350" indent="-514350" algn="just">
              <a:buFont typeface="+mj-lt"/>
              <a:buAutoNum type="romanLcPeriod"/>
            </a:pPr>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35</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723860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7233" y="436488"/>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472222" y="496278"/>
            <a:ext cx="10964666" cy="747300"/>
          </a:xfrm>
        </p:spPr>
        <p:txBody>
          <a:bodyPr>
            <a:noAutofit/>
          </a:bodyPr>
          <a:lstStyle/>
          <a:p>
            <a:pPr algn="just">
              <a:lnSpc>
                <a:spcPct val="100000"/>
              </a:lnSpc>
            </a:pPr>
            <a:endParaRPr lang="en-US" b="1" dirty="0"/>
          </a:p>
          <a:p>
            <a:pPr marL="342900" indent="-342900" algn="just">
              <a:lnSpc>
                <a:spcPct val="150000"/>
              </a:lnSpc>
              <a:buFont typeface="Wingdings" panose="05000000000000000000" pitchFamily="2" charset="2"/>
              <a:buChar char="Ø"/>
            </a:pPr>
            <a:r>
              <a:rPr lang="en-US" dirty="0"/>
              <a:t>Overseas Direct Investment under </a:t>
            </a:r>
            <a:r>
              <a:rPr lang="en-US" b="1" dirty="0"/>
              <a:t>the automatic route</a:t>
            </a:r>
            <a:r>
              <a:rPr lang="en-US" dirty="0"/>
              <a:t> can be made </a:t>
            </a:r>
            <a:r>
              <a:rPr lang="en-US" b="1" dirty="0"/>
              <a:t>without prior RBI approval </a:t>
            </a:r>
            <a:r>
              <a:rPr lang="en-US" dirty="0"/>
              <a:t>by submitting Form FC (Financial Commitment) to designated AD bank along with requisite documents for processing the application and generation of UIN</a:t>
            </a:r>
          </a:p>
          <a:p>
            <a:pPr marL="342900" indent="-342900" algn="just">
              <a:lnSpc>
                <a:spcPct val="150000"/>
              </a:lnSpc>
              <a:buFont typeface="Wingdings" panose="05000000000000000000" pitchFamily="2" charset="2"/>
              <a:buChar char="Ø"/>
            </a:pPr>
            <a:r>
              <a:rPr lang="en-US" dirty="0"/>
              <a:t>Under the </a:t>
            </a:r>
            <a:r>
              <a:rPr lang="en-US" b="1" dirty="0"/>
              <a:t>approval route</a:t>
            </a:r>
            <a:r>
              <a:rPr lang="en-US" dirty="0"/>
              <a:t>, (for investments exceeding limits or in strategic sectors) the applicant shall approach their designated AD bank for approval from RBI</a:t>
            </a:r>
          </a:p>
          <a:p>
            <a:pPr marL="342900" indent="-342900" algn="just">
              <a:lnSpc>
                <a:spcPct val="150000"/>
              </a:lnSpc>
              <a:buFont typeface="Wingdings" panose="05000000000000000000" pitchFamily="2" charset="2"/>
              <a:buChar char="Ø"/>
            </a:pPr>
            <a:r>
              <a:rPr lang="en-US" b="1" dirty="0"/>
              <a:t>Pricing guidelines:  </a:t>
            </a:r>
            <a:r>
              <a:rPr lang="en-US" dirty="0"/>
              <a:t>The fair value shall be as per arm’s length price taking into consideration the valuation as per any internationally accepted pricing methodology like DCF, NAV, Market methods</a:t>
            </a:r>
          </a:p>
          <a:p>
            <a:pPr marL="342900" indent="-342900" algn="just">
              <a:lnSpc>
                <a:spcPct val="150000"/>
              </a:lnSpc>
              <a:buFont typeface="Wingdings" panose="05000000000000000000" pitchFamily="2" charset="2"/>
              <a:buChar char="Ø"/>
            </a:pPr>
            <a:r>
              <a:rPr lang="en-US" dirty="0"/>
              <a:t>Unlike FDI, ODI pricing is not governed by fixed formulas but is based on arm’s length valuation principles.</a:t>
            </a:r>
          </a:p>
          <a:p>
            <a:pPr algn="just">
              <a:lnSpc>
                <a:spcPct val="150000"/>
              </a:lnSpc>
            </a:pPr>
            <a:endParaRPr lang="en-US" dirty="0"/>
          </a:p>
          <a:p>
            <a:pPr algn="just">
              <a:lnSpc>
                <a:spcPct val="150000"/>
              </a:lnSpc>
            </a:pPr>
            <a:endParaRPr lang="en-US" dirty="0"/>
          </a:p>
          <a:p>
            <a:pPr marL="514350" indent="-514350" algn="just">
              <a:lnSpc>
                <a:spcPct val="150000"/>
              </a:lnSpc>
              <a:buFont typeface="+mj-lt"/>
              <a:buAutoNum type="romanLcPeriod"/>
            </a:pPr>
            <a:endParaRPr lang="en-US" dirty="0"/>
          </a:p>
          <a:p>
            <a:pPr algn="just">
              <a:lnSpc>
                <a:spcPct val="150000"/>
              </a:lnSpc>
            </a:pPr>
            <a:endParaRPr lang="en-US" dirty="0"/>
          </a:p>
          <a:p>
            <a:pPr algn="just">
              <a:lnSpc>
                <a:spcPct val="150000"/>
              </a:lnSpc>
            </a:pPr>
            <a:endParaRPr lang="en-US" dirty="0"/>
          </a:p>
          <a:p>
            <a:pPr marL="514350" indent="-514350" algn="just">
              <a:lnSpc>
                <a:spcPct val="150000"/>
              </a:lnSpc>
              <a:buFont typeface="+mj-lt"/>
              <a:buAutoNum type="romanLcPeriod"/>
            </a:pPr>
            <a:endParaRPr lang="en-US" dirty="0"/>
          </a:p>
          <a:p>
            <a:pPr algn="just">
              <a:lnSpc>
                <a:spcPct val="150000"/>
              </a:lnSpc>
            </a:pPr>
            <a:endParaRPr lang="en-US"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36</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9017863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2944" y="427797"/>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689317" y="819055"/>
            <a:ext cx="10803988" cy="747300"/>
          </a:xfrm>
        </p:spPr>
        <p:txBody>
          <a:bodyPr>
            <a:noAutofit/>
          </a:bodyPr>
          <a:lstStyle/>
          <a:p>
            <a:pPr algn="l">
              <a:lnSpc>
                <a:spcPct val="100000"/>
              </a:lnSpc>
            </a:pPr>
            <a:endParaRPr lang="en-US" sz="800" b="1" u="sng" dirty="0"/>
          </a:p>
          <a:p>
            <a:pPr marL="342900" indent="-342900" algn="just">
              <a:lnSpc>
                <a:spcPct val="150000"/>
              </a:lnSpc>
              <a:buFont typeface="Wingdings" panose="05000000000000000000" pitchFamily="2" charset="2"/>
              <a:buChar char="Ø"/>
            </a:pPr>
            <a:r>
              <a:rPr lang="en-IN" b="1" dirty="0"/>
              <a:t>Prohibited Sectors for ODI:</a:t>
            </a:r>
          </a:p>
          <a:p>
            <a:pPr marL="800100" lvl="1" indent="-342900" algn="just">
              <a:lnSpc>
                <a:spcPct val="150000"/>
              </a:lnSpc>
              <a:buFont typeface="Arial" panose="020B0604020202020204" pitchFamily="34" charset="0"/>
              <a:buChar char="•"/>
            </a:pPr>
            <a:r>
              <a:rPr lang="en-US" sz="2400" b="1" dirty="0"/>
              <a:t>Real Estate Activity</a:t>
            </a:r>
            <a:r>
              <a:rPr lang="en-US" sz="2400" dirty="0"/>
              <a:t>: Buying and selling of real estate or trading in Transferable Development Rights (TDRs)</a:t>
            </a:r>
          </a:p>
          <a:p>
            <a:pPr marL="1257300" lvl="2" indent="-342900" algn="just">
              <a:lnSpc>
                <a:spcPct val="150000"/>
              </a:lnSpc>
              <a:buFont typeface="Arial" panose="020B0604020202020204" pitchFamily="34" charset="0"/>
              <a:buChar char="•"/>
            </a:pPr>
            <a:r>
              <a:rPr lang="en-US" sz="2400" dirty="0"/>
              <a:t>However, it does not include activities such as: Development of townships construction of residential or commercial premises, roads or bridges for selling or leasing purposes</a:t>
            </a:r>
          </a:p>
          <a:p>
            <a:pPr marL="800100" lvl="1" indent="-342900" algn="just">
              <a:lnSpc>
                <a:spcPct val="150000"/>
              </a:lnSpc>
              <a:buFont typeface="Arial" panose="020B0604020202020204" pitchFamily="34" charset="0"/>
              <a:buChar char="•"/>
            </a:pPr>
            <a:r>
              <a:rPr lang="en-IN" sz="2400" b="1" dirty="0"/>
              <a:t>Gambling in any form</a:t>
            </a:r>
          </a:p>
          <a:p>
            <a:pPr marL="800100" lvl="1" indent="-342900" algn="just">
              <a:lnSpc>
                <a:spcPct val="150000"/>
              </a:lnSpc>
              <a:buFont typeface="Arial" panose="020B0604020202020204" pitchFamily="34" charset="0"/>
              <a:buChar char="•"/>
            </a:pPr>
            <a:r>
              <a:rPr lang="en-US" sz="2400" b="1" dirty="0"/>
              <a:t>Dealing with financial products linked to the Indian rupee </a:t>
            </a:r>
            <a:r>
              <a:rPr lang="en-US" sz="2400" dirty="0"/>
              <a:t>(non-deliverable trades involving foreign currency-INR exchange rates, stock indices linked to Indian market, </a:t>
            </a:r>
            <a:r>
              <a:rPr lang="en-US" sz="2400" i="1" dirty="0"/>
              <a:t>etc.) </a:t>
            </a:r>
            <a:r>
              <a:rPr lang="en-IN" sz="2400" dirty="0"/>
              <a:t>without RBI approval</a:t>
            </a:r>
            <a:endParaRPr lang="en-US" sz="2400" i="1" dirty="0"/>
          </a:p>
          <a:p>
            <a:pPr marL="800100" lvl="1" indent="-342900" algn="just">
              <a:lnSpc>
                <a:spcPct val="100000"/>
              </a:lnSpc>
              <a:buFont typeface="Arial" panose="020B0604020202020204" pitchFamily="34" charset="0"/>
              <a:buChar char="•"/>
            </a:pPr>
            <a:endParaRPr lang="en-US" sz="2400" b="1" dirty="0"/>
          </a:p>
          <a:p>
            <a:pPr algn="just">
              <a:lnSpc>
                <a:spcPct val="100000"/>
              </a:lnSpc>
            </a:pPr>
            <a:endParaRPr lang="en-US" dirty="0"/>
          </a:p>
          <a:p>
            <a:pPr algn="just">
              <a:lnSpc>
                <a:spcPct val="100000"/>
              </a:lnSpc>
            </a:pPr>
            <a:endParaRPr lang="en-US" dirty="0"/>
          </a:p>
          <a:p>
            <a:pPr marL="514350" indent="-514350" algn="just">
              <a:lnSpc>
                <a:spcPct val="100000"/>
              </a:lnSpc>
              <a:buFont typeface="+mj-lt"/>
              <a:buAutoNum type="romanLcPeriod"/>
            </a:pPr>
            <a:endParaRPr lang="en-US" dirty="0"/>
          </a:p>
          <a:p>
            <a:pPr algn="just">
              <a:lnSpc>
                <a:spcPct val="100000"/>
              </a:lnSpc>
            </a:pPr>
            <a:endParaRPr lang="en-US"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37</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2479610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12105" y="452759"/>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754144" y="327221"/>
            <a:ext cx="10818925" cy="747300"/>
          </a:xfrm>
        </p:spPr>
        <p:txBody>
          <a:bodyPr>
            <a:noAutofit/>
          </a:bodyPr>
          <a:lstStyle/>
          <a:p>
            <a:pPr algn="just">
              <a:lnSpc>
                <a:spcPct val="100000"/>
              </a:lnSpc>
            </a:pPr>
            <a:endParaRPr lang="en-US" b="1" dirty="0"/>
          </a:p>
          <a:p>
            <a:pPr marL="342900" indent="-342900" algn="just">
              <a:lnSpc>
                <a:spcPct val="100000"/>
              </a:lnSpc>
              <a:buFont typeface="Wingdings" panose="05000000000000000000" pitchFamily="2" charset="2"/>
              <a:buChar char="Ø"/>
            </a:pPr>
            <a:endParaRPr lang="en-US" sz="800" b="1" dirty="0"/>
          </a:p>
          <a:p>
            <a:pPr marL="342900" indent="-342900" algn="just">
              <a:lnSpc>
                <a:spcPct val="120000"/>
              </a:lnSpc>
              <a:buFont typeface="Wingdings" panose="05000000000000000000" pitchFamily="2" charset="2"/>
              <a:buChar char="Ø"/>
            </a:pPr>
            <a:r>
              <a:rPr lang="en-US" b="1" dirty="0"/>
              <a:t>Two-Layer Restriction:</a:t>
            </a:r>
            <a:r>
              <a:rPr lang="en-US" dirty="0"/>
              <a:t>  A person resident in India is </a:t>
            </a:r>
            <a:r>
              <a:rPr lang="en-US" b="1" dirty="0"/>
              <a:t>prohibited</a:t>
            </a:r>
            <a:r>
              <a:rPr lang="en-US" dirty="0"/>
              <a:t> from making ODI either directly, or indirectly in </a:t>
            </a:r>
            <a:r>
              <a:rPr lang="en-US" b="1" dirty="0"/>
              <a:t>more than two layers</a:t>
            </a:r>
            <a:r>
              <a:rPr lang="en-US" dirty="0"/>
              <a:t> of subsidiary</a:t>
            </a:r>
          </a:p>
          <a:p>
            <a:pPr algn="l">
              <a:lnSpc>
                <a:spcPct val="120000"/>
              </a:lnSpc>
            </a:pPr>
            <a:r>
              <a:rPr lang="en-US" b="1" u="sng" dirty="0"/>
              <a:t>Reporting requirements for Overseas Investment:</a:t>
            </a:r>
          </a:p>
          <a:p>
            <a:pPr marL="457200" indent="-457200" algn="just">
              <a:lnSpc>
                <a:spcPct val="120000"/>
              </a:lnSpc>
              <a:buFont typeface="Arial" panose="020B0604020202020204" pitchFamily="34" charset="0"/>
              <a:buAutoNum type="arabicParenR"/>
            </a:pPr>
            <a:r>
              <a:rPr lang="en-US" dirty="0"/>
              <a:t>A person resident in India shall report the proposed overseas investment through its designated AD Bank by submitting </a:t>
            </a:r>
            <a:r>
              <a:rPr lang="en-US" b="1" dirty="0"/>
              <a:t>Form FC</a:t>
            </a:r>
            <a:r>
              <a:rPr lang="en-US" dirty="0"/>
              <a:t>, upon which a </a:t>
            </a:r>
            <a:r>
              <a:rPr lang="en-US" b="1" dirty="0"/>
              <a:t>Unique Identification Number (UIN)</a:t>
            </a:r>
            <a:r>
              <a:rPr lang="en-US" dirty="0"/>
              <a:t> is generated for the foreign entity prior to or at the time of outward remittance or acquisition of equity capital.</a:t>
            </a:r>
          </a:p>
          <a:p>
            <a:pPr marL="457200" indent="-457200" algn="just">
              <a:lnSpc>
                <a:spcPct val="120000"/>
              </a:lnSpc>
              <a:buAutoNum type="arabicParenR"/>
            </a:pPr>
            <a:r>
              <a:rPr lang="en-US" dirty="0"/>
              <a:t>A person resident in India who has made ODI or making financial commitment in a foreign entity shall report the financial commitment, at the time of sending outward remittance or making a financial commitment, whichever is earlier</a:t>
            </a:r>
          </a:p>
          <a:p>
            <a:pPr marL="457200" indent="-457200" algn="just">
              <a:lnSpc>
                <a:spcPct val="120000"/>
              </a:lnSpc>
              <a:buAutoNum type="arabicParenR"/>
            </a:pPr>
            <a:r>
              <a:rPr lang="en-US" dirty="0"/>
              <a:t>Financial Commitment limits apply only to Indian entities, while resident individuals are governed by the LRS limit of USD 250,000. </a:t>
            </a:r>
          </a:p>
          <a:p>
            <a:pPr marL="342900" indent="-342900" algn="just">
              <a:lnSpc>
                <a:spcPct val="100000"/>
              </a:lnSpc>
              <a:buFont typeface="Wingdings" panose="05000000000000000000" pitchFamily="2" charset="2"/>
              <a:buChar char="Ø"/>
            </a:pPr>
            <a:endParaRPr lang="en-US" dirty="0"/>
          </a:p>
          <a:p>
            <a:pPr algn="just">
              <a:lnSpc>
                <a:spcPct val="100000"/>
              </a:lnSpc>
            </a:pPr>
            <a:endParaRPr lang="en-US" dirty="0"/>
          </a:p>
          <a:p>
            <a:pPr algn="just">
              <a:lnSpc>
                <a:spcPct val="100000"/>
              </a:lnSpc>
            </a:pPr>
            <a:endParaRPr lang="en-US" dirty="0"/>
          </a:p>
          <a:p>
            <a:pPr marL="514350" indent="-514350" algn="just">
              <a:lnSpc>
                <a:spcPct val="100000"/>
              </a:lnSpc>
              <a:buFont typeface="+mj-lt"/>
              <a:buAutoNum type="romanLcPeriod"/>
            </a:pPr>
            <a:endParaRPr lang="en-US" dirty="0"/>
          </a:p>
          <a:p>
            <a:pPr algn="just">
              <a:lnSpc>
                <a:spcPct val="100000"/>
              </a:lnSpc>
            </a:pPr>
            <a:endParaRPr lang="en-US"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38</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948848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537260"/>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672473" y="-414633"/>
            <a:ext cx="10847054" cy="747300"/>
          </a:xfrm>
        </p:spPr>
        <p:txBody>
          <a:bodyPr>
            <a:noAutofit/>
          </a:bodyPr>
          <a:lstStyle/>
          <a:p>
            <a:pPr algn="just">
              <a:lnSpc>
                <a:spcPct val="120000"/>
              </a:lnSpc>
            </a:pPr>
            <a:endParaRPr lang="en-US" b="1" dirty="0"/>
          </a:p>
          <a:p>
            <a:pPr>
              <a:lnSpc>
                <a:spcPct val="120000"/>
              </a:lnSpc>
            </a:pPr>
            <a:endParaRPr lang="en-US" b="1" u="sng" dirty="0"/>
          </a:p>
          <a:p>
            <a:pPr>
              <a:lnSpc>
                <a:spcPct val="120000"/>
              </a:lnSpc>
            </a:pPr>
            <a:endParaRPr lang="en-US" b="1" u="sng" dirty="0"/>
          </a:p>
          <a:p>
            <a:pPr algn="l">
              <a:lnSpc>
                <a:spcPct val="100000"/>
              </a:lnSpc>
            </a:pPr>
            <a:r>
              <a:rPr lang="en-US" b="1" u="sng" dirty="0"/>
              <a:t>APR (Annual Performance Report) – ODI:</a:t>
            </a:r>
          </a:p>
          <a:p>
            <a:pPr marL="342900" indent="-342900" algn="just">
              <a:lnSpc>
                <a:spcPct val="100000"/>
              </a:lnSpc>
              <a:buFont typeface="Wingdings" panose="05000000000000000000" pitchFamily="2" charset="2"/>
              <a:buChar char="ü"/>
            </a:pPr>
            <a:r>
              <a:rPr lang="en-US" dirty="0"/>
              <a:t>A person resident in India having ODI shall submit an </a:t>
            </a:r>
            <a:r>
              <a:rPr lang="en-US" b="1" dirty="0"/>
              <a:t>Annual Performance Report (APR)</a:t>
            </a:r>
            <a:r>
              <a:rPr lang="en-US" dirty="0"/>
              <a:t> for each foreign entity </a:t>
            </a:r>
            <a:r>
              <a:rPr lang="en-IN" dirty="0"/>
              <a:t>UIN-wise</a:t>
            </a:r>
            <a:endParaRPr lang="en-US" dirty="0"/>
          </a:p>
          <a:p>
            <a:pPr marL="342900" indent="-342900" algn="just">
              <a:lnSpc>
                <a:spcPct val="100000"/>
              </a:lnSpc>
              <a:buFont typeface="Wingdings" panose="05000000000000000000" pitchFamily="2" charset="2"/>
              <a:buChar char="ü"/>
            </a:pPr>
            <a:r>
              <a:rPr lang="en-US" b="1" dirty="0"/>
              <a:t>Due Date:</a:t>
            </a:r>
            <a:r>
              <a:rPr lang="en-US" dirty="0"/>
              <a:t> Filed through the </a:t>
            </a:r>
            <a:r>
              <a:rPr lang="en-US" b="1" dirty="0"/>
              <a:t>designated AD Bank </a:t>
            </a:r>
            <a:r>
              <a:rPr lang="en-US" dirty="0"/>
              <a:t>on or before </a:t>
            </a:r>
            <a:r>
              <a:rPr lang="en-US" b="1" dirty="0"/>
              <a:t>31st December every year</a:t>
            </a:r>
            <a:r>
              <a:rPr lang="en-US" dirty="0"/>
              <a:t> </a:t>
            </a:r>
          </a:p>
          <a:p>
            <a:pPr marL="342900" indent="-342900" algn="just">
              <a:lnSpc>
                <a:spcPct val="100000"/>
              </a:lnSpc>
              <a:buFont typeface="Wingdings" panose="05000000000000000000" pitchFamily="2" charset="2"/>
              <a:buChar char="ü"/>
            </a:pPr>
            <a:r>
              <a:rPr lang="en-US" dirty="0"/>
              <a:t>APR is not required where Investment is less than 10% and no control in the foreign entity</a:t>
            </a:r>
          </a:p>
          <a:p>
            <a:pPr marL="342900" indent="-342900" algn="just">
              <a:lnSpc>
                <a:spcPct val="100000"/>
              </a:lnSpc>
              <a:buFont typeface="Wingdings" panose="05000000000000000000" pitchFamily="2" charset="2"/>
              <a:buChar char="ü"/>
            </a:pPr>
            <a:r>
              <a:rPr lang="en-US" dirty="0"/>
              <a:t>If investment is more than 10%, APR shall be based on the </a:t>
            </a:r>
            <a:r>
              <a:rPr lang="en-US" b="1" dirty="0"/>
              <a:t>audited financial statements</a:t>
            </a:r>
            <a:r>
              <a:rPr lang="en-US" dirty="0"/>
              <a:t> of the foreign entity</a:t>
            </a:r>
          </a:p>
          <a:p>
            <a:pPr marL="342900" indent="-342900" algn="just">
              <a:lnSpc>
                <a:spcPct val="100000"/>
              </a:lnSpc>
              <a:buFont typeface="Wingdings" panose="05000000000000000000" pitchFamily="2" charset="2"/>
              <a:buChar char="ü"/>
            </a:pPr>
            <a:r>
              <a:rPr lang="en-US" dirty="0"/>
              <a:t>If the investor does not have control and audit is not mandatory in the host country, APR may be filed based on unaudited financial statements certified by the statutory auditor of the Indian entity or by a CA where the statutory audit is not applicable</a:t>
            </a:r>
          </a:p>
          <a:p>
            <a:pPr marL="342900" indent="-342900" algn="just">
              <a:lnSpc>
                <a:spcPct val="100000"/>
              </a:lnSpc>
              <a:buFont typeface="Wingdings" panose="05000000000000000000" pitchFamily="2" charset="2"/>
              <a:buChar char="ü"/>
            </a:pPr>
            <a:endParaRPr lang="en-US" dirty="0"/>
          </a:p>
          <a:p>
            <a:pPr marL="457200" indent="-457200" algn="just">
              <a:lnSpc>
                <a:spcPct val="120000"/>
              </a:lnSpc>
              <a:buAutoNum type="arabicParenR"/>
            </a:pPr>
            <a:endParaRPr lang="en-US" dirty="0"/>
          </a:p>
          <a:p>
            <a:pPr algn="just">
              <a:lnSpc>
                <a:spcPct val="120000"/>
              </a:lnSpc>
            </a:pPr>
            <a:endParaRPr lang="en-US" dirty="0"/>
          </a:p>
          <a:p>
            <a:pPr algn="just">
              <a:lnSpc>
                <a:spcPct val="120000"/>
              </a:lnSpc>
            </a:pPr>
            <a:endParaRPr lang="en-US" dirty="0"/>
          </a:p>
          <a:p>
            <a:pPr marL="514350" indent="-514350" algn="just">
              <a:lnSpc>
                <a:spcPct val="120000"/>
              </a:lnSpc>
              <a:buFont typeface="+mj-lt"/>
              <a:buAutoNum type="romanLcPeriod"/>
            </a:pPr>
            <a:endParaRPr lang="en-US" dirty="0"/>
          </a:p>
          <a:p>
            <a:pPr algn="just">
              <a:lnSpc>
                <a:spcPct val="120000"/>
              </a:lnSpc>
            </a:pPr>
            <a:endParaRPr lang="en-US" dirty="0"/>
          </a:p>
          <a:p>
            <a:pPr algn="just">
              <a:lnSpc>
                <a:spcPct val="120000"/>
              </a:lnSpc>
            </a:pPr>
            <a:endParaRPr lang="en-US" dirty="0"/>
          </a:p>
          <a:p>
            <a:pPr marL="342900" indent="-342900" algn="just">
              <a:lnSpc>
                <a:spcPct val="120000"/>
              </a:lnSpc>
              <a:buFont typeface="Wingdings" panose="05000000000000000000" pitchFamily="2" charset="2"/>
              <a:buChar char="v"/>
            </a:pPr>
            <a:endParaRPr lang="en-US" dirty="0"/>
          </a:p>
          <a:p>
            <a:pPr algn="just">
              <a:lnSpc>
                <a:spcPct val="120000"/>
              </a:lnSpc>
            </a:pPr>
            <a:endParaRPr lang="en-US" b="1" dirty="0"/>
          </a:p>
          <a:p>
            <a:pPr marL="457200" indent="-457200" algn="l">
              <a:lnSpc>
                <a:spcPct val="12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39</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532491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9C6B6241-CEDA-8CB3-BC60-48097160A5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16EC4C-8471-D7B7-168B-6EBD8DD84774}"/>
              </a:ext>
            </a:extLst>
          </p:cNvPr>
          <p:cNvSpPr>
            <a:spLocks noGrp="1"/>
          </p:cNvSpPr>
          <p:nvPr>
            <p:ph type="ctrTitle"/>
          </p:nvPr>
        </p:nvSpPr>
        <p:spPr>
          <a:xfrm>
            <a:off x="328719" y="0"/>
            <a:ext cx="9748073" cy="665335"/>
          </a:xfrm>
        </p:spPr>
        <p:txBody>
          <a:bodyPr>
            <a:noAutofit/>
          </a:bodyPr>
          <a:lstStyle/>
          <a:p>
            <a:pPr algn="just"/>
            <a:r>
              <a:rPr lang="en-US" sz="3000" u="sng" dirty="0">
                <a:latin typeface="+mn-lt"/>
              </a:rPr>
              <a:t>FEMA COMPLIANCES UNDER CROSS-BORDER TRANSACTIONS</a:t>
            </a:r>
          </a:p>
        </p:txBody>
      </p:sp>
      <p:sp>
        <p:nvSpPr>
          <p:cNvPr id="3" name="Subtitle 2">
            <a:extLst>
              <a:ext uri="{FF2B5EF4-FFF2-40B4-BE49-F238E27FC236}">
                <a16:creationId xmlns:a16="http://schemas.microsoft.com/office/drawing/2014/main" id="{3ABE8C8F-263B-BB02-D896-CC1368A46133}"/>
              </a:ext>
            </a:extLst>
          </p:cNvPr>
          <p:cNvSpPr>
            <a:spLocks noGrp="1"/>
          </p:cNvSpPr>
          <p:nvPr>
            <p:ph type="subTitle" idx="1"/>
          </p:nvPr>
        </p:nvSpPr>
        <p:spPr>
          <a:xfrm>
            <a:off x="328719" y="977662"/>
            <a:ext cx="11167777" cy="1033446"/>
          </a:xfrm>
        </p:spPr>
        <p:txBody>
          <a:bodyPr>
            <a:noAutofit/>
          </a:bodyPr>
          <a:lstStyle/>
          <a:p>
            <a:pPr marL="342900" indent="-342900" algn="just">
              <a:lnSpc>
                <a:spcPct val="120000"/>
              </a:lnSpc>
              <a:buFont typeface="Wingdings" panose="05000000000000000000" pitchFamily="2" charset="2"/>
              <a:buChar char="Ø"/>
            </a:pPr>
            <a:r>
              <a:rPr lang="en-US" sz="2800" b="1" dirty="0"/>
              <a:t>Cross-Border Transactions</a:t>
            </a:r>
          </a:p>
          <a:p>
            <a:pPr marL="914400" lvl="1" indent="-457200" algn="just">
              <a:lnSpc>
                <a:spcPct val="120000"/>
              </a:lnSpc>
              <a:buAutoNum type="arabicPeriod" startAt="3"/>
            </a:pPr>
            <a:r>
              <a:rPr lang="en-US" sz="2400" b="1" dirty="0"/>
              <a:t>Tangible &amp; Intangible Properties</a:t>
            </a:r>
          </a:p>
          <a:p>
            <a:pPr marL="1371600" lvl="2" indent="-457200" algn="just">
              <a:lnSpc>
                <a:spcPct val="120000"/>
              </a:lnSpc>
              <a:buFont typeface="Wingdings" panose="05000000000000000000" pitchFamily="2" charset="2"/>
              <a:buChar char="ü"/>
            </a:pPr>
            <a:r>
              <a:rPr lang="en-US" sz="2400" dirty="0"/>
              <a:t>Sale and purchase of immovable properties</a:t>
            </a:r>
          </a:p>
          <a:p>
            <a:pPr marL="1371600" lvl="2" indent="-457200" algn="just">
              <a:lnSpc>
                <a:spcPct val="120000"/>
              </a:lnSpc>
              <a:buFont typeface="Wingdings" panose="05000000000000000000" pitchFamily="2" charset="2"/>
              <a:buChar char="ü"/>
            </a:pPr>
            <a:r>
              <a:rPr lang="en-US" sz="2400" dirty="0"/>
              <a:t>Transfer/use of patents, trademarks, copyrights, know-how</a:t>
            </a:r>
          </a:p>
          <a:p>
            <a:pPr marL="1371600" lvl="2" indent="-457200" algn="just">
              <a:lnSpc>
                <a:spcPct val="120000"/>
              </a:lnSpc>
              <a:buFont typeface="Wingdings" panose="05000000000000000000" pitchFamily="2" charset="2"/>
              <a:buChar char="ü"/>
            </a:pPr>
            <a:r>
              <a:rPr lang="en-US" sz="2400" dirty="0"/>
              <a:t>Royalty for brand or technology use</a:t>
            </a:r>
          </a:p>
          <a:p>
            <a:pPr marL="1371600" lvl="2" indent="-457200" algn="just">
              <a:lnSpc>
                <a:spcPct val="120000"/>
              </a:lnSpc>
              <a:buFont typeface="Wingdings" panose="05000000000000000000" pitchFamily="2" charset="2"/>
              <a:buChar char="ü"/>
            </a:pPr>
            <a:r>
              <a:rPr lang="en-US" sz="2400" dirty="0"/>
              <a:t>Licensing/franchising arrangements</a:t>
            </a:r>
          </a:p>
          <a:p>
            <a:pPr marL="914400" lvl="1" indent="-457200" algn="just">
              <a:lnSpc>
                <a:spcPct val="120000"/>
              </a:lnSpc>
              <a:buAutoNum type="arabicPeriod" startAt="4"/>
            </a:pPr>
            <a:r>
              <a:rPr lang="en-US" sz="2400" b="1" dirty="0"/>
              <a:t>Capital and Financing Transactions</a:t>
            </a:r>
          </a:p>
          <a:p>
            <a:pPr marL="1371600" lvl="2" indent="-457200" algn="just">
              <a:lnSpc>
                <a:spcPct val="120000"/>
              </a:lnSpc>
              <a:buFont typeface="Wingdings" panose="05000000000000000000" pitchFamily="2" charset="2"/>
              <a:buChar char="ü"/>
            </a:pPr>
            <a:r>
              <a:rPr lang="en-US" sz="2400" dirty="0"/>
              <a:t>Investments through FDI/ODI/LRS scheme</a:t>
            </a:r>
          </a:p>
          <a:p>
            <a:pPr marL="1371600" lvl="2" indent="-457200" algn="just">
              <a:lnSpc>
                <a:spcPct val="120000"/>
              </a:lnSpc>
              <a:buFont typeface="Wingdings" panose="05000000000000000000" pitchFamily="2" charset="2"/>
              <a:buChar char="ü"/>
            </a:pPr>
            <a:r>
              <a:rPr lang="en-US" sz="2400" dirty="0"/>
              <a:t>Cross-border loans, external commercial borrowings (ECB)</a:t>
            </a:r>
          </a:p>
          <a:p>
            <a:pPr marL="1371600" lvl="2" indent="-457200" algn="just">
              <a:lnSpc>
                <a:spcPct val="120000"/>
              </a:lnSpc>
              <a:buFont typeface="Wingdings" panose="05000000000000000000" pitchFamily="2" charset="2"/>
              <a:buChar char="ü"/>
            </a:pPr>
            <a:r>
              <a:rPr lang="en-US" sz="2400" dirty="0"/>
              <a:t>Interest and dividend payments on loans and investments</a:t>
            </a:r>
          </a:p>
          <a:p>
            <a:pPr marL="1371600" lvl="2" indent="-457200" algn="just">
              <a:lnSpc>
                <a:spcPct val="120000"/>
              </a:lnSpc>
              <a:buFont typeface="Wingdings" panose="05000000000000000000" pitchFamily="2" charset="2"/>
              <a:buChar char="ü"/>
            </a:pPr>
            <a:r>
              <a:rPr lang="en-US" sz="2400" dirty="0"/>
              <a:t>Guarantees and corporate guarantees</a:t>
            </a:r>
          </a:p>
          <a:p>
            <a:pPr marL="1257300" lvl="2" indent="-342900" algn="just">
              <a:lnSpc>
                <a:spcPct val="150000"/>
              </a:lnSpc>
              <a:buFont typeface="Arial" panose="020B0604020202020204" pitchFamily="34" charset="0"/>
              <a:buChar char="•"/>
            </a:pPr>
            <a:endParaRPr lang="en-US" sz="2400" dirty="0"/>
          </a:p>
        </p:txBody>
      </p:sp>
      <p:sp>
        <p:nvSpPr>
          <p:cNvPr id="9" name="Slide Number Placeholder 8">
            <a:extLst>
              <a:ext uri="{FF2B5EF4-FFF2-40B4-BE49-F238E27FC236}">
                <a16:creationId xmlns:a16="http://schemas.microsoft.com/office/drawing/2014/main" id="{020528F6-9406-343F-1188-82DDA11BD076}"/>
              </a:ext>
            </a:extLst>
          </p:cNvPr>
          <p:cNvSpPr>
            <a:spLocks noGrp="1"/>
          </p:cNvSpPr>
          <p:nvPr>
            <p:ph type="sldNum" sz="quarter" idx="12"/>
          </p:nvPr>
        </p:nvSpPr>
        <p:spPr/>
        <p:txBody>
          <a:bodyPr/>
          <a:lstStyle/>
          <a:p>
            <a:fld id="{C4C31CBA-62FA-48D9-9AC4-C9F93CA95675}" type="slidenum">
              <a:rPr lang="en-US" smtClean="0">
                <a:solidFill>
                  <a:prstClr val="black">
                    <a:tint val="75000"/>
                  </a:prstClr>
                </a:solidFill>
              </a:rPr>
              <a:pPr/>
              <a:t>4</a:t>
            </a:fld>
            <a:endParaRPr lang="en-US" dirty="0">
              <a:solidFill>
                <a:prstClr val="black">
                  <a:tint val="75000"/>
                </a:prst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20101447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464941"/>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712019" y="-346348"/>
            <a:ext cx="10524851" cy="747300"/>
          </a:xfrm>
        </p:spPr>
        <p:txBody>
          <a:bodyPr>
            <a:noAutofit/>
          </a:bodyPr>
          <a:lstStyle/>
          <a:p>
            <a:pPr algn="just">
              <a:lnSpc>
                <a:spcPct val="120000"/>
              </a:lnSpc>
            </a:pPr>
            <a:endParaRPr lang="en-US" b="1" dirty="0"/>
          </a:p>
          <a:p>
            <a:pPr>
              <a:lnSpc>
                <a:spcPct val="120000"/>
              </a:lnSpc>
            </a:pPr>
            <a:endParaRPr lang="en-US" b="1" u="sng" dirty="0"/>
          </a:p>
          <a:p>
            <a:pPr marL="342900" indent="-342900" algn="just">
              <a:lnSpc>
                <a:spcPct val="120000"/>
              </a:lnSpc>
              <a:buFont typeface="Wingdings" panose="05000000000000000000" pitchFamily="2" charset="2"/>
              <a:buChar char="ü"/>
            </a:pPr>
            <a:endParaRPr lang="en-US" sz="800" dirty="0"/>
          </a:p>
          <a:p>
            <a:pPr marL="342900" indent="-342900" algn="just">
              <a:lnSpc>
                <a:spcPct val="120000"/>
              </a:lnSpc>
              <a:buFont typeface="Wingdings" panose="05000000000000000000" pitchFamily="2" charset="2"/>
              <a:buChar char="Ø"/>
            </a:pPr>
            <a:r>
              <a:rPr lang="en-US" dirty="0"/>
              <a:t>APR is a mandatory annual compliance for ODI, tracking performance of foreign entities until complete exit</a:t>
            </a:r>
          </a:p>
          <a:p>
            <a:pPr marL="342900" indent="-342900" algn="just">
              <a:lnSpc>
                <a:spcPct val="120000"/>
              </a:lnSpc>
              <a:buFont typeface="Wingdings" panose="05000000000000000000" pitchFamily="2" charset="2"/>
              <a:buChar char="Ø"/>
            </a:pPr>
            <a:r>
              <a:rPr lang="en-US" b="1" dirty="0"/>
              <a:t>Multiple Investors in Same Foreign Entity:</a:t>
            </a:r>
            <a:r>
              <a:rPr lang="en-US" dirty="0"/>
              <a:t> Where more than one person resident in India has made ODI:</a:t>
            </a:r>
          </a:p>
          <a:p>
            <a:pPr marL="800100" lvl="1" indent="-342900" algn="just">
              <a:lnSpc>
                <a:spcPct val="120000"/>
              </a:lnSpc>
              <a:buFont typeface="Wingdings" panose="05000000000000000000" pitchFamily="2" charset="2"/>
              <a:buChar char="ü"/>
            </a:pPr>
            <a:r>
              <a:rPr lang="en-US" sz="2400" dirty="0"/>
              <a:t>The person holding the highest stake shall submit the APR</a:t>
            </a:r>
          </a:p>
          <a:p>
            <a:pPr marL="800100" lvl="1" indent="-342900" algn="just">
              <a:lnSpc>
                <a:spcPct val="120000"/>
              </a:lnSpc>
              <a:buFont typeface="Wingdings" panose="05000000000000000000" pitchFamily="2" charset="2"/>
              <a:buChar char="ü"/>
            </a:pPr>
            <a:r>
              <a:rPr lang="en-US" sz="2400" dirty="0"/>
              <a:t>If holdings are equal, APR may be filed jointly</a:t>
            </a:r>
          </a:p>
          <a:p>
            <a:pPr marL="342900" indent="-342900" algn="just">
              <a:lnSpc>
                <a:spcPct val="120000"/>
              </a:lnSpc>
              <a:buFont typeface="Wingdings" panose="05000000000000000000" pitchFamily="2" charset="2"/>
              <a:buChar char="Ø"/>
            </a:pPr>
            <a:r>
              <a:rPr lang="en-US" b="1" dirty="0"/>
              <a:t>Details to be reported in APR during the relevant reporting year:</a:t>
            </a:r>
            <a:endParaRPr lang="en-US" dirty="0"/>
          </a:p>
          <a:p>
            <a:pPr marL="800100" lvl="1" indent="-342900" algn="just">
              <a:lnSpc>
                <a:spcPct val="120000"/>
              </a:lnSpc>
              <a:buFont typeface="Wingdings" panose="05000000000000000000" pitchFamily="2" charset="2"/>
              <a:buChar char="ü"/>
            </a:pPr>
            <a:r>
              <a:rPr lang="en-US" sz="2400" dirty="0"/>
              <a:t>Financial Performance</a:t>
            </a:r>
          </a:p>
          <a:p>
            <a:pPr marL="800100" lvl="1" indent="-342900" algn="just">
              <a:lnSpc>
                <a:spcPct val="120000"/>
              </a:lnSpc>
              <a:buFont typeface="Wingdings" panose="05000000000000000000" pitchFamily="2" charset="2"/>
              <a:buChar char="ü"/>
            </a:pPr>
            <a:r>
              <a:rPr lang="en-IN" sz="2400" dirty="0"/>
              <a:t>Investment Details</a:t>
            </a:r>
            <a:endParaRPr lang="en-US" sz="2400" dirty="0"/>
          </a:p>
          <a:p>
            <a:pPr marL="800100" lvl="1" indent="-342900" algn="just">
              <a:lnSpc>
                <a:spcPct val="120000"/>
              </a:lnSpc>
              <a:buFont typeface="Wingdings" panose="05000000000000000000" pitchFamily="2" charset="2"/>
              <a:buChar char="ü"/>
            </a:pPr>
            <a:r>
              <a:rPr lang="en-IN" sz="2400" dirty="0"/>
              <a:t>Structural Changes</a:t>
            </a:r>
          </a:p>
          <a:p>
            <a:pPr marL="800100" lvl="1" indent="-342900" algn="just">
              <a:lnSpc>
                <a:spcPct val="120000"/>
              </a:lnSpc>
              <a:buFont typeface="Wingdings" panose="05000000000000000000" pitchFamily="2" charset="2"/>
              <a:buChar char="ü"/>
            </a:pPr>
            <a:r>
              <a:rPr lang="en-IN" sz="2400" dirty="0"/>
              <a:t>Other Key Information</a:t>
            </a:r>
            <a:endParaRPr lang="en-US" sz="2400" dirty="0"/>
          </a:p>
          <a:p>
            <a:pPr algn="just">
              <a:lnSpc>
                <a:spcPct val="120000"/>
              </a:lnSpc>
            </a:pPr>
            <a:endParaRPr lang="en-US" dirty="0"/>
          </a:p>
          <a:p>
            <a:pPr algn="just">
              <a:lnSpc>
                <a:spcPct val="120000"/>
              </a:lnSpc>
            </a:pPr>
            <a:endParaRPr lang="en-US" dirty="0"/>
          </a:p>
          <a:p>
            <a:pPr algn="just">
              <a:lnSpc>
                <a:spcPct val="120000"/>
              </a:lnSpc>
            </a:pPr>
            <a:endParaRPr lang="en-US" dirty="0"/>
          </a:p>
          <a:p>
            <a:pPr algn="just">
              <a:lnSpc>
                <a:spcPct val="120000"/>
              </a:lnSpc>
            </a:pPr>
            <a:endParaRPr lang="en-US" dirty="0"/>
          </a:p>
          <a:p>
            <a:pPr marL="514350" indent="-514350" algn="just">
              <a:lnSpc>
                <a:spcPct val="120000"/>
              </a:lnSpc>
              <a:buFont typeface="+mj-lt"/>
              <a:buAutoNum type="romanLcPeriod"/>
            </a:pPr>
            <a:endParaRPr lang="en-US" dirty="0"/>
          </a:p>
          <a:p>
            <a:pPr algn="just">
              <a:lnSpc>
                <a:spcPct val="120000"/>
              </a:lnSpc>
            </a:pPr>
            <a:endParaRPr lang="en-US" dirty="0"/>
          </a:p>
          <a:p>
            <a:pPr algn="just">
              <a:lnSpc>
                <a:spcPct val="120000"/>
              </a:lnSpc>
            </a:pPr>
            <a:endParaRPr lang="en-US" dirty="0"/>
          </a:p>
          <a:p>
            <a:pPr marL="342900" indent="-342900" algn="just">
              <a:lnSpc>
                <a:spcPct val="120000"/>
              </a:lnSpc>
              <a:buFont typeface="Wingdings" panose="05000000000000000000" pitchFamily="2" charset="2"/>
              <a:buChar char="v"/>
            </a:pPr>
            <a:endParaRPr lang="en-US" dirty="0"/>
          </a:p>
          <a:p>
            <a:pPr algn="just">
              <a:lnSpc>
                <a:spcPct val="120000"/>
              </a:lnSpc>
            </a:pPr>
            <a:endParaRPr lang="en-US" b="1" dirty="0"/>
          </a:p>
          <a:p>
            <a:pPr marL="457200" indent="-457200" algn="l">
              <a:lnSpc>
                <a:spcPct val="12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40</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2566963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71768" y="501101"/>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p:cNvSpPr>
            <a:spLocks noGrp="1"/>
          </p:cNvSpPr>
          <p:nvPr>
            <p:ph type="subTitle" idx="1"/>
          </p:nvPr>
        </p:nvSpPr>
        <p:spPr>
          <a:xfrm>
            <a:off x="976070" y="-125816"/>
            <a:ext cx="10153064" cy="747300"/>
          </a:xfrm>
        </p:spPr>
        <p:txBody>
          <a:bodyPr>
            <a:noAutofit/>
          </a:bodyPr>
          <a:lstStyle/>
          <a:p>
            <a:pPr algn="just"/>
            <a:endParaRPr lang="en-US" b="1" dirty="0"/>
          </a:p>
          <a:p>
            <a:endParaRPr lang="en-US" b="1" u="sng" dirty="0"/>
          </a:p>
          <a:p>
            <a:pPr algn="l"/>
            <a:r>
              <a:rPr lang="en-US" b="1" dirty="0"/>
              <a:t>		</a:t>
            </a:r>
          </a:p>
          <a:p>
            <a:pPr algn="l"/>
            <a:r>
              <a:rPr lang="en-US" b="1" u="sng" dirty="0"/>
              <a:t>FLA Return (Foreign Liabilities and Assets):</a:t>
            </a:r>
          </a:p>
          <a:p>
            <a:pPr marL="342900" indent="-342900" algn="just">
              <a:buFont typeface="Wingdings" panose="05000000000000000000" pitchFamily="2" charset="2"/>
              <a:buChar char="Ø"/>
            </a:pPr>
            <a:r>
              <a:rPr lang="en-US" dirty="0"/>
              <a:t>FLA Return is an </a:t>
            </a:r>
            <a:r>
              <a:rPr lang="en-US" b="1" dirty="0"/>
              <a:t>annual return filed with RBI</a:t>
            </a:r>
            <a:r>
              <a:rPr lang="en-US" dirty="0"/>
              <a:t> capturing:	</a:t>
            </a:r>
          </a:p>
          <a:p>
            <a:pPr marL="800100" lvl="1" indent="-342900" algn="just">
              <a:buFont typeface="Wingdings" panose="05000000000000000000" pitchFamily="2" charset="2"/>
              <a:buChar char="ü"/>
            </a:pPr>
            <a:r>
              <a:rPr lang="en-IN" sz="2400" dirty="0"/>
              <a:t>Foreign liabilities (FDI received)</a:t>
            </a:r>
          </a:p>
          <a:p>
            <a:pPr marL="800100" lvl="1" indent="-342900" algn="just">
              <a:buFont typeface="Wingdings" panose="05000000000000000000" pitchFamily="2" charset="2"/>
              <a:buChar char="ü"/>
            </a:pPr>
            <a:r>
              <a:rPr lang="en-IN" sz="2400" dirty="0"/>
              <a:t>Foreign assets (ODI made)</a:t>
            </a:r>
          </a:p>
          <a:p>
            <a:pPr marL="342900" indent="-342900" algn="just">
              <a:buFont typeface="Wingdings" panose="05000000000000000000" pitchFamily="2" charset="2"/>
              <a:buChar char="Ø"/>
            </a:pPr>
            <a:r>
              <a:rPr lang="en-US" dirty="0"/>
              <a:t>Companies, LLPs, and other Indian entities are required to file FLA return if they have received FDI or made ODI in any previous year and have outstanding foreign assets or liabilities as on 31st March</a:t>
            </a:r>
            <a:endParaRPr lang="en-US" sz="2800" dirty="0"/>
          </a:p>
          <a:p>
            <a:pPr marL="342900" indent="-342900" algn="just">
              <a:buFont typeface="Wingdings" panose="05000000000000000000" pitchFamily="2" charset="2"/>
              <a:buChar char="Ø"/>
            </a:pPr>
            <a:r>
              <a:rPr lang="en-US" b="1" dirty="0"/>
              <a:t>Due Date:</a:t>
            </a:r>
            <a:r>
              <a:rPr lang="en-US" dirty="0"/>
              <a:t> 15th July every year</a:t>
            </a:r>
          </a:p>
          <a:p>
            <a:pPr marL="342900" indent="-342900" algn="just">
              <a:buFont typeface="Wingdings" panose="05000000000000000000" pitchFamily="2" charset="2"/>
              <a:buChar char="Ø"/>
            </a:pPr>
            <a:r>
              <a:rPr lang="en-US" b="1" dirty="0"/>
              <a:t>Mode of Filing: </a:t>
            </a:r>
            <a:r>
              <a:rPr lang="en-US" dirty="0"/>
              <a:t>Filed online through FLAIR Portal (RBI) </a:t>
            </a:r>
            <a:r>
              <a:rPr lang="en-US" u="sng" dirty="0"/>
              <a:t>https://flair.rbi.org.in</a:t>
            </a:r>
            <a:r>
              <a:rPr lang="en-US" dirty="0"/>
              <a:t>, Requires registration of entity and authorized user login like FIRMS portal registration</a:t>
            </a:r>
          </a:p>
          <a:p>
            <a:pPr marL="342900" indent="-342900" algn="just">
              <a:buFont typeface="Wingdings" panose="05000000000000000000" pitchFamily="2" charset="2"/>
              <a:buChar char="Ø"/>
            </a:pPr>
            <a:r>
              <a:rPr lang="en-US" dirty="0"/>
              <a:t>FLA return is based on audited financial statements of Indian entity; however, if the accounts are not finalized by the due date, a provisional return may be filed and revised later</a:t>
            </a:r>
          </a:p>
          <a:p>
            <a:pPr algn="just"/>
            <a:endParaRPr lang="en-US" dirty="0"/>
          </a:p>
          <a:p>
            <a:pPr algn="just"/>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41</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2492276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3B6BDF94-AB6E-7876-7524-AEA3CD87FE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83AA7C-5546-232C-A011-D1BF84348FBD}"/>
              </a:ext>
            </a:extLst>
          </p:cNvPr>
          <p:cNvSpPr>
            <a:spLocks noGrp="1"/>
          </p:cNvSpPr>
          <p:nvPr>
            <p:ph type="ctrTitle"/>
          </p:nvPr>
        </p:nvSpPr>
        <p:spPr>
          <a:xfrm>
            <a:off x="1571768" y="501101"/>
            <a:ext cx="8830101" cy="638033"/>
          </a:xfrm>
        </p:spPr>
        <p:txBody>
          <a:bodyPr>
            <a:noAutofit/>
          </a:bodyPr>
          <a:lstStyle/>
          <a:p>
            <a:br>
              <a:rPr lang="en-US" sz="2800" b="1" u="sng" dirty="0">
                <a:latin typeface="+mn-lt"/>
              </a:rPr>
            </a:br>
            <a:br>
              <a:rPr lang="en-US" sz="2800" b="1" u="sng" dirty="0">
                <a:latin typeface="+mn-lt"/>
              </a:rPr>
            </a:br>
            <a:r>
              <a:rPr lang="en-US" sz="2800" b="1" u="sng" dirty="0"/>
              <a:t>2. OVERSEAS DIRECT INVESTMENT (ODI)</a:t>
            </a:r>
            <a:endParaRPr lang="en-US" sz="2800" b="1" u="sng" dirty="0">
              <a:latin typeface="+mn-lt"/>
            </a:endParaRPr>
          </a:p>
        </p:txBody>
      </p:sp>
      <p:sp>
        <p:nvSpPr>
          <p:cNvPr id="3" name="Subtitle 2">
            <a:extLst>
              <a:ext uri="{FF2B5EF4-FFF2-40B4-BE49-F238E27FC236}">
                <a16:creationId xmlns:a16="http://schemas.microsoft.com/office/drawing/2014/main" id="{8D018A69-3B40-A397-002B-5C5D7A64ECDD}"/>
              </a:ext>
            </a:extLst>
          </p:cNvPr>
          <p:cNvSpPr>
            <a:spLocks noGrp="1"/>
          </p:cNvSpPr>
          <p:nvPr>
            <p:ph type="subTitle" idx="1"/>
          </p:nvPr>
        </p:nvSpPr>
        <p:spPr>
          <a:xfrm>
            <a:off x="910286" y="-346348"/>
            <a:ext cx="10443514" cy="747300"/>
          </a:xfrm>
        </p:spPr>
        <p:txBody>
          <a:bodyPr>
            <a:noAutofit/>
          </a:bodyPr>
          <a:lstStyle/>
          <a:p>
            <a:pPr algn="just"/>
            <a:endParaRPr lang="en-US" b="1" dirty="0"/>
          </a:p>
          <a:p>
            <a:endParaRPr lang="en-US" b="1" u="sng" dirty="0"/>
          </a:p>
          <a:p>
            <a:pPr algn="l"/>
            <a:r>
              <a:rPr lang="en-US" b="1" dirty="0"/>
              <a:t>		</a:t>
            </a:r>
          </a:p>
          <a:p>
            <a:pPr algn="l">
              <a:lnSpc>
                <a:spcPct val="120000"/>
              </a:lnSpc>
            </a:pPr>
            <a:r>
              <a:rPr lang="en-US" b="1" u="sng" dirty="0"/>
              <a:t>FLA Return (Foreign Liabilities and Assets):</a:t>
            </a:r>
          </a:p>
          <a:p>
            <a:pPr marL="342900" indent="-342900" algn="just">
              <a:lnSpc>
                <a:spcPct val="120000"/>
              </a:lnSpc>
              <a:buFont typeface="Wingdings" panose="05000000000000000000" pitchFamily="2" charset="2"/>
              <a:buChar char="Ø"/>
            </a:pPr>
            <a:r>
              <a:rPr lang="en-US" dirty="0"/>
              <a:t>The FLA return includes details of foreign liabilities such as FDI (equity and debt), foreign assets such as ODI investments and overseas subsidiaries, and key financial information including net worth, profit and loss, and reserves.</a:t>
            </a:r>
            <a:endParaRPr lang="en-IN" sz="2400" dirty="0"/>
          </a:p>
          <a:p>
            <a:pPr marL="342900" indent="-342900" algn="just">
              <a:lnSpc>
                <a:spcPct val="120000"/>
              </a:lnSpc>
              <a:buFont typeface="Wingdings" panose="05000000000000000000" pitchFamily="2" charset="2"/>
              <a:buChar char="Ø"/>
            </a:pPr>
            <a:r>
              <a:rPr lang="en-US" dirty="0"/>
              <a:t>FLA return is required to be filed even if there is no fresh investment during the year, provided there are outstanding investments from earlier years, and it is filed on an entity-wise basis rather than transaction-wise</a:t>
            </a:r>
          </a:p>
          <a:p>
            <a:pPr marL="342900" indent="-342900" algn="just">
              <a:lnSpc>
                <a:spcPct val="120000"/>
              </a:lnSpc>
              <a:buFont typeface="Wingdings" panose="05000000000000000000" pitchFamily="2" charset="2"/>
              <a:buChar char="Ø"/>
            </a:pPr>
            <a:r>
              <a:rPr lang="en-US" dirty="0"/>
              <a:t>FLA return is applicable only to Indian entities and not to resident individuals. Individuals are monitored through transaction-level reporting (LRS), whereas entities are monitored through balance sheet-level reporting (FLA)</a:t>
            </a:r>
          </a:p>
          <a:p>
            <a:pPr marL="342900" indent="-342900" algn="just">
              <a:lnSpc>
                <a:spcPct val="120000"/>
              </a:lnSpc>
              <a:buFont typeface="Wingdings" panose="05000000000000000000" pitchFamily="2" charset="2"/>
              <a:buChar char="Ø"/>
            </a:pPr>
            <a:r>
              <a:rPr lang="en-US" dirty="0"/>
              <a:t>Non-compliance with FLA filing is treated as a FEMA contravention and may lead to penalties or compounding proceedings</a:t>
            </a:r>
          </a:p>
          <a:p>
            <a:pPr marL="342900" indent="-342900" algn="just">
              <a:buFont typeface="Wingdings" panose="05000000000000000000" pitchFamily="2" charset="2"/>
              <a:buChar char="Ø"/>
            </a:pPr>
            <a:endParaRPr lang="en-US" dirty="0"/>
          </a:p>
          <a:p>
            <a:pPr algn="just"/>
            <a:endParaRPr lang="en-US" dirty="0"/>
          </a:p>
          <a:p>
            <a:pPr algn="just"/>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5B3CA810-111D-677F-47CD-CBD073CE1706}"/>
              </a:ext>
            </a:extLst>
          </p:cNvPr>
          <p:cNvSpPr>
            <a:spLocks noGrp="1"/>
          </p:cNvSpPr>
          <p:nvPr>
            <p:ph type="sldNum" sz="quarter" idx="12"/>
          </p:nvPr>
        </p:nvSpPr>
        <p:spPr/>
        <p:txBody>
          <a:bodyPr/>
          <a:lstStyle/>
          <a:p>
            <a:fld id="{C4C31CBA-62FA-48D9-9AC4-C9F93CA95675}" type="slidenum">
              <a:rPr lang="en-US" smtClean="0"/>
              <a:t>42</a:t>
            </a:fld>
            <a:endParaRPr lang="en-US" dirty="0"/>
          </a:p>
        </p:txBody>
      </p:sp>
      <p:pic>
        <p:nvPicPr>
          <p:cNvPr id="6" name="Picture 5">
            <a:extLst>
              <a:ext uri="{FF2B5EF4-FFF2-40B4-BE49-F238E27FC236}">
                <a16:creationId xmlns:a16="http://schemas.microsoft.com/office/drawing/2014/main" id="{EB481DA1-1CA9-54AE-1BED-E08CBD885D0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622782F0-070B-1078-D43D-A1F8EDE3E236}"/>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6386968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567067"/>
            <a:ext cx="9233374" cy="638033"/>
          </a:xfrm>
        </p:spPr>
        <p:txBody>
          <a:bodyPr>
            <a:noAutofit/>
          </a:bodyPr>
          <a:lstStyle/>
          <a:p>
            <a:pPr algn="l"/>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787181" y="-90116"/>
            <a:ext cx="10566619" cy="747300"/>
          </a:xfrm>
        </p:spPr>
        <p:txBody>
          <a:bodyPr>
            <a:noAutofit/>
          </a:bodyPr>
          <a:lstStyle/>
          <a:p>
            <a:pPr algn="just"/>
            <a:endParaRPr lang="en-US" b="1" dirty="0"/>
          </a:p>
          <a:p>
            <a:endParaRPr lang="en-US" b="1" u="sng" dirty="0"/>
          </a:p>
          <a:p>
            <a:pPr algn="l"/>
            <a:r>
              <a:rPr lang="en-US" b="1" dirty="0"/>
              <a:t>            </a:t>
            </a:r>
            <a:endParaRPr lang="en-US" b="1" u="sng" dirty="0"/>
          </a:p>
          <a:p>
            <a:pPr marL="342900" indent="-342900" algn="just">
              <a:lnSpc>
                <a:spcPct val="120000"/>
              </a:lnSpc>
              <a:buFont typeface="Wingdings" panose="05000000000000000000" pitchFamily="2" charset="2"/>
              <a:buChar char="Ø"/>
            </a:pPr>
            <a:r>
              <a:rPr lang="en-US" dirty="0"/>
              <a:t>Under LRS, resident individuals may remit </a:t>
            </a:r>
            <a:r>
              <a:rPr lang="en-US" b="1" dirty="0"/>
              <a:t>up to USD 2,50,000 per Financial Year (April-March)</a:t>
            </a:r>
            <a:r>
              <a:rPr lang="en-US" dirty="0"/>
              <a:t> for both current or capital account transaction</a:t>
            </a:r>
          </a:p>
          <a:p>
            <a:pPr marL="342900" indent="-342900" algn="just">
              <a:lnSpc>
                <a:spcPct val="120000"/>
              </a:lnSpc>
              <a:buFont typeface="Wingdings" panose="05000000000000000000" pitchFamily="2" charset="2"/>
              <a:buChar char="Ø"/>
            </a:pPr>
            <a:r>
              <a:rPr lang="en-US" dirty="0"/>
              <a:t>The Scheme is not available to corporates, LLPs, firms, HUF, Trusts </a:t>
            </a:r>
          </a:p>
          <a:p>
            <a:pPr marL="342900" indent="-342900" algn="just">
              <a:lnSpc>
                <a:spcPct val="120000"/>
              </a:lnSpc>
              <a:buFont typeface="Wingdings" panose="05000000000000000000" pitchFamily="2" charset="2"/>
              <a:buChar char="Ø"/>
            </a:pPr>
            <a:r>
              <a:rPr lang="en-US" b="1" dirty="0"/>
              <a:t>Permissible capital account transactions by an individual under LRS are</a:t>
            </a:r>
            <a:r>
              <a:rPr lang="en-US" dirty="0"/>
              <a:t>:</a:t>
            </a:r>
          </a:p>
          <a:p>
            <a:pPr lvl="1" algn="just">
              <a:lnSpc>
                <a:spcPct val="120000"/>
              </a:lnSpc>
            </a:pPr>
            <a:r>
              <a:rPr lang="en-US" sz="2400" dirty="0"/>
              <a:t>(</a:t>
            </a:r>
            <a:r>
              <a:rPr lang="en-US" sz="2400" dirty="0" err="1"/>
              <a:t>i</a:t>
            </a:r>
            <a:r>
              <a:rPr lang="en-US" sz="2400" dirty="0"/>
              <a:t>) Opening of foreign currency account abroad</a:t>
            </a:r>
          </a:p>
          <a:p>
            <a:pPr lvl="1" algn="just">
              <a:lnSpc>
                <a:spcPct val="120000"/>
              </a:lnSpc>
            </a:pPr>
            <a:r>
              <a:rPr lang="en-US" sz="2400" dirty="0"/>
              <a:t>(ii) Acquisition of immovable property abroad</a:t>
            </a:r>
          </a:p>
          <a:p>
            <a:pPr lvl="1" algn="just">
              <a:lnSpc>
                <a:spcPct val="120000"/>
              </a:lnSpc>
            </a:pPr>
            <a:r>
              <a:rPr lang="en-US" sz="2400" dirty="0"/>
              <a:t>(iii) Overseas Direct Investment (ODI)</a:t>
            </a:r>
          </a:p>
          <a:p>
            <a:pPr lvl="1" algn="just">
              <a:lnSpc>
                <a:spcPct val="120000"/>
              </a:lnSpc>
            </a:pPr>
            <a:r>
              <a:rPr lang="en-US" sz="2400" dirty="0"/>
              <a:t>(iv) Extending loans including loans in Indian Rupees to NRIs who  are relatives</a:t>
            </a:r>
          </a:p>
          <a:p>
            <a:pPr lvl="1" algn="just">
              <a:lnSpc>
                <a:spcPct val="120000"/>
              </a:lnSpc>
            </a:pPr>
            <a:r>
              <a:rPr lang="en-US" sz="2400" dirty="0"/>
              <a:t>(v) Payment of Life Insurance Premium abroad </a:t>
            </a:r>
          </a:p>
          <a:p>
            <a:pPr marL="342900" indent="-342900" algn="just">
              <a:lnSpc>
                <a:spcPct val="120000"/>
              </a:lnSpc>
              <a:buFont typeface="Wingdings" panose="05000000000000000000" pitchFamily="2" charset="2"/>
              <a:buChar char="Ø"/>
            </a:pPr>
            <a:r>
              <a:rPr lang="en-US" dirty="0"/>
              <a:t>Resident individual cannot take a loan to fund capital account transactions under the LRS Scheme</a:t>
            </a:r>
          </a:p>
          <a:p>
            <a:pPr marL="514350" indent="-514350" algn="just">
              <a:buFont typeface="+mj-lt"/>
              <a:buAutoNum type="romanLcPeriod"/>
            </a:pPr>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43</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4331334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52099" y="537260"/>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808429" y="13190"/>
            <a:ext cx="11135042" cy="747300"/>
          </a:xfrm>
        </p:spPr>
        <p:txBody>
          <a:bodyPr>
            <a:noAutofit/>
          </a:bodyPr>
          <a:lstStyle/>
          <a:p>
            <a:pPr algn="just">
              <a:lnSpc>
                <a:spcPct val="180000"/>
              </a:lnSpc>
            </a:pPr>
            <a:endParaRPr lang="en-US" b="1" dirty="0"/>
          </a:p>
          <a:p>
            <a:pPr marL="342900" indent="-342900" algn="just">
              <a:lnSpc>
                <a:spcPct val="100000"/>
              </a:lnSpc>
              <a:buFont typeface="Wingdings" panose="05000000000000000000" pitchFamily="2" charset="2"/>
              <a:buChar char="Ø"/>
            </a:pPr>
            <a:endParaRPr lang="en-US" b="1" u="sng" dirty="0"/>
          </a:p>
          <a:p>
            <a:pPr marL="342900" indent="-342900" algn="just">
              <a:lnSpc>
                <a:spcPct val="100000"/>
              </a:lnSpc>
              <a:buFont typeface="Wingdings" panose="05000000000000000000" pitchFamily="2" charset="2"/>
              <a:buChar char="Ø"/>
            </a:pPr>
            <a:r>
              <a:rPr lang="en-US" b="1" dirty="0"/>
              <a:t>Permissible current account transactions by an individual under LRS are</a:t>
            </a:r>
            <a:r>
              <a:rPr lang="en-US" dirty="0"/>
              <a:t>:</a:t>
            </a:r>
          </a:p>
          <a:p>
            <a:pPr marL="971550" lvl="1" indent="-514350" algn="just">
              <a:lnSpc>
                <a:spcPct val="150000"/>
              </a:lnSpc>
              <a:buAutoNum type="romanLcParenBoth"/>
            </a:pPr>
            <a:r>
              <a:rPr lang="en-US" sz="2400" dirty="0"/>
              <a:t>Private visits (other than Nepal and Bhutan)</a:t>
            </a:r>
          </a:p>
          <a:p>
            <a:pPr marL="971550" lvl="1" indent="-514350" algn="just">
              <a:lnSpc>
                <a:spcPct val="150000"/>
              </a:lnSpc>
              <a:buAutoNum type="romanLcParenBoth"/>
            </a:pPr>
            <a:r>
              <a:rPr lang="en-US" sz="2400" dirty="0"/>
              <a:t>Gift to person residing abroad/donation to an organization outside India</a:t>
            </a:r>
          </a:p>
          <a:p>
            <a:pPr marL="971550" lvl="1" indent="-514350" algn="just">
              <a:lnSpc>
                <a:spcPct val="150000"/>
              </a:lnSpc>
              <a:buAutoNum type="romanLcParenBoth"/>
            </a:pPr>
            <a:r>
              <a:rPr lang="en-US" sz="2400" dirty="0"/>
              <a:t>Going abroad on employment, emigration; maintenance of relatives abroad</a:t>
            </a:r>
          </a:p>
          <a:p>
            <a:pPr marL="971550" lvl="1" indent="-514350" algn="just">
              <a:lnSpc>
                <a:spcPct val="150000"/>
              </a:lnSpc>
              <a:buAutoNum type="romanLcParenBoth"/>
            </a:pPr>
            <a:r>
              <a:rPr lang="en-US" sz="2400" dirty="0"/>
              <a:t>Business trip for attending conference, training </a:t>
            </a:r>
            <a:r>
              <a:rPr lang="en-US" sz="2400" dirty="0" err="1"/>
              <a:t>etc</a:t>
            </a:r>
            <a:r>
              <a:rPr lang="en-US" sz="2400" dirty="0"/>
              <a:t> outside India; (if any employee is deputed by any entity and the cost is borne by such entity, then the transaction is outside LRS and there is no limit on its remittance)   </a:t>
            </a:r>
          </a:p>
          <a:p>
            <a:pPr marL="971550" lvl="1" indent="-514350" algn="just">
              <a:lnSpc>
                <a:spcPct val="150000"/>
              </a:lnSpc>
              <a:buAutoNum type="romanLcParenBoth"/>
            </a:pPr>
            <a:r>
              <a:rPr lang="en-US" sz="2400" dirty="0"/>
              <a:t>Medical treatment abroad</a:t>
            </a:r>
          </a:p>
          <a:p>
            <a:pPr marL="971550" lvl="1" indent="-514350" algn="just">
              <a:lnSpc>
                <a:spcPct val="150000"/>
              </a:lnSpc>
              <a:buAutoNum type="romanLcParenBoth"/>
            </a:pPr>
            <a:r>
              <a:rPr lang="en-US" sz="2400" dirty="0"/>
              <a:t>Studies abroad</a:t>
            </a:r>
          </a:p>
          <a:p>
            <a:pPr marL="514350" indent="-514350" algn="just">
              <a:lnSpc>
                <a:spcPct val="180000"/>
              </a:lnSpc>
              <a:buFont typeface="+mj-lt"/>
              <a:buAutoNum type="romanLcPeriod"/>
            </a:pPr>
            <a:endParaRPr lang="en-US" dirty="0"/>
          </a:p>
          <a:p>
            <a:pPr algn="just">
              <a:lnSpc>
                <a:spcPct val="180000"/>
              </a:lnSpc>
            </a:pPr>
            <a:endParaRPr lang="en-US" dirty="0"/>
          </a:p>
          <a:p>
            <a:pPr algn="just">
              <a:lnSpc>
                <a:spcPct val="180000"/>
              </a:lnSpc>
            </a:pPr>
            <a:endParaRPr lang="en-US" dirty="0"/>
          </a:p>
          <a:p>
            <a:pPr marL="514350" indent="-514350" algn="just">
              <a:lnSpc>
                <a:spcPct val="180000"/>
              </a:lnSpc>
              <a:buFont typeface="+mj-lt"/>
              <a:buAutoNum type="romanLcPeriod"/>
            </a:pPr>
            <a:endParaRPr lang="en-US" dirty="0"/>
          </a:p>
          <a:p>
            <a:pPr algn="just">
              <a:lnSpc>
                <a:spcPct val="180000"/>
              </a:lnSpc>
            </a:pPr>
            <a:endParaRPr lang="en-US" dirty="0"/>
          </a:p>
          <a:p>
            <a:pPr algn="just">
              <a:lnSpc>
                <a:spcPct val="180000"/>
              </a:lnSpc>
            </a:pPr>
            <a:endParaRPr lang="en-US" dirty="0"/>
          </a:p>
          <a:p>
            <a:pPr marL="342900" indent="-342900" algn="just">
              <a:lnSpc>
                <a:spcPct val="180000"/>
              </a:lnSpc>
              <a:buFont typeface="Wingdings" panose="05000000000000000000" pitchFamily="2" charset="2"/>
              <a:buChar char="v"/>
            </a:pPr>
            <a:endParaRPr lang="en-US" dirty="0"/>
          </a:p>
          <a:p>
            <a:pPr algn="just">
              <a:lnSpc>
                <a:spcPct val="180000"/>
              </a:lnSpc>
            </a:pPr>
            <a:endParaRPr lang="en-US" b="1" dirty="0"/>
          </a:p>
          <a:p>
            <a:pPr marL="457200" indent="-457200" algn="l">
              <a:lnSpc>
                <a:spcPct val="18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44</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113796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455932"/>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614363" y="-349373"/>
            <a:ext cx="11115675" cy="747300"/>
          </a:xfrm>
        </p:spPr>
        <p:txBody>
          <a:bodyPr>
            <a:noAutofit/>
          </a:bodyPr>
          <a:lstStyle/>
          <a:p>
            <a:pPr algn="just"/>
            <a:endParaRPr lang="en-US" b="1" dirty="0"/>
          </a:p>
          <a:p>
            <a:endParaRPr lang="en-US" b="1" u="sng" dirty="0"/>
          </a:p>
          <a:p>
            <a:pPr algn="l"/>
            <a:r>
              <a:rPr lang="en-US" b="1" dirty="0"/>
              <a:t>            </a:t>
            </a:r>
            <a:endParaRPr lang="en-US" b="1" u="sng" dirty="0"/>
          </a:p>
          <a:p>
            <a:pPr marL="342900" indent="-342900" algn="just">
              <a:lnSpc>
                <a:spcPct val="120000"/>
              </a:lnSpc>
              <a:buFont typeface="Wingdings" panose="05000000000000000000" pitchFamily="2" charset="2"/>
              <a:buChar char="Ø"/>
            </a:pPr>
            <a:r>
              <a:rPr lang="en-US" b="1" dirty="0"/>
              <a:t>Prohibitory transactions by an individual under LRS are:</a:t>
            </a:r>
          </a:p>
          <a:p>
            <a:pPr marL="971550" lvl="1" indent="-514350" algn="just">
              <a:lnSpc>
                <a:spcPct val="120000"/>
              </a:lnSpc>
              <a:buAutoNum type="romanLcParenBoth"/>
            </a:pPr>
            <a:r>
              <a:rPr lang="en-US" sz="2400" dirty="0"/>
              <a:t>Trading in foreign exchange abroad</a:t>
            </a:r>
          </a:p>
          <a:p>
            <a:pPr marL="971550" lvl="1" indent="-514350" algn="just">
              <a:lnSpc>
                <a:spcPct val="120000"/>
              </a:lnSpc>
              <a:buAutoNum type="romanLcParenBoth"/>
            </a:pPr>
            <a:r>
              <a:rPr lang="en-US" sz="2400" dirty="0"/>
              <a:t>Remittance for lottery or sweep stakes, gambling, betting activities</a:t>
            </a:r>
          </a:p>
          <a:p>
            <a:pPr marL="971550" lvl="1" indent="-514350" algn="just">
              <a:lnSpc>
                <a:spcPct val="120000"/>
              </a:lnSpc>
              <a:buAutoNum type="romanLcParenBoth"/>
            </a:pPr>
            <a:r>
              <a:rPr lang="en-US" sz="2400" dirty="0"/>
              <a:t>Purchase of lottery tickets, banned/proscribed magazines</a:t>
            </a:r>
          </a:p>
          <a:p>
            <a:pPr marL="971550" lvl="1" indent="-514350" algn="just">
              <a:lnSpc>
                <a:spcPct val="120000"/>
              </a:lnSpc>
              <a:buAutoNum type="romanLcParenBoth"/>
            </a:pPr>
            <a:r>
              <a:rPr lang="en-US" sz="2400" dirty="0"/>
              <a:t>Speculative activities like remittance for margin trading/margin calls to overseas exchanges or counter-parties</a:t>
            </a:r>
          </a:p>
          <a:p>
            <a:pPr marL="971550" lvl="1" indent="-514350" algn="just">
              <a:lnSpc>
                <a:spcPct val="120000"/>
              </a:lnSpc>
              <a:buAutoNum type="romanLcParenBoth"/>
            </a:pPr>
            <a:r>
              <a:rPr lang="en-US" sz="2400" dirty="0"/>
              <a:t>Commercial real estate transactions abroad or construction of farmhouses abroad (except property for personal use)</a:t>
            </a:r>
          </a:p>
          <a:p>
            <a:pPr marL="971550" lvl="1" indent="-514350" algn="just">
              <a:lnSpc>
                <a:spcPct val="120000"/>
              </a:lnSpc>
              <a:buAutoNum type="romanLcParenBoth"/>
            </a:pPr>
            <a:r>
              <a:rPr lang="en-US" sz="2400" dirty="0"/>
              <a:t>Purchase of crypto currency/virtual digital assets (VDAs)</a:t>
            </a:r>
          </a:p>
          <a:p>
            <a:pPr marL="971550" lvl="1" indent="-514350" algn="just">
              <a:lnSpc>
                <a:spcPct val="120000"/>
              </a:lnSpc>
              <a:buAutoNum type="romanLcParenBoth"/>
            </a:pPr>
            <a:r>
              <a:rPr lang="en-US" sz="2400" dirty="0"/>
              <a:t>Remittance to FATF or notified as non-cooperative countries</a:t>
            </a:r>
          </a:p>
          <a:p>
            <a:pPr marL="971550" lvl="1" indent="-514350" algn="just">
              <a:lnSpc>
                <a:spcPct val="120000"/>
              </a:lnSpc>
              <a:buFont typeface="Arial" panose="020B0604020202020204" pitchFamily="34" charset="0"/>
              <a:buAutoNum type="romanLcParenBoth"/>
            </a:pPr>
            <a:r>
              <a:rPr lang="en-US" sz="2400" dirty="0"/>
              <a:t>Gift by a resident to another resident, in foreign currency, for the credit of the latter’s foreign currency account held abroad</a:t>
            </a:r>
          </a:p>
          <a:p>
            <a:pPr lvl="1" algn="just"/>
            <a:endParaRPr lang="en-US" sz="2400" dirty="0"/>
          </a:p>
          <a:p>
            <a:pPr marL="971550" lvl="1" indent="-514350" algn="just">
              <a:buAutoNum type="romanLcParenBoth"/>
            </a:pPr>
            <a:endParaRPr lang="en-US" sz="2400" dirty="0"/>
          </a:p>
          <a:p>
            <a:pPr marL="971550" lvl="1" indent="-514350" algn="just">
              <a:buAutoNum type="romanLcParenBoth"/>
            </a:pPr>
            <a:endParaRPr lang="en-US" sz="2400"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45</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835990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a:extLst>
            <a:ext uri="{FF2B5EF4-FFF2-40B4-BE49-F238E27FC236}">
              <a16:creationId xmlns:a16="http://schemas.microsoft.com/office/drawing/2014/main" id="{4296927E-7554-101A-94BF-08EA5FEE69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253968-949F-B931-6766-F7CD4C361826}"/>
              </a:ext>
            </a:extLst>
          </p:cNvPr>
          <p:cNvSpPr>
            <a:spLocks noGrp="1"/>
          </p:cNvSpPr>
          <p:nvPr>
            <p:ph type="ctrTitle"/>
          </p:nvPr>
        </p:nvSpPr>
        <p:spPr>
          <a:xfrm>
            <a:off x="976070" y="353007"/>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a:extLst>
              <a:ext uri="{FF2B5EF4-FFF2-40B4-BE49-F238E27FC236}">
                <a16:creationId xmlns:a16="http://schemas.microsoft.com/office/drawing/2014/main" id="{A49C42F2-FB03-48AC-040E-8CAC4BBD92EE}"/>
              </a:ext>
            </a:extLst>
          </p:cNvPr>
          <p:cNvSpPr>
            <a:spLocks noGrp="1"/>
          </p:cNvSpPr>
          <p:nvPr>
            <p:ph type="subTitle" idx="1"/>
          </p:nvPr>
        </p:nvSpPr>
        <p:spPr>
          <a:xfrm>
            <a:off x="847896" y="-356800"/>
            <a:ext cx="10388974" cy="747300"/>
          </a:xfrm>
        </p:spPr>
        <p:txBody>
          <a:bodyPr>
            <a:noAutofit/>
          </a:bodyPr>
          <a:lstStyle/>
          <a:p>
            <a:pPr algn="just"/>
            <a:endParaRPr lang="en-US" b="1" dirty="0"/>
          </a:p>
          <a:p>
            <a:endParaRPr lang="en-US" b="1" u="sng" dirty="0"/>
          </a:p>
          <a:p>
            <a:pPr algn="l"/>
            <a:r>
              <a:rPr lang="en-US" b="1" dirty="0"/>
              <a:t>            </a:t>
            </a:r>
            <a:endParaRPr lang="en-US" sz="2000" b="1" u="sng" dirty="0"/>
          </a:p>
          <a:p>
            <a:pPr marL="342900" indent="-342900" algn="l">
              <a:buFont typeface="Wingdings" panose="05000000000000000000" pitchFamily="2" charset="2"/>
              <a:buChar char="Ø"/>
            </a:pPr>
            <a:r>
              <a:rPr lang="en-US" sz="2400" dirty="0"/>
              <a:t>Permissible Bank Accounts for Resident vs. Non-Resident Individuals</a:t>
            </a:r>
          </a:p>
          <a:p>
            <a:pPr marL="971550" lvl="1" indent="-514350" algn="just">
              <a:buAutoNum type="romanLcParenBoth"/>
            </a:pPr>
            <a:endParaRPr lang="en-US" sz="2400"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94D53BC3-A41A-CDD6-C674-E29786A579F8}"/>
              </a:ext>
            </a:extLst>
          </p:cNvPr>
          <p:cNvSpPr>
            <a:spLocks noGrp="1"/>
          </p:cNvSpPr>
          <p:nvPr>
            <p:ph type="sldNum" sz="quarter" idx="12"/>
          </p:nvPr>
        </p:nvSpPr>
        <p:spPr/>
        <p:txBody>
          <a:bodyPr/>
          <a:lstStyle/>
          <a:p>
            <a:fld id="{C4C31CBA-62FA-48D9-9AC4-C9F93CA95675}" type="slidenum">
              <a:rPr lang="en-US" smtClean="0"/>
              <a:t>46</a:t>
            </a:fld>
            <a:endParaRPr lang="en-US" dirty="0"/>
          </a:p>
        </p:txBody>
      </p:sp>
      <p:pic>
        <p:nvPicPr>
          <p:cNvPr id="6" name="Picture 5">
            <a:extLst>
              <a:ext uri="{FF2B5EF4-FFF2-40B4-BE49-F238E27FC236}">
                <a16:creationId xmlns:a16="http://schemas.microsoft.com/office/drawing/2014/main" id="{B4166B78-6CA0-BCAD-6654-963CE07D76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graphicFrame>
        <p:nvGraphicFramePr>
          <p:cNvPr id="5" name="Table 4">
            <a:extLst>
              <a:ext uri="{FF2B5EF4-FFF2-40B4-BE49-F238E27FC236}">
                <a16:creationId xmlns:a16="http://schemas.microsoft.com/office/drawing/2014/main" id="{7E3BB0EA-2C8E-494B-0E3A-5EA68016FC38}"/>
              </a:ext>
            </a:extLst>
          </p:cNvPr>
          <p:cNvGraphicFramePr>
            <a:graphicFrameLocks noGrp="1"/>
          </p:cNvGraphicFramePr>
          <p:nvPr>
            <p:extLst>
              <p:ext uri="{D42A27DB-BD31-4B8C-83A1-F6EECF244321}">
                <p14:modId xmlns:p14="http://schemas.microsoft.com/office/powerpoint/2010/main" val="1620868933"/>
              </p:ext>
            </p:extLst>
          </p:nvPr>
        </p:nvGraphicFramePr>
        <p:xfrm>
          <a:off x="401238" y="1431321"/>
          <a:ext cx="11500029" cy="5194476"/>
        </p:xfrm>
        <a:graphic>
          <a:graphicData uri="http://schemas.openxmlformats.org/drawingml/2006/table">
            <a:tbl>
              <a:tblPr>
                <a:tableStyleId>{5DA37D80-6434-44D0-A028-1B22A696006F}</a:tableStyleId>
              </a:tblPr>
              <a:tblGrid>
                <a:gridCol w="1554171">
                  <a:extLst>
                    <a:ext uri="{9D8B030D-6E8A-4147-A177-3AD203B41FA5}">
                      <a16:colId xmlns:a16="http://schemas.microsoft.com/office/drawing/2014/main" val="3231338072"/>
                    </a:ext>
                  </a:extLst>
                </a:gridCol>
                <a:gridCol w="4979963">
                  <a:extLst>
                    <a:ext uri="{9D8B030D-6E8A-4147-A177-3AD203B41FA5}">
                      <a16:colId xmlns:a16="http://schemas.microsoft.com/office/drawing/2014/main" val="3426613850"/>
                    </a:ext>
                  </a:extLst>
                </a:gridCol>
                <a:gridCol w="4965895">
                  <a:extLst>
                    <a:ext uri="{9D8B030D-6E8A-4147-A177-3AD203B41FA5}">
                      <a16:colId xmlns:a16="http://schemas.microsoft.com/office/drawing/2014/main" val="2667590624"/>
                    </a:ext>
                  </a:extLst>
                </a:gridCol>
              </a:tblGrid>
              <a:tr h="282190">
                <a:tc>
                  <a:txBody>
                    <a:bodyPr/>
                    <a:lstStyle/>
                    <a:p>
                      <a:pPr>
                        <a:buNone/>
                      </a:pPr>
                      <a:r>
                        <a:rPr lang="en-IN" sz="1700" b="1" dirty="0"/>
                        <a:t>Particulars</a:t>
                      </a:r>
                      <a:endParaRPr lang="en-IN" sz="1700" dirty="0"/>
                    </a:p>
                  </a:txBody>
                  <a:tcPr marL="45326" marR="45326" marT="22663" marB="22663" anchor="ctr"/>
                </a:tc>
                <a:tc>
                  <a:txBody>
                    <a:bodyPr/>
                    <a:lstStyle/>
                    <a:p>
                      <a:pPr>
                        <a:buNone/>
                      </a:pPr>
                      <a:r>
                        <a:rPr lang="en-IN" sz="1700" b="1"/>
                        <a:t>Resident Indian</a:t>
                      </a:r>
                      <a:endParaRPr lang="en-IN" sz="1700"/>
                    </a:p>
                  </a:txBody>
                  <a:tcPr marL="45326" marR="45326" marT="22663" marB="22663" anchor="ctr"/>
                </a:tc>
                <a:tc>
                  <a:txBody>
                    <a:bodyPr/>
                    <a:lstStyle/>
                    <a:p>
                      <a:pPr>
                        <a:buNone/>
                      </a:pPr>
                      <a:r>
                        <a:rPr lang="en-IN" sz="1700" b="1"/>
                        <a:t>Non-Resident Indian (NRI/PIO)</a:t>
                      </a:r>
                      <a:endParaRPr lang="en-IN" sz="1700"/>
                    </a:p>
                  </a:txBody>
                  <a:tcPr marL="45326" marR="45326" marT="22663" marB="22663" anchor="ctr"/>
                </a:tc>
                <a:extLst>
                  <a:ext uri="{0D108BD9-81ED-4DB2-BD59-A6C34878D82A}">
                    <a16:rowId xmlns:a16="http://schemas.microsoft.com/office/drawing/2014/main" val="1593860960"/>
                  </a:ext>
                </a:extLst>
              </a:tr>
              <a:tr h="909673">
                <a:tc>
                  <a:txBody>
                    <a:bodyPr/>
                    <a:lstStyle/>
                    <a:p>
                      <a:pPr>
                        <a:buNone/>
                      </a:pPr>
                      <a:r>
                        <a:rPr lang="en-IN" sz="1700" b="1" dirty="0"/>
                        <a:t>Bank Accounts in India</a:t>
                      </a:r>
                      <a:endParaRPr lang="en-IN" sz="1700" dirty="0"/>
                    </a:p>
                  </a:txBody>
                  <a:tcPr marL="45326" marR="45326" marT="22663" marB="22663" anchor="ctr"/>
                </a:tc>
                <a:tc>
                  <a:txBody>
                    <a:bodyPr/>
                    <a:lstStyle/>
                    <a:p>
                      <a:pPr algn="just">
                        <a:buNone/>
                      </a:pPr>
                      <a:r>
                        <a:rPr lang="en-US" sz="1700" dirty="0"/>
                        <a:t>- Normal Resident Savings/Current A/c (INR)- Resident Foreign Currency (RFC) account (for returning NRIs)- EEFC (Export Earners’ Foreign Currency) account (for exporters)</a:t>
                      </a:r>
                    </a:p>
                  </a:txBody>
                  <a:tcPr marL="45326" marR="45326" marT="22663" marB="22663" anchor="ctr"/>
                </a:tc>
                <a:tc>
                  <a:txBody>
                    <a:bodyPr/>
                    <a:lstStyle/>
                    <a:p>
                      <a:pPr algn="just">
                        <a:buNone/>
                      </a:pPr>
                      <a:r>
                        <a:rPr lang="en-US" sz="1700" dirty="0"/>
                        <a:t>- </a:t>
                      </a:r>
                      <a:r>
                        <a:rPr lang="en-US" sz="1700" b="1" dirty="0"/>
                        <a:t>NRE Account</a:t>
                      </a:r>
                      <a:r>
                        <a:rPr lang="en-US" sz="1700" dirty="0"/>
                        <a:t> (INR, fully repatriable, foreign income)- </a:t>
                      </a:r>
                      <a:r>
                        <a:rPr lang="en-US" sz="1700" b="1" dirty="0"/>
                        <a:t>NRO Account</a:t>
                      </a:r>
                      <a:r>
                        <a:rPr lang="en-US" sz="1700" dirty="0"/>
                        <a:t> (INR, Indian income, restricted repatriation)- </a:t>
                      </a:r>
                      <a:r>
                        <a:rPr lang="en-US" sz="1700" b="1" dirty="0"/>
                        <a:t>FCNR (B) Account</a:t>
                      </a:r>
                      <a:r>
                        <a:rPr lang="en-US" sz="1700" dirty="0"/>
                        <a:t> (foreign currency term deposits)</a:t>
                      </a:r>
                    </a:p>
                  </a:txBody>
                  <a:tcPr marL="45326" marR="45326" marT="22663" marB="22663" anchor="ctr"/>
                </a:tc>
                <a:extLst>
                  <a:ext uri="{0D108BD9-81ED-4DB2-BD59-A6C34878D82A}">
                    <a16:rowId xmlns:a16="http://schemas.microsoft.com/office/drawing/2014/main" val="222710300"/>
                  </a:ext>
                </a:extLst>
              </a:tr>
              <a:tr h="1484465">
                <a:tc>
                  <a:txBody>
                    <a:bodyPr/>
                    <a:lstStyle/>
                    <a:p>
                      <a:pPr>
                        <a:buNone/>
                      </a:pPr>
                      <a:r>
                        <a:rPr lang="en-IN" sz="1700" b="1" dirty="0"/>
                        <a:t>Bank Accounts Abroad</a:t>
                      </a:r>
                      <a:endParaRPr lang="en-IN" sz="1700" dirty="0"/>
                    </a:p>
                  </a:txBody>
                  <a:tcPr marL="45326" marR="45326" marT="22663" marB="22663" anchor="ctr"/>
                </a:tc>
                <a:tc>
                  <a:txBody>
                    <a:bodyPr/>
                    <a:lstStyle/>
                    <a:p>
                      <a:pPr algn="just">
                        <a:buNone/>
                      </a:pPr>
                      <a:r>
                        <a:rPr lang="en-US" sz="1700" dirty="0"/>
                        <a:t>- Allowed under </a:t>
                      </a:r>
                      <a:r>
                        <a:rPr lang="en-US" sz="1700" b="1" dirty="0"/>
                        <a:t>Liberalized Remittance Scheme (LRS)</a:t>
                      </a:r>
                      <a:r>
                        <a:rPr lang="en-US" sz="1700" dirty="0"/>
                        <a:t> up to </a:t>
                      </a:r>
                      <a:r>
                        <a:rPr lang="en-US" sz="1700" b="1" dirty="0"/>
                        <a:t>USD 250,000 per FY</a:t>
                      </a:r>
                      <a:r>
                        <a:rPr lang="en-US" sz="1700" dirty="0"/>
                        <a:t> (for foreign bank accounts, investments, education, travel, etc.)- Can open temporary foreign accounts when abroad for studies/employment/medical, must be closed or redesignated on return (unless under LRS)</a:t>
                      </a:r>
                    </a:p>
                  </a:txBody>
                  <a:tcPr marL="45326" marR="45326" marT="22663" marB="22663" anchor="ctr"/>
                </a:tc>
                <a:tc>
                  <a:txBody>
                    <a:bodyPr/>
                    <a:lstStyle/>
                    <a:p>
                      <a:pPr algn="just">
                        <a:buNone/>
                      </a:pPr>
                      <a:r>
                        <a:rPr lang="en-US" sz="1700" dirty="0"/>
                        <a:t>- Can open and freely maintain bank accounts in the country of residence (normal local bank accounts)- Can also hold offshore accounts (not restricted under FEMA for non-residents)- On return to India, such accounts may need to be declared &amp; redesignated as </a:t>
                      </a:r>
                      <a:r>
                        <a:rPr lang="en-US" sz="1700" b="1" dirty="0"/>
                        <a:t>RFC</a:t>
                      </a:r>
                      <a:r>
                        <a:rPr lang="en-US" sz="1700" dirty="0"/>
                        <a:t> (Resident Foreign Currency) accounts</a:t>
                      </a:r>
                    </a:p>
                  </a:txBody>
                  <a:tcPr marL="45326" marR="45326" marT="22663" marB="22663" anchor="ctr"/>
                </a:tc>
                <a:extLst>
                  <a:ext uri="{0D108BD9-81ED-4DB2-BD59-A6C34878D82A}">
                    <a16:rowId xmlns:a16="http://schemas.microsoft.com/office/drawing/2014/main" val="2658711822"/>
                  </a:ext>
                </a:extLst>
              </a:tr>
              <a:tr h="514936">
                <a:tc>
                  <a:txBody>
                    <a:bodyPr/>
                    <a:lstStyle/>
                    <a:p>
                      <a:pPr>
                        <a:buNone/>
                      </a:pPr>
                      <a:r>
                        <a:rPr lang="en-IN" sz="1700" b="1"/>
                        <a:t>Currency of Account</a:t>
                      </a:r>
                      <a:endParaRPr lang="en-IN" sz="1700"/>
                    </a:p>
                  </a:txBody>
                  <a:tcPr marL="45326" marR="45326" marT="22663" marB="22663" anchor="ctr"/>
                </a:tc>
                <a:tc>
                  <a:txBody>
                    <a:bodyPr/>
                    <a:lstStyle/>
                    <a:p>
                      <a:pPr algn="just">
                        <a:buNone/>
                      </a:pPr>
                      <a:r>
                        <a:rPr lang="en-US" sz="1700" dirty="0"/>
                        <a:t>INR (in India) / Foreign currency (abroad under LRS)</a:t>
                      </a:r>
                    </a:p>
                  </a:txBody>
                  <a:tcPr marL="45326" marR="45326" marT="22663" marB="22663" anchor="ctr"/>
                </a:tc>
                <a:tc>
                  <a:txBody>
                    <a:bodyPr/>
                    <a:lstStyle/>
                    <a:p>
                      <a:pPr algn="just">
                        <a:buNone/>
                      </a:pPr>
                      <a:r>
                        <a:rPr lang="en-US" sz="1700" dirty="0"/>
                        <a:t>INR (for NRE/NRO) / Permitted foreign currencies (for FCNR and overseas accounts)</a:t>
                      </a:r>
                    </a:p>
                  </a:txBody>
                  <a:tcPr marL="45326" marR="45326" marT="22663" marB="22663" anchor="ctr"/>
                </a:tc>
                <a:extLst>
                  <a:ext uri="{0D108BD9-81ED-4DB2-BD59-A6C34878D82A}">
                    <a16:rowId xmlns:a16="http://schemas.microsoft.com/office/drawing/2014/main" val="1357785378"/>
                  </a:ext>
                </a:extLst>
              </a:tr>
              <a:tr h="765975">
                <a:tc>
                  <a:txBody>
                    <a:bodyPr/>
                    <a:lstStyle/>
                    <a:p>
                      <a:pPr>
                        <a:buNone/>
                      </a:pPr>
                      <a:r>
                        <a:rPr lang="en-IN" sz="1700" b="1"/>
                        <a:t>Repatriation</a:t>
                      </a:r>
                      <a:endParaRPr lang="en-IN" sz="1700"/>
                    </a:p>
                  </a:txBody>
                  <a:tcPr marL="45326" marR="45326" marT="22663" marB="22663" anchor="ctr"/>
                </a:tc>
                <a:tc>
                  <a:txBody>
                    <a:bodyPr/>
                    <a:lstStyle/>
                    <a:p>
                      <a:pPr algn="just">
                        <a:buNone/>
                      </a:pPr>
                      <a:r>
                        <a:rPr lang="en-US" sz="1700" dirty="0"/>
                        <a:t>Not applicable – Resident accounts are domestic; LRS remittances capped at USD 250,000 per FY</a:t>
                      </a:r>
                    </a:p>
                  </a:txBody>
                  <a:tcPr marL="45326" marR="45326" marT="22663" marB="22663" anchor="ctr"/>
                </a:tc>
                <a:tc>
                  <a:txBody>
                    <a:bodyPr/>
                    <a:lstStyle/>
                    <a:p>
                      <a:pPr algn="just">
                        <a:buNone/>
                      </a:pPr>
                      <a:r>
                        <a:rPr lang="en-US" sz="1700" dirty="0"/>
                        <a:t>- NRE/FCNR: Fully repatriable (principal + interest)- NRO: Restricted repatriation (USD 1 million per FY)- Overseas bank accounts: Freely usable abroad</a:t>
                      </a:r>
                    </a:p>
                  </a:txBody>
                  <a:tcPr marL="45326" marR="45326" marT="22663" marB="22663" anchor="ctr"/>
                </a:tc>
                <a:extLst>
                  <a:ext uri="{0D108BD9-81ED-4DB2-BD59-A6C34878D82A}">
                    <a16:rowId xmlns:a16="http://schemas.microsoft.com/office/drawing/2014/main" val="2653668586"/>
                  </a:ext>
                </a:extLst>
              </a:tr>
              <a:tr h="765975">
                <a:tc>
                  <a:txBody>
                    <a:bodyPr/>
                    <a:lstStyle/>
                    <a:p>
                      <a:pPr>
                        <a:buNone/>
                      </a:pPr>
                      <a:r>
                        <a:rPr lang="en-IN" sz="1700" b="1" dirty="0"/>
                        <a:t>Tax Treatment (India)</a:t>
                      </a:r>
                      <a:endParaRPr lang="en-IN" sz="1700" dirty="0"/>
                    </a:p>
                  </a:txBody>
                  <a:tcPr marL="45326" marR="45326" marT="22663" marB="22663" anchor="ctr"/>
                </a:tc>
                <a:tc>
                  <a:txBody>
                    <a:bodyPr/>
                    <a:lstStyle/>
                    <a:p>
                      <a:pPr algn="just">
                        <a:buNone/>
                      </a:pPr>
                      <a:r>
                        <a:rPr lang="en-US" sz="1700"/>
                        <a:t>- Interest on foreign bank accounts under LRS: </a:t>
                      </a:r>
                      <a:r>
                        <a:rPr lang="en-US" sz="1700" b="1"/>
                        <a:t>Taxable in India</a:t>
                      </a:r>
                      <a:r>
                        <a:rPr lang="en-US" sz="1700"/>
                        <a:t> (must be disclosed)- Interest on resident savings: Taxable</a:t>
                      </a:r>
                    </a:p>
                  </a:txBody>
                  <a:tcPr marL="45326" marR="45326" marT="22663" marB="22663" anchor="ctr"/>
                </a:tc>
                <a:tc>
                  <a:txBody>
                    <a:bodyPr/>
                    <a:lstStyle/>
                    <a:p>
                      <a:pPr algn="just">
                        <a:buNone/>
                      </a:pPr>
                      <a:r>
                        <a:rPr lang="en-US" sz="1700" dirty="0"/>
                        <a:t>- NRE/FCNR interest: </a:t>
                      </a:r>
                      <a:r>
                        <a:rPr lang="en-US" sz="1700" b="1" dirty="0"/>
                        <a:t>Exempt</a:t>
                      </a:r>
                      <a:r>
                        <a:rPr lang="en-US" sz="1700" dirty="0"/>
                        <a:t> in India- NRO interest: </a:t>
                      </a:r>
                      <a:r>
                        <a:rPr lang="en-US" sz="1700" b="1" dirty="0"/>
                        <a:t>Taxable in India</a:t>
                      </a:r>
                      <a:r>
                        <a:rPr lang="en-US" sz="1700" dirty="0"/>
                        <a:t>- Overseas bank accounts: Not taxed in India unless the person becomes a resident again</a:t>
                      </a:r>
                    </a:p>
                  </a:txBody>
                  <a:tcPr marL="45326" marR="45326" marT="22663" marB="22663" anchor="ctr"/>
                </a:tc>
                <a:extLst>
                  <a:ext uri="{0D108BD9-81ED-4DB2-BD59-A6C34878D82A}">
                    <a16:rowId xmlns:a16="http://schemas.microsoft.com/office/drawing/2014/main" val="1251939193"/>
                  </a:ext>
                </a:extLst>
              </a:tr>
            </a:tbl>
          </a:graphicData>
        </a:graphic>
      </p:graphicFrame>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069986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a:extLst>
            <a:ext uri="{FF2B5EF4-FFF2-40B4-BE49-F238E27FC236}">
              <a16:creationId xmlns:a16="http://schemas.microsoft.com/office/drawing/2014/main" id="{1C1C8ED4-41E8-23D2-79B1-07EED395D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C4F0B7-146C-E003-834E-ABA36FFABEBE}"/>
              </a:ext>
            </a:extLst>
          </p:cNvPr>
          <p:cNvSpPr>
            <a:spLocks noGrp="1"/>
          </p:cNvSpPr>
          <p:nvPr>
            <p:ph type="ctrTitle"/>
          </p:nvPr>
        </p:nvSpPr>
        <p:spPr>
          <a:xfrm>
            <a:off x="976070" y="537260"/>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a:extLst>
              <a:ext uri="{FF2B5EF4-FFF2-40B4-BE49-F238E27FC236}">
                <a16:creationId xmlns:a16="http://schemas.microsoft.com/office/drawing/2014/main" id="{BB49706B-E2B5-A494-052A-4111C2C94ED1}"/>
              </a:ext>
            </a:extLst>
          </p:cNvPr>
          <p:cNvSpPr>
            <a:spLocks noGrp="1"/>
          </p:cNvSpPr>
          <p:nvPr>
            <p:ph type="subTitle" idx="1"/>
          </p:nvPr>
        </p:nvSpPr>
        <p:spPr>
          <a:xfrm>
            <a:off x="901513" y="163610"/>
            <a:ext cx="10388974" cy="747300"/>
          </a:xfrm>
        </p:spPr>
        <p:txBody>
          <a:bodyPr>
            <a:noAutofit/>
          </a:bodyPr>
          <a:lstStyle/>
          <a:p>
            <a:pPr algn="just"/>
            <a:endParaRPr lang="en-US" b="1" dirty="0"/>
          </a:p>
          <a:p>
            <a:endParaRPr lang="en-US" b="1" u="sng" dirty="0"/>
          </a:p>
          <a:p>
            <a:pPr algn="l"/>
            <a:r>
              <a:rPr lang="en-US" b="1" dirty="0"/>
              <a:t>            </a:t>
            </a:r>
            <a:endParaRPr lang="en-US" sz="2000" b="1" u="sng" dirty="0"/>
          </a:p>
          <a:p>
            <a:pPr marL="342900" indent="-342900" algn="l">
              <a:buFont typeface="Wingdings" panose="05000000000000000000" pitchFamily="2" charset="2"/>
              <a:buChar char="Ø"/>
            </a:pPr>
            <a:r>
              <a:rPr lang="en-US" sz="2400" dirty="0"/>
              <a:t>Foreign Currency Holding Limits – Residents vs. Non-Residents</a:t>
            </a:r>
          </a:p>
          <a:p>
            <a:pPr marL="971550" lvl="1" indent="-514350" algn="just">
              <a:buAutoNum type="romanLcParenBoth"/>
            </a:pPr>
            <a:endParaRPr lang="en-US" sz="2400"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2CFFC457-5E71-2D1A-D094-0D27BA549757}"/>
              </a:ext>
            </a:extLst>
          </p:cNvPr>
          <p:cNvSpPr>
            <a:spLocks noGrp="1"/>
          </p:cNvSpPr>
          <p:nvPr>
            <p:ph type="sldNum" sz="quarter" idx="12"/>
          </p:nvPr>
        </p:nvSpPr>
        <p:spPr/>
        <p:txBody>
          <a:bodyPr/>
          <a:lstStyle/>
          <a:p>
            <a:fld id="{C4C31CBA-62FA-48D9-9AC4-C9F93CA95675}" type="slidenum">
              <a:rPr lang="en-US" smtClean="0"/>
              <a:t>47</a:t>
            </a:fld>
            <a:endParaRPr lang="en-US" dirty="0"/>
          </a:p>
        </p:txBody>
      </p:sp>
      <p:pic>
        <p:nvPicPr>
          <p:cNvPr id="6" name="Picture 5">
            <a:extLst>
              <a:ext uri="{FF2B5EF4-FFF2-40B4-BE49-F238E27FC236}">
                <a16:creationId xmlns:a16="http://schemas.microsoft.com/office/drawing/2014/main" id="{BA897734-31FF-E7B4-5B27-6CAE9C8545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graphicFrame>
        <p:nvGraphicFramePr>
          <p:cNvPr id="7" name="Table 6">
            <a:extLst>
              <a:ext uri="{FF2B5EF4-FFF2-40B4-BE49-F238E27FC236}">
                <a16:creationId xmlns:a16="http://schemas.microsoft.com/office/drawing/2014/main" id="{5387CCB0-631B-944C-9E41-2A6E44B62105}"/>
              </a:ext>
            </a:extLst>
          </p:cNvPr>
          <p:cNvGraphicFramePr>
            <a:graphicFrameLocks noGrp="1"/>
          </p:cNvGraphicFramePr>
          <p:nvPr>
            <p:extLst>
              <p:ext uri="{D42A27DB-BD31-4B8C-83A1-F6EECF244321}">
                <p14:modId xmlns:p14="http://schemas.microsoft.com/office/powerpoint/2010/main" val="2831085716"/>
              </p:ext>
            </p:extLst>
          </p:nvPr>
        </p:nvGraphicFramePr>
        <p:xfrm>
          <a:off x="648986" y="2284981"/>
          <a:ext cx="10894028" cy="3534108"/>
        </p:xfrm>
        <a:graphic>
          <a:graphicData uri="http://schemas.openxmlformats.org/drawingml/2006/table">
            <a:tbl>
              <a:tblPr>
                <a:tableStyleId>{5DA37D80-6434-44D0-A028-1B22A696006F}</a:tableStyleId>
              </a:tblPr>
              <a:tblGrid>
                <a:gridCol w="2464264">
                  <a:extLst>
                    <a:ext uri="{9D8B030D-6E8A-4147-A177-3AD203B41FA5}">
                      <a16:colId xmlns:a16="http://schemas.microsoft.com/office/drawing/2014/main" val="3409734368"/>
                    </a:ext>
                  </a:extLst>
                </a:gridCol>
                <a:gridCol w="4065563">
                  <a:extLst>
                    <a:ext uri="{9D8B030D-6E8A-4147-A177-3AD203B41FA5}">
                      <a16:colId xmlns:a16="http://schemas.microsoft.com/office/drawing/2014/main" val="1736460150"/>
                    </a:ext>
                  </a:extLst>
                </a:gridCol>
                <a:gridCol w="4364201">
                  <a:extLst>
                    <a:ext uri="{9D8B030D-6E8A-4147-A177-3AD203B41FA5}">
                      <a16:colId xmlns:a16="http://schemas.microsoft.com/office/drawing/2014/main" val="2218744133"/>
                    </a:ext>
                  </a:extLst>
                </a:gridCol>
              </a:tblGrid>
              <a:tr h="423047">
                <a:tc>
                  <a:txBody>
                    <a:bodyPr/>
                    <a:lstStyle/>
                    <a:p>
                      <a:pPr>
                        <a:buNone/>
                      </a:pPr>
                      <a:r>
                        <a:rPr lang="en-IN" sz="2200" b="1" dirty="0"/>
                        <a:t>Particulars</a:t>
                      </a:r>
                      <a:endParaRPr lang="en-IN" sz="2200" dirty="0"/>
                    </a:p>
                  </a:txBody>
                  <a:tcPr marL="60435" marR="60435" marT="30218" marB="30218" anchor="ctr"/>
                </a:tc>
                <a:tc>
                  <a:txBody>
                    <a:bodyPr/>
                    <a:lstStyle/>
                    <a:p>
                      <a:pPr>
                        <a:buNone/>
                      </a:pPr>
                      <a:r>
                        <a:rPr lang="en-IN" sz="2200" b="1"/>
                        <a:t>Resident Individuals (India)</a:t>
                      </a:r>
                      <a:endParaRPr lang="en-IN" sz="2200"/>
                    </a:p>
                  </a:txBody>
                  <a:tcPr marL="60435" marR="60435" marT="30218" marB="30218" anchor="ctr"/>
                </a:tc>
                <a:tc>
                  <a:txBody>
                    <a:bodyPr/>
                    <a:lstStyle/>
                    <a:p>
                      <a:pPr>
                        <a:buNone/>
                      </a:pPr>
                      <a:r>
                        <a:rPr lang="en-IN" sz="2200" b="1"/>
                        <a:t>Non-Resident Indians (NRI) / Foreign Nationals</a:t>
                      </a:r>
                      <a:endParaRPr lang="en-IN" sz="2200"/>
                    </a:p>
                  </a:txBody>
                  <a:tcPr marL="60435" marR="60435" marT="30218" marB="30218" anchor="ctr"/>
                </a:tc>
                <a:extLst>
                  <a:ext uri="{0D108BD9-81ED-4DB2-BD59-A6C34878D82A}">
                    <a16:rowId xmlns:a16="http://schemas.microsoft.com/office/drawing/2014/main" val="1526533049"/>
                  </a:ext>
                </a:extLst>
              </a:tr>
              <a:tr h="785658">
                <a:tc>
                  <a:txBody>
                    <a:bodyPr/>
                    <a:lstStyle/>
                    <a:p>
                      <a:pPr>
                        <a:buNone/>
                      </a:pPr>
                      <a:r>
                        <a:rPr lang="en-US" sz="2200" b="1" dirty="0"/>
                        <a:t>Currency Notes / Coins (Cash in hand)</a:t>
                      </a:r>
                      <a:endParaRPr lang="en-US" sz="2200" dirty="0"/>
                    </a:p>
                  </a:txBody>
                  <a:tcPr marL="60435" marR="60435" marT="30218" marB="30218" anchor="ctr"/>
                </a:tc>
                <a:tc>
                  <a:txBody>
                    <a:bodyPr/>
                    <a:lstStyle/>
                    <a:p>
                      <a:pPr>
                        <a:buNone/>
                      </a:pPr>
                      <a:r>
                        <a:rPr lang="en-US" sz="2200" dirty="0"/>
                        <a:t>Up to </a:t>
                      </a:r>
                      <a:r>
                        <a:rPr lang="en-US" sz="2200" b="1" dirty="0"/>
                        <a:t>USD 2,000 or equivalent</a:t>
                      </a:r>
                      <a:r>
                        <a:rPr lang="en-US" sz="2200" dirty="0"/>
                        <a:t> can be retained indefinitely</a:t>
                      </a:r>
                    </a:p>
                  </a:txBody>
                  <a:tcPr marL="60435" marR="60435" marT="30218" marB="30218" anchor="ctr"/>
                </a:tc>
                <a:tc>
                  <a:txBody>
                    <a:bodyPr/>
                    <a:lstStyle/>
                    <a:p>
                      <a:pPr>
                        <a:buNone/>
                      </a:pPr>
                      <a:r>
                        <a:rPr lang="en-US" sz="2200" dirty="0"/>
                        <a:t>No limit on bringing into India, but </a:t>
                      </a:r>
                      <a:r>
                        <a:rPr lang="en-US" sz="2200" b="1" dirty="0"/>
                        <a:t>declaration to Customs</a:t>
                      </a:r>
                      <a:r>
                        <a:rPr lang="en-US" sz="2200" dirty="0"/>
                        <a:t> required if notes &gt; USD 5,000 or (notes + TCs) &gt; USD 10,000</a:t>
                      </a:r>
                    </a:p>
                  </a:txBody>
                  <a:tcPr marL="60435" marR="60435" marT="30218" marB="30218" anchor="ctr"/>
                </a:tc>
                <a:extLst>
                  <a:ext uri="{0D108BD9-81ED-4DB2-BD59-A6C34878D82A}">
                    <a16:rowId xmlns:a16="http://schemas.microsoft.com/office/drawing/2014/main" val="3056378868"/>
                  </a:ext>
                </a:extLst>
              </a:tr>
              <a:tr h="785658">
                <a:tc>
                  <a:txBody>
                    <a:bodyPr/>
                    <a:lstStyle/>
                    <a:p>
                      <a:pPr>
                        <a:buNone/>
                      </a:pPr>
                      <a:r>
                        <a:rPr lang="en-US" sz="2200" b="1" dirty="0"/>
                        <a:t>Unutilized Foreign Exchange from Travel</a:t>
                      </a:r>
                      <a:endParaRPr lang="en-US" sz="2200" dirty="0"/>
                    </a:p>
                  </a:txBody>
                  <a:tcPr marL="60435" marR="60435" marT="30218" marB="30218" anchor="ctr"/>
                </a:tc>
                <a:tc>
                  <a:txBody>
                    <a:bodyPr/>
                    <a:lstStyle/>
                    <a:p>
                      <a:pPr>
                        <a:buNone/>
                      </a:pPr>
                      <a:r>
                        <a:rPr lang="en-US" sz="2200" dirty="0"/>
                        <a:t>Must be used within </a:t>
                      </a:r>
                      <a:r>
                        <a:rPr lang="en-US" sz="2200" b="1" dirty="0"/>
                        <a:t>60 days</a:t>
                      </a:r>
                      <a:r>
                        <a:rPr lang="en-US" sz="2200" dirty="0"/>
                        <a:t>; excess (beyond USD 2,000 cash) to be surrendered to Authorized Dealer</a:t>
                      </a:r>
                    </a:p>
                  </a:txBody>
                  <a:tcPr marL="60435" marR="60435" marT="30218" marB="30218" anchor="ctr"/>
                </a:tc>
                <a:tc>
                  <a:txBody>
                    <a:bodyPr/>
                    <a:lstStyle/>
                    <a:p>
                      <a:pPr>
                        <a:buNone/>
                      </a:pPr>
                      <a:r>
                        <a:rPr lang="en-US" sz="2200" dirty="0"/>
                        <a:t>Can freely use or remit abroad; no restriction</a:t>
                      </a:r>
                    </a:p>
                  </a:txBody>
                  <a:tcPr marL="60435" marR="60435" marT="30218" marB="30218" anchor="ctr"/>
                </a:tc>
                <a:extLst>
                  <a:ext uri="{0D108BD9-81ED-4DB2-BD59-A6C34878D82A}">
                    <a16:rowId xmlns:a16="http://schemas.microsoft.com/office/drawing/2014/main" val="2934215197"/>
                  </a:ext>
                </a:extLst>
              </a:tr>
            </a:tbl>
          </a:graphicData>
        </a:graphic>
      </p:graphicFrame>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3442595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436488"/>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782051" y="-310812"/>
            <a:ext cx="10767745" cy="747300"/>
          </a:xfrm>
        </p:spPr>
        <p:txBody>
          <a:bodyPr>
            <a:noAutofit/>
          </a:bodyPr>
          <a:lstStyle/>
          <a:p>
            <a:pPr algn="just"/>
            <a:endParaRPr lang="en-US" b="1" dirty="0"/>
          </a:p>
          <a:p>
            <a:endParaRPr lang="en-US" b="1" u="sng" dirty="0"/>
          </a:p>
          <a:p>
            <a:pPr algn="l"/>
            <a:r>
              <a:rPr lang="en-US" b="1" dirty="0"/>
              <a:t>            </a:t>
            </a:r>
            <a:endParaRPr lang="en-US" b="1" u="sng" dirty="0"/>
          </a:p>
          <a:p>
            <a:pPr marL="342900" indent="-342900" algn="just">
              <a:lnSpc>
                <a:spcPct val="120000"/>
              </a:lnSpc>
              <a:buFont typeface="Wingdings" panose="05000000000000000000" pitchFamily="2" charset="2"/>
              <a:buChar char="Ø"/>
            </a:pPr>
            <a:r>
              <a:rPr lang="en-US" b="1" dirty="0"/>
              <a:t>Consolidation of LRS limit among family members:</a:t>
            </a:r>
          </a:p>
          <a:p>
            <a:pPr marL="971550" lvl="1" indent="-514350" algn="just">
              <a:lnSpc>
                <a:spcPct val="120000"/>
              </a:lnSpc>
              <a:buAutoNum type="romanLcParenBoth"/>
            </a:pPr>
            <a:r>
              <a:rPr lang="en-US" sz="2400" dirty="0"/>
              <a:t>Remittances under LRS can be clubbed / consolidated for family members Provided each individual separately complies with LRS conditions</a:t>
            </a:r>
          </a:p>
          <a:p>
            <a:pPr marL="971550" lvl="1" indent="-514350" algn="just">
              <a:lnSpc>
                <a:spcPct val="120000"/>
              </a:lnSpc>
              <a:buAutoNum type="romanLcParenBoth"/>
            </a:pPr>
            <a:r>
              <a:rPr lang="en-US" sz="2400" dirty="0"/>
              <a:t>Limits can be combined for following </a:t>
            </a:r>
            <a:r>
              <a:rPr lang="en-US" sz="2400" b="1" dirty="0"/>
              <a:t>capital account transactions</a:t>
            </a:r>
            <a:r>
              <a:rPr lang="en-US" sz="2400" dirty="0"/>
              <a:t>:</a:t>
            </a:r>
          </a:p>
          <a:p>
            <a:pPr marL="1428750" lvl="2" indent="-514350" algn="just">
              <a:lnSpc>
                <a:spcPct val="120000"/>
              </a:lnSpc>
              <a:buFont typeface="Wingdings" panose="05000000000000000000" pitchFamily="2" charset="2"/>
              <a:buChar char="§"/>
            </a:pPr>
            <a:r>
              <a:rPr lang="en-US" sz="2200" b="1" dirty="0"/>
              <a:t>Purchase of property abroad</a:t>
            </a:r>
          </a:p>
          <a:p>
            <a:pPr marL="1428750" lvl="2" indent="-514350" algn="just">
              <a:lnSpc>
                <a:spcPct val="120000"/>
              </a:lnSpc>
              <a:buFont typeface="Wingdings" panose="05000000000000000000" pitchFamily="2" charset="2"/>
              <a:buChar char="§"/>
            </a:pPr>
            <a:r>
              <a:rPr lang="en-US" sz="2400" b="1" dirty="0"/>
              <a:t>Investment in shares, bonds, or other assets</a:t>
            </a:r>
          </a:p>
          <a:p>
            <a:pPr marL="1428750" lvl="2" indent="-514350" algn="just">
              <a:lnSpc>
                <a:spcPct val="120000"/>
              </a:lnSpc>
              <a:buFont typeface="Wingdings" panose="05000000000000000000" pitchFamily="2" charset="2"/>
              <a:buChar char="§"/>
            </a:pPr>
            <a:r>
              <a:rPr lang="en-US" sz="2400" b="1" dirty="0"/>
              <a:t>Setting up a wholly owned subsidiary (WOS) or joint venture abroad</a:t>
            </a:r>
            <a:endParaRPr lang="en-US" sz="2200" b="1" dirty="0"/>
          </a:p>
          <a:p>
            <a:pPr marL="971550" lvl="1" indent="-514350" algn="just">
              <a:lnSpc>
                <a:spcPct val="120000"/>
              </a:lnSpc>
              <a:buAutoNum type="romanLcParenBoth"/>
            </a:pPr>
            <a:r>
              <a:rPr lang="en-US" sz="2400" dirty="0"/>
              <a:t>Each family member must have separate LRS eligibility (USD 250,000 each), and the remittance must be for the </a:t>
            </a:r>
            <a:r>
              <a:rPr lang="en-US" sz="2400" b="1" dirty="0"/>
              <a:t>same purpose and routed through a single Authorized Dealer (AD) Bank</a:t>
            </a:r>
            <a:r>
              <a:rPr lang="en-US" sz="2400" dirty="0"/>
              <a:t>.   </a:t>
            </a:r>
          </a:p>
          <a:p>
            <a:pPr marL="971550" lvl="1" indent="-514350" algn="just">
              <a:lnSpc>
                <a:spcPct val="120000"/>
              </a:lnSpc>
              <a:buAutoNum type="romanLcParenBoth"/>
            </a:pPr>
            <a:r>
              <a:rPr lang="en-US" sz="2400" dirty="0"/>
              <a:t>Remittances for </a:t>
            </a:r>
            <a:r>
              <a:rPr lang="en-US" sz="2400" b="1" dirty="0"/>
              <a:t>current account transactions</a:t>
            </a:r>
            <a:r>
              <a:rPr lang="en-US" sz="2400" dirty="0"/>
              <a:t> like gifts or maintenance expenses cannot be consolidated</a:t>
            </a:r>
          </a:p>
          <a:p>
            <a:pPr lvl="1" algn="just"/>
            <a:endParaRPr lang="en-US" sz="2400" dirty="0"/>
          </a:p>
          <a:p>
            <a:pPr marL="971550" lvl="1" indent="-514350" algn="just">
              <a:buAutoNum type="romanLcParenBoth"/>
            </a:pPr>
            <a:endParaRPr lang="en-US" sz="2400" dirty="0"/>
          </a:p>
          <a:p>
            <a:pPr marL="971550" lvl="1" indent="-514350" algn="just">
              <a:buAutoNum type="romanLcParenBoth"/>
            </a:pPr>
            <a:endParaRPr lang="en-US" sz="2400"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48</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6158226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436488"/>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851450" y="-315059"/>
            <a:ext cx="10489099" cy="747300"/>
          </a:xfrm>
        </p:spPr>
        <p:txBody>
          <a:bodyPr>
            <a:noAutofit/>
          </a:bodyPr>
          <a:lstStyle/>
          <a:p>
            <a:pPr algn="just">
              <a:lnSpc>
                <a:spcPct val="100000"/>
              </a:lnSpc>
            </a:pPr>
            <a:endParaRPr lang="en-US" b="1" dirty="0"/>
          </a:p>
          <a:p>
            <a:pPr>
              <a:lnSpc>
                <a:spcPct val="100000"/>
              </a:lnSpc>
            </a:pPr>
            <a:endParaRPr lang="en-US" b="1" u="sng" dirty="0"/>
          </a:p>
          <a:p>
            <a:pPr algn="l">
              <a:lnSpc>
                <a:spcPct val="100000"/>
              </a:lnSpc>
            </a:pPr>
            <a:r>
              <a:rPr lang="en-US" b="1" dirty="0"/>
              <a:t>            </a:t>
            </a:r>
            <a:endParaRPr lang="en-US" b="1" u="sng" dirty="0"/>
          </a:p>
          <a:p>
            <a:pPr marL="342900" indent="-342900" algn="just">
              <a:lnSpc>
                <a:spcPct val="100000"/>
              </a:lnSpc>
              <a:buFont typeface="Wingdings" panose="05000000000000000000" pitchFamily="2" charset="2"/>
              <a:buChar char="Ø"/>
            </a:pPr>
            <a:r>
              <a:rPr lang="en-US" b="1" dirty="0"/>
              <a:t>Other </a:t>
            </a:r>
            <a:r>
              <a:rPr lang="en-US" b="1" dirty="0" err="1"/>
              <a:t>misc</a:t>
            </a:r>
            <a:r>
              <a:rPr lang="en-US" b="1" dirty="0"/>
              <a:t>:</a:t>
            </a:r>
          </a:p>
          <a:p>
            <a:pPr marL="971550" lvl="1" indent="-514350" algn="just">
              <a:lnSpc>
                <a:spcPct val="100000"/>
              </a:lnSpc>
              <a:buAutoNum type="romanLcParenBoth"/>
            </a:pPr>
            <a:r>
              <a:rPr lang="en-US" sz="2400" dirty="0"/>
              <a:t>An individual should have maintained the bank account with the AD bank for a minimum period of one year prior to the remittance for capital account transactions</a:t>
            </a:r>
          </a:p>
          <a:p>
            <a:pPr marL="971550" lvl="1" indent="-514350" algn="just">
              <a:lnSpc>
                <a:spcPct val="100000"/>
              </a:lnSpc>
              <a:buAutoNum type="romanLcParenBoth"/>
            </a:pPr>
            <a:r>
              <a:rPr lang="en-US" sz="2400" dirty="0"/>
              <a:t>There is no such restriction on remittance of current account transaction</a:t>
            </a:r>
          </a:p>
          <a:p>
            <a:pPr marL="971550" lvl="1" indent="-514350" algn="just">
              <a:lnSpc>
                <a:spcPct val="100000"/>
              </a:lnSpc>
              <a:buAutoNum type="romanLcParenBoth"/>
            </a:pPr>
            <a:r>
              <a:rPr lang="en-US" sz="2400" dirty="0"/>
              <a:t>An individual can remit from current account maintained in his name or in his business trade name. It will be considered as personal outward remittances, not business or corporate remittances. Banks may ask for a declaration that the remittance is in individual capacity and not related to business activity</a:t>
            </a:r>
          </a:p>
          <a:p>
            <a:pPr marL="971550" lvl="1" indent="-514350" algn="just">
              <a:lnSpc>
                <a:spcPct val="100000"/>
              </a:lnSpc>
              <a:buAutoNum type="romanLcParenBoth"/>
            </a:pPr>
            <a:r>
              <a:rPr lang="en-US" sz="2400" dirty="0"/>
              <a:t>Outside LRS (Business Purpose) Import payment, Professional fee paid abroad for business, Business travel expenses (borne by company) Subscription/service payments for business</a:t>
            </a:r>
          </a:p>
          <a:p>
            <a:pPr marL="971550" lvl="1" indent="-514350" algn="just">
              <a:lnSpc>
                <a:spcPct val="100000"/>
              </a:lnSpc>
              <a:buAutoNum type="romanLcParenBoth"/>
            </a:pPr>
            <a:endParaRPr lang="en-US" sz="2400" dirty="0"/>
          </a:p>
          <a:p>
            <a:pPr algn="just">
              <a:lnSpc>
                <a:spcPct val="100000"/>
              </a:lnSpc>
            </a:pPr>
            <a:endParaRPr lang="en-US" dirty="0"/>
          </a:p>
          <a:p>
            <a:pPr algn="just">
              <a:lnSpc>
                <a:spcPct val="100000"/>
              </a:lnSpc>
            </a:pPr>
            <a:endParaRPr lang="en-US" dirty="0"/>
          </a:p>
          <a:p>
            <a:pPr marL="514350" indent="-514350" algn="just">
              <a:lnSpc>
                <a:spcPct val="100000"/>
              </a:lnSpc>
              <a:buFont typeface="+mj-lt"/>
              <a:buAutoNum type="romanLcPeriod"/>
            </a:pPr>
            <a:endParaRPr lang="en-US" dirty="0"/>
          </a:p>
          <a:p>
            <a:pPr algn="just">
              <a:lnSpc>
                <a:spcPct val="100000"/>
              </a:lnSpc>
            </a:pPr>
            <a:endParaRPr lang="en-US"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49</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786107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E0E8A33A-288C-407D-F7DB-641057D4838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8B3DD1D-1381-2A1A-7C0B-BC095569529F}"/>
              </a:ext>
            </a:extLst>
          </p:cNvPr>
          <p:cNvSpPr>
            <a:spLocks noGrp="1"/>
          </p:cNvSpPr>
          <p:nvPr>
            <p:ph type="subTitle" idx="1"/>
          </p:nvPr>
        </p:nvSpPr>
        <p:spPr>
          <a:xfrm>
            <a:off x="328719" y="779699"/>
            <a:ext cx="11167777" cy="1033446"/>
          </a:xfrm>
        </p:spPr>
        <p:txBody>
          <a:bodyPr>
            <a:noAutofit/>
          </a:bodyPr>
          <a:lstStyle/>
          <a:p>
            <a:pPr marL="342900" indent="-342900" algn="just">
              <a:lnSpc>
                <a:spcPct val="130000"/>
              </a:lnSpc>
              <a:buFont typeface="Wingdings" panose="05000000000000000000" pitchFamily="2" charset="2"/>
              <a:buChar char="Ø"/>
            </a:pPr>
            <a:r>
              <a:rPr lang="en-US" sz="2800" b="1" dirty="0"/>
              <a:t>Cross-Border Transactions</a:t>
            </a:r>
          </a:p>
          <a:p>
            <a:pPr lvl="1" algn="just">
              <a:lnSpc>
                <a:spcPct val="150000"/>
              </a:lnSpc>
            </a:pPr>
            <a:r>
              <a:rPr lang="en-US" sz="2400" b="1" dirty="0"/>
              <a:t>5.	Business Restructuring / Corporate Transactions</a:t>
            </a:r>
          </a:p>
          <a:p>
            <a:pPr marL="1257300" lvl="2" indent="-342900" algn="just">
              <a:lnSpc>
                <a:spcPct val="150000"/>
              </a:lnSpc>
              <a:buFont typeface="Wingdings" panose="05000000000000000000" pitchFamily="2" charset="2"/>
              <a:buChar char="ü"/>
            </a:pPr>
            <a:r>
              <a:rPr lang="en-US" sz="2400" dirty="0"/>
              <a:t>Cross-border mergers, acquisitions, demergers.</a:t>
            </a:r>
          </a:p>
          <a:p>
            <a:pPr marL="1257300" lvl="2" indent="-342900" algn="just">
              <a:lnSpc>
                <a:spcPct val="150000"/>
              </a:lnSpc>
              <a:buFont typeface="Wingdings" panose="05000000000000000000" pitchFamily="2" charset="2"/>
              <a:buChar char="ü"/>
            </a:pPr>
            <a:r>
              <a:rPr lang="en-US" sz="2400" dirty="0"/>
              <a:t>Transfer of shares of foreign companies</a:t>
            </a:r>
          </a:p>
          <a:p>
            <a:pPr marL="1257300" lvl="2" indent="-342900" algn="just">
              <a:lnSpc>
                <a:spcPct val="150000"/>
              </a:lnSpc>
              <a:buFont typeface="Wingdings" panose="05000000000000000000" pitchFamily="2" charset="2"/>
              <a:buChar char="ü"/>
            </a:pPr>
            <a:r>
              <a:rPr lang="en-US" sz="2400" dirty="0"/>
              <a:t>Reorganization of group entities across borders</a:t>
            </a:r>
          </a:p>
          <a:p>
            <a:pPr algn="just">
              <a:lnSpc>
                <a:spcPct val="150000"/>
              </a:lnSpc>
            </a:pPr>
            <a:r>
              <a:rPr lang="en-US" b="1" dirty="0"/>
              <a:t>      6. 	Cost Sharing / Cost Contribution Arrangements</a:t>
            </a:r>
          </a:p>
          <a:p>
            <a:pPr marL="1257300" lvl="2" indent="-342900" algn="just">
              <a:lnSpc>
                <a:spcPct val="150000"/>
              </a:lnSpc>
              <a:buFont typeface="Wingdings" panose="05000000000000000000" pitchFamily="2" charset="2"/>
              <a:buChar char="ü"/>
            </a:pPr>
            <a:r>
              <a:rPr lang="en-US" sz="2400" dirty="0"/>
              <a:t>Intra-group cost allocation (IT support, HR, R&amp;D)</a:t>
            </a:r>
          </a:p>
          <a:p>
            <a:pPr marL="1257300" lvl="2" indent="-342900" algn="just">
              <a:lnSpc>
                <a:spcPct val="150000"/>
              </a:lnSpc>
              <a:buFont typeface="Wingdings" panose="05000000000000000000" pitchFamily="2" charset="2"/>
              <a:buChar char="ü"/>
            </a:pPr>
            <a:r>
              <a:rPr lang="en-US" sz="2400" dirty="0"/>
              <a:t>Shared service centers and global capability centers (GCCs)</a:t>
            </a:r>
          </a:p>
          <a:p>
            <a:pPr marL="1257300" lvl="2" indent="-342900" algn="just">
              <a:lnSpc>
                <a:spcPct val="150000"/>
              </a:lnSpc>
              <a:buFont typeface="Wingdings" panose="05000000000000000000" pitchFamily="2" charset="2"/>
              <a:buChar char="ü"/>
            </a:pPr>
            <a:r>
              <a:rPr lang="en-US" sz="2400" dirty="0"/>
              <a:t>Inter-company reimbursement and cross-charge mechanisms</a:t>
            </a:r>
          </a:p>
          <a:p>
            <a:pPr marL="1828800" lvl="3" indent="-457200" algn="just">
              <a:lnSpc>
                <a:spcPct val="130000"/>
              </a:lnSpc>
              <a:buFont typeface="Arial" panose="020B0604020202020204" pitchFamily="34" charset="0"/>
              <a:buChar char="•"/>
            </a:pPr>
            <a:endParaRPr lang="en-US" sz="2400" dirty="0"/>
          </a:p>
          <a:p>
            <a:pPr marL="1257300" lvl="2" indent="-342900" algn="just">
              <a:lnSpc>
                <a:spcPct val="150000"/>
              </a:lnSpc>
              <a:buFont typeface="Arial" panose="020B0604020202020204" pitchFamily="34" charset="0"/>
              <a:buChar char="•"/>
            </a:pPr>
            <a:endParaRPr lang="en-US" sz="2400" dirty="0"/>
          </a:p>
        </p:txBody>
      </p:sp>
      <p:sp>
        <p:nvSpPr>
          <p:cNvPr id="9" name="Slide Number Placeholder 8">
            <a:extLst>
              <a:ext uri="{FF2B5EF4-FFF2-40B4-BE49-F238E27FC236}">
                <a16:creationId xmlns:a16="http://schemas.microsoft.com/office/drawing/2014/main" id="{BCB967AC-E547-5AE7-0D9A-635A1A114BD8}"/>
              </a:ext>
            </a:extLst>
          </p:cNvPr>
          <p:cNvSpPr>
            <a:spLocks noGrp="1"/>
          </p:cNvSpPr>
          <p:nvPr>
            <p:ph type="sldNum" sz="quarter" idx="12"/>
          </p:nvPr>
        </p:nvSpPr>
        <p:spPr/>
        <p:txBody>
          <a:bodyPr/>
          <a:lstStyle/>
          <a:p>
            <a:fld id="{C4C31CBA-62FA-48D9-9AC4-C9F93CA95675}" type="slidenum">
              <a:rPr lang="en-US" smtClean="0">
                <a:solidFill>
                  <a:prstClr val="black">
                    <a:tint val="75000"/>
                  </a:prstClr>
                </a:solidFill>
              </a:rPr>
              <a:pPr/>
              <a:t>5</a:t>
            </a:fld>
            <a:endParaRPr lang="en-US" dirty="0">
              <a:solidFill>
                <a:prstClr val="black">
                  <a:tint val="75000"/>
                </a:prst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94285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35361" y="755504"/>
            <a:ext cx="8830101" cy="638033"/>
          </a:xfrm>
        </p:spPr>
        <p:txBody>
          <a:bodyPr>
            <a:noAutofit/>
          </a:bodyPr>
          <a:lstStyle/>
          <a:p>
            <a:pPr algn="l"/>
            <a:br>
              <a:rPr lang="en-US" sz="2800" b="1" u="sng" dirty="0">
                <a:latin typeface="+mn-lt"/>
              </a:rPr>
            </a:br>
            <a:br>
              <a:rPr lang="en-US" sz="2800" b="1" u="sng" dirty="0">
                <a:latin typeface="+mn-lt"/>
              </a:rPr>
            </a:br>
            <a:r>
              <a:rPr lang="en-US" sz="2800" b="1" u="sng" dirty="0"/>
              <a:t>3. Liberalized Remittance Scheme (LRS) by resident individual</a:t>
            </a:r>
            <a:endParaRPr lang="en-US" sz="2800" b="1" u="sng" dirty="0">
              <a:latin typeface="+mn-lt"/>
            </a:endParaRPr>
          </a:p>
        </p:txBody>
      </p:sp>
      <p:sp>
        <p:nvSpPr>
          <p:cNvPr id="3" name="Subtitle 2"/>
          <p:cNvSpPr>
            <a:spLocks noGrp="1"/>
          </p:cNvSpPr>
          <p:nvPr>
            <p:ph type="subTitle" idx="1"/>
          </p:nvPr>
        </p:nvSpPr>
        <p:spPr>
          <a:xfrm>
            <a:off x="1065053" y="163610"/>
            <a:ext cx="10191586" cy="747300"/>
          </a:xfrm>
        </p:spPr>
        <p:txBody>
          <a:bodyPr>
            <a:noAutofit/>
          </a:bodyPr>
          <a:lstStyle/>
          <a:p>
            <a:pPr algn="just"/>
            <a:endParaRPr lang="en-US" b="1" dirty="0"/>
          </a:p>
          <a:p>
            <a:endParaRPr lang="en-US" b="1" u="sng" dirty="0"/>
          </a:p>
          <a:p>
            <a:pPr algn="l"/>
            <a:r>
              <a:rPr lang="en-US" b="1" dirty="0"/>
              <a:t>            </a:t>
            </a:r>
            <a:endParaRPr lang="en-US" b="1" u="sng" dirty="0"/>
          </a:p>
          <a:p>
            <a:pPr marL="342900" indent="-342900" algn="just">
              <a:buFont typeface="Wingdings" panose="05000000000000000000" pitchFamily="2" charset="2"/>
              <a:buChar char="Ø"/>
            </a:pPr>
            <a:r>
              <a:rPr lang="en-US" b="1" dirty="0"/>
              <a:t>Reporting requirements under LRS Scheme</a:t>
            </a:r>
          </a:p>
          <a:p>
            <a:pPr marL="971550" lvl="1" indent="-514350" algn="just">
              <a:buAutoNum type="romanLcParenBoth"/>
            </a:pPr>
            <a:r>
              <a:rPr lang="en-US" sz="2400" b="1" dirty="0"/>
              <a:t>PAN</a:t>
            </a:r>
            <a:r>
              <a:rPr lang="en-US" sz="2400" dirty="0"/>
              <a:t>-Mandatory for all LRS transactions, irrespective of amount</a:t>
            </a:r>
          </a:p>
          <a:p>
            <a:pPr marL="971550" lvl="1" indent="-514350" algn="just">
              <a:buAutoNum type="romanLcParenBoth"/>
            </a:pPr>
            <a:r>
              <a:rPr lang="en-US" sz="2400" b="1" dirty="0"/>
              <a:t>Declaration Forms</a:t>
            </a:r>
            <a:r>
              <a:rPr lang="en-US" sz="2400" dirty="0"/>
              <a:t>-Must submit </a:t>
            </a:r>
            <a:r>
              <a:rPr lang="en-US" sz="2400" b="1" dirty="0"/>
              <a:t>Form A2</a:t>
            </a:r>
            <a:r>
              <a:rPr lang="en-US" sz="2400" dirty="0"/>
              <a:t> and </a:t>
            </a:r>
            <a:r>
              <a:rPr lang="en-US" sz="2400" b="1" dirty="0"/>
              <a:t>LRS Declaration-Cum-Undertaking</a:t>
            </a:r>
            <a:r>
              <a:rPr lang="en-US" sz="2400" dirty="0"/>
              <a:t> to the AD Bank</a:t>
            </a:r>
          </a:p>
          <a:p>
            <a:pPr marL="971550" lvl="1" indent="-514350" algn="just">
              <a:buAutoNum type="romanLcParenBoth"/>
            </a:pPr>
            <a:r>
              <a:rPr lang="en-US" sz="2400" b="1" dirty="0"/>
              <a:t>Source of Funds</a:t>
            </a:r>
            <a:r>
              <a:rPr lang="en-US" sz="2400" dirty="0"/>
              <a:t>-Declaration that funds are not from borrowed money or for prohibited activities</a:t>
            </a:r>
          </a:p>
          <a:p>
            <a:pPr marL="971550" lvl="1" indent="-514350" algn="just">
              <a:buAutoNum type="romanLcParenBoth"/>
            </a:pPr>
            <a:r>
              <a:rPr lang="en-US" sz="2400" b="1" dirty="0"/>
              <a:t>Limit Compliance</a:t>
            </a:r>
            <a:r>
              <a:rPr lang="en-US" sz="2400" dirty="0"/>
              <a:t>-Remitter must ensure the </a:t>
            </a:r>
            <a:r>
              <a:rPr lang="en-US" sz="2400" b="1" dirty="0"/>
              <a:t>aggregate limit of USD 250,000</a:t>
            </a:r>
            <a:r>
              <a:rPr lang="en-US" sz="2400" dirty="0"/>
              <a:t> is not breached across banks   </a:t>
            </a:r>
          </a:p>
          <a:p>
            <a:pPr marL="971550" lvl="1" indent="-514350" algn="just">
              <a:buAutoNum type="romanLcParenBoth"/>
            </a:pPr>
            <a:r>
              <a:rPr lang="en-US" sz="2400" b="1" dirty="0"/>
              <a:t>Single AD Bank </a:t>
            </a:r>
            <a:r>
              <a:rPr lang="en-US" sz="2400" dirty="0"/>
              <a:t>Must designate </a:t>
            </a:r>
            <a:r>
              <a:rPr lang="en-US" sz="2400" b="1" dirty="0"/>
              <a:t>one authorized dealer bank branch</a:t>
            </a:r>
            <a:r>
              <a:rPr lang="en-US" sz="2400" dirty="0"/>
              <a:t> for all remittances under LRS</a:t>
            </a:r>
          </a:p>
          <a:p>
            <a:pPr marL="971550" lvl="1" indent="-514350" algn="just">
              <a:buAutoNum type="romanLcParenBoth"/>
            </a:pPr>
            <a:r>
              <a:rPr lang="en-US" sz="2400" b="1" dirty="0"/>
              <a:t>RBI Reporting</a:t>
            </a:r>
            <a:r>
              <a:rPr lang="en-US" sz="2400" dirty="0"/>
              <a:t>-AD bank shall report all LRS transactions through the </a:t>
            </a:r>
            <a:r>
              <a:rPr lang="en-US" sz="2400" b="1" dirty="0"/>
              <a:t>Online in EDPMS and IDPMS Portal </a:t>
            </a:r>
          </a:p>
          <a:p>
            <a:pPr marL="971550" lvl="1" indent="-514350" algn="just">
              <a:buAutoNum type="romanLcParenBoth"/>
            </a:pPr>
            <a:r>
              <a:rPr lang="en-US" sz="2400" b="1" dirty="0"/>
              <a:t>Suspicious Transactions</a:t>
            </a:r>
            <a:r>
              <a:rPr lang="en-US" sz="2400" dirty="0"/>
              <a:t>- If found, to be reported under PMLA</a:t>
            </a:r>
            <a:endParaRPr lang="en-US" sz="2400" b="1" dirty="0"/>
          </a:p>
          <a:p>
            <a:pPr marL="514350" indent="-514350" algn="just">
              <a:buFont typeface="+mj-lt"/>
              <a:buAutoNum type="romanLcPeriod"/>
            </a:pPr>
            <a:endParaRPr lang="en-US" dirty="0"/>
          </a:p>
          <a:p>
            <a:pPr algn="just"/>
            <a:endParaRPr lang="en-US" dirty="0"/>
          </a:p>
          <a:p>
            <a:pPr algn="just"/>
            <a:endParaRPr lang="en-US" dirty="0"/>
          </a:p>
          <a:p>
            <a:pPr marL="514350" indent="-514350" algn="just">
              <a:buFont typeface="+mj-lt"/>
              <a:buAutoNum type="romanLcPeriod"/>
            </a:pPr>
            <a:endParaRPr lang="en-US" dirty="0"/>
          </a:p>
          <a:p>
            <a:pPr algn="just"/>
            <a:endParaRPr lang="en-US" dirty="0"/>
          </a:p>
          <a:p>
            <a:pPr algn="just"/>
            <a:endParaRPr lang="en-US" dirty="0"/>
          </a:p>
          <a:p>
            <a:pPr marL="342900" indent="-342900" algn="just">
              <a:buFont typeface="Wingdings" panose="05000000000000000000" pitchFamily="2" charset="2"/>
              <a:buChar char="v"/>
            </a:pPr>
            <a:endParaRPr lang="en-US" dirty="0"/>
          </a:p>
          <a:p>
            <a:pPr algn="just"/>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50</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5544448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52099" y="831671"/>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328719" y="-237125"/>
            <a:ext cx="11464213" cy="747300"/>
          </a:xfrm>
        </p:spPr>
        <p:txBody>
          <a:bodyPr>
            <a:noAutofit/>
          </a:bodyPr>
          <a:lstStyle/>
          <a:p>
            <a:pPr algn="just">
              <a:lnSpc>
                <a:spcPct val="100000"/>
              </a:lnSpc>
            </a:pPr>
            <a:endParaRPr lang="en-US" b="1" dirty="0"/>
          </a:p>
          <a:p>
            <a:pPr>
              <a:lnSpc>
                <a:spcPct val="100000"/>
              </a:lnSpc>
            </a:pPr>
            <a:endParaRPr lang="en-US" b="1" u="sng" dirty="0"/>
          </a:p>
          <a:p>
            <a:pPr algn="l">
              <a:lnSpc>
                <a:spcPct val="100000"/>
              </a:lnSpc>
            </a:pPr>
            <a:r>
              <a:rPr lang="en-US" b="1" dirty="0"/>
              <a:t>            </a:t>
            </a:r>
            <a:endParaRPr lang="en-US" b="1" u="sng" dirty="0"/>
          </a:p>
          <a:p>
            <a:pPr marL="342900" indent="-342900" algn="just">
              <a:lnSpc>
                <a:spcPct val="100000"/>
              </a:lnSpc>
              <a:buFont typeface="Wingdings" panose="05000000000000000000" pitchFamily="2" charset="2"/>
              <a:buChar char="Ø"/>
            </a:pPr>
            <a:r>
              <a:rPr lang="en-US" b="1" dirty="0"/>
              <a:t>Acquisition and transfer of immovable property outside India (</a:t>
            </a:r>
            <a:r>
              <a:rPr lang="pt-BR" b="1" dirty="0"/>
              <a:t>FEMA Notification No. 7(R)/2015-RB (updated as on 2024))</a:t>
            </a:r>
          </a:p>
          <a:p>
            <a:pPr marL="971550" lvl="1" indent="-514350" algn="just">
              <a:lnSpc>
                <a:spcPct val="100000"/>
              </a:lnSpc>
              <a:buFont typeface="+mj-lt"/>
              <a:buAutoNum type="romanLcPeriod"/>
            </a:pPr>
            <a:r>
              <a:rPr lang="en-US" sz="2400" b="1" dirty="0"/>
              <a:t>Acquired Before Becoming Resident:</a:t>
            </a:r>
            <a:r>
              <a:rPr lang="en-US" sz="2400" dirty="0"/>
              <a:t>  Property acquired</a:t>
            </a:r>
            <a:r>
              <a:rPr lang="en-US" sz="2400" b="1" dirty="0"/>
              <a:t> when the person was a non-resident</a:t>
            </a:r>
            <a:r>
              <a:rPr lang="en-US" sz="2400" dirty="0"/>
              <a:t>, he/she can continue to hold it after becoming a resident in India</a:t>
            </a:r>
            <a:endParaRPr lang="en-US" sz="800" dirty="0"/>
          </a:p>
          <a:p>
            <a:pPr marL="971550" lvl="1" indent="-514350" algn="just">
              <a:lnSpc>
                <a:spcPct val="100000"/>
              </a:lnSpc>
              <a:buFont typeface="+mj-lt"/>
              <a:buAutoNum type="romanLcPeriod"/>
            </a:pPr>
            <a:r>
              <a:rPr lang="en-US" sz="2400" b="1" dirty="0"/>
              <a:t>Acquisition by Inheritance / Gift: </a:t>
            </a:r>
            <a:r>
              <a:rPr lang="en-US" sz="2400" dirty="0"/>
              <a:t>If a resident acquires property abroad </a:t>
            </a:r>
            <a:r>
              <a:rPr lang="en-US" sz="2400" b="1" dirty="0"/>
              <a:t>by way of inheritance/gift</a:t>
            </a:r>
            <a:r>
              <a:rPr lang="en-US" sz="2400" dirty="0"/>
              <a:t> from a resident outside India or a person who held the property under FEMA provisions</a:t>
            </a:r>
            <a:endParaRPr lang="en-US" sz="800" dirty="0"/>
          </a:p>
          <a:p>
            <a:pPr marL="971550" lvl="1" indent="-514350" algn="just">
              <a:lnSpc>
                <a:spcPct val="100000"/>
              </a:lnSpc>
              <a:buFont typeface="+mj-lt"/>
              <a:buAutoNum type="romanLcPeriod"/>
            </a:pPr>
            <a:r>
              <a:rPr lang="en-US" sz="2400" b="1" dirty="0"/>
              <a:t>Acquisition under LRS</a:t>
            </a:r>
            <a:r>
              <a:rPr lang="en-US" sz="2400" dirty="0"/>
              <a:t>: Resident individuals may acquire property abroad through remittance under </a:t>
            </a:r>
            <a:r>
              <a:rPr lang="en-US" sz="2400" b="1" dirty="0"/>
              <a:t>LRS (USD 250,000 limit)</a:t>
            </a:r>
            <a:r>
              <a:rPr lang="en-US" sz="2400" dirty="0"/>
              <a:t> per financial year</a:t>
            </a:r>
            <a:endParaRPr lang="en-US" sz="800" dirty="0"/>
          </a:p>
          <a:p>
            <a:pPr marL="971550" lvl="1" indent="-514350" algn="just">
              <a:lnSpc>
                <a:spcPct val="100000"/>
              </a:lnSpc>
              <a:buFont typeface="+mj-lt"/>
              <a:buAutoNum type="romanLcPeriod"/>
            </a:pPr>
            <a:r>
              <a:rPr lang="en-US" sz="2400" b="1" dirty="0"/>
              <a:t>Joint Acquisition with Non-Resident Spouse/Relative: </a:t>
            </a:r>
            <a:r>
              <a:rPr lang="en-US" sz="2400" dirty="0"/>
              <a:t>Funded out of LRS by the resident individual and </a:t>
            </a:r>
            <a:r>
              <a:rPr lang="en-IN" sz="2400" dirty="0"/>
              <a:t>ownership ratio reflects contribution made by each person</a:t>
            </a:r>
          </a:p>
          <a:p>
            <a:pPr marL="971550" lvl="1" indent="-514350" algn="just">
              <a:lnSpc>
                <a:spcPct val="100000"/>
              </a:lnSpc>
              <a:buFont typeface="+mj-lt"/>
              <a:buAutoNum type="romanLcPeriod"/>
            </a:pPr>
            <a:r>
              <a:rPr lang="en-IN" sz="2400" b="1" dirty="0"/>
              <a:t>Acquisition through RFC Account: </a:t>
            </a:r>
            <a:r>
              <a:rPr lang="en-US" sz="2400" dirty="0"/>
              <a:t>A resident individual may acquire immovable property outside India using balances held in a Resident Foreign Currency (RFC) Account.</a:t>
            </a:r>
            <a:endParaRPr lang="en-US" sz="2400" b="1" dirty="0"/>
          </a:p>
          <a:p>
            <a:pPr algn="just">
              <a:lnSpc>
                <a:spcPct val="100000"/>
              </a:lnSpc>
            </a:pPr>
            <a:endParaRPr lang="en-US" dirty="0"/>
          </a:p>
          <a:p>
            <a:pPr algn="just">
              <a:lnSpc>
                <a:spcPct val="100000"/>
              </a:lnSpc>
            </a:pPr>
            <a:endParaRPr lang="en-US" dirty="0"/>
          </a:p>
          <a:p>
            <a:pPr marL="514350" indent="-514350" algn="just">
              <a:lnSpc>
                <a:spcPct val="100000"/>
              </a:lnSpc>
              <a:buFont typeface="+mj-lt"/>
              <a:buAutoNum type="romanLcPeriod"/>
            </a:pPr>
            <a:endParaRPr lang="en-US" dirty="0"/>
          </a:p>
          <a:p>
            <a:pPr algn="just">
              <a:lnSpc>
                <a:spcPct val="100000"/>
              </a:lnSpc>
            </a:pPr>
            <a:endParaRPr lang="en-US" dirty="0"/>
          </a:p>
          <a:p>
            <a:pPr algn="just">
              <a:lnSpc>
                <a:spcPct val="100000"/>
              </a:lnSpc>
            </a:pPr>
            <a:endParaRPr lang="en-US" dirty="0"/>
          </a:p>
          <a:p>
            <a:pPr marL="342900" indent="-342900" algn="just">
              <a:lnSpc>
                <a:spcPct val="100000"/>
              </a:lnSpc>
              <a:buFont typeface="Wingdings" panose="05000000000000000000" pitchFamily="2" charset="2"/>
              <a:buChar char="v"/>
            </a:pPr>
            <a:endParaRPr lang="en-US" dirty="0"/>
          </a:p>
          <a:p>
            <a:pPr algn="just">
              <a:lnSpc>
                <a:spcPct val="100000"/>
              </a:lnSpc>
            </a:pPr>
            <a:endParaRPr lang="en-US" b="1" dirty="0"/>
          </a:p>
          <a:p>
            <a:pPr marL="457200" indent="-457200" algn="l">
              <a:lnSpc>
                <a:spcPct val="10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51</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4237496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52099" y="762279"/>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328720" y="-610775"/>
            <a:ext cx="11369944" cy="747300"/>
          </a:xfrm>
        </p:spPr>
        <p:txBody>
          <a:bodyPr>
            <a:noAutofit/>
          </a:bodyPr>
          <a:lstStyle/>
          <a:p>
            <a:pPr algn="just">
              <a:lnSpc>
                <a:spcPct val="120000"/>
              </a:lnSpc>
            </a:pPr>
            <a:endParaRPr lang="en-US" b="1" dirty="0"/>
          </a:p>
          <a:p>
            <a:pPr>
              <a:lnSpc>
                <a:spcPct val="120000"/>
              </a:lnSpc>
            </a:pPr>
            <a:endParaRPr lang="en-US" b="1" u="sng" dirty="0"/>
          </a:p>
          <a:p>
            <a:pPr algn="l">
              <a:lnSpc>
                <a:spcPct val="120000"/>
              </a:lnSpc>
            </a:pPr>
            <a:r>
              <a:rPr lang="en-US" b="1" dirty="0"/>
              <a:t>            </a:t>
            </a:r>
            <a:endParaRPr lang="en-US" b="1" u="sng" dirty="0"/>
          </a:p>
          <a:p>
            <a:pPr marL="342900" indent="-342900" algn="just">
              <a:lnSpc>
                <a:spcPct val="120000"/>
              </a:lnSpc>
              <a:buFont typeface="Wingdings" panose="05000000000000000000" pitchFamily="2" charset="2"/>
              <a:buChar char="Ø"/>
            </a:pPr>
            <a:r>
              <a:rPr lang="en-US" b="1" dirty="0"/>
              <a:t>Acquisition and transfer of immovable property outside India (</a:t>
            </a:r>
            <a:r>
              <a:rPr lang="pt-BR" b="1" dirty="0"/>
              <a:t>FEMA Notification No. 7(R)/2015-RB (updated as on 2024))</a:t>
            </a:r>
            <a:endParaRPr lang="en-US" sz="2400" dirty="0"/>
          </a:p>
          <a:p>
            <a:pPr lvl="1" algn="just">
              <a:lnSpc>
                <a:spcPct val="120000"/>
              </a:lnSpc>
            </a:pPr>
            <a:r>
              <a:rPr lang="en-US" sz="2400" b="1" dirty="0"/>
              <a:t>vi.</a:t>
            </a:r>
            <a:r>
              <a:rPr lang="en-US" sz="2400" dirty="0"/>
              <a:t> FEMA permits resident individuals to hold or acquire overseas immovable property through permitted routes such as inheritance, LRS remittance, RFC balances, and joint acquisition arrangements.</a:t>
            </a:r>
            <a:endParaRPr lang="en-US" sz="2400" b="1" dirty="0"/>
          </a:p>
          <a:p>
            <a:pPr lvl="1" algn="just">
              <a:lnSpc>
                <a:spcPct val="120000"/>
              </a:lnSpc>
            </a:pPr>
            <a:r>
              <a:rPr lang="en-US" sz="2400" b="1" dirty="0"/>
              <a:t>vii. 	Entities and ODI:</a:t>
            </a:r>
            <a:r>
              <a:rPr lang="en-US" sz="2400" dirty="0"/>
              <a:t> Indian entities (companies, firms) may acquire property abroad only as part of </a:t>
            </a:r>
            <a:r>
              <a:rPr lang="en-US" sz="2400" b="1" dirty="0"/>
              <a:t>ODI</a:t>
            </a:r>
            <a:r>
              <a:rPr lang="en-US" sz="2400" dirty="0"/>
              <a:t>, for business purposes and as permitted by RBI.</a:t>
            </a:r>
          </a:p>
          <a:p>
            <a:pPr lvl="1" algn="just">
              <a:lnSpc>
                <a:spcPct val="120000"/>
              </a:lnSpc>
            </a:pPr>
            <a:r>
              <a:rPr lang="en-US" sz="2400" b="1" dirty="0"/>
              <a:t>viii. Transfer of Property: </a:t>
            </a:r>
            <a:r>
              <a:rPr lang="en-US" sz="2400" dirty="0"/>
              <a:t>Property acquired under the above 	provisions </a:t>
            </a:r>
            <a:r>
              <a:rPr lang="en-US" sz="2400" b="1" dirty="0"/>
              <a:t>may be transferred or sold</a:t>
            </a:r>
            <a:r>
              <a:rPr lang="en-US" sz="2400" dirty="0"/>
              <a:t> abroad and the </a:t>
            </a:r>
            <a:r>
              <a:rPr lang="en-US" sz="2400" b="1" dirty="0"/>
              <a:t>sale proceeds</a:t>
            </a:r>
            <a:r>
              <a:rPr lang="en-US" sz="2400" dirty="0"/>
              <a:t> must generally be </a:t>
            </a:r>
            <a:r>
              <a:rPr lang="en-US" sz="2400" b="1" dirty="0"/>
              <a:t>repatriated to India</a:t>
            </a:r>
            <a:r>
              <a:rPr lang="en-US" sz="2400" dirty="0"/>
              <a:t>, unless retention is allowed</a:t>
            </a:r>
          </a:p>
          <a:p>
            <a:pPr lvl="1" algn="just">
              <a:lnSpc>
                <a:spcPct val="120000"/>
              </a:lnSpc>
            </a:pPr>
            <a:r>
              <a:rPr lang="en-IN" sz="2400" b="1" dirty="0"/>
              <a:t>ix. Repatriation of Income</a:t>
            </a:r>
            <a:r>
              <a:rPr lang="en-US" sz="2400" dirty="0"/>
              <a:t>: Any income earned (rent) should be brought into India in line with </a:t>
            </a:r>
            <a:r>
              <a:rPr lang="en-US" sz="2400" b="1" dirty="0"/>
              <a:t>FEMA repatriation norms</a:t>
            </a:r>
            <a:endParaRPr lang="en-US" sz="2400" dirty="0"/>
          </a:p>
          <a:p>
            <a:pPr lvl="1" algn="just">
              <a:lnSpc>
                <a:spcPct val="120000"/>
              </a:lnSpc>
            </a:pPr>
            <a:endParaRPr lang="en-US" sz="2400" b="1" dirty="0"/>
          </a:p>
          <a:p>
            <a:pPr algn="just">
              <a:lnSpc>
                <a:spcPct val="120000"/>
              </a:lnSpc>
            </a:pPr>
            <a:endParaRPr lang="en-US" dirty="0"/>
          </a:p>
          <a:p>
            <a:pPr algn="just">
              <a:lnSpc>
                <a:spcPct val="120000"/>
              </a:lnSpc>
            </a:pPr>
            <a:endParaRPr lang="en-US" dirty="0"/>
          </a:p>
          <a:p>
            <a:pPr marL="514350" indent="-514350" algn="just">
              <a:lnSpc>
                <a:spcPct val="120000"/>
              </a:lnSpc>
              <a:buFont typeface="+mj-lt"/>
              <a:buAutoNum type="romanLcPeriod"/>
            </a:pPr>
            <a:endParaRPr lang="en-US" dirty="0"/>
          </a:p>
          <a:p>
            <a:pPr algn="just">
              <a:lnSpc>
                <a:spcPct val="120000"/>
              </a:lnSpc>
            </a:pPr>
            <a:endParaRPr lang="en-US" dirty="0"/>
          </a:p>
          <a:p>
            <a:pPr algn="just">
              <a:lnSpc>
                <a:spcPct val="120000"/>
              </a:lnSpc>
            </a:pPr>
            <a:endParaRPr lang="en-US" dirty="0"/>
          </a:p>
          <a:p>
            <a:pPr marL="342900" indent="-342900" algn="just">
              <a:lnSpc>
                <a:spcPct val="120000"/>
              </a:lnSpc>
              <a:buFont typeface="Wingdings" panose="05000000000000000000" pitchFamily="2" charset="2"/>
              <a:buChar char="v"/>
            </a:pPr>
            <a:endParaRPr lang="en-US" dirty="0"/>
          </a:p>
          <a:p>
            <a:pPr algn="just">
              <a:lnSpc>
                <a:spcPct val="120000"/>
              </a:lnSpc>
            </a:pPr>
            <a:endParaRPr lang="en-US" b="1" dirty="0"/>
          </a:p>
          <a:p>
            <a:pPr marL="457200" indent="-457200" algn="l">
              <a:lnSpc>
                <a:spcPct val="120000"/>
              </a:lnSpc>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52</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8794813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56214" y="830713"/>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197963" y="-372926"/>
            <a:ext cx="11557262" cy="747300"/>
          </a:xfrm>
        </p:spPr>
        <p:txBody>
          <a:bodyPr>
            <a:noAutofit/>
          </a:bodyPr>
          <a:lstStyle/>
          <a:p>
            <a:pPr marL="514350" indent="-514350" algn="just">
              <a:lnSpc>
                <a:spcPct val="100000"/>
              </a:lnSpc>
              <a:buFont typeface="+mj-lt"/>
              <a:buAutoNum type="romanLcPeriod"/>
            </a:pPr>
            <a:endParaRPr lang="en-US" b="1" dirty="0"/>
          </a:p>
          <a:p>
            <a:pPr marL="514350" indent="-514350">
              <a:lnSpc>
                <a:spcPct val="100000"/>
              </a:lnSpc>
              <a:buFont typeface="+mj-lt"/>
              <a:buAutoNum type="romanLcPeriod"/>
            </a:pPr>
            <a:endParaRPr lang="en-US" b="1" u="sng" dirty="0"/>
          </a:p>
          <a:p>
            <a:pPr algn="l">
              <a:lnSpc>
                <a:spcPct val="100000"/>
              </a:lnSpc>
            </a:pPr>
            <a:endParaRPr lang="en-US" b="1" dirty="0"/>
          </a:p>
          <a:p>
            <a:pPr marL="342900" indent="-342900" algn="just">
              <a:lnSpc>
                <a:spcPct val="10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p>
          <a:p>
            <a:pPr marL="971550" lvl="1" indent="-514350" algn="just">
              <a:lnSpc>
                <a:spcPct val="100000"/>
              </a:lnSpc>
              <a:buFont typeface="+mj-lt"/>
              <a:buAutoNum type="romanLcPeriod"/>
            </a:pPr>
            <a:r>
              <a:rPr lang="en-US" sz="2400" b="1" dirty="0"/>
              <a:t>Acquisition by NRIs / OCIs:</a:t>
            </a:r>
            <a:r>
              <a:rPr lang="en-US" sz="2400" dirty="0"/>
              <a:t> A </a:t>
            </a:r>
            <a:r>
              <a:rPr lang="en-IN" sz="2400" dirty="0"/>
              <a:t>NRI/</a:t>
            </a:r>
            <a:r>
              <a:rPr lang="en-US" sz="2400" dirty="0"/>
              <a:t>OCI may acquire immovable property in India other than agricultural land/ farm house/ plantation property</a:t>
            </a:r>
            <a:endParaRPr lang="en-US" sz="800" dirty="0"/>
          </a:p>
          <a:p>
            <a:pPr marL="971550" lvl="1" indent="-514350" algn="just">
              <a:lnSpc>
                <a:spcPct val="100000"/>
              </a:lnSpc>
              <a:buFont typeface="+mj-lt"/>
              <a:buAutoNum type="romanLcPeriod"/>
            </a:pPr>
            <a:r>
              <a:rPr lang="en-IN" sz="2400" b="1" dirty="0"/>
              <a:t>Mode of Payment / Consideration: </a:t>
            </a:r>
            <a:r>
              <a:rPr lang="en-IN" sz="2400" dirty="0"/>
              <a:t>Shall be paid from </a:t>
            </a:r>
            <a:r>
              <a:rPr lang="en-US" sz="2400" dirty="0"/>
              <a:t>funds received in India through banking channels from any place outside India or funds held in non resident account maintained in India (NRO,NRE, FCNR)  </a:t>
            </a:r>
            <a:endParaRPr lang="en-US" sz="800" dirty="0"/>
          </a:p>
          <a:p>
            <a:pPr marL="971550" lvl="1" indent="-514350" algn="just">
              <a:lnSpc>
                <a:spcPct val="100000"/>
              </a:lnSpc>
              <a:buFont typeface="+mj-lt"/>
              <a:buAutoNum type="romanLcPeriod"/>
            </a:pPr>
            <a:r>
              <a:rPr lang="en-IN" sz="2400" b="1" dirty="0"/>
              <a:t>Acquisition by Inheritance:</a:t>
            </a:r>
            <a:r>
              <a:rPr lang="en-IN" sz="2400" dirty="0"/>
              <a:t> </a:t>
            </a:r>
            <a:r>
              <a:rPr lang="en-US" sz="2400" dirty="0"/>
              <a:t>NRI/OCI may acquire any immovable property including agricultural land/ farm house/ plantation property </a:t>
            </a:r>
            <a:r>
              <a:rPr lang="en-US" sz="2400" b="1" dirty="0"/>
              <a:t>by inheritance</a:t>
            </a:r>
            <a:r>
              <a:rPr lang="en-US" sz="2400" dirty="0"/>
              <a:t> from a person resident in India or from a resident outside India (NRI/OCI/NR) holding the property in India as per FEMA provisions</a:t>
            </a:r>
          </a:p>
          <a:p>
            <a:pPr marL="971550" lvl="1" indent="-514350" algn="just">
              <a:lnSpc>
                <a:spcPct val="100000"/>
              </a:lnSpc>
              <a:buFont typeface="+mj-lt"/>
              <a:buAutoNum type="romanLcPeriod"/>
            </a:pPr>
            <a:r>
              <a:rPr lang="en-IN" sz="2400" b="1" dirty="0"/>
              <a:t>Acquisition by gift:</a:t>
            </a:r>
            <a:r>
              <a:rPr lang="en-IN" sz="2400" dirty="0"/>
              <a:t> NRI/OCI may </a:t>
            </a:r>
            <a:r>
              <a:rPr lang="en-US" sz="2400" dirty="0"/>
              <a:t>acquire any immovable property in India other than agricultural land/ farm house/ plantation property by way of gift from a person resident in India or NRI/OCI relative, who is a relative as per the Companies Act</a:t>
            </a:r>
            <a:endParaRPr lang="en-US" sz="800" b="1" dirty="0"/>
          </a:p>
          <a:p>
            <a:pPr marL="971550" lvl="1" indent="-514350" algn="just">
              <a:lnSpc>
                <a:spcPct val="100000"/>
              </a:lnSpc>
              <a:buFont typeface="+mj-lt"/>
              <a:buAutoNum type="romanLcPeriod"/>
            </a:pPr>
            <a:endParaRPr lang="en-US" sz="2400" dirty="0"/>
          </a:p>
          <a:p>
            <a:pPr marL="971550" lvl="1" indent="-514350" algn="just">
              <a:lnSpc>
                <a:spcPct val="100000"/>
              </a:lnSpc>
              <a:buFont typeface="+mj-lt"/>
              <a:buAutoNum type="romanLcPeriod"/>
            </a:pPr>
            <a:endParaRPr lang="en-US" sz="800" dirty="0"/>
          </a:p>
          <a:p>
            <a:pPr lvl="1" algn="just">
              <a:lnSpc>
                <a:spcPct val="150000"/>
              </a:lnSpc>
            </a:pPr>
            <a:endParaRPr lang="en-US" sz="2400" b="1"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dirty="0"/>
          </a:p>
          <a:p>
            <a:pPr marL="514350" indent="-514350" algn="just">
              <a:lnSpc>
                <a:spcPct val="100000"/>
              </a:lnSpc>
              <a:buFont typeface="+mj-lt"/>
              <a:buAutoNum type="romanLcPeriod"/>
            </a:pPr>
            <a:endParaRPr lang="en-US" b="1" dirty="0"/>
          </a:p>
          <a:p>
            <a:pPr marL="514350" indent="-514350" algn="l">
              <a:lnSpc>
                <a:spcPct val="100000"/>
              </a:lnSpc>
              <a:buFont typeface="+mj-lt"/>
              <a:buAutoNum type="romanLcPeriod"/>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53</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3059400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37900" y="651582"/>
            <a:ext cx="7110595" cy="881796"/>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395925" y="136525"/>
            <a:ext cx="11312165"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endParaRPr lang="en-US" sz="800" dirty="0"/>
          </a:p>
          <a:p>
            <a:pPr marL="971550" lvl="1" indent="-514350" algn="just">
              <a:lnSpc>
                <a:spcPct val="120000"/>
              </a:lnSpc>
              <a:buAutoNum type="romanLcPeriod" startAt="5"/>
            </a:pPr>
            <a:r>
              <a:rPr lang="en-US" sz="2400" b="1" dirty="0"/>
              <a:t>Transfer:</a:t>
            </a:r>
            <a:r>
              <a:rPr lang="en-US" sz="2400" dirty="0"/>
              <a:t> 1) NRI/OCI may transfer any immovable property in India to a person resident in India 2) transfer any immovable property other than agricultural land/ farm house/ plantation property to an NRI or an OCI</a:t>
            </a:r>
            <a:endParaRPr lang="en-US" sz="800" dirty="0"/>
          </a:p>
          <a:p>
            <a:pPr marL="971550" lvl="1" indent="-514350" algn="just">
              <a:lnSpc>
                <a:spcPct val="120000"/>
              </a:lnSpc>
              <a:buAutoNum type="romanLcPeriod" startAt="5"/>
            </a:pPr>
            <a:r>
              <a:rPr lang="en-US" sz="2400" b="1" dirty="0"/>
              <a:t>Foreign nationals of non-Indian origin:</a:t>
            </a:r>
            <a:r>
              <a:rPr lang="en-US" sz="2400" dirty="0"/>
              <a:t> Foreign nationals of non-Indian origin </a:t>
            </a:r>
            <a:r>
              <a:rPr lang="en-IN" sz="2400" dirty="0"/>
              <a:t>(other than NRI/OCI)</a:t>
            </a:r>
            <a:r>
              <a:rPr lang="en-US" sz="2400" dirty="0"/>
              <a:t> </a:t>
            </a:r>
            <a:r>
              <a:rPr lang="en-US" sz="2400" b="1" dirty="0"/>
              <a:t>resident outside India</a:t>
            </a:r>
            <a:r>
              <a:rPr lang="en-US" sz="2400" dirty="0"/>
              <a:t> are not permitted to acquire any immovable property in India, except by way of inheritance</a:t>
            </a:r>
          </a:p>
          <a:p>
            <a:pPr marL="971550" lvl="1" indent="-514350" algn="just">
              <a:lnSpc>
                <a:spcPct val="120000"/>
              </a:lnSpc>
              <a:buAutoNum type="romanLcPeriod" startAt="5"/>
            </a:pPr>
            <a:r>
              <a:rPr lang="en-US" sz="2400" b="1" dirty="0"/>
              <a:t>Foreign nationals of non-Indian origin resident in India</a:t>
            </a:r>
            <a:r>
              <a:rPr lang="en-US" sz="2400" dirty="0"/>
              <a:t> may acquire residential or commercial property in India, but not agricultural land, farmhouse or plantation property in accordance with FEMA provisions</a:t>
            </a:r>
          </a:p>
          <a:p>
            <a:pPr marL="971550" lvl="1" indent="-514350" algn="just">
              <a:lnSpc>
                <a:spcPct val="120000"/>
              </a:lnSpc>
              <a:buAutoNum type="romanLcPeriod" startAt="5"/>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54</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0910938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812665"/>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480767" y="65365"/>
            <a:ext cx="11001080"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3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p>
          <a:p>
            <a:pPr lvl="1" algn="just">
              <a:lnSpc>
                <a:spcPct val="130000"/>
              </a:lnSpc>
            </a:pPr>
            <a:r>
              <a:rPr lang="en-US" sz="2400" b="1" dirty="0"/>
              <a:t>viii. </a:t>
            </a:r>
            <a:r>
              <a:rPr lang="en-US" sz="2400" dirty="0"/>
              <a:t>Citizens of Pakistan, Bangladesh, Sri Lanka, Afghanistan, China, Iran, Nepal, Bhutan, Hong Kong, Macau, or Democratic People’s Republic of Korea (DPRK) cannot acquire or transfer immovable property in India, other than lease not exceeding five years, without prior approval of the Reserve Bank of India.</a:t>
            </a:r>
            <a:r>
              <a:rPr lang="en-US" sz="2400" b="1" dirty="0"/>
              <a:t> </a:t>
            </a:r>
          </a:p>
          <a:p>
            <a:pPr lvl="1" algn="just">
              <a:lnSpc>
                <a:spcPct val="130000"/>
              </a:lnSpc>
            </a:pPr>
            <a:endParaRPr lang="en-US" sz="800" b="1" dirty="0"/>
          </a:p>
          <a:p>
            <a:pPr lvl="1" algn="just">
              <a:lnSpc>
                <a:spcPct val="130000"/>
              </a:lnSpc>
            </a:pPr>
            <a:r>
              <a:rPr lang="en-US" sz="2400" b="1" dirty="0"/>
              <a:t>ix.</a:t>
            </a:r>
            <a:r>
              <a:rPr lang="en-US" sz="2400" dirty="0"/>
              <a:t>	</a:t>
            </a:r>
            <a:r>
              <a:rPr lang="en-US" sz="2400" b="1" dirty="0"/>
              <a:t>Foreign Embassies/Diplomats/ Consulate General:</a:t>
            </a:r>
            <a:r>
              <a:rPr lang="en-US" sz="2400" dirty="0"/>
              <a:t>	May Purchase / sell immovable property other than 	agricultural 	land / plantation property / farm house only after clearance from Ministry of External affairs and consideration was paid out of funds remitted from abroad through banking channel</a:t>
            </a:r>
          </a:p>
          <a:p>
            <a:pPr lvl="1" algn="just">
              <a:lnSpc>
                <a:spcPct val="120000"/>
              </a:lnSpc>
            </a:pPr>
            <a:endParaRPr lang="en-US" sz="2400" dirty="0"/>
          </a:p>
          <a:p>
            <a:pPr lvl="1" algn="just">
              <a:lnSpc>
                <a:spcPct val="120000"/>
              </a:lnSpc>
            </a:pPr>
            <a:endParaRPr lang="en-US" sz="2400" dirty="0"/>
          </a:p>
          <a:p>
            <a:pPr marL="971550" lvl="1" indent="-514350" algn="just">
              <a:lnSpc>
                <a:spcPct val="120000"/>
              </a:lnSpc>
              <a:buAutoNum type="romanLcPeriod" startAt="5"/>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55</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018269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2996" y="863052"/>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402995" y="115752"/>
            <a:ext cx="11097705"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endParaRPr lang="en-US" sz="800" dirty="0"/>
          </a:p>
          <a:p>
            <a:pPr marL="971550" lvl="1" indent="-514350" algn="just">
              <a:lnSpc>
                <a:spcPct val="120000"/>
              </a:lnSpc>
              <a:buAutoNum type="romanLcPeriod" startAt="10"/>
            </a:pPr>
            <a:r>
              <a:rPr lang="en-US" sz="2400" b="1" dirty="0"/>
              <a:t>Acquisition of Immovable Property for carrying on a permitted activity</a:t>
            </a:r>
            <a:r>
              <a:rPr lang="en-IN" sz="2400" b="1" dirty="0"/>
              <a:t>: </a:t>
            </a:r>
            <a:r>
              <a:rPr lang="en-US" sz="2400" dirty="0"/>
              <a:t>A branch, office or other place of business, in India of a foreign company established with requisite approvals, may acquire immovable property necessary for or incidental to permitted activity. </a:t>
            </a:r>
          </a:p>
          <a:p>
            <a:pPr marL="971550" lvl="1" indent="-514350" algn="just">
              <a:lnSpc>
                <a:spcPct val="120000"/>
              </a:lnSpc>
              <a:buAutoNum type="romanLcPeriod" startAt="10"/>
            </a:pPr>
            <a:r>
              <a:rPr lang="en-US" sz="2400" dirty="0"/>
              <a:t>FEMA does not specifically restrict acquisition of agricultural land, farmhouse or plantation property by a branch office or place of business of a foreign company where such property is incidental or ancillary to the permitted business activity, subject to applicable laws and approvals.</a:t>
            </a:r>
          </a:p>
          <a:p>
            <a:pPr lvl="1" algn="just">
              <a:lnSpc>
                <a:spcPct val="120000"/>
              </a:lnSpc>
            </a:pPr>
            <a:endParaRPr lang="en-US" sz="800" dirty="0"/>
          </a:p>
          <a:p>
            <a:pPr marL="971550" lvl="1" indent="-514350" algn="just">
              <a:lnSpc>
                <a:spcPct val="120000"/>
              </a:lnSpc>
              <a:buAutoNum type="romanLcPeriod" startAt="6"/>
            </a:pP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56</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3356242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6070" y="784724"/>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716437" y="-373650"/>
            <a:ext cx="10803117" cy="747300"/>
          </a:xfrm>
        </p:spPr>
        <p:txBody>
          <a:bodyPr>
            <a:noAutofit/>
          </a:bodyPr>
          <a:lstStyle/>
          <a:p>
            <a:pPr marL="514350" indent="-514350" algn="just">
              <a:buFont typeface="+mj-lt"/>
              <a:buAutoNum type="romanLcPeriod"/>
            </a:pPr>
            <a:endParaRPr lang="en-US" b="1" dirty="0"/>
          </a:p>
          <a:p>
            <a:pPr marL="514350" indent="-514350">
              <a:buFont typeface="+mj-lt"/>
              <a:buAutoNum type="romanLcPeriod"/>
            </a:pPr>
            <a:endParaRPr lang="en-US" b="1" u="sng" dirty="0"/>
          </a:p>
          <a:p>
            <a:pPr algn="l"/>
            <a:endParaRPr lang="en-US" b="1" dirty="0"/>
          </a:p>
          <a:p>
            <a:pPr marL="342900" indent="-342900" algn="just">
              <a:lnSpc>
                <a:spcPct val="12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p>
          <a:p>
            <a:pPr marL="514350" indent="-514350" algn="just">
              <a:lnSpc>
                <a:spcPct val="120000"/>
              </a:lnSpc>
              <a:buFont typeface="+mj-lt"/>
              <a:buAutoNum type="romanLcPeriod" startAt="12"/>
            </a:pPr>
            <a:r>
              <a:rPr lang="en-US" sz="2400" b="1" dirty="0"/>
              <a:t>Joint acquisition by the spouse of an NRI or an OCI :</a:t>
            </a:r>
            <a:r>
              <a:rPr lang="en-US" sz="2400" dirty="0"/>
              <a:t> A person resident outside India, not being a Non-Resident Indian 	or an Overseas Citizen of India, who is a spouse of an NRI or an OCI may acquire one immovable property (other than agricultural land/ farm house/ plantation property), jointly with his/ her NRI/ OCI spouse.</a:t>
            </a:r>
          </a:p>
          <a:p>
            <a:pPr marL="514350" indent="-514350" algn="just">
              <a:lnSpc>
                <a:spcPct val="120000"/>
              </a:lnSpc>
              <a:buFont typeface="+mj-lt"/>
              <a:buAutoNum type="romanLcPeriod" startAt="12"/>
            </a:pPr>
            <a:r>
              <a:rPr lang="en-US" sz="2400" dirty="0"/>
              <a:t>Consideration for acquisition, shall be made out of (</a:t>
            </a:r>
            <a:r>
              <a:rPr lang="en-US" sz="2400" dirty="0" err="1"/>
              <a:t>i</a:t>
            </a:r>
            <a:r>
              <a:rPr lang="en-US" sz="2400" dirty="0"/>
              <a:t>) funds received in India through banking channels from any place outside India or (ii) funds held in any non-resident account</a:t>
            </a:r>
          </a:p>
          <a:p>
            <a:pPr marL="514350" indent="-514350" algn="just">
              <a:lnSpc>
                <a:spcPct val="120000"/>
              </a:lnSpc>
              <a:buFont typeface="+mj-lt"/>
              <a:buAutoNum type="romanLcPeriod" startAt="12"/>
            </a:pPr>
            <a:r>
              <a:rPr lang="en-US" sz="2400" dirty="0"/>
              <a:t>The marriage has been registered and subsisted for a continuous period of not less than two years immediately preceding the acquisition of such property</a:t>
            </a:r>
          </a:p>
          <a:p>
            <a:pPr marL="971550" lvl="1" indent="-514350" algn="just">
              <a:buFont typeface="+mj-lt"/>
              <a:buAutoNum type="romanLcPeriod"/>
            </a:pPr>
            <a:endParaRPr lang="en-US" sz="2400" b="1" dirty="0"/>
          </a:p>
          <a:p>
            <a:pPr marL="514350" indent="-514350" algn="just">
              <a:buFont typeface="+mj-lt"/>
              <a:buAutoNum type="romanLcPeriod" startAt="12"/>
            </a:pPr>
            <a:endParaRPr lang="en-US" dirty="0"/>
          </a:p>
          <a:p>
            <a:pPr marL="514350" indent="-514350" algn="just">
              <a:buFont typeface="+mj-lt"/>
              <a:buAutoNum type="romanLcPeriod" startAt="12"/>
            </a:pPr>
            <a:endParaRPr lang="en-US" dirty="0"/>
          </a:p>
          <a:p>
            <a:pPr marL="514350" indent="-514350" algn="just">
              <a:buFont typeface="+mj-lt"/>
              <a:buAutoNum type="romanLcPeriod" startAt="12"/>
            </a:pPr>
            <a:endParaRPr lang="en-US" dirty="0"/>
          </a:p>
          <a:p>
            <a:pPr marL="514350" indent="-514350" algn="just">
              <a:buFont typeface="+mj-lt"/>
              <a:buAutoNum type="romanLcPeriod" startAt="12"/>
            </a:pPr>
            <a:endParaRPr lang="en-US" dirty="0"/>
          </a:p>
          <a:p>
            <a:pPr marL="514350" indent="-514350" algn="just">
              <a:buFont typeface="+mj-lt"/>
              <a:buAutoNum type="romanLcPeriod" startAt="12"/>
            </a:pPr>
            <a:endParaRPr lang="en-US" dirty="0"/>
          </a:p>
          <a:p>
            <a:pPr marL="514350" indent="-514350" algn="just">
              <a:buFont typeface="+mj-lt"/>
              <a:buAutoNum type="romanLcPeriod" startAt="12"/>
            </a:pPr>
            <a:endParaRPr lang="en-US" dirty="0"/>
          </a:p>
          <a:p>
            <a:pPr marL="514350" indent="-514350" algn="just">
              <a:buFont typeface="+mj-lt"/>
              <a:buAutoNum type="romanLcPeriod" startAt="12"/>
            </a:pPr>
            <a:endParaRPr lang="en-US" b="1" dirty="0"/>
          </a:p>
          <a:p>
            <a:pPr marL="514350" indent="-514350" algn="l">
              <a:buFont typeface="+mj-lt"/>
              <a:buAutoNum type="romanLcPeriod" startAt="12"/>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57</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5608322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52099" y="755504"/>
            <a:ext cx="8830101" cy="638033"/>
          </a:xfrm>
        </p:spPr>
        <p:txBody>
          <a:bodyPr>
            <a:noAutofit/>
          </a:bodyPr>
          <a:lstStyle/>
          <a:p>
            <a:br>
              <a:rPr lang="en-US" sz="2800" b="1" u="sng" dirty="0">
                <a:latin typeface="+mn-lt"/>
              </a:rPr>
            </a:br>
            <a:br>
              <a:rPr lang="en-US" sz="2800" b="1" u="sng" dirty="0">
                <a:latin typeface="+mn-lt"/>
              </a:rPr>
            </a:br>
            <a:r>
              <a:rPr lang="en-US" sz="2800" b="1" u="sng" dirty="0"/>
              <a:t>4. Acquisition/Transfer of Immovable Property</a:t>
            </a:r>
            <a:br>
              <a:rPr lang="en-US" sz="2800" b="1" dirty="0"/>
            </a:br>
            <a:endParaRPr lang="en-US" sz="2800" b="1" u="sng" dirty="0">
              <a:latin typeface="+mn-lt"/>
            </a:endParaRPr>
          </a:p>
        </p:txBody>
      </p:sp>
      <p:sp>
        <p:nvSpPr>
          <p:cNvPr id="3" name="Subtitle 2"/>
          <p:cNvSpPr>
            <a:spLocks noGrp="1"/>
          </p:cNvSpPr>
          <p:nvPr>
            <p:ph type="subTitle" idx="1"/>
          </p:nvPr>
        </p:nvSpPr>
        <p:spPr>
          <a:xfrm>
            <a:off x="328720" y="-100918"/>
            <a:ext cx="11025080"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r>
              <a:rPr lang="en-US" b="1" dirty="0"/>
              <a:t>Acquisition and Transfer of Immovable Property in India (</a:t>
            </a:r>
            <a:r>
              <a:rPr lang="pt-BR" b="1" dirty="0"/>
              <a:t>FEMA Notification No. FEMA 21(R)/2018-RB (updated as on 2024))</a:t>
            </a:r>
          </a:p>
          <a:p>
            <a:pPr marL="971550" lvl="1" indent="-514350" algn="just">
              <a:lnSpc>
                <a:spcPct val="120000"/>
              </a:lnSpc>
              <a:buFont typeface="+mj-lt"/>
              <a:buAutoNum type="romanLcPeriod" startAt="15"/>
            </a:pPr>
            <a:r>
              <a:rPr lang="en-US" sz="2400" b="1" dirty="0"/>
              <a:t>Repatriation of sale proceeds:</a:t>
            </a:r>
            <a:r>
              <a:rPr lang="en-US" sz="2400" dirty="0"/>
              <a:t> In case of residential property acquired under FEMA provisions, repatriation of sale proceeds outside India is permitted for not more than two residential properties.</a:t>
            </a:r>
          </a:p>
          <a:p>
            <a:pPr marL="971550" lvl="1" indent="-514350" algn="just">
              <a:lnSpc>
                <a:spcPct val="120000"/>
              </a:lnSpc>
              <a:buAutoNum type="romanLcPeriod" startAt="15"/>
            </a:pPr>
            <a:r>
              <a:rPr lang="en-US" sz="2400" dirty="0"/>
              <a:t>A person resident outside India who has acquired any immovable property in India in accordance with foreign exchange laws in force at the time of such acquisition or with the general or specific permission of the Reserve Bank may transfer such property to a person resident in India</a:t>
            </a:r>
          </a:p>
          <a:p>
            <a:pPr marL="971550" lvl="1" indent="-514350" algn="just">
              <a:lnSpc>
                <a:spcPct val="120000"/>
              </a:lnSpc>
              <a:buAutoNum type="romanLcPeriod" startAt="15"/>
            </a:pPr>
            <a:r>
              <a:rPr lang="en-US" sz="2400" dirty="0"/>
              <a:t>The sale proceeds may be credited to NRO account. Repatriation from NRO account is permitted up to USD 1 million per financial year, subject to: </a:t>
            </a:r>
            <a:r>
              <a:rPr lang="en-IN" sz="2400" dirty="0"/>
              <a:t>applicable taxes, and </a:t>
            </a:r>
            <a:r>
              <a:rPr lang="en-US" sz="2400" dirty="0"/>
              <a:t>submission of prescribed documents/certifications </a:t>
            </a:r>
          </a:p>
          <a:p>
            <a:pPr lvl="1" algn="just">
              <a:lnSpc>
                <a:spcPct val="120000"/>
              </a:lnSpc>
            </a:pPr>
            <a:endParaRPr lang="en-US" sz="800" dirty="0"/>
          </a:p>
          <a:p>
            <a:pPr lvl="1" algn="just">
              <a:lnSpc>
                <a:spcPct val="120000"/>
              </a:lnSpc>
            </a:pPr>
            <a:r>
              <a:rPr lang="en-US" sz="2400" dirty="0"/>
              <a:t>  </a:t>
            </a: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58</a:t>
            </a:fld>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39176588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1678E797-7CEB-34AC-119A-263501B601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592C86-4B83-AD84-003B-51C55A27E812}"/>
              </a:ext>
            </a:extLst>
          </p:cNvPr>
          <p:cNvSpPr>
            <a:spLocks noGrp="1"/>
          </p:cNvSpPr>
          <p:nvPr>
            <p:ph type="ctrTitle"/>
          </p:nvPr>
        </p:nvSpPr>
        <p:spPr>
          <a:xfrm>
            <a:off x="1152099" y="888213"/>
            <a:ext cx="8830101" cy="638033"/>
          </a:xfrm>
        </p:spPr>
        <p:txBody>
          <a:bodyPr>
            <a:noAutofit/>
          </a:bodyPr>
          <a:lstStyle/>
          <a:p>
            <a:br>
              <a:rPr lang="en-US" sz="2800" b="1" u="sng" dirty="0">
                <a:latin typeface="+mn-lt"/>
              </a:rPr>
            </a:br>
            <a:br>
              <a:rPr lang="en-US" sz="2800" b="1" u="sng" dirty="0">
                <a:latin typeface="+mn-lt"/>
              </a:rPr>
            </a:br>
            <a:r>
              <a:rPr lang="en-US" sz="2800" b="1" u="sng" dirty="0"/>
              <a:t>CONTRAVENTIONS UNDER FEMA</a:t>
            </a:r>
            <a:br>
              <a:rPr lang="en-US" sz="2800" b="1" dirty="0"/>
            </a:br>
            <a:endParaRPr lang="en-US" sz="2800" b="1" u="sng" dirty="0">
              <a:latin typeface="+mn-lt"/>
            </a:endParaRPr>
          </a:p>
        </p:txBody>
      </p:sp>
      <p:sp>
        <p:nvSpPr>
          <p:cNvPr id="3" name="Subtitle 2">
            <a:extLst>
              <a:ext uri="{FF2B5EF4-FFF2-40B4-BE49-F238E27FC236}">
                <a16:creationId xmlns:a16="http://schemas.microsoft.com/office/drawing/2014/main" id="{471D3A29-C15D-B01E-863C-393F85732566}"/>
              </a:ext>
            </a:extLst>
          </p:cNvPr>
          <p:cNvSpPr>
            <a:spLocks noGrp="1"/>
          </p:cNvSpPr>
          <p:nvPr>
            <p:ph type="subTitle" idx="1"/>
          </p:nvPr>
        </p:nvSpPr>
        <p:spPr>
          <a:xfrm>
            <a:off x="634498" y="127834"/>
            <a:ext cx="10236591"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r>
              <a:rPr lang="en-US" dirty="0"/>
              <a:t>Under the Foreign Exchange Management Act (FEMA), 1999, a </a:t>
            </a:r>
            <a:r>
              <a:rPr lang="en-US" b="1" dirty="0"/>
              <a:t>contravention</a:t>
            </a:r>
            <a:r>
              <a:rPr lang="en-US" dirty="0"/>
              <a:t> refers to </a:t>
            </a:r>
            <a:r>
              <a:rPr lang="en-US" b="1" dirty="0"/>
              <a:t>any act or omission that violates</a:t>
            </a:r>
            <a:r>
              <a:rPr lang="en-US" dirty="0"/>
              <a:t> the provisions of FEMA, its rules, regulations, notifications, or directions issued by the </a:t>
            </a:r>
            <a:r>
              <a:rPr lang="en-US" b="1" dirty="0"/>
              <a:t>Reserve Bank of India (RBI)</a:t>
            </a:r>
            <a:r>
              <a:rPr lang="en-US" dirty="0"/>
              <a:t> or </a:t>
            </a:r>
            <a:r>
              <a:rPr lang="en-US" b="1" dirty="0"/>
              <a:t>Central Government</a:t>
            </a:r>
            <a:endParaRPr lang="en-US" dirty="0"/>
          </a:p>
          <a:p>
            <a:pPr marL="342900" indent="-342900" algn="just">
              <a:lnSpc>
                <a:spcPct val="120000"/>
              </a:lnSpc>
              <a:buFont typeface="Wingdings" panose="05000000000000000000" pitchFamily="2" charset="2"/>
              <a:buChar char="Ø"/>
            </a:pPr>
            <a:r>
              <a:rPr lang="en-US" dirty="0"/>
              <a:t>As per FEMA, If any person contravenes any provision of this Act, or any rule, regulation, notification, direction or orders or contravenes any condition subject to which an authorization is issued by the RBI, </a:t>
            </a:r>
            <a:r>
              <a:rPr lang="en-US" b="1" dirty="0"/>
              <a:t>he shall be liable to penalty</a:t>
            </a:r>
          </a:p>
          <a:p>
            <a:pPr marL="342900" indent="-342900" algn="just">
              <a:lnSpc>
                <a:spcPct val="120000"/>
              </a:lnSpc>
              <a:buFont typeface="Wingdings" panose="05000000000000000000" pitchFamily="2" charset="2"/>
              <a:buChar char="Ø"/>
            </a:pPr>
            <a:r>
              <a:rPr lang="en-US" dirty="0"/>
              <a:t>Person shall mean under the Act an individuals, companies, firms, authorized dealers like banks and money changers and any other person involved in foreign exchange transactions</a:t>
            </a:r>
            <a:endParaRPr lang="en-US" sz="800" dirty="0"/>
          </a:p>
          <a:p>
            <a:pPr lvl="1" algn="just">
              <a:lnSpc>
                <a:spcPct val="120000"/>
              </a:lnSpc>
            </a:pPr>
            <a:r>
              <a:rPr lang="en-US" sz="2400" dirty="0"/>
              <a:t>  </a:t>
            </a: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a:extLst>
              <a:ext uri="{FF2B5EF4-FFF2-40B4-BE49-F238E27FC236}">
                <a16:creationId xmlns:a16="http://schemas.microsoft.com/office/drawing/2014/main" id="{31A3BB13-42C3-9284-3429-9138290BCE0A}"/>
              </a:ext>
            </a:extLst>
          </p:cNvPr>
          <p:cNvSpPr>
            <a:spLocks noGrp="1"/>
          </p:cNvSpPr>
          <p:nvPr>
            <p:ph type="sldNum" sz="quarter" idx="12"/>
          </p:nvPr>
        </p:nvSpPr>
        <p:spPr/>
        <p:txBody>
          <a:bodyPr/>
          <a:lstStyle/>
          <a:p>
            <a:fld id="{C4C31CBA-62FA-48D9-9AC4-C9F93CA95675}" type="slidenum">
              <a:rPr lang="en-US" smtClean="0"/>
              <a:t>59</a:t>
            </a:fld>
            <a:endParaRPr lang="en-US" dirty="0"/>
          </a:p>
        </p:txBody>
      </p:sp>
      <p:pic>
        <p:nvPicPr>
          <p:cNvPr id="6" name="Picture 5">
            <a:extLst>
              <a:ext uri="{FF2B5EF4-FFF2-40B4-BE49-F238E27FC236}">
                <a16:creationId xmlns:a16="http://schemas.microsoft.com/office/drawing/2014/main" id="{81101D31-9FB0-A1C4-9F04-F75552901F0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858549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4F30D178-4987-32C0-82CF-E01280C93F2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C9BA87B-8027-C4E4-B233-E93C8BCBBB33}"/>
              </a:ext>
            </a:extLst>
          </p:cNvPr>
          <p:cNvSpPr>
            <a:spLocks noGrp="1"/>
          </p:cNvSpPr>
          <p:nvPr>
            <p:ph type="subTitle" idx="1"/>
          </p:nvPr>
        </p:nvSpPr>
        <p:spPr>
          <a:xfrm>
            <a:off x="328719" y="977662"/>
            <a:ext cx="11167777" cy="1033446"/>
          </a:xfrm>
        </p:spPr>
        <p:txBody>
          <a:bodyPr>
            <a:noAutofit/>
          </a:bodyPr>
          <a:lstStyle/>
          <a:p>
            <a:pPr marL="342900" indent="-342900" algn="just">
              <a:lnSpc>
                <a:spcPct val="130000"/>
              </a:lnSpc>
              <a:buFont typeface="Wingdings" panose="05000000000000000000" pitchFamily="2" charset="2"/>
              <a:buChar char="Ø"/>
            </a:pPr>
            <a:r>
              <a:rPr lang="en-US" sz="2800" b="1" dirty="0"/>
              <a:t>Cross-Border Transactions</a:t>
            </a:r>
          </a:p>
          <a:p>
            <a:pPr lvl="1" algn="just">
              <a:lnSpc>
                <a:spcPct val="150000"/>
              </a:lnSpc>
            </a:pPr>
            <a:r>
              <a:rPr lang="en-US" sz="2400" b="1" dirty="0"/>
              <a:t>7.	Digital Transactions/Economy</a:t>
            </a:r>
          </a:p>
          <a:p>
            <a:pPr marL="1371600" lvl="2" indent="-457200" algn="just">
              <a:lnSpc>
                <a:spcPct val="150000"/>
              </a:lnSpc>
              <a:buFont typeface="Wingdings" panose="05000000000000000000" pitchFamily="2" charset="2"/>
              <a:buChar char="ü"/>
            </a:pPr>
            <a:r>
              <a:rPr lang="en-US" sz="2400" dirty="0"/>
              <a:t>Online advertising revenue (Google, Facebook)</a:t>
            </a:r>
          </a:p>
          <a:p>
            <a:pPr marL="1371600" lvl="2" indent="-457200" algn="just">
              <a:lnSpc>
                <a:spcPct val="150000"/>
              </a:lnSpc>
              <a:buFont typeface="Wingdings" panose="05000000000000000000" pitchFamily="2" charset="2"/>
              <a:buChar char="ü"/>
            </a:pPr>
            <a:r>
              <a:rPr lang="en-US" sz="2400" dirty="0"/>
              <a:t>Subscription revenue from streaming services. (Netflix, Amazon Prime)</a:t>
            </a:r>
          </a:p>
          <a:p>
            <a:pPr marL="1371600" lvl="2" indent="-457200" algn="just">
              <a:lnSpc>
                <a:spcPct val="150000"/>
              </a:lnSpc>
              <a:buFont typeface="Wingdings" panose="05000000000000000000" pitchFamily="2" charset="2"/>
              <a:buChar char="ü"/>
            </a:pPr>
            <a:r>
              <a:rPr lang="en-US" sz="2400" dirty="0"/>
              <a:t>E-commerce supply of goods &amp; services. (Amazon)</a:t>
            </a:r>
          </a:p>
          <a:p>
            <a:pPr marL="914400" lvl="1" indent="-457200" algn="just">
              <a:lnSpc>
                <a:spcPct val="150000"/>
              </a:lnSpc>
              <a:buAutoNum type="arabicPeriod" startAt="8"/>
            </a:pPr>
            <a:r>
              <a:rPr lang="en-US" sz="2400" b="1" dirty="0"/>
              <a:t>Cross-Border Employment</a:t>
            </a:r>
          </a:p>
          <a:p>
            <a:pPr marL="1371600" lvl="2" indent="-457200" algn="just">
              <a:lnSpc>
                <a:spcPct val="150000"/>
              </a:lnSpc>
              <a:buFont typeface="Wingdings" panose="05000000000000000000" pitchFamily="2" charset="2"/>
              <a:buChar char="ü"/>
            </a:pPr>
            <a:r>
              <a:rPr lang="en-US" sz="2400" dirty="0"/>
              <a:t>Expatriate employees working in foreign subsidiaries.</a:t>
            </a:r>
          </a:p>
          <a:p>
            <a:pPr marL="1371600" lvl="2" indent="-457200" algn="just">
              <a:lnSpc>
                <a:spcPct val="150000"/>
              </a:lnSpc>
              <a:buFont typeface="Wingdings" panose="05000000000000000000" pitchFamily="2" charset="2"/>
              <a:buChar char="ü"/>
            </a:pPr>
            <a:r>
              <a:rPr lang="en-US" sz="2400" dirty="0"/>
              <a:t>Salary paid by foreign employer but reimbursed by Indian Co. (secondment arrangements)</a:t>
            </a:r>
          </a:p>
          <a:p>
            <a:pPr marL="1257300" lvl="2" indent="-342900" algn="just">
              <a:lnSpc>
                <a:spcPct val="150000"/>
              </a:lnSpc>
              <a:buFont typeface="Arial" panose="020B0604020202020204" pitchFamily="34" charset="0"/>
              <a:buChar char="•"/>
            </a:pPr>
            <a:endParaRPr lang="en-US" sz="2400" dirty="0"/>
          </a:p>
          <a:p>
            <a:pPr marL="1828800" lvl="3" indent="-457200" algn="just">
              <a:lnSpc>
                <a:spcPct val="130000"/>
              </a:lnSpc>
              <a:buFont typeface="Arial" panose="020B0604020202020204" pitchFamily="34" charset="0"/>
              <a:buChar char="•"/>
            </a:pPr>
            <a:endParaRPr lang="en-US" sz="2400" dirty="0"/>
          </a:p>
          <a:p>
            <a:pPr marL="1257300" lvl="2" indent="-342900" algn="just">
              <a:lnSpc>
                <a:spcPct val="150000"/>
              </a:lnSpc>
              <a:buFont typeface="Arial" panose="020B0604020202020204" pitchFamily="34" charset="0"/>
              <a:buChar char="•"/>
            </a:pPr>
            <a:endParaRPr lang="en-US" sz="2400" dirty="0"/>
          </a:p>
        </p:txBody>
      </p:sp>
      <p:sp>
        <p:nvSpPr>
          <p:cNvPr id="9" name="Slide Number Placeholder 8">
            <a:extLst>
              <a:ext uri="{FF2B5EF4-FFF2-40B4-BE49-F238E27FC236}">
                <a16:creationId xmlns:a16="http://schemas.microsoft.com/office/drawing/2014/main" id="{D64545AE-4BC1-7962-C370-3A10362722BD}"/>
              </a:ext>
            </a:extLst>
          </p:cNvPr>
          <p:cNvSpPr>
            <a:spLocks noGrp="1"/>
          </p:cNvSpPr>
          <p:nvPr>
            <p:ph type="sldNum" sz="quarter" idx="12"/>
          </p:nvPr>
        </p:nvSpPr>
        <p:spPr/>
        <p:txBody>
          <a:bodyPr/>
          <a:lstStyle/>
          <a:p>
            <a:fld id="{C4C31CBA-62FA-48D9-9AC4-C9F93CA95675}" type="slidenum">
              <a:rPr lang="en-US" smtClean="0">
                <a:solidFill>
                  <a:prstClr val="black">
                    <a:tint val="75000"/>
                  </a:prstClr>
                </a:solidFill>
              </a:rPr>
              <a:pPr/>
              <a:t>6</a:t>
            </a:fld>
            <a:endParaRPr lang="en-US" dirty="0">
              <a:solidFill>
                <a:prstClr val="black">
                  <a:tint val="75000"/>
                </a:prst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1955118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85799E47-1C1B-8E0E-FE88-8EFDACB926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21B64-8B4E-3A7C-5DE2-94AF23C3E9F1}"/>
              </a:ext>
            </a:extLst>
          </p:cNvPr>
          <p:cNvSpPr>
            <a:spLocks noGrp="1"/>
          </p:cNvSpPr>
          <p:nvPr>
            <p:ph type="ctrTitle"/>
          </p:nvPr>
        </p:nvSpPr>
        <p:spPr>
          <a:xfrm>
            <a:off x="1152099" y="888213"/>
            <a:ext cx="8830101" cy="638033"/>
          </a:xfrm>
        </p:spPr>
        <p:txBody>
          <a:bodyPr>
            <a:noAutofit/>
          </a:bodyPr>
          <a:lstStyle/>
          <a:p>
            <a:br>
              <a:rPr lang="en-US" sz="2800" b="1" u="sng" dirty="0">
                <a:latin typeface="+mn-lt"/>
              </a:rPr>
            </a:br>
            <a:br>
              <a:rPr lang="en-US" sz="2800" b="1" u="sng" dirty="0">
                <a:latin typeface="+mn-lt"/>
              </a:rPr>
            </a:br>
            <a:r>
              <a:rPr lang="en-US" sz="2800" b="1" u="sng" dirty="0"/>
              <a:t>CONTRAVENTIONS UNDER FEMA</a:t>
            </a:r>
            <a:br>
              <a:rPr lang="en-US" sz="2800" b="1" dirty="0"/>
            </a:br>
            <a:endParaRPr lang="en-US" sz="2800" b="1" u="sng" dirty="0">
              <a:latin typeface="+mn-lt"/>
            </a:endParaRPr>
          </a:p>
        </p:txBody>
      </p:sp>
      <p:sp>
        <p:nvSpPr>
          <p:cNvPr id="3" name="Subtitle 2">
            <a:extLst>
              <a:ext uri="{FF2B5EF4-FFF2-40B4-BE49-F238E27FC236}">
                <a16:creationId xmlns:a16="http://schemas.microsoft.com/office/drawing/2014/main" id="{97E34C00-1C5C-1365-07DA-1905B30146BB}"/>
              </a:ext>
            </a:extLst>
          </p:cNvPr>
          <p:cNvSpPr>
            <a:spLocks noGrp="1"/>
          </p:cNvSpPr>
          <p:nvPr>
            <p:ph type="subTitle" idx="1"/>
          </p:nvPr>
        </p:nvSpPr>
        <p:spPr>
          <a:xfrm>
            <a:off x="81207" y="-61297"/>
            <a:ext cx="11023568"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800100" lvl="1" indent="-342900" algn="just">
              <a:lnSpc>
                <a:spcPct val="120000"/>
              </a:lnSpc>
              <a:buFont typeface="Wingdings" panose="05000000000000000000" pitchFamily="2" charset="2"/>
              <a:buChar char="Ø"/>
            </a:pPr>
            <a:r>
              <a:rPr lang="en-US" sz="2400" dirty="0"/>
              <a:t>  FEMA contraventions may be substantive, procedural, or conditional in nature and can attract monetary penalties, compounding, and regulatory action.</a:t>
            </a: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a:extLst>
              <a:ext uri="{FF2B5EF4-FFF2-40B4-BE49-F238E27FC236}">
                <a16:creationId xmlns:a16="http://schemas.microsoft.com/office/drawing/2014/main" id="{2368C535-E5BD-1BD2-B0ED-CA75A22F55BD}"/>
              </a:ext>
            </a:extLst>
          </p:cNvPr>
          <p:cNvSpPr>
            <a:spLocks noGrp="1"/>
          </p:cNvSpPr>
          <p:nvPr>
            <p:ph type="sldNum" sz="quarter" idx="12"/>
          </p:nvPr>
        </p:nvSpPr>
        <p:spPr/>
        <p:txBody>
          <a:bodyPr/>
          <a:lstStyle/>
          <a:p>
            <a:fld id="{C4C31CBA-62FA-48D9-9AC4-C9F93CA95675}" type="slidenum">
              <a:rPr lang="en-US" smtClean="0"/>
              <a:t>60</a:t>
            </a:fld>
            <a:endParaRPr lang="en-US" dirty="0"/>
          </a:p>
        </p:txBody>
      </p:sp>
      <p:pic>
        <p:nvPicPr>
          <p:cNvPr id="6" name="Picture 5">
            <a:extLst>
              <a:ext uri="{FF2B5EF4-FFF2-40B4-BE49-F238E27FC236}">
                <a16:creationId xmlns:a16="http://schemas.microsoft.com/office/drawing/2014/main" id="{55FD755C-C3A9-1CF8-3309-E5F1F319420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BE078669-EA7C-394A-71D2-9CEA83B0CE1A}"/>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graphicFrame>
        <p:nvGraphicFramePr>
          <p:cNvPr id="4" name="Table 3">
            <a:extLst>
              <a:ext uri="{FF2B5EF4-FFF2-40B4-BE49-F238E27FC236}">
                <a16:creationId xmlns:a16="http://schemas.microsoft.com/office/drawing/2014/main" id="{EECB69F6-256E-2F9E-C6EB-A0E5B1DD0525}"/>
              </a:ext>
            </a:extLst>
          </p:cNvPr>
          <p:cNvGraphicFramePr>
            <a:graphicFrameLocks noGrp="1"/>
          </p:cNvGraphicFramePr>
          <p:nvPr>
            <p:extLst>
              <p:ext uri="{D42A27DB-BD31-4B8C-83A1-F6EECF244321}">
                <p14:modId xmlns:p14="http://schemas.microsoft.com/office/powerpoint/2010/main" val="2224285480"/>
              </p:ext>
            </p:extLst>
          </p:nvPr>
        </p:nvGraphicFramePr>
        <p:xfrm>
          <a:off x="772997" y="2135746"/>
          <a:ext cx="10580803" cy="4199936"/>
        </p:xfrm>
        <a:graphic>
          <a:graphicData uri="http://schemas.openxmlformats.org/drawingml/2006/table">
            <a:tbl>
              <a:tblPr>
                <a:tableStyleId>{5DA37D80-6434-44D0-A028-1B22A696006F}</a:tableStyleId>
              </a:tblPr>
              <a:tblGrid>
                <a:gridCol w="1686939">
                  <a:extLst>
                    <a:ext uri="{9D8B030D-6E8A-4147-A177-3AD203B41FA5}">
                      <a16:colId xmlns:a16="http://schemas.microsoft.com/office/drawing/2014/main" val="1212597632"/>
                    </a:ext>
                  </a:extLst>
                </a:gridCol>
                <a:gridCol w="2941622">
                  <a:extLst>
                    <a:ext uri="{9D8B030D-6E8A-4147-A177-3AD203B41FA5}">
                      <a16:colId xmlns:a16="http://schemas.microsoft.com/office/drawing/2014/main" val="1763455868"/>
                    </a:ext>
                  </a:extLst>
                </a:gridCol>
                <a:gridCol w="3307041">
                  <a:extLst>
                    <a:ext uri="{9D8B030D-6E8A-4147-A177-3AD203B41FA5}">
                      <a16:colId xmlns:a16="http://schemas.microsoft.com/office/drawing/2014/main" val="2036403434"/>
                    </a:ext>
                  </a:extLst>
                </a:gridCol>
                <a:gridCol w="2645201">
                  <a:extLst>
                    <a:ext uri="{9D8B030D-6E8A-4147-A177-3AD203B41FA5}">
                      <a16:colId xmlns:a16="http://schemas.microsoft.com/office/drawing/2014/main" val="1138116661"/>
                    </a:ext>
                  </a:extLst>
                </a:gridCol>
              </a:tblGrid>
              <a:tr h="602531">
                <a:tc>
                  <a:txBody>
                    <a:bodyPr/>
                    <a:lstStyle/>
                    <a:p>
                      <a:pPr>
                        <a:buNone/>
                      </a:pPr>
                      <a:r>
                        <a:rPr lang="en-IN" sz="2000" b="1" dirty="0"/>
                        <a:t>Particulars</a:t>
                      </a:r>
                      <a:endParaRPr lang="en-IN" sz="2000" dirty="0"/>
                    </a:p>
                  </a:txBody>
                  <a:tcPr marL="51802" marR="51802" marT="25901" marB="25901" anchor="ctr"/>
                </a:tc>
                <a:tc>
                  <a:txBody>
                    <a:bodyPr/>
                    <a:lstStyle/>
                    <a:p>
                      <a:pPr>
                        <a:buNone/>
                      </a:pPr>
                      <a:r>
                        <a:rPr lang="en-IN" sz="2000" b="1"/>
                        <a:t>Substantive Contravention</a:t>
                      </a:r>
                      <a:endParaRPr lang="en-IN" sz="2000"/>
                    </a:p>
                  </a:txBody>
                  <a:tcPr marL="51802" marR="51802" marT="25901" marB="25901" anchor="ctr"/>
                </a:tc>
                <a:tc>
                  <a:txBody>
                    <a:bodyPr/>
                    <a:lstStyle/>
                    <a:p>
                      <a:pPr>
                        <a:buNone/>
                      </a:pPr>
                      <a:r>
                        <a:rPr lang="en-IN" sz="2000" b="1"/>
                        <a:t>Procedural / Reporting Contravention</a:t>
                      </a:r>
                      <a:endParaRPr lang="en-IN" sz="2000"/>
                    </a:p>
                  </a:txBody>
                  <a:tcPr marL="51802" marR="51802" marT="25901" marB="25901" anchor="ctr"/>
                </a:tc>
                <a:tc>
                  <a:txBody>
                    <a:bodyPr/>
                    <a:lstStyle/>
                    <a:p>
                      <a:pPr>
                        <a:buNone/>
                      </a:pPr>
                      <a:r>
                        <a:rPr lang="en-IN" sz="2000" b="1"/>
                        <a:t>Contravention of Conditions</a:t>
                      </a:r>
                      <a:endParaRPr lang="en-IN" sz="2000"/>
                    </a:p>
                  </a:txBody>
                  <a:tcPr marL="51802" marR="51802" marT="25901" marB="25901" anchor="ctr"/>
                </a:tc>
                <a:extLst>
                  <a:ext uri="{0D108BD9-81ED-4DB2-BD59-A6C34878D82A}">
                    <a16:rowId xmlns:a16="http://schemas.microsoft.com/office/drawing/2014/main" val="4090929566"/>
                  </a:ext>
                </a:extLst>
              </a:tr>
              <a:tr h="1435542">
                <a:tc>
                  <a:txBody>
                    <a:bodyPr/>
                    <a:lstStyle/>
                    <a:p>
                      <a:pPr>
                        <a:buNone/>
                      </a:pPr>
                      <a:r>
                        <a:rPr lang="en-IN" sz="2000" b="1" dirty="0"/>
                        <a:t>Meaning</a:t>
                      </a:r>
                      <a:endParaRPr lang="en-IN" sz="2000" dirty="0"/>
                    </a:p>
                  </a:txBody>
                  <a:tcPr marL="51802" marR="51802" marT="25901" marB="25901" anchor="ctr"/>
                </a:tc>
                <a:tc>
                  <a:txBody>
                    <a:bodyPr/>
                    <a:lstStyle/>
                    <a:p>
                      <a:pPr>
                        <a:buNone/>
                      </a:pPr>
                      <a:r>
                        <a:rPr lang="en-US" sz="2000" dirty="0"/>
                        <a:t>Violation involving unauthorized, prohibited or non-permissible foreign exchange transactions</a:t>
                      </a:r>
                    </a:p>
                  </a:txBody>
                  <a:tcPr marL="51802" marR="51802" marT="25901" marB="25901" anchor="ctr"/>
                </a:tc>
                <a:tc>
                  <a:txBody>
                    <a:bodyPr/>
                    <a:lstStyle/>
                    <a:p>
                      <a:pPr>
                        <a:buNone/>
                      </a:pPr>
                      <a:r>
                        <a:rPr lang="en-US" sz="2000"/>
                        <a:t>Non-compliance with reporting, filing, disclosure or documentation requirements</a:t>
                      </a:r>
                    </a:p>
                  </a:txBody>
                  <a:tcPr marL="51802" marR="51802" marT="25901" marB="25901" anchor="ctr"/>
                </a:tc>
                <a:tc>
                  <a:txBody>
                    <a:bodyPr/>
                    <a:lstStyle/>
                    <a:p>
                      <a:pPr>
                        <a:buNone/>
                      </a:pPr>
                      <a:r>
                        <a:rPr lang="en-US" sz="2000"/>
                        <a:t>Violation of conditions subject to which approval, authorization or permission was granted</a:t>
                      </a:r>
                    </a:p>
                  </a:txBody>
                  <a:tcPr marL="51802" marR="51802" marT="25901" marB="25901" anchor="ctr"/>
                </a:tc>
                <a:extLst>
                  <a:ext uri="{0D108BD9-81ED-4DB2-BD59-A6C34878D82A}">
                    <a16:rowId xmlns:a16="http://schemas.microsoft.com/office/drawing/2014/main" val="1863806162"/>
                  </a:ext>
                </a:extLst>
              </a:tr>
              <a:tr h="1962732">
                <a:tc>
                  <a:txBody>
                    <a:bodyPr/>
                    <a:lstStyle/>
                    <a:p>
                      <a:pPr>
                        <a:buNone/>
                      </a:pPr>
                      <a:r>
                        <a:rPr lang="en-IN" sz="2000" b="1" dirty="0"/>
                        <a:t>Examples</a:t>
                      </a:r>
                      <a:endParaRPr lang="en-IN" sz="2000" dirty="0"/>
                    </a:p>
                  </a:txBody>
                  <a:tcPr marL="51802" marR="51802" marT="25901" marB="25901" anchor="ctr"/>
                </a:tc>
                <a:tc>
                  <a:txBody>
                    <a:bodyPr/>
                    <a:lstStyle/>
                    <a:p>
                      <a:pPr>
                        <a:buNone/>
                      </a:pPr>
                      <a:r>
                        <a:rPr lang="en-US" sz="2000" dirty="0"/>
                        <a:t>• Unauthorized remittance abroad </a:t>
                      </a:r>
                      <a:br>
                        <a:rPr lang="en-US" sz="2000" dirty="0"/>
                      </a:br>
                      <a:r>
                        <a:rPr lang="en-US" sz="2000" dirty="0"/>
                        <a:t>• FDI in prohibited sector </a:t>
                      </a:r>
                      <a:br>
                        <a:rPr lang="en-US" sz="2000" dirty="0"/>
                      </a:br>
                      <a:r>
                        <a:rPr lang="en-US" sz="2000" dirty="0"/>
                        <a:t>• Acquisition of foreign assets without permission</a:t>
                      </a:r>
                    </a:p>
                  </a:txBody>
                  <a:tcPr marL="51802" marR="51802" marT="25901" marB="25901" anchor="ctr"/>
                </a:tc>
                <a:tc>
                  <a:txBody>
                    <a:bodyPr/>
                    <a:lstStyle/>
                    <a:p>
                      <a:pPr>
                        <a:buNone/>
                      </a:pPr>
                      <a:r>
                        <a:rPr lang="en-US" sz="2000" dirty="0"/>
                        <a:t>• Delay in FC-GPR / FC-TRS filing </a:t>
                      </a:r>
                      <a:br>
                        <a:rPr lang="en-US" sz="2000" dirty="0"/>
                      </a:br>
                      <a:r>
                        <a:rPr lang="en-US" sz="2000" dirty="0"/>
                        <a:t>• Non-filing of APR / FLA </a:t>
                      </a:r>
                      <a:br>
                        <a:rPr lang="en-US" sz="2000" dirty="0"/>
                      </a:br>
                      <a:r>
                        <a:rPr lang="en-US" sz="2000" dirty="0"/>
                        <a:t>• Delay in ODI reporting</a:t>
                      </a:r>
                      <a:endParaRPr lang="en-IN" sz="2000" dirty="0"/>
                    </a:p>
                  </a:txBody>
                  <a:tcPr marL="51802" marR="51802" marT="25901" marB="25901" anchor="ctr"/>
                </a:tc>
                <a:tc>
                  <a:txBody>
                    <a:bodyPr/>
                    <a:lstStyle/>
                    <a:p>
                      <a:pPr>
                        <a:buNone/>
                      </a:pPr>
                      <a:r>
                        <a:rPr lang="en-US" sz="2000" dirty="0"/>
                        <a:t>• Breach of RBI approval conditions </a:t>
                      </a:r>
                      <a:br>
                        <a:rPr lang="en-US" sz="2000" dirty="0"/>
                      </a:br>
                      <a:r>
                        <a:rPr lang="en-US" sz="2000" dirty="0"/>
                        <a:t>• Violation of LRS / ECB conditions </a:t>
                      </a:r>
                      <a:br>
                        <a:rPr lang="en-US" sz="2000" dirty="0"/>
                      </a:br>
                      <a:r>
                        <a:rPr lang="en-US" sz="2000" dirty="0"/>
                        <a:t>• End-use violations</a:t>
                      </a:r>
                    </a:p>
                  </a:txBody>
                  <a:tcPr marL="51802" marR="51802" marT="25901" marB="25901" anchor="ctr"/>
                </a:tc>
                <a:extLst>
                  <a:ext uri="{0D108BD9-81ED-4DB2-BD59-A6C34878D82A}">
                    <a16:rowId xmlns:a16="http://schemas.microsoft.com/office/drawing/2014/main" val="3895594410"/>
                  </a:ext>
                </a:extLst>
              </a:tr>
            </a:tbl>
          </a:graphicData>
        </a:graphic>
      </p:graphicFrame>
    </p:spTree>
    <p:extLst>
      <p:ext uri="{BB962C8B-B14F-4D97-AF65-F5344CB8AC3E}">
        <p14:creationId xmlns:p14="http://schemas.microsoft.com/office/powerpoint/2010/main" val="17558678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3C49A83D-DC99-7615-EF03-B1378827D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FA9569-B4C9-8491-45D6-E0B1ED931A4B}"/>
              </a:ext>
            </a:extLst>
          </p:cNvPr>
          <p:cNvSpPr>
            <a:spLocks noGrp="1"/>
          </p:cNvSpPr>
          <p:nvPr>
            <p:ph type="ctrTitle"/>
          </p:nvPr>
        </p:nvSpPr>
        <p:spPr>
          <a:xfrm>
            <a:off x="1152099" y="888213"/>
            <a:ext cx="8830101" cy="638033"/>
          </a:xfrm>
        </p:spPr>
        <p:txBody>
          <a:bodyPr>
            <a:noAutofit/>
          </a:bodyPr>
          <a:lstStyle/>
          <a:p>
            <a:br>
              <a:rPr lang="en-US" sz="2800" b="1" u="sng" dirty="0">
                <a:latin typeface="+mn-lt"/>
              </a:rPr>
            </a:br>
            <a:br>
              <a:rPr lang="en-US" sz="2800" b="1" u="sng" dirty="0">
                <a:latin typeface="+mn-lt"/>
              </a:rPr>
            </a:br>
            <a:r>
              <a:rPr lang="en-US" sz="2800" b="1" u="sng" dirty="0"/>
              <a:t>CONTRAVENTIONS UNDER FEMA</a:t>
            </a:r>
            <a:br>
              <a:rPr lang="en-US" sz="2800" b="1" dirty="0"/>
            </a:br>
            <a:endParaRPr lang="en-US" sz="2800" b="1" u="sng" dirty="0">
              <a:latin typeface="+mn-lt"/>
            </a:endParaRPr>
          </a:p>
        </p:txBody>
      </p:sp>
      <p:sp>
        <p:nvSpPr>
          <p:cNvPr id="3" name="Subtitle 2">
            <a:extLst>
              <a:ext uri="{FF2B5EF4-FFF2-40B4-BE49-F238E27FC236}">
                <a16:creationId xmlns:a16="http://schemas.microsoft.com/office/drawing/2014/main" id="{AB613827-413F-081C-EF3A-115B15B3290E}"/>
              </a:ext>
            </a:extLst>
          </p:cNvPr>
          <p:cNvSpPr>
            <a:spLocks noGrp="1"/>
          </p:cNvSpPr>
          <p:nvPr>
            <p:ph type="subTitle" idx="1"/>
          </p:nvPr>
        </p:nvSpPr>
        <p:spPr>
          <a:xfrm>
            <a:off x="328719" y="-178837"/>
            <a:ext cx="11534562"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r>
              <a:rPr lang="en-US" b="1" dirty="0"/>
              <a:t>PENALTIES:</a:t>
            </a:r>
            <a:endParaRPr lang="en-US" dirty="0"/>
          </a:p>
          <a:p>
            <a:pPr lvl="1" algn="just">
              <a:lnSpc>
                <a:spcPct val="120000"/>
              </a:lnSpc>
            </a:pPr>
            <a:r>
              <a:rPr lang="en-US" sz="2400" dirty="0"/>
              <a:t>  </a:t>
            </a: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sz="800" dirty="0"/>
          </a:p>
          <a:p>
            <a:pPr marL="514350" indent="-514350" algn="just">
              <a:lnSpc>
                <a:spcPct val="100000"/>
              </a:lnSpc>
              <a:buFont typeface="Wingdings" panose="05000000000000000000" pitchFamily="2" charset="2"/>
              <a:buChar char="Ø"/>
            </a:pPr>
            <a:r>
              <a:rPr lang="en-IN" b="1" dirty="0"/>
              <a:t>Compounding of contraventions: </a:t>
            </a:r>
            <a:r>
              <a:rPr lang="en-US" dirty="0"/>
              <a:t>Compounding is a mechanism for voluntary regularization of contraventions under FEMA by payment of a monetary amount without undergoing lengthy adjudication proceedings</a:t>
            </a:r>
          </a:p>
          <a:p>
            <a:pPr marL="514350" indent="-514350" algn="just">
              <a:lnSpc>
                <a:spcPct val="100000"/>
              </a:lnSpc>
              <a:buFont typeface="Wingdings" panose="05000000000000000000" pitchFamily="2" charset="2"/>
              <a:buChar char="Ø"/>
            </a:pPr>
            <a:r>
              <a:rPr lang="en-US" dirty="0"/>
              <a:t>However, it is not available for serious offences involving </a:t>
            </a:r>
            <a:r>
              <a:rPr lang="en-US" b="1" dirty="0"/>
              <a:t>money laundering, hawala transactions, or cases already under investigation or adjudication by the Enforcement Directorate</a:t>
            </a:r>
          </a:p>
          <a:p>
            <a:pPr marL="514350" indent="-514350" algn="just">
              <a:lnSpc>
                <a:spcPct val="100000"/>
              </a:lnSpc>
              <a:buFont typeface="Wingdings" panose="05000000000000000000" pitchFamily="2" charset="2"/>
              <a:buChar char="Ø"/>
            </a:pPr>
            <a:r>
              <a:rPr lang="en-US" b="1" dirty="0"/>
              <a:t>Late Submission Fee (LSF)</a:t>
            </a:r>
            <a:r>
              <a:rPr lang="en-US" dirty="0"/>
              <a:t> is a mechanism introduced by the RBI for regularizing delays in reporting FEMA transactions without undergoing compounding proceedings</a:t>
            </a:r>
            <a:endParaRPr lang="en-US" b="1" dirty="0"/>
          </a:p>
          <a:p>
            <a:pPr marL="514350" indent="-514350" algn="just">
              <a:lnSpc>
                <a:spcPct val="120000"/>
              </a:lnSpc>
              <a:buFont typeface="+mj-lt"/>
              <a:buAutoNum type="romanLcPeriod"/>
            </a:pPr>
            <a:endParaRPr lang="en-US" b="1" dirty="0"/>
          </a:p>
          <a:p>
            <a:pPr marL="514350" indent="-514350" algn="l">
              <a:lnSpc>
                <a:spcPct val="120000"/>
              </a:lnSpc>
              <a:buFont typeface="+mj-lt"/>
              <a:buAutoNum type="romanLcPeriod"/>
            </a:pPr>
            <a:endParaRPr lang="en-US" dirty="0"/>
          </a:p>
        </p:txBody>
      </p:sp>
      <p:sp>
        <p:nvSpPr>
          <p:cNvPr id="9" name="Slide Number Placeholder 8">
            <a:extLst>
              <a:ext uri="{FF2B5EF4-FFF2-40B4-BE49-F238E27FC236}">
                <a16:creationId xmlns:a16="http://schemas.microsoft.com/office/drawing/2014/main" id="{7BADBA40-2CE2-07AB-2523-7ACB26B9647D}"/>
              </a:ext>
            </a:extLst>
          </p:cNvPr>
          <p:cNvSpPr>
            <a:spLocks noGrp="1"/>
          </p:cNvSpPr>
          <p:nvPr>
            <p:ph type="sldNum" sz="quarter" idx="12"/>
          </p:nvPr>
        </p:nvSpPr>
        <p:spPr/>
        <p:txBody>
          <a:bodyPr/>
          <a:lstStyle/>
          <a:p>
            <a:fld id="{C4C31CBA-62FA-48D9-9AC4-C9F93CA95675}" type="slidenum">
              <a:rPr lang="en-US" smtClean="0"/>
              <a:t>61</a:t>
            </a:fld>
            <a:endParaRPr lang="en-US" dirty="0"/>
          </a:p>
        </p:txBody>
      </p:sp>
      <p:pic>
        <p:nvPicPr>
          <p:cNvPr id="6" name="Picture 5">
            <a:extLst>
              <a:ext uri="{FF2B5EF4-FFF2-40B4-BE49-F238E27FC236}">
                <a16:creationId xmlns:a16="http://schemas.microsoft.com/office/drawing/2014/main" id="{AF5FA936-4EFD-7909-D928-2D67AEB2414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graphicFrame>
        <p:nvGraphicFramePr>
          <p:cNvPr id="11" name="Table 10">
            <a:extLst>
              <a:ext uri="{FF2B5EF4-FFF2-40B4-BE49-F238E27FC236}">
                <a16:creationId xmlns:a16="http://schemas.microsoft.com/office/drawing/2014/main" id="{A41142EC-E041-3C1C-6DEE-3BB175A3E133}"/>
              </a:ext>
            </a:extLst>
          </p:cNvPr>
          <p:cNvGraphicFramePr>
            <a:graphicFrameLocks noGrp="1"/>
          </p:cNvGraphicFramePr>
          <p:nvPr>
            <p:extLst>
              <p:ext uri="{D42A27DB-BD31-4B8C-83A1-F6EECF244321}">
                <p14:modId xmlns:p14="http://schemas.microsoft.com/office/powerpoint/2010/main" val="4207997441"/>
              </p:ext>
            </p:extLst>
          </p:nvPr>
        </p:nvGraphicFramePr>
        <p:xfrm>
          <a:off x="499621" y="1394271"/>
          <a:ext cx="11064023" cy="2011680"/>
        </p:xfrm>
        <a:graphic>
          <a:graphicData uri="http://schemas.openxmlformats.org/drawingml/2006/table">
            <a:tbl>
              <a:tblPr>
                <a:tableStyleId>{5DA37D80-6434-44D0-A028-1B22A696006F}</a:tableStyleId>
              </a:tblPr>
              <a:tblGrid>
                <a:gridCol w="4572000">
                  <a:extLst>
                    <a:ext uri="{9D8B030D-6E8A-4147-A177-3AD203B41FA5}">
                      <a16:colId xmlns:a16="http://schemas.microsoft.com/office/drawing/2014/main" val="2836050348"/>
                    </a:ext>
                  </a:extLst>
                </a:gridCol>
                <a:gridCol w="6492023">
                  <a:extLst>
                    <a:ext uri="{9D8B030D-6E8A-4147-A177-3AD203B41FA5}">
                      <a16:colId xmlns:a16="http://schemas.microsoft.com/office/drawing/2014/main" val="3087487845"/>
                    </a:ext>
                  </a:extLst>
                </a:gridCol>
              </a:tblGrid>
              <a:tr h="0">
                <a:tc>
                  <a:txBody>
                    <a:bodyPr/>
                    <a:lstStyle/>
                    <a:p>
                      <a:pPr>
                        <a:lnSpc>
                          <a:spcPct val="90000"/>
                        </a:lnSpc>
                        <a:buNone/>
                      </a:pPr>
                      <a:r>
                        <a:rPr lang="en-IN" sz="2000" b="1" dirty="0"/>
                        <a:t>Type of Contravention</a:t>
                      </a:r>
                      <a:endParaRPr lang="en-IN" sz="2000" dirty="0"/>
                    </a:p>
                  </a:txBody>
                  <a:tcPr anchor="ctr"/>
                </a:tc>
                <a:tc>
                  <a:txBody>
                    <a:bodyPr/>
                    <a:lstStyle/>
                    <a:p>
                      <a:pPr>
                        <a:lnSpc>
                          <a:spcPct val="90000"/>
                        </a:lnSpc>
                        <a:buNone/>
                      </a:pPr>
                      <a:r>
                        <a:rPr lang="en-IN" sz="2000" b="1" dirty="0"/>
                        <a:t>Penalty</a:t>
                      </a:r>
                      <a:endParaRPr lang="en-IN" sz="2000" dirty="0"/>
                    </a:p>
                  </a:txBody>
                  <a:tcPr anchor="ctr"/>
                </a:tc>
                <a:extLst>
                  <a:ext uri="{0D108BD9-81ED-4DB2-BD59-A6C34878D82A}">
                    <a16:rowId xmlns:a16="http://schemas.microsoft.com/office/drawing/2014/main" val="2470664652"/>
                  </a:ext>
                </a:extLst>
              </a:tr>
              <a:tr h="0">
                <a:tc>
                  <a:txBody>
                    <a:bodyPr/>
                    <a:lstStyle/>
                    <a:p>
                      <a:pPr>
                        <a:lnSpc>
                          <a:spcPct val="90000"/>
                        </a:lnSpc>
                        <a:buNone/>
                      </a:pPr>
                      <a:r>
                        <a:rPr lang="en-US" sz="2000" b="0" dirty="0"/>
                        <a:t>When the amount involved is quantifiable</a:t>
                      </a:r>
                    </a:p>
                  </a:txBody>
                  <a:tcPr anchor="ctr"/>
                </a:tc>
                <a:tc>
                  <a:txBody>
                    <a:bodyPr/>
                    <a:lstStyle/>
                    <a:p>
                      <a:pPr>
                        <a:lnSpc>
                          <a:spcPct val="90000"/>
                        </a:lnSpc>
                        <a:buNone/>
                      </a:pPr>
                      <a:r>
                        <a:rPr lang="en-US" sz="2000"/>
                        <a:t>Penalty up to </a:t>
                      </a:r>
                      <a:r>
                        <a:rPr lang="en-US" sz="2000" b="1"/>
                        <a:t>3 times</a:t>
                      </a:r>
                      <a:r>
                        <a:rPr lang="en-US" sz="2000"/>
                        <a:t> the sum involved in the contravention</a:t>
                      </a:r>
                    </a:p>
                  </a:txBody>
                  <a:tcPr anchor="ctr"/>
                </a:tc>
                <a:extLst>
                  <a:ext uri="{0D108BD9-81ED-4DB2-BD59-A6C34878D82A}">
                    <a16:rowId xmlns:a16="http://schemas.microsoft.com/office/drawing/2014/main" val="2637449170"/>
                  </a:ext>
                </a:extLst>
              </a:tr>
              <a:tr h="0">
                <a:tc>
                  <a:txBody>
                    <a:bodyPr/>
                    <a:lstStyle/>
                    <a:p>
                      <a:pPr>
                        <a:lnSpc>
                          <a:spcPct val="90000"/>
                        </a:lnSpc>
                        <a:buNone/>
                      </a:pPr>
                      <a:r>
                        <a:rPr lang="en-US" sz="2000" b="0" dirty="0"/>
                        <a:t>When the amount involved is not quantifiable</a:t>
                      </a:r>
                    </a:p>
                  </a:txBody>
                  <a:tcPr anchor="ctr"/>
                </a:tc>
                <a:tc>
                  <a:txBody>
                    <a:bodyPr/>
                    <a:lstStyle/>
                    <a:p>
                      <a:pPr>
                        <a:lnSpc>
                          <a:spcPct val="90000"/>
                        </a:lnSpc>
                        <a:buNone/>
                      </a:pPr>
                      <a:r>
                        <a:rPr lang="en-IN" sz="2000" dirty="0"/>
                        <a:t>Penalty up to </a:t>
                      </a:r>
                      <a:r>
                        <a:rPr lang="en-IN" sz="2000" b="1" dirty="0"/>
                        <a:t>₹2,00,000</a:t>
                      </a:r>
                      <a:endParaRPr lang="en-IN" sz="2000" dirty="0"/>
                    </a:p>
                  </a:txBody>
                  <a:tcPr anchor="ctr"/>
                </a:tc>
                <a:extLst>
                  <a:ext uri="{0D108BD9-81ED-4DB2-BD59-A6C34878D82A}">
                    <a16:rowId xmlns:a16="http://schemas.microsoft.com/office/drawing/2014/main" val="499961052"/>
                  </a:ext>
                </a:extLst>
              </a:tr>
              <a:tr h="0">
                <a:tc>
                  <a:txBody>
                    <a:bodyPr/>
                    <a:lstStyle/>
                    <a:p>
                      <a:pPr>
                        <a:lnSpc>
                          <a:spcPct val="90000"/>
                        </a:lnSpc>
                        <a:buNone/>
                      </a:pPr>
                      <a:r>
                        <a:rPr lang="en-IN" sz="2000" b="0" dirty="0"/>
                        <a:t>Continuing contravention</a:t>
                      </a:r>
                    </a:p>
                  </a:txBody>
                  <a:tcPr anchor="ctr"/>
                </a:tc>
                <a:tc>
                  <a:txBody>
                    <a:bodyPr/>
                    <a:lstStyle/>
                    <a:p>
                      <a:pPr>
                        <a:lnSpc>
                          <a:spcPct val="90000"/>
                        </a:lnSpc>
                        <a:buNone/>
                      </a:pPr>
                      <a:r>
                        <a:rPr lang="en-US" sz="2000" dirty="0"/>
                        <a:t>Further penalty of </a:t>
                      </a:r>
                      <a:r>
                        <a:rPr lang="en-US" sz="2000" b="1" dirty="0"/>
                        <a:t>₹5,000 per day</a:t>
                      </a:r>
                      <a:r>
                        <a:rPr lang="en-US" sz="2000" dirty="0"/>
                        <a:t> after the first day, till the contravention continues</a:t>
                      </a:r>
                    </a:p>
                  </a:txBody>
                  <a:tcPr anchor="ctr"/>
                </a:tc>
                <a:extLst>
                  <a:ext uri="{0D108BD9-81ED-4DB2-BD59-A6C34878D82A}">
                    <a16:rowId xmlns:a16="http://schemas.microsoft.com/office/drawing/2014/main" val="1109438925"/>
                  </a:ext>
                </a:extLst>
              </a:tr>
            </a:tbl>
          </a:graphicData>
        </a:graphic>
      </p:graphicFrame>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0991124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1E27D7CF-ADC3-0998-1FAB-D7031E833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8D2229-586E-465D-B0D9-73090FAE0F63}"/>
              </a:ext>
            </a:extLst>
          </p:cNvPr>
          <p:cNvSpPr>
            <a:spLocks noGrp="1"/>
          </p:cNvSpPr>
          <p:nvPr>
            <p:ph type="ctrTitle"/>
          </p:nvPr>
        </p:nvSpPr>
        <p:spPr>
          <a:xfrm>
            <a:off x="1152099" y="888213"/>
            <a:ext cx="8830101" cy="638033"/>
          </a:xfrm>
        </p:spPr>
        <p:txBody>
          <a:bodyPr>
            <a:noAutofit/>
          </a:bodyPr>
          <a:lstStyle/>
          <a:p>
            <a:br>
              <a:rPr lang="en-US" sz="2800" b="1" u="sng" dirty="0">
                <a:latin typeface="+mn-lt"/>
              </a:rPr>
            </a:br>
            <a:br>
              <a:rPr lang="en-US" sz="2800" b="1" u="sng" dirty="0">
                <a:latin typeface="+mn-lt"/>
              </a:rPr>
            </a:br>
            <a:r>
              <a:rPr lang="en-US" sz="2800" b="1" u="sng" dirty="0"/>
              <a:t>PRAVAAH PORTAL UNDER FEMA</a:t>
            </a:r>
            <a:br>
              <a:rPr lang="en-US" sz="2800" b="1" dirty="0"/>
            </a:br>
            <a:endParaRPr lang="en-US" sz="2800" b="1" u="sng" dirty="0">
              <a:latin typeface="+mn-lt"/>
            </a:endParaRPr>
          </a:p>
        </p:txBody>
      </p:sp>
      <p:sp>
        <p:nvSpPr>
          <p:cNvPr id="3" name="Subtitle 2">
            <a:extLst>
              <a:ext uri="{FF2B5EF4-FFF2-40B4-BE49-F238E27FC236}">
                <a16:creationId xmlns:a16="http://schemas.microsoft.com/office/drawing/2014/main" id="{1DF86CC3-94AF-4655-60E5-D15478FBACF3}"/>
              </a:ext>
            </a:extLst>
          </p:cNvPr>
          <p:cNvSpPr>
            <a:spLocks noGrp="1"/>
          </p:cNvSpPr>
          <p:nvPr>
            <p:ph type="subTitle" idx="1"/>
          </p:nvPr>
        </p:nvSpPr>
        <p:spPr>
          <a:xfrm>
            <a:off x="215597" y="-265406"/>
            <a:ext cx="11534562" cy="747300"/>
          </a:xfrm>
        </p:spPr>
        <p:txBody>
          <a:bodyPr>
            <a:noAutofit/>
          </a:bodyPr>
          <a:lstStyle/>
          <a:p>
            <a:pPr marL="514350" indent="-514350" algn="just">
              <a:lnSpc>
                <a:spcPct val="120000"/>
              </a:lnSpc>
              <a:buFont typeface="+mj-lt"/>
              <a:buAutoNum type="romanLcPeriod"/>
            </a:pPr>
            <a:endParaRPr lang="en-US" b="1" dirty="0"/>
          </a:p>
          <a:p>
            <a:pPr marL="514350" indent="-514350">
              <a:lnSpc>
                <a:spcPct val="120000"/>
              </a:lnSpc>
              <a:buFont typeface="+mj-lt"/>
              <a:buAutoNum type="romanLcPeriod"/>
            </a:pPr>
            <a:endParaRPr lang="en-US" b="1" u="sng" dirty="0"/>
          </a:p>
          <a:p>
            <a:pPr marL="342900" indent="-342900" algn="just">
              <a:lnSpc>
                <a:spcPct val="120000"/>
              </a:lnSpc>
              <a:buFont typeface="Wingdings" panose="05000000000000000000" pitchFamily="2" charset="2"/>
              <a:buChar char="Ø"/>
            </a:pPr>
            <a:endParaRPr lang="en-IN" sz="800" b="1" dirty="0"/>
          </a:p>
          <a:p>
            <a:pPr marL="342900" indent="-342900" algn="just">
              <a:lnSpc>
                <a:spcPct val="140000"/>
              </a:lnSpc>
              <a:buFont typeface="Wingdings" panose="05000000000000000000" pitchFamily="2" charset="2"/>
              <a:buChar char="Ø"/>
            </a:pPr>
            <a:r>
              <a:rPr lang="en-IN" b="1" dirty="0"/>
              <a:t>PRAVAAH Portal – RBI: </a:t>
            </a:r>
            <a:r>
              <a:rPr lang="en-US" dirty="0"/>
              <a:t>(Platform for Regulatory Application, Validation And </a:t>
            </a:r>
            <a:r>
              <a:rPr lang="en-US" dirty="0" err="1"/>
              <a:t>AutHorisation</a:t>
            </a:r>
            <a:r>
              <a:rPr lang="en-US" dirty="0"/>
              <a:t>)</a:t>
            </a:r>
          </a:p>
          <a:p>
            <a:pPr marL="800100" lvl="1" indent="-342900" algn="just">
              <a:lnSpc>
                <a:spcPct val="140000"/>
              </a:lnSpc>
              <a:buFont typeface="Wingdings" panose="05000000000000000000" pitchFamily="2" charset="2"/>
              <a:buChar char="ü"/>
            </a:pPr>
            <a:r>
              <a:rPr lang="en-US" sz="2400" dirty="0"/>
              <a:t>PRAVAAH is a secure web-based portal </a:t>
            </a:r>
            <a:r>
              <a:rPr lang="en-US" sz="2400" dirty="0">
                <a:hlinkClick r:id="rId4"/>
              </a:rPr>
              <a:t>https://pravaah.rbi.org</a:t>
            </a:r>
            <a:r>
              <a:rPr lang="en-US" sz="2400" dirty="0"/>
              <a:t> launched by the Reserve Bank of India for online submission and tracking of applications seeking regulatory approvals, licenses and authorizations from RBI.</a:t>
            </a:r>
            <a:endParaRPr lang="en-US" sz="2400" b="1" dirty="0"/>
          </a:p>
          <a:p>
            <a:pPr marL="800100" lvl="1" indent="-342900" algn="just">
              <a:lnSpc>
                <a:spcPct val="140000"/>
              </a:lnSpc>
              <a:buFont typeface="Wingdings" panose="05000000000000000000" pitchFamily="2" charset="2"/>
              <a:buChar char="ü"/>
            </a:pPr>
            <a:r>
              <a:rPr lang="en-US" sz="2400" dirty="0"/>
              <a:t>PRAVAAH portal facilitates online submission and processing of various FEMA and foreign exchange related applications including </a:t>
            </a:r>
            <a:r>
              <a:rPr lang="en-US" sz="2400" b="1" dirty="0"/>
              <a:t>compounding applications</a:t>
            </a:r>
            <a:r>
              <a:rPr lang="en-US" sz="2400" dirty="0"/>
              <a:t>, </a:t>
            </a:r>
            <a:r>
              <a:rPr lang="en-US" sz="2400" b="1" dirty="0"/>
              <a:t>Overseas Investment (ODI) approval requests</a:t>
            </a:r>
            <a:r>
              <a:rPr lang="en-US" sz="2400" dirty="0"/>
              <a:t>, </a:t>
            </a:r>
            <a:r>
              <a:rPr lang="en-US" sz="2400" b="1" dirty="0"/>
              <a:t>foreign investment related approvals</a:t>
            </a:r>
            <a:r>
              <a:rPr lang="en-US" sz="2400" dirty="0"/>
              <a:t>, Liaison Office/Branch Office/Project Office applications, ECB related approvals, </a:t>
            </a:r>
            <a:r>
              <a:rPr lang="en-US" sz="2400" b="1" dirty="0"/>
              <a:t>immovable property related applications</a:t>
            </a:r>
            <a:r>
              <a:rPr lang="en-US" sz="2400" dirty="0"/>
              <a:t>, and </a:t>
            </a:r>
            <a:r>
              <a:rPr lang="en-US" sz="2400" b="1" dirty="0"/>
              <a:t>delayed reporting or clarification requests</a:t>
            </a:r>
            <a:r>
              <a:rPr lang="en-US" sz="2400" dirty="0"/>
              <a:t>.</a:t>
            </a:r>
            <a:endParaRPr lang="en-US" sz="2400" b="1" dirty="0"/>
          </a:p>
          <a:p>
            <a:pPr marL="971550" lvl="1" indent="-514350" algn="just">
              <a:lnSpc>
                <a:spcPct val="120000"/>
              </a:lnSpc>
              <a:buFont typeface="+mj-lt"/>
              <a:buAutoNum type="romanLcPeriod"/>
            </a:pPr>
            <a:endParaRPr lang="en-US" sz="2400" b="1" dirty="0"/>
          </a:p>
          <a:p>
            <a:pPr marL="514350" indent="-514350" algn="just">
              <a:lnSpc>
                <a:spcPct val="120000"/>
              </a:lnSpc>
              <a:buFont typeface="+mj-lt"/>
              <a:buAutoNum type="romanLcPeriod"/>
            </a:pPr>
            <a:endParaRPr lang="en-US" dirty="0"/>
          </a:p>
          <a:p>
            <a:pPr marL="514350" indent="-514350" algn="just">
              <a:lnSpc>
                <a:spcPct val="120000"/>
              </a:lnSpc>
              <a:buFont typeface="+mj-lt"/>
              <a:buAutoNum type="romanLcPeriod"/>
            </a:pPr>
            <a:endParaRPr lang="en-US" sz="800" dirty="0"/>
          </a:p>
        </p:txBody>
      </p:sp>
      <p:sp>
        <p:nvSpPr>
          <p:cNvPr id="9" name="Slide Number Placeholder 8">
            <a:extLst>
              <a:ext uri="{FF2B5EF4-FFF2-40B4-BE49-F238E27FC236}">
                <a16:creationId xmlns:a16="http://schemas.microsoft.com/office/drawing/2014/main" id="{7325552A-9787-1538-BCC9-749691EDB31D}"/>
              </a:ext>
            </a:extLst>
          </p:cNvPr>
          <p:cNvSpPr>
            <a:spLocks noGrp="1"/>
          </p:cNvSpPr>
          <p:nvPr>
            <p:ph type="sldNum" sz="quarter" idx="12"/>
          </p:nvPr>
        </p:nvSpPr>
        <p:spPr/>
        <p:txBody>
          <a:bodyPr/>
          <a:lstStyle/>
          <a:p>
            <a:fld id="{C4C31CBA-62FA-48D9-9AC4-C9F93CA95675}" type="slidenum">
              <a:rPr lang="en-US" smtClean="0"/>
              <a:t>62</a:t>
            </a:fld>
            <a:endParaRPr lang="en-US" dirty="0"/>
          </a:p>
        </p:txBody>
      </p:sp>
      <p:pic>
        <p:nvPicPr>
          <p:cNvPr id="6" name="Picture 5">
            <a:extLst>
              <a:ext uri="{FF2B5EF4-FFF2-40B4-BE49-F238E27FC236}">
                <a16:creationId xmlns:a16="http://schemas.microsoft.com/office/drawing/2014/main" id="{78EAFF66-E948-D538-CA17-A0CED62508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D8BEE3FA-C827-A3AD-54D8-45E80939BE37}"/>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21972947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51639" y="1074521"/>
            <a:ext cx="8830101" cy="1033446"/>
          </a:xfrm>
        </p:spPr>
        <p:txBody>
          <a:bodyPr>
            <a:noAutofit/>
          </a:bodyPr>
          <a:lstStyle/>
          <a:p>
            <a:r>
              <a:rPr lang="en-US" sz="9600" dirty="0"/>
              <a:t>Question</a:t>
            </a:r>
          </a:p>
          <a:p>
            <a:r>
              <a:rPr lang="en-US" sz="9600" dirty="0"/>
              <a:t> &amp;</a:t>
            </a:r>
          </a:p>
          <a:p>
            <a:r>
              <a:rPr lang="en-US" sz="9600" dirty="0"/>
              <a:t> Answer</a:t>
            </a:r>
            <a:endParaRPr lang="en-US" sz="9600"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63</a:t>
            </a:fld>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19923102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B4738E2F-CD19-3A60-7261-B1207AC9531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3CB72D0-A3A1-0E61-C9D7-69873573B87D}"/>
              </a:ext>
            </a:extLst>
          </p:cNvPr>
          <p:cNvSpPr>
            <a:spLocks noGrp="1"/>
          </p:cNvSpPr>
          <p:nvPr>
            <p:ph type="subTitle" idx="1"/>
          </p:nvPr>
        </p:nvSpPr>
        <p:spPr>
          <a:xfrm>
            <a:off x="1680949" y="1693499"/>
            <a:ext cx="8830101" cy="1033446"/>
          </a:xfrm>
        </p:spPr>
        <p:txBody>
          <a:bodyPr>
            <a:noAutofit/>
          </a:bodyPr>
          <a:lstStyle/>
          <a:p>
            <a:r>
              <a:rPr lang="en-US" sz="4000" dirty="0"/>
              <a:t>CA </a:t>
            </a:r>
            <a:r>
              <a:rPr lang="en-US" sz="4000" dirty="0" err="1"/>
              <a:t>Gopabandhu</a:t>
            </a:r>
            <a:r>
              <a:rPr lang="en-US" sz="4000" dirty="0"/>
              <a:t> </a:t>
            </a:r>
            <a:r>
              <a:rPr lang="en-US" sz="4000" dirty="0" err="1"/>
              <a:t>Parida</a:t>
            </a:r>
            <a:endParaRPr lang="en-US" sz="4000" dirty="0"/>
          </a:p>
          <a:p>
            <a:r>
              <a:rPr lang="en-US" sz="4000" dirty="0"/>
              <a:t>+91 98300 11460</a:t>
            </a:r>
          </a:p>
          <a:p>
            <a:r>
              <a:rPr lang="en-US" sz="4000" dirty="0"/>
              <a:t>Email: gopabandhu_parida@yahoo.co.in</a:t>
            </a:r>
          </a:p>
          <a:p>
            <a:endParaRPr lang="en-US" sz="4000" dirty="0"/>
          </a:p>
          <a:p>
            <a:r>
              <a:rPr lang="en-US" sz="4000" dirty="0"/>
              <a:t>THANK YOU</a:t>
            </a:r>
          </a:p>
          <a:p>
            <a:pPr algn="just"/>
            <a:endParaRPr lang="en-US" b="1" dirty="0"/>
          </a:p>
          <a:p>
            <a:pPr marL="457200" indent="-457200" algn="l">
              <a:buAutoNum type="arabicParenR"/>
            </a:pPr>
            <a:endParaRPr lang="en-US" dirty="0"/>
          </a:p>
        </p:txBody>
      </p:sp>
      <p:sp>
        <p:nvSpPr>
          <p:cNvPr id="9" name="Slide Number Placeholder 8">
            <a:extLst>
              <a:ext uri="{FF2B5EF4-FFF2-40B4-BE49-F238E27FC236}">
                <a16:creationId xmlns:a16="http://schemas.microsoft.com/office/drawing/2014/main" id="{ED2D2508-48CA-2D59-24B6-E2A1B1957430}"/>
              </a:ext>
            </a:extLst>
          </p:cNvPr>
          <p:cNvSpPr>
            <a:spLocks noGrp="1"/>
          </p:cNvSpPr>
          <p:nvPr>
            <p:ph type="sldNum" sz="quarter" idx="12"/>
          </p:nvPr>
        </p:nvSpPr>
        <p:spPr/>
        <p:txBody>
          <a:bodyPr/>
          <a:lstStyle/>
          <a:p>
            <a:fld id="{C4C31CBA-62FA-48D9-9AC4-C9F93CA95675}" type="slidenum">
              <a:rPr lang="en-US" smtClean="0"/>
              <a:t>64</a:t>
            </a:fld>
            <a:endParaRPr lang="en-US"/>
          </a:p>
        </p:txBody>
      </p:sp>
      <p:pic>
        <p:nvPicPr>
          <p:cNvPr id="5" name="Picture 4">
            <a:extLst>
              <a:ext uri="{FF2B5EF4-FFF2-40B4-BE49-F238E27FC236}">
                <a16:creationId xmlns:a16="http://schemas.microsoft.com/office/drawing/2014/main" id="{8CD6EF69-278E-6E3F-F9F3-500584DCED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Tree>
    <p:extLst>
      <p:ext uri="{BB962C8B-B14F-4D97-AF65-F5344CB8AC3E}">
        <p14:creationId xmlns:p14="http://schemas.microsoft.com/office/powerpoint/2010/main" val="3532470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1386481"/>
            <a:ext cx="10668000" cy="1033446"/>
          </a:xfrm>
        </p:spPr>
        <p:txBody>
          <a:bodyPr>
            <a:noAutofit/>
          </a:bodyPr>
          <a:lstStyle/>
          <a:p>
            <a:pPr marL="342900" indent="-342900" algn="just">
              <a:lnSpc>
                <a:spcPct val="150000"/>
              </a:lnSpc>
              <a:buFont typeface="Wingdings" panose="05000000000000000000" pitchFamily="2" charset="2"/>
              <a:buChar char="Ø"/>
            </a:pPr>
            <a:r>
              <a:rPr lang="en-US" dirty="0"/>
              <a:t>When it comes to FEMA all these cross-border transactions are categorized under two types of accounts:</a:t>
            </a:r>
          </a:p>
          <a:p>
            <a:pPr algn="just">
              <a:lnSpc>
                <a:spcPct val="150000"/>
              </a:lnSpc>
            </a:pPr>
            <a:endParaRPr lang="en-US" sz="800" b="1" dirty="0"/>
          </a:p>
          <a:p>
            <a:pPr marL="971550" lvl="1" indent="-514350" algn="just">
              <a:lnSpc>
                <a:spcPct val="150000"/>
              </a:lnSpc>
              <a:buFont typeface="+mj-lt"/>
              <a:buAutoNum type="romanUcPeriod"/>
            </a:pPr>
            <a:r>
              <a:rPr lang="en-US" sz="2400" b="1" dirty="0"/>
              <a:t>Current account transactions</a:t>
            </a:r>
          </a:p>
          <a:p>
            <a:pPr marL="971550" lvl="1" indent="-514350" algn="just">
              <a:lnSpc>
                <a:spcPct val="150000"/>
              </a:lnSpc>
              <a:buFont typeface="+mj-lt"/>
              <a:buAutoNum type="romanUcPeriod"/>
            </a:pPr>
            <a:r>
              <a:rPr lang="en-US" sz="2400" b="1" dirty="0"/>
              <a:t>Capital account transactions</a:t>
            </a:r>
          </a:p>
          <a:p>
            <a:pPr lvl="1" algn="just">
              <a:lnSpc>
                <a:spcPct val="150000"/>
              </a:lnSpc>
            </a:pPr>
            <a:endParaRPr lang="en-US" sz="800" b="1" dirty="0"/>
          </a:p>
          <a:p>
            <a:pPr lvl="1" algn="just"/>
            <a:endParaRPr lang="en-US" sz="2400" b="1" dirty="0"/>
          </a:p>
          <a:p>
            <a:pPr marL="342900" indent="-342900" algn="just">
              <a:buFont typeface="Arial" panose="020B0604020202020204" pitchFamily="34" charset="0"/>
              <a:buChar char="•"/>
            </a:pPr>
            <a:endParaRPr lang="en-US" dirty="0"/>
          </a:p>
          <a:p>
            <a:pPr marL="342900" indent="-342900" algn="just">
              <a:buFont typeface="Wingdings" panose="05000000000000000000" pitchFamily="2" charset="2"/>
              <a:buChar char="v"/>
            </a:pPr>
            <a:endParaRPr lang="en-US" b="1" dirty="0"/>
          </a:p>
          <a:p>
            <a:pPr marL="457200" indent="-457200" algn="just">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7</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392046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7225" y="742951"/>
            <a:ext cx="11258550" cy="1033446"/>
          </a:xfrm>
        </p:spPr>
        <p:txBody>
          <a:bodyPr>
            <a:noAutofit/>
          </a:bodyPr>
          <a:lstStyle/>
          <a:p>
            <a:pPr algn="l"/>
            <a:endParaRPr lang="en-US" sz="800" b="1" dirty="0"/>
          </a:p>
          <a:p>
            <a:pPr algn="just">
              <a:lnSpc>
                <a:spcPct val="150000"/>
              </a:lnSpc>
            </a:pPr>
            <a:r>
              <a:rPr lang="en-US" b="1" dirty="0"/>
              <a:t>I. </a:t>
            </a:r>
            <a:r>
              <a:rPr lang="en-US" sz="2800" b="1" dirty="0"/>
              <a:t>Current account transactions</a:t>
            </a:r>
          </a:p>
          <a:p>
            <a:pPr marL="800100" lvl="1" indent="-342900" algn="just">
              <a:lnSpc>
                <a:spcPct val="150000"/>
              </a:lnSpc>
              <a:buFont typeface="Wingdings" panose="05000000000000000000" pitchFamily="2" charset="2"/>
              <a:buChar char="ü"/>
            </a:pPr>
            <a:r>
              <a:rPr lang="en-US" sz="2400" dirty="0"/>
              <a:t>Current account transactions are mainly involving incomes, expenses, and short-term obligations</a:t>
            </a:r>
          </a:p>
          <a:p>
            <a:pPr marL="800100" lvl="1" indent="-342900" algn="just">
              <a:lnSpc>
                <a:spcPct val="150000"/>
              </a:lnSpc>
              <a:buFont typeface="Wingdings" panose="05000000000000000000" pitchFamily="2" charset="2"/>
              <a:buChar char="ü"/>
            </a:pPr>
            <a:r>
              <a:rPr lang="en-US" sz="2400" dirty="0"/>
              <a:t>Current Account Transactions are free unless expressly prohibited by Govt. or approval required from Govt or RBI</a:t>
            </a:r>
          </a:p>
          <a:p>
            <a:pPr algn="just">
              <a:lnSpc>
                <a:spcPct val="150000"/>
              </a:lnSpc>
            </a:pPr>
            <a:r>
              <a:rPr lang="en-US" b="1" dirty="0"/>
              <a:t>II. </a:t>
            </a:r>
            <a:r>
              <a:rPr lang="en-US" sz="2800" b="1" dirty="0"/>
              <a:t>Capital account transactions</a:t>
            </a:r>
          </a:p>
          <a:p>
            <a:pPr marL="914400" lvl="1" indent="-457200" algn="just">
              <a:lnSpc>
                <a:spcPct val="150000"/>
              </a:lnSpc>
              <a:buFont typeface="Wingdings" panose="05000000000000000000" pitchFamily="2" charset="2"/>
              <a:buChar char="ü"/>
            </a:pPr>
            <a:r>
              <a:rPr lang="en-US" sz="2400" dirty="0"/>
              <a:t>Capital account transactions which are affect/alter the assets or liabilities, outside India of persons resident in India (or) in India of persons resident outside India</a:t>
            </a:r>
          </a:p>
          <a:p>
            <a:pPr marL="914400" lvl="1" indent="-457200" algn="just">
              <a:lnSpc>
                <a:spcPct val="150000"/>
              </a:lnSpc>
              <a:buFont typeface="Wingdings" panose="05000000000000000000" pitchFamily="2" charset="2"/>
              <a:buChar char="ü"/>
            </a:pPr>
            <a:r>
              <a:rPr lang="en-US" sz="2400" dirty="0"/>
              <a:t>Capital Account Transactions are prohibited unless expressly permitted by RBI</a:t>
            </a:r>
          </a:p>
          <a:p>
            <a:pPr algn="just">
              <a:lnSpc>
                <a:spcPct val="150000"/>
              </a:lnSpc>
            </a:pPr>
            <a:endParaRPr lang="en-US" sz="2400" dirty="0"/>
          </a:p>
          <a:p>
            <a:pPr marL="914400" lvl="1" indent="-457200" algn="just">
              <a:buFont typeface="Arial" panose="020B0604020202020204" pitchFamily="34" charset="0"/>
              <a:buChar char="•"/>
            </a:pPr>
            <a:endParaRPr lang="en-US" sz="2400" dirty="0"/>
          </a:p>
          <a:p>
            <a:pPr lvl="1" algn="just"/>
            <a:endParaRPr lang="en-US" sz="2400" b="1" dirty="0"/>
          </a:p>
          <a:p>
            <a:pPr marL="342900" indent="-342900" algn="just">
              <a:buFont typeface="Arial" panose="020B0604020202020204" pitchFamily="34" charset="0"/>
              <a:buChar char="•"/>
            </a:pPr>
            <a:endParaRPr lang="en-US" dirty="0"/>
          </a:p>
          <a:p>
            <a:pPr marL="342900" indent="-342900" algn="just">
              <a:buFont typeface="Wingdings" panose="05000000000000000000" pitchFamily="2" charset="2"/>
              <a:buChar char="v"/>
            </a:pPr>
            <a:endParaRPr lang="en-US" b="1" dirty="0"/>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8</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7"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36354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4350" y="291883"/>
            <a:ext cx="11258550" cy="1033446"/>
          </a:xfrm>
        </p:spPr>
        <p:txBody>
          <a:bodyPr>
            <a:noAutofit/>
          </a:bodyPr>
          <a:lstStyle/>
          <a:p>
            <a:pPr algn="just">
              <a:lnSpc>
                <a:spcPct val="120000"/>
              </a:lnSpc>
            </a:pPr>
            <a:endParaRPr lang="en-US" b="1" dirty="0"/>
          </a:p>
          <a:p>
            <a:pPr algn="just">
              <a:lnSpc>
                <a:spcPct val="140000"/>
              </a:lnSpc>
            </a:pPr>
            <a:r>
              <a:rPr lang="en-US" b="1" dirty="0"/>
              <a:t>I) Current account transaction (taken from above cross border transactions):</a:t>
            </a:r>
          </a:p>
          <a:p>
            <a:pPr marL="800100" lvl="1" indent="-342900" algn="just">
              <a:lnSpc>
                <a:spcPct val="140000"/>
              </a:lnSpc>
              <a:buFont typeface="Wingdings" panose="05000000000000000000" pitchFamily="2" charset="2"/>
              <a:buChar char="Ø"/>
            </a:pPr>
            <a:r>
              <a:rPr lang="en-US" sz="2400" dirty="0"/>
              <a:t>Trade payments for import and export of goods or services </a:t>
            </a:r>
          </a:p>
          <a:p>
            <a:pPr marL="800100" lvl="1" indent="-342900" algn="just">
              <a:lnSpc>
                <a:spcPct val="140000"/>
              </a:lnSpc>
              <a:buFont typeface="Wingdings" panose="05000000000000000000" pitchFamily="2" charset="2"/>
              <a:buChar char="Ø"/>
            </a:pPr>
            <a:r>
              <a:rPr lang="en-US" sz="2400" dirty="0"/>
              <a:t>Interest &amp; dividend payments for loans and investments</a:t>
            </a:r>
          </a:p>
          <a:p>
            <a:pPr marL="800100" lvl="1" indent="-342900" algn="just">
              <a:lnSpc>
                <a:spcPct val="140000"/>
              </a:lnSpc>
              <a:buFont typeface="Wingdings" panose="05000000000000000000" pitchFamily="2" charset="2"/>
              <a:buChar char="Ø"/>
            </a:pPr>
            <a:r>
              <a:rPr lang="en-US" sz="2400" dirty="0"/>
              <a:t>Travel, education &amp; medical care payments abroad</a:t>
            </a:r>
          </a:p>
          <a:p>
            <a:pPr marL="800100" lvl="1" indent="-342900" algn="just">
              <a:lnSpc>
                <a:spcPct val="140000"/>
              </a:lnSpc>
              <a:buFont typeface="Wingdings" panose="05000000000000000000" pitchFamily="2" charset="2"/>
              <a:buChar char="Ø"/>
            </a:pPr>
            <a:r>
              <a:rPr lang="en-US" sz="2400" dirty="0"/>
              <a:t>Sending money as gift to a relative abroad</a:t>
            </a:r>
          </a:p>
          <a:p>
            <a:pPr marL="800100" lvl="1" indent="-342900" algn="just">
              <a:lnSpc>
                <a:spcPct val="140000"/>
              </a:lnSpc>
              <a:buFont typeface="Wingdings" panose="05000000000000000000" pitchFamily="2" charset="2"/>
              <a:buChar char="Ø"/>
            </a:pPr>
            <a:r>
              <a:rPr lang="en-US" sz="2400" dirty="0"/>
              <a:t>Sending money as donations to institution abroad</a:t>
            </a:r>
          </a:p>
          <a:p>
            <a:pPr marL="800100" lvl="1" indent="-342900" algn="just">
              <a:lnSpc>
                <a:spcPct val="140000"/>
              </a:lnSpc>
              <a:buFont typeface="Wingdings" panose="05000000000000000000" pitchFamily="2" charset="2"/>
              <a:buChar char="Ø"/>
            </a:pPr>
            <a:r>
              <a:rPr lang="en-US" sz="2400" dirty="0"/>
              <a:t>Payment of royalty and License Fees</a:t>
            </a:r>
          </a:p>
          <a:p>
            <a:pPr marL="800100" lvl="1" indent="-342900" algn="just">
              <a:lnSpc>
                <a:spcPct val="140000"/>
              </a:lnSpc>
              <a:buFont typeface="Wingdings" panose="05000000000000000000" pitchFamily="2" charset="2"/>
              <a:buChar char="Ø"/>
            </a:pPr>
            <a:r>
              <a:rPr lang="en-US" sz="2400" dirty="0"/>
              <a:t>Payment of technical consultancy fees</a:t>
            </a:r>
          </a:p>
          <a:p>
            <a:pPr marL="800100" lvl="1" indent="-342900" algn="just">
              <a:lnSpc>
                <a:spcPct val="140000"/>
              </a:lnSpc>
              <a:buFont typeface="Wingdings" panose="05000000000000000000" pitchFamily="2" charset="2"/>
              <a:buChar char="Ø"/>
            </a:pPr>
            <a:r>
              <a:rPr lang="en-US" sz="2400" dirty="0"/>
              <a:t>Payment for maintenance of Relatives</a:t>
            </a:r>
          </a:p>
          <a:p>
            <a:pPr marL="800100" lvl="1" indent="-342900" algn="just">
              <a:lnSpc>
                <a:spcPct val="140000"/>
              </a:lnSpc>
              <a:buFont typeface="Wingdings" panose="05000000000000000000" pitchFamily="2" charset="2"/>
              <a:buChar char="Ø"/>
            </a:pPr>
            <a:r>
              <a:rPr lang="en-US" sz="2400" dirty="0"/>
              <a:t>Any other transaction which does not qualify as a capital account transaction</a:t>
            </a:r>
          </a:p>
          <a:p>
            <a:pPr marL="457200" indent="-457200" algn="l">
              <a:buAutoNum type="arabicParenR"/>
            </a:pPr>
            <a:endParaRPr lang="en-US" dirty="0"/>
          </a:p>
        </p:txBody>
      </p:sp>
      <p:sp>
        <p:nvSpPr>
          <p:cNvPr id="9" name="Slide Number Placeholder 8"/>
          <p:cNvSpPr>
            <a:spLocks noGrp="1"/>
          </p:cNvSpPr>
          <p:nvPr>
            <p:ph type="sldNum" sz="quarter" idx="12"/>
          </p:nvPr>
        </p:nvSpPr>
        <p:spPr/>
        <p:txBody>
          <a:bodyPr/>
          <a:lstStyle/>
          <a:p>
            <a:fld id="{C4C31CBA-62FA-48D9-9AC4-C9F93CA95675}" type="slidenum">
              <a:rPr lang="en-US" smtClean="0"/>
              <a:t>9</a:t>
            </a:fld>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740" y="0"/>
            <a:ext cx="1910260" cy="1074521"/>
          </a:xfrm>
          <a:prstGeom prst="rect">
            <a:avLst/>
          </a:prstGeom>
        </p:spPr>
      </p:pic>
      <p:sp>
        <p:nvSpPr>
          <p:cNvPr id="8" name="Title 1">
            <a:extLst>
              <a:ext uri="{FF2B5EF4-FFF2-40B4-BE49-F238E27FC236}">
                <a16:creationId xmlns:a16="http://schemas.microsoft.com/office/drawing/2014/main" id="{1416EC4C-8471-D7B7-168B-6EBD8DD84774}"/>
              </a:ext>
            </a:extLst>
          </p:cNvPr>
          <p:cNvSpPr txBox="1">
            <a:spLocks/>
          </p:cNvSpPr>
          <p:nvPr/>
        </p:nvSpPr>
        <p:spPr>
          <a:xfrm>
            <a:off x="328719" y="0"/>
            <a:ext cx="9748073" cy="66533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3000" u="sng">
                <a:latin typeface="+mn-lt"/>
              </a:rPr>
              <a:t>FEMA COMPLIANCES UNDER CROSS-BORDER TRANSACTIONS</a:t>
            </a:r>
            <a:endParaRPr lang="en-US" sz="3000" u="sng" dirty="0">
              <a:latin typeface="+mn-lt"/>
            </a:endParaRPr>
          </a:p>
        </p:txBody>
      </p:sp>
    </p:spTree>
    <p:extLst>
      <p:ext uri="{BB962C8B-B14F-4D97-AF65-F5344CB8AC3E}">
        <p14:creationId xmlns:p14="http://schemas.microsoft.com/office/powerpoint/2010/main" val="12459261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7995</TotalTime>
  <Words>7795</Words>
  <Application>Microsoft Office PowerPoint</Application>
  <PresentationFormat>Widescreen</PresentationFormat>
  <Paragraphs>1257</Paragraphs>
  <Slides>64</Slides>
  <Notes>60</Notes>
  <HiddenSlides>5</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64</vt:i4>
      </vt:variant>
    </vt:vector>
  </HeadingPairs>
  <TitlesOfParts>
    <vt:vector size="69" baseType="lpstr">
      <vt:lpstr>Arial</vt:lpstr>
      <vt:lpstr>Calibri</vt:lpstr>
      <vt:lpstr>Calibri Light</vt:lpstr>
      <vt:lpstr>Wingdings</vt:lpstr>
      <vt:lpstr>Office Theme</vt:lpstr>
      <vt:lpstr>     FEMA COMPLIANCES UNDER CROSS-BORDER TRANSACTIONS</vt:lpstr>
      <vt:lpstr>FEMA COMPLIANCES UNDER CROSS-BORDER TRANSACTIONS</vt:lpstr>
      <vt:lpstr>FEMA COMPLIANCES UNDER CROSS-BORDER TRANSACTIONS</vt:lpstr>
      <vt:lpstr>FEMA COMPLIANCES UNDER CROSS-BORDER TRANSACTIONS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1. FOREIGN DIRECT INVESTMENT (FDI) </vt:lpstr>
      <vt:lpstr>  1. FOREIGN DIRECT INVESTMENT (FDI) </vt:lpstr>
      <vt:lpstr>  1. FOREIGN DIRECT INVESTMENT (FDI) </vt:lpstr>
      <vt:lpstr>  1. FOREIGN DIRECT INVESTMENT (FDI) </vt:lpstr>
      <vt:lpstr>  1. FOREIGN DIRECT INVESTMENT (FDI) </vt:lpstr>
      <vt:lpstr>  1. FOREIGN DIRECT INVESTMENT (FDI) </vt:lpstr>
      <vt:lpstr>  1. FOREIGN DIRECT INVESTMENT (FDI)</vt:lpstr>
      <vt:lpstr>  1. FOREIGN DIRECT INVESTMENT (FDI)</vt:lpstr>
      <vt:lpstr>  1. FOREIGN DIRECT INVESTMENT (FDI) </vt:lpstr>
      <vt:lpstr>  1. FOREIGN DIRECT INVESTMENT (FDI) </vt:lpstr>
      <vt:lpstr>  1. FOREIGN DIRECT INVESTMENT (FDI) </vt:lpstr>
      <vt:lpstr>  1. FOREIGN DIRECT INVESTMENT (FDI) </vt:lpstr>
      <vt:lpstr>  1. FOREIGN DIRECT INVESTMENT (FDI) </vt:lpstr>
      <vt:lpstr>  1. FOREIGN DIRECT INVESTMENT (FDI) </vt:lpstr>
      <vt:lpstr>  1. FOREIGN DIRECT INVESTMENT (FDI) </vt:lpstr>
      <vt:lpstr>  </vt:lpstr>
      <vt:lpstr>  2. OVERSEAS DIRECT INVESTMENT (ODI) </vt:lpstr>
      <vt:lpstr>  2. OVERSEAS DIRECT INVESTMENT (ODI)</vt:lpstr>
      <vt:lpstr>  2. OVERSEAS DIRECT INVESTMENT (ODI)</vt:lpstr>
      <vt:lpstr>  2. OVERSEAS DIRECT INVESTMENT (ODI)</vt:lpstr>
      <vt:lpstr>  2. OVERSEAS DIRECT INVESTMENT (ODI)</vt:lpstr>
      <vt:lpstr>  2. OVERSEAS DIRECT INVESTMENT (ODI)</vt:lpstr>
      <vt:lpstr>  2. OVERSEAS DIRECT INVESTMENT (ODI)</vt:lpstr>
      <vt:lpstr>  2. OVERSEAS DIRECT INVESTMENT (ODI)</vt:lpstr>
      <vt:lpstr>3. Liberalized Remittance Scheme (LRS) by resident individual</vt:lpstr>
      <vt:lpstr>  3. Liberalized Remittance Scheme (LRS) by resident individual</vt:lpstr>
      <vt:lpstr>  3. Liberalized Remittance Scheme (LRS) by resident individual</vt:lpstr>
      <vt:lpstr>  3. Liberalized Remittance Scheme (LRS) by resident individual</vt:lpstr>
      <vt:lpstr>  3. Liberalized Remittance Scheme (LRS) by resident individual</vt:lpstr>
      <vt:lpstr>  3. Liberalized Remittance Scheme (LRS) by resident individual</vt:lpstr>
      <vt:lpstr>  3. Liberalized Remittance Scheme (LRS) by resident individual</vt:lpstr>
      <vt:lpstr>  3. Liberalized Remittance Scheme (LRS) by resident individual</vt:lpstr>
      <vt:lpstr>  4. Acquisition/Transfer of Immovable Property </vt:lpstr>
      <vt:lpstr>  4. Acquisition/Transfer of Immovable Property </vt:lpstr>
      <vt:lpstr>  4. Acquisition/Transfer of Immovable Property </vt:lpstr>
      <vt:lpstr>  4. Acquisition/Transfer of Immovable Property </vt:lpstr>
      <vt:lpstr>  4. Acquisition/Transfer of Immovable Property </vt:lpstr>
      <vt:lpstr>  4. Acquisition/Transfer of Immovable Property </vt:lpstr>
      <vt:lpstr>  4. Acquisition/Transfer of Immovable Property </vt:lpstr>
      <vt:lpstr>  4. Acquisition/Transfer of Immovable Property </vt:lpstr>
      <vt:lpstr>  CONTRAVENTIONS UNDER FEMA </vt:lpstr>
      <vt:lpstr>  CONTRAVENTIONS UNDER FEMA </vt:lpstr>
      <vt:lpstr>  CONTRAVENTIONS UNDER FEMA </vt:lpstr>
      <vt:lpstr>  PRAVAAH PORTAL UNDER FEMA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EXCHANGE MANAGEMENT ACT (FEMA)</dc:title>
  <dc:creator>admin</dc:creator>
  <cp:lastModifiedBy>ADMIN</cp:lastModifiedBy>
  <cp:revision>994</cp:revision>
  <dcterms:created xsi:type="dcterms:W3CDTF">2024-12-12T07:53:12Z</dcterms:created>
  <dcterms:modified xsi:type="dcterms:W3CDTF">2026-05-09T04:42:09Z</dcterms:modified>
</cp:coreProperties>
</file>