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viewProps" Target="viewProp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tableStyles" Target="tableStyle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F21DCC-7559-EF41-B7A9-837B2846C756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C1FD85-8DD6-164C-9CCD-C69F3BA0B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40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 /><Relationship Id="rId1" Type="http://schemas.openxmlformats.org/officeDocument/2006/relationships/notesMaster" Target="../notesMasters/notesMaster1.xml" 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 /><Relationship Id="rId1" Type="http://schemas.openxmlformats.org/officeDocument/2006/relationships/notesMaster" Target="../notesMasters/notesMaster1.xml" 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 /><Relationship Id="rId1" Type="http://schemas.openxmlformats.org/officeDocument/2006/relationships/notesMaster" Target="../notesMasters/notesMaster1.xml" 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 /><Relationship Id="rId1" Type="http://schemas.openxmlformats.org/officeDocument/2006/relationships/notesMaster" Target="../notesMasters/notesMaster1.xml" 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 /><Relationship Id="rId1" Type="http://schemas.openxmlformats.org/officeDocument/2006/relationships/notesMaster" Target="../notesMasters/notesMaster1.xml" 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 /><Relationship Id="rId1" Type="http://schemas.openxmlformats.org/officeDocument/2006/relationships/slideLayout" Target="../slideLayouts/slideLayout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1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1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 /><Relationship Id="rId1" Type="http://schemas.openxmlformats.org/officeDocument/2006/relationships/slideLayout" Target="../slideLayouts/slideLayout1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 /><Relationship Id="rId1" Type="http://schemas.openxmlformats.org/officeDocument/2006/relationships/slideLayout" Target="../slideLayouts/slideLayout1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 /><Relationship Id="rId1" Type="http://schemas.openxmlformats.org/officeDocument/2006/relationships/slideLayout" Target="../slideLayouts/slideLayout1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 /><Relationship Id="rId1" Type="http://schemas.openxmlformats.org/officeDocument/2006/relationships/slideLayout" Target="../slideLayouts/slideLayout1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 /><Relationship Id="rId1" Type="http://schemas.openxmlformats.org/officeDocument/2006/relationships/slideLayout" Target="../slideLayouts/slideLayout1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 /><Relationship Id="rId1" Type="http://schemas.openxmlformats.org/officeDocument/2006/relationships/slideLayout" Target="../slideLayouts/slideLayout1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 /><Relationship Id="rId1" Type="http://schemas.openxmlformats.org/officeDocument/2006/relationships/slideLayout" Target="../slideLayouts/slideLayout1.xml" 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 /><Relationship Id="rId1" Type="http://schemas.openxmlformats.org/officeDocument/2006/relationships/slideLayout" Target="../slideLayouts/slideLayout1.xml" 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 /><Relationship Id="rId1" Type="http://schemas.openxmlformats.org/officeDocument/2006/relationships/slideLayout" Target="../slideLayouts/slideLayout1.xml" 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DGARUP@GMAIL.COM" TargetMode="External" /><Relationship Id="rId2" Type="http://schemas.openxmlformats.org/officeDocument/2006/relationships/notesSlide" Target="../notesSlides/notesSlide22.xml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1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1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823631"/>
            <a:ext cx="8138160" cy="192881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GST on the Digital Economy</a:t>
            </a:r>
            <a:endParaRPr lang="en-IN" sz="38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r>
              <a:rPr lang="en-IN" sz="3800" b="1" dirty="0">
                <a:solidFill>
                  <a:srgbClr val="FFFFFF"/>
                </a:solidFill>
                <a:latin typeface="Calibri" pitchFamily="34" charset="0"/>
              </a:rPr>
              <a:t>CA(</a:t>
            </a:r>
            <a:r>
              <a:rPr lang="en-IN" sz="3800" b="1" dirty="0" err="1">
                <a:solidFill>
                  <a:srgbClr val="FFFFFF"/>
                </a:solidFill>
                <a:latin typeface="Calibri" pitchFamily="34" charset="0"/>
              </a:rPr>
              <a:t>Adv</a:t>
            </a:r>
            <a:r>
              <a:rPr lang="en-IN" sz="3800" b="1" dirty="0">
                <a:solidFill>
                  <a:srgbClr val="FFFFFF"/>
                </a:solidFill>
                <a:latin typeface="Calibri" pitchFamily="34" charset="0"/>
              </a:rPr>
              <a:t>) Arup </a:t>
            </a:r>
            <a:r>
              <a:rPr lang="en-IN" sz="3800" b="1" dirty="0" err="1">
                <a:solidFill>
                  <a:srgbClr val="FFFFFF"/>
                </a:solidFill>
                <a:latin typeface="Calibri" pitchFamily="34" charset="0"/>
              </a:rPr>
              <a:t>Dasgupta</a:t>
            </a:r>
            <a:endParaRPr lang="en-IN" sz="3800" b="1" dirty="0">
              <a:solidFill>
                <a:srgbClr val="FFFFFF"/>
              </a:solidFill>
              <a:latin typeface="Calibri" pitchFamily="34" charset="0"/>
            </a:endParaRPr>
          </a:p>
          <a:p>
            <a:pPr marL="0" indent="0" algn="ctr">
              <a:buNone/>
            </a:pPr>
            <a:r>
              <a:rPr lang="en-IN" sz="3800" b="1" dirty="0">
                <a:solidFill>
                  <a:srgbClr val="FFFFFF"/>
                </a:solidFill>
                <a:latin typeface="Calibri" pitchFamily="34" charset="0"/>
              </a:rPr>
              <a:t>FCA LLB ACS CISA </a:t>
            </a:r>
          </a:p>
          <a:p>
            <a:pPr marL="0" indent="0" algn="ctr">
              <a:buNone/>
            </a:pPr>
            <a:endParaRPr lang="en-IN" sz="38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548640" y="292608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Studies 4A · 4B · 4C  |  Influencer Marketing · YouTube Creators · E-Commerce TCS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IN" sz="1100" dirty="0">
                <a:solidFill>
                  <a:srgbClr val="8899AA"/>
                </a:solidFill>
              </a:rPr>
              <a:t>National Conference</a:t>
            </a:r>
            <a:r>
              <a:rPr lang="en-US" sz="1100" dirty="0">
                <a:solidFill>
                  <a:srgbClr val="8899AA"/>
                </a:solidFill>
              </a:rPr>
              <a:t> on GST | </a:t>
            </a:r>
            <a:r>
              <a:rPr lang="en-IN" sz="1100" dirty="0">
                <a:solidFill>
                  <a:srgbClr val="8899AA"/>
                </a:solidFill>
              </a:rPr>
              <a:t>15</a:t>
            </a:r>
            <a:r>
              <a:rPr lang="en-IN" sz="1100" baseline="30000" dirty="0">
                <a:solidFill>
                  <a:srgbClr val="8899AA"/>
                </a:solidFill>
              </a:rPr>
              <a:t>th</a:t>
            </a:r>
            <a:r>
              <a:rPr lang="en-IN" sz="1100" dirty="0">
                <a:solidFill>
                  <a:srgbClr val="8899AA"/>
                </a:solidFill>
              </a:rPr>
              <a:t> </a:t>
            </a:r>
            <a:r>
              <a:rPr lang="en-US" sz="1100" dirty="0">
                <a:solidFill>
                  <a:srgbClr val="8899AA"/>
                </a:solidFill>
              </a:rPr>
              <a:t>May 2026 | </a:t>
            </a:r>
            <a:r>
              <a:rPr lang="en-IN" sz="1100" dirty="0">
                <a:solidFill>
                  <a:srgbClr val="8899AA"/>
                </a:solidFill>
              </a:rPr>
              <a:t>EIRC OF ICAI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164592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Variations 2 &amp; 5 — Sponsorships &amp; Sale of Digital Products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713232"/>
            <a:ext cx="8595360" cy="0"/>
          </a:xfrm>
          <a:prstGeom prst="line">
            <a:avLst/>
          </a:prstGeom>
          <a:noFill/>
          <a:ln w="12700">
            <a:solidFill>
              <a:srgbClr val="D9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4160520" cy="39319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822960"/>
            <a:ext cx="3977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Variation 2: Sponsorships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4320" y="1170432"/>
            <a:ext cx="4160520" cy="3584448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84048" y="1207008"/>
            <a:ext cx="393192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Indian brands (INR): Taxable at 18%, SAC 9983, B2B or B2C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Foreign brands (foreign currency): Apply export analysis — direct contract with foreign brand = export (zero-rated under LUT)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Indian agency intermediates → risk of domestic supply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CBIC Circular 230/24/2024: If own account → NOT intermediary → export eligible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Finance Act 2026: Section 13(8)(b) omitted → intermediary services now also zero-rated where recipient outside India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663440" y="822960"/>
            <a:ext cx="4160520" cy="39319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754880" y="822960"/>
            <a:ext cx="3977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Variation 5: Digital Products &amp; Merchandise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663440" y="1170432"/>
            <a:ext cx="4160520" cy="3584448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773168" y="1207008"/>
            <a:ext cx="393192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Merchandise (t-shirts, accessories): GOODS — GST at applicable rate (5% below ₹1,000; 12% above for apparel)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products (courses, templates, presets): SERVICES — ESS (Electronically Supplied Services) — 18% GST, SAC 9984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ESS classification important for POS: Section 13(12) → POS = location of recipient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involvement: If third-party platform collects → Section 52 TCS may apply on the platform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24(i): inter-state supply of services = mandatory registration regardless of turnover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71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046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4(C)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914400" y="292608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D4EBF5"/>
                </a:solidFill>
              </a:rPr>
              <a:t>ShopBridge Online Platform — E-Commerce TCS under Section 52, CGST Act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164592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E-Commerce Models: Inventory-Based vs. Non-Inventory-Based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713232"/>
            <a:ext cx="8595360" cy="0"/>
          </a:xfrm>
          <a:prstGeom prst="line">
            <a:avLst/>
          </a:prstGeom>
          <a:noFill/>
          <a:ln w="12700">
            <a:solidFill>
              <a:srgbClr val="D9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8549640" cy="38404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84048" y="822960"/>
            <a:ext cx="8321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model adopted by the platform is the THRESHOLD question — it determines supplier identity, GST liability, TCS applicability &amp; ITC eligibility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274320" y="1298448"/>
            <a:ext cx="4160520" cy="347472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1298448"/>
            <a:ext cx="3977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INVENTORY-BASED MODEL  (First-Party / B2C Direct)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1645920"/>
            <a:ext cx="4160520" cy="3246120"/>
          </a:xfrm>
          <a:prstGeom prst="rect">
            <a:avLst/>
          </a:prstGeom>
          <a:solidFill>
            <a:srgbClr val="F4F6F9"/>
          </a:solidFill>
          <a:ln w="12700">
            <a:solidFill>
              <a:srgbClr val="D9E8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84048" y="1691640"/>
            <a:ext cx="3931920" cy="3154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0F71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works: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OWNS the goods (purchases from manufacturer/wholesaler). Sells directly to end consumer in its own name.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0F71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GST Treatment: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IS the supplier — pays GST on its own outward supply. Section 52 TCS does NOT apply (no third-party supplier).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0F71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ITC: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avails full ITC on purchases. No TCS obligation on itself.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0F71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Amazon Retail (1P), Flipkart Wholesale, Myntra's owned inventory, Nykaa's own-brand products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000" i="1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GST FAQ (GST Council): Platform that buys and sells on own account — supplier identity = platform, no TCS on own supply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663440" y="1298448"/>
            <a:ext cx="4160520" cy="347472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754880" y="1298448"/>
            <a:ext cx="3977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NON-INVENTORY-BASED MODEL  (Marketplace / Third-Party)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663440" y="1645920"/>
            <a:ext cx="4160520" cy="3246120"/>
          </a:xfrm>
          <a:prstGeom prst="rect">
            <a:avLst/>
          </a:prstGeom>
          <a:solidFill>
            <a:srgbClr val="F4F6F9"/>
          </a:solidFill>
          <a:ln w="12700">
            <a:solidFill>
              <a:srgbClr val="D9E8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773168" y="1691640"/>
            <a:ext cx="3931920" cy="3154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0F71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works: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does NOT own goods. Third-party sellers list products; platform provides the marketplace. Goods sold in seller's name.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0F71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GST Treatment: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Seller IS the supplier — pays GST. Platform collects TCS @ 0.5% under Section 52 IF it collects consideration (Hiveloop HC).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0F71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ITC: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TCS credited to seller's cash ledger for discharge of output liability. Platform claims ITC on its own expenses (commission, warehousing).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0F71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Amazon 3P Marketplace, Flipkart Marketplace, Meesho, Udaan (B2B), ONDC-based platforms, ShopBridge (this case study)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000" i="1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52(1) CGST + Hiveloop HC [2026]: TCS liability = collection of consideration. No collection = no TCS.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457700" y="1298448"/>
            <a:ext cx="0" cy="3593592"/>
          </a:xfrm>
          <a:prstGeom prst="line">
            <a:avLst/>
          </a:prstGeom>
          <a:noFill/>
          <a:ln w="19050">
            <a:solidFill>
              <a:srgbClr val="D9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164592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Hybrid &amp; Mixed Models — Where the Lines Blur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713232"/>
            <a:ext cx="8595360" cy="0"/>
          </a:xfrm>
          <a:prstGeom prst="line">
            <a:avLst/>
          </a:prstGeom>
          <a:noFill/>
          <a:ln w="12700">
            <a:solidFill>
              <a:srgbClr val="D9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8549640" cy="38404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84048" y="822960"/>
            <a:ext cx="8321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Real-world platforms often operate BOTH models simultaneously — requiring transaction-level GST analysis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274320" y="1325880"/>
            <a:ext cx="4160520" cy="1600200"/>
          </a:xfrm>
          <a:prstGeom prst="rect">
            <a:avLst/>
          </a:prstGeom>
          <a:solidFill>
            <a:srgbClr val="F4F6F9"/>
          </a:solidFill>
          <a:ln w="12700">
            <a:solidFill>
              <a:srgbClr val="D9E8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274320" y="1325880"/>
            <a:ext cx="4160520" cy="301752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65760" y="1325880"/>
            <a:ext cx="39776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Fulfilled by Platform (FBP / FBA)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365760" y="1655064"/>
            <a:ext cx="3977640" cy="12070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Seller owns goods but platform warehouses, packs &amp; ships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 = Seller (not platform) → Section 52 TCS if platform collects payment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possession ≠ ownership → does NOT convert to inventory model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GST FAQ (GST Council): FBA arrangement — seller remains supplier, platform collects TCS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709160" y="1325880"/>
            <a:ext cx="4160520" cy="1600200"/>
          </a:xfrm>
          <a:prstGeom prst="rect">
            <a:avLst/>
          </a:prstGeom>
          <a:solidFill>
            <a:srgbClr val="F4F6F9"/>
          </a:solidFill>
          <a:ln w="12700">
            <a:solidFill>
              <a:srgbClr val="D9E8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709160" y="1325880"/>
            <a:ext cx="4160520" cy="30175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00600" y="1325880"/>
            <a:ext cx="39776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Label on Marketplace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800600" y="1655064"/>
            <a:ext cx="3977640" cy="12070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sells own-branded goods through its marketplace listing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= Supplier for own-label SKUs → no TCS on own supply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Third-party listings on same platform → TCS on those separately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Mixed model: inventory + marketplace on same platform → separate treatment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274320" y="3044952"/>
            <a:ext cx="4160520" cy="1600200"/>
          </a:xfrm>
          <a:prstGeom prst="rect">
            <a:avLst/>
          </a:prstGeom>
          <a:solidFill>
            <a:srgbClr val="F4F6F9"/>
          </a:solidFill>
          <a:ln w="12700">
            <a:solidFill>
              <a:srgbClr val="D9E8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274320" y="3044952"/>
            <a:ext cx="4160520" cy="301752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65760" y="3044952"/>
            <a:ext cx="39776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Flash Sale / Group Buying Model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365760" y="3374136"/>
            <a:ext cx="3977640" cy="12070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pre-negotiates price with brand; sells to consumers at discounted price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title passes through platform: inventory model → platform is supplier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platform only facilitates: non-inventory → TCS on collection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 terms &amp; title transfer moment are determinative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709160" y="3044952"/>
            <a:ext cx="4160520" cy="1600200"/>
          </a:xfrm>
          <a:prstGeom prst="rect">
            <a:avLst/>
          </a:prstGeom>
          <a:solidFill>
            <a:srgbClr val="F4F6F9"/>
          </a:solidFill>
          <a:ln w="12700">
            <a:solidFill>
              <a:srgbClr val="D9E8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709160" y="3044952"/>
            <a:ext cx="4160520" cy="30175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00600" y="3044952"/>
            <a:ext cx="39776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ONDC / Multi-ECO Model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800600" y="3374136"/>
            <a:ext cx="3977640" cy="12070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Buyer-side ECO ≠ Seller-side ECO — CBIC Circular 194/06/2023 applies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TCS obligation: ECO that collects from buyer AND makes final payment to supplier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ECO in chain files its own GSTR-8 for its leg of the transaction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Hiveloop HC: ECO not collecting = no TCS even if listed as 'operator'</a:t>
            </a:r>
            <a:endParaRPr lang="en-US" sz="9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164592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Inventory vs. Non-Inventory — Comparative GST Treatment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713232"/>
            <a:ext cx="8595360" cy="0"/>
          </a:xfrm>
          <a:prstGeom prst="line">
            <a:avLst/>
          </a:prstGeom>
          <a:noFill/>
          <a:ln w="12700">
            <a:solidFill>
              <a:srgbClr val="D9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822960"/>
          <a:ext cx="8595360" cy="4069080"/>
        </p:xfrm>
        <a:graphic>
          <a:graphicData uri="http://schemas.openxmlformats.org/drawingml/2006/table">
            <a:tbl>
              <a:tblPr/>
              <a:tblGrid>
                <a:gridCol w="201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7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3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Parameter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556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Inventory-Based (1P)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71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Non-Inventory Marketplace (3P)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b="1" dirty="0">
                          <a:solidFill>
                            <a:srgbClr val="1B2A4A"/>
                          </a:solidFill>
                        </a:rPr>
                        <a:t>Who owns goods?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4B5563"/>
                          </a:solidFill>
                        </a:rPr>
                        <a:t>Platform / ECO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4B5563"/>
                          </a:solidFill>
                        </a:rPr>
                        <a:t>Third-party seller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b="1" dirty="0">
                          <a:solidFill>
                            <a:srgbClr val="1B2A4A"/>
                          </a:solidFill>
                        </a:rPr>
                        <a:t>Who is the GST supplier?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4B5563"/>
                          </a:solidFill>
                        </a:rPr>
                        <a:t>Platform (supplies on own account)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4B5563"/>
                          </a:solidFill>
                        </a:rPr>
                        <a:t>Seller (platform only facilitates)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b="1" dirty="0">
                          <a:solidFill>
                            <a:srgbClr val="1B2A4A"/>
                          </a:solidFill>
                        </a:rPr>
                        <a:t>Section 52 TCS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4B5563"/>
                          </a:solidFill>
                        </a:rPr>
                        <a:t>NOT applicable — platform is own supplier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4B5563"/>
                          </a:solidFill>
                        </a:rPr>
                        <a:t>APPLICABLE — if platform collects consideration [Hiveloop HC]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b="1" dirty="0">
                          <a:solidFill>
                            <a:srgbClr val="1B2A4A"/>
                          </a:solidFill>
                        </a:rPr>
                        <a:t>Section 9(5)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4B5563"/>
                          </a:solidFill>
                        </a:rPr>
                        <a:t>Not applicable (own supply)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4B5563"/>
                          </a:solidFill>
                        </a:rPr>
                        <a:t>May apply for notified services (cabs, food, hotels)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b="1" dirty="0">
                          <a:solidFill>
                            <a:srgbClr val="1B2A4A"/>
                          </a:solidFill>
                        </a:rPr>
                        <a:t>Invoice issuer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4B5563"/>
                          </a:solidFill>
                        </a:rPr>
                        <a:t>Platform issues tax invoice to buyer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4B5563"/>
                          </a:solidFill>
                        </a:rPr>
                        <a:t>Seller issues tax invoice; platform may issue on behalf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b="1" dirty="0">
                          <a:solidFill>
                            <a:srgbClr val="1B2A4A"/>
                          </a:solidFill>
                        </a:rPr>
                        <a:t>ITC on purchases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4B5563"/>
                          </a:solidFill>
                        </a:rPr>
                        <a:t>Platform avails ITC on stock purchased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4B5563"/>
                          </a:solidFill>
                        </a:rPr>
                        <a:t>Seller avails ITC; TCS credited to seller's cash ledger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b="1" dirty="0">
                          <a:solidFill>
                            <a:srgbClr val="1B2A4A"/>
                          </a:solidFill>
                        </a:rPr>
                        <a:t>GSTR-8 filing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4B5563"/>
                          </a:solidFill>
                        </a:rPr>
                        <a:t>Not required (no TCS obligation)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4B5563"/>
                          </a:solidFill>
                        </a:rPr>
                        <a:t>Required — monthly by 10th (if TCS collected)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b="1" dirty="0">
                          <a:solidFill>
                            <a:srgbClr val="1B2A4A"/>
                          </a:solidFill>
                        </a:rPr>
                        <a:t>GST registration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4B5563"/>
                          </a:solidFill>
                        </a:rPr>
                        <a:t>Platform registers as supplier in each state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4B5563"/>
                          </a:solidFill>
                        </a:rPr>
                        <a:t>Mandatory for platform [no threshold]; seller must also register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b="1" dirty="0">
                          <a:solidFill>
                            <a:srgbClr val="1B2A4A"/>
                          </a:solidFill>
                        </a:rPr>
                        <a:t>ShopBridge relevance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4B5563"/>
                          </a:solidFill>
                        </a:rPr>
                        <a:t>N/A — ShopBridge is marketplace model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4B5563"/>
                          </a:solidFill>
                        </a:rPr>
                        <a:t>Variations 1–5 of Case Study 4C governed by this model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164592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52 — TCS Framework: The Legal Test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713232"/>
            <a:ext cx="8595360" cy="0"/>
          </a:xfrm>
          <a:prstGeom prst="line">
            <a:avLst/>
          </a:prstGeom>
          <a:noFill/>
          <a:ln w="12700">
            <a:solidFill>
              <a:srgbClr val="D9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8549640" cy="12344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822960"/>
            <a:ext cx="8366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Sine Qua Non: Collection of Consideration [Section 52(1), CGST Act]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4320" y="1170432"/>
            <a:ext cx="8549640" cy="886968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84048" y="1207008"/>
            <a:ext cx="832104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TCS applies where ECO collects 'consideration with respect to such supplies' on behalf of the supplier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WORD: 'COLLECTS' — Collection of consideration is a MANDATORY precondition. No collection = No TCS liability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74320" y="2176272"/>
            <a:ext cx="4160520" cy="26060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65760" y="2176272"/>
            <a:ext cx="3977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Karnataka HC — Hiveloop Technology [WP 21130/2022, 09.03.2026]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74320" y="2523744"/>
            <a:ext cx="4160520" cy="2258568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84048" y="2560320"/>
            <a:ext cx="3931920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Hiveloop (udaan portal): provided platform access only, did NOT collect payment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HC: Plain reading of Section 52 — TCS arises ONLY when ECO collects payment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Operator not collecting consideration ≠ liable under Section 52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74 (fraud/suppression) NOT invocable for bona fide non-collection of TCS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provision akin to Section 201 IT Act to treat ECO as 'assessee in default'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663440" y="2176272"/>
            <a:ext cx="4160520" cy="2606040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754880" y="2176272"/>
            <a:ext cx="3977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CBIC Circular 194/06/2023 [Multi-ECO ONDC Clarification]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663440" y="2523744"/>
            <a:ext cx="4160520" cy="2258568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773168" y="2560320"/>
            <a:ext cx="3931920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multi-ECO transactions (ONDC model), TCS liability rests with the ECO that ultimately PAYS the supplier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Buyer-side ECO collects → remits to seller-side ECO → seller-side ECO pays supplier → seller-side ECO collects TCS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Confirms: COLLECTION is the trigger, not mere facilitation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 (post July 2024): 0.5% IGST (inter-state) / 0.25% CGST + 0.25% SGST (intra-state) [Notification 15/2024-CT]</a:t>
            </a:r>
            <a:endParaRPr lang="en-US" sz="10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164592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ShopBridge — Variation-wise TCS Analysis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713232"/>
            <a:ext cx="8595360" cy="0"/>
          </a:xfrm>
          <a:prstGeom prst="line">
            <a:avLst/>
          </a:prstGeom>
          <a:noFill/>
          <a:ln w="12700">
            <a:solidFill>
              <a:srgbClr val="D9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822960"/>
          <a:ext cx="8595360" cy="4023360"/>
        </p:xfrm>
        <a:graphic>
          <a:graphicData uri="http://schemas.openxmlformats.org/drawingml/2006/table">
            <a:tbl>
              <a:tblPr/>
              <a:tblGrid>
                <a:gridCol w="2148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8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8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48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Variation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Model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TCS Applicable?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Key Authority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1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ShopBridge collects payment, remits to seller after deducting commission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YES — Section 52 squarely applies. TCS @ 0.5% IGST on net taxable supplies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Section 52(1) CGST Act; Notification 15/2024-CT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2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Seller collects payment directly; ShopBridge provides listing/interface only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NO — Hiveloop HC: no TCS if ECO does not collect consideration. Own commission: 18% GST independently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Karnataka HC – Hiveloop [WP 21130/2022]; Circular 194/06/2023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3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Hybrid: prepaid via platform + COD direct to seller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SELECTIVE — TCS only on prepaid orders (platform collects). No TCS on COD/direct payments. Reconciliation in GSTR-8 mandatory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Hiveloop HC + Circular 194 read together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4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Infrastructure provider: storefront, listing tools only; no consideration collected, no settlement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NO — Technology enablement ≠ 'through' the operator for Section 52. Own charges (sub. fees, ads) taxable at 18% independently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Hiveloop HC; Section 52(1) plain reading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5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Commission, platform fees, ad charges from sellers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N/A to TCS — these are ShopBridge's OWN outward supplies of services at 18%. Existence of commission ≠ TCS trigger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Section 52(1); Circular 194/06/2023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164592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9(5) vs. Section 52 — Two Distinct Regimes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713232"/>
            <a:ext cx="8595360" cy="0"/>
          </a:xfrm>
          <a:prstGeom prst="line">
            <a:avLst/>
          </a:prstGeom>
          <a:noFill/>
          <a:ln w="12700">
            <a:solidFill>
              <a:srgbClr val="D9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4160520" cy="39319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822960"/>
            <a:ext cx="3977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52 — TCS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4320" y="1170432"/>
            <a:ext cx="4160520" cy="3584448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84048" y="1207008"/>
            <a:ext cx="393192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 collects TCS @ 0.5% on net value of taxable supplies made THROUGH it by other suppliers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CONDITION: ECO must collect consideration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 remains liable to pay GST on full supply value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TCS credited to supplier's electronic cash ledger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 files GSTR-8 monthly by 10th of next month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Applies to general goods/services on marketplace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663440" y="822960"/>
            <a:ext cx="4160520" cy="39319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754880" y="822960"/>
            <a:ext cx="3977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9(5) — ECO as Deemed Supplier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663440" y="1170432"/>
            <a:ext cx="4160520" cy="3584448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773168" y="1207008"/>
            <a:ext cx="393192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NOTIFIED services: cab aggregation (Ola/Uber), food delivery (Swiggy/Zomato), accommodation (unregistered), housekeeping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 is DEEMED the supplier and pays full GST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Actual supplier need not register (if not crossing threshold)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TCS under Section 52 on these transactions — Section 9(5) overrides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AAR Karnataka — Uber India [2024 (24) CENTAX 118]: 'Through' platform = facilitation end-to-end; Section 9(5) not contingent on consideration collection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ShopBridge (general goods) → Section 52 applies, NOT Section 9(5)</a:t>
            </a:r>
            <a:endParaRPr lang="en-US" sz="10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71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046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Legal Citations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914400" y="292608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D4EBF5"/>
                </a:solidFill>
              </a:rPr>
              <a:t>Circulars · Case Laws · Finance Act 2026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164592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 Citation Table — Case Studies 4A, 4B &amp; 4C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713232"/>
            <a:ext cx="8595360" cy="0"/>
          </a:xfrm>
          <a:prstGeom prst="line">
            <a:avLst/>
          </a:prstGeom>
          <a:noFill/>
          <a:ln w="12700">
            <a:solidFill>
              <a:srgbClr val="D9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822960"/>
          <a:ext cx="8595360" cy="4023360"/>
        </p:xfrm>
        <a:graphic>
          <a:graphicData uri="http://schemas.openxmlformats.org/drawingml/2006/table">
            <a:tbl>
              <a:tblPr/>
              <a:tblGrid>
                <a:gridCol w="2865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5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5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Authority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Citation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Issue Addressed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CBIC Circular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159/15/2021-GST (20.09.2021)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Intermediary: 6 conditions; sub-contracting ≠ intermediary; own account ≠ intermediary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CBIC Circular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230/24/2024-GST (10.09.2024)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Advertising agency on own account = NOT intermediary → export eligible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CBIC Circular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194/06/2023-GST (17.07.2023)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TCS Section 52: Collection of consideration is trigger; multi-ECO ONDC model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Karnataka HC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Hiveloop Technology [WP 21130/2022, 09.03.2026]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No TCS if ECO does not collect consideration; Section 74 not invocable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Bombay HC (3rd J)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Dharmendra M. Jani [2023-VIL-346-BOM]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Section 13(8)(b) valid but confined to IGST only; CGST/SGST cannot apply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Gujarat HC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Material Recycling Assn. [2020-VIL-341-GUJ]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Section 13(8)(b) constitutional; intermediary = intra-state supply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Finance Act 2026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Section 13(8)(b) IGST Act OMITTED [56th GST Council, Sep 2025]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Intermediary POS now = location of recipient → export benefits restored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AAR Karnataka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Uber India Systems [2024 (24) CENTAX 118]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Section 9(5): 'through' platform = end-to-end facilitation; not contingent on consideration collection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Section 2(6) IGST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Export of Services — 5 cumulative conditions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Supplier India, Recipient outside, POS outside, Foreign exchange, Not distinct persons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Section 13(12) IGST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OIDAR POS = location of recipient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AdSense/YouTube income → POS = Google entity location (outside India) → Export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Section 24(i) CGST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Mandatory registration — inter-state supply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Any influencer/creator with out-of-state client must register regardless of threshold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Rule 27, CGST Rules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Non-monetary consideration: OMV is taxable value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Barter transactions — value = open market value of goods/services received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164592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713232"/>
            <a:ext cx="8595360" cy="0"/>
          </a:xfrm>
          <a:prstGeom prst="line">
            <a:avLst/>
          </a:prstGeom>
          <a:noFill/>
          <a:ln w="12700">
            <a:solidFill>
              <a:srgbClr val="D9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68680"/>
            <a:ext cx="4114800" cy="1508760"/>
          </a:xfrm>
          <a:prstGeom prst="rect">
            <a:avLst/>
          </a:prstGeom>
          <a:solidFill>
            <a:srgbClr val="F4F6F9"/>
          </a:solidFill>
          <a:ln w="12700">
            <a:solidFill>
              <a:srgbClr val="D9E8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74320" y="868680"/>
            <a:ext cx="4114800" cy="34747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84048" y="86868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4A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84048" y="1252728"/>
            <a:ext cx="3895344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Influencer Marketing – DBM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(Domestic, Barter, Foreign, Affiliate, ITC)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09160" y="868680"/>
            <a:ext cx="4114800" cy="1508760"/>
          </a:xfrm>
          <a:prstGeom prst="rect">
            <a:avLst/>
          </a:prstGeom>
          <a:solidFill>
            <a:srgbClr val="F4F6F9"/>
          </a:solidFill>
          <a:ln w="12700">
            <a:solidFill>
              <a:srgbClr val="D9E8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709160" y="868680"/>
            <a:ext cx="4114800" cy="34747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18888" y="86868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4B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818888" y="1252728"/>
            <a:ext cx="3895344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YouTube Creators – SSC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(AdSense, Sponsorships, Digital Products)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74320" y="2560320"/>
            <a:ext cx="4114800" cy="1508760"/>
          </a:xfrm>
          <a:prstGeom prst="rect">
            <a:avLst/>
          </a:prstGeom>
          <a:solidFill>
            <a:srgbClr val="F4F6F9"/>
          </a:solidFill>
          <a:ln w="12700">
            <a:solidFill>
              <a:srgbClr val="D9E8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274320" y="2560320"/>
            <a:ext cx="4114800" cy="34747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84048" y="256032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4C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84048" y="2944368"/>
            <a:ext cx="3895344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E-Commerce TCS – ShopBridge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(Section 52, Operator Models, Hiveloop HC)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709160" y="2560320"/>
            <a:ext cx="4114800" cy="1508760"/>
          </a:xfrm>
          <a:prstGeom prst="rect">
            <a:avLst/>
          </a:prstGeom>
          <a:solidFill>
            <a:srgbClr val="F4F6F9"/>
          </a:solidFill>
          <a:ln w="12700">
            <a:solidFill>
              <a:srgbClr val="D9E8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709160" y="2560320"/>
            <a:ext cx="4114800" cy="34747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818888" y="256032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Citations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818888" y="2944368"/>
            <a:ext cx="3895344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Circulars, Rulings &amp; Finance Act 2026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164592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 Act 2026 — The Game Changer for Digital Service Exporters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713232"/>
            <a:ext cx="8595360" cy="0"/>
          </a:xfrm>
          <a:prstGeom prst="line">
            <a:avLst/>
          </a:prstGeom>
          <a:noFill/>
          <a:ln w="12700">
            <a:solidFill>
              <a:srgbClr val="D9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8549640" cy="1371600"/>
          </a:xfrm>
          <a:prstGeom prst="rect">
            <a:avLst/>
          </a:prstGeom>
          <a:solidFill>
            <a:srgbClr val="1D7A4E"/>
          </a:solidFill>
          <a:ln w="12700">
            <a:solidFill>
              <a:srgbClr val="1D7A4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822960"/>
            <a:ext cx="8366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Changed: Section 13(8)(b) OMITTED from IGST Act [w.e.f. Finance Act 2026]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4320" y="1170432"/>
            <a:ext cx="8549640" cy="1024128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84048" y="1207008"/>
            <a:ext cx="83210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56th GST Council Meeting (Sep 3, 2025) recommended omission. Finance Bill 2026 (Budget Feb 1, 2026) enacted it. Presidential assent: March 30, 2026.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Old: Intermediary POS = Location of SUPPLIER (India) → always domestic supply even if recipient abroad → EXPORT BENEFIT DENIED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New: Intermediary POS = Default Section 13(2) → Location of RECIPIENT → if abroad = Export → ZERO-RATED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74320" y="2331720"/>
            <a:ext cx="4160520" cy="1234440"/>
          </a:xfrm>
          <a:prstGeom prst="rect">
            <a:avLst/>
          </a:prstGeom>
          <a:solidFill>
            <a:srgbClr val="F4F6F9"/>
          </a:solidFill>
          <a:ln w="12700">
            <a:solidFill>
              <a:srgbClr val="D9E8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74320" y="2331720"/>
            <a:ext cx="4160520" cy="292608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65760" y="2331720"/>
            <a:ext cx="3977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Influencers &amp; Creators (4A/4B)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65760" y="2660904"/>
            <a:ext cx="39776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</a:rPr>
              <a:t>Foreign brand promotions, affiliate income from foreign platforms: NOW clearly zero-rated where contract is with foreign entity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09160" y="2331720"/>
            <a:ext cx="4160520" cy="1234440"/>
          </a:xfrm>
          <a:prstGeom prst="rect">
            <a:avLst/>
          </a:prstGeom>
          <a:solidFill>
            <a:srgbClr val="F4F6F9"/>
          </a:solidFill>
          <a:ln w="12700">
            <a:solidFill>
              <a:srgbClr val="D9E8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709160" y="2331720"/>
            <a:ext cx="4160520" cy="292608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800600" y="2331720"/>
            <a:ext cx="3977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Digital Agencies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800600" y="2660904"/>
            <a:ext cx="39776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</a:rPr>
              <a:t>IT, BPO, GCC, consulting services to foreign clients: No longer trapped as 'intermediary' — export benefit fully available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74320" y="3703320"/>
            <a:ext cx="4160520" cy="1234440"/>
          </a:xfrm>
          <a:prstGeom prst="rect">
            <a:avLst/>
          </a:prstGeom>
          <a:solidFill>
            <a:srgbClr val="F4F6F9"/>
          </a:solidFill>
          <a:ln w="12700">
            <a:solidFill>
              <a:srgbClr val="D9E8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274320" y="3703320"/>
            <a:ext cx="4160520" cy="292608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65760" y="3703320"/>
            <a:ext cx="3977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Travel Agents (4C context)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65760" y="4032504"/>
            <a:ext cx="39776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</a:rPr>
              <a:t>Note: Importers of intermediary services face new RCM exposure — foreign intermediary → Indian recipient = RCM on Indian side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709160" y="3703320"/>
            <a:ext cx="4160520" cy="1234440"/>
          </a:xfrm>
          <a:prstGeom prst="rect">
            <a:avLst/>
          </a:prstGeom>
          <a:solidFill>
            <a:srgbClr val="F4F6F9"/>
          </a:solidFill>
          <a:ln w="12700">
            <a:solidFill>
              <a:srgbClr val="D9E8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709160" y="3703320"/>
            <a:ext cx="4160520" cy="292608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800600" y="3703320"/>
            <a:ext cx="3977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Past Liabilities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4800600" y="4032504"/>
            <a:ext cx="39776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</a:rPr>
              <a:t>Taxpayers who paid GST on intermediary export services should reassess; protective refund claims advisable</a:t>
            </a:r>
            <a:endParaRPr lang="en-US" sz="1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164592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 — Digital Economy GST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713232"/>
            <a:ext cx="8595360" cy="0"/>
          </a:xfrm>
          <a:prstGeom prst="line">
            <a:avLst/>
          </a:prstGeom>
          <a:noFill/>
          <a:ln w="12700">
            <a:solidFill>
              <a:srgbClr val="D9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4160520" cy="1280160"/>
          </a:xfrm>
          <a:prstGeom prst="rect">
            <a:avLst/>
          </a:prstGeom>
          <a:solidFill>
            <a:srgbClr val="F4F6F9"/>
          </a:solidFill>
          <a:ln w="12700">
            <a:solidFill>
              <a:srgbClr val="D9E8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74320" y="822960"/>
            <a:ext cx="4160520" cy="30175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65760" y="822960"/>
            <a:ext cx="39776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Influencer = Service Provider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365760" y="1152144"/>
            <a:ext cx="3977640" cy="877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</a:rPr>
              <a:t>Promotional activity is a taxable supply. Barter (non-monetary consideration) is covered under Section 2(31). Engage own account → 18% GST.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09160" y="822960"/>
            <a:ext cx="4160520" cy="1280160"/>
          </a:xfrm>
          <a:prstGeom prst="rect">
            <a:avLst/>
          </a:prstGeom>
          <a:solidFill>
            <a:srgbClr val="F4F6F9"/>
          </a:solidFill>
          <a:ln w="12700">
            <a:solidFill>
              <a:srgbClr val="D9E8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709160" y="822960"/>
            <a:ext cx="4160520" cy="30175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00600" y="822960"/>
            <a:ext cx="39776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Export / Intermediary Test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800600" y="1152144"/>
            <a:ext cx="3977640" cy="877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</a:rPr>
              <a:t>The decisive question: Is DBM/SSC supplying on OWN ACCOUNT or merely connecting two parties? Circular 159/15/2021 provides the test. Own account = NOT intermediary = Export eligible.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74320" y="822960"/>
            <a:ext cx="4160520" cy="1280160"/>
          </a:xfrm>
          <a:prstGeom prst="rect">
            <a:avLst/>
          </a:prstGeom>
          <a:solidFill>
            <a:srgbClr val="F4F6F9"/>
          </a:solidFill>
          <a:ln w="12700">
            <a:solidFill>
              <a:srgbClr val="D9E8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274320" y="822960"/>
            <a:ext cx="4160520" cy="301752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65760" y="822960"/>
            <a:ext cx="39776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AdSense = OIDAR Export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365760" y="1152144"/>
            <a:ext cx="3977640" cy="877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</a:rPr>
              <a:t>AdSense/YouTube income from Google (foreign entity) = OIDAR service. POS = location of recipient [Section 13(12)] = outside India. Zero-rated under LUT.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709160" y="2240280"/>
            <a:ext cx="4160520" cy="1280160"/>
          </a:xfrm>
          <a:prstGeom prst="rect">
            <a:avLst/>
          </a:prstGeom>
          <a:solidFill>
            <a:srgbClr val="F4F6F9"/>
          </a:solidFill>
          <a:ln w="12700">
            <a:solidFill>
              <a:srgbClr val="D9E8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709160" y="2240280"/>
            <a:ext cx="4160520" cy="301752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800600" y="2240280"/>
            <a:ext cx="39776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Finance Act 2026 — Critical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4800600" y="2569464"/>
            <a:ext cx="3977640" cy="877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</a:rPr>
              <a:t>Section 13(8)(b) OMITTED. Intermediary services to foreign recipients now treated as exports. One of the most significant GST reforms for Indian digital service exporters.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74320" y="2240280"/>
            <a:ext cx="4160520" cy="1280160"/>
          </a:xfrm>
          <a:prstGeom prst="rect">
            <a:avLst/>
          </a:prstGeom>
          <a:solidFill>
            <a:srgbClr val="F4F6F9"/>
          </a:solidFill>
          <a:ln w="12700">
            <a:solidFill>
              <a:srgbClr val="D9E8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274320" y="2240280"/>
            <a:ext cx="4160520" cy="301752"/>
          </a:xfrm>
          <a:prstGeom prst="rect">
            <a:avLst/>
          </a:prstGeom>
          <a:solidFill>
            <a:srgbClr val="1D7A4E"/>
          </a:solidFill>
          <a:ln w="12700">
            <a:solidFill>
              <a:srgbClr val="1D7A4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65760" y="2240280"/>
            <a:ext cx="39776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TCS — Hiveloop Ruling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365760" y="2569464"/>
            <a:ext cx="3977640" cy="877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</a:rPr>
              <a:t>Karnataka HC (March 2026): TCS under Section 52 arises ONLY when ECO collects consideration. No collection = no TCS liability. Section 74 not applicable without mens rea.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709160" y="2240280"/>
            <a:ext cx="4160520" cy="1280160"/>
          </a:xfrm>
          <a:prstGeom prst="rect">
            <a:avLst/>
          </a:prstGeom>
          <a:solidFill>
            <a:srgbClr val="F4F6F9"/>
          </a:solidFill>
          <a:ln w="12700">
            <a:solidFill>
              <a:srgbClr val="D9E8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709160" y="2240280"/>
            <a:ext cx="4160520" cy="301752"/>
          </a:xfrm>
          <a:prstGeom prst="rect">
            <a:avLst/>
          </a:prstGeom>
          <a:solidFill>
            <a:srgbClr val="1D7A4E"/>
          </a:solidFill>
          <a:ln w="12700">
            <a:solidFill>
              <a:srgbClr val="1D7A4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800600" y="2240280"/>
            <a:ext cx="39776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ITC — Business Purpose Test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4800600" y="2569464"/>
            <a:ext cx="3977640" cy="877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</a:rPr>
              <a:t>Camera, software, internet: eligible. Grooming/styling: disputed. Mobile: only business portion. Travel: eligible if for campaigns. Document business purpose for all claims.</a:t>
            </a:r>
            <a:endParaRPr lang="en-US" sz="1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914400" y="27432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IN" sz="1400" i="1" dirty="0">
                <a:solidFill>
                  <a:srgbClr val="E8A838"/>
                </a:solidFill>
              </a:rPr>
              <a:t>Arup </a:t>
            </a:r>
            <a:r>
              <a:rPr lang="en-IN" sz="1400" i="1" dirty="0" err="1">
                <a:solidFill>
                  <a:srgbClr val="E8A838"/>
                </a:solidFill>
              </a:rPr>
              <a:t>Dasgupta</a:t>
            </a:r>
            <a:r>
              <a:rPr lang="en-IN" sz="1400" i="1" dirty="0">
                <a:solidFill>
                  <a:srgbClr val="E8A838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IN" sz="1400" i="1" dirty="0">
                <a:solidFill>
                  <a:srgbClr val="E8A838"/>
                </a:solidFill>
              </a:rPr>
              <a:t>FCA LLB ACS CISA</a:t>
            </a:r>
          </a:p>
          <a:p>
            <a:pPr marL="0" indent="0" algn="ctr">
              <a:buNone/>
            </a:pPr>
            <a:r>
              <a:rPr lang="en-IN" sz="1400" i="1" dirty="0">
                <a:solidFill>
                  <a:srgbClr val="E8A838"/>
                </a:solidFill>
              </a:rPr>
              <a:t>9831503290</a:t>
            </a:r>
          </a:p>
          <a:p>
            <a:pPr marL="0" indent="0" algn="ctr">
              <a:buNone/>
            </a:pPr>
            <a:r>
              <a:rPr lang="en-IN" sz="1400" i="1" dirty="0">
                <a:solidFill>
                  <a:srgbClr val="E8A838"/>
                </a:solidFill>
                <a:hlinkClick r:id="rId3"/>
              </a:rPr>
              <a:t>DGARUP@GMAIL.COM</a:t>
            </a:r>
            <a:r>
              <a:rPr lang="en-IN" sz="1400" i="1" dirty="0">
                <a:solidFill>
                  <a:srgbClr val="E8A838"/>
                </a:solidFill>
              </a:rPr>
              <a:t> 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291758" y="338328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IN" sz="1200" dirty="0">
                <a:solidFill>
                  <a:schemeClr val="bg1"/>
                </a:solidFill>
              </a:rPr>
              <a:t>National Conference on GST</a:t>
            </a:r>
            <a:endParaRPr lang="en-US" sz="12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200" dirty="0">
                <a:solidFill>
                  <a:srgbClr val="D9E8F5"/>
                </a:solidFill>
              </a:rPr>
              <a:t>Hosted by Eastern India Regional Council </a:t>
            </a:r>
            <a:r>
              <a:rPr lang="en-IN" sz="1200" dirty="0">
                <a:solidFill>
                  <a:srgbClr val="D9E8F5"/>
                </a:solidFill>
              </a:rPr>
              <a:t>, ICAI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1828800" y="4206240"/>
            <a:ext cx="5486400" cy="0"/>
          </a:xfrm>
          <a:prstGeom prst="line">
            <a:avLst/>
          </a:prstGeom>
          <a:noFill/>
          <a:ln w="1905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3434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</a:rPr>
              <a:t>Disclaimer: Views expressed are personal and academic in nature. Not to be treated as legal advice.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71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046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4(A)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914400" y="292608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D4EBF5"/>
                </a:solidFill>
              </a:rPr>
              <a:t>DigitalBuzz Media (DBM) — Influencer Marketing, Barter, Export &amp; ITC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164592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4(A) — DigitalBuzz Media: Facts at a Glance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713232"/>
            <a:ext cx="8595360" cy="0"/>
          </a:xfrm>
          <a:prstGeom prst="line">
            <a:avLst/>
          </a:prstGeom>
          <a:noFill/>
          <a:ln w="12700">
            <a:solidFill>
              <a:srgbClr val="D9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4160520" cy="21031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822960"/>
            <a:ext cx="3977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is DBM?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4320" y="1170432"/>
            <a:ext cx="4160520" cy="1755648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84048" y="1207008"/>
            <a:ext cx="393192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Sole proprietorship in Kolkata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creator: Instagram, YouTube, short-video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payments, barter (free products), foreign remittances, affiliate commissions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Incurs expenses: camera, travel, studio, grooming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663440" y="822960"/>
            <a:ext cx="4160520" cy="21031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754880" y="822960"/>
            <a:ext cx="3977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GST Questions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663440" y="1170432"/>
            <a:ext cx="4160520" cy="1755648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773168" y="1207008"/>
            <a:ext cx="393192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influencer activity a 'supply'?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free products = non-monetary consideration?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Domestic vs. foreign brand: POS, rate, export?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DBM an intermediary or independent supplier?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expenses qualify for ITC?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274320" y="3017520"/>
            <a:ext cx="8549640" cy="1783080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65760" y="3017520"/>
            <a:ext cx="8366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Classification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74320" y="3364992"/>
            <a:ext cx="8549640" cy="1435608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84048" y="3401568"/>
            <a:ext cx="8321040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SAC 998361 — Advertising &amp; Promotional Services | Rate: 18% GST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7, CGST Act — promotional posts/reels = supply of service for consideration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2(31) CGST — consideration includes non-monetary forms (barter products)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164592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Variation 1 — Domestic Promotion  |  Variation 2 — Barter (Free Products)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713232"/>
            <a:ext cx="8595360" cy="0"/>
          </a:xfrm>
          <a:prstGeom prst="line">
            <a:avLst/>
          </a:prstGeom>
          <a:noFill/>
          <a:ln w="12700">
            <a:solidFill>
              <a:srgbClr val="D9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4160520" cy="40233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822960"/>
            <a:ext cx="3977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Variation 1: GlowNest Cosmetics ₹12L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4320" y="1170432"/>
            <a:ext cx="4160520" cy="3675888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84048" y="1207008"/>
            <a:ext cx="393192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Supply? YES — Section 7 CGST Act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Classification: SAC 998361 — Advertising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POS: B2B → location of recipient (Mumbai) → IGST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Rate: 18% IGST on ₹12,00,000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DBM must be registered under Section 24(i) — inter-state supply mandates registration regardless of turnover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663440" y="822960"/>
            <a:ext cx="4160520" cy="40233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754880" y="822960"/>
            <a:ext cx="3977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Variation 2: NovaMobiles – Smartphones + Watch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663440" y="1170432"/>
            <a:ext cx="4160520" cy="3675888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773168" y="1207008"/>
            <a:ext cx="393192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Barter = two simultaneous supplies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DBM supplies advertising service → valued at open market value of gadgets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NovaMobiles supplies goods → valued at MRP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 27, CGST Rules — when consideration not wholly in money, OMV is taxable value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GST payable EVEN if no money received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mere PR sample with obligation to return in 15 days → NO supply; no GST on either leg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KEY: Document obligation (or absence) clearly in writing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164592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Variation 3 — Foreign Brand Promotion (StyleNova LLC Dubai, USD 15,000)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713232"/>
            <a:ext cx="8595360" cy="0"/>
          </a:xfrm>
          <a:prstGeom prst="line">
            <a:avLst/>
          </a:prstGeom>
          <a:noFill/>
          <a:ln w="12700">
            <a:solidFill>
              <a:srgbClr val="D9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8549640" cy="1554480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822960"/>
            <a:ext cx="8366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Critical Question: Export of Services OR Intermediary?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4320" y="1170432"/>
            <a:ext cx="8549640" cy="1207008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84048" y="1207008"/>
            <a:ext cx="83210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conditions for Export of Services [Section 2(6), IGST Act]: Supplier in India ✓ | Recipient outside India (?) | POS outside India (?) | Payment in foreign exchange ✓ | Not merely establishments of same entity ✓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contract is DBM → StyleNova LLC directly → EXPORT. If contract is DBM → Indian Agency → Indian Agency → StyleNova → INTERMEDIARY RISK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74320" y="2514600"/>
            <a:ext cx="4160520" cy="22860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65760" y="2514600"/>
            <a:ext cx="3977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Intermediary Test [CBIC Circular 159/15/2021]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74320" y="2862072"/>
            <a:ext cx="4160520" cy="1938528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84048" y="2898648"/>
            <a:ext cx="39319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conditions must ALL be met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have at least 3 parties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Ancillary supply 'arranging' the main supply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 has character of agent/broker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NOT supply on own account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Sub-contracting ≠ intermediary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DBM on own account = NOT intermediary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663440" y="2514600"/>
            <a:ext cx="4160520" cy="22860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754880" y="2514600"/>
            <a:ext cx="3977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CBIC Circular 230/24/2024-GST [Advertising Agencies]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663440" y="2862072"/>
            <a:ext cx="4160520" cy="1938528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773168" y="2898648"/>
            <a:ext cx="39319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Directly applicable: If agency procures media on own account → principal-to-principal → NOT intermediary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agency merely connects client with media owner → IS intermediary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DBM posting content on its own platform → own account → NOT intermediary → Export eligible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 Act 2026: Section 13(8)(b) OMITTED — export benefit now fully available for cross-border services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164592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Variation 4 — Affiliate Income  |  Variation 5 — Registration &amp; ITC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713232"/>
            <a:ext cx="8595360" cy="0"/>
          </a:xfrm>
          <a:prstGeom prst="line">
            <a:avLst/>
          </a:prstGeom>
          <a:noFill/>
          <a:ln w="12700">
            <a:solidFill>
              <a:srgbClr val="D9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4160520" cy="39319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822960"/>
            <a:ext cx="3977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Variation 4: Affiliate Income ₹18.5L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4320" y="1170432"/>
            <a:ext cx="4160520" cy="3584448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84048" y="1207008"/>
            <a:ext cx="393192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it taxable? YES — DBM promotes products in exchange for commission = service supply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services (own account) OR Intermediary?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own platform, own content → marketing service at 18%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Recipient: brand/advertiser paying commission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vs. net: GST on gross commission received (Rule 27/33)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24(i): mandatory registration if inter-state supply — affiliate platforms may be outside state/India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663440" y="822960"/>
            <a:ext cx="4160520" cy="39319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754880" y="822960"/>
            <a:ext cx="3977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Variation 5: Registration &amp; ITC Eligibility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663440" y="1170432"/>
            <a:ext cx="4160520" cy="3584448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773168" y="1207008"/>
            <a:ext cx="393192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Mandatory registration: Section 24(i) — inter-state supply irrespective of threshold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Barter value included in aggregate turnover [Section 2(6)]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ITC — Eligible: Camera, laptop, editing software, internet, studio setup, campaign travel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ITC — Disputed: Mobile phone (Section 17(5)(g) — personal use), Grooming/styling (no specific block but contentious)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ITC — Principle: Millipore India — expenses integral to business qualify even with incidental personal character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71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046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4(B)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914400" y="292608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D4EBF5"/>
                </a:solidFill>
              </a:rPr>
              <a:t>StreamSphere Creations (SSC) — YouTube: AdSense, Sponsorships, Digital Products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F7173"/>
          </a:solidFill>
          <a:ln w="12700">
            <a:solidFill>
              <a:srgbClr val="0F71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164592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Variation 1 — AdSense Revenue from YouTube (Foreign Platform, Foreign Exchange)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713232"/>
            <a:ext cx="8595360" cy="0"/>
          </a:xfrm>
          <a:prstGeom prst="line">
            <a:avLst/>
          </a:prstGeom>
          <a:noFill/>
          <a:ln w="12700">
            <a:solidFill>
              <a:srgbClr val="D9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8549640" cy="1325880"/>
          </a:xfrm>
          <a:prstGeom prst="rect">
            <a:avLst/>
          </a:prstGeom>
          <a:solidFill>
            <a:srgbClr val="1D7A4E"/>
          </a:solidFill>
          <a:ln w="12700">
            <a:solidFill>
              <a:srgbClr val="1D7A4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822960"/>
            <a:ext cx="8366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Classification: OIDAR Service [Section 13(12), IGST Act]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4320" y="1170432"/>
            <a:ext cx="8549640" cy="978408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84048" y="1207008"/>
            <a:ext cx="8321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AdSense/YouTube content = OIDAR (Online Information &amp; Database Access or Retrieval) Service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 for OIDAR = location of RECIPIENT. Recipient = Google LLC / Google Ireland / Google Singapore = OUTSIDE INDIA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5 conditions of Section 2(6) IGST Act satisfied → EXPORT OF SERVICES → ZERO-RATED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74320" y="2286000"/>
            <a:ext cx="4160520" cy="24688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65760" y="2286000"/>
            <a:ext cx="3977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 Conditions Checklist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74320" y="2633472"/>
            <a:ext cx="4160520" cy="2121408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84048" y="2670048"/>
            <a:ext cx="39319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Supplier in India (SSC, Indian YouTuber)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Recipient outside India (Google entity)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POS outside India [Section 13(12)]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Payment in convertible foreign exchange (USD)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Not merely establishments of same entity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FILE LUT, report in GSTR-1 as Export, no GST payable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663440" y="2286000"/>
            <a:ext cx="4160520" cy="24688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754880" y="2286000"/>
            <a:ext cx="3977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Compliance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663440" y="2633472"/>
            <a:ext cx="4160520" cy="2121408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773168" y="2670048"/>
            <a:ext cx="39319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Register under GST if aggregate turnover &gt; ₹20L (includes all sources: AdSense + domestic + barter OMV)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Letter of Undertaking (LUT) before first export supply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Raise export invoice: 'Export of Services — No GST Payable under LUT'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in GSTR-1 as zero-rated export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GST payable; ITC on inputs available as refund under Rule 89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GST on Digital Economy – Case Studies 4A, 4B &amp; 4C</dc:title>
  <dc:subject>PptxGenJS Presentation</dc:subject>
  <dc:creator>PptxGenJS</dc:creator>
  <cp:lastModifiedBy>ARUP Das Gupta</cp:lastModifiedBy>
  <cp:revision>3</cp:revision>
  <dcterms:created xsi:type="dcterms:W3CDTF">2026-05-14T04:57:10Z</dcterms:created>
  <dcterms:modified xsi:type="dcterms:W3CDTF">2026-05-15T10:21:43Z</dcterms:modified>
</cp:coreProperties>
</file>