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30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7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8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246AB-B0E8-4047-8394-629FF6E682C1}" type="datetime1">
              <a:rPr lang="en-IN" smtClean="0"/>
              <a:t>15-05-2026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Shubham Khaitan [B.Com(Hons),ACA,ACS,CFA(USA),DISA(ICAI)]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F722-F159-4E87-9139-59D2BAFD6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1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hubham@cakhaitan.com" TargetMode="External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hyperlink" Target="mailto:updates@cakhaitan.com" TargetMode="Externa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C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0"/>
            <a:ext cx="2834640" cy="6858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1521440" y="0"/>
            <a:ext cx="640080" cy="68580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596348" y="544664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· 3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96348" y="1139024"/>
            <a:ext cx="8229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Holistic Analysis of GST on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Promotional Schemes, Discounts,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ITC &amp; Section 194R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667909" y="6311348"/>
            <a:ext cx="731520" cy="5486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FA2B73-DD04-A3DC-4D0D-8EC3E65B7BD5}"/>
              </a:ext>
            </a:extLst>
          </p:cNvPr>
          <p:cNvSpPr txBox="1"/>
          <p:nvPr/>
        </p:nvSpPr>
        <p:spPr>
          <a:xfrm>
            <a:off x="596348" y="3866054"/>
            <a:ext cx="6094674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prstClr val="white"/>
                </a:solidFill>
                <a:latin typeface="Century Gothic" panose="020B0502020202020204" pitchFamily="34" charset="0"/>
              </a:rPr>
              <a:t>By Shubham Khaitan, B.COM (Honours), LLB, FCA, ACS, CFA(USA), DISA (ICAI)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400" dirty="0"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prstClr val="white"/>
                </a:solidFill>
                <a:latin typeface="Century Gothic" panose="020B0502020202020204" pitchFamily="34" charset="0"/>
              </a:rPr>
              <a:t>Email ID: shubham@cakhaitan.com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prstClr val="white"/>
                </a:solidFill>
                <a:latin typeface="Century Gothic" panose="020B0502020202020204" pitchFamily="34" charset="0"/>
              </a:rPr>
              <a:t>Phone No. 9831912725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pediaa.com/wp-content/uploads/2016/05/Thank-You-Letter-to-Your-Teach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0" t="20259" r="26521" b="9328"/>
          <a:stretch/>
        </p:blipFill>
        <p:spPr bwMode="auto">
          <a:xfrm>
            <a:off x="-1" y="0"/>
            <a:ext cx="12192001" cy="483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67718" y="4949740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u="sng" dirty="0">
                <a:solidFill>
                  <a:srgbClr val="203864"/>
                </a:solidFill>
              </a:rPr>
              <a:t>CONTACT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Email: </a:t>
            </a:r>
            <a:r>
              <a:rPr lang="en-US" dirty="0">
                <a:hlinkClick r:id="rId3"/>
              </a:rPr>
              <a:t>admin@cakhaitan.com</a:t>
            </a:r>
            <a:endParaRPr lang="en-US" dirty="0"/>
          </a:p>
          <a:p>
            <a:pPr algn="ctr">
              <a:spcAft>
                <a:spcPts val="600"/>
              </a:spcAft>
            </a:pPr>
            <a:r>
              <a:rPr lang="en-US" dirty="0"/>
              <a:t>              </a:t>
            </a:r>
            <a:r>
              <a:rPr lang="en-US" dirty="0">
                <a:hlinkClick r:id="rId4"/>
              </a:rPr>
              <a:t>updates@cakhaitan.com</a:t>
            </a:r>
            <a:r>
              <a:rPr lang="en-US" dirty="0"/>
              <a:t> 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Phone: 03340687062 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           9875377001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854" y="4961028"/>
            <a:ext cx="599714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u="sng" dirty="0">
                <a:solidFill>
                  <a:srgbClr val="203864"/>
                </a:solidFill>
              </a:rPr>
              <a:t>SPEAKER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Name: CA Shubham Khaitan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Qualification: B.COM (Hons), FCA, LLB, 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203864"/>
                </a:solidFill>
              </a:rPr>
              <a:t>	ACS, CFA (USA), DISA </a:t>
            </a:r>
          </a:p>
          <a:p>
            <a:pPr algn="ctr"/>
            <a:r>
              <a:rPr lang="en-US" dirty="0">
                <a:solidFill>
                  <a:srgbClr val="203864"/>
                </a:solidFill>
              </a:rPr>
              <a:t>	</a:t>
            </a:r>
            <a:endParaRPr lang="en-US" dirty="0"/>
          </a:p>
        </p:txBody>
      </p:sp>
      <p:cxnSp>
        <p:nvCxnSpPr>
          <p:cNvPr id="17" name="Straight Connector 16"/>
          <p:cNvCxnSpPr>
            <a:cxnSpLocks/>
            <a:stCxn id="11" idx="2"/>
          </p:cNvCxnSpPr>
          <p:nvPr/>
        </p:nvCxnSpPr>
        <p:spPr>
          <a:xfrm flipH="1">
            <a:off x="6095999" y="4837870"/>
            <a:ext cx="1" cy="202013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4849160"/>
            <a:ext cx="1219200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29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Foreign trip incentive on purchase target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1612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Dealers achieving a purchase target of 1,00,00,000 pieces of premium soaps (from their distributors) receive a 3-night Vietnam trip from HCL. Cost is reported u/s 194R by HCL and the distributor.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2788920"/>
            <a:ext cx="25603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731520" y="289864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HCL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447288"/>
            <a:ext cx="23774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00600" y="2788920"/>
            <a:ext cx="25603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25400">
            <a:solidFill>
              <a:srgbClr val="00A896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892040" y="289864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Distributor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892040" y="3447288"/>
            <a:ext cx="23774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Intermediary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961120" y="2788920"/>
            <a:ext cx="25603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25400">
            <a:solidFill>
              <a:srgbClr val="02C39A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9052560" y="289864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Dealer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052560" y="3447288"/>
            <a:ext cx="23774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Sells to customers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291840" y="3154680"/>
            <a:ext cx="141732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017520" y="2606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Supplies goods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452360" y="3154680"/>
            <a:ext cx="141732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178040" y="2606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</a:t>
            </a:r>
          </a:p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Cr pieces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4800600" y="4617720"/>
            <a:ext cx="256032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25400">
            <a:solidFill>
              <a:srgbClr val="475569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4892040" y="472744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755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Travel Agent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892040" y="5276088"/>
            <a:ext cx="23774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3N Vietnam trip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291840" y="4937760"/>
            <a:ext cx="141732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Text 21"/>
          <p:cNvSpPr/>
          <p:nvPr/>
        </p:nvSpPr>
        <p:spPr>
          <a:xfrm>
            <a:off x="3017520" y="43891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for trip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7452360" y="4937760"/>
            <a:ext cx="141732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7178040" y="43891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 to dealer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10241280" y="4023360"/>
            <a:ext cx="0" cy="594360"/>
          </a:xfrm>
          <a:prstGeom prst="line">
            <a:avLst/>
          </a:prstGeom>
          <a:noFill/>
          <a:ln w="25400">
            <a:solidFill>
              <a:srgbClr val="0F766E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27" name="Text 25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Foreign trip incentive — Questions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109728" cy="50292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for deliberation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1828800"/>
            <a:ext cx="10972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incentive taxable under GST in the hands of the dealer? Can mere reporting in Form 26AS invite GST liability, or are there pre-requisites?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 HCL get ITC of the foreign trip booked through the travel agent?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incentive provided a Schedule I supply in the hands of HCL?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the distributor recognize the incentive received and passed on to the dealers from a GST perspective?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 special incentive against roadshow sales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1612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 announces 3% incentive to distributors against all products sold during a special 2-day roadshow organized by the distributors themselves.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2468880"/>
            <a:ext cx="26517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731520" y="2578608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HCL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127248"/>
            <a:ext cx="246888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Announces 3% scheme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2468880"/>
            <a:ext cx="26517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0A896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846320" y="2578608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Distributor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846320" y="3127248"/>
            <a:ext cx="246888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Holds 2-day roadshow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869680" y="2468880"/>
            <a:ext cx="26517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C39A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8961120" y="2578608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961120" y="3127248"/>
            <a:ext cx="246888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at roadshow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383280" y="2880360"/>
            <a:ext cx="128016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108960" y="23317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Supplies + scheme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498080" y="2880360"/>
            <a:ext cx="1280160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223760" y="23317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Sells products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3383280" y="4389120"/>
            <a:ext cx="3840480" cy="548640"/>
          </a:xfrm>
          <a:prstGeom prst="leftArrow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3383280" y="50292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incentive: HCL → Distributor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8595360" y="4251960"/>
            <a:ext cx="3566160" cy="1783080"/>
          </a:xfrm>
          <a:prstGeom prst="roundRect">
            <a:avLst>
              <a:gd name="adj" fmla="val 4103"/>
            </a:avLst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8778240" y="43434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Also test: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8778240" y="4800600"/>
            <a:ext cx="3200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Renamed as </a:t>
            </a: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discount</a:t>
            </a:r>
            <a:endParaRPr lang="en-US" sz="20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Fixed at </a:t>
            </a: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₹2,00,000 lumpsum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 roadshow incentive — Questions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109728" cy="50292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for deliberation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1828800"/>
            <a:ext cx="10972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incentive mean commission, or supply of marketing services?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HCL issue financial credit notes for this incentive? If yes, does the distributor need to proportionately reverse ITC for the lower consideration (to the extent of 3%)?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implication change if the incentive is renamed a trade discount?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implication change if the special incentive is fixed at ₹2,00,000 (lumpsum)?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3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support — margin reimbursement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1612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 promised to sell cleaner at ₹100 per bottle to Kamla Dealer through its distributor Rakesh. HCL reimburses ₹20 per bottle to Rakesh for the resulting margin loss.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24688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731520" y="25786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HCL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1272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36592" y="24688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0A896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828032" y="25786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Rakesh Distributor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828032" y="31272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Intermediary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823960" y="24688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C39A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8915400" y="25786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Kamla Dealer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915400" y="31272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Buys @ ₹100/bottle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429000" y="2880360"/>
            <a:ext cx="1216152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154680" y="23317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Supplies</a:t>
            </a:r>
          </a:p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cleaner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525512" y="2880360"/>
            <a:ext cx="1216152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251192" y="23317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₹100/bottle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3429000" y="4389120"/>
            <a:ext cx="1307592" cy="548640"/>
          </a:xfrm>
          <a:prstGeom prst="rightArrow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731520" y="502920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Reimburses ₹20/bottle (margin loss)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7680960" y="4251960"/>
            <a:ext cx="4480560" cy="1783080"/>
          </a:xfrm>
          <a:prstGeom prst="roundRect">
            <a:avLst>
              <a:gd name="adj" fmla="val 4103"/>
            </a:avLst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7863840" y="43434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Alternate scenario: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863840" y="4846320"/>
            <a:ext cx="411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HCL–Kamla agreement; ₹20/bottle given as a general practice by HCL to all distributors as a price reduction to boost demand.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3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support reimbursement — Questions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109728" cy="50292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for deliberation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1828800"/>
            <a:ext cx="10972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amount reimbursed by HCL to Rakesh Distributor treated as additional consideration in the hands of Rakesh Distributor?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there was no such agreement between HCL and Kamla Dealer, and the ₹20/bottle was provided as a general practice by HCL to all distributors as a price reduction to boost demand?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4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 samples — cost-sharing campaign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1612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a 7-day advertisement campaign, HCL asks its distributors to distribute 10,000 bars of kitchen soap each (₹20/bar) free to target customers. Of the ₹2,00,000 cost in the distributor's hands, HCL reimburses ₹80,000.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26974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731520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HCL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3558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Initiates campaign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36592" y="26974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0A896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828032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Distributors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828032" y="33558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 ₹2,00,000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823960" y="2697480"/>
            <a:ext cx="269748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25400">
            <a:solidFill>
              <a:srgbClr val="02C39A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8915400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915400" y="3355848"/>
            <a:ext cx="2514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free samples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429000" y="3108960"/>
            <a:ext cx="1216152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154680" y="25603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Directs </a:t>
            </a:r>
          </a:p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samples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525512" y="3108960"/>
            <a:ext cx="1216152" cy="502920"/>
          </a:xfrm>
          <a:prstGeom prst="rightArrow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251192" y="25603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10,000 </a:t>
            </a:r>
          </a:p>
          <a:p>
            <a:pPr marL="0" indent="0" algn="ctr">
              <a:buNone/>
            </a:pPr>
            <a:r>
              <a:rPr lang="en-US" sz="2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bars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3429000" y="4572000"/>
            <a:ext cx="1307592" cy="548640"/>
          </a:xfrm>
          <a:prstGeom prst="rightArrow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731520" y="5212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Reimburses ₹80,000 (cost-sharing)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7680960" y="4434840"/>
            <a:ext cx="4480560" cy="1783080"/>
          </a:xfrm>
          <a:prstGeom prst="roundRect">
            <a:avLst>
              <a:gd name="adj" fmla="val 4103"/>
            </a:avLst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7863840" y="45262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split: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863840" y="4983480"/>
            <a:ext cx="41148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</a:t>
            </a:r>
            <a:r>
              <a:rPr lang="en-US" sz="1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₹2,00,000</a:t>
            </a:r>
            <a:endParaRPr lang="en-US" sz="1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HCL: </a:t>
            </a:r>
            <a:r>
              <a:rPr lang="en-US" sz="1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₹80,000</a:t>
            </a:r>
            <a:endParaRPr lang="en-US" sz="1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Distributor: </a:t>
            </a:r>
            <a:r>
              <a:rPr lang="en-US" sz="1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₹1,20,000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417320" cy="411480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4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103120" y="320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B3C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 samples cost-sharing — Questions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109728" cy="50292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for deliberation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1828800"/>
            <a:ext cx="10972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cost shared by HCL recognized as a supply in the hands of the distributors to HCL?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 distributors able to claim ITC on the kitchen soaps distributed as free samples?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6537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· Healthy &amp; Clean Ltd. · GST on Promotional Schemes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840</Words>
  <Application>Microsoft Office PowerPoint</Application>
  <PresentationFormat>Widescreen</PresentationFormat>
  <Paragraphs>131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3 — HCL: GST on Promotional Schemes</dc:title>
  <dc:subject>PptxGenJS Presentation</dc:subject>
  <dc:creator>Presenter</dc:creator>
  <cp:lastModifiedBy>Shubham Khaitan</cp:lastModifiedBy>
  <cp:revision>11</cp:revision>
  <dcterms:created xsi:type="dcterms:W3CDTF">2026-05-15T04:29:26Z</dcterms:created>
  <dcterms:modified xsi:type="dcterms:W3CDTF">2026-05-15T11:07:04Z</dcterms:modified>
</cp:coreProperties>
</file>