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1"/>
    <p:restoredTop sz="94610"/>
  </p:normalViewPr>
  <p:slideViewPr>
    <p:cSldViewPr snapToGrid="0" snapToObjects="1">
      <p:cViewPr>
        <p:scale>
          <a:sx n="96" d="100"/>
          <a:sy n="96" d="100"/>
        </p:scale>
        <p:origin x="72" y="17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954696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380178-BE8B-B999-1825-A4C597887CD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EC6F5AC-1790-6DDE-C684-4E224726D8C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B611CF0-392D-ADAE-78BC-83C4C40A10E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E7F785C-1495-81F9-682F-636C287256EE}"/>
              </a:ext>
            </a:extLst>
          </p:cNvPr>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30538653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EDE0CB"/>
        </a:solidFill>
        <a:effectLst/>
      </p:bgPr>
    </p:bg>
    <p:spTree>
      <p:nvGrpSpPr>
        <p:cNvPr id="1" name=""/>
        <p:cNvGrpSpPr/>
        <p:nvPr/>
      </p:nvGrpSpPr>
      <p:grpSpPr>
        <a:xfrm>
          <a:off x="0" y="0"/>
          <a:ext cx="0" cy="0"/>
          <a:chOff x="0" y="0"/>
          <a:chExt cx="0" cy="0"/>
        </a:xfrm>
      </p:grpSpPr>
      <p:sp>
        <p:nvSpPr>
          <p:cNvPr id="2" name="Shape 0"/>
          <p:cNvSpPr/>
          <p:nvPr/>
        </p:nvSpPr>
        <p:spPr>
          <a:xfrm>
            <a:off x="9326880" y="0"/>
            <a:ext cx="2834640" cy="6858000"/>
          </a:xfrm>
          <a:prstGeom prst="rect">
            <a:avLst/>
          </a:prstGeom>
          <a:solidFill>
            <a:srgbClr val="C65D3B"/>
          </a:solidFill>
          <a:ln w="12700">
            <a:solidFill>
              <a:srgbClr val="C65D3B"/>
            </a:solidFill>
            <a:prstDash val="solid"/>
          </a:ln>
        </p:spPr>
        <p:txBody>
          <a:bodyPr/>
          <a:lstStyle/>
          <a:p>
            <a:endParaRPr lang="en-IN"/>
          </a:p>
        </p:txBody>
      </p:sp>
      <p:sp>
        <p:nvSpPr>
          <p:cNvPr id="3" name="Shape 1"/>
          <p:cNvSpPr/>
          <p:nvPr/>
        </p:nvSpPr>
        <p:spPr>
          <a:xfrm>
            <a:off x="11521440" y="0"/>
            <a:ext cx="640080" cy="6858000"/>
          </a:xfrm>
          <a:prstGeom prst="rect">
            <a:avLst/>
          </a:prstGeom>
          <a:solidFill>
            <a:srgbClr val="C99A2E"/>
          </a:solidFill>
          <a:ln w="12700">
            <a:solidFill>
              <a:srgbClr val="C99A2E"/>
            </a:solidFill>
            <a:prstDash val="solid"/>
          </a:ln>
        </p:spPr>
        <p:txBody>
          <a:bodyPr/>
          <a:lstStyle/>
          <a:p>
            <a:endParaRPr lang="en-IN"/>
          </a:p>
        </p:txBody>
      </p:sp>
      <p:sp>
        <p:nvSpPr>
          <p:cNvPr id="4" name="Text 2"/>
          <p:cNvSpPr/>
          <p:nvPr/>
        </p:nvSpPr>
        <p:spPr>
          <a:xfrm>
            <a:off x="731520" y="1554480"/>
            <a:ext cx="7315200" cy="457200"/>
          </a:xfrm>
          <a:prstGeom prst="rect">
            <a:avLst/>
          </a:prstGeom>
          <a:noFill/>
          <a:ln/>
        </p:spPr>
        <p:txBody>
          <a:bodyPr wrap="square" lIns="0" tIns="0" rIns="0" bIns="0" rtlCol="0" anchor="ctr"/>
          <a:lstStyle/>
          <a:p>
            <a:pPr marL="0" indent="0" algn="l">
              <a:buNone/>
            </a:pPr>
            <a:r>
              <a:rPr lang="en-US" sz="2000" b="1" kern="0" spc="400" dirty="0">
                <a:solidFill>
                  <a:srgbClr val="9C3D1A"/>
                </a:solidFill>
                <a:latin typeface="Calibri" pitchFamily="34" charset="0"/>
                <a:ea typeface="Calibri" pitchFamily="34" charset="-122"/>
                <a:cs typeface="Calibri" pitchFamily="34" charset="-120"/>
              </a:rPr>
              <a:t>CASE STUDY</a:t>
            </a:r>
            <a:endParaRPr lang="en-US" sz="2000" dirty="0"/>
          </a:p>
        </p:txBody>
      </p:sp>
      <p:sp>
        <p:nvSpPr>
          <p:cNvPr id="5" name="Text 3"/>
          <p:cNvSpPr/>
          <p:nvPr/>
        </p:nvSpPr>
        <p:spPr>
          <a:xfrm>
            <a:off x="731520" y="2057400"/>
            <a:ext cx="8503920" cy="3108960"/>
          </a:xfrm>
          <a:prstGeom prst="rect">
            <a:avLst/>
          </a:prstGeom>
          <a:noFill/>
          <a:ln/>
        </p:spPr>
        <p:txBody>
          <a:bodyPr wrap="square" lIns="0" tIns="0" rIns="0" bIns="0" rtlCol="0" anchor="t"/>
          <a:lstStyle/>
          <a:p>
            <a:pPr marL="0" indent="0" algn="l">
              <a:buNone/>
            </a:pPr>
            <a:r>
              <a:rPr lang="en-US" sz="3400" b="1" dirty="0">
                <a:solidFill>
                  <a:srgbClr val="1F1D1B"/>
                </a:solidFill>
                <a:latin typeface="Georgia" pitchFamily="34" charset="0"/>
                <a:ea typeface="Georgia" pitchFamily="34" charset="-122"/>
                <a:cs typeface="Georgia" pitchFamily="34" charset="-120"/>
              </a:rPr>
              <a:t>Alleged Non-Payment of GST under Reverse Charge on Mining Rights, Statutory Levies &amp; Cross-State Transactions</a:t>
            </a:r>
            <a:endParaRPr lang="en-US" sz="3400" dirty="0"/>
          </a:p>
        </p:txBody>
      </p:sp>
      <p:sp>
        <p:nvSpPr>
          <p:cNvPr id="6" name="Text 4"/>
          <p:cNvSpPr/>
          <p:nvPr/>
        </p:nvSpPr>
        <p:spPr>
          <a:xfrm>
            <a:off x="731520" y="5212080"/>
            <a:ext cx="8503920" cy="457200"/>
          </a:xfrm>
          <a:prstGeom prst="rect">
            <a:avLst/>
          </a:prstGeom>
          <a:noFill/>
          <a:ln/>
        </p:spPr>
        <p:txBody>
          <a:bodyPr wrap="square" lIns="0" tIns="0" rIns="0" bIns="0" rtlCol="0" anchor="ctr"/>
          <a:lstStyle/>
          <a:p>
            <a:pPr marL="0" indent="0" algn="l">
              <a:buNone/>
            </a:pPr>
            <a:r>
              <a:rPr lang="en-US" sz="2400" b="1" i="1" dirty="0">
                <a:solidFill>
                  <a:srgbClr val="9C3D1A"/>
                </a:solidFill>
                <a:latin typeface="Calibri" pitchFamily="34" charset="0"/>
                <a:ea typeface="Calibri" pitchFamily="34" charset="-122"/>
                <a:cs typeface="Calibri" pitchFamily="34" charset="-120"/>
              </a:rPr>
              <a:t>CA Abhisek Tibrewal</a:t>
            </a:r>
          </a:p>
        </p:txBody>
      </p:sp>
      <p:sp>
        <p:nvSpPr>
          <p:cNvPr id="7" name="Shape 5"/>
          <p:cNvSpPr/>
          <p:nvPr/>
        </p:nvSpPr>
        <p:spPr>
          <a:xfrm>
            <a:off x="731520" y="5760720"/>
            <a:ext cx="731520" cy="54864"/>
          </a:xfrm>
          <a:prstGeom prst="rect">
            <a:avLst/>
          </a:prstGeom>
          <a:solidFill>
            <a:srgbClr val="C65D3B"/>
          </a:solidFill>
          <a:ln w="12700">
            <a:solidFill>
              <a:srgbClr val="C65D3B"/>
            </a:solidFill>
            <a:prstDash val="solid"/>
          </a:ln>
        </p:spPr>
        <p:txBody>
          <a:bodyPr/>
          <a:lstStyle/>
          <a:p>
            <a:endParaRPr lang="en-IN"/>
          </a:p>
        </p:txBody>
      </p:sp>
      <p:sp>
        <p:nvSpPr>
          <p:cNvPr id="8" name="Text 6"/>
          <p:cNvSpPr/>
          <p:nvPr/>
        </p:nvSpPr>
        <p:spPr>
          <a:xfrm>
            <a:off x="731520" y="6080760"/>
            <a:ext cx="8229600" cy="365760"/>
          </a:xfrm>
          <a:prstGeom prst="rect">
            <a:avLst/>
          </a:prstGeom>
          <a:noFill/>
          <a:ln/>
        </p:spPr>
        <p:txBody>
          <a:bodyPr wrap="square" lIns="0" tIns="0" rIns="0" bIns="0" rtlCol="0" anchor="ctr"/>
          <a:lstStyle/>
          <a:p>
            <a:pPr marL="0" indent="0" algn="l">
              <a:buNone/>
            </a:pPr>
            <a:endParaRPr lang="en-US" sz="2400"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AF5EC"/>
        </a:solidFill>
        <a:effectLst/>
      </p:bgPr>
    </p:bg>
    <p:spTree>
      <p:nvGrpSpPr>
        <p:cNvPr id="1" name=""/>
        <p:cNvGrpSpPr/>
        <p:nvPr/>
      </p:nvGrpSpPr>
      <p:grpSpPr>
        <a:xfrm>
          <a:off x="0" y="0"/>
          <a:ext cx="0" cy="0"/>
          <a:chOff x="0" y="0"/>
          <a:chExt cx="0" cy="0"/>
        </a:xfrm>
      </p:grpSpPr>
      <p:sp>
        <p:nvSpPr>
          <p:cNvPr id="2" name="Shape 0"/>
          <p:cNvSpPr/>
          <p:nvPr/>
        </p:nvSpPr>
        <p:spPr>
          <a:xfrm>
            <a:off x="548640" y="365760"/>
            <a:ext cx="1691640" cy="411480"/>
          </a:xfrm>
          <a:prstGeom prst="roundRect">
            <a:avLst>
              <a:gd name="adj" fmla="val 11111"/>
            </a:avLst>
          </a:prstGeom>
          <a:solidFill>
            <a:srgbClr val="C65D3B"/>
          </a:solidFill>
          <a:ln w="12700">
            <a:solidFill>
              <a:srgbClr val="C65D3B"/>
            </a:solidFill>
            <a:prstDash val="solid"/>
          </a:ln>
        </p:spPr>
        <p:txBody>
          <a:bodyPr/>
          <a:lstStyle/>
          <a:p>
            <a:endParaRPr lang="en-IN"/>
          </a:p>
        </p:txBody>
      </p:sp>
      <p:sp>
        <p:nvSpPr>
          <p:cNvPr id="3" name="Text 1"/>
          <p:cNvSpPr/>
          <p:nvPr/>
        </p:nvSpPr>
        <p:spPr>
          <a:xfrm>
            <a:off x="548640" y="365760"/>
            <a:ext cx="1691640" cy="411480"/>
          </a:xfrm>
          <a:prstGeom prst="rect">
            <a:avLst/>
          </a:prstGeom>
          <a:noFill/>
          <a:ln/>
        </p:spPr>
        <p:txBody>
          <a:bodyPr wrap="square" lIns="0" tIns="0" rIns="0" bIns="0" rtlCol="0" anchor="ctr"/>
          <a:lstStyle/>
          <a:p>
            <a:pPr marL="0" indent="0" algn="ctr">
              <a:buNone/>
            </a:pPr>
            <a:r>
              <a:rPr lang="en-US" sz="1300" b="1" kern="0" spc="200" dirty="0">
                <a:solidFill>
                  <a:srgbClr val="FFFFFF"/>
                </a:solidFill>
                <a:latin typeface="Calibri" pitchFamily="34" charset="0"/>
                <a:ea typeface="Calibri" pitchFamily="34" charset="-122"/>
                <a:cs typeface="Calibri" pitchFamily="34" charset="-120"/>
              </a:rPr>
              <a:t>ALLEGATION 4</a:t>
            </a:r>
            <a:endParaRPr lang="en-US" sz="1300" dirty="0"/>
          </a:p>
        </p:txBody>
      </p:sp>
      <p:sp>
        <p:nvSpPr>
          <p:cNvPr id="4" name="Text 2"/>
          <p:cNvSpPr/>
          <p:nvPr/>
        </p:nvSpPr>
        <p:spPr>
          <a:xfrm>
            <a:off x="2377440" y="320040"/>
            <a:ext cx="9601200" cy="502920"/>
          </a:xfrm>
          <a:prstGeom prst="rect">
            <a:avLst/>
          </a:prstGeom>
          <a:noFill/>
          <a:ln/>
        </p:spPr>
        <p:txBody>
          <a:bodyPr wrap="square" lIns="0" tIns="0" rIns="0" bIns="0" rtlCol="0" anchor="ctr"/>
          <a:lstStyle/>
          <a:p>
            <a:pPr marL="0" indent="0" algn="l">
              <a:buNone/>
            </a:pPr>
            <a:r>
              <a:rPr lang="en-US" sz="2400" b="1" dirty="0">
                <a:solidFill>
                  <a:srgbClr val="1F1D1B"/>
                </a:solidFill>
                <a:latin typeface="Georgia" pitchFamily="34" charset="0"/>
                <a:ea typeface="Georgia" pitchFamily="34" charset="-122"/>
                <a:cs typeface="Georgia" pitchFamily="34" charset="-120"/>
              </a:rPr>
              <a:t>ISD compliance — Questions</a:t>
            </a:r>
            <a:endParaRPr lang="en-US" sz="2400" dirty="0"/>
          </a:p>
        </p:txBody>
      </p:sp>
      <p:sp>
        <p:nvSpPr>
          <p:cNvPr id="5" name="Shape 3"/>
          <p:cNvSpPr/>
          <p:nvPr/>
        </p:nvSpPr>
        <p:spPr>
          <a:xfrm>
            <a:off x="548640" y="868680"/>
            <a:ext cx="11064240" cy="22860"/>
          </a:xfrm>
          <a:prstGeom prst="rect">
            <a:avLst/>
          </a:prstGeom>
          <a:solidFill>
            <a:srgbClr val="C9B894"/>
          </a:solidFill>
          <a:ln w="12700">
            <a:solidFill>
              <a:srgbClr val="C9B894"/>
            </a:solidFill>
            <a:prstDash val="solid"/>
          </a:ln>
        </p:spPr>
        <p:txBody>
          <a:bodyPr/>
          <a:lstStyle/>
          <a:p>
            <a:endParaRPr lang="en-IN"/>
          </a:p>
        </p:txBody>
      </p:sp>
      <p:sp>
        <p:nvSpPr>
          <p:cNvPr id="6" name="Shape 4"/>
          <p:cNvSpPr/>
          <p:nvPr/>
        </p:nvSpPr>
        <p:spPr>
          <a:xfrm>
            <a:off x="548640" y="1371600"/>
            <a:ext cx="109728" cy="4937760"/>
          </a:xfrm>
          <a:prstGeom prst="rect">
            <a:avLst/>
          </a:prstGeom>
          <a:solidFill>
            <a:srgbClr val="C65D3B"/>
          </a:solidFill>
          <a:ln w="12700">
            <a:solidFill>
              <a:srgbClr val="C65D3B"/>
            </a:solidFill>
            <a:prstDash val="solid"/>
          </a:ln>
        </p:spPr>
        <p:txBody>
          <a:bodyPr/>
          <a:lstStyle/>
          <a:p>
            <a:endParaRPr lang="en-IN"/>
          </a:p>
        </p:txBody>
      </p:sp>
      <p:sp>
        <p:nvSpPr>
          <p:cNvPr id="7" name="Text 5"/>
          <p:cNvSpPr/>
          <p:nvPr/>
        </p:nvSpPr>
        <p:spPr>
          <a:xfrm>
            <a:off x="868680" y="1325880"/>
            <a:ext cx="10972800" cy="457200"/>
          </a:xfrm>
          <a:prstGeom prst="rect">
            <a:avLst/>
          </a:prstGeom>
          <a:noFill/>
          <a:ln/>
        </p:spPr>
        <p:txBody>
          <a:bodyPr wrap="square" lIns="0" tIns="0" rIns="0" bIns="0" rtlCol="0" anchor="ctr"/>
          <a:lstStyle/>
          <a:p>
            <a:pPr marL="0" indent="0" algn="l">
              <a:buNone/>
            </a:pPr>
            <a:r>
              <a:rPr lang="en-US" sz="2200" b="1" dirty="0">
                <a:solidFill>
                  <a:srgbClr val="C65D3B"/>
                </a:solidFill>
                <a:latin typeface="Georgia" pitchFamily="34" charset="0"/>
                <a:ea typeface="Georgia" pitchFamily="34" charset="-122"/>
                <a:cs typeface="Georgia" pitchFamily="34" charset="-120"/>
              </a:rPr>
              <a:t>Questions for deliberation</a:t>
            </a:r>
            <a:endParaRPr lang="en-US" sz="2200" dirty="0"/>
          </a:p>
        </p:txBody>
      </p:sp>
      <p:sp>
        <p:nvSpPr>
          <p:cNvPr id="8" name="Text 6"/>
          <p:cNvSpPr/>
          <p:nvPr/>
        </p:nvSpPr>
        <p:spPr>
          <a:xfrm>
            <a:off x="868680" y="1874520"/>
            <a:ext cx="10972800" cy="4572000"/>
          </a:xfrm>
          <a:prstGeom prst="rect">
            <a:avLst/>
          </a:prstGeom>
          <a:noFill/>
          <a:ln/>
        </p:spPr>
        <p:txBody>
          <a:bodyPr wrap="square" lIns="0" tIns="0" rIns="0" bIns="0" rtlCol="0" anchor="t"/>
          <a:lstStyle/>
          <a:p>
            <a:pPr marL="342900" indent="-342900">
              <a:spcAft>
                <a:spcPts val="1400"/>
              </a:spcAft>
              <a:buSzPct val="100000"/>
              <a:buFont typeface="+mj-lt"/>
              <a:buAutoNum type="arabicPeriod"/>
            </a:pPr>
            <a:r>
              <a:rPr lang="en-US" sz="2000" dirty="0">
                <a:solidFill>
                  <a:srgbClr val="3A3936"/>
                </a:solidFill>
                <a:latin typeface="Calibri" pitchFamily="34" charset="0"/>
                <a:ea typeface="Calibri" pitchFamily="34" charset="-122"/>
                <a:cs typeface="Calibri" pitchFamily="34" charset="-120"/>
              </a:rPr>
              <a:t>Is ISD compulsory or optional for distribution of credit on common input services across distinct persons? What changed with the recent amendments?</a:t>
            </a:r>
            <a:endParaRPr lang="en-US" sz="2000" dirty="0"/>
          </a:p>
          <a:p>
            <a:pPr marL="342900" indent="-342900">
              <a:spcAft>
                <a:spcPts val="1400"/>
              </a:spcAft>
              <a:buSzPct val="100000"/>
              <a:buFont typeface="+mj-lt"/>
              <a:buAutoNum type="arabicPeriod"/>
            </a:pPr>
            <a:r>
              <a:rPr lang="en-US" sz="2000" dirty="0">
                <a:solidFill>
                  <a:srgbClr val="3A3936"/>
                </a:solidFill>
                <a:latin typeface="Calibri" pitchFamily="34" charset="0"/>
                <a:ea typeface="Calibri" pitchFamily="34" charset="-122"/>
                <a:cs typeface="Calibri" pitchFamily="34" charset="-120"/>
              </a:rPr>
              <a:t>For input services attributable to specific States, what is the correct mechanism — ISD, cross-charge under Schedule I, or direct utilisation?</a:t>
            </a:r>
            <a:endParaRPr lang="en-US" sz="2000" dirty="0"/>
          </a:p>
          <a:p>
            <a:pPr marL="342900" indent="-342900">
              <a:spcAft>
                <a:spcPts val="1400"/>
              </a:spcAft>
              <a:buSzPct val="100000"/>
              <a:buFont typeface="+mj-lt"/>
              <a:buAutoNum type="arabicPeriod"/>
            </a:pPr>
            <a:r>
              <a:rPr lang="en-US" sz="2000" dirty="0">
                <a:solidFill>
                  <a:srgbClr val="3A3936"/>
                </a:solidFill>
                <a:latin typeface="Calibri" pitchFamily="34" charset="0"/>
                <a:ea typeface="Calibri" pitchFamily="34" charset="-122"/>
                <a:cs typeface="Calibri" pitchFamily="34" charset="-120"/>
              </a:rPr>
              <a:t>What are the consequences of non-compliance — denial of credit, interest, penalty, or all of these?</a:t>
            </a:r>
            <a:endParaRPr lang="en-US" sz="2000" dirty="0"/>
          </a:p>
          <a:p>
            <a:pPr marL="342900" indent="-342900">
              <a:spcAft>
                <a:spcPts val="1400"/>
              </a:spcAft>
              <a:buSzPct val="100000"/>
              <a:buFont typeface="+mj-lt"/>
              <a:buAutoNum type="arabicPeriod"/>
            </a:pPr>
            <a:r>
              <a:rPr lang="en-US" sz="2000" dirty="0">
                <a:solidFill>
                  <a:srgbClr val="3A3936"/>
                </a:solidFill>
                <a:latin typeface="Calibri" pitchFamily="34" charset="0"/>
                <a:ea typeface="Calibri" pitchFamily="34" charset="-122"/>
                <a:cs typeface="Calibri" pitchFamily="34" charset="-120"/>
              </a:rPr>
              <a:t>Is the alleged exposure even revenue-neutral across distinct persons, and does that defence work on quantum or only on intent?</a:t>
            </a:r>
            <a:endParaRPr lang="en-US" sz="2000" dirty="0"/>
          </a:p>
        </p:txBody>
      </p:sp>
      <p:sp>
        <p:nvSpPr>
          <p:cNvPr id="9" name="Text 7"/>
          <p:cNvSpPr/>
          <p:nvPr/>
        </p:nvSpPr>
        <p:spPr>
          <a:xfrm>
            <a:off x="548640" y="6537960"/>
            <a:ext cx="10058400" cy="274320"/>
          </a:xfrm>
          <a:prstGeom prst="rect">
            <a:avLst/>
          </a:prstGeom>
          <a:noFill/>
          <a:ln/>
        </p:spPr>
        <p:txBody>
          <a:bodyPr wrap="square" lIns="0" tIns="0" rIns="0" bIns="0" rtlCol="0" anchor="ctr"/>
          <a:lstStyle/>
          <a:p>
            <a:pPr marL="0" indent="0" algn="l">
              <a:buNone/>
            </a:pPr>
            <a:r>
              <a:rPr lang="en-US" sz="1100" dirty="0">
                <a:solidFill>
                  <a:srgbClr val="7A6F62"/>
                </a:solidFill>
                <a:latin typeface="Calibri" pitchFamily="34" charset="0"/>
                <a:ea typeface="Calibri" pitchFamily="34" charset="-122"/>
                <a:cs typeface="Calibri" pitchFamily="34" charset="-120"/>
              </a:rPr>
              <a:t>Case Study · EMIPL · Alleged Non-Payment of GST under RCM</a:t>
            </a:r>
            <a:endParaRPr lang="en-US" sz="1100" dirty="0"/>
          </a:p>
        </p:txBody>
      </p:sp>
      <p:sp>
        <p:nvSpPr>
          <p:cNvPr id="10" name="Text 8"/>
          <p:cNvSpPr/>
          <p:nvPr/>
        </p:nvSpPr>
        <p:spPr>
          <a:xfrm>
            <a:off x="11521440" y="6537960"/>
            <a:ext cx="457200" cy="274320"/>
          </a:xfrm>
          <a:prstGeom prst="rect">
            <a:avLst/>
          </a:prstGeom>
          <a:noFill/>
          <a:ln/>
        </p:spPr>
        <p:txBody>
          <a:bodyPr wrap="square" lIns="0" tIns="0" rIns="0" bIns="0" rtlCol="0" anchor="ctr"/>
          <a:lstStyle/>
          <a:p>
            <a:pPr marL="0" indent="0" algn="r">
              <a:buNone/>
            </a:pPr>
            <a:r>
              <a:rPr lang="en-US" sz="1100" dirty="0">
                <a:solidFill>
                  <a:srgbClr val="7A6F62"/>
                </a:solidFill>
                <a:latin typeface="Calibri" pitchFamily="34" charset="0"/>
                <a:ea typeface="Calibri" pitchFamily="34" charset="-122"/>
                <a:cs typeface="Calibri" pitchFamily="34" charset="-120"/>
              </a:rPr>
              <a:t>10</a:t>
            </a:r>
            <a:endParaRPr lang="en-US" sz="11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AF5EC"/>
        </a:solidFill>
        <a:effectLst/>
      </p:bgPr>
    </p:bg>
    <p:spTree>
      <p:nvGrpSpPr>
        <p:cNvPr id="1" name=""/>
        <p:cNvGrpSpPr/>
        <p:nvPr/>
      </p:nvGrpSpPr>
      <p:grpSpPr>
        <a:xfrm>
          <a:off x="0" y="0"/>
          <a:ext cx="0" cy="0"/>
          <a:chOff x="0" y="0"/>
          <a:chExt cx="0" cy="0"/>
        </a:xfrm>
      </p:grpSpPr>
      <p:sp>
        <p:nvSpPr>
          <p:cNvPr id="2" name="Shape 0"/>
          <p:cNvSpPr/>
          <p:nvPr/>
        </p:nvSpPr>
        <p:spPr>
          <a:xfrm>
            <a:off x="548640" y="365760"/>
            <a:ext cx="1691640" cy="411480"/>
          </a:xfrm>
          <a:prstGeom prst="roundRect">
            <a:avLst>
              <a:gd name="adj" fmla="val 11111"/>
            </a:avLst>
          </a:prstGeom>
          <a:solidFill>
            <a:srgbClr val="C65D3B"/>
          </a:solidFill>
          <a:ln w="12700">
            <a:solidFill>
              <a:srgbClr val="C65D3B"/>
            </a:solidFill>
            <a:prstDash val="solid"/>
          </a:ln>
        </p:spPr>
        <p:txBody>
          <a:bodyPr/>
          <a:lstStyle/>
          <a:p>
            <a:endParaRPr lang="en-IN"/>
          </a:p>
        </p:txBody>
      </p:sp>
      <p:sp>
        <p:nvSpPr>
          <p:cNvPr id="3" name="Text 1"/>
          <p:cNvSpPr/>
          <p:nvPr/>
        </p:nvSpPr>
        <p:spPr>
          <a:xfrm>
            <a:off x="548640" y="365760"/>
            <a:ext cx="1691640" cy="411480"/>
          </a:xfrm>
          <a:prstGeom prst="rect">
            <a:avLst/>
          </a:prstGeom>
          <a:noFill/>
          <a:ln/>
        </p:spPr>
        <p:txBody>
          <a:bodyPr wrap="square" lIns="0" tIns="0" rIns="0" bIns="0" rtlCol="0" anchor="ctr"/>
          <a:lstStyle/>
          <a:p>
            <a:pPr marL="0" indent="0" algn="ctr">
              <a:buNone/>
            </a:pPr>
            <a:r>
              <a:rPr lang="en-US" sz="1300" b="1" kern="0" spc="200" dirty="0">
                <a:solidFill>
                  <a:srgbClr val="FFFFFF"/>
                </a:solidFill>
                <a:latin typeface="Calibri" pitchFamily="34" charset="0"/>
                <a:ea typeface="Calibri" pitchFamily="34" charset="-122"/>
                <a:cs typeface="Calibri" pitchFamily="34" charset="-120"/>
              </a:rPr>
              <a:t>ALLEGATION 5</a:t>
            </a:r>
            <a:endParaRPr lang="en-US" sz="1300" dirty="0"/>
          </a:p>
        </p:txBody>
      </p:sp>
      <p:sp>
        <p:nvSpPr>
          <p:cNvPr id="4" name="Text 2"/>
          <p:cNvSpPr/>
          <p:nvPr/>
        </p:nvSpPr>
        <p:spPr>
          <a:xfrm>
            <a:off x="2377440" y="320040"/>
            <a:ext cx="9601200" cy="502920"/>
          </a:xfrm>
          <a:prstGeom prst="rect">
            <a:avLst/>
          </a:prstGeom>
          <a:noFill/>
          <a:ln/>
        </p:spPr>
        <p:txBody>
          <a:bodyPr wrap="square" lIns="0" tIns="0" rIns="0" bIns="0" rtlCol="0" anchor="ctr"/>
          <a:lstStyle/>
          <a:p>
            <a:pPr marL="0" indent="0" algn="l">
              <a:buNone/>
            </a:pPr>
            <a:r>
              <a:rPr lang="en-US" sz="2400" b="1" dirty="0">
                <a:solidFill>
                  <a:srgbClr val="1F1D1B"/>
                </a:solidFill>
                <a:latin typeface="Georgia" pitchFamily="34" charset="0"/>
                <a:ea typeface="Georgia" pitchFamily="34" charset="-122"/>
                <a:cs typeface="Georgia" pitchFamily="34" charset="-120"/>
              </a:rPr>
              <a:t>Late fee under the Income Tax Act</a:t>
            </a:r>
            <a:endParaRPr lang="en-US" sz="2400" dirty="0"/>
          </a:p>
        </p:txBody>
      </p:sp>
      <p:sp>
        <p:nvSpPr>
          <p:cNvPr id="5" name="Shape 3"/>
          <p:cNvSpPr/>
          <p:nvPr/>
        </p:nvSpPr>
        <p:spPr>
          <a:xfrm>
            <a:off x="548640" y="868680"/>
            <a:ext cx="11064240" cy="22860"/>
          </a:xfrm>
          <a:prstGeom prst="rect">
            <a:avLst/>
          </a:prstGeom>
          <a:solidFill>
            <a:srgbClr val="C9B894"/>
          </a:solidFill>
          <a:ln w="12700">
            <a:solidFill>
              <a:srgbClr val="C9B894"/>
            </a:solidFill>
            <a:prstDash val="solid"/>
          </a:ln>
        </p:spPr>
        <p:txBody>
          <a:bodyPr/>
          <a:lstStyle/>
          <a:p>
            <a:endParaRPr lang="en-IN"/>
          </a:p>
        </p:txBody>
      </p:sp>
      <p:sp>
        <p:nvSpPr>
          <p:cNvPr id="6" name="Text 4"/>
          <p:cNvSpPr/>
          <p:nvPr/>
        </p:nvSpPr>
        <p:spPr>
          <a:xfrm>
            <a:off x="548640" y="1005840"/>
            <a:ext cx="11612880" cy="1417320"/>
          </a:xfrm>
          <a:prstGeom prst="rect">
            <a:avLst/>
          </a:prstGeom>
          <a:noFill/>
          <a:ln/>
        </p:spPr>
        <p:txBody>
          <a:bodyPr wrap="square" lIns="0" tIns="0" rIns="0" bIns="0" rtlCol="0" anchor="t"/>
          <a:lstStyle/>
          <a:p>
            <a:pPr marL="0" indent="0" algn="l">
              <a:buNone/>
            </a:pPr>
            <a:r>
              <a:rPr lang="en-US" sz="2000" i="1" dirty="0">
                <a:solidFill>
                  <a:srgbClr val="3A3936"/>
                </a:solidFill>
                <a:latin typeface="Calibri" pitchFamily="34" charset="0"/>
                <a:ea typeface="Calibri" pitchFamily="34" charset="-122"/>
                <a:cs typeface="Calibri" pitchFamily="34" charset="-120"/>
              </a:rPr>
              <a:t>EMIPL has incurred expenditure towards late fees under the Income Tax Act, on account of delay in statutory compliances. Dept. alleges this is consideration for tolerating an act or situation and falls within the scope of 'supply' — RCM is sought.</a:t>
            </a:r>
            <a:endParaRPr lang="en-US" sz="2000" dirty="0"/>
          </a:p>
        </p:txBody>
      </p:sp>
      <p:sp>
        <p:nvSpPr>
          <p:cNvPr id="7" name="Shape 5"/>
          <p:cNvSpPr/>
          <p:nvPr/>
        </p:nvSpPr>
        <p:spPr>
          <a:xfrm>
            <a:off x="822960" y="3246120"/>
            <a:ext cx="3108960" cy="1325880"/>
          </a:xfrm>
          <a:prstGeom prst="roundRect">
            <a:avLst>
              <a:gd name="adj" fmla="val 5517"/>
            </a:avLst>
          </a:prstGeom>
          <a:solidFill>
            <a:srgbClr val="FFFFFF"/>
          </a:solidFill>
          <a:ln w="25400">
            <a:solidFill>
              <a:srgbClr val="6B4423"/>
            </a:solidFill>
            <a:prstDash val="solid"/>
          </a:ln>
          <a:effectLst>
            <a:outerShdw blurRad="101600" dist="25400" dir="5400000" algn="bl" rotWithShape="0">
              <a:srgbClr val="000000">
                <a:alpha val="10000"/>
              </a:srgbClr>
            </a:outerShdw>
          </a:effectLst>
        </p:spPr>
        <p:txBody>
          <a:bodyPr/>
          <a:lstStyle/>
          <a:p>
            <a:endParaRPr lang="en-IN"/>
          </a:p>
        </p:txBody>
      </p:sp>
      <p:sp>
        <p:nvSpPr>
          <p:cNvPr id="8" name="Text 6"/>
          <p:cNvSpPr/>
          <p:nvPr/>
        </p:nvSpPr>
        <p:spPr>
          <a:xfrm>
            <a:off x="914400" y="3355848"/>
            <a:ext cx="2926080" cy="502920"/>
          </a:xfrm>
          <a:prstGeom prst="rect">
            <a:avLst/>
          </a:prstGeom>
          <a:noFill/>
          <a:ln/>
        </p:spPr>
        <p:txBody>
          <a:bodyPr wrap="square" lIns="0" tIns="0" rIns="0" bIns="0" rtlCol="0" anchor="ctr"/>
          <a:lstStyle/>
          <a:p>
            <a:pPr marL="0" indent="0" algn="ctr">
              <a:buNone/>
            </a:pPr>
            <a:r>
              <a:rPr lang="en-US" sz="2200" b="1" dirty="0">
                <a:solidFill>
                  <a:srgbClr val="6B4423"/>
                </a:solidFill>
                <a:latin typeface="Georgia" pitchFamily="34" charset="0"/>
                <a:ea typeface="Georgia" pitchFamily="34" charset="-122"/>
                <a:cs typeface="Georgia" pitchFamily="34" charset="-120"/>
              </a:rPr>
              <a:t>Income Tax Dept.</a:t>
            </a:r>
            <a:endParaRPr lang="en-US" sz="2200" dirty="0"/>
          </a:p>
        </p:txBody>
      </p:sp>
      <p:sp>
        <p:nvSpPr>
          <p:cNvPr id="9" name="Text 7"/>
          <p:cNvSpPr/>
          <p:nvPr/>
        </p:nvSpPr>
        <p:spPr>
          <a:xfrm>
            <a:off x="914400" y="3904488"/>
            <a:ext cx="2926080" cy="612648"/>
          </a:xfrm>
          <a:prstGeom prst="rect">
            <a:avLst/>
          </a:prstGeom>
          <a:noFill/>
          <a:ln/>
        </p:spPr>
        <p:txBody>
          <a:bodyPr wrap="square" lIns="0" tIns="0" rIns="0" bIns="0" rtlCol="0" anchor="t"/>
          <a:lstStyle/>
          <a:p>
            <a:pPr marL="0" indent="0" algn="ctr">
              <a:buNone/>
            </a:pPr>
            <a:r>
              <a:rPr lang="en-US" sz="1400" dirty="0">
                <a:solidFill>
                  <a:srgbClr val="7A6F62"/>
                </a:solidFill>
                <a:latin typeface="Calibri" pitchFamily="34" charset="0"/>
                <a:ea typeface="Calibri" pitchFamily="34" charset="-122"/>
                <a:cs typeface="Calibri" pitchFamily="34" charset="-120"/>
              </a:rPr>
              <a:t>Central Govt</a:t>
            </a:r>
            <a:endParaRPr lang="en-US" sz="1400" dirty="0"/>
          </a:p>
        </p:txBody>
      </p:sp>
      <p:sp>
        <p:nvSpPr>
          <p:cNvPr id="10" name="Shape 8"/>
          <p:cNvSpPr/>
          <p:nvPr/>
        </p:nvSpPr>
        <p:spPr>
          <a:xfrm>
            <a:off x="8229600" y="3246120"/>
            <a:ext cx="3108960" cy="1325880"/>
          </a:xfrm>
          <a:prstGeom prst="roundRect">
            <a:avLst>
              <a:gd name="adj" fmla="val 5517"/>
            </a:avLst>
          </a:prstGeom>
          <a:solidFill>
            <a:srgbClr val="FFFFFF"/>
          </a:solidFill>
          <a:ln w="25400">
            <a:solidFill>
              <a:srgbClr val="8C5A3A"/>
            </a:solidFill>
            <a:prstDash val="solid"/>
          </a:ln>
          <a:effectLst>
            <a:outerShdw blurRad="101600" dist="25400" dir="5400000" algn="bl" rotWithShape="0">
              <a:srgbClr val="000000">
                <a:alpha val="10000"/>
              </a:srgbClr>
            </a:outerShdw>
          </a:effectLst>
        </p:spPr>
        <p:txBody>
          <a:bodyPr/>
          <a:lstStyle/>
          <a:p>
            <a:endParaRPr lang="en-IN"/>
          </a:p>
        </p:txBody>
      </p:sp>
      <p:sp>
        <p:nvSpPr>
          <p:cNvPr id="11" name="Text 9"/>
          <p:cNvSpPr/>
          <p:nvPr/>
        </p:nvSpPr>
        <p:spPr>
          <a:xfrm>
            <a:off x="8321040" y="3355848"/>
            <a:ext cx="2926080" cy="502920"/>
          </a:xfrm>
          <a:prstGeom prst="rect">
            <a:avLst/>
          </a:prstGeom>
          <a:noFill/>
          <a:ln/>
        </p:spPr>
        <p:txBody>
          <a:bodyPr wrap="square" lIns="0" tIns="0" rIns="0" bIns="0" rtlCol="0" anchor="ctr"/>
          <a:lstStyle/>
          <a:p>
            <a:pPr marL="0" indent="0" algn="ctr">
              <a:buNone/>
            </a:pPr>
            <a:r>
              <a:rPr lang="en-US" sz="2200" b="1" dirty="0">
                <a:solidFill>
                  <a:srgbClr val="1F1D1B"/>
                </a:solidFill>
                <a:latin typeface="Georgia" pitchFamily="34" charset="0"/>
                <a:ea typeface="Georgia" pitchFamily="34" charset="-122"/>
                <a:cs typeface="Georgia" pitchFamily="34" charset="-120"/>
              </a:rPr>
              <a:t>EMIPL</a:t>
            </a:r>
            <a:endParaRPr lang="en-US" sz="2200" dirty="0"/>
          </a:p>
        </p:txBody>
      </p:sp>
      <p:sp>
        <p:nvSpPr>
          <p:cNvPr id="12" name="Text 10"/>
          <p:cNvSpPr/>
          <p:nvPr/>
        </p:nvSpPr>
        <p:spPr>
          <a:xfrm>
            <a:off x="8321040" y="3904488"/>
            <a:ext cx="2926080" cy="612648"/>
          </a:xfrm>
          <a:prstGeom prst="rect">
            <a:avLst/>
          </a:prstGeom>
          <a:noFill/>
          <a:ln/>
        </p:spPr>
        <p:txBody>
          <a:bodyPr wrap="square" lIns="0" tIns="0" rIns="0" bIns="0" rtlCol="0" anchor="t"/>
          <a:lstStyle/>
          <a:p>
            <a:pPr marL="0" indent="0" algn="ctr">
              <a:buNone/>
            </a:pPr>
            <a:r>
              <a:rPr lang="en-US" sz="1400" dirty="0">
                <a:solidFill>
                  <a:srgbClr val="7A6F62"/>
                </a:solidFill>
                <a:latin typeface="Calibri" pitchFamily="34" charset="0"/>
                <a:ea typeface="Calibri" pitchFamily="34" charset="-122"/>
                <a:cs typeface="Calibri" pitchFamily="34" charset="-120"/>
              </a:rPr>
              <a:t>Late filer / late payer</a:t>
            </a:r>
            <a:endParaRPr lang="en-US" sz="1400" dirty="0"/>
          </a:p>
        </p:txBody>
      </p:sp>
      <p:sp>
        <p:nvSpPr>
          <p:cNvPr id="13" name="Shape 11"/>
          <p:cNvSpPr/>
          <p:nvPr/>
        </p:nvSpPr>
        <p:spPr>
          <a:xfrm>
            <a:off x="4069080" y="3383280"/>
            <a:ext cx="4023360" cy="502920"/>
          </a:xfrm>
          <a:prstGeom prst="rightArrow">
            <a:avLst/>
          </a:prstGeom>
          <a:solidFill>
            <a:srgbClr val="8C5A3A"/>
          </a:solidFill>
          <a:ln w="12700">
            <a:solidFill>
              <a:srgbClr val="8C5A3A"/>
            </a:solidFill>
            <a:prstDash val="solid"/>
          </a:ln>
        </p:spPr>
        <p:txBody>
          <a:bodyPr/>
          <a:lstStyle/>
          <a:p>
            <a:endParaRPr lang="en-IN"/>
          </a:p>
        </p:txBody>
      </p:sp>
      <p:sp>
        <p:nvSpPr>
          <p:cNvPr id="14" name="Text 12"/>
          <p:cNvSpPr/>
          <p:nvPr/>
        </p:nvSpPr>
        <p:spPr>
          <a:xfrm>
            <a:off x="3794760" y="2834640"/>
            <a:ext cx="4572000" cy="457200"/>
          </a:xfrm>
          <a:prstGeom prst="rect">
            <a:avLst/>
          </a:prstGeom>
          <a:noFill/>
          <a:ln/>
        </p:spPr>
        <p:txBody>
          <a:bodyPr wrap="square" lIns="0" tIns="0" rIns="0" bIns="0" rtlCol="0" anchor="b"/>
          <a:lstStyle/>
          <a:p>
            <a:pPr marL="0" indent="0" algn="ctr">
              <a:buNone/>
            </a:pPr>
            <a:r>
              <a:rPr lang="en-US" sz="2000" i="1" dirty="0">
                <a:solidFill>
                  <a:srgbClr val="3A3936"/>
                </a:solidFill>
                <a:latin typeface="Calibri" pitchFamily="34" charset="0"/>
                <a:ea typeface="Calibri" pitchFamily="34" charset="-122"/>
                <a:cs typeface="Calibri" pitchFamily="34" charset="-120"/>
              </a:rPr>
              <a:t>'Tolerating' the delay? (Sch II 5(e))</a:t>
            </a:r>
            <a:endParaRPr lang="en-US" sz="2000" dirty="0"/>
          </a:p>
        </p:txBody>
      </p:sp>
      <p:sp>
        <p:nvSpPr>
          <p:cNvPr id="15" name="Shape 13"/>
          <p:cNvSpPr/>
          <p:nvPr/>
        </p:nvSpPr>
        <p:spPr>
          <a:xfrm>
            <a:off x="4069080" y="3931920"/>
            <a:ext cx="4023360" cy="502920"/>
          </a:xfrm>
          <a:prstGeom prst="leftArrow">
            <a:avLst/>
          </a:prstGeom>
          <a:solidFill>
            <a:srgbClr val="C65D3B"/>
          </a:solidFill>
          <a:ln w="12700">
            <a:solidFill>
              <a:srgbClr val="C65D3B"/>
            </a:solidFill>
            <a:prstDash val="solid"/>
          </a:ln>
        </p:spPr>
        <p:txBody>
          <a:bodyPr/>
          <a:lstStyle/>
          <a:p>
            <a:endParaRPr lang="en-IN"/>
          </a:p>
        </p:txBody>
      </p:sp>
      <p:sp>
        <p:nvSpPr>
          <p:cNvPr id="16" name="Text 14"/>
          <p:cNvSpPr/>
          <p:nvPr/>
        </p:nvSpPr>
        <p:spPr>
          <a:xfrm>
            <a:off x="3794760" y="4480560"/>
            <a:ext cx="4572000" cy="411480"/>
          </a:xfrm>
          <a:prstGeom prst="rect">
            <a:avLst/>
          </a:prstGeom>
          <a:noFill/>
          <a:ln/>
        </p:spPr>
        <p:txBody>
          <a:bodyPr wrap="square" lIns="0" tIns="0" rIns="0" bIns="0" rtlCol="0" anchor="t"/>
          <a:lstStyle/>
          <a:p>
            <a:pPr marL="0" indent="0" algn="ctr">
              <a:buNone/>
            </a:pPr>
            <a:r>
              <a:rPr lang="en-US" sz="2000" i="1" dirty="0">
                <a:solidFill>
                  <a:srgbClr val="3A3936"/>
                </a:solidFill>
                <a:latin typeface="Calibri" pitchFamily="34" charset="0"/>
                <a:ea typeface="Calibri" pitchFamily="34" charset="-122"/>
                <a:cs typeface="Calibri" pitchFamily="34" charset="-120"/>
              </a:rPr>
              <a:t>Late fee paid under Income Tax Act</a:t>
            </a:r>
            <a:endParaRPr lang="en-US" sz="2000" dirty="0"/>
          </a:p>
        </p:txBody>
      </p:sp>
      <p:sp>
        <p:nvSpPr>
          <p:cNvPr id="17" name="Text 15"/>
          <p:cNvSpPr/>
          <p:nvPr/>
        </p:nvSpPr>
        <p:spPr>
          <a:xfrm>
            <a:off x="548640" y="6537960"/>
            <a:ext cx="10058400" cy="274320"/>
          </a:xfrm>
          <a:prstGeom prst="rect">
            <a:avLst/>
          </a:prstGeom>
          <a:noFill/>
          <a:ln/>
        </p:spPr>
        <p:txBody>
          <a:bodyPr wrap="square" lIns="0" tIns="0" rIns="0" bIns="0" rtlCol="0" anchor="ctr"/>
          <a:lstStyle/>
          <a:p>
            <a:pPr marL="0" indent="0" algn="l">
              <a:buNone/>
            </a:pPr>
            <a:r>
              <a:rPr lang="en-US" sz="1100" dirty="0">
                <a:solidFill>
                  <a:srgbClr val="7A6F62"/>
                </a:solidFill>
                <a:latin typeface="Calibri" pitchFamily="34" charset="0"/>
                <a:ea typeface="Calibri" pitchFamily="34" charset="-122"/>
                <a:cs typeface="Calibri" pitchFamily="34" charset="-120"/>
              </a:rPr>
              <a:t>Case Study · EMIPL · Alleged Non-Payment of GST under RCM</a:t>
            </a:r>
            <a:endParaRPr lang="en-US" sz="1100" dirty="0"/>
          </a:p>
        </p:txBody>
      </p:sp>
      <p:sp>
        <p:nvSpPr>
          <p:cNvPr id="18" name="Text 16"/>
          <p:cNvSpPr/>
          <p:nvPr/>
        </p:nvSpPr>
        <p:spPr>
          <a:xfrm>
            <a:off x="11521440" y="6537960"/>
            <a:ext cx="457200" cy="274320"/>
          </a:xfrm>
          <a:prstGeom prst="rect">
            <a:avLst/>
          </a:prstGeom>
          <a:noFill/>
          <a:ln/>
        </p:spPr>
        <p:txBody>
          <a:bodyPr wrap="square" lIns="0" tIns="0" rIns="0" bIns="0" rtlCol="0" anchor="ctr"/>
          <a:lstStyle/>
          <a:p>
            <a:pPr marL="0" indent="0" algn="r">
              <a:buNone/>
            </a:pPr>
            <a:r>
              <a:rPr lang="en-US" sz="1100" dirty="0">
                <a:solidFill>
                  <a:srgbClr val="7A6F62"/>
                </a:solidFill>
                <a:latin typeface="Calibri" pitchFamily="34" charset="0"/>
                <a:ea typeface="Calibri" pitchFamily="34" charset="-122"/>
                <a:cs typeface="Calibri" pitchFamily="34" charset="-120"/>
              </a:rPr>
              <a:t>11</a:t>
            </a:r>
            <a:endParaRPr lang="en-US" sz="11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AF5EC"/>
        </a:solidFill>
        <a:effectLst/>
      </p:bgPr>
    </p:bg>
    <p:spTree>
      <p:nvGrpSpPr>
        <p:cNvPr id="1" name=""/>
        <p:cNvGrpSpPr/>
        <p:nvPr/>
      </p:nvGrpSpPr>
      <p:grpSpPr>
        <a:xfrm>
          <a:off x="0" y="0"/>
          <a:ext cx="0" cy="0"/>
          <a:chOff x="0" y="0"/>
          <a:chExt cx="0" cy="0"/>
        </a:xfrm>
      </p:grpSpPr>
      <p:sp>
        <p:nvSpPr>
          <p:cNvPr id="2" name="Shape 0"/>
          <p:cNvSpPr/>
          <p:nvPr/>
        </p:nvSpPr>
        <p:spPr>
          <a:xfrm>
            <a:off x="548640" y="365760"/>
            <a:ext cx="1691640" cy="411480"/>
          </a:xfrm>
          <a:prstGeom prst="roundRect">
            <a:avLst>
              <a:gd name="adj" fmla="val 11111"/>
            </a:avLst>
          </a:prstGeom>
          <a:solidFill>
            <a:srgbClr val="C65D3B"/>
          </a:solidFill>
          <a:ln w="12700">
            <a:solidFill>
              <a:srgbClr val="C65D3B"/>
            </a:solidFill>
            <a:prstDash val="solid"/>
          </a:ln>
        </p:spPr>
        <p:txBody>
          <a:bodyPr/>
          <a:lstStyle/>
          <a:p>
            <a:endParaRPr lang="en-IN"/>
          </a:p>
        </p:txBody>
      </p:sp>
      <p:sp>
        <p:nvSpPr>
          <p:cNvPr id="3" name="Text 1"/>
          <p:cNvSpPr/>
          <p:nvPr/>
        </p:nvSpPr>
        <p:spPr>
          <a:xfrm>
            <a:off x="548640" y="365760"/>
            <a:ext cx="1691640" cy="411480"/>
          </a:xfrm>
          <a:prstGeom prst="rect">
            <a:avLst/>
          </a:prstGeom>
          <a:noFill/>
          <a:ln/>
        </p:spPr>
        <p:txBody>
          <a:bodyPr wrap="square" lIns="0" tIns="0" rIns="0" bIns="0" rtlCol="0" anchor="ctr"/>
          <a:lstStyle/>
          <a:p>
            <a:pPr marL="0" indent="0" algn="ctr">
              <a:buNone/>
            </a:pPr>
            <a:r>
              <a:rPr lang="en-US" sz="1300" b="1" kern="0" spc="200" dirty="0">
                <a:solidFill>
                  <a:srgbClr val="FFFFFF"/>
                </a:solidFill>
                <a:latin typeface="Calibri" pitchFamily="34" charset="0"/>
                <a:ea typeface="Calibri" pitchFamily="34" charset="-122"/>
                <a:cs typeface="Calibri" pitchFamily="34" charset="-120"/>
              </a:rPr>
              <a:t>ALLEGATION 5</a:t>
            </a:r>
            <a:endParaRPr lang="en-US" sz="1300" dirty="0"/>
          </a:p>
        </p:txBody>
      </p:sp>
      <p:sp>
        <p:nvSpPr>
          <p:cNvPr id="4" name="Text 2"/>
          <p:cNvSpPr/>
          <p:nvPr/>
        </p:nvSpPr>
        <p:spPr>
          <a:xfrm>
            <a:off x="2377440" y="320040"/>
            <a:ext cx="9601200" cy="502920"/>
          </a:xfrm>
          <a:prstGeom prst="rect">
            <a:avLst/>
          </a:prstGeom>
          <a:noFill/>
          <a:ln/>
        </p:spPr>
        <p:txBody>
          <a:bodyPr wrap="square" lIns="0" tIns="0" rIns="0" bIns="0" rtlCol="0" anchor="ctr"/>
          <a:lstStyle/>
          <a:p>
            <a:pPr marL="0" indent="0" algn="l">
              <a:buNone/>
            </a:pPr>
            <a:r>
              <a:rPr lang="en-US" sz="2400" b="1" dirty="0">
                <a:solidFill>
                  <a:srgbClr val="1F1D1B"/>
                </a:solidFill>
                <a:latin typeface="Georgia" pitchFamily="34" charset="0"/>
                <a:ea typeface="Georgia" pitchFamily="34" charset="-122"/>
                <a:cs typeface="Georgia" pitchFamily="34" charset="-120"/>
              </a:rPr>
              <a:t>Income Tax late fee — Questions</a:t>
            </a:r>
            <a:endParaRPr lang="en-US" sz="2400" dirty="0"/>
          </a:p>
        </p:txBody>
      </p:sp>
      <p:sp>
        <p:nvSpPr>
          <p:cNvPr id="5" name="Shape 3"/>
          <p:cNvSpPr/>
          <p:nvPr/>
        </p:nvSpPr>
        <p:spPr>
          <a:xfrm>
            <a:off x="548640" y="868680"/>
            <a:ext cx="11064240" cy="22860"/>
          </a:xfrm>
          <a:prstGeom prst="rect">
            <a:avLst/>
          </a:prstGeom>
          <a:solidFill>
            <a:srgbClr val="C9B894"/>
          </a:solidFill>
          <a:ln w="12700">
            <a:solidFill>
              <a:srgbClr val="C9B894"/>
            </a:solidFill>
            <a:prstDash val="solid"/>
          </a:ln>
        </p:spPr>
        <p:txBody>
          <a:bodyPr/>
          <a:lstStyle/>
          <a:p>
            <a:endParaRPr lang="en-IN"/>
          </a:p>
        </p:txBody>
      </p:sp>
      <p:sp>
        <p:nvSpPr>
          <p:cNvPr id="6" name="Shape 4"/>
          <p:cNvSpPr/>
          <p:nvPr/>
        </p:nvSpPr>
        <p:spPr>
          <a:xfrm>
            <a:off x="548640" y="1371600"/>
            <a:ext cx="109728" cy="4937760"/>
          </a:xfrm>
          <a:prstGeom prst="rect">
            <a:avLst/>
          </a:prstGeom>
          <a:solidFill>
            <a:srgbClr val="C65D3B"/>
          </a:solidFill>
          <a:ln w="12700">
            <a:solidFill>
              <a:srgbClr val="C65D3B"/>
            </a:solidFill>
            <a:prstDash val="solid"/>
          </a:ln>
        </p:spPr>
        <p:txBody>
          <a:bodyPr/>
          <a:lstStyle/>
          <a:p>
            <a:endParaRPr lang="en-IN"/>
          </a:p>
        </p:txBody>
      </p:sp>
      <p:sp>
        <p:nvSpPr>
          <p:cNvPr id="7" name="Text 5"/>
          <p:cNvSpPr/>
          <p:nvPr/>
        </p:nvSpPr>
        <p:spPr>
          <a:xfrm>
            <a:off x="868680" y="1325880"/>
            <a:ext cx="10972800" cy="457200"/>
          </a:xfrm>
          <a:prstGeom prst="rect">
            <a:avLst/>
          </a:prstGeom>
          <a:noFill/>
          <a:ln/>
        </p:spPr>
        <p:txBody>
          <a:bodyPr wrap="square" lIns="0" tIns="0" rIns="0" bIns="0" rtlCol="0" anchor="ctr"/>
          <a:lstStyle/>
          <a:p>
            <a:pPr marL="0" indent="0" algn="l">
              <a:buNone/>
            </a:pPr>
            <a:r>
              <a:rPr lang="en-US" sz="2200" b="1" dirty="0">
                <a:solidFill>
                  <a:srgbClr val="C65D3B"/>
                </a:solidFill>
                <a:latin typeface="Georgia" pitchFamily="34" charset="0"/>
                <a:ea typeface="Georgia" pitchFamily="34" charset="-122"/>
                <a:cs typeface="Georgia" pitchFamily="34" charset="-120"/>
              </a:rPr>
              <a:t>Questions for deliberation</a:t>
            </a:r>
            <a:endParaRPr lang="en-US" sz="2200" dirty="0"/>
          </a:p>
        </p:txBody>
      </p:sp>
      <p:sp>
        <p:nvSpPr>
          <p:cNvPr id="8" name="Text 6"/>
          <p:cNvSpPr/>
          <p:nvPr/>
        </p:nvSpPr>
        <p:spPr>
          <a:xfrm>
            <a:off x="868680" y="1874520"/>
            <a:ext cx="10972800" cy="4572000"/>
          </a:xfrm>
          <a:prstGeom prst="rect">
            <a:avLst/>
          </a:prstGeom>
          <a:noFill/>
          <a:ln/>
        </p:spPr>
        <p:txBody>
          <a:bodyPr wrap="square" lIns="0" tIns="0" rIns="0" bIns="0" rtlCol="0" anchor="t"/>
          <a:lstStyle/>
          <a:p>
            <a:pPr marL="342900" indent="-342900">
              <a:spcAft>
                <a:spcPts val="1400"/>
              </a:spcAft>
              <a:buSzPct val="100000"/>
              <a:buFont typeface="+mj-lt"/>
              <a:buAutoNum type="arabicPeriod"/>
            </a:pPr>
            <a:r>
              <a:rPr lang="en-US" sz="2000" dirty="0">
                <a:solidFill>
                  <a:srgbClr val="3A3936"/>
                </a:solidFill>
                <a:latin typeface="Calibri" pitchFamily="34" charset="0"/>
                <a:ea typeface="Calibri" pitchFamily="34" charset="-122"/>
                <a:cs typeface="Calibri" pitchFamily="34" charset="-120"/>
              </a:rPr>
              <a:t>Is a late fee under the Income Tax Act 'consideration for tolerating an act' under Schedule II Para 5(e), or is it in the nature of a penalty / statutory levy outside the scope of supply?</a:t>
            </a:r>
            <a:endParaRPr lang="en-US" sz="2000" dirty="0"/>
          </a:p>
          <a:p>
            <a:pPr marL="342900" indent="-342900">
              <a:spcAft>
                <a:spcPts val="1400"/>
              </a:spcAft>
              <a:buSzPct val="100000"/>
              <a:buFont typeface="+mj-lt"/>
              <a:buAutoNum type="arabicPeriod"/>
            </a:pPr>
            <a:r>
              <a:rPr lang="en-US" sz="2000" dirty="0">
                <a:solidFill>
                  <a:srgbClr val="3A3936"/>
                </a:solidFill>
                <a:latin typeface="Calibri" pitchFamily="34" charset="0"/>
                <a:ea typeface="Calibri" pitchFamily="34" charset="-122"/>
                <a:cs typeface="Calibri" pitchFamily="34" charset="-120"/>
              </a:rPr>
              <a:t>Does CBIC Circular No. 178/10/2022 on liquidated damages / penalties apply by analogy here?</a:t>
            </a:r>
            <a:endParaRPr lang="en-US" sz="2000" dirty="0"/>
          </a:p>
          <a:p>
            <a:pPr marL="342900" indent="-342900">
              <a:spcAft>
                <a:spcPts val="1400"/>
              </a:spcAft>
              <a:buSzPct val="100000"/>
              <a:buFont typeface="+mj-lt"/>
              <a:buAutoNum type="arabicPeriod"/>
            </a:pPr>
            <a:r>
              <a:rPr lang="en-US" sz="2000" dirty="0">
                <a:solidFill>
                  <a:srgbClr val="3A3936"/>
                </a:solidFill>
                <a:latin typeface="Calibri" pitchFamily="34" charset="0"/>
                <a:ea typeface="Calibri" pitchFamily="34" charset="-122"/>
                <a:cs typeface="Calibri" pitchFamily="34" charset="-120"/>
              </a:rPr>
              <a:t>If held to be a supply, who is the supplier — and can the Govt itself 'supply' such a service in its sovereign capacity?</a:t>
            </a:r>
            <a:endParaRPr lang="en-US" sz="2000" dirty="0"/>
          </a:p>
        </p:txBody>
      </p:sp>
      <p:sp>
        <p:nvSpPr>
          <p:cNvPr id="9" name="Text 7"/>
          <p:cNvSpPr/>
          <p:nvPr/>
        </p:nvSpPr>
        <p:spPr>
          <a:xfrm>
            <a:off x="548640" y="6537960"/>
            <a:ext cx="10058400" cy="274320"/>
          </a:xfrm>
          <a:prstGeom prst="rect">
            <a:avLst/>
          </a:prstGeom>
          <a:noFill/>
          <a:ln/>
        </p:spPr>
        <p:txBody>
          <a:bodyPr wrap="square" lIns="0" tIns="0" rIns="0" bIns="0" rtlCol="0" anchor="ctr"/>
          <a:lstStyle/>
          <a:p>
            <a:pPr marL="0" indent="0" algn="l">
              <a:buNone/>
            </a:pPr>
            <a:r>
              <a:rPr lang="en-US" sz="1100" dirty="0">
                <a:solidFill>
                  <a:srgbClr val="7A6F62"/>
                </a:solidFill>
                <a:latin typeface="Calibri" pitchFamily="34" charset="0"/>
                <a:ea typeface="Calibri" pitchFamily="34" charset="-122"/>
                <a:cs typeface="Calibri" pitchFamily="34" charset="-120"/>
              </a:rPr>
              <a:t>Case Study · EMIPL · Alleged Non-Payment of GST under RCM</a:t>
            </a:r>
            <a:endParaRPr lang="en-US" sz="1100" dirty="0"/>
          </a:p>
        </p:txBody>
      </p:sp>
      <p:sp>
        <p:nvSpPr>
          <p:cNvPr id="10" name="Text 8"/>
          <p:cNvSpPr/>
          <p:nvPr/>
        </p:nvSpPr>
        <p:spPr>
          <a:xfrm>
            <a:off x="11521440" y="6537960"/>
            <a:ext cx="457200" cy="274320"/>
          </a:xfrm>
          <a:prstGeom prst="rect">
            <a:avLst/>
          </a:prstGeom>
          <a:noFill/>
          <a:ln/>
        </p:spPr>
        <p:txBody>
          <a:bodyPr wrap="square" lIns="0" tIns="0" rIns="0" bIns="0" rtlCol="0" anchor="ctr"/>
          <a:lstStyle/>
          <a:p>
            <a:pPr marL="0" indent="0" algn="r">
              <a:buNone/>
            </a:pPr>
            <a:r>
              <a:rPr lang="en-US" sz="1100" dirty="0">
                <a:solidFill>
                  <a:srgbClr val="7A6F62"/>
                </a:solidFill>
                <a:latin typeface="Calibri" pitchFamily="34" charset="0"/>
                <a:ea typeface="Calibri" pitchFamily="34" charset="-122"/>
                <a:cs typeface="Calibri" pitchFamily="34" charset="-120"/>
              </a:rPr>
              <a:t>12</a:t>
            </a:r>
            <a:endParaRPr lang="en-US" sz="11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AF5EC"/>
        </a:solidFill>
        <a:effectLst/>
      </p:bgPr>
    </p:bg>
    <p:spTree>
      <p:nvGrpSpPr>
        <p:cNvPr id="1" name=""/>
        <p:cNvGrpSpPr/>
        <p:nvPr/>
      </p:nvGrpSpPr>
      <p:grpSpPr>
        <a:xfrm>
          <a:off x="0" y="0"/>
          <a:ext cx="0" cy="0"/>
          <a:chOff x="0" y="0"/>
          <a:chExt cx="0" cy="0"/>
        </a:xfrm>
      </p:grpSpPr>
      <p:sp>
        <p:nvSpPr>
          <p:cNvPr id="2" name="Shape 0"/>
          <p:cNvSpPr/>
          <p:nvPr/>
        </p:nvSpPr>
        <p:spPr>
          <a:xfrm>
            <a:off x="548640" y="365760"/>
            <a:ext cx="1691640" cy="411480"/>
          </a:xfrm>
          <a:prstGeom prst="roundRect">
            <a:avLst>
              <a:gd name="adj" fmla="val 11111"/>
            </a:avLst>
          </a:prstGeom>
          <a:solidFill>
            <a:srgbClr val="C65D3B"/>
          </a:solidFill>
          <a:ln w="12700">
            <a:solidFill>
              <a:srgbClr val="C65D3B"/>
            </a:solidFill>
            <a:prstDash val="solid"/>
          </a:ln>
        </p:spPr>
        <p:txBody>
          <a:bodyPr/>
          <a:lstStyle/>
          <a:p>
            <a:endParaRPr lang="en-IN"/>
          </a:p>
        </p:txBody>
      </p:sp>
      <p:sp>
        <p:nvSpPr>
          <p:cNvPr id="3" name="Text 1"/>
          <p:cNvSpPr/>
          <p:nvPr/>
        </p:nvSpPr>
        <p:spPr>
          <a:xfrm>
            <a:off x="548640" y="365760"/>
            <a:ext cx="1691640" cy="411480"/>
          </a:xfrm>
          <a:prstGeom prst="rect">
            <a:avLst/>
          </a:prstGeom>
          <a:noFill/>
          <a:ln/>
        </p:spPr>
        <p:txBody>
          <a:bodyPr wrap="square" lIns="0" tIns="0" rIns="0" bIns="0" rtlCol="0" anchor="ctr"/>
          <a:lstStyle/>
          <a:p>
            <a:pPr marL="0" indent="0" algn="ctr">
              <a:buNone/>
            </a:pPr>
            <a:r>
              <a:rPr lang="en-US" sz="1300" b="1" kern="0" spc="200" dirty="0">
                <a:solidFill>
                  <a:srgbClr val="FFFFFF"/>
                </a:solidFill>
                <a:latin typeface="Calibri" pitchFamily="34" charset="0"/>
                <a:ea typeface="Calibri" pitchFamily="34" charset="-122"/>
                <a:cs typeface="Calibri" pitchFamily="34" charset="-120"/>
              </a:rPr>
              <a:t>ALLEGATION 6</a:t>
            </a:r>
            <a:endParaRPr lang="en-US" sz="1300" dirty="0"/>
          </a:p>
        </p:txBody>
      </p:sp>
      <p:sp>
        <p:nvSpPr>
          <p:cNvPr id="4" name="Text 2"/>
          <p:cNvSpPr/>
          <p:nvPr/>
        </p:nvSpPr>
        <p:spPr>
          <a:xfrm>
            <a:off x="2377440" y="320040"/>
            <a:ext cx="9601200" cy="502920"/>
          </a:xfrm>
          <a:prstGeom prst="rect">
            <a:avLst/>
          </a:prstGeom>
          <a:noFill/>
          <a:ln/>
        </p:spPr>
        <p:txBody>
          <a:bodyPr wrap="square" lIns="0" tIns="0" rIns="0" bIns="0" rtlCol="0" anchor="ctr"/>
          <a:lstStyle/>
          <a:p>
            <a:pPr marL="0" indent="0" algn="l">
              <a:buNone/>
            </a:pPr>
            <a:r>
              <a:rPr lang="en-US" sz="2400" b="1" dirty="0">
                <a:solidFill>
                  <a:srgbClr val="1F1D1B"/>
                </a:solidFill>
                <a:latin typeface="Georgia" pitchFamily="34" charset="0"/>
                <a:ea typeface="Georgia" pitchFamily="34" charset="-122"/>
                <a:cs typeface="Georgia" pitchFamily="34" charset="-120"/>
              </a:rPr>
              <a:t>Non-registration in Maharashtra — letting out</a:t>
            </a:r>
            <a:endParaRPr lang="en-US" sz="2400" dirty="0"/>
          </a:p>
        </p:txBody>
      </p:sp>
      <p:sp>
        <p:nvSpPr>
          <p:cNvPr id="5" name="Shape 3"/>
          <p:cNvSpPr/>
          <p:nvPr/>
        </p:nvSpPr>
        <p:spPr>
          <a:xfrm>
            <a:off x="548640" y="868680"/>
            <a:ext cx="11064240" cy="22860"/>
          </a:xfrm>
          <a:prstGeom prst="rect">
            <a:avLst/>
          </a:prstGeom>
          <a:solidFill>
            <a:srgbClr val="C9B894"/>
          </a:solidFill>
          <a:ln w="12700">
            <a:solidFill>
              <a:srgbClr val="C9B894"/>
            </a:solidFill>
            <a:prstDash val="solid"/>
          </a:ln>
        </p:spPr>
        <p:txBody>
          <a:bodyPr/>
          <a:lstStyle/>
          <a:p>
            <a:endParaRPr lang="en-IN"/>
          </a:p>
        </p:txBody>
      </p:sp>
      <p:sp>
        <p:nvSpPr>
          <p:cNvPr id="6" name="Text 4"/>
          <p:cNvSpPr/>
          <p:nvPr/>
        </p:nvSpPr>
        <p:spPr>
          <a:xfrm>
            <a:off x="548640" y="1005840"/>
            <a:ext cx="11612880" cy="1554480"/>
          </a:xfrm>
          <a:prstGeom prst="rect">
            <a:avLst/>
          </a:prstGeom>
          <a:noFill/>
          <a:ln/>
        </p:spPr>
        <p:txBody>
          <a:bodyPr wrap="square" lIns="0" tIns="0" rIns="0" bIns="0" rtlCol="0" anchor="t"/>
          <a:lstStyle/>
          <a:p>
            <a:pPr marL="0" indent="0" algn="l">
              <a:buNone/>
            </a:pPr>
            <a:r>
              <a:rPr lang="en-US" sz="2000" i="1" dirty="0">
                <a:solidFill>
                  <a:srgbClr val="3A3936"/>
                </a:solidFill>
                <a:latin typeface="Calibri" pitchFamily="34" charset="0"/>
                <a:ea typeface="Calibri" pitchFamily="34" charset="-122"/>
                <a:cs typeface="Calibri" pitchFamily="34" charset="-120"/>
              </a:rPr>
              <a:t>EMIPL owns commercial immovable property in Mumbai, Maharashtra, leased to a GST-registered tenant. EMIPL is not registered in Maharashtra. Dept. alleges the place of supply being Maharashtra, EMIPL must register there and pay tax on the renting service.</a:t>
            </a:r>
            <a:endParaRPr lang="en-US" sz="2000" dirty="0"/>
          </a:p>
        </p:txBody>
      </p:sp>
      <p:sp>
        <p:nvSpPr>
          <p:cNvPr id="7" name="Shape 5"/>
          <p:cNvSpPr/>
          <p:nvPr/>
        </p:nvSpPr>
        <p:spPr>
          <a:xfrm>
            <a:off x="640080" y="3383280"/>
            <a:ext cx="2834640" cy="1280160"/>
          </a:xfrm>
          <a:prstGeom prst="roundRect">
            <a:avLst>
              <a:gd name="adj" fmla="val 5714"/>
            </a:avLst>
          </a:prstGeom>
          <a:solidFill>
            <a:srgbClr val="FFFFFF"/>
          </a:solidFill>
          <a:ln w="25400">
            <a:solidFill>
              <a:srgbClr val="8C5A3A"/>
            </a:solidFill>
            <a:prstDash val="solid"/>
          </a:ln>
          <a:effectLst>
            <a:outerShdw blurRad="101600" dist="25400" dir="5400000" algn="bl" rotWithShape="0">
              <a:srgbClr val="000000">
                <a:alpha val="10000"/>
              </a:srgbClr>
            </a:outerShdw>
          </a:effectLst>
        </p:spPr>
        <p:txBody>
          <a:bodyPr/>
          <a:lstStyle/>
          <a:p>
            <a:endParaRPr lang="en-IN"/>
          </a:p>
        </p:txBody>
      </p:sp>
      <p:sp>
        <p:nvSpPr>
          <p:cNvPr id="8" name="Text 6"/>
          <p:cNvSpPr/>
          <p:nvPr/>
        </p:nvSpPr>
        <p:spPr>
          <a:xfrm>
            <a:off x="731520" y="3493008"/>
            <a:ext cx="2651760" cy="502920"/>
          </a:xfrm>
          <a:prstGeom prst="rect">
            <a:avLst/>
          </a:prstGeom>
          <a:noFill/>
          <a:ln/>
        </p:spPr>
        <p:txBody>
          <a:bodyPr wrap="square" lIns="0" tIns="0" rIns="0" bIns="0" rtlCol="0" anchor="ctr"/>
          <a:lstStyle/>
          <a:p>
            <a:pPr marL="0" indent="0" algn="ctr">
              <a:buNone/>
            </a:pPr>
            <a:r>
              <a:rPr lang="en-US" sz="2200" b="1" dirty="0">
                <a:solidFill>
                  <a:srgbClr val="1F1D1B"/>
                </a:solidFill>
                <a:latin typeface="Georgia" pitchFamily="34" charset="0"/>
                <a:ea typeface="Georgia" pitchFamily="34" charset="-122"/>
                <a:cs typeface="Georgia" pitchFamily="34" charset="-120"/>
              </a:rPr>
              <a:t>EMIPL</a:t>
            </a:r>
            <a:endParaRPr lang="en-US" sz="2200" dirty="0"/>
          </a:p>
        </p:txBody>
      </p:sp>
      <p:sp>
        <p:nvSpPr>
          <p:cNvPr id="9" name="Text 7"/>
          <p:cNvSpPr/>
          <p:nvPr/>
        </p:nvSpPr>
        <p:spPr>
          <a:xfrm>
            <a:off x="731520" y="4041648"/>
            <a:ext cx="2651760" cy="566928"/>
          </a:xfrm>
          <a:prstGeom prst="rect">
            <a:avLst/>
          </a:prstGeom>
          <a:noFill/>
          <a:ln/>
        </p:spPr>
        <p:txBody>
          <a:bodyPr wrap="square" lIns="0" tIns="0" rIns="0" bIns="0" rtlCol="0" anchor="t"/>
          <a:lstStyle/>
          <a:p>
            <a:pPr marL="0" indent="0" algn="ctr">
              <a:buNone/>
            </a:pPr>
            <a:r>
              <a:rPr lang="en-US" sz="1400" dirty="0">
                <a:solidFill>
                  <a:srgbClr val="7A6F62"/>
                </a:solidFill>
                <a:latin typeface="Calibri" pitchFamily="34" charset="0"/>
                <a:ea typeface="Calibri" pitchFamily="34" charset="-122"/>
                <a:cs typeface="Calibri" pitchFamily="34" charset="-120"/>
              </a:rPr>
              <a:t>Owner (registered in WB/Od/Jh)</a:t>
            </a:r>
            <a:endParaRPr lang="en-US" sz="1400" dirty="0"/>
          </a:p>
        </p:txBody>
      </p:sp>
      <p:sp>
        <p:nvSpPr>
          <p:cNvPr id="10" name="Shape 8"/>
          <p:cNvSpPr/>
          <p:nvPr/>
        </p:nvSpPr>
        <p:spPr>
          <a:xfrm>
            <a:off x="8686800" y="3383280"/>
            <a:ext cx="2834640" cy="1280160"/>
          </a:xfrm>
          <a:prstGeom prst="roundRect">
            <a:avLst>
              <a:gd name="adj" fmla="val 5714"/>
            </a:avLst>
          </a:prstGeom>
          <a:solidFill>
            <a:srgbClr val="FFFFFF"/>
          </a:solidFill>
          <a:ln w="25400">
            <a:solidFill>
              <a:srgbClr val="B07A4E"/>
            </a:solidFill>
            <a:prstDash val="solid"/>
          </a:ln>
          <a:effectLst>
            <a:outerShdw blurRad="101600" dist="25400" dir="5400000" algn="bl" rotWithShape="0">
              <a:srgbClr val="000000">
                <a:alpha val="10000"/>
              </a:srgbClr>
            </a:outerShdw>
          </a:effectLst>
        </p:spPr>
        <p:txBody>
          <a:bodyPr/>
          <a:lstStyle/>
          <a:p>
            <a:endParaRPr lang="en-IN"/>
          </a:p>
        </p:txBody>
      </p:sp>
      <p:sp>
        <p:nvSpPr>
          <p:cNvPr id="11" name="Text 9"/>
          <p:cNvSpPr/>
          <p:nvPr/>
        </p:nvSpPr>
        <p:spPr>
          <a:xfrm>
            <a:off x="8778240" y="3493008"/>
            <a:ext cx="2651760" cy="502920"/>
          </a:xfrm>
          <a:prstGeom prst="rect">
            <a:avLst/>
          </a:prstGeom>
          <a:noFill/>
          <a:ln/>
        </p:spPr>
        <p:txBody>
          <a:bodyPr wrap="square" lIns="0" tIns="0" rIns="0" bIns="0" rtlCol="0" anchor="ctr"/>
          <a:lstStyle/>
          <a:p>
            <a:pPr marL="0" indent="0" algn="ctr">
              <a:buNone/>
            </a:pPr>
            <a:r>
              <a:rPr lang="en-US" sz="2200" b="1" dirty="0">
                <a:solidFill>
                  <a:srgbClr val="3A3936"/>
                </a:solidFill>
                <a:latin typeface="Georgia" pitchFamily="34" charset="0"/>
                <a:ea typeface="Georgia" pitchFamily="34" charset="-122"/>
                <a:cs typeface="Georgia" pitchFamily="34" charset="-120"/>
              </a:rPr>
              <a:t>Tenant</a:t>
            </a:r>
            <a:endParaRPr lang="en-US" sz="2200" dirty="0"/>
          </a:p>
        </p:txBody>
      </p:sp>
      <p:sp>
        <p:nvSpPr>
          <p:cNvPr id="12" name="Text 10"/>
          <p:cNvSpPr/>
          <p:nvPr/>
        </p:nvSpPr>
        <p:spPr>
          <a:xfrm>
            <a:off x="8778240" y="4041648"/>
            <a:ext cx="2651760" cy="566928"/>
          </a:xfrm>
          <a:prstGeom prst="rect">
            <a:avLst/>
          </a:prstGeom>
          <a:noFill/>
          <a:ln/>
        </p:spPr>
        <p:txBody>
          <a:bodyPr wrap="square" lIns="0" tIns="0" rIns="0" bIns="0" rtlCol="0" anchor="t"/>
          <a:lstStyle/>
          <a:p>
            <a:pPr marL="0" indent="0" algn="ctr">
              <a:buNone/>
            </a:pPr>
            <a:r>
              <a:rPr lang="en-US" sz="1400" dirty="0">
                <a:solidFill>
                  <a:srgbClr val="7A6F62"/>
                </a:solidFill>
                <a:latin typeface="Calibri" pitchFamily="34" charset="0"/>
                <a:ea typeface="Calibri" pitchFamily="34" charset="-122"/>
                <a:cs typeface="Calibri" pitchFamily="34" charset="-120"/>
              </a:rPr>
              <a:t>GST-registered, Maharashtra</a:t>
            </a:r>
            <a:endParaRPr lang="en-US" sz="1400" dirty="0"/>
          </a:p>
        </p:txBody>
      </p:sp>
      <p:sp>
        <p:nvSpPr>
          <p:cNvPr id="13" name="Shape 11"/>
          <p:cNvSpPr/>
          <p:nvPr/>
        </p:nvSpPr>
        <p:spPr>
          <a:xfrm>
            <a:off x="3611880" y="3520440"/>
            <a:ext cx="4937760" cy="502920"/>
          </a:xfrm>
          <a:prstGeom prst="rightArrow">
            <a:avLst/>
          </a:prstGeom>
          <a:solidFill>
            <a:srgbClr val="8C5A3A"/>
          </a:solidFill>
          <a:ln w="12700">
            <a:solidFill>
              <a:srgbClr val="8C5A3A"/>
            </a:solidFill>
            <a:prstDash val="solid"/>
          </a:ln>
        </p:spPr>
        <p:txBody>
          <a:bodyPr/>
          <a:lstStyle/>
          <a:p>
            <a:endParaRPr lang="en-IN"/>
          </a:p>
        </p:txBody>
      </p:sp>
      <p:sp>
        <p:nvSpPr>
          <p:cNvPr id="14" name="Text 12"/>
          <p:cNvSpPr/>
          <p:nvPr/>
        </p:nvSpPr>
        <p:spPr>
          <a:xfrm>
            <a:off x="3337560" y="2971800"/>
            <a:ext cx="5486400" cy="457200"/>
          </a:xfrm>
          <a:prstGeom prst="rect">
            <a:avLst/>
          </a:prstGeom>
          <a:noFill/>
          <a:ln/>
        </p:spPr>
        <p:txBody>
          <a:bodyPr wrap="square" lIns="0" tIns="0" rIns="0" bIns="0" rtlCol="0" anchor="b"/>
          <a:lstStyle/>
          <a:p>
            <a:pPr marL="0" indent="0" algn="ctr">
              <a:buNone/>
            </a:pPr>
            <a:r>
              <a:rPr lang="en-US" sz="2000" i="1" dirty="0">
                <a:solidFill>
                  <a:srgbClr val="3A3936"/>
                </a:solidFill>
                <a:latin typeface="Calibri" pitchFamily="34" charset="0"/>
                <a:ea typeface="Calibri" pitchFamily="34" charset="-122"/>
                <a:cs typeface="Calibri" pitchFamily="34" charset="-120"/>
              </a:rPr>
              <a:t>Lets out commercial property (Mumbai)</a:t>
            </a:r>
            <a:endParaRPr lang="en-US" sz="2000" dirty="0"/>
          </a:p>
        </p:txBody>
      </p:sp>
      <p:sp>
        <p:nvSpPr>
          <p:cNvPr id="15" name="Shape 13"/>
          <p:cNvSpPr/>
          <p:nvPr/>
        </p:nvSpPr>
        <p:spPr>
          <a:xfrm>
            <a:off x="3611880" y="4023360"/>
            <a:ext cx="4937760" cy="502920"/>
          </a:xfrm>
          <a:prstGeom prst="leftArrow">
            <a:avLst/>
          </a:prstGeom>
          <a:solidFill>
            <a:srgbClr val="C65D3B"/>
          </a:solidFill>
          <a:ln w="12700">
            <a:solidFill>
              <a:srgbClr val="C65D3B"/>
            </a:solidFill>
            <a:prstDash val="solid"/>
          </a:ln>
        </p:spPr>
        <p:txBody>
          <a:bodyPr/>
          <a:lstStyle/>
          <a:p>
            <a:endParaRPr lang="en-IN"/>
          </a:p>
        </p:txBody>
      </p:sp>
      <p:sp>
        <p:nvSpPr>
          <p:cNvPr id="16" name="Text 14"/>
          <p:cNvSpPr/>
          <p:nvPr/>
        </p:nvSpPr>
        <p:spPr>
          <a:xfrm>
            <a:off x="3337560" y="4572000"/>
            <a:ext cx="5486400" cy="411480"/>
          </a:xfrm>
          <a:prstGeom prst="rect">
            <a:avLst/>
          </a:prstGeom>
          <a:noFill/>
          <a:ln/>
        </p:spPr>
        <p:txBody>
          <a:bodyPr wrap="square" lIns="0" tIns="0" rIns="0" bIns="0" rtlCol="0" anchor="t"/>
          <a:lstStyle/>
          <a:p>
            <a:pPr marL="0" indent="0" algn="ctr">
              <a:buNone/>
            </a:pPr>
            <a:r>
              <a:rPr lang="en-US" sz="2000" i="1" dirty="0">
                <a:solidFill>
                  <a:srgbClr val="3A3936"/>
                </a:solidFill>
                <a:latin typeface="Calibri" pitchFamily="34" charset="0"/>
                <a:ea typeface="Calibri" pitchFamily="34" charset="-122"/>
                <a:cs typeface="Calibri" pitchFamily="34" charset="-120"/>
              </a:rPr>
              <a:t>Rent</a:t>
            </a:r>
            <a:endParaRPr lang="en-US" sz="2000" dirty="0"/>
          </a:p>
        </p:txBody>
      </p:sp>
      <p:sp>
        <p:nvSpPr>
          <p:cNvPr id="17" name="Shape 15"/>
          <p:cNvSpPr/>
          <p:nvPr/>
        </p:nvSpPr>
        <p:spPr>
          <a:xfrm>
            <a:off x="3200400" y="5029200"/>
            <a:ext cx="5760720" cy="777240"/>
          </a:xfrm>
          <a:prstGeom prst="roundRect">
            <a:avLst>
              <a:gd name="adj" fmla="val 7059"/>
            </a:avLst>
          </a:prstGeom>
          <a:solidFill>
            <a:srgbClr val="F4EBD7"/>
          </a:solidFill>
          <a:ln w="12700">
            <a:solidFill>
              <a:srgbClr val="C9B894"/>
            </a:solidFill>
            <a:prstDash val="solid"/>
          </a:ln>
        </p:spPr>
        <p:txBody>
          <a:bodyPr/>
          <a:lstStyle/>
          <a:p>
            <a:endParaRPr lang="en-IN"/>
          </a:p>
        </p:txBody>
      </p:sp>
      <p:sp>
        <p:nvSpPr>
          <p:cNvPr id="18" name="Text 16"/>
          <p:cNvSpPr/>
          <p:nvPr/>
        </p:nvSpPr>
        <p:spPr>
          <a:xfrm>
            <a:off x="3200400" y="5029200"/>
            <a:ext cx="5760720" cy="777240"/>
          </a:xfrm>
          <a:prstGeom prst="rect">
            <a:avLst/>
          </a:prstGeom>
          <a:noFill/>
          <a:ln/>
        </p:spPr>
        <p:txBody>
          <a:bodyPr wrap="square" lIns="0" tIns="0" rIns="0" bIns="0" rtlCol="0" anchor="ctr"/>
          <a:lstStyle/>
          <a:p>
            <a:pPr marL="0" indent="0" algn="ctr">
              <a:buNone/>
            </a:pPr>
            <a:r>
              <a:rPr lang="en-US" sz="1800" b="1" dirty="0">
                <a:solidFill>
                  <a:srgbClr val="1F1D1B"/>
                </a:solidFill>
                <a:latin typeface="Calibri" pitchFamily="34" charset="0"/>
                <a:ea typeface="Calibri" pitchFamily="34" charset="-122"/>
                <a:cs typeface="Calibri" pitchFamily="34" charset="-120"/>
              </a:rPr>
              <a:t>Place of supply: </a:t>
            </a:r>
            <a:r>
              <a:rPr lang="en-US" sz="1800" dirty="0">
                <a:solidFill>
                  <a:srgbClr val="3A3936"/>
                </a:solidFill>
                <a:latin typeface="Calibri" pitchFamily="34" charset="0"/>
                <a:ea typeface="Calibri" pitchFamily="34" charset="-122"/>
                <a:cs typeface="Calibri" pitchFamily="34" charset="-120"/>
              </a:rPr>
              <a:t>Maharashtra · </a:t>
            </a:r>
            <a:r>
              <a:rPr lang="en-US" sz="1800" b="1" dirty="0">
                <a:solidFill>
                  <a:srgbClr val="C65D3B"/>
                </a:solidFill>
                <a:latin typeface="Calibri" pitchFamily="34" charset="0"/>
                <a:ea typeface="Calibri" pitchFamily="34" charset="-122"/>
                <a:cs typeface="Calibri" pitchFamily="34" charset="-120"/>
              </a:rPr>
              <a:t>EMIPL not registered in Maharashtra</a:t>
            </a:r>
            <a:endParaRPr lang="en-US" sz="1800" dirty="0"/>
          </a:p>
        </p:txBody>
      </p:sp>
      <p:sp>
        <p:nvSpPr>
          <p:cNvPr id="19" name="Text 17"/>
          <p:cNvSpPr/>
          <p:nvPr/>
        </p:nvSpPr>
        <p:spPr>
          <a:xfrm>
            <a:off x="548640" y="6537960"/>
            <a:ext cx="10058400" cy="274320"/>
          </a:xfrm>
          <a:prstGeom prst="rect">
            <a:avLst/>
          </a:prstGeom>
          <a:noFill/>
          <a:ln/>
        </p:spPr>
        <p:txBody>
          <a:bodyPr wrap="square" lIns="0" tIns="0" rIns="0" bIns="0" rtlCol="0" anchor="ctr"/>
          <a:lstStyle/>
          <a:p>
            <a:pPr marL="0" indent="0" algn="l">
              <a:buNone/>
            </a:pPr>
            <a:r>
              <a:rPr lang="en-US" sz="1100" dirty="0">
                <a:solidFill>
                  <a:srgbClr val="7A6F62"/>
                </a:solidFill>
                <a:latin typeface="Calibri" pitchFamily="34" charset="0"/>
                <a:ea typeface="Calibri" pitchFamily="34" charset="-122"/>
                <a:cs typeface="Calibri" pitchFamily="34" charset="-120"/>
              </a:rPr>
              <a:t>Case Study · EMIPL · Alleged Non-Payment of GST under RCM</a:t>
            </a:r>
            <a:endParaRPr lang="en-US" sz="1100" dirty="0"/>
          </a:p>
        </p:txBody>
      </p:sp>
      <p:sp>
        <p:nvSpPr>
          <p:cNvPr id="20" name="Text 18"/>
          <p:cNvSpPr/>
          <p:nvPr/>
        </p:nvSpPr>
        <p:spPr>
          <a:xfrm>
            <a:off x="11521440" y="6537960"/>
            <a:ext cx="457200" cy="274320"/>
          </a:xfrm>
          <a:prstGeom prst="rect">
            <a:avLst/>
          </a:prstGeom>
          <a:noFill/>
          <a:ln/>
        </p:spPr>
        <p:txBody>
          <a:bodyPr wrap="square" lIns="0" tIns="0" rIns="0" bIns="0" rtlCol="0" anchor="ctr"/>
          <a:lstStyle/>
          <a:p>
            <a:pPr marL="0" indent="0" algn="r">
              <a:buNone/>
            </a:pPr>
            <a:r>
              <a:rPr lang="en-US" sz="1100" dirty="0">
                <a:solidFill>
                  <a:srgbClr val="7A6F62"/>
                </a:solidFill>
                <a:latin typeface="Calibri" pitchFamily="34" charset="0"/>
                <a:ea typeface="Calibri" pitchFamily="34" charset="-122"/>
                <a:cs typeface="Calibri" pitchFamily="34" charset="-120"/>
              </a:rPr>
              <a:t>13</a:t>
            </a:r>
            <a:endParaRPr lang="en-US" sz="11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AF5EC"/>
        </a:solidFill>
        <a:effectLst/>
      </p:bgPr>
    </p:bg>
    <p:spTree>
      <p:nvGrpSpPr>
        <p:cNvPr id="1" name=""/>
        <p:cNvGrpSpPr/>
        <p:nvPr/>
      </p:nvGrpSpPr>
      <p:grpSpPr>
        <a:xfrm>
          <a:off x="0" y="0"/>
          <a:ext cx="0" cy="0"/>
          <a:chOff x="0" y="0"/>
          <a:chExt cx="0" cy="0"/>
        </a:xfrm>
      </p:grpSpPr>
      <p:sp>
        <p:nvSpPr>
          <p:cNvPr id="2" name="Shape 0"/>
          <p:cNvSpPr/>
          <p:nvPr/>
        </p:nvSpPr>
        <p:spPr>
          <a:xfrm>
            <a:off x="548640" y="365760"/>
            <a:ext cx="1691640" cy="411480"/>
          </a:xfrm>
          <a:prstGeom prst="roundRect">
            <a:avLst>
              <a:gd name="adj" fmla="val 11111"/>
            </a:avLst>
          </a:prstGeom>
          <a:solidFill>
            <a:srgbClr val="C65D3B"/>
          </a:solidFill>
          <a:ln w="12700">
            <a:solidFill>
              <a:srgbClr val="C65D3B"/>
            </a:solidFill>
            <a:prstDash val="solid"/>
          </a:ln>
        </p:spPr>
        <p:txBody>
          <a:bodyPr/>
          <a:lstStyle/>
          <a:p>
            <a:endParaRPr lang="en-IN"/>
          </a:p>
        </p:txBody>
      </p:sp>
      <p:sp>
        <p:nvSpPr>
          <p:cNvPr id="3" name="Text 1"/>
          <p:cNvSpPr/>
          <p:nvPr/>
        </p:nvSpPr>
        <p:spPr>
          <a:xfrm>
            <a:off x="548640" y="365760"/>
            <a:ext cx="1691640" cy="411480"/>
          </a:xfrm>
          <a:prstGeom prst="rect">
            <a:avLst/>
          </a:prstGeom>
          <a:noFill/>
          <a:ln/>
        </p:spPr>
        <p:txBody>
          <a:bodyPr wrap="square" lIns="0" tIns="0" rIns="0" bIns="0" rtlCol="0" anchor="ctr"/>
          <a:lstStyle/>
          <a:p>
            <a:pPr marL="0" indent="0" algn="ctr">
              <a:buNone/>
            </a:pPr>
            <a:r>
              <a:rPr lang="en-US" sz="1300" b="1" kern="0" spc="200" dirty="0">
                <a:solidFill>
                  <a:srgbClr val="FFFFFF"/>
                </a:solidFill>
                <a:latin typeface="Calibri" pitchFamily="34" charset="0"/>
                <a:ea typeface="Calibri" pitchFamily="34" charset="-122"/>
                <a:cs typeface="Calibri" pitchFamily="34" charset="-120"/>
              </a:rPr>
              <a:t>ALLEGATION 6</a:t>
            </a:r>
            <a:endParaRPr lang="en-US" sz="1300" dirty="0"/>
          </a:p>
        </p:txBody>
      </p:sp>
      <p:sp>
        <p:nvSpPr>
          <p:cNvPr id="4" name="Text 2"/>
          <p:cNvSpPr/>
          <p:nvPr/>
        </p:nvSpPr>
        <p:spPr>
          <a:xfrm>
            <a:off x="2377440" y="320040"/>
            <a:ext cx="9601200" cy="502920"/>
          </a:xfrm>
          <a:prstGeom prst="rect">
            <a:avLst/>
          </a:prstGeom>
          <a:noFill/>
          <a:ln/>
        </p:spPr>
        <p:txBody>
          <a:bodyPr wrap="square" lIns="0" tIns="0" rIns="0" bIns="0" rtlCol="0" anchor="ctr"/>
          <a:lstStyle/>
          <a:p>
            <a:pPr marL="0" indent="0" algn="l">
              <a:buNone/>
            </a:pPr>
            <a:r>
              <a:rPr lang="en-US" sz="2400" b="1" dirty="0">
                <a:solidFill>
                  <a:srgbClr val="1F1D1B"/>
                </a:solidFill>
                <a:latin typeface="Georgia" pitchFamily="34" charset="0"/>
                <a:ea typeface="Georgia" pitchFamily="34" charset="-122"/>
                <a:cs typeface="Georgia" pitchFamily="34" charset="-120"/>
              </a:rPr>
              <a:t>Non-registration in Maharashtra — Questions</a:t>
            </a:r>
            <a:endParaRPr lang="en-US" sz="2400" dirty="0"/>
          </a:p>
        </p:txBody>
      </p:sp>
      <p:sp>
        <p:nvSpPr>
          <p:cNvPr id="5" name="Shape 3"/>
          <p:cNvSpPr/>
          <p:nvPr/>
        </p:nvSpPr>
        <p:spPr>
          <a:xfrm>
            <a:off x="548640" y="868680"/>
            <a:ext cx="11064240" cy="22860"/>
          </a:xfrm>
          <a:prstGeom prst="rect">
            <a:avLst/>
          </a:prstGeom>
          <a:solidFill>
            <a:srgbClr val="C9B894"/>
          </a:solidFill>
          <a:ln w="12700">
            <a:solidFill>
              <a:srgbClr val="C9B894"/>
            </a:solidFill>
            <a:prstDash val="solid"/>
          </a:ln>
        </p:spPr>
        <p:txBody>
          <a:bodyPr/>
          <a:lstStyle/>
          <a:p>
            <a:endParaRPr lang="en-IN"/>
          </a:p>
        </p:txBody>
      </p:sp>
      <p:sp>
        <p:nvSpPr>
          <p:cNvPr id="6" name="Shape 4"/>
          <p:cNvSpPr/>
          <p:nvPr/>
        </p:nvSpPr>
        <p:spPr>
          <a:xfrm>
            <a:off x="548640" y="1371600"/>
            <a:ext cx="109728" cy="4937760"/>
          </a:xfrm>
          <a:prstGeom prst="rect">
            <a:avLst/>
          </a:prstGeom>
          <a:solidFill>
            <a:srgbClr val="C65D3B"/>
          </a:solidFill>
          <a:ln w="12700">
            <a:solidFill>
              <a:srgbClr val="C65D3B"/>
            </a:solidFill>
            <a:prstDash val="solid"/>
          </a:ln>
        </p:spPr>
        <p:txBody>
          <a:bodyPr/>
          <a:lstStyle/>
          <a:p>
            <a:endParaRPr lang="en-IN"/>
          </a:p>
        </p:txBody>
      </p:sp>
      <p:sp>
        <p:nvSpPr>
          <p:cNvPr id="7" name="Text 5"/>
          <p:cNvSpPr/>
          <p:nvPr/>
        </p:nvSpPr>
        <p:spPr>
          <a:xfrm>
            <a:off x="868680" y="1325880"/>
            <a:ext cx="10972800" cy="457200"/>
          </a:xfrm>
          <a:prstGeom prst="rect">
            <a:avLst/>
          </a:prstGeom>
          <a:noFill/>
          <a:ln/>
        </p:spPr>
        <p:txBody>
          <a:bodyPr wrap="square" lIns="0" tIns="0" rIns="0" bIns="0" rtlCol="0" anchor="ctr"/>
          <a:lstStyle/>
          <a:p>
            <a:pPr marL="0" indent="0" algn="l">
              <a:buNone/>
            </a:pPr>
            <a:r>
              <a:rPr lang="en-US" sz="2200" b="1" dirty="0">
                <a:solidFill>
                  <a:srgbClr val="C65D3B"/>
                </a:solidFill>
                <a:latin typeface="Georgia" pitchFamily="34" charset="0"/>
                <a:ea typeface="Georgia" pitchFamily="34" charset="-122"/>
                <a:cs typeface="Georgia" pitchFamily="34" charset="-120"/>
              </a:rPr>
              <a:t>Questions for deliberation</a:t>
            </a:r>
            <a:endParaRPr lang="en-US" sz="2200" dirty="0"/>
          </a:p>
        </p:txBody>
      </p:sp>
      <p:sp>
        <p:nvSpPr>
          <p:cNvPr id="8" name="Text 6"/>
          <p:cNvSpPr/>
          <p:nvPr/>
        </p:nvSpPr>
        <p:spPr>
          <a:xfrm>
            <a:off x="868680" y="1874520"/>
            <a:ext cx="10972800" cy="4572000"/>
          </a:xfrm>
          <a:prstGeom prst="rect">
            <a:avLst/>
          </a:prstGeom>
          <a:noFill/>
          <a:ln/>
        </p:spPr>
        <p:txBody>
          <a:bodyPr wrap="square" lIns="0" tIns="0" rIns="0" bIns="0" rtlCol="0" anchor="t"/>
          <a:lstStyle/>
          <a:p>
            <a:pPr marL="342900" indent="-342900">
              <a:spcAft>
                <a:spcPts val="1400"/>
              </a:spcAft>
              <a:buSzPct val="100000"/>
              <a:buFont typeface="+mj-lt"/>
              <a:buAutoNum type="arabicPeriod"/>
            </a:pPr>
            <a:r>
              <a:rPr lang="en-US" sz="2000" dirty="0">
                <a:solidFill>
                  <a:srgbClr val="3A3936"/>
                </a:solidFill>
                <a:latin typeface="Calibri" pitchFamily="34" charset="0"/>
                <a:ea typeface="Calibri" pitchFamily="34" charset="-122"/>
                <a:cs typeface="Calibri" pitchFamily="34" charset="-120"/>
              </a:rPr>
              <a:t>Is renting of immovable property a supply where the location of the property compels registration in that State — irrespective of the supplier's existing registrations?</a:t>
            </a:r>
            <a:endParaRPr lang="en-US" sz="2000" dirty="0"/>
          </a:p>
          <a:p>
            <a:pPr marL="342900" indent="-342900">
              <a:spcAft>
                <a:spcPts val="1400"/>
              </a:spcAft>
              <a:buSzPct val="100000"/>
              <a:buFont typeface="+mj-lt"/>
              <a:buAutoNum type="arabicPeriod"/>
            </a:pPr>
            <a:r>
              <a:rPr lang="en-US" sz="2000" dirty="0">
                <a:solidFill>
                  <a:srgbClr val="3A3936"/>
                </a:solidFill>
                <a:latin typeface="Calibri" pitchFamily="34" charset="0"/>
                <a:ea typeface="Calibri" pitchFamily="34" charset="-122"/>
                <a:cs typeface="Calibri" pitchFamily="34" charset="-120"/>
              </a:rPr>
              <a:t>Can the supply be discharged from an existing registration (e.g., WB) by treating the tenant under FCM / RCM, or is fresh registration in Maharashtra unavoidable?</a:t>
            </a:r>
            <a:endParaRPr lang="en-US" sz="2000" dirty="0"/>
          </a:p>
          <a:p>
            <a:pPr marL="342900" indent="-342900">
              <a:spcAft>
                <a:spcPts val="1400"/>
              </a:spcAft>
              <a:buSzPct val="100000"/>
              <a:buFont typeface="+mj-lt"/>
              <a:buAutoNum type="arabicPeriod"/>
            </a:pPr>
            <a:r>
              <a:rPr lang="en-US" sz="2000" dirty="0">
                <a:solidFill>
                  <a:srgbClr val="3A3936"/>
                </a:solidFill>
                <a:latin typeface="Calibri" pitchFamily="34" charset="0"/>
                <a:ea typeface="Calibri" pitchFamily="34" charset="-122"/>
                <a:cs typeface="Calibri" pitchFamily="34" charset="-120"/>
              </a:rPr>
              <a:t>What is the FCM vs. RCM treatment for renting of commercial property to a registered recipient post the 2024 amendments?</a:t>
            </a:r>
            <a:endParaRPr lang="en-US" sz="2000" dirty="0"/>
          </a:p>
          <a:p>
            <a:pPr marL="342900" indent="-342900">
              <a:spcAft>
                <a:spcPts val="1400"/>
              </a:spcAft>
              <a:buSzPct val="100000"/>
              <a:buFont typeface="+mj-lt"/>
              <a:buAutoNum type="arabicPeriod"/>
            </a:pPr>
            <a:r>
              <a:rPr lang="en-US" sz="2000" dirty="0">
                <a:solidFill>
                  <a:srgbClr val="3A3936"/>
                </a:solidFill>
                <a:latin typeface="Calibri" pitchFamily="34" charset="0"/>
                <a:ea typeface="Calibri" pitchFamily="34" charset="-122"/>
                <a:cs typeface="Calibri" pitchFamily="34" charset="-120"/>
              </a:rPr>
              <a:t>What are the exposures — past period registration, tax, interest, penalty — and any cure available going forward?</a:t>
            </a:r>
            <a:endParaRPr lang="en-US" sz="2000" dirty="0"/>
          </a:p>
        </p:txBody>
      </p:sp>
      <p:sp>
        <p:nvSpPr>
          <p:cNvPr id="9" name="Text 7"/>
          <p:cNvSpPr/>
          <p:nvPr/>
        </p:nvSpPr>
        <p:spPr>
          <a:xfrm>
            <a:off x="548640" y="6537960"/>
            <a:ext cx="10058400" cy="274320"/>
          </a:xfrm>
          <a:prstGeom prst="rect">
            <a:avLst/>
          </a:prstGeom>
          <a:noFill/>
          <a:ln/>
        </p:spPr>
        <p:txBody>
          <a:bodyPr wrap="square" lIns="0" tIns="0" rIns="0" bIns="0" rtlCol="0" anchor="ctr"/>
          <a:lstStyle/>
          <a:p>
            <a:pPr marL="0" indent="0" algn="l">
              <a:buNone/>
            </a:pPr>
            <a:r>
              <a:rPr lang="en-US" sz="1100" dirty="0">
                <a:solidFill>
                  <a:srgbClr val="7A6F62"/>
                </a:solidFill>
                <a:latin typeface="Calibri" pitchFamily="34" charset="0"/>
                <a:ea typeface="Calibri" pitchFamily="34" charset="-122"/>
                <a:cs typeface="Calibri" pitchFamily="34" charset="-120"/>
              </a:rPr>
              <a:t>Case Study · EMIPL · Alleged Non-Payment of GST under RCM</a:t>
            </a:r>
            <a:endParaRPr lang="en-US" sz="1100" dirty="0"/>
          </a:p>
        </p:txBody>
      </p:sp>
      <p:sp>
        <p:nvSpPr>
          <p:cNvPr id="10" name="Text 8"/>
          <p:cNvSpPr/>
          <p:nvPr/>
        </p:nvSpPr>
        <p:spPr>
          <a:xfrm>
            <a:off x="11521440" y="6537960"/>
            <a:ext cx="457200" cy="274320"/>
          </a:xfrm>
          <a:prstGeom prst="rect">
            <a:avLst/>
          </a:prstGeom>
          <a:noFill/>
          <a:ln/>
        </p:spPr>
        <p:txBody>
          <a:bodyPr wrap="square" lIns="0" tIns="0" rIns="0" bIns="0" rtlCol="0" anchor="ctr"/>
          <a:lstStyle/>
          <a:p>
            <a:pPr marL="0" indent="0" algn="r">
              <a:buNone/>
            </a:pPr>
            <a:r>
              <a:rPr lang="en-US" sz="1100" dirty="0">
                <a:solidFill>
                  <a:srgbClr val="7A6F62"/>
                </a:solidFill>
                <a:latin typeface="Calibri" pitchFamily="34" charset="0"/>
                <a:ea typeface="Calibri" pitchFamily="34" charset="-122"/>
                <a:cs typeface="Calibri" pitchFamily="34" charset="-120"/>
              </a:rPr>
              <a:t>14</a:t>
            </a:r>
            <a:endParaRPr lang="en-US" sz="11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286D21-9527-6ECB-EA81-1666AF6C0F14}"/>
            </a:ext>
          </a:extLst>
        </p:cNvPr>
        <p:cNvGrpSpPr/>
        <p:nvPr/>
      </p:nvGrpSpPr>
      <p:grpSpPr>
        <a:xfrm>
          <a:off x="0" y="0"/>
          <a:ext cx="0" cy="0"/>
          <a:chOff x="0" y="0"/>
          <a:chExt cx="0" cy="0"/>
        </a:xfrm>
      </p:grpSpPr>
      <p:sp>
        <p:nvSpPr>
          <p:cNvPr id="2" name="Shape 0">
            <a:extLst>
              <a:ext uri="{FF2B5EF4-FFF2-40B4-BE49-F238E27FC236}">
                <a16:creationId xmlns:a16="http://schemas.microsoft.com/office/drawing/2014/main" id="{DA85462B-2E98-9D3B-1BEF-F6E7DA680E1C}"/>
              </a:ext>
            </a:extLst>
          </p:cNvPr>
          <p:cNvSpPr/>
          <p:nvPr/>
        </p:nvSpPr>
        <p:spPr>
          <a:xfrm>
            <a:off x="9326880" y="0"/>
            <a:ext cx="2834640" cy="6858000"/>
          </a:xfrm>
          <a:prstGeom prst="rect">
            <a:avLst/>
          </a:prstGeom>
          <a:solidFill>
            <a:srgbClr val="C65D3B"/>
          </a:solidFill>
          <a:ln w="12700">
            <a:solidFill>
              <a:srgbClr val="C65D3B"/>
            </a:solidFill>
            <a:prstDash val="solid"/>
          </a:ln>
        </p:spPr>
        <p:txBody>
          <a:bodyPr/>
          <a:lstStyle/>
          <a:p>
            <a:endParaRPr lang="en-IN"/>
          </a:p>
        </p:txBody>
      </p:sp>
      <p:sp>
        <p:nvSpPr>
          <p:cNvPr id="3" name="Shape 1">
            <a:extLst>
              <a:ext uri="{FF2B5EF4-FFF2-40B4-BE49-F238E27FC236}">
                <a16:creationId xmlns:a16="http://schemas.microsoft.com/office/drawing/2014/main" id="{7D669049-58CF-FEFF-DFFC-CC4836BD5378}"/>
              </a:ext>
            </a:extLst>
          </p:cNvPr>
          <p:cNvSpPr/>
          <p:nvPr/>
        </p:nvSpPr>
        <p:spPr>
          <a:xfrm>
            <a:off x="11521440" y="0"/>
            <a:ext cx="640080" cy="6858000"/>
          </a:xfrm>
          <a:prstGeom prst="rect">
            <a:avLst/>
          </a:prstGeom>
          <a:solidFill>
            <a:srgbClr val="C99A2E"/>
          </a:solidFill>
          <a:ln w="12700">
            <a:solidFill>
              <a:srgbClr val="C99A2E"/>
            </a:solidFill>
            <a:prstDash val="solid"/>
          </a:ln>
        </p:spPr>
        <p:txBody>
          <a:bodyPr/>
          <a:lstStyle/>
          <a:p>
            <a:endParaRPr lang="en-IN"/>
          </a:p>
        </p:txBody>
      </p:sp>
      <p:sp>
        <p:nvSpPr>
          <p:cNvPr id="4" name="Text 2">
            <a:extLst>
              <a:ext uri="{FF2B5EF4-FFF2-40B4-BE49-F238E27FC236}">
                <a16:creationId xmlns:a16="http://schemas.microsoft.com/office/drawing/2014/main" id="{B6835E0A-99C5-C0D7-52B7-191009426B0D}"/>
              </a:ext>
            </a:extLst>
          </p:cNvPr>
          <p:cNvSpPr/>
          <p:nvPr/>
        </p:nvSpPr>
        <p:spPr>
          <a:xfrm>
            <a:off x="731520" y="1554480"/>
            <a:ext cx="7315200" cy="457200"/>
          </a:xfrm>
          <a:prstGeom prst="rect">
            <a:avLst/>
          </a:prstGeom>
          <a:noFill/>
          <a:ln/>
        </p:spPr>
        <p:txBody>
          <a:bodyPr wrap="square" lIns="0" tIns="0" rIns="0" bIns="0" rtlCol="0" anchor="ctr"/>
          <a:lstStyle/>
          <a:p>
            <a:pPr marL="0" indent="0" algn="l">
              <a:buNone/>
            </a:pPr>
            <a:endParaRPr lang="en-US" sz="2000" dirty="0"/>
          </a:p>
        </p:txBody>
      </p:sp>
      <p:sp>
        <p:nvSpPr>
          <p:cNvPr id="5" name="Text 3">
            <a:extLst>
              <a:ext uri="{FF2B5EF4-FFF2-40B4-BE49-F238E27FC236}">
                <a16:creationId xmlns:a16="http://schemas.microsoft.com/office/drawing/2014/main" id="{046EFB68-ED10-7869-053F-EC14065E4429}"/>
              </a:ext>
            </a:extLst>
          </p:cNvPr>
          <p:cNvSpPr/>
          <p:nvPr/>
        </p:nvSpPr>
        <p:spPr>
          <a:xfrm>
            <a:off x="731520" y="2057400"/>
            <a:ext cx="8503920" cy="3108960"/>
          </a:xfrm>
          <a:prstGeom prst="rect">
            <a:avLst/>
          </a:prstGeom>
          <a:noFill/>
          <a:ln/>
        </p:spPr>
        <p:txBody>
          <a:bodyPr wrap="square" lIns="0" tIns="0" rIns="0" bIns="0" rtlCol="0" anchor="t"/>
          <a:lstStyle/>
          <a:p>
            <a:pPr marL="0" indent="0" algn="ctr">
              <a:buNone/>
            </a:pPr>
            <a:r>
              <a:rPr lang="en-US" sz="8800" b="1" dirty="0">
                <a:solidFill>
                  <a:srgbClr val="1F1D1B"/>
                </a:solidFill>
                <a:latin typeface="Georgia" pitchFamily="34" charset="0"/>
                <a:ea typeface="Georgia" pitchFamily="34" charset="-122"/>
                <a:cs typeface="Georgia" pitchFamily="34" charset="-120"/>
              </a:rPr>
              <a:t>Thank You!</a:t>
            </a:r>
            <a:endParaRPr lang="en-US" sz="8800" dirty="0"/>
          </a:p>
        </p:txBody>
      </p:sp>
      <p:sp>
        <p:nvSpPr>
          <p:cNvPr id="6" name="Text 4">
            <a:extLst>
              <a:ext uri="{FF2B5EF4-FFF2-40B4-BE49-F238E27FC236}">
                <a16:creationId xmlns:a16="http://schemas.microsoft.com/office/drawing/2014/main" id="{9B80BA07-1704-C799-3376-7F7A90C62999}"/>
              </a:ext>
            </a:extLst>
          </p:cNvPr>
          <p:cNvSpPr/>
          <p:nvPr/>
        </p:nvSpPr>
        <p:spPr>
          <a:xfrm>
            <a:off x="731520" y="4261899"/>
            <a:ext cx="8503920" cy="1407381"/>
          </a:xfrm>
          <a:prstGeom prst="rect">
            <a:avLst/>
          </a:prstGeom>
          <a:noFill/>
          <a:ln/>
        </p:spPr>
        <p:txBody>
          <a:bodyPr wrap="square" lIns="0" tIns="0" rIns="0" bIns="0" rtlCol="0" anchor="ctr"/>
          <a:lstStyle/>
          <a:p>
            <a:pPr marL="0" indent="0" algn="l">
              <a:buNone/>
            </a:pPr>
            <a:r>
              <a:rPr lang="en-US" sz="2400" b="1" i="1" dirty="0">
                <a:solidFill>
                  <a:srgbClr val="9C3D1A"/>
                </a:solidFill>
                <a:latin typeface="Calibri" pitchFamily="34" charset="0"/>
                <a:ea typeface="Calibri" pitchFamily="34" charset="-122"/>
                <a:cs typeface="Calibri" pitchFamily="34" charset="-120"/>
              </a:rPr>
              <a:t>Abhisek Tibrewal</a:t>
            </a:r>
            <a:br>
              <a:rPr lang="en-US" sz="2400" b="1" i="1" dirty="0">
                <a:solidFill>
                  <a:srgbClr val="9C3D1A"/>
                </a:solidFill>
                <a:latin typeface="Calibri" pitchFamily="34" charset="0"/>
                <a:ea typeface="Calibri" pitchFamily="34" charset="-122"/>
                <a:cs typeface="Calibri" pitchFamily="34" charset="-120"/>
              </a:rPr>
            </a:br>
            <a:r>
              <a:rPr lang="en-US" sz="2000" b="1" i="1" dirty="0">
                <a:solidFill>
                  <a:srgbClr val="9C3D1A"/>
                </a:solidFill>
                <a:latin typeface="Calibri" pitchFamily="34" charset="0"/>
                <a:ea typeface="Calibri" pitchFamily="34" charset="-122"/>
                <a:cs typeface="Calibri" pitchFamily="34" charset="-120"/>
              </a:rPr>
              <a:t>B. Com (H), FCA, CS, LLB</a:t>
            </a:r>
            <a:endParaRPr lang="en-US" sz="2400" b="1" i="1" dirty="0">
              <a:solidFill>
                <a:srgbClr val="9C3D1A"/>
              </a:solidFill>
              <a:latin typeface="Calibri" pitchFamily="34" charset="0"/>
              <a:ea typeface="Calibri" pitchFamily="34" charset="-122"/>
              <a:cs typeface="Calibri" pitchFamily="34" charset="-120"/>
            </a:endParaRPr>
          </a:p>
        </p:txBody>
      </p:sp>
      <p:sp>
        <p:nvSpPr>
          <p:cNvPr id="7" name="Shape 5">
            <a:extLst>
              <a:ext uri="{FF2B5EF4-FFF2-40B4-BE49-F238E27FC236}">
                <a16:creationId xmlns:a16="http://schemas.microsoft.com/office/drawing/2014/main" id="{457894ED-3D99-07C6-6DE0-0927A82DA705}"/>
              </a:ext>
            </a:extLst>
          </p:cNvPr>
          <p:cNvSpPr/>
          <p:nvPr/>
        </p:nvSpPr>
        <p:spPr>
          <a:xfrm>
            <a:off x="731520" y="5760720"/>
            <a:ext cx="731520" cy="54864"/>
          </a:xfrm>
          <a:prstGeom prst="rect">
            <a:avLst/>
          </a:prstGeom>
          <a:solidFill>
            <a:srgbClr val="C65D3B"/>
          </a:solidFill>
          <a:ln w="12700">
            <a:solidFill>
              <a:srgbClr val="C65D3B"/>
            </a:solidFill>
            <a:prstDash val="solid"/>
          </a:ln>
        </p:spPr>
        <p:txBody>
          <a:bodyPr/>
          <a:lstStyle/>
          <a:p>
            <a:endParaRPr lang="en-IN"/>
          </a:p>
        </p:txBody>
      </p:sp>
      <p:sp>
        <p:nvSpPr>
          <p:cNvPr id="8" name="Text 6">
            <a:extLst>
              <a:ext uri="{FF2B5EF4-FFF2-40B4-BE49-F238E27FC236}">
                <a16:creationId xmlns:a16="http://schemas.microsoft.com/office/drawing/2014/main" id="{6221D00E-5DA8-BB04-37FF-994A254BF1B8}"/>
              </a:ext>
            </a:extLst>
          </p:cNvPr>
          <p:cNvSpPr/>
          <p:nvPr/>
        </p:nvSpPr>
        <p:spPr>
          <a:xfrm>
            <a:off x="731520" y="6080760"/>
            <a:ext cx="8229600" cy="365760"/>
          </a:xfrm>
          <a:prstGeom prst="rect">
            <a:avLst/>
          </a:prstGeom>
          <a:noFill/>
          <a:ln/>
        </p:spPr>
        <p:txBody>
          <a:bodyPr wrap="square" lIns="0" tIns="0" rIns="0" bIns="0" rtlCol="0" anchor="ctr"/>
          <a:lstStyle/>
          <a:p>
            <a:pPr marL="0" indent="0" algn="l">
              <a:buNone/>
            </a:pPr>
            <a:endParaRPr lang="en-US" sz="2400" b="1" dirty="0"/>
          </a:p>
        </p:txBody>
      </p:sp>
    </p:spTree>
    <p:extLst>
      <p:ext uri="{BB962C8B-B14F-4D97-AF65-F5344CB8AC3E}">
        <p14:creationId xmlns:p14="http://schemas.microsoft.com/office/powerpoint/2010/main" val="1664768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AF5EC"/>
        </a:solidFill>
        <a:effectLst/>
      </p:bgPr>
    </p:bg>
    <p:spTree>
      <p:nvGrpSpPr>
        <p:cNvPr id="1" name=""/>
        <p:cNvGrpSpPr/>
        <p:nvPr/>
      </p:nvGrpSpPr>
      <p:grpSpPr>
        <a:xfrm>
          <a:off x="0" y="0"/>
          <a:ext cx="0" cy="0"/>
          <a:chOff x="0" y="0"/>
          <a:chExt cx="0" cy="0"/>
        </a:xfrm>
      </p:grpSpPr>
      <p:sp>
        <p:nvSpPr>
          <p:cNvPr id="2" name="Text 0"/>
          <p:cNvSpPr/>
          <p:nvPr/>
        </p:nvSpPr>
        <p:spPr>
          <a:xfrm>
            <a:off x="548640" y="365760"/>
            <a:ext cx="11612880" cy="548640"/>
          </a:xfrm>
          <a:prstGeom prst="rect">
            <a:avLst/>
          </a:prstGeom>
          <a:noFill/>
          <a:ln/>
        </p:spPr>
        <p:txBody>
          <a:bodyPr wrap="square" lIns="0" tIns="0" rIns="0" bIns="0" rtlCol="0" anchor="ctr"/>
          <a:lstStyle/>
          <a:p>
            <a:pPr marL="0" indent="0" algn="l">
              <a:buNone/>
            </a:pPr>
            <a:r>
              <a:rPr lang="en-US" sz="2600" b="1" dirty="0">
                <a:solidFill>
                  <a:srgbClr val="1F1D1B"/>
                </a:solidFill>
                <a:latin typeface="Georgia" pitchFamily="34" charset="0"/>
                <a:ea typeface="Georgia" pitchFamily="34" charset="-122"/>
                <a:cs typeface="Georgia" pitchFamily="34" charset="-120"/>
              </a:rPr>
              <a:t>EMIPL at a glance — registrations &amp; footprint</a:t>
            </a:r>
            <a:endParaRPr lang="en-US" sz="2600" dirty="0"/>
          </a:p>
        </p:txBody>
      </p:sp>
      <p:sp>
        <p:nvSpPr>
          <p:cNvPr id="3" name="Shape 1"/>
          <p:cNvSpPr/>
          <p:nvPr/>
        </p:nvSpPr>
        <p:spPr>
          <a:xfrm>
            <a:off x="548640" y="914400"/>
            <a:ext cx="11064240" cy="22860"/>
          </a:xfrm>
          <a:prstGeom prst="rect">
            <a:avLst/>
          </a:prstGeom>
          <a:solidFill>
            <a:srgbClr val="C9B894"/>
          </a:solidFill>
          <a:ln w="12700">
            <a:solidFill>
              <a:srgbClr val="C9B894"/>
            </a:solidFill>
            <a:prstDash val="solid"/>
          </a:ln>
        </p:spPr>
        <p:txBody>
          <a:bodyPr/>
          <a:lstStyle/>
          <a:p>
            <a:endParaRPr lang="en-IN"/>
          </a:p>
        </p:txBody>
      </p:sp>
      <p:sp>
        <p:nvSpPr>
          <p:cNvPr id="4" name="Text 2"/>
          <p:cNvSpPr/>
          <p:nvPr/>
        </p:nvSpPr>
        <p:spPr>
          <a:xfrm>
            <a:off x="548640" y="1005840"/>
            <a:ext cx="11612880" cy="457200"/>
          </a:xfrm>
          <a:prstGeom prst="rect">
            <a:avLst/>
          </a:prstGeom>
          <a:noFill/>
          <a:ln/>
        </p:spPr>
        <p:txBody>
          <a:bodyPr wrap="square" lIns="0" tIns="0" rIns="0" bIns="0" rtlCol="0" anchor="ctr"/>
          <a:lstStyle/>
          <a:p>
            <a:pPr marL="0" indent="0" algn="l">
              <a:buNone/>
            </a:pPr>
            <a:r>
              <a:rPr lang="en-US" sz="1800" i="1" dirty="0">
                <a:solidFill>
                  <a:srgbClr val="7A6F62"/>
                </a:solidFill>
                <a:latin typeface="Calibri" pitchFamily="34" charset="0"/>
                <a:ea typeface="Calibri" pitchFamily="34" charset="-122"/>
                <a:cs typeface="Calibri" pitchFamily="34" charset="-120"/>
              </a:rPr>
              <a:t>Where the company is registered, where it operates, and where the alleged exposures arise</a:t>
            </a:r>
            <a:endParaRPr lang="en-US" sz="1800" dirty="0"/>
          </a:p>
        </p:txBody>
      </p:sp>
      <p:sp>
        <p:nvSpPr>
          <p:cNvPr id="5" name="Shape 3"/>
          <p:cNvSpPr/>
          <p:nvPr/>
        </p:nvSpPr>
        <p:spPr>
          <a:xfrm>
            <a:off x="4937760" y="3108960"/>
            <a:ext cx="2286000" cy="1005840"/>
          </a:xfrm>
          <a:prstGeom prst="roundRect">
            <a:avLst>
              <a:gd name="adj" fmla="val 7273"/>
            </a:avLst>
          </a:prstGeom>
          <a:solidFill>
            <a:srgbClr val="FFFFFF"/>
          </a:solidFill>
          <a:ln w="25400">
            <a:solidFill>
              <a:srgbClr val="8C5A3A"/>
            </a:solidFill>
            <a:prstDash val="solid"/>
          </a:ln>
          <a:effectLst>
            <a:outerShdw blurRad="101600" dist="25400" dir="5400000" algn="bl" rotWithShape="0">
              <a:srgbClr val="000000">
                <a:alpha val="10000"/>
              </a:srgbClr>
            </a:outerShdw>
          </a:effectLst>
        </p:spPr>
        <p:txBody>
          <a:bodyPr/>
          <a:lstStyle/>
          <a:p>
            <a:endParaRPr lang="en-IN"/>
          </a:p>
        </p:txBody>
      </p:sp>
      <p:sp>
        <p:nvSpPr>
          <p:cNvPr id="6" name="Text 4"/>
          <p:cNvSpPr/>
          <p:nvPr/>
        </p:nvSpPr>
        <p:spPr>
          <a:xfrm>
            <a:off x="5029200" y="3218688"/>
            <a:ext cx="2103120" cy="502920"/>
          </a:xfrm>
          <a:prstGeom prst="rect">
            <a:avLst/>
          </a:prstGeom>
          <a:noFill/>
          <a:ln/>
        </p:spPr>
        <p:txBody>
          <a:bodyPr wrap="square" lIns="0" tIns="0" rIns="0" bIns="0" rtlCol="0" anchor="ctr"/>
          <a:lstStyle/>
          <a:p>
            <a:pPr marL="0" indent="0" algn="ctr">
              <a:buNone/>
            </a:pPr>
            <a:r>
              <a:rPr lang="en-US" sz="2200" b="1" dirty="0">
                <a:solidFill>
                  <a:srgbClr val="1F1D1B"/>
                </a:solidFill>
                <a:latin typeface="Georgia" pitchFamily="34" charset="0"/>
                <a:ea typeface="Georgia" pitchFamily="34" charset="-122"/>
                <a:cs typeface="Georgia" pitchFamily="34" charset="-120"/>
              </a:rPr>
              <a:t>EMIPL HO</a:t>
            </a:r>
            <a:endParaRPr lang="en-US" sz="2200" dirty="0"/>
          </a:p>
        </p:txBody>
      </p:sp>
      <p:sp>
        <p:nvSpPr>
          <p:cNvPr id="7" name="Text 5"/>
          <p:cNvSpPr/>
          <p:nvPr/>
        </p:nvSpPr>
        <p:spPr>
          <a:xfrm>
            <a:off x="5029200" y="3767328"/>
            <a:ext cx="2103120" cy="292608"/>
          </a:xfrm>
          <a:prstGeom prst="rect">
            <a:avLst/>
          </a:prstGeom>
          <a:noFill/>
          <a:ln/>
        </p:spPr>
        <p:txBody>
          <a:bodyPr wrap="square" lIns="0" tIns="0" rIns="0" bIns="0" rtlCol="0" anchor="t"/>
          <a:lstStyle/>
          <a:p>
            <a:pPr marL="0" indent="0" algn="ctr">
              <a:buNone/>
            </a:pPr>
            <a:r>
              <a:rPr lang="en-US" sz="1400" dirty="0">
                <a:solidFill>
                  <a:srgbClr val="7A6F62"/>
                </a:solidFill>
                <a:latin typeface="Calibri" pitchFamily="34" charset="0"/>
                <a:ea typeface="Calibri" pitchFamily="34" charset="-122"/>
                <a:cs typeface="Calibri" pitchFamily="34" charset="-120"/>
              </a:rPr>
              <a:t>Kolkata, West Bengal (Reg.)</a:t>
            </a:r>
            <a:endParaRPr lang="en-US" sz="1400" dirty="0"/>
          </a:p>
        </p:txBody>
      </p:sp>
      <p:sp>
        <p:nvSpPr>
          <p:cNvPr id="8" name="Shape 6"/>
          <p:cNvSpPr/>
          <p:nvPr/>
        </p:nvSpPr>
        <p:spPr>
          <a:xfrm>
            <a:off x="640080" y="1554480"/>
            <a:ext cx="2743200" cy="1005840"/>
          </a:xfrm>
          <a:prstGeom prst="roundRect">
            <a:avLst>
              <a:gd name="adj" fmla="val 7273"/>
            </a:avLst>
          </a:prstGeom>
          <a:solidFill>
            <a:srgbClr val="FFFFFF"/>
          </a:solidFill>
          <a:ln w="25400">
            <a:solidFill>
              <a:srgbClr val="6B4423"/>
            </a:solidFill>
            <a:prstDash val="solid"/>
          </a:ln>
          <a:effectLst>
            <a:outerShdw blurRad="101600" dist="25400" dir="5400000" algn="bl" rotWithShape="0">
              <a:srgbClr val="000000">
                <a:alpha val="10000"/>
              </a:srgbClr>
            </a:outerShdw>
          </a:effectLst>
        </p:spPr>
        <p:txBody>
          <a:bodyPr/>
          <a:lstStyle/>
          <a:p>
            <a:endParaRPr lang="en-IN"/>
          </a:p>
        </p:txBody>
      </p:sp>
      <p:sp>
        <p:nvSpPr>
          <p:cNvPr id="9" name="Text 7"/>
          <p:cNvSpPr/>
          <p:nvPr/>
        </p:nvSpPr>
        <p:spPr>
          <a:xfrm>
            <a:off x="731520" y="1664208"/>
            <a:ext cx="2560320" cy="502920"/>
          </a:xfrm>
          <a:prstGeom prst="rect">
            <a:avLst/>
          </a:prstGeom>
          <a:noFill/>
          <a:ln/>
        </p:spPr>
        <p:txBody>
          <a:bodyPr wrap="square" lIns="0" tIns="0" rIns="0" bIns="0" rtlCol="0" anchor="ctr"/>
          <a:lstStyle/>
          <a:p>
            <a:pPr marL="0" indent="0" algn="ctr">
              <a:buNone/>
            </a:pPr>
            <a:r>
              <a:rPr lang="en-US" sz="2200" b="1" dirty="0">
                <a:solidFill>
                  <a:srgbClr val="6B4423"/>
                </a:solidFill>
                <a:latin typeface="Georgia" pitchFamily="34" charset="0"/>
                <a:ea typeface="Georgia" pitchFamily="34" charset="-122"/>
                <a:cs typeface="Georgia" pitchFamily="34" charset="-120"/>
              </a:rPr>
              <a:t>Odisha</a:t>
            </a:r>
            <a:endParaRPr lang="en-US" sz="2200" dirty="0"/>
          </a:p>
        </p:txBody>
      </p:sp>
      <p:sp>
        <p:nvSpPr>
          <p:cNvPr id="10" name="Text 8"/>
          <p:cNvSpPr/>
          <p:nvPr/>
        </p:nvSpPr>
        <p:spPr>
          <a:xfrm>
            <a:off x="731520" y="2212848"/>
            <a:ext cx="2560320" cy="292608"/>
          </a:xfrm>
          <a:prstGeom prst="rect">
            <a:avLst/>
          </a:prstGeom>
          <a:noFill/>
          <a:ln/>
        </p:spPr>
        <p:txBody>
          <a:bodyPr wrap="square" lIns="0" tIns="0" rIns="0" bIns="0" rtlCol="0" anchor="t"/>
          <a:lstStyle/>
          <a:p>
            <a:pPr marL="0" indent="0" algn="ctr">
              <a:buNone/>
            </a:pPr>
            <a:r>
              <a:rPr lang="en-US" sz="1400" dirty="0">
                <a:solidFill>
                  <a:srgbClr val="7A6F62"/>
                </a:solidFill>
                <a:latin typeface="Calibri" pitchFamily="34" charset="0"/>
                <a:ea typeface="Calibri" pitchFamily="34" charset="-122"/>
                <a:cs typeface="Calibri" pitchFamily="34" charset="-120"/>
              </a:rPr>
              <a:t>Iron ore mining lease</a:t>
            </a:r>
            <a:endParaRPr lang="en-US" sz="1400" dirty="0"/>
          </a:p>
        </p:txBody>
      </p:sp>
      <p:sp>
        <p:nvSpPr>
          <p:cNvPr id="11" name="Text 9"/>
          <p:cNvSpPr/>
          <p:nvPr/>
        </p:nvSpPr>
        <p:spPr>
          <a:xfrm>
            <a:off x="640080" y="2606040"/>
            <a:ext cx="2743200" cy="320040"/>
          </a:xfrm>
          <a:prstGeom prst="rect">
            <a:avLst/>
          </a:prstGeom>
          <a:noFill/>
          <a:ln/>
        </p:spPr>
        <p:txBody>
          <a:bodyPr wrap="square" lIns="0" tIns="0" rIns="0" bIns="0" rtlCol="0" anchor="t"/>
          <a:lstStyle/>
          <a:p>
            <a:pPr marL="0" indent="0" algn="ctr">
              <a:buNone/>
            </a:pPr>
            <a:r>
              <a:rPr lang="en-US" sz="1100" i="1" dirty="0">
                <a:solidFill>
                  <a:srgbClr val="7A6F62"/>
                </a:solidFill>
                <a:latin typeface="Calibri" pitchFamily="34" charset="0"/>
                <a:ea typeface="Calibri" pitchFamily="34" charset="-122"/>
                <a:cs typeface="Calibri" pitchFamily="34" charset="-120"/>
              </a:rPr>
              <a:t>Registered · royalty, DMF, NMET, NPV, etc.</a:t>
            </a:r>
            <a:endParaRPr lang="en-US" sz="1100" dirty="0"/>
          </a:p>
        </p:txBody>
      </p:sp>
      <p:sp>
        <p:nvSpPr>
          <p:cNvPr id="12" name="Shape 10"/>
          <p:cNvSpPr/>
          <p:nvPr/>
        </p:nvSpPr>
        <p:spPr>
          <a:xfrm>
            <a:off x="8778240" y="1554480"/>
            <a:ext cx="2743200" cy="1005840"/>
          </a:xfrm>
          <a:prstGeom prst="roundRect">
            <a:avLst>
              <a:gd name="adj" fmla="val 7273"/>
            </a:avLst>
          </a:prstGeom>
          <a:solidFill>
            <a:srgbClr val="FFFFFF"/>
          </a:solidFill>
          <a:ln w="25400">
            <a:solidFill>
              <a:srgbClr val="6B4423"/>
            </a:solidFill>
            <a:prstDash val="solid"/>
          </a:ln>
          <a:effectLst>
            <a:outerShdw blurRad="101600" dist="25400" dir="5400000" algn="bl" rotWithShape="0">
              <a:srgbClr val="000000">
                <a:alpha val="10000"/>
              </a:srgbClr>
            </a:outerShdw>
          </a:effectLst>
        </p:spPr>
        <p:txBody>
          <a:bodyPr/>
          <a:lstStyle/>
          <a:p>
            <a:endParaRPr lang="en-IN"/>
          </a:p>
        </p:txBody>
      </p:sp>
      <p:sp>
        <p:nvSpPr>
          <p:cNvPr id="13" name="Text 11"/>
          <p:cNvSpPr/>
          <p:nvPr/>
        </p:nvSpPr>
        <p:spPr>
          <a:xfrm>
            <a:off x="8869680" y="1664208"/>
            <a:ext cx="2560320" cy="502920"/>
          </a:xfrm>
          <a:prstGeom prst="rect">
            <a:avLst/>
          </a:prstGeom>
          <a:noFill/>
          <a:ln/>
        </p:spPr>
        <p:txBody>
          <a:bodyPr wrap="square" lIns="0" tIns="0" rIns="0" bIns="0" rtlCol="0" anchor="ctr"/>
          <a:lstStyle/>
          <a:p>
            <a:pPr marL="0" indent="0" algn="ctr">
              <a:buNone/>
            </a:pPr>
            <a:r>
              <a:rPr lang="en-US" sz="2200" b="1" dirty="0">
                <a:solidFill>
                  <a:srgbClr val="6B4423"/>
                </a:solidFill>
                <a:latin typeface="Georgia" pitchFamily="34" charset="0"/>
                <a:ea typeface="Georgia" pitchFamily="34" charset="-122"/>
                <a:cs typeface="Georgia" pitchFamily="34" charset="-120"/>
              </a:rPr>
              <a:t>Jharkhand</a:t>
            </a:r>
            <a:endParaRPr lang="en-US" sz="2200" dirty="0"/>
          </a:p>
        </p:txBody>
      </p:sp>
      <p:sp>
        <p:nvSpPr>
          <p:cNvPr id="14" name="Text 12"/>
          <p:cNvSpPr/>
          <p:nvPr/>
        </p:nvSpPr>
        <p:spPr>
          <a:xfrm>
            <a:off x="8869680" y="2212848"/>
            <a:ext cx="2560320" cy="292608"/>
          </a:xfrm>
          <a:prstGeom prst="rect">
            <a:avLst/>
          </a:prstGeom>
          <a:noFill/>
          <a:ln/>
        </p:spPr>
        <p:txBody>
          <a:bodyPr wrap="square" lIns="0" tIns="0" rIns="0" bIns="0" rtlCol="0" anchor="t"/>
          <a:lstStyle/>
          <a:p>
            <a:pPr marL="0" indent="0" algn="ctr">
              <a:buNone/>
            </a:pPr>
            <a:r>
              <a:rPr lang="en-US" sz="1400" dirty="0">
                <a:solidFill>
                  <a:srgbClr val="7A6F62"/>
                </a:solidFill>
                <a:latin typeface="Calibri" pitchFamily="34" charset="0"/>
                <a:ea typeface="Calibri" pitchFamily="34" charset="-122"/>
                <a:cs typeface="Calibri" pitchFamily="34" charset="-120"/>
              </a:rPr>
              <a:t>Sand mining lease</a:t>
            </a:r>
            <a:endParaRPr lang="en-US" sz="1400" dirty="0"/>
          </a:p>
        </p:txBody>
      </p:sp>
      <p:sp>
        <p:nvSpPr>
          <p:cNvPr id="15" name="Text 13"/>
          <p:cNvSpPr/>
          <p:nvPr/>
        </p:nvSpPr>
        <p:spPr>
          <a:xfrm>
            <a:off x="8778240" y="2606040"/>
            <a:ext cx="2743200" cy="320040"/>
          </a:xfrm>
          <a:prstGeom prst="rect">
            <a:avLst/>
          </a:prstGeom>
          <a:noFill/>
          <a:ln/>
        </p:spPr>
        <p:txBody>
          <a:bodyPr wrap="square" lIns="0" tIns="0" rIns="0" bIns="0" rtlCol="0" anchor="t"/>
          <a:lstStyle/>
          <a:p>
            <a:pPr marL="0" indent="0" algn="ctr">
              <a:buNone/>
            </a:pPr>
            <a:r>
              <a:rPr lang="en-US" sz="1100" i="1" dirty="0">
                <a:solidFill>
                  <a:srgbClr val="7A6F62"/>
                </a:solidFill>
                <a:latin typeface="Calibri" pitchFamily="34" charset="0"/>
                <a:ea typeface="Calibri" pitchFamily="34" charset="-122"/>
                <a:cs typeface="Calibri" pitchFamily="34" charset="-120"/>
              </a:rPr>
              <a:t>Registered · royalty paid by contractors</a:t>
            </a:r>
            <a:endParaRPr lang="en-US" sz="1100" dirty="0"/>
          </a:p>
        </p:txBody>
      </p:sp>
      <p:sp>
        <p:nvSpPr>
          <p:cNvPr id="16" name="Shape 14"/>
          <p:cNvSpPr/>
          <p:nvPr/>
        </p:nvSpPr>
        <p:spPr>
          <a:xfrm>
            <a:off x="4709160" y="5029200"/>
            <a:ext cx="2743200" cy="1005840"/>
          </a:xfrm>
          <a:prstGeom prst="roundRect">
            <a:avLst>
              <a:gd name="adj" fmla="val 7273"/>
            </a:avLst>
          </a:prstGeom>
          <a:solidFill>
            <a:srgbClr val="FFFFFF"/>
          </a:solidFill>
          <a:ln w="25400">
            <a:solidFill>
              <a:srgbClr val="C65D3B"/>
            </a:solidFill>
            <a:prstDash val="solid"/>
          </a:ln>
          <a:effectLst>
            <a:outerShdw blurRad="101600" dist="25400" dir="5400000" algn="bl" rotWithShape="0">
              <a:srgbClr val="000000">
                <a:alpha val="10000"/>
              </a:srgbClr>
            </a:outerShdw>
          </a:effectLst>
        </p:spPr>
        <p:txBody>
          <a:bodyPr/>
          <a:lstStyle/>
          <a:p>
            <a:endParaRPr lang="en-IN"/>
          </a:p>
        </p:txBody>
      </p:sp>
      <p:sp>
        <p:nvSpPr>
          <p:cNvPr id="17" name="Text 15"/>
          <p:cNvSpPr/>
          <p:nvPr/>
        </p:nvSpPr>
        <p:spPr>
          <a:xfrm>
            <a:off x="4800600" y="5138928"/>
            <a:ext cx="2560320" cy="502920"/>
          </a:xfrm>
          <a:prstGeom prst="rect">
            <a:avLst/>
          </a:prstGeom>
          <a:noFill/>
          <a:ln/>
        </p:spPr>
        <p:txBody>
          <a:bodyPr wrap="square" lIns="0" tIns="0" rIns="0" bIns="0" rtlCol="0" anchor="ctr"/>
          <a:lstStyle/>
          <a:p>
            <a:pPr marL="0" indent="0" algn="ctr">
              <a:buNone/>
            </a:pPr>
            <a:r>
              <a:rPr lang="en-US" sz="2200" b="1" dirty="0">
                <a:solidFill>
                  <a:srgbClr val="C65D3B"/>
                </a:solidFill>
                <a:latin typeface="Georgia" pitchFamily="34" charset="0"/>
                <a:ea typeface="Georgia" pitchFamily="34" charset="-122"/>
                <a:cs typeface="Georgia" pitchFamily="34" charset="-120"/>
              </a:rPr>
              <a:t>Maharashtra</a:t>
            </a:r>
            <a:endParaRPr lang="en-US" sz="2200" dirty="0"/>
          </a:p>
        </p:txBody>
      </p:sp>
      <p:sp>
        <p:nvSpPr>
          <p:cNvPr id="18" name="Text 16"/>
          <p:cNvSpPr/>
          <p:nvPr/>
        </p:nvSpPr>
        <p:spPr>
          <a:xfrm>
            <a:off x="4800600" y="5687568"/>
            <a:ext cx="2560320" cy="292608"/>
          </a:xfrm>
          <a:prstGeom prst="rect">
            <a:avLst/>
          </a:prstGeom>
          <a:noFill/>
          <a:ln/>
        </p:spPr>
        <p:txBody>
          <a:bodyPr wrap="square" lIns="0" tIns="0" rIns="0" bIns="0" rtlCol="0" anchor="t"/>
          <a:lstStyle/>
          <a:p>
            <a:pPr marL="0" indent="0" algn="ctr">
              <a:buNone/>
            </a:pPr>
            <a:r>
              <a:rPr lang="en-US" sz="1400" dirty="0">
                <a:solidFill>
                  <a:srgbClr val="7A6F62"/>
                </a:solidFill>
                <a:latin typeface="Calibri" pitchFamily="34" charset="0"/>
                <a:ea typeface="Calibri" pitchFamily="34" charset="-122"/>
                <a:cs typeface="Calibri" pitchFamily="34" charset="-120"/>
              </a:rPr>
              <a:t>Commercial property</a:t>
            </a:r>
            <a:endParaRPr lang="en-US" sz="1400" dirty="0"/>
          </a:p>
        </p:txBody>
      </p:sp>
      <p:sp>
        <p:nvSpPr>
          <p:cNvPr id="19" name="Text 17"/>
          <p:cNvSpPr/>
          <p:nvPr/>
        </p:nvSpPr>
        <p:spPr>
          <a:xfrm>
            <a:off x="4709160" y="6080760"/>
            <a:ext cx="2743200" cy="320040"/>
          </a:xfrm>
          <a:prstGeom prst="rect">
            <a:avLst/>
          </a:prstGeom>
          <a:noFill/>
          <a:ln/>
        </p:spPr>
        <p:txBody>
          <a:bodyPr wrap="square" lIns="0" tIns="0" rIns="0" bIns="0" rtlCol="0" anchor="t"/>
          <a:lstStyle/>
          <a:p>
            <a:pPr marL="0" indent="0" algn="ctr">
              <a:buNone/>
            </a:pPr>
            <a:r>
              <a:rPr lang="en-US" sz="1100" i="1" dirty="0">
                <a:solidFill>
                  <a:srgbClr val="7A6F62"/>
                </a:solidFill>
                <a:latin typeface="Calibri" pitchFamily="34" charset="0"/>
                <a:ea typeface="Calibri" pitchFamily="34" charset="-122"/>
                <a:cs typeface="Calibri" pitchFamily="34" charset="-120"/>
              </a:rPr>
              <a:t>NOT registered · property let out to GST-registered tenant</a:t>
            </a:r>
            <a:endParaRPr lang="en-US" sz="1100" dirty="0"/>
          </a:p>
        </p:txBody>
      </p:sp>
      <p:sp>
        <p:nvSpPr>
          <p:cNvPr id="20" name="Shape 18"/>
          <p:cNvSpPr/>
          <p:nvPr/>
        </p:nvSpPr>
        <p:spPr>
          <a:xfrm>
            <a:off x="3383280" y="2057400"/>
            <a:ext cx="1554480" cy="1051560"/>
          </a:xfrm>
          <a:prstGeom prst="line">
            <a:avLst/>
          </a:prstGeom>
          <a:noFill/>
          <a:ln w="19050">
            <a:solidFill>
              <a:srgbClr val="7A6F62"/>
            </a:solidFill>
            <a:prstDash val="dash"/>
          </a:ln>
        </p:spPr>
        <p:txBody>
          <a:bodyPr/>
          <a:lstStyle/>
          <a:p>
            <a:endParaRPr lang="en-IN"/>
          </a:p>
        </p:txBody>
      </p:sp>
      <p:sp>
        <p:nvSpPr>
          <p:cNvPr id="21" name="Shape 19"/>
          <p:cNvSpPr/>
          <p:nvPr/>
        </p:nvSpPr>
        <p:spPr>
          <a:xfrm flipV="1">
            <a:off x="7223760" y="2057400"/>
            <a:ext cx="1554480" cy="1051560"/>
          </a:xfrm>
          <a:prstGeom prst="line">
            <a:avLst/>
          </a:prstGeom>
          <a:noFill/>
          <a:ln w="19050">
            <a:solidFill>
              <a:srgbClr val="7A6F62"/>
            </a:solidFill>
            <a:prstDash val="dash"/>
          </a:ln>
        </p:spPr>
        <p:txBody>
          <a:bodyPr/>
          <a:lstStyle/>
          <a:p>
            <a:endParaRPr lang="en-IN"/>
          </a:p>
        </p:txBody>
      </p:sp>
      <p:sp>
        <p:nvSpPr>
          <p:cNvPr id="22" name="Shape 20"/>
          <p:cNvSpPr/>
          <p:nvPr/>
        </p:nvSpPr>
        <p:spPr>
          <a:xfrm>
            <a:off x="6080760" y="4114800"/>
            <a:ext cx="9144" cy="914400"/>
          </a:xfrm>
          <a:prstGeom prst="line">
            <a:avLst/>
          </a:prstGeom>
          <a:noFill/>
          <a:ln w="19050">
            <a:solidFill>
              <a:srgbClr val="7A6F62"/>
            </a:solidFill>
            <a:prstDash val="dash"/>
          </a:ln>
        </p:spPr>
        <p:txBody>
          <a:bodyPr/>
          <a:lstStyle/>
          <a:p>
            <a:endParaRPr lang="en-IN"/>
          </a:p>
        </p:txBody>
      </p:sp>
      <p:sp>
        <p:nvSpPr>
          <p:cNvPr id="23" name="Text 21"/>
          <p:cNvSpPr/>
          <p:nvPr/>
        </p:nvSpPr>
        <p:spPr>
          <a:xfrm>
            <a:off x="548640" y="6537960"/>
            <a:ext cx="10058400" cy="274320"/>
          </a:xfrm>
          <a:prstGeom prst="rect">
            <a:avLst/>
          </a:prstGeom>
          <a:noFill/>
          <a:ln/>
        </p:spPr>
        <p:txBody>
          <a:bodyPr wrap="square" lIns="0" tIns="0" rIns="0" bIns="0" rtlCol="0" anchor="ctr"/>
          <a:lstStyle/>
          <a:p>
            <a:pPr marL="0" indent="0" algn="l">
              <a:buNone/>
            </a:pPr>
            <a:r>
              <a:rPr lang="en-US" sz="1100" dirty="0">
                <a:solidFill>
                  <a:srgbClr val="7A6F62"/>
                </a:solidFill>
                <a:latin typeface="Calibri" pitchFamily="34" charset="0"/>
                <a:ea typeface="Calibri" pitchFamily="34" charset="-122"/>
                <a:cs typeface="Calibri" pitchFamily="34" charset="-120"/>
              </a:rPr>
              <a:t>Case Study · EMIPL · Alleged Non-Payment of GST under RCM</a:t>
            </a:r>
            <a:endParaRPr lang="en-US" sz="1100" dirty="0"/>
          </a:p>
        </p:txBody>
      </p:sp>
      <p:sp>
        <p:nvSpPr>
          <p:cNvPr id="24" name="Text 22"/>
          <p:cNvSpPr/>
          <p:nvPr/>
        </p:nvSpPr>
        <p:spPr>
          <a:xfrm>
            <a:off x="11521440" y="6537960"/>
            <a:ext cx="457200" cy="274320"/>
          </a:xfrm>
          <a:prstGeom prst="rect">
            <a:avLst/>
          </a:prstGeom>
          <a:noFill/>
          <a:ln/>
        </p:spPr>
        <p:txBody>
          <a:bodyPr wrap="square" lIns="0" tIns="0" rIns="0" bIns="0" rtlCol="0" anchor="ctr"/>
          <a:lstStyle/>
          <a:p>
            <a:pPr marL="0" indent="0" algn="r">
              <a:buNone/>
            </a:pPr>
            <a:r>
              <a:rPr lang="en-US" sz="1100" dirty="0">
                <a:solidFill>
                  <a:srgbClr val="7A6F62"/>
                </a:solidFill>
                <a:latin typeface="Calibri" pitchFamily="34" charset="0"/>
                <a:ea typeface="Calibri" pitchFamily="34" charset="-122"/>
                <a:cs typeface="Calibri" pitchFamily="34" charset="-120"/>
              </a:rPr>
              <a:t>2</a:t>
            </a:r>
            <a:endParaRPr lang="en-US" sz="11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AF5EC"/>
        </a:solidFill>
        <a:effectLst/>
      </p:bgPr>
    </p:bg>
    <p:spTree>
      <p:nvGrpSpPr>
        <p:cNvPr id="1" name=""/>
        <p:cNvGrpSpPr/>
        <p:nvPr/>
      </p:nvGrpSpPr>
      <p:grpSpPr>
        <a:xfrm>
          <a:off x="0" y="0"/>
          <a:ext cx="0" cy="0"/>
          <a:chOff x="0" y="0"/>
          <a:chExt cx="0" cy="0"/>
        </a:xfrm>
      </p:grpSpPr>
      <p:sp>
        <p:nvSpPr>
          <p:cNvPr id="2" name="Shape 0"/>
          <p:cNvSpPr/>
          <p:nvPr/>
        </p:nvSpPr>
        <p:spPr>
          <a:xfrm>
            <a:off x="548640" y="365760"/>
            <a:ext cx="1691640" cy="411480"/>
          </a:xfrm>
          <a:prstGeom prst="roundRect">
            <a:avLst>
              <a:gd name="adj" fmla="val 11111"/>
            </a:avLst>
          </a:prstGeom>
          <a:solidFill>
            <a:srgbClr val="C65D3B"/>
          </a:solidFill>
          <a:ln w="12700">
            <a:solidFill>
              <a:srgbClr val="C65D3B"/>
            </a:solidFill>
            <a:prstDash val="solid"/>
          </a:ln>
        </p:spPr>
        <p:txBody>
          <a:bodyPr/>
          <a:lstStyle/>
          <a:p>
            <a:endParaRPr lang="en-IN"/>
          </a:p>
        </p:txBody>
      </p:sp>
      <p:sp>
        <p:nvSpPr>
          <p:cNvPr id="3" name="Text 1"/>
          <p:cNvSpPr/>
          <p:nvPr/>
        </p:nvSpPr>
        <p:spPr>
          <a:xfrm>
            <a:off x="548640" y="365760"/>
            <a:ext cx="1691640" cy="411480"/>
          </a:xfrm>
          <a:prstGeom prst="rect">
            <a:avLst/>
          </a:prstGeom>
          <a:noFill/>
          <a:ln/>
        </p:spPr>
        <p:txBody>
          <a:bodyPr wrap="square" lIns="0" tIns="0" rIns="0" bIns="0" rtlCol="0" anchor="ctr"/>
          <a:lstStyle/>
          <a:p>
            <a:pPr marL="0" indent="0" algn="ctr">
              <a:buNone/>
            </a:pPr>
            <a:r>
              <a:rPr lang="en-US" sz="1300" b="1" kern="0" spc="200" dirty="0">
                <a:solidFill>
                  <a:srgbClr val="FFFFFF"/>
                </a:solidFill>
                <a:latin typeface="Calibri" pitchFamily="34" charset="0"/>
                <a:ea typeface="Calibri" pitchFamily="34" charset="-122"/>
                <a:cs typeface="Calibri" pitchFamily="34" charset="-120"/>
              </a:rPr>
              <a:t>ALLEGATION 1</a:t>
            </a:r>
            <a:endParaRPr lang="en-US" sz="1300" dirty="0"/>
          </a:p>
        </p:txBody>
      </p:sp>
      <p:sp>
        <p:nvSpPr>
          <p:cNvPr id="4" name="Text 2"/>
          <p:cNvSpPr/>
          <p:nvPr/>
        </p:nvSpPr>
        <p:spPr>
          <a:xfrm>
            <a:off x="2377440" y="320040"/>
            <a:ext cx="9601200" cy="502920"/>
          </a:xfrm>
          <a:prstGeom prst="rect">
            <a:avLst/>
          </a:prstGeom>
          <a:noFill/>
          <a:ln/>
        </p:spPr>
        <p:txBody>
          <a:bodyPr wrap="square" lIns="0" tIns="0" rIns="0" bIns="0" rtlCol="0" anchor="ctr"/>
          <a:lstStyle/>
          <a:p>
            <a:pPr marL="0" indent="0" algn="l">
              <a:buNone/>
            </a:pPr>
            <a:r>
              <a:rPr lang="en-US" sz="2400" b="1" dirty="0">
                <a:solidFill>
                  <a:srgbClr val="1F1D1B"/>
                </a:solidFill>
                <a:latin typeface="Georgia" pitchFamily="34" charset="0"/>
                <a:ea typeface="Georgia" pitchFamily="34" charset="-122"/>
                <a:cs typeface="Georgia" pitchFamily="34" charset="-120"/>
              </a:rPr>
              <a:t>Mining rights as licensing services — RCM @ 18%</a:t>
            </a:r>
            <a:endParaRPr lang="en-US" sz="2400" dirty="0"/>
          </a:p>
        </p:txBody>
      </p:sp>
      <p:sp>
        <p:nvSpPr>
          <p:cNvPr id="5" name="Shape 3"/>
          <p:cNvSpPr/>
          <p:nvPr/>
        </p:nvSpPr>
        <p:spPr>
          <a:xfrm>
            <a:off x="548640" y="868680"/>
            <a:ext cx="11064240" cy="22860"/>
          </a:xfrm>
          <a:prstGeom prst="rect">
            <a:avLst/>
          </a:prstGeom>
          <a:solidFill>
            <a:srgbClr val="C9B894"/>
          </a:solidFill>
          <a:ln w="12700">
            <a:solidFill>
              <a:srgbClr val="C9B894"/>
            </a:solidFill>
            <a:prstDash val="solid"/>
          </a:ln>
        </p:spPr>
        <p:txBody>
          <a:bodyPr/>
          <a:lstStyle/>
          <a:p>
            <a:endParaRPr lang="en-IN"/>
          </a:p>
        </p:txBody>
      </p:sp>
      <p:sp>
        <p:nvSpPr>
          <p:cNvPr id="6" name="Text 4"/>
          <p:cNvSpPr/>
          <p:nvPr/>
        </p:nvSpPr>
        <p:spPr>
          <a:xfrm>
            <a:off x="548640" y="1005840"/>
            <a:ext cx="11612880" cy="1143000"/>
          </a:xfrm>
          <a:prstGeom prst="rect">
            <a:avLst/>
          </a:prstGeom>
          <a:noFill/>
          <a:ln/>
        </p:spPr>
        <p:txBody>
          <a:bodyPr wrap="square" lIns="0" tIns="0" rIns="0" bIns="0" rtlCol="0" anchor="t"/>
          <a:lstStyle/>
          <a:p>
            <a:pPr marL="0" indent="0" algn="l">
              <a:buNone/>
            </a:pPr>
            <a:r>
              <a:rPr lang="en-US" sz="2000" i="1" dirty="0">
                <a:solidFill>
                  <a:srgbClr val="3A3936"/>
                </a:solidFill>
                <a:latin typeface="Calibri" pitchFamily="34" charset="0"/>
                <a:ea typeface="Calibri" pitchFamily="34" charset="-122"/>
                <a:cs typeface="Calibri" pitchFamily="34" charset="-120"/>
              </a:rPr>
              <a:t>State Governments grant mining leases to EMIPL. Dept. alleges this is a 'licensing service' for the right to use natural resources, taxable in EMIPL's hands under RCM, and that all related payments form the taxable value.</a:t>
            </a:r>
            <a:endParaRPr lang="en-US" sz="2000" dirty="0"/>
          </a:p>
        </p:txBody>
      </p:sp>
      <p:sp>
        <p:nvSpPr>
          <p:cNvPr id="7" name="Shape 5"/>
          <p:cNvSpPr/>
          <p:nvPr/>
        </p:nvSpPr>
        <p:spPr>
          <a:xfrm>
            <a:off x="822960" y="2423160"/>
            <a:ext cx="3108960" cy="1188720"/>
          </a:xfrm>
          <a:prstGeom prst="roundRect">
            <a:avLst>
              <a:gd name="adj" fmla="val 6154"/>
            </a:avLst>
          </a:prstGeom>
          <a:solidFill>
            <a:srgbClr val="FFFFFF"/>
          </a:solidFill>
          <a:ln w="25400">
            <a:solidFill>
              <a:srgbClr val="6B4423"/>
            </a:solidFill>
            <a:prstDash val="solid"/>
          </a:ln>
          <a:effectLst>
            <a:outerShdw blurRad="101600" dist="25400" dir="5400000" algn="bl" rotWithShape="0">
              <a:srgbClr val="000000">
                <a:alpha val="10000"/>
              </a:srgbClr>
            </a:outerShdw>
          </a:effectLst>
        </p:spPr>
        <p:txBody>
          <a:bodyPr/>
          <a:lstStyle/>
          <a:p>
            <a:endParaRPr lang="en-IN"/>
          </a:p>
        </p:txBody>
      </p:sp>
      <p:sp>
        <p:nvSpPr>
          <p:cNvPr id="8" name="Text 6"/>
          <p:cNvSpPr/>
          <p:nvPr/>
        </p:nvSpPr>
        <p:spPr>
          <a:xfrm>
            <a:off x="914400" y="2532888"/>
            <a:ext cx="2926080" cy="502920"/>
          </a:xfrm>
          <a:prstGeom prst="rect">
            <a:avLst/>
          </a:prstGeom>
          <a:noFill/>
          <a:ln/>
        </p:spPr>
        <p:txBody>
          <a:bodyPr wrap="square" lIns="0" tIns="0" rIns="0" bIns="0" rtlCol="0" anchor="ctr"/>
          <a:lstStyle/>
          <a:p>
            <a:pPr marL="0" indent="0" algn="ctr">
              <a:buNone/>
            </a:pPr>
            <a:r>
              <a:rPr lang="en-US" sz="2200" b="1" dirty="0">
                <a:solidFill>
                  <a:srgbClr val="6B4423"/>
                </a:solidFill>
                <a:latin typeface="Georgia" pitchFamily="34" charset="0"/>
                <a:ea typeface="Georgia" pitchFamily="34" charset="-122"/>
                <a:cs typeface="Georgia" pitchFamily="34" charset="-120"/>
              </a:rPr>
              <a:t>State Govt</a:t>
            </a:r>
            <a:endParaRPr lang="en-US" sz="2200" dirty="0"/>
          </a:p>
        </p:txBody>
      </p:sp>
      <p:sp>
        <p:nvSpPr>
          <p:cNvPr id="9" name="Text 7"/>
          <p:cNvSpPr/>
          <p:nvPr/>
        </p:nvSpPr>
        <p:spPr>
          <a:xfrm>
            <a:off x="914400" y="3081528"/>
            <a:ext cx="2926080" cy="475488"/>
          </a:xfrm>
          <a:prstGeom prst="rect">
            <a:avLst/>
          </a:prstGeom>
          <a:noFill/>
          <a:ln/>
        </p:spPr>
        <p:txBody>
          <a:bodyPr wrap="square" lIns="0" tIns="0" rIns="0" bIns="0" rtlCol="0" anchor="t"/>
          <a:lstStyle/>
          <a:p>
            <a:pPr marL="0" indent="0" algn="ctr">
              <a:buNone/>
            </a:pPr>
            <a:r>
              <a:rPr lang="en-US" sz="1400" dirty="0">
                <a:solidFill>
                  <a:srgbClr val="7A6F62"/>
                </a:solidFill>
                <a:latin typeface="Calibri" pitchFamily="34" charset="0"/>
                <a:ea typeface="Calibri" pitchFamily="34" charset="-122"/>
                <a:cs typeface="Calibri" pitchFamily="34" charset="-120"/>
              </a:rPr>
              <a:t>Odisha / Jharkhand</a:t>
            </a:r>
            <a:endParaRPr lang="en-US" sz="1400" dirty="0"/>
          </a:p>
        </p:txBody>
      </p:sp>
      <p:sp>
        <p:nvSpPr>
          <p:cNvPr id="10" name="Shape 8"/>
          <p:cNvSpPr/>
          <p:nvPr/>
        </p:nvSpPr>
        <p:spPr>
          <a:xfrm>
            <a:off x="8229600" y="2423160"/>
            <a:ext cx="3108960" cy="1188720"/>
          </a:xfrm>
          <a:prstGeom prst="roundRect">
            <a:avLst>
              <a:gd name="adj" fmla="val 6154"/>
            </a:avLst>
          </a:prstGeom>
          <a:solidFill>
            <a:srgbClr val="FFFFFF"/>
          </a:solidFill>
          <a:ln w="25400">
            <a:solidFill>
              <a:srgbClr val="8C5A3A"/>
            </a:solidFill>
            <a:prstDash val="solid"/>
          </a:ln>
          <a:effectLst>
            <a:outerShdw blurRad="101600" dist="25400" dir="5400000" algn="bl" rotWithShape="0">
              <a:srgbClr val="000000">
                <a:alpha val="10000"/>
              </a:srgbClr>
            </a:outerShdw>
          </a:effectLst>
        </p:spPr>
        <p:txBody>
          <a:bodyPr/>
          <a:lstStyle/>
          <a:p>
            <a:endParaRPr lang="en-IN"/>
          </a:p>
        </p:txBody>
      </p:sp>
      <p:sp>
        <p:nvSpPr>
          <p:cNvPr id="11" name="Text 9"/>
          <p:cNvSpPr/>
          <p:nvPr/>
        </p:nvSpPr>
        <p:spPr>
          <a:xfrm>
            <a:off x="8321040" y="2532888"/>
            <a:ext cx="2926080" cy="502920"/>
          </a:xfrm>
          <a:prstGeom prst="rect">
            <a:avLst/>
          </a:prstGeom>
          <a:noFill/>
          <a:ln/>
        </p:spPr>
        <p:txBody>
          <a:bodyPr wrap="square" lIns="0" tIns="0" rIns="0" bIns="0" rtlCol="0" anchor="ctr"/>
          <a:lstStyle/>
          <a:p>
            <a:pPr marL="0" indent="0" algn="ctr">
              <a:buNone/>
            </a:pPr>
            <a:r>
              <a:rPr lang="en-US" sz="2200" b="1" dirty="0">
                <a:solidFill>
                  <a:srgbClr val="1F1D1B"/>
                </a:solidFill>
                <a:latin typeface="Georgia" pitchFamily="34" charset="0"/>
                <a:ea typeface="Georgia" pitchFamily="34" charset="-122"/>
                <a:cs typeface="Georgia" pitchFamily="34" charset="-120"/>
              </a:rPr>
              <a:t>EMIPL</a:t>
            </a:r>
            <a:endParaRPr lang="en-US" sz="2200" dirty="0"/>
          </a:p>
        </p:txBody>
      </p:sp>
      <p:sp>
        <p:nvSpPr>
          <p:cNvPr id="12" name="Text 10"/>
          <p:cNvSpPr/>
          <p:nvPr/>
        </p:nvSpPr>
        <p:spPr>
          <a:xfrm>
            <a:off x="8321040" y="3081528"/>
            <a:ext cx="2926080" cy="475488"/>
          </a:xfrm>
          <a:prstGeom prst="rect">
            <a:avLst/>
          </a:prstGeom>
          <a:noFill/>
          <a:ln/>
        </p:spPr>
        <p:txBody>
          <a:bodyPr wrap="square" lIns="0" tIns="0" rIns="0" bIns="0" rtlCol="0" anchor="t"/>
          <a:lstStyle/>
          <a:p>
            <a:pPr marL="0" indent="0" algn="ctr">
              <a:buNone/>
            </a:pPr>
            <a:r>
              <a:rPr lang="en-US" sz="1400" dirty="0">
                <a:solidFill>
                  <a:srgbClr val="7A6F62"/>
                </a:solidFill>
                <a:latin typeface="Calibri" pitchFamily="34" charset="0"/>
                <a:ea typeface="Calibri" pitchFamily="34" charset="-122"/>
                <a:cs typeface="Calibri" pitchFamily="34" charset="-120"/>
              </a:rPr>
              <a:t>Mining lessee</a:t>
            </a:r>
            <a:endParaRPr lang="en-US" sz="1400" dirty="0"/>
          </a:p>
        </p:txBody>
      </p:sp>
      <p:sp>
        <p:nvSpPr>
          <p:cNvPr id="13" name="Shape 11"/>
          <p:cNvSpPr/>
          <p:nvPr/>
        </p:nvSpPr>
        <p:spPr>
          <a:xfrm>
            <a:off x="4069080" y="2514600"/>
            <a:ext cx="4023360" cy="502920"/>
          </a:xfrm>
          <a:prstGeom prst="rightArrow">
            <a:avLst/>
          </a:prstGeom>
          <a:solidFill>
            <a:srgbClr val="8C5A3A"/>
          </a:solidFill>
          <a:ln w="12700">
            <a:solidFill>
              <a:srgbClr val="8C5A3A"/>
            </a:solidFill>
            <a:prstDash val="solid"/>
          </a:ln>
        </p:spPr>
        <p:txBody>
          <a:bodyPr/>
          <a:lstStyle/>
          <a:p>
            <a:endParaRPr lang="en-IN"/>
          </a:p>
        </p:txBody>
      </p:sp>
      <p:sp>
        <p:nvSpPr>
          <p:cNvPr id="14" name="Text 12"/>
          <p:cNvSpPr/>
          <p:nvPr/>
        </p:nvSpPr>
        <p:spPr>
          <a:xfrm>
            <a:off x="3794760" y="1965960"/>
            <a:ext cx="4572000" cy="457200"/>
          </a:xfrm>
          <a:prstGeom prst="rect">
            <a:avLst/>
          </a:prstGeom>
          <a:noFill/>
          <a:ln/>
        </p:spPr>
        <p:txBody>
          <a:bodyPr wrap="square" lIns="0" tIns="0" rIns="0" bIns="0" rtlCol="0" anchor="b"/>
          <a:lstStyle/>
          <a:p>
            <a:pPr marL="0" indent="0" algn="ctr">
              <a:buNone/>
            </a:pPr>
            <a:r>
              <a:rPr lang="en-US" sz="2000" i="1" dirty="0">
                <a:solidFill>
                  <a:srgbClr val="3A3936"/>
                </a:solidFill>
                <a:latin typeface="Calibri" pitchFamily="34" charset="0"/>
                <a:ea typeface="Calibri" pitchFamily="34" charset="-122"/>
                <a:cs typeface="Calibri" pitchFamily="34" charset="-120"/>
              </a:rPr>
              <a:t>Grant of mining rights (licensing service?)</a:t>
            </a:r>
            <a:endParaRPr lang="en-US" sz="2000" dirty="0"/>
          </a:p>
        </p:txBody>
      </p:sp>
      <p:sp>
        <p:nvSpPr>
          <p:cNvPr id="15" name="Shape 13"/>
          <p:cNvSpPr/>
          <p:nvPr/>
        </p:nvSpPr>
        <p:spPr>
          <a:xfrm>
            <a:off x="4069080" y="3017520"/>
            <a:ext cx="4023360" cy="502920"/>
          </a:xfrm>
          <a:prstGeom prst="leftArrow">
            <a:avLst/>
          </a:prstGeom>
          <a:solidFill>
            <a:srgbClr val="C65D3B"/>
          </a:solidFill>
          <a:ln w="12700">
            <a:solidFill>
              <a:srgbClr val="C65D3B"/>
            </a:solidFill>
            <a:prstDash val="solid"/>
          </a:ln>
        </p:spPr>
        <p:txBody>
          <a:bodyPr/>
          <a:lstStyle/>
          <a:p>
            <a:endParaRPr lang="en-IN"/>
          </a:p>
        </p:txBody>
      </p:sp>
      <p:sp>
        <p:nvSpPr>
          <p:cNvPr id="16" name="Text 14"/>
          <p:cNvSpPr/>
          <p:nvPr/>
        </p:nvSpPr>
        <p:spPr>
          <a:xfrm>
            <a:off x="3794760" y="3566160"/>
            <a:ext cx="4572000" cy="411480"/>
          </a:xfrm>
          <a:prstGeom prst="rect">
            <a:avLst/>
          </a:prstGeom>
          <a:noFill/>
          <a:ln/>
        </p:spPr>
        <p:txBody>
          <a:bodyPr wrap="square" lIns="0" tIns="0" rIns="0" bIns="0" rtlCol="0" anchor="t"/>
          <a:lstStyle/>
          <a:p>
            <a:pPr marL="0" indent="0" algn="ctr">
              <a:buNone/>
            </a:pPr>
            <a:r>
              <a:rPr lang="en-US" sz="2000" i="1" dirty="0">
                <a:solidFill>
                  <a:srgbClr val="3A3936"/>
                </a:solidFill>
                <a:latin typeface="Calibri" pitchFamily="34" charset="0"/>
                <a:ea typeface="Calibri" pitchFamily="34" charset="-122"/>
                <a:cs typeface="Calibri" pitchFamily="34" charset="-120"/>
              </a:rPr>
              <a:t>Payments (see below)</a:t>
            </a:r>
            <a:endParaRPr lang="en-US" sz="2000" dirty="0"/>
          </a:p>
        </p:txBody>
      </p:sp>
      <p:sp>
        <p:nvSpPr>
          <p:cNvPr id="17" name="Shape 15"/>
          <p:cNvSpPr/>
          <p:nvPr/>
        </p:nvSpPr>
        <p:spPr>
          <a:xfrm>
            <a:off x="548640" y="4069080"/>
            <a:ext cx="11064240" cy="2331720"/>
          </a:xfrm>
          <a:prstGeom prst="rect">
            <a:avLst/>
          </a:prstGeom>
          <a:solidFill>
            <a:srgbClr val="F4EBD7"/>
          </a:solidFill>
          <a:ln w="12700">
            <a:solidFill>
              <a:srgbClr val="C9B894"/>
            </a:solidFill>
            <a:prstDash val="solid"/>
          </a:ln>
        </p:spPr>
        <p:txBody>
          <a:bodyPr/>
          <a:lstStyle/>
          <a:p>
            <a:endParaRPr lang="en-IN"/>
          </a:p>
        </p:txBody>
      </p:sp>
      <p:sp>
        <p:nvSpPr>
          <p:cNvPr id="18" name="Shape 16"/>
          <p:cNvSpPr/>
          <p:nvPr/>
        </p:nvSpPr>
        <p:spPr>
          <a:xfrm>
            <a:off x="548640" y="4069080"/>
            <a:ext cx="109728" cy="2331720"/>
          </a:xfrm>
          <a:prstGeom prst="rect">
            <a:avLst/>
          </a:prstGeom>
          <a:solidFill>
            <a:srgbClr val="C65D3B"/>
          </a:solidFill>
          <a:ln w="12700">
            <a:solidFill>
              <a:srgbClr val="C65D3B"/>
            </a:solidFill>
            <a:prstDash val="solid"/>
          </a:ln>
        </p:spPr>
        <p:txBody>
          <a:bodyPr/>
          <a:lstStyle/>
          <a:p>
            <a:endParaRPr lang="en-IN"/>
          </a:p>
        </p:txBody>
      </p:sp>
      <p:sp>
        <p:nvSpPr>
          <p:cNvPr id="19" name="Text 17"/>
          <p:cNvSpPr/>
          <p:nvPr/>
        </p:nvSpPr>
        <p:spPr>
          <a:xfrm>
            <a:off x="868680" y="4160520"/>
            <a:ext cx="10972800" cy="365760"/>
          </a:xfrm>
          <a:prstGeom prst="rect">
            <a:avLst/>
          </a:prstGeom>
          <a:noFill/>
          <a:ln/>
        </p:spPr>
        <p:txBody>
          <a:bodyPr wrap="square" lIns="0" tIns="0" rIns="0" bIns="0" rtlCol="0" anchor="ctr"/>
          <a:lstStyle/>
          <a:p>
            <a:pPr marL="0" indent="0" algn="l">
              <a:buNone/>
            </a:pPr>
            <a:r>
              <a:rPr lang="en-US" sz="1800" b="1" dirty="0">
                <a:solidFill>
                  <a:srgbClr val="1F1D1B"/>
                </a:solidFill>
                <a:latin typeface="Georgia" pitchFamily="34" charset="0"/>
                <a:ea typeface="Georgia" pitchFamily="34" charset="-122"/>
                <a:cs typeface="Georgia" pitchFamily="34" charset="-120"/>
              </a:rPr>
              <a:t>Payments alleged to form the taxable value</a:t>
            </a:r>
            <a:endParaRPr lang="en-US" sz="1800" dirty="0"/>
          </a:p>
        </p:txBody>
      </p:sp>
      <p:sp>
        <p:nvSpPr>
          <p:cNvPr id="20" name="Text 18"/>
          <p:cNvSpPr/>
          <p:nvPr/>
        </p:nvSpPr>
        <p:spPr>
          <a:xfrm>
            <a:off x="914400" y="4572000"/>
            <a:ext cx="5303520" cy="1737360"/>
          </a:xfrm>
          <a:prstGeom prst="rect">
            <a:avLst/>
          </a:prstGeom>
          <a:noFill/>
          <a:ln/>
        </p:spPr>
        <p:txBody>
          <a:bodyPr wrap="square" lIns="0" tIns="0" rIns="0" bIns="0" rtlCol="0" anchor="t"/>
          <a:lstStyle/>
          <a:p>
            <a:pPr marL="342900" indent="-342900">
              <a:spcAft>
                <a:spcPts val="600"/>
              </a:spcAft>
              <a:buSzPct val="100000"/>
              <a:buChar char="•"/>
            </a:pPr>
            <a:r>
              <a:rPr lang="en-US" sz="1700" dirty="0">
                <a:solidFill>
                  <a:srgbClr val="3A3936"/>
                </a:solidFill>
                <a:latin typeface="Calibri" pitchFamily="34" charset="0"/>
                <a:ea typeface="Calibri" pitchFamily="34" charset="-122"/>
                <a:cs typeface="Calibri" pitchFamily="34" charset="-120"/>
              </a:rPr>
              <a:t>Royalty on quantity / value of minerals</a:t>
            </a:r>
            <a:endParaRPr lang="en-US" sz="1700" dirty="0"/>
          </a:p>
          <a:p>
            <a:pPr marL="342900" indent="-342900">
              <a:spcAft>
                <a:spcPts val="600"/>
              </a:spcAft>
              <a:buSzPct val="100000"/>
              <a:buChar char="•"/>
            </a:pPr>
            <a:r>
              <a:rPr lang="en-US" sz="1700" dirty="0">
                <a:solidFill>
                  <a:srgbClr val="3A3936"/>
                </a:solidFill>
                <a:latin typeface="Calibri" pitchFamily="34" charset="0"/>
                <a:ea typeface="Calibri" pitchFamily="34" charset="-122"/>
                <a:cs typeface="Calibri" pitchFamily="34" charset="-120"/>
              </a:rPr>
              <a:t>DMF — District Mineral Foundation</a:t>
            </a:r>
            <a:endParaRPr lang="en-US" sz="1700" dirty="0"/>
          </a:p>
          <a:p>
            <a:pPr marL="342900" indent="-342900">
              <a:spcAft>
                <a:spcPts val="600"/>
              </a:spcAft>
              <a:buSzPct val="100000"/>
              <a:buChar char="•"/>
            </a:pPr>
            <a:r>
              <a:rPr lang="en-US" sz="1700" dirty="0">
                <a:solidFill>
                  <a:srgbClr val="3A3936"/>
                </a:solidFill>
                <a:latin typeface="Calibri" pitchFamily="34" charset="0"/>
                <a:ea typeface="Calibri" pitchFamily="34" charset="-122"/>
                <a:cs typeface="Calibri" pitchFamily="34" charset="-120"/>
              </a:rPr>
              <a:t>NMET — National Mineral Exploration Trust</a:t>
            </a:r>
            <a:endParaRPr lang="en-US" sz="1700" dirty="0"/>
          </a:p>
          <a:p>
            <a:pPr marL="342900" indent="-342900">
              <a:spcAft>
                <a:spcPts val="600"/>
              </a:spcAft>
              <a:buSzPct val="100000"/>
              <a:buChar char="•"/>
            </a:pPr>
            <a:r>
              <a:rPr lang="en-US" sz="1700" dirty="0">
                <a:solidFill>
                  <a:srgbClr val="3A3936"/>
                </a:solidFill>
                <a:latin typeface="Calibri" pitchFamily="34" charset="0"/>
                <a:ea typeface="Calibri" pitchFamily="34" charset="-122"/>
                <a:cs typeface="Calibri" pitchFamily="34" charset="-120"/>
              </a:rPr>
              <a:t>User charges / user fees</a:t>
            </a:r>
            <a:endParaRPr lang="en-US" sz="1700" dirty="0"/>
          </a:p>
        </p:txBody>
      </p:sp>
      <p:sp>
        <p:nvSpPr>
          <p:cNvPr id="21" name="Text 19"/>
          <p:cNvSpPr/>
          <p:nvPr/>
        </p:nvSpPr>
        <p:spPr>
          <a:xfrm>
            <a:off x="6400800" y="4572000"/>
            <a:ext cx="5212080" cy="1737360"/>
          </a:xfrm>
          <a:prstGeom prst="rect">
            <a:avLst/>
          </a:prstGeom>
          <a:noFill/>
          <a:ln/>
        </p:spPr>
        <p:txBody>
          <a:bodyPr wrap="square" lIns="0" tIns="0" rIns="0" bIns="0" rtlCol="0" anchor="t"/>
          <a:lstStyle/>
          <a:p>
            <a:pPr marL="342900" indent="-342900">
              <a:spcAft>
                <a:spcPts val="600"/>
              </a:spcAft>
              <a:buSzPct val="100000"/>
              <a:buChar char="•"/>
            </a:pPr>
            <a:r>
              <a:rPr lang="en-US" sz="1700" dirty="0">
                <a:solidFill>
                  <a:srgbClr val="3A3936"/>
                </a:solidFill>
                <a:latin typeface="Calibri" pitchFamily="34" charset="0"/>
                <a:ea typeface="Calibri" pitchFamily="34" charset="-122"/>
                <a:cs typeface="Calibri" pitchFamily="34" charset="-120"/>
              </a:rPr>
              <a:t>Bid premium / auction premium</a:t>
            </a:r>
            <a:endParaRPr lang="en-US" sz="1700" dirty="0"/>
          </a:p>
          <a:p>
            <a:pPr marL="342900" indent="-342900">
              <a:spcAft>
                <a:spcPts val="600"/>
              </a:spcAft>
              <a:buSzPct val="100000"/>
              <a:buChar char="•"/>
            </a:pPr>
            <a:r>
              <a:rPr lang="en-US" sz="1700" dirty="0">
                <a:solidFill>
                  <a:srgbClr val="3A3936"/>
                </a:solidFill>
                <a:latin typeface="Calibri" pitchFamily="34" charset="0"/>
                <a:ea typeface="Calibri" pitchFamily="34" charset="-122"/>
                <a:cs typeface="Calibri" pitchFamily="34" charset="-120"/>
              </a:rPr>
              <a:t>Upfront payments at grant</a:t>
            </a:r>
            <a:endParaRPr lang="en-US" sz="1700" dirty="0"/>
          </a:p>
          <a:p>
            <a:pPr marL="342900" indent="-342900">
              <a:spcAft>
                <a:spcPts val="600"/>
              </a:spcAft>
              <a:buSzPct val="100000"/>
              <a:buChar char="•"/>
            </a:pPr>
            <a:r>
              <a:rPr lang="en-US" sz="1700" dirty="0">
                <a:solidFill>
                  <a:srgbClr val="3A3936"/>
                </a:solidFill>
                <a:latin typeface="Calibri" pitchFamily="34" charset="0"/>
                <a:ea typeface="Calibri" pitchFamily="34" charset="-122"/>
                <a:cs typeface="Calibri" pitchFamily="34" charset="-120"/>
              </a:rPr>
              <a:t>Net Present Value (NPV) &amp; similar levies</a:t>
            </a:r>
            <a:endParaRPr lang="en-US" sz="1700" dirty="0"/>
          </a:p>
          <a:p>
            <a:pPr marL="342900" indent="-342900">
              <a:spcAft>
                <a:spcPts val="600"/>
              </a:spcAft>
              <a:buSzPct val="100000"/>
              <a:buChar char="•"/>
            </a:pPr>
            <a:r>
              <a:rPr lang="en-US" sz="1700" dirty="0">
                <a:solidFill>
                  <a:srgbClr val="3A3936"/>
                </a:solidFill>
                <a:latin typeface="Calibri" pitchFamily="34" charset="0"/>
                <a:ea typeface="Calibri" pitchFamily="34" charset="-122"/>
                <a:cs typeface="Calibri" pitchFamily="34" charset="-120"/>
              </a:rPr>
              <a:t>Annual dead rent / license fee</a:t>
            </a:r>
            <a:endParaRPr lang="en-US" sz="1700" dirty="0"/>
          </a:p>
        </p:txBody>
      </p:sp>
      <p:sp>
        <p:nvSpPr>
          <p:cNvPr id="22" name="Text 20"/>
          <p:cNvSpPr/>
          <p:nvPr/>
        </p:nvSpPr>
        <p:spPr>
          <a:xfrm>
            <a:off x="548640" y="6537960"/>
            <a:ext cx="10058400" cy="274320"/>
          </a:xfrm>
          <a:prstGeom prst="rect">
            <a:avLst/>
          </a:prstGeom>
          <a:noFill/>
          <a:ln/>
        </p:spPr>
        <p:txBody>
          <a:bodyPr wrap="square" lIns="0" tIns="0" rIns="0" bIns="0" rtlCol="0" anchor="ctr"/>
          <a:lstStyle/>
          <a:p>
            <a:pPr marL="0" indent="0" algn="l">
              <a:buNone/>
            </a:pPr>
            <a:r>
              <a:rPr lang="en-US" sz="1100" dirty="0">
                <a:solidFill>
                  <a:srgbClr val="7A6F62"/>
                </a:solidFill>
                <a:latin typeface="Calibri" pitchFamily="34" charset="0"/>
                <a:ea typeface="Calibri" pitchFamily="34" charset="-122"/>
                <a:cs typeface="Calibri" pitchFamily="34" charset="-120"/>
              </a:rPr>
              <a:t>Case Study · EMIPL · Alleged Non-Payment of GST under RCM</a:t>
            </a:r>
            <a:endParaRPr lang="en-US" sz="1100" dirty="0"/>
          </a:p>
        </p:txBody>
      </p:sp>
      <p:sp>
        <p:nvSpPr>
          <p:cNvPr id="23" name="Text 21"/>
          <p:cNvSpPr/>
          <p:nvPr/>
        </p:nvSpPr>
        <p:spPr>
          <a:xfrm>
            <a:off x="11521440" y="6537960"/>
            <a:ext cx="457200" cy="274320"/>
          </a:xfrm>
          <a:prstGeom prst="rect">
            <a:avLst/>
          </a:prstGeom>
          <a:noFill/>
          <a:ln/>
        </p:spPr>
        <p:txBody>
          <a:bodyPr wrap="square" lIns="0" tIns="0" rIns="0" bIns="0" rtlCol="0" anchor="ctr"/>
          <a:lstStyle/>
          <a:p>
            <a:pPr marL="0" indent="0" algn="r">
              <a:buNone/>
            </a:pPr>
            <a:r>
              <a:rPr lang="en-US" sz="1100" dirty="0">
                <a:solidFill>
                  <a:srgbClr val="7A6F62"/>
                </a:solidFill>
                <a:latin typeface="Calibri" pitchFamily="34" charset="0"/>
                <a:ea typeface="Calibri" pitchFamily="34" charset="-122"/>
                <a:cs typeface="Calibri" pitchFamily="34" charset="-120"/>
              </a:rPr>
              <a:t>3</a:t>
            </a:r>
            <a:endParaRPr lang="en-US" sz="11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AF5EC"/>
        </a:solidFill>
        <a:effectLst/>
      </p:bgPr>
    </p:bg>
    <p:spTree>
      <p:nvGrpSpPr>
        <p:cNvPr id="1" name=""/>
        <p:cNvGrpSpPr/>
        <p:nvPr/>
      </p:nvGrpSpPr>
      <p:grpSpPr>
        <a:xfrm>
          <a:off x="0" y="0"/>
          <a:ext cx="0" cy="0"/>
          <a:chOff x="0" y="0"/>
          <a:chExt cx="0" cy="0"/>
        </a:xfrm>
      </p:grpSpPr>
      <p:sp>
        <p:nvSpPr>
          <p:cNvPr id="2" name="Shape 0"/>
          <p:cNvSpPr/>
          <p:nvPr/>
        </p:nvSpPr>
        <p:spPr>
          <a:xfrm>
            <a:off x="548640" y="365760"/>
            <a:ext cx="1691640" cy="411480"/>
          </a:xfrm>
          <a:prstGeom prst="roundRect">
            <a:avLst>
              <a:gd name="adj" fmla="val 11111"/>
            </a:avLst>
          </a:prstGeom>
          <a:solidFill>
            <a:srgbClr val="C65D3B"/>
          </a:solidFill>
          <a:ln w="12700">
            <a:solidFill>
              <a:srgbClr val="C65D3B"/>
            </a:solidFill>
            <a:prstDash val="solid"/>
          </a:ln>
        </p:spPr>
        <p:txBody>
          <a:bodyPr/>
          <a:lstStyle/>
          <a:p>
            <a:endParaRPr lang="en-IN"/>
          </a:p>
        </p:txBody>
      </p:sp>
      <p:sp>
        <p:nvSpPr>
          <p:cNvPr id="3" name="Text 1"/>
          <p:cNvSpPr/>
          <p:nvPr/>
        </p:nvSpPr>
        <p:spPr>
          <a:xfrm>
            <a:off x="548640" y="365760"/>
            <a:ext cx="1691640" cy="411480"/>
          </a:xfrm>
          <a:prstGeom prst="rect">
            <a:avLst/>
          </a:prstGeom>
          <a:noFill/>
          <a:ln/>
        </p:spPr>
        <p:txBody>
          <a:bodyPr wrap="square" lIns="0" tIns="0" rIns="0" bIns="0" rtlCol="0" anchor="ctr"/>
          <a:lstStyle/>
          <a:p>
            <a:pPr marL="0" indent="0" algn="ctr">
              <a:buNone/>
            </a:pPr>
            <a:r>
              <a:rPr lang="en-US" sz="1300" b="1" kern="0" spc="200" dirty="0">
                <a:solidFill>
                  <a:srgbClr val="FFFFFF"/>
                </a:solidFill>
                <a:latin typeface="Calibri" pitchFamily="34" charset="0"/>
                <a:ea typeface="Calibri" pitchFamily="34" charset="-122"/>
                <a:cs typeface="Calibri" pitchFamily="34" charset="-120"/>
              </a:rPr>
              <a:t>ALLEGATION 1</a:t>
            </a:r>
            <a:endParaRPr lang="en-US" sz="1300" dirty="0"/>
          </a:p>
        </p:txBody>
      </p:sp>
      <p:sp>
        <p:nvSpPr>
          <p:cNvPr id="4" name="Text 2"/>
          <p:cNvSpPr/>
          <p:nvPr/>
        </p:nvSpPr>
        <p:spPr>
          <a:xfrm>
            <a:off x="2377440" y="320040"/>
            <a:ext cx="9601200" cy="502920"/>
          </a:xfrm>
          <a:prstGeom prst="rect">
            <a:avLst/>
          </a:prstGeom>
          <a:noFill/>
          <a:ln/>
        </p:spPr>
        <p:txBody>
          <a:bodyPr wrap="square" lIns="0" tIns="0" rIns="0" bIns="0" rtlCol="0" anchor="ctr"/>
          <a:lstStyle/>
          <a:p>
            <a:pPr marL="0" indent="0" algn="l">
              <a:buNone/>
            </a:pPr>
            <a:r>
              <a:rPr lang="en-US" sz="2400" b="1" dirty="0">
                <a:solidFill>
                  <a:srgbClr val="1F1D1B"/>
                </a:solidFill>
                <a:latin typeface="Georgia" pitchFamily="34" charset="0"/>
                <a:ea typeface="Georgia" pitchFamily="34" charset="-122"/>
                <a:cs typeface="Georgia" pitchFamily="34" charset="-120"/>
              </a:rPr>
              <a:t>Mining rights as licensing services — Questions</a:t>
            </a:r>
            <a:endParaRPr lang="en-US" sz="2400" dirty="0"/>
          </a:p>
        </p:txBody>
      </p:sp>
      <p:sp>
        <p:nvSpPr>
          <p:cNvPr id="5" name="Shape 3"/>
          <p:cNvSpPr/>
          <p:nvPr/>
        </p:nvSpPr>
        <p:spPr>
          <a:xfrm>
            <a:off x="548640" y="868680"/>
            <a:ext cx="11064240" cy="22860"/>
          </a:xfrm>
          <a:prstGeom prst="rect">
            <a:avLst/>
          </a:prstGeom>
          <a:solidFill>
            <a:srgbClr val="C9B894"/>
          </a:solidFill>
          <a:ln w="12700">
            <a:solidFill>
              <a:srgbClr val="C9B894"/>
            </a:solidFill>
            <a:prstDash val="solid"/>
          </a:ln>
        </p:spPr>
        <p:txBody>
          <a:bodyPr/>
          <a:lstStyle/>
          <a:p>
            <a:endParaRPr lang="en-IN"/>
          </a:p>
        </p:txBody>
      </p:sp>
      <p:sp>
        <p:nvSpPr>
          <p:cNvPr id="6" name="Shape 4"/>
          <p:cNvSpPr/>
          <p:nvPr/>
        </p:nvSpPr>
        <p:spPr>
          <a:xfrm>
            <a:off x="548640" y="1371600"/>
            <a:ext cx="109728" cy="4937760"/>
          </a:xfrm>
          <a:prstGeom prst="rect">
            <a:avLst/>
          </a:prstGeom>
          <a:solidFill>
            <a:srgbClr val="C65D3B"/>
          </a:solidFill>
          <a:ln w="12700">
            <a:solidFill>
              <a:srgbClr val="C65D3B"/>
            </a:solidFill>
            <a:prstDash val="solid"/>
          </a:ln>
        </p:spPr>
        <p:txBody>
          <a:bodyPr/>
          <a:lstStyle/>
          <a:p>
            <a:endParaRPr lang="en-IN"/>
          </a:p>
        </p:txBody>
      </p:sp>
      <p:sp>
        <p:nvSpPr>
          <p:cNvPr id="7" name="Text 5"/>
          <p:cNvSpPr/>
          <p:nvPr/>
        </p:nvSpPr>
        <p:spPr>
          <a:xfrm>
            <a:off x="868680" y="1325880"/>
            <a:ext cx="10972800" cy="457200"/>
          </a:xfrm>
          <a:prstGeom prst="rect">
            <a:avLst/>
          </a:prstGeom>
          <a:noFill/>
          <a:ln/>
        </p:spPr>
        <p:txBody>
          <a:bodyPr wrap="square" lIns="0" tIns="0" rIns="0" bIns="0" rtlCol="0" anchor="ctr"/>
          <a:lstStyle/>
          <a:p>
            <a:pPr marL="0" indent="0" algn="l">
              <a:buNone/>
            </a:pPr>
            <a:r>
              <a:rPr lang="en-US" sz="2200" b="1" dirty="0">
                <a:solidFill>
                  <a:srgbClr val="C65D3B"/>
                </a:solidFill>
                <a:latin typeface="Georgia" pitchFamily="34" charset="0"/>
                <a:ea typeface="Georgia" pitchFamily="34" charset="-122"/>
                <a:cs typeface="Georgia" pitchFamily="34" charset="-120"/>
              </a:rPr>
              <a:t>Questions for deliberation</a:t>
            </a:r>
            <a:endParaRPr lang="en-US" sz="2200" dirty="0"/>
          </a:p>
        </p:txBody>
      </p:sp>
      <p:sp>
        <p:nvSpPr>
          <p:cNvPr id="8" name="Text 6"/>
          <p:cNvSpPr/>
          <p:nvPr/>
        </p:nvSpPr>
        <p:spPr>
          <a:xfrm>
            <a:off x="868680" y="1874520"/>
            <a:ext cx="10972800" cy="4572000"/>
          </a:xfrm>
          <a:prstGeom prst="rect">
            <a:avLst/>
          </a:prstGeom>
          <a:noFill/>
          <a:ln/>
        </p:spPr>
        <p:txBody>
          <a:bodyPr wrap="square" lIns="0" tIns="0" rIns="0" bIns="0" rtlCol="0" anchor="t"/>
          <a:lstStyle/>
          <a:p>
            <a:pPr marL="342900" indent="-342900">
              <a:spcAft>
                <a:spcPts val="1400"/>
              </a:spcAft>
              <a:buSzPct val="100000"/>
              <a:buFont typeface="+mj-lt"/>
              <a:buAutoNum type="arabicPeriod"/>
            </a:pPr>
            <a:r>
              <a:rPr lang="en-US" sz="2000" dirty="0">
                <a:solidFill>
                  <a:srgbClr val="3A3936"/>
                </a:solidFill>
                <a:latin typeface="Calibri" pitchFamily="34" charset="0"/>
                <a:ea typeface="Calibri" pitchFamily="34" charset="-122"/>
                <a:cs typeface="Calibri" pitchFamily="34" charset="-120"/>
              </a:rPr>
              <a:t>Does the grant of a mining lease by the State Govt constitute a 'supply of service' (licensing of natural resources) liable to GST under RCM?</a:t>
            </a:r>
            <a:endParaRPr lang="en-US" sz="2000" dirty="0"/>
          </a:p>
          <a:p>
            <a:pPr marL="342900" indent="-342900">
              <a:spcAft>
                <a:spcPts val="1400"/>
              </a:spcAft>
              <a:buSzPct val="100000"/>
              <a:buFont typeface="+mj-lt"/>
              <a:buAutoNum type="arabicPeriod"/>
            </a:pPr>
            <a:r>
              <a:rPr lang="en-US" sz="2000" dirty="0">
                <a:solidFill>
                  <a:srgbClr val="3A3936"/>
                </a:solidFill>
                <a:latin typeface="Calibri" pitchFamily="34" charset="0"/>
                <a:ea typeface="Calibri" pitchFamily="34" charset="-122"/>
                <a:cs typeface="Calibri" pitchFamily="34" charset="-120"/>
              </a:rPr>
              <a:t>What is the impact of the constitutional challenges and pending Supreme Court litigation on royalty / mining rights?</a:t>
            </a:r>
            <a:endParaRPr lang="en-US" sz="2000" dirty="0"/>
          </a:p>
          <a:p>
            <a:pPr marL="342900" indent="-342900">
              <a:spcAft>
                <a:spcPts val="1400"/>
              </a:spcAft>
              <a:buSzPct val="100000"/>
              <a:buFont typeface="+mj-lt"/>
              <a:buAutoNum type="arabicPeriod"/>
            </a:pPr>
            <a:r>
              <a:rPr lang="en-US" sz="2000" dirty="0">
                <a:solidFill>
                  <a:srgbClr val="3A3936"/>
                </a:solidFill>
                <a:latin typeface="Calibri" pitchFamily="34" charset="0"/>
                <a:ea typeface="Calibri" pitchFamily="34" charset="-122"/>
                <a:cs typeface="Calibri" pitchFamily="34" charset="-120"/>
              </a:rPr>
              <a:t>Are all the listed payments (royalty, DMF, NMET, NPV, bid premium, upfront, user charges, dead rent) part of the taxable value, or do some sit outside the scope of 'consideration'?</a:t>
            </a:r>
            <a:endParaRPr lang="en-US" sz="2000" dirty="0"/>
          </a:p>
          <a:p>
            <a:pPr marL="342900" indent="-342900">
              <a:spcAft>
                <a:spcPts val="1400"/>
              </a:spcAft>
              <a:buSzPct val="100000"/>
              <a:buFont typeface="+mj-lt"/>
              <a:buAutoNum type="arabicPeriod"/>
            </a:pPr>
            <a:r>
              <a:rPr lang="en-US" sz="2000" dirty="0">
                <a:solidFill>
                  <a:srgbClr val="3A3936"/>
                </a:solidFill>
                <a:latin typeface="Calibri" pitchFamily="34" charset="0"/>
                <a:ea typeface="Calibri" pitchFamily="34" charset="-122"/>
                <a:cs typeface="Calibri" pitchFamily="34" charset="-120"/>
              </a:rPr>
              <a:t>If GST is payable under RCM, in which State is the liability discharged and is ITC available to EMIPL?</a:t>
            </a:r>
            <a:endParaRPr lang="en-US" sz="2000" dirty="0"/>
          </a:p>
        </p:txBody>
      </p:sp>
      <p:sp>
        <p:nvSpPr>
          <p:cNvPr id="9" name="Text 7"/>
          <p:cNvSpPr/>
          <p:nvPr/>
        </p:nvSpPr>
        <p:spPr>
          <a:xfrm>
            <a:off x="548640" y="6537960"/>
            <a:ext cx="10058400" cy="274320"/>
          </a:xfrm>
          <a:prstGeom prst="rect">
            <a:avLst/>
          </a:prstGeom>
          <a:noFill/>
          <a:ln/>
        </p:spPr>
        <p:txBody>
          <a:bodyPr wrap="square" lIns="0" tIns="0" rIns="0" bIns="0" rtlCol="0" anchor="ctr"/>
          <a:lstStyle/>
          <a:p>
            <a:pPr marL="0" indent="0" algn="l">
              <a:buNone/>
            </a:pPr>
            <a:r>
              <a:rPr lang="en-US" sz="1100" dirty="0">
                <a:solidFill>
                  <a:srgbClr val="7A6F62"/>
                </a:solidFill>
                <a:latin typeface="Calibri" pitchFamily="34" charset="0"/>
                <a:ea typeface="Calibri" pitchFamily="34" charset="-122"/>
                <a:cs typeface="Calibri" pitchFamily="34" charset="-120"/>
              </a:rPr>
              <a:t>Case Study · EMIPL · Alleged Non-Payment of GST under RCM</a:t>
            </a:r>
            <a:endParaRPr lang="en-US" sz="1100" dirty="0"/>
          </a:p>
        </p:txBody>
      </p:sp>
      <p:sp>
        <p:nvSpPr>
          <p:cNvPr id="10" name="Text 8"/>
          <p:cNvSpPr/>
          <p:nvPr/>
        </p:nvSpPr>
        <p:spPr>
          <a:xfrm>
            <a:off x="11521440" y="6537960"/>
            <a:ext cx="457200" cy="274320"/>
          </a:xfrm>
          <a:prstGeom prst="rect">
            <a:avLst/>
          </a:prstGeom>
          <a:noFill/>
          <a:ln/>
        </p:spPr>
        <p:txBody>
          <a:bodyPr wrap="square" lIns="0" tIns="0" rIns="0" bIns="0" rtlCol="0" anchor="ctr"/>
          <a:lstStyle/>
          <a:p>
            <a:pPr marL="0" indent="0" algn="r">
              <a:buNone/>
            </a:pPr>
            <a:r>
              <a:rPr lang="en-US" sz="1100" dirty="0">
                <a:solidFill>
                  <a:srgbClr val="7A6F62"/>
                </a:solidFill>
                <a:latin typeface="Calibri" pitchFamily="34" charset="0"/>
                <a:ea typeface="Calibri" pitchFamily="34" charset="-122"/>
                <a:cs typeface="Calibri" pitchFamily="34" charset="-120"/>
              </a:rPr>
              <a:t>4</a:t>
            </a:r>
            <a:endParaRPr lang="en-US" sz="11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AF5EC"/>
        </a:solidFill>
        <a:effectLst/>
      </p:bgPr>
    </p:bg>
    <p:spTree>
      <p:nvGrpSpPr>
        <p:cNvPr id="1" name=""/>
        <p:cNvGrpSpPr/>
        <p:nvPr/>
      </p:nvGrpSpPr>
      <p:grpSpPr>
        <a:xfrm>
          <a:off x="0" y="0"/>
          <a:ext cx="0" cy="0"/>
          <a:chOff x="0" y="0"/>
          <a:chExt cx="0" cy="0"/>
        </a:xfrm>
      </p:grpSpPr>
      <p:sp>
        <p:nvSpPr>
          <p:cNvPr id="2" name="Shape 0"/>
          <p:cNvSpPr/>
          <p:nvPr/>
        </p:nvSpPr>
        <p:spPr>
          <a:xfrm>
            <a:off x="548640" y="365760"/>
            <a:ext cx="1691640" cy="411480"/>
          </a:xfrm>
          <a:prstGeom prst="roundRect">
            <a:avLst>
              <a:gd name="adj" fmla="val 11111"/>
            </a:avLst>
          </a:prstGeom>
          <a:solidFill>
            <a:srgbClr val="C65D3B"/>
          </a:solidFill>
          <a:ln w="12700">
            <a:solidFill>
              <a:srgbClr val="C65D3B"/>
            </a:solidFill>
            <a:prstDash val="solid"/>
          </a:ln>
        </p:spPr>
        <p:txBody>
          <a:bodyPr/>
          <a:lstStyle/>
          <a:p>
            <a:endParaRPr lang="en-IN"/>
          </a:p>
        </p:txBody>
      </p:sp>
      <p:sp>
        <p:nvSpPr>
          <p:cNvPr id="3" name="Text 1"/>
          <p:cNvSpPr/>
          <p:nvPr/>
        </p:nvSpPr>
        <p:spPr>
          <a:xfrm>
            <a:off x="548640" y="365760"/>
            <a:ext cx="1691640" cy="411480"/>
          </a:xfrm>
          <a:prstGeom prst="rect">
            <a:avLst/>
          </a:prstGeom>
          <a:noFill/>
          <a:ln/>
        </p:spPr>
        <p:txBody>
          <a:bodyPr wrap="square" lIns="0" tIns="0" rIns="0" bIns="0" rtlCol="0" anchor="ctr"/>
          <a:lstStyle/>
          <a:p>
            <a:pPr marL="0" indent="0" algn="ctr">
              <a:buNone/>
            </a:pPr>
            <a:r>
              <a:rPr lang="en-US" sz="1300" b="1" kern="0" spc="200" dirty="0">
                <a:solidFill>
                  <a:srgbClr val="FFFFFF"/>
                </a:solidFill>
                <a:latin typeface="Calibri" pitchFamily="34" charset="0"/>
                <a:ea typeface="Calibri" pitchFamily="34" charset="-122"/>
                <a:cs typeface="Calibri" pitchFamily="34" charset="-120"/>
              </a:rPr>
              <a:t>ALLEGATION 2</a:t>
            </a:r>
            <a:endParaRPr lang="en-US" sz="1300" dirty="0"/>
          </a:p>
        </p:txBody>
      </p:sp>
      <p:sp>
        <p:nvSpPr>
          <p:cNvPr id="4" name="Text 2"/>
          <p:cNvSpPr/>
          <p:nvPr/>
        </p:nvSpPr>
        <p:spPr>
          <a:xfrm>
            <a:off x="2377440" y="320040"/>
            <a:ext cx="9601200" cy="502920"/>
          </a:xfrm>
          <a:prstGeom prst="rect">
            <a:avLst/>
          </a:prstGeom>
          <a:noFill/>
          <a:ln/>
        </p:spPr>
        <p:txBody>
          <a:bodyPr wrap="square" lIns="0" tIns="0" rIns="0" bIns="0" rtlCol="0" anchor="ctr"/>
          <a:lstStyle/>
          <a:p>
            <a:pPr marL="0" indent="0" algn="l">
              <a:buNone/>
            </a:pPr>
            <a:r>
              <a:rPr lang="en-US" sz="2400" b="1" dirty="0">
                <a:solidFill>
                  <a:srgbClr val="1F1D1B"/>
                </a:solidFill>
                <a:latin typeface="Georgia" pitchFamily="34" charset="0"/>
                <a:ea typeface="Georgia" pitchFamily="34" charset="-122"/>
                <a:cs typeface="Georgia" pitchFamily="34" charset="-120"/>
              </a:rPr>
              <a:t>Contractor-paid royalty in sand mining</a:t>
            </a:r>
            <a:endParaRPr lang="en-US" sz="2400" dirty="0"/>
          </a:p>
        </p:txBody>
      </p:sp>
      <p:sp>
        <p:nvSpPr>
          <p:cNvPr id="5" name="Shape 3"/>
          <p:cNvSpPr/>
          <p:nvPr/>
        </p:nvSpPr>
        <p:spPr>
          <a:xfrm>
            <a:off x="548640" y="868680"/>
            <a:ext cx="11064240" cy="22860"/>
          </a:xfrm>
          <a:prstGeom prst="rect">
            <a:avLst/>
          </a:prstGeom>
          <a:solidFill>
            <a:srgbClr val="C9B894"/>
          </a:solidFill>
          <a:ln w="12700">
            <a:solidFill>
              <a:srgbClr val="C9B894"/>
            </a:solidFill>
            <a:prstDash val="solid"/>
          </a:ln>
        </p:spPr>
        <p:txBody>
          <a:bodyPr/>
          <a:lstStyle/>
          <a:p>
            <a:endParaRPr lang="en-IN"/>
          </a:p>
        </p:txBody>
      </p:sp>
      <p:sp>
        <p:nvSpPr>
          <p:cNvPr id="6" name="Text 4"/>
          <p:cNvSpPr/>
          <p:nvPr/>
        </p:nvSpPr>
        <p:spPr>
          <a:xfrm>
            <a:off x="548640" y="1005840"/>
            <a:ext cx="11612880" cy="1554480"/>
          </a:xfrm>
          <a:prstGeom prst="rect">
            <a:avLst/>
          </a:prstGeom>
          <a:noFill/>
          <a:ln/>
        </p:spPr>
        <p:txBody>
          <a:bodyPr wrap="square" lIns="0" tIns="0" rIns="0" bIns="0" rtlCol="0" anchor="t"/>
          <a:lstStyle/>
          <a:p>
            <a:pPr marL="0" indent="0" algn="l">
              <a:buNone/>
            </a:pPr>
            <a:r>
              <a:rPr lang="en-US" sz="2000" i="1" dirty="0">
                <a:solidFill>
                  <a:srgbClr val="3A3936"/>
                </a:solidFill>
                <a:latin typeface="Calibri" pitchFamily="34" charset="0"/>
                <a:ea typeface="Calibri" pitchFamily="34" charset="-122"/>
                <a:cs typeface="Calibri" pitchFamily="34" charset="-120"/>
              </a:rPr>
              <a:t>For sand mining in Jharkhand, EMIPL has engaged contractors for excavation &amp; transportation. The contractors pay royalty directly to the Govt; the amount is then adjusted against the consideration payable by EMIPL to the contractors. Dept. alleges EMIPL is still the real recipient — RCM applies.</a:t>
            </a:r>
            <a:endParaRPr lang="en-US" sz="2000" dirty="0"/>
          </a:p>
        </p:txBody>
      </p:sp>
      <p:sp>
        <p:nvSpPr>
          <p:cNvPr id="7" name="Shape 5"/>
          <p:cNvSpPr/>
          <p:nvPr/>
        </p:nvSpPr>
        <p:spPr>
          <a:xfrm>
            <a:off x="548640" y="3520440"/>
            <a:ext cx="2743200" cy="1280160"/>
          </a:xfrm>
          <a:prstGeom prst="roundRect">
            <a:avLst>
              <a:gd name="adj" fmla="val 5714"/>
            </a:avLst>
          </a:prstGeom>
          <a:solidFill>
            <a:srgbClr val="FFFFFF"/>
          </a:solidFill>
          <a:ln w="25400">
            <a:solidFill>
              <a:srgbClr val="6B4423"/>
            </a:solidFill>
            <a:prstDash val="solid"/>
          </a:ln>
          <a:effectLst>
            <a:outerShdw blurRad="101600" dist="25400" dir="5400000" algn="bl" rotWithShape="0">
              <a:srgbClr val="000000">
                <a:alpha val="10000"/>
              </a:srgbClr>
            </a:outerShdw>
          </a:effectLst>
        </p:spPr>
        <p:txBody>
          <a:bodyPr/>
          <a:lstStyle/>
          <a:p>
            <a:endParaRPr lang="en-IN"/>
          </a:p>
        </p:txBody>
      </p:sp>
      <p:sp>
        <p:nvSpPr>
          <p:cNvPr id="8" name="Text 6"/>
          <p:cNvSpPr/>
          <p:nvPr/>
        </p:nvSpPr>
        <p:spPr>
          <a:xfrm>
            <a:off x="640080" y="3630168"/>
            <a:ext cx="2560320" cy="502920"/>
          </a:xfrm>
          <a:prstGeom prst="rect">
            <a:avLst/>
          </a:prstGeom>
          <a:noFill/>
          <a:ln/>
        </p:spPr>
        <p:txBody>
          <a:bodyPr wrap="square" lIns="0" tIns="0" rIns="0" bIns="0" rtlCol="0" anchor="ctr"/>
          <a:lstStyle/>
          <a:p>
            <a:pPr marL="0" indent="0" algn="ctr">
              <a:buNone/>
            </a:pPr>
            <a:r>
              <a:rPr lang="en-US" sz="2200" b="1" dirty="0">
                <a:solidFill>
                  <a:srgbClr val="6B4423"/>
                </a:solidFill>
                <a:latin typeface="Georgia" pitchFamily="34" charset="0"/>
                <a:ea typeface="Georgia" pitchFamily="34" charset="-122"/>
                <a:cs typeface="Georgia" pitchFamily="34" charset="-120"/>
              </a:rPr>
              <a:t>State Govt</a:t>
            </a:r>
            <a:endParaRPr lang="en-US" sz="2200" dirty="0"/>
          </a:p>
        </p:txBody>
      </p:sp>
      <p:sp>
        <p:nvSpPr>
          <p:cNvPr id="9" name="Text 7"/>
          <p:cNvSpPr/>
          <p:nvPr/>
        </p:nvSpPr>
        <p:spPr>
          <a:xfrm>
            <a:off x="640080" y="4178808"/>
            <a:ext cx="2560320" cy="566928"/>
          </a:xfrm>
          <a:prstGeom prst="rect">
            <a:avLst/>
          </a:prstGeom>
          <a:noFill/>
          <a:ln/>
        </p:spPr>
        <p:txBody>
          <a:bodyPr wrap="square" lIns="0" tIns="0" rIns="0" bIns="0" rtlCol="0" anchor="t"/>
          <a:lstStyle/>
          <a:p>
            <a:pPr marL="0" indent="0" algn="ctr">
              <a:buNone/>
            </a:pPr>
            <a:r>
              <a:rPr lang="en-US" sz="1400" dirty="0">
                <a:solidFill>
                  <a:srgbClr val="7A6F62"/>
                </a:solidFill>
                <a:latin typeface="Calibri" pitchFamily="34" charset="0"/>
                <a:ea typeface="Calibri" pitchFamily="34" charset="-122"/>
                <a:cs typeface="Calibri" pitchFamily="34" charset="-120"/>
              </a:rPr>
              <a:t>Jharkhand</a:t>
            </a:r>
            <a:endParaRPr lang="en-US" sz="1400" dirty="0"/>
          </a:p>
        </p:txBody>
      </p:sp>
      <p:sp>
        <p:nvSpPr>
          <p:cNvPr id="10" name="Shape 8"/>
          <p:cNvSpPr/>
          <p:nvPr/>
        </p:nvSpPr>
        <p:spPr>
          <a:xfrm>
            <a:off x="4709160" y="3520440"/>
            <a:ext cx="2743200" cy="1280160"/>
          </a:xfrm>
          <a:prstGeom prst="roundRect">
            <a:avLst>
              <a:gd name="adj" fmla="val 5714"/>
            </a:avLst>
          </a:prstGeom>
          <a:solidFill>
            <a:srgbClr val="FFFFFF"/>
          </a:solidFill>
          <a:ln w="25400">
            <a:solidFill>
              <a:srgbClr val="B07A4E"/>
            </a:solidFill>
            <a:prstDash val="solid"/>
          </a:ln>
          <a:effectLst>
            <a:outerShdw blurRad="101600" dist="25400" dir="5400000" algn="bl" rotWithShape="0">
              <a:srgbClr val="000000">
                <a:alpha val="10000"/>
              </a:srgbClr>
            </a:outerShdw>
          </a:effectLst>
        </p:spPr>
        <p:txBody>
          <a:bodyPr/>
          <a:lstStyle/>
          <a:p>
            <a:endParaRPr lang="en-IN"/>
          </a:p>
        </p:txBody>
      </p:sp>
      <p:sp>
        <p:nvSpPr>
          <p:cNvPr id="11" name="Text 9"/>
          <p:cNvSpPr/>
          <p:nvPr/>
        </p:nvSpPr>
        <p:spPr>
          <a:xfrm>
            <a:off x="4800600" y="3630168"/>
            <a:ext cx="2560320" cy="502920"/>
          </a:xfrm>
          <a:prstGeom prst="rect">
            <a:avLst/>
          </a:prstGeom>
          <a:noFill/>
          <a:ln/>
        </p:spPr>
        <p:txBody>
          <a:bodyPr wrap="square" lIns="0" tIns="0" rIns="0" bIns="0" rtlCol="0" anchor="ctr"/>
          <a:lstStyle/>
          <a:p>
            <a:pPr marL="0" indent="0" algn="ctr">
              <a:buNone/>
            </a:pPr>
            <a:r>
              <a:rPr lang="en-US" sz="2200" b="1" dirty="0">
                <a:solidFill>
                  <a:srgbClr val="3A3936"/>
                </a:solidFill>
                <a:latin typeface="Georgia" pitchFamily="34" charset="0"/>
                <a:ea typeface="Georgia" pitchFamily="34" charset="-122"/>
                <a:cs typeface="Georgia" pitchFamily="34" charset="-120"/>
              </a:rPr>
              <a:t>Contractor</a:t>
            </a:r>
            <a:endParaRPr lang="en-US" sz="2200" dirty="0"/>
          </a:p>
        </p:txBody>
      </p:sp>
      <p:sp>
        <p:nvSpPr>
          <p:cNvPr id="12" name="Text 10"/>
          <p:cNvSpPr/>
          <p:nvPr/>
        </p:nvSpPr>
        <p:spPr>
          <a:xfrm>
            <a:off x="4800600" y="4178808"/>
            <a:ext cx="2560320" cy="566928"/>
          </a:xfrm>
          <a:prstGeom prst="rect">
            <a:avLst/>
          </a:prstGeom>
          <a:noFill/>
          <a:ln/>
        </p:spPr>
        <p:txBody>
          <a:bodyPr wrap="square" lIns="0" tIns="0" rIns="0" bIns="0" rtlCol="0" anchor="t"/>
          <a:lstStyle/>
          <a:p>
            <a:pPr marL="0" indent="0" algn="ctr">
              <a:buNone/>
            </a:pPr>
            <a:r>
              <a:rPr lang="en-US" sz="1400" dirty="0">
                <a:solidFill>
                  <a:srgbClr val="7A6F62"/>
                </a:solidFill>
                <a:latin typeface="Calibri" pitchFamily="34" charset="0"/>
                <a:ea typeface="Calibri" pitchFamily="34" charset="-122"/>
                <a:cs typeface="Calibri" pitchFamily="34" charset="-120"/>
              </a:rPr>
              <a:t>Excavation &amp; transport</a:t>
            </a:r>
            <a:endParaRPr lang="en-US" sz="1400" dirty="0"/>
          </a:p>
        </p:txBody>
      </p:sp>
      <p:sp>
        <p:nvSpPr>
          <p:cNvPr id="13" name="Shape 11"/>
          <p:cNvSpPr/>
          <p:nvPr/>
        </p:nvSpPr>
        <p:spPr>
          <a:xfrm>
            <a:off x="8869680" y="3520440"/>
            <a:ext cx="2743200" cy="1280160"/>
          </a:xfrm>
          <a:prstGeom prst="roundRect">
            <a:avLst>
              <a:gd name="adj" fmla="val 5714"/>
            </a:avLst>
          </a:prstGeom>
          <a:solidFill>
            <a:srgbClr val="FFFFFF"/>
          </a:solidFill>
          <a:ln w="25400">
            <a:solidFill>
              <a:srgbClr val="8C5A3A"/>
            </a:solidFill>
            <a:prstDash val="solid"/>
          </a:ln>
          <a:effectLst>
            <a:outerShdw blurRad="101600" dist="25400" dir="5400000" algn="bl" rotWithShape="0">
              <a:srgbClr val="000000">
                <a:alpha val="10000"/>
              </a:srgbClr>
            </a:outerShdw>
          </a:effectLst>
        </p:spPr>
        <p:txBody>
          <a:bodyPr/>
          <a:lstStyle/>
          <a:p>
            <a:endParaRPr lang="en-IN"/>
          </a:p>
        </p:txBody>
      </p:sp>
      <p:sp>
        <p:nvSpPr>
          <p:cNvPr id="14" name="Text 12"/>
          <p:cNvSpPr/>
          <p:nvPr/>
        </p:nvSpPr>
        <p:spPr>
          <a:xfrm>
            <a:off x="8961120" y="3630168"/>
            <a:ext cx="2560320" cy="502920"/>
          </a:xfrm>
          <a:prstGeom prst="rect">
            <a:avLst/>
          </a:prstGeom>
          <a:noFill/>
          <a:ln/>
        </p:spPr>
        <p:txBody>
          <a:bodyPr wrap="square" lIns="0" tIns="0" rIns="0" bIns="0" rtlCol="0" anchor="ctr"/>
          <a:lstStyle/>
          <a:p>
            <a:pPr marL="0" indent="0" algn="ctr">
              <a:buNone/>
            </a:pPr>
            <a:r>
              <a:rPr lang="en-US" sz="2200" b="1" dirty="0">
                <a:solidFill>
                  <a:srgbClr val="1F1D1B"/>
                </a:solidFill>
                <a:latin typeface="Georgia" pitchFamily="34" charset="0"/>
                <a:ea typeface="Georgia" pitchFamily="34" charset="-122"/>
                <a:cs typeface="Georgia" pitchFamily="34" charset="-120"/>
              </a:rPr>
              <a:t>EMIPL</a:t>
            </a:r>
            <a:endParaRPr lang="en-US" sz="2200" dirty="0"/>
          </a:p>
        </p:txBody>
      </p:sp>
      <p:sp>
        <p:nvSpPr>
          <p:cNvPr id="15" name="Text 13"/>
          <p:cNvSpPr/>
          <p:nvPr/>
        </p:nvSpPr>
        <p:spPr>
          <a:xfrm>
            <a:off x="8961120" y="4178808"/>
            <a:ext cx="2560320" cy="566928"/>
          </a:xfrm>
          <a:prstGeom prst="rect">
            <a:avLst/>
          </a:prstGeom>
          <a:noFill/>
          <a:ln/>
        </p:spPr>
        <p:txBody>
          <a:bodyPr wrap="square" lIns="0" tIns="0" rIns="0" bIns="0" rtlCol="0" anchor="t"/>
          <a:lstStyle/>
          <a:p>
            <a:pPr marL="0" indent="0" algn="ctr">
              <a:buNone/>
            </a:pPr>
            <a:r>
              <a:rPr lang="en-US" sz="1400" dirty="0">
                <a:solidFill>
                  <a:srgbClr val="7A6F62"/>
                </a:solidFill>
                <a:latin typeface="Calibri" pitchFamily="34" charset="0"/>
                <a:ea typeface="Calibri" pitchFamily="34" charset="-122"/>
                <a:cs typeface="Calibri" pitchFamily="34" charset="-120"/>
              </a:rPr>
              <a:t>Lessee</a:t>
            </a:r>
            <a:endParaRPr lang="en-US" sz="1400" dirty="0"/>
          </a:p>
        </p:txBody>
      </p:sp>
      <p:sp>
        <p:nvSpPr>
          <p:cNvPr id="16" name="Shape 14"/>
          <p:cNvSpPr/>
          <p:nvPr/>
        </p:nvSpPr>
        <p:spPr>
          <a:xfrm>
            <a:off x="3383280" y="3909060"/>
            <a:ext cx="1234440" cy="502920"/>
          </a:xfrm>
          <a:prstGeom prst="leftArrow">
            <a:avLst/>
          </a:prstGeom>
          <a:solidFill>
            <a:srgbClr val="C65D3B"/>
          </a:solidFill>
          <a:ln w="12700">
            <a:solidFill>
              <a:srgbClr val="C65D3B"/>
            </a:solidFill>
            <a:prstDash val="solid"/>
          </a:ln>
        </p:spPr>
        <p:txBody>
          <a:bodyPr/>
          <a:lstStyle/>
          <a:p>
            <a:endParaRPr lang="en-IN"/>
          </a:p>
        </p:txBody>
      </p:sp>
      <p:sp>
        <p:nvSpPr>
          <p:cNvPr id="17" name="Text 15"/>
          <p:cNvSpPr/>
          <p:nvPr/>
        </p:nvSpPr>
        <p:spPr>
          <a:xfrm>
            <a:off x="3108960" y="4457700"/>
            <a:ext cx="1783080" cy="411480"/>
          </a:xfrm>
          <a:prstGeom prst="rect">
            <a:avLst/>
          </a:prstGeom>
          <a:noFill/>
          <a:ln/>
        </p:spPr>
        <p:txBody>
          <a:bodyPr wrap="square" lIns="0" tIns="0" rIns="0" bIns="0" rtlCol="0" anchor="t"/>
          <a:lstStyle/>
          <a:p>
            <a:pPr marL="0" indent="0" algn="ctr">
              <a:buNone/>
            </a:pPr>
            <a:r>
              <a:rPr lang="en-US" sz="2000" i="1" dirty="0">
                <a:solidFill>
                  <a:srgbClr val="3A3936"/>
                </a:solidFill>
                <a:latin typeface="Calibri" pitchFamily="34" charset="0"/>
                <a:ea typeface="Calibri" pitchFamily="34" charset="-122"/>
                <a:cs typeface="Calibri" pitchFamily="34" charset="-120"/>
              </a:rPr>
              <a:t>Pays royalty directly</a:t>
            </a:r>
            <a:endParaRPr lang="en-US" sz="2000" dirty="0"/>
          </a:p>
        </p:txBody>
      </p:sp>
      <p:sp>
        <p:nvSpPr>
          <p:cNvPr id="18" name="Shape 16"/>
          <p:cNvSpPr/>
          <p:nvPr/>
        </p:nvSpPr>
        <p:spPr>
          <a:xfrm>
            <a:off x="7543800" y="3909060"/>
            <a:ext cx="1234440" cy="502920"/>
          </a:xfrm>
          <a:prstGeom prst="leftArrow">
            <a:avLst/>
          </a:prstGeom>
          <a:solidFill>
            <a:srgbClr val="8C5A3A"/>
          </a:solidFill>
          <a:ln w="12700">
            <a:solidFill>
              <a:srgbClr val="8C5A3A"/>
            </a:solidFill>
            <a:prstDash val="solid"/>
          </a:ln>
        </p:spPr>
        <p:txBody>
          <a:bodyPr/>
          <a:lstStyle/>
          <a:p>
            <a:endParaRPr lang="en-IN"/>
          </a:p>
        </p:txBody>
      </p:sp>
      <p:sp>
        <p:nvSpPr>
          <p:cNvPr id="19" name="Text 17"/>
          <p:cNvSpPr/>
          <p:nvPr/>
        </p:nvSpPr>
        <p:spPr>
          <a:xfrm>
            <a:off x="7269480" y="4457700"/>
            <a:ext cx="1783080" cy="411480"/>
          </a:xfrm>
          <a:prstGeom prst="rect">
            <a:avLst/>
          </a:prstGeom>
          <a:noFill/>
          <a:ln/>
        </p:spPr>
        <p:txBody>
          <a:bodyPr wrap="square" lIns="0" tIns="0" rIns="0" bIns="0" rtlCol="0" anchor="t"/>
          <a:lstStyle/>
          <a:p>
            <a:pPr marL="0" indent="0" algn="ctr">
              <a:buNone/>
            </a:pPr>
            <a:r>
              <a:rPr lang="en-US" sz="2000" i="1" dirty="0">
                <a:solidFill>
                  <a:srgbClr val="3A3936"/>
                </a:solidFill>
                <a:latin typeface="Calibri" pitchFamily="34" charset="0"/>
                <a:ea typeface="Calibri" pitchFamily="34" charset="-122"/>
                <a:cs typeface="Calibri" pitchFamily="34" charset="-120"/>
              </a:rPr>
              <a:t>Net consideration (royalty adjusted)</a:t>
            </a:r>
            <a:endParaRPr lang="en-US" sz="2000" dirty="0"/>
          </a:p>
        </p:txBody>
      </p:sp>
      <p:sp>
        <p:nvSpPr>
          <p:cNvPr id="20" name="Text 18"/>
          <p:cNvSpPr/>
          <p:nvPr/>
        </p:nvSpPr>
        <p:spPr>
          <a:xfrm>
            <a:off x="548640" y="6537960"/>
            <a:ext cx="10058400" cy="274320"/>
          </a:xfrm>
          <a:prstGeom prst="rect">
            <a:avLst/>
          </a:prstGeom>
          <a:noFill/>
          <a:ln/>
        </p:spPr>
        <p:txBody>
          <a:bodyPr wrap="square" lIns="0" tIns="0" rIns="0" bIns="0" rtlCol="0" anchor="ctr"/>
          <a:lstStyle/>
          <a:p>
            <a:pPr marL="0" indent="0" algn="l">
              <a:buNone/>
            </a:pPr>
            <a:r>
              <a:rPr lang="en-US" sz="1100" dirty="0">
                <a:solidFill>
                  <a:srgbClr val="7A6F62"/>
                </a:solidFill>
                <a:latin typeface="Calibri" pitchFamily="34" charset="0"/>
                <a:ea typeface="Calibri" pitchFamily="34" charset="-122"/>
                <a:cs typeface="Calibri" pitchFamily="34" charset="-120"/>
              </a:rPr>
              <a:t>Case Study · EMIPL · Alleged Non-Payment of GST under RCM</a:t>
            </a:r>
            <a:endParaRPr lang="en-US" sz="1100" dirty="0"/>
          </a:p>
        </p:txBody>
      </p:sp>
      <p:sp>
        <p:nvSpPr>
          <p:cNvPr id="21" name="Text 19"/>
          <p:cNvSpPr/>
          <p:nvPr/>
        </p:nvSpPr>
        <p:spPr>
          <a:xfrm>
            <a:off x="11521440" y="6537960"/>
            <a:ext cx="457200" cy="274320"/>
          </a:xfrm>
          <a:prstGeom prst="rect">
            <a:avLst/>
          </a:prstGeom>
          <a:noFill/>
          <a:ln/>
        </p:spPr>
        <p:txBody>
          <a:bodyPr wrap="square" lIns="0" tIns="0" rIns="0" bIns="0" rtlCol="0" anchor="ctr"/>
          <a:lstStyle/>
          <a:p>
            <a:pPr marL="0" indent="0" algn="r">
              <a:buNone/>
            </a:pPr>
            <a:r>
              <a:rPr lang="en-US" sz="1100" dirty="0">
                <a:solidFill>
                  <a:srgbClr val="7A6F62"/>
                </a:solidFill>
                <a:latin typeface="Calibri" pitchFamily="34" charset="0"/>
                <a:ea typeface="Calibri" pitchFamily="34" charset="-122"/>
                <a:cs typeface="Calibri" pitchFamily="34" charset="-120"/>
              </a:rPr>
              <a:t>5</a:t>
            </a:r>
            <a:endParaRPr lang="en-US" sz="11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AF5EC"/>
        </a:solidFill>
        <a:effectLst/>
      </p:bgPr>
    </p:bg>
    <p:spTree>
      <p:nvGrpSpPr>
        <p:cNvPr id="1" name=""/>
        <p:cNvGrpSpPr/>
        <p:nvPr/>
      </p:nvGrpSpPr>
      <p:grpSpPr>
        <a:xfrm>
          <a:off x="0" y="0"/>
          <a:ext cx="0" cy="0"/>
          <a:chOff x="0" y="0"/>
          <a:chExt cx="0" cy="0"/>
        </a:xfrm>
      </p:grpSpPr>
      <p:sp>
        <p:nvSpPr>
          <p:cNvPr id="2" name="Shape 0"/>
          <p:cNvSpPr/>
          <p:nvPr/>
        </p:nvSpPr>
        <p:spPr>
          <a:xfrm>
            <a:off x="548640" y="365760"/>
            <a:ext cx="1691640" cy="411480"/>
          </a:xfrm>
          <a:prstGeom prst="roundRect">
            <a:avLst>
              <a:gd name="adj" fmla="val 11111"/>
            </a:avLst>
          </a:prstGeom>
          <a:solidFill>
            <a:srgbClr val="C65D3B"/>
          </a:solidFill>
          <a:ln w="12700">
            <a:solidFill>
              <a:srgbClr val="C65D3B"/>
            </a:solidFill>
            <a:prstDash val="solid"/>
          </a:ln>
        </p:spPr>
        <p:txBody>
          <a:bodyPr/>
          <a:lstStyle/>
          <a:p>
            <a:endParaRPr lang="en-IN"/>
          </a:p>
        </p:txBody>
      </p:sp>
      <p:sp>
        <p:nvSpPr>
          <p:cNvPr id="3" name="Text 1"/>
          <p:cNvSpPr/>
          <p:nvPr/>
        </p:nvSpPr>
        <p:spPr>
          <a:xfrm>
            <a:off x="548640" y="365760"/>
            <a:ext cx="1691640" cy="411480"/>
          </a:xfrm>
          <a:prstGeom prst="rect">
            <a:avLst/>
          </a:prstGeom>
          <a:noFill/>
          <a:ln/>
        </p:spPr>
        <p:txBody>
          <a:bodyPr wrap="square" lIns="0" tIns="0" rIns="0" bIns="0" rtlCol="0" anchor="ctr"/>
          <a:lstStyle/>
          <a:p>
            <a:pPr marL="0" indent="0" algn="ctr">
              <a:buNone/>
            </a:pPr>
            <a:r>
              <a:rPr lang="en-US" sz="1300" b="1" kern="0" spc="200" dirty="0">
                <a:solidFill>
                  <a:srgbClr val="FFFFFF"/>
                </a:solidFill>
                <a:latin typeface="Calibri" pitchFamily="34" charset="0"/>
                <a:ea typeface="Calibri" pitchFamily="34" charset="-122"/>
                <a:cs typeface="Calibri" pitchFamily="34" charset="-120"/>
              </a:rPr>
              <a:t>ALLEGATION 2</a:t>
            </a:r>
            <a:endParaRPr lang="en-US" sz="1300" dirty="0"/>
          </a:p>
        </p:txBody>
      </p:sp>
      <p:sp>
        <p:nvSpPr>
          <p:cNvPr id="4" name="Text 2"/>
          <p:cNvSpPr/>
          <p:nvPr/>
        </p:nvSpPr>
        <p:spPr>
          <a:xfrm>
            <a:off x="2377440" y="320040"/>
            <a:ext cx="9601200" cy="502920"/>
          </a:xfrm>
          <a:prstGeom prst="rect">
            <a:avLst/>
          </a:prstGeom>
          <a:noFill/>
          <a:ln/>
        </p:spPr>
        <p:txBody>
          <a:bodyPr wrap="square" lIns="0" tIns="0" rIns="0" bIns="0" rtlCol="0" anchor="ctr"/>
          <a:lstStyle/>
          <a:p>
            <a:pPr marL="0" indent="0" algn="l">
              <a:buNone/>
            </a:pPr>
            <a:r>
              <a:rPr lang="en-US" sz="2400" b="1" dirty="0">
                <a:solidFill>
                  <a:srgbClr val="1F1D1B"/>
                </a:solidFill>
                <a:latin typeface="Georgia" pitchFamily="34" charset="0"/>
                <a:ea typeface="Georgia" pitchFamily="34" charset="-122"/>
                <a:cs typeface="Georgia" pitchFamily="34" charset="-120"/>
              </a:rPr>
              <a:t>Contractor-paid royalty — Questions</a:t>
            </a:r>
            <a:endParaRPr lang="en-US" sz="2400" dirty="0"/>
          </a:p>
        </p:txBody>
      </p:sp>
      <p:sp>
        <p:nvSpPr>
          <p:cNvPr id="5" name="Shape 3"/>
          <p:cNvSpPr/>
          <p:nvPr/>
        </p:nvSpPr>
        <p:spPr>
          <a:xfrm>
            <a:off x="548640" y="868680"/>
            <a:ext cx="11064240" cy="22860"/>
          </a:xfrm>
          <a:prstGeom prst="rect">
            <a:avLst/>
          </a:prstGeom>
          <a:solidFill>
            <a:srgbClr val="C9B894"/>
          </a:solidFill>
          <a:ln w="12700">
            <a:solidFill>
              <a:srgbClr val="C9B894"/>
            </a:solidFill>
            <a:prstDash val="solid"/>
          </a:ln>
        </p:spPr>
        <p:txBody>
          <a:bodyPr/>
          <a:lstStyle/>
          <a:p>
            <a:endParaRPr lang="en-IN"/>
          </a:p>
        </p:txBody>
      </p:sp>
      <p:sp>
        <p:nvSpPr>
          <p:cNvPr id="6" name="Shape 4"/>
          <p:cNvSpPr/>
          <p:nvPr/>
        </p:nvSpPr>
        <p:spPr>
          <a:xfrm>
            <a:off x="548640" y="1371600"/>
            <a:ext cx="109728" cy="4937760"/>
          </a:xfrm>
          <a:prstGeom prst="rect">
            <a:avLst/>
          </a:prstGeom>
          <a:solidFill>
            <a:srgbClr val="C65D3B"/>
          </a:solidFill>
          <a:ln w="12700">
            <a:solidFill>
              <a:srgbClr val="C65D3B"/>
            </a:solidFill>
            <a:prstDash val="solid"/>
          </a:ln>
        </p:spPr>
        <p:txBody>
          <a:bodyPr/>
          <a:lstStyle/>
          <a:p>
            <a:endParaRPr lang="en-IN"/>
          </a:p>
        </p:txBody>
      </p:sp>
      <p:sp>
        <p:nvSpPr>
          <p:cNvPr id="7" name="Text 5"/>
          <p:cNvSpPr/>
          <p:nvPr/>
        </p:nvSpPr>
        <p:spPr>
          <a:xfrm>
            <a:off x="868680" y="1325880"/>
            <a:ext cx="10972800" cy="457200"/>
          </a:xfrm>
          <a:prstGeom prst="rect">
            <a:avLst/>
          </a:prstGeom>
          <a:noFill/>
          <a:ln/>
        </p:spPr>
        <p:txBody>
          <a:bodyPr wrap="square" lIns="0" tIns="0" rIns="0" bIns="0" rtlCol="0" anchor="ctr"/>
          <a:lstStyle/>
          <a:p>
            <a:pPr marL="0" indent="0" algn="l">
              <a:buNone/>
            </a:pPr>
            <a:r>
              <a:rPr lang="en-US" sz="2200" b="1" dirty="0">
                <a:solidFill>
                  <a:srgbClr val="C65D3B"/>
                </a:solidFill>
                <a:latin typeface="Georgia" pitchFamily="34" charset="0"/>
                <a:ea typeface="Georgia" pitchFamily="34" charset="-122"/>
                <a:cs typeface="Georgia" pitchFamily="34" charset="-120"/>
              </a:rPr>
              <a:t>Questions for deliberation</a:t>
            </a:r>
            <a:endParaRPr lang="en-US" sz="2200" dirty="0"/>
          </a:p>
        </p:txBody>
      </p:sp>
      <p:sp>
        <p:nvSpPr>
          <p:cNvPr id="8" name="Text 6"/>
          <p:cNvSpPr/>
          <p:nvPr/>
        </p:nvSpPr>
        <p:spPr>
          <a:xfrm>
            <a:off x="868680" y="1874520"/>
            <a:ext cx="10972800" cy="4572000"/>
          </a:xfrm>
          <a:prstGeom prst="rect">
            <a:avLst/>
          </a:prstGeom>
          <a:noFill/>
          <a:ln/>
        </p:spPr>
        <p:txBody>
          <a:bodyPr wrap="square" lIns="0" tIns="0" rIns="0" bIns="0" rtlCol="0" anchor="t"/>
          <a:lstStyle/>
          <a:p>
            <a:pPr marL="342900" indent="-342900">
              <a:spcAft>
                <a:spcPts val="1400"/>
              </a:spcAft>
              <a:buSzPct val="100000"/>
              <a:buFont typeface="+mj-lt"/>
              <a:buAutoNum type="arabicPeriod"/>
            </a:pPr>
            <a:r>
              <a:rPr lang="en-US" sz="2000" dirty="0">
                <a:solidFill>
                  <a:srgbClr val="3A3936"/>
                </a:solidFill>
                <a:latin typeface="Calibri" pitchFamily="34" charset="0"/>
                <a:ea typeface="Calibri" pitchFamily="34" charset="-122"/>
                <a:cs typeface="Calibri" pitchFamily="34" charset="-120"/>
              </a:rPr>
              <a:t>When royalty is paid by the contractor directly to the Govt and adjusted against amounts due to EMIPL, who is the 'recipient' of the licensing service for GST purposes?</a:t>
            </a:r>
            <a:endParaRPr lang="en-US" sz="2000" dirty="0"/>
          </a:p>
          <a:p>
            <a:pPr marL="342900" indent="-342900">
              <a:spcAft>
                <a:spcPts val="1400"/>
              </a:spcAft>
              <a:buSzPct val="100000"/>
              <a:buFont typeface="+mj-lt"/>
              <a:buAutoNum type="arabicPeriod"/>
            </a:pPr>
            <a:r>
              <a:rPr lang="en-US" sz="2000" dirty="0">
                <a:solidFill>
                  <a:srgbClr val="3A3936"/>
                </a:solidFill>
                <a:latin typeface="Calibri" pitchFamily="34" charset="0"/>
                <a:ea typeface="Calibri" pitchFamily="34" charset="-122"/>
                <a:cs typeface="Calibri" pitchFamily="34" charset="-120"/>
              </a:rPr>
              <a:t>Does adjustment in the books change the legal incidence of tax, or is form vs. substance the right test here?</a:t>
            </a:r>
            <a:endParaRPr lang="en-US" sz="2000" dirty="0"/>
          </a:p>
          <a:p>
            <a:pPr marL="342900" indent="-342900">
              <a:spcAft>
                <a:spcPts val="1400"/>
              </a:spcAft>
              <a:buSzPct val="100000"/>
              <a:buFont typeface="+mj-lt"/>
              <a:buAutoNum type="arabicPeriod"/>
            </a:pPr>
            <a:r>
              <a:rPr lang="en-US" sz="2000" dirty="0">
                <a:solidFill>
                  <a:srgbClr val="3A3936"/>
                </a:solidFill>
                <a:latin typeface="Calibri" pitchFamily="34" charset="0"/>
                <a:ea typeface="Calibri" pitchFamily="34" charset="-122"/>
                <a:cs typeface="Calibri" pitchFamily="34" charset="-120"/>
              </a:rPr>
              <a:t>If RCM is held to apply on EMIPL, is the contractor's payment to the Govt of any relevance to EMIPL's RCM discharge?</a:t>
            </a:r>
            <a:endParaRPr lang="en-US" sz="2000" dirty="0"/>
          </a:p>
        </p:txBody>
      </p:sp>
      <p:sp>
        <p:nvSpPr>
          <p:cNvPr id="9" name="Text 7"/>
          <p:cNvSpPr/>
          <p:nvPr/>
        </p:nvSpPr>
        <p:spPr>
          <a:xfrm>
            <a:off x="548640" y="6537960"/>
            <a:ext cx="10058400" cy="274320"/>
          </a:xfrm>
          <a:prstGeom prst="rect">
            <a:avLst/>
          </a:prstGeom>
          <a:noFill/>
          <a:ln/>
        </p:spPr>
        <p:txBody>
          <a:bodyPr wrap="square" lIns="0" tIns="0" rIns="0" bIns="0" rtlCol="0" anchor="ctr"/>
          <a:lstStyle/>
          <a:p>
            <a:pPr marL="0" indent="0" algn="l">
              <a:buNone/>
            </a:pPr>
            <a:r>
              <a:rPr lang="en-US" sz="1100" dirty="0">
                <a:solidFill>
                  <a:srgbClr val="7A6F62"/>
                </a:solidFill>
                <a:latin typeface="Calibri" pitchFamily="34" charset="0"/>
                <a:ea typeface="Calibri" pitchFamily="34" charset="-122"/>
                <a:cs typeface="Calibri" pitchFamily="34" charset="-120"/>
              </a:rPr>
              <a:t>Case Study · EMIPL · Alleged Non-Payment of GST under RCM</a:t>
            </a:r>
            <a:endParaRPr lang="en-US" sz="1100" dirty="0"/>
          </a:p>
        </p:txBody>
      </p:sp>
      <p:sp>
        <p:nvSpPr>
          <p:cNvPr id="10" name="Text 8"/>
          <p:cNvSpPr/>
          <p:nvPr/>
        </p:nvSpPr>
        <p:spPr>
          <a:xfrm>
            <a:off x="11521440" y="6537960"/>
            <a:ext cx="457200" cy="274320"/>
          </a:xfrm>
          <a:prstGeom prst="rect">
            <a:avLst/>
          </a:prstGeom>
          <a:noFill/>
          <a:ln/>
        </p:spPr>
        <p:txBody>
          <a:bodyPr wrap="square" lIns="0" tIns="0" rIns="0" bIns="0" rtlCol="0" anchor="ctr"/>
          <a:lstStyle/>
          <a:p>
            <a:pPr marL="0" indent="0" algn="r">
              <a:buNone/>
            </a:pPr>
            <a:r>
              <a:rPr lang="en-US" sz="1100" dirty="0">
                <a:solidFill>
                  <a:srgbClr val="7A6F62"/>
                </a:solidFill>
                <a:latin typeface="Calibri" pitchFamily="34" charset="0"/>
                <a:ea typeface="Calibri" pitchFamily="34" charset="-122"/>
                <a:cs typeface="Calibri" pitchFamily="34" charset="-120"/>
              </a:rPr>
              <a:t>6</a:t>
            </a:r>
            <a:endParaRPr lang="en-US" sz="11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AF5EC"/>
        </a:solidFill>
        <a:effectLst/>
      </p:bgPr>
    </p:bg>
    <p:spTree>
      <p:nvGrpSpPr>
        <p:cNvPr id="1" name=""/>
        <p:cNvGrpSpPr/>
        <p:nvPr/>
      </p:nvGrpSpPr>
      <p:grpSpPr>
        <a:xfrm>
          <a:off x="0" y="0"/>
          <a:ext cx="0" cy="0"/>
          <a:chOff x="0" y="0"/>
          <a:chExt cx="0" cy="0"/>
        </a:xfrm>
      </p:grpSpPr>
      <p:sp>
        <p:nvSpPr>
          <p:cNvPr id="2" name="Shape 0"/>
          <p:cNvSpPr/>
          <p:nvPr/>
        </p:nvSpPr>
        <p:spPr>
          <a:xfrm>
            <a:off x="548640" y="365760"/>
            <a:ext cx="1691640" cy="411480"/>
          </a:xfrm>
          <a:prstGeom prst="roundRect">
            <a:avLst>
              <a:gd name="adj" fmla="val 11111"/>
            </a:avLst>
          </a:prstGeom>
          <a:solidFill>
            <a:srgbClr val="C65D3B"/>
          </a:solidFill>
          <a:ln w="12700">
            <a:solidFill>
              <a:srgbClr val="C65D3B"/>
            </a:solidFill>
            <a:prstDash val="solid"/>
          </a:ln>
        </p:spPr>
        <p:txBody>
          <a:bodyPr/>
          <a:lstStyle/>
          <a:p>
            <a:endParaRPr lang="en-IN"/>
          </a:p>
        </p:txBody>
      </p:sp>
      <p:sp>
        <p:nvSpPr>
          <p:cNvPr id="3" name="Text 1"/>
          <p:cNvSpPr/>
          <p:nvPr/>
        </p:nvSpPr>
        <p:spPr>
          <a:xfrm>
            <a:off x="548640" y="365760"/>
            <a:ext cx="1691640" cy="411480"/>
          </a:xfrm>
          <a:prstGeom prst="rect">
            <a:avLst/>
          </a:prstGeom>
          <a:noFill/>
          <a:ln/>
        </p:spPr>
        <p:txBody>
          <a:bodyPr wrap="square" lIns="0" tIns="0" rIns="0" bIns="0" rtlCol="0" anchor="ctr"/>
          <a:lstStyle/>
          <a:p>
            <a:pPr marL="0" indent="0" algn="ctr">
              <a:buNone/>
            </a:pPr>
            <a:r>
              <a:rPr lang="en-US" sz="1300" b="1" kern="0" spc="200" dirty="0">
                <a:solidFill>
                  <a:srgbClr val="FFFFFF"/>
                </a:solidFill>
                <a:latin typeface="Calibri" pitchFamily="34" charset="0"/>
                <a:ea typeface="Calibri" pitchFamily="34" charset="-122"/>
                <a:cs typeface="Calibri" pitchFamily="34" charset="-120"/>
              </a:rPr>
              <a:t>ALLEGATION 3</a:t>
            </a:r>
            <a:endParaRPr lang="en-US" sz="1300" dirty="0"/>
          </a:p>
        </p:txBody>
      </p:sp>
      <p:sp>
        <p:nvSpPr>
          <p:cNvPr id="4" name="Text 2"/>
          <p:cNvSpPr/>
          <p:nvPr/>
        </p:nvSpPr>
        <p:spPr>
          <a:xfrm>
            <a:off x="2377440" y="320040"/>
            <a:ext cx="9601200" cy="502920"/>
          </a:xfrm>
          <a:prstGeom prst="rect">
            <a:avLst/>
          </a:prstGeom>
          <a:noFill/>
          <a:ln/>
        </p:spPr>
        <p:txBody>
          <a:bodyPr wrap="square" lIns="0" tIns="0" rIns="0" bIns="0" rtlCol="0" anchor="ctr"/>
          <a:lstStyle/>
          <a:p>
            <a:pPr marL="0" indent="0" algn="l">
              <a:buNone/>
            </a:pPr>
            <a:r>
              <a:rPr lang="en-US" sz="2400" b="1" dirty="0">
                <a:solidFill>
                  <a:srgbClr val="1F1D1B"/>
                </a:solidFill>
                <a:latin typeface="Georgia" pitchFamily="34" charset="0"/>
                <a:ea typeface="Georgia" pitchFamily="34" charset="-122"/>
                <a:cs typeface="Georgia" pitchFamily="34" charset="-120"/>
              </a:rPr>
              <a:t>Water tax &amp; other statutory levies</a:t>
            </a:r>
            <a:endParaRPr lang="en-US" sz="2400" dirty="0"/>
          </a:p>
        </p:txBody>
      </p:sp>
      <p:sp>
        <p:nvSpPr>
          <p:cNvPr id="5" name="Shape 3"/>
          <p:cNvSpPr/>
          <p:nvPr/>
        </p:nvSpPr>
        <p:spPr>
          <a:xfrm>
            <a:off x="548640" y="868680"/>
            <a:ext cx="11064240" cy="22860"/>
          </a:xfrm>
          <a:prstGeom prst="rect">
            <a:avLst/>
          </a:prstGeom>
          <a:solidFill>
            <a:srgbClr val="C9B894"/>
          </a:solidFill>
          <a:ln w="12700">
            <a:solidFill>
              <a:srgbClr val="C9B894"/>
            </a:solidFill>
            <a:prstDash val="solid"/>
          </a:ln>
        </p:spPr>
        <p:txBody>
          <a:bodyPr/>
          <a:lstStyle/>
          <a:p>
            <a:endParaRPr lang="en-IN"/>
          </a:p>
        </p:txBody>
      </p:sp>
      <p:sp>
        <p:nvSpPr>
          <p:cNvPr id="6" name="Text 4"/>
          <p:cNvSpPr/>
          <p:nvPr/>
        </p:nvSpPr>
        <p:spPr>
          <a:xfrm>
            <a:off x="548640" y="1005840"/>
            <a:ext cx="11612880" cy="1554480"/>
          </a:xfrm>
          <a:prstGeom prst="rect">
            <a:avLst/>
          </a:prstGeom>
          <a:noFill/>
          <a:ln/>
        </p:spPr>
        <p:txBody>
          <a:bodyPr wrap="square" lIns="0" tIns="0" rIns="0" bIns="0" rtlCol="0" anchor="t"/>
          <a:lstStyle/>
          <a:p>
            <a:pPr marL="0" indent="0" algn="l">
              <a:buNone/>
            </a:pPr>
            <a:r>
              <a:rPr lang="en-US" sz="2000" i="1" dirty="0">
                <a:solidFill>
                  <a:srgbClr val="3A3936"/>
                </a:solidFill>
                <a:latin typeface="Calibri" pitchFamily="34" charset="0"/>
                <a:ea typeface="Calibri" pitchFamily="34" charset="-122"/>
                <a:cs typeface="Calibri" pitchFamily="34" charset="-120"/>
              </a:rPr>
              <a:t>EMIPL pays water tax, environmental charges and similar statutory levies to State authorities for use of natural resources in the course of its mining operations. Dept. alleges these are consideration for services and not 'taxes' excluded from GST — RCM is sought.</a:t>
            </a:r>
            <a:endParaRPr lang="en-US" sz="2000" dirty="0"/>
          </a:p>
        </p:txBody>
      </p:sp>
      <p:sp>
        <p:nvSpPr>
          <p:cNvPr id="7" name="Shape 5"/>
          <p:cNvSpPr/>
          <p:nvPr/>
        </p:nvSpPr>
        <p:spPr>
          <a:xfrm>
            <a:off x="822960" y="3520440"/>
            <a:ext cx="3108960" cy="1325880"/>
          </a:xfrm>
          <a:prstGeom prst="roundRect">
            <a:avLst>
              <a:gd name="adj" fmla="val 5517"/>
            </a:avLst>
          </a:prstGeom>
          <a:solidFill>
            <a:srgbClr val="FFFFFF"/>
          </a:solidFill>
          <a:ln w="25400">
            <a:solidFill>
              <a:srgbClr val="6B4423"/>
            </a:solidFill>
            <a:prstDash val="solid"/>
          </a:ln>
          <a:effectLst>
            <a:outerShdw blurRad="101600" dist="25400" dir="5400000" algn="bl" rotWithShape="0">
              <a:srgbClr val="000000">
                <a:alpha val="10000"/>
              </a:srgbClr>
            </a:outerShdw>
          </a:effectLst>
        </p:spPr>
        <p:txBody>
          <a:bodyPr/>
          <a:lstStyle/>
          <a:p>
            <a:endParaRPr lang="en-IN"/>
          </a:p>
        </p:txBody>
      </p:sp>
      <p:sp>
        <p:nvSpPr>
          <p:cNvPr id="8" name="Text 6"/>
          <p:cNvSpPr/>
          <p:nvPr/>
        </p:nvSpPr>
        <p:spPr>
          <a:xfrm>
            <a:off x="914400" y="3630168"/>
            <a:ext cx="2926080" cy="502920"/>
          </a:xfrm>
          <a:prstGeom prst="rect">
            <a:avLst/>
          </a:prstGeom>
          <a:noFill/>
          <a:ln/>
        </p:spPr>
        <p:txBody>
          <a:bodyPr wrap="square" lIns="0" tIns="0" rIns="0" bIns="0" rtlCol="0" anchor="ctr"/>
          <a:lstStyle/>
          <a:p>
            <a:pPr marL="0" indent="0" algn="ctr">
              <a:buNone/>
            </a:pPr>
            <a:r>
              <a:rPr lang="en-US" sz="2200" b="1" dirty="0">
                <a:solidFill>
                  <a:srgbClr val="6B4423"/>
                </a:solidFill>
                <a:latin typeface="Georgia" pitchFamily="34" charset="0"/>
                <a:ea typeface="Georgia" pitchFamily="34" charset="-122"/>
                <a:cs typeface="Georgia" pitchFamily="34" charset="-120"/>
              </a:rPr>
              <a:t>State Authorities</a:t>
            </a:r>
            <a:endParaRPr lang="en-US" sz="2200" dirty="0"/>
          </a:p>
        </p:txBody>
      </p:sp>
      <p:sp>
        <p:nvSpPr>
          <p:cNvPr id="9" name="Text 7"/>
          <p:cNvSpPr/>
          <p:nvPr/>
        </p:nvSpPr>
        <p:spPr>
          <a:xfrm>
            <a:off x="914400" y="4178808"/>
            <a:ext cx="2926080" cy="612648"/>
          </a:xfrm>
          <a:prstGeom prst="rect">
            <a:avLst/>
          </a:prstGeom>
          <a:noFill/>
          <a:ln/>
        </p:spPr>
        <p:txBody>
          <a:bodyPr wrap="square" lIns="0" tIns="0" rIns="0" bIns="0" rtlCol="0" anchor="t"/>
          <a:lstStyle/>
          <a:p>
            <a:pPr marL="0" indent="0" algn="ctr">
              <a:buNone/>
            </a:pPr>
            <a:r>
              <a:rPr lang="en-US" sz="1400" dirty="0">
                <a:solidFill>
                  <a:srgbClr val="7A6F62"/>
                </a:solidFill>
                <a:latin typeface="Calibri" pitchFamily="34" charset="0"/>
                <a:ea typeface="Calibri" pitchFamily="34" charset="-122"/>
                <a:cs typeface="Calibri" pitchFamily="34" charset="-120"/>
              </a:rPr>
              <a:t>Water / Environment</a:t>
            </a:r>
            <a:endParaRPr lang="en-US" sz="1400" dirty="0"/>
          </a:p>
        </p:txBody>
      </p:sp>
      <p:sp>
        <p:nvSpPr>
          <p:cNvPr id="10" name="Shape 8"/>
          <p:cNvSpPr/>
          <p:nvPr/>
        </p:nvSpPr>
        <p:spPr>
          <a:xfrm>
            <a:off x="8229600" y="3520440"/>
            <a:ext cx="3108960" cy="1325880"/>
          </a:xfrm>
          <a:prstGeom prst="roundRect">
            <a:avLst>
              <a:gd name="adj" fmla="val 5517"/>
            </a:avLst>
          </a:prstGeom>
          <a:solidFill>
            <a:srgbClr val="FFFFFF"/>
          </a:solidFill>
          <a:ln w="25400">
            <a:solidFill>
              <a:srgbClr val="8C5A3A"/>
            </a:solidFill>
            <a:prstDash val="solid"/>
          </a:ln>
          <a:effectLst>
            <a:outerShdw blurRad="101600" dist="25400" dir="5400000" algn="bl" rotWithShape="0">
              <a:srgbClr val="000000">
                <a:alpha val="10000"/>
              </a:srgbClr>
            </a:outerShdw>
          </a:effectLst>
        </p:spPr>
        <p:txBody>
          <a:bodyPr/>
          <a:lstStyle/>
          <a:p>
            <a:endParaRPr lang="en-IN"/>
          </a:p>
        </p:txBody>
      </p:sp>
      <p:sp>
        <p:nvSpPr>
          <p:cNvPr id="11" name="Text 9"/>
          <p:cNvSpPr/>
          <p:nvPr/>
        </p:nvSpPr>
        <p:spPr>
          <a:xfrm>
            <a:off x="8321040" y="3630168"/>
            <a:ext cx="2926080" cy="502920"/>
          </a:xfrm>
          <a:prstGeom prst="rect">
            <a:avLst/>
          </a:prstGeom>
          <a:noFill/>
          <a:ln/>
        </p:spPr>
        <p:txBody>
          <a:bodyPr wrap="square" lIns="0" tIns="0" rIns="0" bIns="0" rtlCol="0" anchor="ctr"/>
          <a:lstStyle/>
          <a:p>
            <a:pPr marL="0" indent="0" algn="ctr">
              <a:buNone/>
            </a:pPr>
            <a:r>
              <a:rPr lang="en-US" sz="2200" b="1" dirty="0">
                <a:solidFill>
                  <a:srgbClr val="1F1D1B"/>
                </a:solidFill>
                <a:latin typeface="Georgia" pitchFamily="34" charset="0"/>
                <a:ea typeface="Georgia" pitchFamily="34" charset="-122"/>
                <a:cs typeface="Georgia" pitchFamily="34" charset="-120"/>
              </a:rPr>
              <a:t>EMIPL</a:t>
            </a:r>
            <a:endParaRPr lang="en-US" sz="2200" dirty="0"/>
          </a:p>
        </p:txBody>
      </p:sp>
      <p:sp>
        <p:nvSpPr>
          <p:cNvPr id="12" name="Text 10"/>
          <p:cNvSpPr/>
          <p:nvPr/>
        </p:nvSpPr>
        <p:spPr>
          <a:xfrm>
            <a:off x="8321040" y="4178808"/>
            <a:ext cx="2926080" cy="612648"/>
          </a:xfrm>
          <a:prstGeom prst="rect">
            <a:avLst/>
          </a:prstGeom>
          <a:noFill/>
          <a:ln/>
        </p:spPr>
        <p:txBody>
          <a:bodyPr wrap="square" lIns="0" tIns="0" rIns="0" bIns="0" rtlCol="0" anchor="t"/>
          <a:lstStyle/>
          <a:p>
            <a:pPr marL="0" indent="0" algn="ctr">
              <a:buNone/>
            </a:pPr>
            <a:r>
              <a:rPr lang="en-US" sz="1400" dirty="0">
                <a:solidFill>
                  <a:srgbClr val="7A6F62"/>
                </a:solidFill>
                <a:latin typeface="Calibri" pitchFamily="34" charset="0"/>
                <a:ea typeface="Calibri" pitchFamily="34" charset="-122"/>
                <a:cs typeface="Calibri" pitchFamily="34" charset="-120"/>
              </a:rPr>
              <a:t>Mining operations</a:t>
            </a:r>
            <a:endParaRPr lang="en-US" sz="1400" dirty="0"/>
          </a:p>
        </p:txBody>
      </p:sp>
      <p:sp>
        <p:nvSpPr>
          <p:cNvPr id="13" name="Shape 11"/>
          <p:cNvSpPr/>
          <p:nvPr/>
        </p:nvSpPr>
        <p:spPr>
          <a:xfrm>
            <a:off x="4069080" y="3657600"/>
            <a:ext cx="4023360" cy="502920"/>
          </a:xfrm>
          <a:prstGeom prst="rightArrow">
            <a:avLst/>
          </a:prstGeom>
          <a:solidFill>
            <a:srgbClr val="8C5A3A"/>
          </a:solidFill>
          <a:ln w="12700">
            <a:solidFill>
              <a:srgbClr val="8C5A3A"/>
            </a:solidFill>
            <a:prstDash val="solid"/>
          </a:ln>
        </p:spPr>
        <p:txBody>
          <a:bodyPr/>
          <a:lstStyle/>
          <a:p>
            <a:endParaRPr lang="en-IN"/>
          </a:p>
        </p:txBody>
      </p:sp>
      <p:sp>
        <p:nvSpPr>
          <p:cNvPr id="14" name="Text 12"/>
          <p:cNvSpPr/>
          <p:nvPr/>
        </p:nvSpPr>
        <p:spPr>
          <a:xfrm>
            <a:off x="3794760" y="3108960"/>
            <a:ext cx="4572000" cy="457200"/>
          </a:xfrm>
          <a:prstGeom prst="rect">
            <a:avLst/>
          </a:prstGeom>
          <a:noFill/>
          <a:ln/>
        </p:spPr>
        <p:txBody>
          <a:bodyPr wrap="square" lIns="0" tIns="0" rIns="0" bIns="0" rtlCol="0" anchor="b"/>
          <a:lstStyle/>
          <a:p>
            <a:pPr marL="0" indent="0" algn="ctr">
              <a:buNone/>
            </a:pPr>
            <a:r>
              <a:rPr lang="en-US" sz="2000" i="1" dirty="0">
                <a:solidFill>
                  <a:srgbClr val="3A3936"/>
                </a:solidFill>
                <a:latin typeface="Calibri" pitchFamily="34" charset="0"/>
                <a:ea typeface="Calibri" pitchFamily="34" charset="-122"/>
                <a:cs typeface="Calibri" pitchFamily="34" charset="-120"/>
              </a:rPr>
              <a:t>Permission to use water / discharge</a:t>
            </a:r>
            <a:endParaRPr lang="en-US" sz="2000" dirty="0"/>
          </a:p>
        </p:txBody>
      </p:sp>
      <p:sp>
        <p:nvSpPr>
          <p:cNvPr id="15" name="Shape 13"/>
          <p:cNvSpPr/>
          <p:nvPr/>
        </p:nvSpPr>
        <p:spPr>
          <a:xfrm>
            <a:off x="4069080" y="4206240"/>
            <a:ext cx="4023360" cy="502920"/>
          </a:xfrm>
          <a:prstGeom prst="leftArrow">
            <a:avLst/>
          </a:prstGeom>
          <a:solidFill>
            <a:srgbClr val="C65D3B"/>
          </a:solidFill>
          <a:ln w="12700">
            <a:solidFill>
              <a:srgbClr val="C65D3B"/>
            </a:solidFill>
            <a:prstDash val="solid"/>
          </a:ln>
        </p:spPr>
        <p:txBody>
          <a:bodyPr/>
          <a:lstStyle/>
          <a:p>
            <a:endParaRPr lang="en-IN"/>
          </a:p>
        </p:txBody>
      </p:sp>
      <p:sp>
        <p:nvSpPr>
          <p:cNvPr id="16" name="Text 14"/>
          <p:cNvSpPr/>
          <p:nvPr/>
        </p:nvSpPr>
        <p:spPr>
          <a:xfrm>
            <a:off x="3794760" y="4754880"/>
            <a:ext cx="4572000" cy="411480"/>
          </a:xfrm>
          <a:prstGeom prst="rect">
            <a:avLst/>
          </a:prstGeom>
          <a:noFill/>
          <a:ln/>
        </p:spPr>
        <p:txBody>
          <a:bodyPr wrap="square" lIns="0" tIns="0" rIns="0" bIns="0" rtlCol="0" anchor="t"/>
          <a:lstStyle/>
          <a:p>
            <a:pPr marL="0" indent="0" algn="ctr">
              <a:buNone/>
            </a:pPr>
            <a:r>
              <a:rPr lang="en-US" sz="2000" i="1" dirty="0">
                <a:solidFill>
                  <a:srgbClr val="3A3936"/>
                </a:solidFill>
                <a:latin typeface="Calibri" pitchFamily="34" charset="0"/>
                <a:ea typeface="Calibri" pitchFamily="34" charset="-122"/>
                <a:cs typeface="Calibri" pitchFamily="34" charset="-120"/>
              </a:rPr>
              <a:t>Water tax · Environmental charges · Other statutory levies</a:t>
            </a:r>
            <a:endParaRPr lang="en-US" sz="2000" dirty="0"/>
          </a:p>
        </p:txBody>
      </p:sp>
      <p:sp>
        <p:nvSpPr>
          <p:cNvPr id="17" name="Text 15"/>
          <p:cNvSpPr/>
          <p:nvPr/>
        </p:nvSpPr>
        <p:spPr>
          <a:xfrm>
            <a:off x="548640" y="6537960"/>
            <a:ext cx="10058400" cy="274320"/>
          </a:xfrm>
          <a:prstGeom prst="rect">
            <a:avLst/>
          </a:prstGeom>
          <a:noFill/>
          <a:ln/>
        </p:spPr>
        <p:txBody>
          <a:bodyPr wrap="square" lIns="0" tIns="0" rIns="0" bIns="0" rtlCol="0" anchor="ctr"/>
          <a:lstStyle/>
          <a:p>
            <a:pPr marL="0" indent="0" algn="l">
              <a:buNone/>
            </a:pPr>
            <a:r>
              <a:rPr lang="en-US" sz="1100" dirty="0">
                <a:solidFill>
                  <a:srgbClr val="7A6F62"/>
                </a:solidFill>
                <a:latin typeface="Calibri" pitchFamily="34" charset="0"/>
                <a:ea typeface="Calibri" pitchFamily="34" charset="-122"/>
                <a:cs typeface="Calibri" pitchFamily="34" charset="-120"/>
              </a:rPr>
              <a:t>Case Study · EMIPL · Alleged Non-Payment of GST under RCM</a:t>
            </a:r>
            <a:endParaRPr lang="en-US" sz="1100" dirty="0"/>
          </a:p>
        </p:txBody>
      </p:sp>
      <p:sp>
        <p:nvSpPr>
          <p:cNvPr id="18" name="Text 16"/>
          <p:cNvSpPr/>
          <p:nvPr/>
        </p:nvSpPr>
        <p:spPr>
          <a:xfrm>
            <a:off x="11521440" y="6537960"/>
            <a:ext cx="457200" cy="274320"/>
          </a:xfrm>
          <a:prstGeom prst="rect">
            <a:avLst/>
          </a:prstGeom>
          <a:noFill/>
          <a:ln/>
        </p:spPr>
        <p:txBody>
          <a:bodyPr wrap="square" lIns="0" tIns="0" rIns="0" bIns="0" rtlCol="0" anchor="ctr"/>
          <a:lstStyle/>
          <a:p>
            <a:pPr marL="0" indent="0" algn="r">
              <a:buNone/>
            </a:pPr>
            <a:r>
              <a:rPr lang="en-US" sz="1100" dirty="0">
                <a:solidFill>
                  <a:srgbClr val="7A6F62"/>
                </a:solidFill>
                <a:latin typeface="Calibri" pitchFamily="34" charset="0"/>
                <a:ea typeface="Calibri" pitchFamily="34" charset="-122"/>
                <a:cs typeface="Calibri" pitchFamily="34" charset="-120"/>
              </a:rPr>
              <a:t>7</a:t>
            </a:r>
            <a:endParaRPr lang="en-US" sz="11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AF5EC"/>
        </a:solidFill>
        <a:effectLst/>
      </p:bgPr>
    </p:bg>
    <p:spTree>
      <p:nvGrpSpPr>
        <p:cNvPr id="1" name=""/>
        <p:cNvGrpSpPr/>
        <p:nvPr/>
      </p:nvGrpSpPr>
      <p:grpSpPr>
        <a:xfrm>
          <a:off x="0" y="0"/>
          <a:ext cx="0" cy="0"/>
          <a:chOff x="0" y="0"/>
          <a:chExt cx="0" cy="0"/>
        </a:xfrm>
      </p:grpSpPr>
      <p:sp>
        <p:nvSpPr>
          <p:cNvPr id="2" name="Shape 0"/>
          <p:cNvSpPr/>
          <p:nvPr/>
        </p:nvSpPr>
        <p:spPr>
          <a:xfrm>
            <a:off x="548640" y="365760"/>
            <a:ext cx="1691640" cy="411480"/>
          </a:xfrm>
          <a:prstGeom prst="roundRect">
            <a:avLst>
              <a:gd name="adj" fmla="val 11111"/>
            </a:avLst>
          </a:prstGeom>
          <a:solidFill>
            <a:srgbClr val="C65D3B"/>
          </a:solidFill>
          <a:ln w="12700">
            <a:solidFill>
              <a:srgbClr val="C65D3B"/>
            </a:solidFill>
            <a:prstDash val="solid"/>
          </a:ln>
        </p:spPr>
        <p:txBody>
          <a:bodyPr/>
          <a:lstStyle/>
          <a:p>
            <a:endParaRPr lang="en-IN"/>
          </a:p>
        </p:txBody>
      </p:sp>
      <p:sp>
        <p:nvSpPr>
          <p:cNvPr id="3" name="Text 1"/>
          <p:cNvSpPr/>
          <p:nvPr/>
        </p:nvSpPr>
        <p:spPr>
          <a:xfrm>
            <a:off x="548640" y="365760"/>
            <a:ext cx="1691640" cy="411480"/>
          </a:xfrm>
          <a:prstGeom prst="rect">
            <a:avLst/>
          </a:prstGeom>
          <a:noFill/>
          <a:ln/>
        </p:spPr>
        <p:txBody>
          <a:bodyPr wrap="square" lIns="0" tIns="0" rIns="0" bIns="0" rtlCol="0" anchor="ctr"/>
          <a:lstStyle/>
          <a:p>
            <a:pPr marL="0" indent="0" algn="ctr">
              <a:buNone/>
            </a:pPr>
            <a:r>
              <a:rPr lang="en-US" sz="1300" b="1" kern="0" spc="200" dirty="0">
                <a:solidFill>
                  <a:srgbClr val="FFFFFF"/>
                </a:solidFill>
                <a:latin typeface="Calibri" pitchFamily="34" charset="0"/>
                <a:ea typeface="Calibri" pitchFamily="34" charset="-122"/>
                <a:cs typeface="Calibri" pitchFamily="34" charset="-120"/>
              </a:rPr>
              <a:t>ALLEGATION 3</a:t>
            </a:r>
            <a:endParaRPr lang="en-US" sz="1300" dirty="0"/>
          </a:p>
        </p:txBody>
      </p:sp>
      <p:sp>
        <p:nvSpPr>
          <p:cNvPr id="4" name="Text 2"/>
          <p:cNvSpPr/>
          <p:nvPr/>
        </p:nvSpPr>
        <p:spPr>
          <a:xfrm>
            <a:off x="2377440" y="320040"/>
            <a:ext cx="9601200" cy="502920"/>
          </a:xfrm>
          <a:prstGeom prst="rect">
            <a:avLst/>
          </a:prstGeom>
          <a:noFill/>
          <a:ln/>
        </p:spPr>
        <p:txBody>
          <a:bodyPr wrap="square" lIns="0" tIns="0" rIns="0" bIns="0" rtlCol="0" anchor="ctr"/>
          <a:lstStyle/>
          <a:p>
            <a:pPr marL="0" indent="0" algn="l">
              <a:buNone/>
            </a:pPr>
            <a:r>
              <a:rPr lang="en-US" sz="2400" b="1" dirty="0">
                <a:solidFill>
                  <a:srgbClr val="1F1D1B"/>
                </a:solidFill>
                <a:latin typeface="Georgia" pitchFamily="34" charset="0"/>
                <a:ea typeface="Georgia" pitchFamily="34" charset="-122"/>
                <a:cs typeface="Georgia" pitchFamily="34" charset="-120"/>
              </a:rPr>
              <a:t>Water tax &amp; statutory levies — Questions</a:t>
            </a:r>
            <a:endParaRPr lang="en-US" sz="2400" dirty="0"/>
          </a:p>
        </p:txBody>
      </p:sp>
      <p:sp>
        <p:nvSpPr>
          <p:cNvPr id="5" name="Shape 3"/>
          <p:cNvSpPr/>
          <p:nvPr/>
        </p:nvSpPr>
        <p:spPr>
          <a:xfrm>
            <a:off x="548640" y="868680"/>
            <a:ext cx="11064240" cy="22860"/>
          </a:xfrm>
          <a:prstGeom prst="rect">
            <a:avLst/>
          </a:prstGeom>
          <a:solidFill>
            <a:srgbClr val="C9B894"/>
          </a:solidFill>
          <a:ln w="12700">
            <a:solidFill>
              <a:srgbClr val="C9B894"/>
            </a:solidFill>
            <a:prstDash val="solid"/>
          </a:ln>
        </p:spPr>
        <p:txBody>
          <a:bodyPr/>
          <a:lstStyle/>
          <a:p>
            <a:endParaRPr lang="en-IN"/>
          </a:p>
        </p:txBody>
      </p:sp>
      <p:sp>
        <p:nvSpPr>
          <p:cNvPr id="6" name="Shape 4"/>
          <p:cNvSpPr/>
          <p:nvPr/>
        </p:nvSpPr>
        <p:spPr>
          <a:xfrm>
            <a:off x="548640" y="1371600"/>
            <a:ext cx="109728" cy="4937760"/>
          </a:xfrm>
          <a:prstGeom prst="rect">
            <a:avLst/>
          </a:prstGeom>
          <a:solidFill>
            <a:srgbClr val="C65D3B"/>
          </a:solidFill>
          <a:ln w="12700">
            <a:solidFill>
              <a:srgbClr val="C65D3B"/>
            </a:solidFill>
            <a:prstDash val="solid"/>
          </a:ln>
        </p:spPr>
        <p:txBody>
          <a:bodyPr/>
          <a:lstStyle/>
          <a:p>
            <a:endParaRPr lang="en-IN"/>
          </a:p>
        </p:txBody>
      </p:sp>
      <p:sp>
        <p:nvSpPr>
          <p:cNvPr id="7" name="Text 5"/>
          <p:cNvSpPr/>
          <p:nvPr/>
        </p:nvSpPr>
        <p:spPr>
          <a:xfrm>
            <a:off x="868680" y="1325880"/>
            <a:ext cx="10972800" cy="457200"/>
          </a:xfrm>
          <a:prstGeom prst="rect">
            <a:avLst/>
          </a:prstGeom>
          <a:noFill/>
          <a:ln/>
        </p:spPr>
        <p:txBody>
          <a:bodyPr wrap="square" lIns="0" tIns="0" rIns="0" bIns="0" rtlCol="0" anchor="ctr"/>
          <a:lstStyle/>
          <a:p>
            <a:pPr marL="0" indent="0" algn="l">
              <a:buNone/>
            </a:pPr>
            <a:r>
              <a:rPr lang="en-US" sz="2200" b="1" dirty="0">
                <a:solidFill>
                  <a:srgbClr val="C65D3B"/>
                </a:solidFill>
                <a:latin typeface="Georgia" pitchFamily="34" charset="0"/>
                <a:ea typeface="Georgia" pitchFamily="34" charset="-122"/>
                <a:cs typeface="Georgia" pitchFamily="34" charset="-120"/>
              </a:rPr>
              <a:t>Questions for deliberation</a:t>
            </a:r>
            <a:endParaRPr lang="en-US" sz="2200" dirty="0"/>
          </a:p>
        </p:txBody>
      </p:sp>
      <p:sp>
        <p:nvSpPr>
          <p:cNvPr id="8" name="Text 6"/>
          <p:cNvSpPr/>
          <p:nvPr/>
        </p:nvSpPr>
        <p:spPr>
          <a:xfrm>
            <a:off x="868680" y="1874520"/>
            <a:ext cx="10972800" cy="4572000"/>
          </a:xfrm>
          <a:prstGeom prst="rect">
            <a:avLst/>
          </a:prstGeom>
          <a:noFill/>
          <a:ln/>
        </p:spPr>
        <p:txBody>
          <a:bodyPr wrap="square" lIns="0" tIns="0" rIns="0" bIns="0" rtlCol="0" anchor="t"/>
          <a:lstStyle/>
          <a:p>
            <a:pPr marL="342900" indent="-342900">
              <a:spcAft>
                <a:spcPts val="1400"/>
              </a:spcAft>
              <a:buSzPct val="100000"/>
              <a:buFont typeface="+mj-lt"/>
              <a:buAutoNum type="arabicPeriod"/>
            </a:pPr>
            <a:r>
              <a:rPr lang="en-US" sz="2000" dirty="0">
                <a:solidFill>
                  <a:srgbClr val="3A3936"/>
                </a:solidFill>
                <a:latin typeface="Calibri" pitchFamily="34" charset="0"/>
                <a:ea typeface="Calibri" pitchFamily="34" charset="-122"/>
                <a:cs typeface="Calibri" pitchFamily="34" charset="-120"/>
              </a:rPr>
              <a:t>Is a statutory levy collected by Govt the same as 'consideration for a supply of service'? What are the tests to characterise something as a 'tax' vs. a 'fee for service'?</a:t>
            </a:r>
            <a:endParaRPr lang="en-US" sz="2000" dirty="0"/>
          </a:p>
          <a:p>
            <a:pPr marL="342900" indent="-342900">
              <a:spcAft>
                <a:spcPts val="1400"/>
              </a:spcAft>
              <a:buSzPct val="100000"/>
              <a:buFont typeface="+mj-lt"/>
              <a:buAutoNum type="arabicPeriod"/>
            </a:pPr>
            <a:r>
              <a:rPr lang="en-US" sz="2000" dirty="0">
                <a:solidFill>
                  <a:srgbClr val="3A3936"/>
                </a:solidFill>
                <a:latin typeface="Calibri" pitchFamily="34" charset="0"/>
                <a:ea typeface="Calibri" pitchFamily="34" charset="-122"/>
                <a:cs typeface="Calibri" pitchFamily="34" charset="-120"/>
              </a:rPr>
              <a:t>Do these levies satisfy the definition of 'supply' under Section 7 of the CGST Act? Is there an identifiable service, supplier and recipient?</a:t>
            </a:r>
            <a:endParaRPr lang="en-US" sz="2000" dirty="0"/>
          </a:p>
          <a:p>
            <a:pPr marL="342900" indent="-342900">
              <a:spcAft>
                <a:spcPts val="1400"/>
              </a:spcAft>
              <a:buSzPct val="100000"/>
              <a:buFont typeface="+mj-lt"/>
              <a:buAutoNum type="arabicPeriod"/>
            </a:pPr>
            <a:r>
              <a:rPr lang="en-US" sz="2000" dirty="0">
                <a:solidFill>
                  <a:srgbClr val="3A3936"/>
                </a:solidFill>
                <a:latin typeface="Calibri" pitchFamily="34" charset="0"/>
                <a:ea typeface="Calibri" pitchFamily="34" charset="-122"/>
                <a:cs typeface="Calibri" pitchFamily="34" charset="-120"/>
              </a:rPr>
              <a:t>Even if held to be a service, are these levies covered by any exemption notification or excluded entry for Govt services?</a:t>
            </a:r>
            <a:endParaRPr lang="en-US" sz="2000" dirty="0"/>
          </a:p>
        </p:txBody>
      </p:sp>
      <p:sp>
        <p:nvSpPr>
          <p:cNvPr id="9" name="Text 7"/>
          <p:cNvSpPr/>
          <p:nvPr/>
        </p:nvSpPr>
        <p:spPr>
          <a:xfrm>
            <a:off x="548640" y="6537960"/>
            <a:ext cx="10058400" cy="274320"/>
          </a:xfrm>
          <a:prstGeom prst="rect">
            <a:avLst/>
          </a:prstGeom>
          <a:noFill/>
          <a:ln/>
        </p:spPr>
        <p:txBody>
          <a:bodyPr wrap="square" lIns="0" tIns="0" rIns="0" bIns="0" rtlCol="0" anchor="ctr"/>
          <a:lstStyle/>
          <a:p>
            <a:pPr marL="0" indent="0" algn="l">
              <a:buNone/>
            </a:pPr>
            <a:r>
              <a:rPr lang="en-US" sz="1100" dirty="0">
                <a:solidFill>
                  <a:srgbClr val="7A6F62"/>
                </a:solidFill>
                <a:latin typeface="Calibri" pitchFamily="34" charset="0"/>
                <a:ea typeface="Calibri" pitchFamily="34" charset="-122"/>
                <a:cs typeface="Calibri" pitchFamily="34" charset="-120"/>
              </a:rPr>
              <a:t>Case Study · EMIPL · Alleged Non-Payment of GST under RCM</a:t>
            </a:r>
            <a:endParaRPr lang="en-US" sz="1100" dirty="0"/>
          </a:p>
        </p:txBody>
      </p:sp>
      <p:sp>
        <p:nvSpPr>
          <p:cNvPr id="10" name="Text 8"/>
          <p:cNvSpPr/>
          <p:nvPr/>
        </p:nvSpPr>
        <p:spPr>
          <a:xfrm>
            <a:off x="11521440" y="6537960"/>
            <a:ext cx="457200" cy="274320"/>
          </a:xfrm>
          <a:prstGeom prst="rect">
            <a:avLst/>
          </a:prstGeom>
          <a:noFill/>
          <a:ln/>
        </p:spPr>
        <p:txBody>
          <a:bodyPr wrap="square" lIns="0" tIns="0" rIns="0" bIns="0" rtlCol="0" anchor="ctr"/>
          <a:lstStyle/>
          <a:p>
            <a:pPr marL="0" indent="0" algn="r">
              <a:buNone/>
            </a:pPr>
            <a:r>
              <a:rPr lang="en-US" sz="1100" dirty="0">
                <a:solidFill>
                  <a:srgbClr val="7A6F62"/>
                </a:solidFill>
                <a:latin typeface="Calibri" pitchFamily="34" charset="0"/>
                <a:ea typeface="Calibri" pitchFamily="34" charset="-122"/>
                <a:cs typeface="Calibri" pitchFamily="34" charset="-120"/>
              </a:rPr>
              <a:t>8</a:t>
            </a:r>
            <a:endParaRPr lang="en-US" sz="11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AF5EC"/>
        </a:solidFill>
        <a:effectLst/>
      </p:bgPr>
    </p:bg>
    <p:spTree>
      <p:nvGrpSpPr>
        <p:cNvPr id="1" name=""/>
        <p:cNvGrpSpPr/>
        <p:nvPr/>
      </p:nvGrpSpPr>
      <p:grpSpPr>
        <a:xfrm>
          <a:off x="0" y="0"/>
          <a:ext cx="0" cy="0"/>
          <a:chOff x="0" y="0"/>
          <a:chExt cx="0" cy="0"/>
        </a:xfrm>
      </p:grpSpPr>
      <p:sp>
        <p:nvSpPr>
          <p:cNvPr id="2" name="Shape 0"/>
          <p:cNvSpPr/>
          <p:nvPr/>
        </p:nvSpPr>
        <p:spPr>
          <a:xfrm>
            <a:off x="548640" y="365760"/>
            <a:ext cx="1691640" cy="411480"/>
          </a:xfrm>
          <a:prstGeom prst="roundRect">
            <a:avLst>
              <a:gd name="adj" fmla="val 11111"/>
            </a:avLst>
          </a:prstGeom>
          <a:solidFill>
            <a:srgbClr val="C65D3B"/>
          </a:solidFill>
          <a:ln w="12700">
            <a:solidFill>
              <a:srgbClr val="C65D3B"/>
            </a:solidFill>
            <a:prstDash val="solid"/>
          </a:ln>
        </p:spPr>
        <p:txBody>
          <a:bodyPr/>
          <a:lstStyle/>
          <a:p>
            <a:endParaRPr lang="en-IN"/>
          </a:p>
        </p:txBody>
      </p:sp>
      <p:sp>
        <p:nvSpPr>
          <p:cNvPr id="3" name="Text 1"/>
          <p:cNvSpPr/>
          <p:nvPr/>
        </p:nvSpPr>
        <p:spPr>
          <a:xfrm>
            <a:off x="548640" y="365760"/>
            <a:ext cx="1691640" cy="411480"/>
          </a:xfrm>
          <a:prstGeom prst="rect">
            <a:avLst/>
          </a:prstGeom>
          <a:noFill/>
          <a:ln/>
        </p:spPr>
        <p:txBody>
          <a:bodyPr wrap="square" lIns="0" tIns="0" rIns="0" bIns="0" rtlCol="0" anchor="ctr"/>
          <a:lstStyle/>
          <a:p>
            <a:pPr marL="0" indent="0" algn="ctr">
              <a:buNone/>
            </a:pPr>
            <a:r>
              <a:rPr lang="en-US" sz="1300" b="1" kern="0" spc="200" dirty="0">
                <a:solidFill>
                  <a:srgbClr val="FFFFFF"/>
                </a:solidFill>
                <a:latin typeface="Calibri" pitchFamily="34" charset="0"/>
                <a:ea typeface="Calibri" pitchFamily="34" charset="-122"/>
                <a:cs typeface="Calibri" pitchFamily="34" charset="-120"/>
              </a:rPr>
              <a:t>ALLEGATION 4</a:t>
            </a:r>
            <a:endParaRPr lang="en-US" sz="1300" dirty="0"/>
          </a:p>
        </p:txBody>
      </p:sp>
      <p:sp>
        <p:nvSpPr>
          <p:cNvPr id="4" name="Text 2"/>
          <p:cNvSpPr/>
          <p:nvPr/>
        </p:nvSpPr>
        <p:spPr>
          <a:xfrm>
            <a:off x="2377440" y="320040"/>
            <a:ext cx="9601200" cy="502920"/>
          </a:xfrm>
          <a:prstGeom prst="rect">
            <a:avLst/>
          </a:prstGeom>
          <a:noFill/>
          <a:ln/>
        </p:spPr>
        <p:txBody>
          <a:bodyPr wrap="square" lIns="0" tIns="0" rIns="0" bIns="0" rtlCol="0" anchor="ctr"/>
          <a:lstStyle/>
          <a:p>
            <a:pPr marL="0" indent="0" algn="l">
              <a:buNone/>
            </a:pPr>
            <a:r>
              <a:rPr lang="en-US" sz="2400" b="1" dirty="0">
                <a:solidFill>
                  <a:srgbClr val="1F1D1B"/>
                </a:solidFill>
                <a:latin typeface="Georgia" pitchFamily="34" charset="0"/>
                <a:ea typeface="Georgia" pitchFamily="34" charset="-122"/>
                <a:cs typeface="Georgia" pitchFamily="34" charset="-120"/>
              </a:rPr>
              <a:t>Input Tax Credit distribution (ISD)</a:t>
            </a:r>
            <a:endParaRPr lang="en-US" sz="2400" dirty="0"/>
          </a:p>
        </p:txBody>
      </p:sp>
      <p:sp>
        <p:nvSpPr>
          <p:cNvPr id="5" name="Shape 3"/>
          <p:cNvSpPr/>
          <p:nvPr/>
        </p:nvSpPr>
        <p:spPr>
          <a:xfrm>
            <a:off x="548640" y="868680"/>
            <a:ext cx="11064240" cy="22860"/>
          </a:xfrm>
          <a:prstGeom prst="rect">
            <a:avLst/>
          </a:prstGeom>
          <a:solidFill>
            <a:srgbClr val="C9B894"/>
          </a:solidFill>
          <a:ln w="12700">
            <a:solidFill>
              <a:srgbClr val="C9B894"/>
            </a:solidFill>
            <a:prstDash val="solid"/>
          </a:ln>
        </p:spPr>
        <p:txBody>
          <a:bodyPr/>
          <a:lstStyle/>
          <a:p>
            <a:endParaRPr lang="en-IN"/>
          </a:p>
        </p:txBody>
      </p:sp>
      <p:sp>
        <p:nvSpPr>
          <p:cNvPr id="6" name="Text 4"/>
          <p:cNvSpPr/>
          <p:nvPr/>
        </p:nvSpPr>
        <p:spPr>
          <a:xfrm>
            <a:off x="548640" y="1005840"/>
            <a:ext cx="11612880" cy="1554480"/>
          </a:xfrm>
          <a:prstGeom prst="rect">
            <a:avLst/>
          </a:prstGeom>
          <a:noFill/>
          <a:ln/>
        </p:spPr>
        <p:txBody>
          <a:bodyPr wrap="square" lIns="0" tIns="0" rIns="0" bIns="0" rtlCol="0" anchor="t"/>
          <a:lstStyle/>
          <a:p>
            <a:pPr marL="0" indent="0" algn="l">
              <a:buNone/>
            </a:pPr>
            <a:r>
              <a:rPr lang="en-US" sz="2000" i="1" dirty="0">
                <a:solidFill>
                  <a:srgbClr val="3A3936"/>
                </a:solidFill>
                <a:latin typeface="Calibri" pitchFamily="34" charset="0"/>
                <a:ea typeface="Calibri" pitchFamily="34" charset="-122"/>
                <a:cs typeface="Calibri" pitchFamily="34" charset="-120"/>
              </a:rPr>
              <a:t>HO at Kolkata (WB) bears common input services for the entire business. Dept. alleges that tax paid in States other than the principal place of business cannot be directly utilised — EMIPL ought to have followed the ISD mechanism for distribution of credit, which it has not done.</a:t>
            </a:r>
            <a:endParaRPr lang="en-US" sz="2000" dirty="0"/>
          </a:p>
        </p:txBody>
      </p:sp>
      <p:sp>
        <p:nvSpPr>
          <p:cNvPr id="7" name="Shape 5"/>
          <p:cNvSpPr/>
          <p:nvPr/>
        </p:nvSpPr>
        <p:spPr>
          <a:xfrm>
            <a:off x="4937760" y="2362730"/>
            <a:ext cx="2286000" cy="2117830"/>
          </a:xfrm>
          <a:prstGeom prst="roundRect">
            <a:avLst>
              <a:gd name="adj" fmla="val 7273"/>
            </a:avLst>
          </a:prstGeom>
          <a:solidFill>
            <a:srgbClr val="FFFFFF"/>
          </a:solidFill>
          <a:ln w="25400">
            <a:solidFill>
              <a:srgbClr val="8C5A3A"/>
            </a:solidFill>
            <a:prstDash val="solid"/>
          </a:ln>
          <a:effectLst>
            <a:outerShdw blurRad="101600" dist="25400" dir="5400000" algn="bl" rotWithShape="0">
              <a:srgbClr val="000000">
                <a:alpha val="10000"/>
              </a:srgbClr>
            </a:outerShdw>
          </a:effectLst>
        </p:spPr>
        <p:txBody>
          <a:bodyPr/>
          <a:lstStyle/>
          <a:p>
            <a:endParaRPr lang="en-IN"/>
          </a:p>
        </p:txBody>
      </p:sp>
      <p:sp>
        <p:nvSpPr>
          <p:cNvPr id="8" name="Text 6"/>
          <p:cNvSpPr/>
          <p:nvPr/>
        </p:nvSpPr>
        <p:spPr>
          <a:xfrm>
            <a:off x="5038344" y="2537460"/>
            <a:ext cx="2103120" cy="502920"/>
          </a:xfrm>
          <a:prstGeom prst="rect">
            <a:avLst/>
          </a:prstGeom>
          <a:noFill/>
          <a:ln/>
        </p:spPr>
        <p:txBody>
          <a:bodyPr wrap="square" lIns="0" tIns="0" rIns="0" bIns="0" rtlCol="0" anchor="ctr"/>
          <a:lstStyle/>
          <a:p>
            <a:pPr marL="0" indent="0" algn="ctr">
              <a:buNone/>
            </a:pPr>
            <a:r>
              <a:rPr lang="en-US" sz="2200" b="1" dirty="0">
                <a:solidFill>
                  <a:srgbClr val="1F1D1B"/>
                </a:solidFill>
                <a:latin typeface="Georgia" pitchFamily="34" charset="0"/>
                <a:ea typeface="Georgia" pitchFamily="34" charset="-122"/>
                <a:cs typeface="Georgia" pitchFamily="34" charset="-120"/>
              </a:rPr>
              <a:t>HO – Kolkata</a:t>
            </a:r>
            <a:endParaRPr lang="en-US" sz="2200" dirty="0"/>
          </a:p>
        </p:txBody>
      </p:sp>
      <p:sp>
        <p:nvSpPr>
          <p:cNvPr id="9" name="Text 7"/>
          <p:cNvSpPr/>
          <p:nvPr/>
        </p:nvSpPr>
        <p:spPr>
          <a:xfrm>
            <a:off x="5029200" y="3030838"/>
            <a:ext cx="2103120" cy="292608"/>
          </a:xfrm>
          <a:prstGeom prst="rect">
            <a:avLst/>
          </a:prstGeom>
          <a:noFill/>
          <a:ln/>
        </p:spPr>
        <p:txBody>
          <a:bodyPr wrap="square" lIns="0" tIns="0" rIns="0" bIns="0" rtlCol="0" anchor="t"/>
          <a:lstStyle/>
          <a:p>
            <a:pPr marL="0" indent="0" algn="ctr">
              <a:buNone/>
            </a:pPr>
            <a:r>
              <a:rPr lang="en-US" b="1" dirty="0">
                <a:solidFill>
                  <a:srgbClr val="7A6F62"/>
                </a:solidFill>
                <a:latin typeface="Calibri" pitchFamily="34" charset="0"/>
                <a:ea typeface="Calibri" pitchFamily="34" charset="-122"/>
                <a:cs typeface="Calibri" pitchFamily="34" charset="-120"/>
              </a:rPr>
              <a:t>Common input services</a:t>
            </a:r>
            <a:br>
              <a:rPr lang="en-US" b="1" dirty="0">
                <a:solidFill>
                  <a:srgbClr val="7A6F62"/>
                </a:solidFill>
                <a:latin typeface="Calibri" pitchFamily="34" charset="0"/>
                <a:ea typeface="Calibri" pitchFamily="34" charset="-122"/>
                <a:cs typeface="Calibri" pitchFamily="34" charset="-120"/>
              </a:rPr>
            </a:br>
            <a:r>
              <a:rPr lang="en-US" b="1" dirty="0">
                <a:solidFill>
                  <a:srgbClr val="7A6F62"/>
                </a:solidFill>
                <a:latin typeface="Calibri" pitchFamily="34" charset="0"/>
                <a:ea typeface="Calibri" pitchFamily="34" charset="-122"/>
                <a:cs typeface="Calibri" pitchFamily="34" charset="-120"/>
              </a:rPr>
              <a:t>&amp;</a:t>
            </a:r>
          </a:p>
          <a:p>
            <a:pPr marL="0" indent="0" algn="ctr">
              <a:buNone/>
            </a:pPr>
            <a:r>
              <a:rPr lang="en-US" b="1" dirty="0">
                <a:solidFill>
                  <a:srgbClr val="7A6F62"/>
                </a:solidFill>
                <a:latin typeface="Calibri" pitchFamily="34" charset="0"/>
                <a:ea typeface="Calibri" pitchFamily="34" charset="-122"/>
                <a:cs typeface="Calibri" pitchFamily="34" charset="-120"/>
              </a:rPr>
              <a:t>Inward Supplies of HO</a:t>
            </a:r>
            <a:endParaRPr lang="en-US" b="1" dirty="0"/>
          </a:p>
        </p:txBody>
      </p:sp>
      <p:sp>
        <p:nvSpPr>
          <p:cNvPr id="10" name="Shape 8"/>
          <p:cNvSpPr/>
          <p:nvPr/>
        </p:nvSpPr>
        <p:spPr>
          <a:xfrm>
            <a:off x="640080" y="3474720"/>
            <a:ext cx="2560320" cy="1005840"/>
          </a:xfrm>
          <a:prstGeom prst="roundRect">
            <a:avLst>
              <a:gd name="adj" fmla="val 7273"/>
            </a:avLst>
          </a:prstGeom>
          <a:solidFill>
            <a:srgbClr val="FFFFFF"/>
          </a:solidFill>
          <a:ln w="25400">
            <a:solidFill>
              <a:srgbClr val="B07A4E"/>
            </a:solidFill>
            <a:prstDash val="solid"/>
          </a:ln>
          <a:effectLst>
            <a:outerShdw blurRad="101600" dist="25400" dir="5400000" algn="bl" rotWithShape="0">
              <a:srgbClr val="000000">
                <a:alpha val="10000"/>
              </a:srgbClr>
            </a:outerShdw>
          </a:effectLst>
        </p:spPr>
        <p:txBody>
          <a:bodyPr/>
          <a:lstStyle/>
          <a:p>
            <a:endParaRPr lang="en-IN"/>
          </a:p>
        </p:txBody>
      </p:sp>
      <p:sp>
        <p:nvSpPr>
          <p:cNvPr id="11" name="Text 9"/>
          <p:cNvSpPr/>
          <p:nvPr/>
        </p:nvSpPr>
        <p:spPr>
          <a:xfrm>
            <a:off x="731520" y="3584448"/>
            <a:ext cx="2377440" cy="502920"/>
          </a:xfrm>
          <a:prstGeom prst="rect">
            <a:avLst/>
          </a:prstGeom>
          <a:noFill/>
          <a:ln/>
        </p:spPr>
        <p:txBody>
          <a:bodyPr wrap="square" lIns="0" tIns="0" rIns="0" bIns="0" rtlCol="0" anchor="ctr"/>
          <a:lstStyle/>
          <a:p>
            <a:pPr marL="0" indent="0" algn="ctr">
              <a:buNone/>
            </a:pPr>
            <a:r>
              <a:rPr lang="en-US" sz="2200" b="1" dirty="0">
                <a:solidFill>
                  <a:srgbClr val="3A3936"/>
                </a:solidFill>
                <a:latin typeface="Georgia" pitchFamily="34" charset="0"/>
                <a:ea typeface="Georgia" pitchFamily="34" charset="-122"/>
                <a:cs typeface="Georgia" pitchFamily="34" charset="-120"/>
              </a:rPr>
              <a:t>Odisha GSTIN</a:t>
            </a:r>
            <a:endParaRPr lang="en-US" sz="2200" dirty="0"/>
          </a:p>
        </p:txBody>
      </p:sp>
      <p:sp>
        <p:nvSpPr>
          <p:cNvPr id="12" name="Text 10"/>
          <p:cNvSpPr/>
          <p:nvPr/>
        </p:nvSpPr>
        <p:spPr>
          <a:xfrm>
            <a:off x="731520" y="4133088"/>
            <a:ext cx="2377440" cy="292608"/>
          </a:xfrm>
          <a:prstGeom prst="rect">
            <a:avLst/>
          </a:prstGeom>
          <a:noFill/>
          <a:ln/>
        </p:spPr>
        <p:txBody>
          <a:bodyPr wrap="square" lIns="0" tIns="0" rIns="0" bIns="0" rtlCol="0" anchor="t"/>
          <a:lstStyle/>
          <a:p>
            <a:pPr marL="0" indent="0" algn="ctr">
              <a:buNone/>
            </a:pPr>
            <a:r>
              <a:rPr lang="en-US" sz="1400" dirty="0">
                <a:solidFill>
                  <a:srgbClr val="7A6F62"/>
                </a:solidFill>
                <a:latin typeface="Calibri" pitchFamily="34" charset="0"/>
                <a:ea typeface="Calibri" pitchFamily="34" charset="-122"/>
                <a:cs typeface="Calibri" pitchFamily="34" charset="-120"/>
              </a:rPr>
              <a:t>Iron ore site</a:t>
            </a:r>
            <a:endParaRPr lang="en-US" sz="1400" dirty="0"/>
          </a:p>
        </p:txBody>
      </p:sp>
      <p:sp>
        <p:nvSpPr>
          <p:cNvPr id="13" name="Shape 11"/>
          <p:cNvSpPr/>
          <p:nvPr/>
        </p:nvSpPr>
        <p:spPr>
          <a:xfrm>
            <a:off x="9006840" y="3474720"/>
            <a:ext cx="2560320" cy="1005840"/>
          </a:xfrm>
          <a:prstGeom prst="roundRect">
            <a:avLst>
              <a:gd name="adj" fmla="val 7273"/>
            </a:avLst>
          </a:prstGeom>
          <a:solidFill>
            <a:srgbClr val="FFFFFF"/>
          </a:solidFill>
          <a:ln w="25400">
            <a:solidFill>
              <a:srgbClr val="B07A4E"/>
            </a:solidFill>
            <a:prstDash val="solid"/>
          </a:ln>
          <a:effectLst>
            <a:outerShdw blurRad="101600" dist="25400" dir="5400000" algn="bl" rotWithShape="0">
              <a:srgbClr val="000000">
                <a:alpha val="10000"/>
              </a:srgbClr>
            </a:outerShdw>
          </a:effectLst>
        </p:spPr>
        <p:txBody>
          <a:bodyPr/>
          <a:lstStyle/>
          <a:p>
            <a:endParaRPr lang="en-IN"/>
          </a:p>
        </p:txBody>
      </p:sp>
      <p:sp>
        <p:nvSpPr>
          <p:cNvPr id="14" name="Text 12"/>
          <p:cNvSpPr/>
          <p:nvPr/>
        </p:nvSpPr>
        <p:spPr>
          <a:xfrm>
            <a:off x="9098280" y="3584448"/>
            <a:ext cx="2377440" cy="502920"/>
          </a:xfrm>
          <a:prstGeom prst="rect">
            <a:avLst/>
          </a:prstGeom>
          <a:noFill/>
          <a:ln/>
        </p:spPr>
        <p:txBody>
          <a:bodyPr wrap="square" lIns="0" tIns="0" rIns="0" bIns="0" rtlCol="0" anchor="ctr"/>
          <a:lstStyle/>
          <a:p>
            <a:pPr marL="0" indent="0" algn="ctr">
              <a:buNone/>
            </a:pPr>
            <a:r>
              <a:rPr lang="en-US" sz="2200" b="1" dirty="0">
                <a:solidFill>
                  <a:srgbClr val="3A3936"/>
                </a:solidFill>
                <a:latin typeface="Georgia" pitchFamily="34" charset="0"/>
                <a:ea typeface="Georgia" pitchFamily="34" charset="-122"/>
                <a:cs typeface="Georgia" pitchFamily="34" charset="-120"/>
              </a:rPr>
              <a:t>Jharkhand GSTIN</a:t>
            </a:r>
            <a:endParaRPr lang="en-US" sz="2200" dirty="0"/>
          </a:p>
        </p:txBody>
      </p:sp>
      <p:sp>
        <p:nvSpPr>
          <p:cNvPr id="15" name="Text 13"/>
          <p:cNvSpPr/>
          <p:nvPr/>
        </p:nvSpPr>
        <p:spPr>
          <a:xfrm>
            <a:off x="9098280" y="4133088"/>
            <a:ext cx="2377440" cy="292608"/>
          </a:xfrm>
          <a:prstGeom prst="rect">
            <a:avLst/>
          </a:prstGeom>
          <a:noFill/>
          <a:ln/>
        </p:spPr>
        <p:txBody>
          <a:bodyPr wrap="square" lIns="0" tIns="0" rIns="0" bIns="0" rtlCol="0" anchor="t"/>
          <a:lstStyle/>
          <a:p>
            <a:pPr marL="0" indent="0" algn="ctr">
              <a:buNone/>
            </a:pPr>
            <a:r>
              <a:rPr lang="en-US" sz="1400" dirty="0">
                <a:solidFill>
                  <a:srgbClr val="7A6F62"/>
                </a:solidFill>
                <a:latin typeface="Calibri" pitchFamily="34" charset="0"/>
                <a:ea typeface="Calibri" pitchFamily="34" charset="-122"/>
                <a:cs typeface="Calibri" pitchFamily="34" charset="-120"/>
              </a:rPr>
              <a:t>Sand site</a:t>
            </a:r>
            <a:endParaRPr lang="en-US" sz="1400" dirty="0"/>
          </a:p>
        </p:txBody>
      </p:sp>
      <p:sp>
        <p:nvSpPr>
          <p:cNvPr id="16" name="Shape 14"/>
          <p:cNvSpPr/>
          <p:nvPr/>
        </p:nvSpPr>
        <p:spPr>
          <a:xfrm>
            <a:off x="4937760" y="5029200"/>
            <a:ext cx="2286000" cy="1005840"/>
          </a:xfrm>
          <a:prstGeom prst="roundRect">
            <a:avLst>
              <a:gd name="adj" fmla="val 7273"/>
            </a:avLst>
          </a:prstGeom>
          <a:solidFill>
            <a:srgbClr val="FFFFFF"/>
          </a:solidFill>
          <a:ln w="25400">
            <a:solidFill>
              <a:srgbClr val="B07A4E"/>
            </a:solidFill>
            <a:prstDash val="solid"/>
          </a:ln>
          <a:effectLst>
            <a:outerShdw blurRad="101600" dist="25400" dir="5400000" algn="bl" rotWithShape="0">
              <a:srgbClr val="000000">
                <a:alpha val="10000"/>
              </a:srgbClr>
            </a:outerShdw>
          </a:effectLst>
        </p:spPr>
        <p:txBody>
          <a:bodyPr/>
          <a:lstStyle/>
          <a:p>
            <a:endParaRPr lang="en-IN"/>
          </a:p>
        </p:txBody>
      </p:sp>
      <p:sp>
        <p:nvSpPr>
          <p:cNvPr id="17" name="Text 15"/>
          <p:cNvSpPr/>
          <p:nvPr/>
        </p:nvSpPr>
        <p:spPr>
          <a:xfrm>
            <a:off x="5029200" y="5138928"/>
            <a:ext cx="2103120" cy="502920"/>
          </a:xfrm>
          <a:prstGeom prst="rect">
            <a:avLst/>
          </a:prstGeom>
          <a:noFill/>
          <a:ln/>
        </p:spPr>
        <p:txBody>
          <a:bodyPr wrap="square" lIns="0" tIns="0" rIns="0" bIns="0" rtlCol="0" anchor="ctr"/>
          <a:lstStyle/>
          <a:p>
            <a:pPr marL="0" indent="0" algn="ctr">
              <a:buNone/>
            </a:pPr>
            <a:r>
              <a:rPr lang="en-US" sz="2200" b="1" dirty="0">
                <a:solidFill>
                  <a:srgbClr val="3A3936"/>
                </a:solidFill>
                <a:latin typeface="Georgia" pitchFamily="34" charset="0"/>
                <a:ea typeface="Georgia" pitchFamily="34" charset="-122"/>
                <a:cs typeface="Georgia" pitchFamily="34" charset="-120"/>
              </a:rPr>
              <a:t>WB GSTIN</a:t>
            </a:r>
            <a:endParaRPr lang="en-US" sz="2200" dirty="0"/>
          </a:p>
        </p:txBody>
      </p:sp>
      <p:sp>
        <p:nvSpPr>
          <p:cNvPr id="18" name="Text 16"/>
          <p:cNvSpPr/>
          <p:nvPr/>
        </p:nvSpPr>
        <p:spPr>
          <a:xfrm>
            <a:off x="5029200" y="5687568"/>
            <a:ext cx="2103120" cy="292608"/>
          </a:xfrm>
          <a:prstGeom prst="rect">
            <a:avLst/>
          </a:prstGeom>
          <a:noFill/>
          <a:ln/>
        </p:spPr>
        <p:txBody>
          <a:bodyPr wrap="square" lIns="0" tIns="0" rIns="0" bIns="0" rtlCol="0" anchor="t"/>
          <a:lstStyle/>
          <a:p>
            <a:pPr marL="0" indent="0" algn="ctr">
              <a:buNone/>
            </a:pPr>
            <a:r>
              <a:rPr lang="en-US" sz="1400" dirty="0">
                <a:solidFill>
                  <a:srgbClr val="7A6F62"/>
                </a:solidFill>
                <a:latin typeface="Calibri" pitchFamily="34" charset="0"/>
                <a:ea typeface="Calibri" pitchFamily="34" charset="-122"/>
                <a:cs typeface="Calibri" pitchFamily="34" charset="-120"/>
              </a:rPr>
              <a:t>HO operations</a:t>
            </a:r>
            <a:endParaRPr lang="en-US" sz="1400" dirty="0"/>
          </a:p>
        </p:txBody>
      </p:sp>
      <p:sp>
        <p:nvSpPr>
          <p:cNvPr id="19" name="Shape 17"/>
          <p:cNvSpPr/>
          <p:nvPr/>
        </p:nvSpPr>
        <p:spPr>
          <a:xfrm>
            <a:off x="3200400" y="3977640"/>
            <a:ext cx="1737360" cy="9144"/>
          </a:xfrm>
          <a:prstGeom prst="line">
            <a:avLst/>
          </a:prstGeom>
          <a:noFill/>
          <a:ln w="25400">
            <a:solidFill>
              <a:srgbClr val="C65D3B"/>
            </a:solidFill>
            <a:prstDash val="dash"/>
          </a:ln>
        </p:spPr>
        <p:txBody>
          <a:bodyPr/>
          <a:lstStyle/>
          <a:p>
            <a:endParaRPr lang="en-IN"/>
          </a:p>
        </p:txBody>
      </p:sp>
      <p:sp>
        <p:nvSpPr>
          <p:cNvPr id="20" name="Shape 18"/>
          <p:cNvSpPr/>
          <p:nvPr/>
        </p:nvSpPr>
        <p:spPr>
          <a:xfrm>
            <a:off x="7223760" y="3977640"/>
            <a:ext cx="1783080" cy="9144"/>
          </a:xfrm>
          <a:prstGeom prst="line">
            <a:avLst/>
          </a:prstGeom>
          <a:noFill/>
          <a:ln w="25400">
            <a:solidFill>
              <a:srgbClr val="C65D3B"/>
            </a:solidFill>
            <a:prstDash val="dash"/>
          </a:ln>
        </p:spPr>
        <p:txBody>
          <a:bodyPr/>
          <a:lstStyle/>
          <a:p>
            <a:endParaRPr lang="en-IN"/>
          </a:p>
        </p:txBody>
      </p:sp>
      <p:sp>
        <p:nvSpPr>
          <p:cNvPr id="21" name="Shape 19"/>
          <p:cNvSpPr/>
          <p:nvPr/>
        </p:nvSpPr>
        <p:spPr>
          <a:xfrm>
            <a:off x="6080760" y="4480560"/>
            <a:ext cx="9144" cy="548640"/>
          </a:xfrm>
          <a:prstGeom prst="line">
            <a:avLst/>
          </a:prstGeom>
          <a:noFill/>
          <a:ln w="25400">
            <a:solidFill>
              <a:srgbClr val="C65D3B"/>
            </a:solidFill>
            <a:prstDash val="dash"/>
          </a:ln>
        </p:spPr>
        <p:txBody>
          <a:bodyPr/>
          <a:lstStyle/>
          <a:p>
            <a:endParaRPr lang="en-IN"/>
          </a:p>
        </p:txBody>
      </p:sp>
      <p:sp>
        <p:nvSpPr>
          <p:cNvPr id="22" name="Text 20"/>
          <p:cNvSpPr/>
          <p:nvPr/>
        </p:nvSpPr>
        <p:spPr>
          <a:xfrm>
            <a:off x="640080" y="6263640"/>
            <a:ext cx="10972800" cy="320040"/>
          </a:xfrm>
          <a:prstGeom prst="rect">
            <a:avLst/>
          </a:prstGeom>
          <a:noFill/>
          <a:ln/>
        </p:spPr>
        <p:txBody>
          <a:bodyPr wrap="square" lIns="0" tIns="0" rIns="0" bIns="0" rtlCol="0" anchor="ctr"/>
          <a:lstStyle/>
          <a:p>
            <a:pPr marL="0" indent="0" algn="ctr">
              <a:buNone/>
            </a:pPr>
            <a:r>
              <a:rPr lang="en-US" sz="1800" b="1" i="1" dirty="0">
                <a:solidFill>
                  <a:srgbClr val="C65D3B"/>
                </a:solidFill>
                <a:latin typeface="Calibri" pitchFamily="34" charset="0"/>
                <a:ea typeface="Calibri" pitchFamily="34" charset="-122"/>
                <a:cs typeface="Calibri" pitchFamily="34" charset="-120"/>
              </a:rPr>
              <a:t>Alleged gap: credit distribution via ISD not done</a:t>
            </a:r>
            <a:endParaRPr lang="en-US" sz="1800" dirty="0"/>
          </a:p>
        </p:txBody>
      </p:sp>
      <p:sp>
        <p:nvSpPr>
          <p:cNvPr id="23" name="Text 21"/>
          <p:cNvSpPr/>
          <p:nvPr/>
        </p:nvSpPr>
        <p:spPr>
          <a:xfrm>
            <a:off x="548640" y="6537960"/>
            <a:ext cx="10058400" cy="274320"/>
          </a:xfrm>
          <a:prstGeom prst="rect">
            <a:avLst/>
          </a:prstGeom>
          <a:noFill/>
          <a:ln/>
        </p:spPr>
        <p:txBody>
          <a:bodyPr wrap="square" lIns="0" tIns="0" rIns="0" bIns="0" rtlCol="0" anchor="ctr"/>
          <a:lstStyle/>
          <a:p>
            <a:pPr marL="0" indent="0" algn="l">
              <a:buNone/>
            </a:pPr>
            <a:r>
              <a:rPr lang="en-US" sz="1100" dirty="0">
                <a:solidFill>
                  <a:srgbClr val="7A6F62"/>
                </a:solidFill>
                <a:latin typeface="Calibri" pitchFamily="34" charset="0"/>
                <a:ea typeface="Calibri" pitchFamily="34" charset="-122"/>
                <a:cs typeface="Calibri" pitchFamily="34" charset="-120"/>
              </a:rPr>
              <a:t>Case Study · EMIPL · Alleged Non-Payment of GST under RCM</a:t>
            </a:r>
            <a:endParaRPr lang="en-US" sz="1100" dirty="0"/>
          </a:p>
        </p:txBody>
      </p:sp>
      <p:sp>
        <p:nvSpPr>
          <p:cNvPr id="24" name="Text 22"/>
          <p:cNvSpPr/>
          <p:nvPr/>
        </p:nvSpPr>
        <p:spPr>
          <a:xfrm>
            <a:off x="11521440" y="6537960"/>
            <a:ext cx="457200" cy="274320"/>
          </a:xfrm>
          <a:prstGeom prst="rect">
            <a:avLst/>
          </a:prstGeom>
          <a:noFill/>
          <a:ln/>
        </p:spPr>
        <p:txBody>
          <a:bodyPr wrap="square" lIns="0" tIns="0" rIns="0" bIns="0" rtlCol="0" anchor="ctr"/>
          <a:lstStyle/>
          <a:p>
            <a:pPr marL="0" indent="0" algn="r">
              <a:buNone/>
            </a:pPr>
            <a:r>
              <a:rPr lang="en-US" sz="1100" dirty="0">
                <a:solidFill>
                  <a:srgbClr val="7A6F62"/>
                </a:solidFill>
                <a:latin typeface="Calibri" pitchFamily="34" charset="0"/>
                <a:ea typeface="Calibri" pitchFamily="34" charset="-122"/>
                <a:cs typeface="Calibri" pitchFamily="34" charset="-120"/>
              </a:rPr>
              <a:t>9</a:t>
            </a:r>
            <a:endParaRPr lang="en-US" sz="11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6</TotalTime>
  <Words>1450</Words>
  <Application>Microsoft Office PowerPoint</Application>
  <PresentationFormat>Widescreen</PresentationFormat>
  <Paragraphs>168</Paragraphs>
  <Slides>15</Slides>
  <Notes>15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EMIPL — Alleged Non-Payment of GST under RCM</dc:title>
  <dc:subject>PptxGenJS Presentation</dc:subject>
  <dc:creator>Presenter</dc:creator>
  <cp:lastModifiedBy>Shubham Khaitan</cp:lastModifiedBy>
  <cp:revision>3</cp:revision>
  <dcterms:created xsi:type="dcterms:W3CDTF">2026-05-15T10:22:03Z</dcterms:created>
  <dcterms:modified xsi:type="dcterms:W3CDTF">2026-05-15T10:35:30Z</dcterms:modified>
</cp:coreProperties>
</file>