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8" r:id="rId3"/>
    <p:sldId id="259" r:id="rId4"/>
    <p:sldId id="260" r:id="rId5"/>
    <p:sldId id="263" r:id="rId6"/>
    <p:sldId id="264" r:id="rId7"/>
    <p:sldId id="265" r:id="rId8"/>
    <p:sldId id="261" r:id="rId9"/>
    <p:sldId id="266" r:id="rId10"/>
    <p:sldId id="267" r:id="rId11"/>
    <p:sldId id="268" r:id="rId12"/>
    <p:sldId id="269" r:id="rId13"/>
  </p:sldIdLst>
  <p:sldSz cx="14630400" cy="8229600"/>
  <p:notesSz cx="8229600" cy="14630400"/>
  <p:embeddedFontLst>
    <p:embeddedFont>
      <p:font typeface="MS Mincho" panose="02020609040205080304" pitchFamily="49" charset="-128"/>
      <p:regular r:id="rId15"/>
    </p:embeddedFont>
    <p:embeddedFont>
      <p:font typeface="Calibri" panose="020F0502020204030204" pitchFamily="34" charset="0"/>
      <p:regular r:id="rId16"/>
      <p:bold r:id="rId17"/>
      <p:italic r:id="rId18"/>
      <p:boldItalic r:id="rId19"/>
    </p:embeddedFont>
    <p:embeddedFont>
      <p:font typeface="Source Sans 3"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0" d="100"/>
          <a:sy n="60" d="100"/>
        </p:scale>
        <p:origin x="989"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96395-6E94-43EC-AB97-78B0C86DF04F}"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n-IN"/>
        </a:p>
      </dgm:t>
    </dgm:pt>
    <dgm:pt modelId="{A43039C6-D990-4630-8E92-9468677A664B}">
      <dgm:prSet phldrT="[Text]" phldr="0" custT="1"/>
      <dgm:spPr/>
      <dgm:t>
        <a:bodyPr/>
        <a:lstStyle/>
        <a:p>
          <a:pPr algn="ctr"/>
          <a:r>
            <a:rPr lang="en-IN" sz="2500" b="1" dirty="0">
              <a:latin typeface="Times New Roman" panose="02020603050405020304" pitchFamily="18" charset="0"/>
              <a:cs typeface="Times New Roman" panose="02020603050405020304" pitchFamily="18" charset="0"/>
            </a:rPr>
            <a:t>3 Conditions</a:t>
          </a:r>
        </a:p>
      </dgm:t>
    </dgm:pt>
    <dgm:pt modelId="{32AE1297-4CA9-43DB-A859-C1EB33C0692B}" type="parTrans" cxnId="{41F5E5D6-3FF6-4103-8C92-331FA3E61A03}">
      <dgm:prSet/>
      <dgm:spPr/>
      <dgm:t>
        <a:bodyPr/>
        <a:lstStyle/>
        <a:p>
          <a:endParaRPr lang="en-IN" sz="1800">
            <a:latin typeface="Times New Roman" panose="02020603050405020304" pitchFamily="18" charset="0"/>
            <a:cs typeface="Times New Roman" panose="02020603050405020304" pitchFamily="18" charset="0"/>
          </a:endParaRPr>
        </a:p>
      </dgm:t>
    </dgm:pt>
    <dgm:pt modelId="{312C62D8-1691-408F-AE04-11A0F5EDE033}" type="sibTrans" cxnId="{41F5E5D6-3FF6-4103-8C92-331FA3E61A03}">
      <dgm:prSet/>
      <dgm:spPr/>
      <dgm:t>
        <a:bodyPr/>
        <a:lstStyle/>
        <a:p>
          <a:endParaRPr lang="en-IN" sz="1800">
            <a:latin typeface="Times New Roman" panose="02020603050405020304" pitchFamily="18" charset="0"/>
            <a:cs typeface="Times New Roman" panose="02020603050405020304" pitchFamily="18" charset="0"/>
          </a:endParaRPr>
        </a:p>
      </dgm:t>
    </dgm:pt>
    <dgm:pt modelId="{8356D366-4B4F-4897-822F-782C9F5A5275}">
      <dgm:prSet phldrT="[Text]" phldr="0" custT="1"/>
      <dgm:spPr/>
      <dgm:t>
        <a:bodyPr/>
        <a:lstStyle/>
        <a:p>
          <a:r>
            <a:rPr lang="en-IN" sz="2500" dirty="0">
              <a:latin typeface="Times New Roman" panose="02020603050405020304" pitchFamily="18" charset="0"/>
              <a:cs typeface="Times New Roman" panose="02020603050405020304" pitchFamily="18" charset="0"/>
            </a:rPr>
            <a:t>1.  Service of </a:t>
          </a:r>
          <a:r>
            <a:rPr lang="en-IN" sz="2500" dirty="0">
              <a:solidFill>
                <a:srgbClr val="FF0000"/>
              </a:solidFill>
              <a:latin typeface="Times New Roman" panose="02020603050405020304" pitchFamily="18" charset="0"/>
              <a:cs typeface="Times New Roman" panose="02020603050405020304" pitchFamily="18" charset="0"/>
            </a:rPr>
            <a:t>Renting</a:t>
          </a:r>
        </a:p>
      </dgm:t>
    </dgm:pt>
    <dgm:pt modelId="{BB151662-1D5A-4A55-85A6-6EB1495EDD24}" type="parTrans" cxnId="{7BDABF83-1821-46F2-A822-05DC9098ED88}">
      <dgm:prSet/>
      <dgm:spPr/>
      <dgm:t>
        <a:bodyPr/>
        <a:lstStyle/>
        <a:p>
          <a:endParaRPr lang="en-IN" sz="1800">
            <a:latin typeface="Times New Roman" panose="02020603050405020304" pitchFamily="18" charset="0"/>
            <a:cs typeface="Times New Roman" panose="02020603050405020304" pitchFamily="18" charset="0"/>
          </a:endParaRPr>
        </a:p>
      </dgm:t>
    </dgm:pt>
    <dgm:pt modelId="{DA7CC9A8-1C6C-4E4F-859A-0BF0E48D187C}" type="sibTrans" cxnId="{7BDABF83-1821-46F2-A822-05DC9098ED88}">
      <dgm:prSet/>
      <dgm:spPr/>
      <dgm:t>
        <a:bodyPr/>
        <a:lstStyle/>
        <a:p>
          <a:endParaRPr lang="en-IN" sz="1800">
            <a:latin typeface="Times New Roman" panose="02020603050405020304" pitchFamily="18" charset="0"/>
            <a:cs typeface="Times New Roman" panose="02020603050405020304" pitchFamily="18" charset="0"/>
          </a:endParaRPr>
        </a:p>
      </dgm:t>
    </dgm:pt>
    <dgm:pt modelId="{4CB85420-64A4-49DE-BB02-1E84A2ED2774}">
      <dgm:prSet phldrT="[Text]" phldr="0" custT="1"/>
      <dgm:spPr/>
      <dgm:t>
        <a:bodyPr/>
        <a:lstStyle/>
        <a:p>
          <a:r>
            <a:rPr lang="en-IN" sz="2500" dirty="0">
              <a:latin typeface="Times New Roman" panose="02020603050405020304" pitchFamily="18" charset="0"/>
              <a:cs typeface="Times New Roman" panose="02020603050405020304" pitchFamily="18" charset="0"/>
            </a:rPr>
            <a:t>2. Subject matter is </a:t>
          </a:r>
          <a:r>
            <a:rPr lang="en-IN" sz="2500" dirty="0">
              <a:solidFill>
                <a:srgbClr val="FF0000"/>
              </a:solidFill>
              <a:latin typeface="Times New Roman" panose="02020603050405020304" pitchFamily="18" charset="0"/>
              <a:cs typeface="Times New Roman" panose="02020603050405020304" pitchFamily="18" charset="0"/>
            </a:rPr>
            <a:t>Residential Dwelling</a:t>
          </a:r>
        </a:p>
      </dgm:t>
    </dgm:pt>
    <dgm:pt modelId="{58D06E65-CECC-4177-9FF0-EA4076B6F29F}" type="parTrans" cxnId="{065DA9A1-4AC3-4D25-818C-689FEF93EB0E}">
      <dgm:prSet/>
      <dgm:spPr/>
      <dgm:t>
        <a:bodyPr/>
        <a:lstStyle/>
        <a:p>
          <a:endParaRPr lang="en-IN" sz="1800">
            <a:latin typeface="Times New Roman" panose="02020603050405020304" pitchFamily="18" charset="0"/>
            <a:cs typeface="Times New Roman" panose="02020603050405020304" pitchFamily="18" charset="0"/>
          </a:endParaRPr>
        </a:p>
      </dgm:t>
    </dgm:pt>
    <dgm:pt modelId="{12B174C7-384D-46E3-BA4D-010DF50E6D17}" type="sibTrans" cxnId="{065DA9A1-4AC3-4D25-818C-689FEF93EB0E}">
      <dgm:prSet/>
      <dgm:spPr/>
      <dgm:t>
        <a:bodyPr/>
        <a:lstStyle/>
        <a:p>
          <a:endParaRPr lang="en-IN" sz="1800">
            <a:latin typeface="Times New Roman" panose="02020603050405020304" pitchFamily="18" charset="0"/>
            <a:cs typeface="Times New Roman" panose="02020603050405020304" pitchFamily="18" charset="0"/>
          </a:endParaRPr>
        </a:p>
      </dgm:t>
    </dgm:pt>
    <dgm:pt modelId="{2473A940-ED65-4AD3-8B7D-BBA444BAAC39}">
      <dgm:prSet phldrT="[Text]" phldr="0" custT="1"/>
      <dgm:spPr/>
      <dgm:t>
        <a:bodyPr/>
        <a:lstStyle/>
        <a:p>
          <a:r>
            <a:rPr lang="en-IN" sz="2500" dirty="0">
              <a:latin typeface="Times New Roman" panose="02020603050405020304" pitchFamily="18" charset="0"/>
              <a:cs typeface="Times New Roman" panose="02020603050405020304" pitchFamily="18" charset="0"/>
            </a:rPr>
            <a:t>3. It should be </a:t>
          </a:r>
          <a:r>
            <a:rPr lang="en-IN" sz="2500" dirty="0">
              <a:solidFill>
                <a:srgbClr val="FF0000"/>
              </a:solidFill>
              <a:latin typeface="Times New Roman" panose="02020603050405020304" pitchFamily="18" charset="0"/>
              <a:cs typeface="Times New Roman" panose="02020603050405020304" pitchFamily="18" charset="0"/>
            </a:rPr>
            <a:t>used as a residence</a:t>
          </a:r>
        </a:p>
      </dgm:t>
    </dgm:pt>
    <dgm:pt modelId="{AAF2AB63-E2FA-4128-99B9-7A9A5C6D1554}" type="parTrans" cxnId="{3FD9FAB3-5FF2-4B65-8FAE-39543A6B9467}">
      <dgm:prSet/>
      <dgm:spPr/>
      <dgm:t>
        <a:bodyPr/>
        <a:lstStyle/>
        <a:p>
          <a:endParaRPr lang="en-IN" sz="1800">
            <a:latin typeface="Times New Roman" panose="02020603050405020304" pitchFamily="18" charset="0"/>
            <a:cs typeface="Times New Roman" panose="02020603050405020304" pitchFamily="18" charset="0"/>
          </a:endParaRPr>
        </a:p>
      </dgm:t>
    </dgm:pt>
    <dgm:pt modelId="{0741B3A2-ADFA-4F44-96AF-9CF7B9319430}" type="sibTrans" cxnId="{3FD9FAB3-5FF2-4B65-8FAE-39543A6B9467}">
      <dgm:prSet/>
      <dgm:spPr/>
      <dgm:t>
        <a:bodyPr/>
        <a:lstStyle/>
        <a:p>
          <a:endParaRPr lang="en-IN" sz="1800">
            <a:latin typeface="Times New Roman" panose="02020603050405020304" pitchFamily="18" charset="0"/>
            <a:cs typeface="Times New Roman" panose="02020603050405020304" pitchFamily="18" charset="0"/>
          </a:endParaRPr>
        </a:p>
      </dgm:t>
    </dgm:pt>
    <dgm:pt modelId="{826F9A75-5542-4CB6-837B-B03533444A96}" type="pres">
      <dgm:prSet presAssocID="{90D96395-6E94-43EC-AB97-78B0C86DF04F}" presName="vert0" presStyleCnt="0">
        <dgm:presLayoutVars>
          <dgm:dir/>
          <dgm:animOne val="branch"/>
          <dgm:animLvl val="lvl"/>
        </dgm:presLayoutVars>
      </dgm:prSet>
      <dgm:spPr/>
    </dgm:pt>
    <dgm:pt modelId="{593BFC1C-C8F5-413B-9830-BD7BC2F3403B}" type="pres">
      <dgm:prSet presAssocID="{A43039C6-D990-4630-8E92-9468677A664B}" presName="thickLine" presStyleLbl="alignNode1" presStyleIdx="0" presStyleCnt="1" custLinFactNeighborY="1141"/>
      <dgm:spPr/>
    </dgm:pt>
    <dgm:pt modelId="{A064F018-825C-4393-A083-7E1C5CDAEB13}" type="pres">
      <dgm:prSet presAssocID="{A43039C6-D990-4630-8E92-9468677A664B}" presName="horz1" presStyleCnt="0"/>
      <dgm:spPr/>
    </dgm:pt>
    <dgm:pt modelId="{BBD7C28E-FE7A-4E89-9C64-3CC77DE0A4E4}" type="pres">
      <dgm:prSet presAssocID="{A43039C6-D990-4630-8E92-9468677A664B}" presName="tx1" presStyleLbl="revTx" presStyleIdx="0" presStyleCnt="4"/>
      <dgm:spPr/>
    </dgm:pt>
    <dgm:pt modelId="{69C52756-F6AC-416B-88BF-3A25E130690A}" type="pres">
      <dgm:prSet presAssocID="{A43039C6-D990-4630-8E92-9468677A664B}" presName="vert1" presStyleCnt="0"/>
      <dgm:spPr/>
    </dgm:pt>
    <dgm:pt modelId="{FEBBA481-CEB7-49AA-89D8-0110CFAD78EE}" type="pres">
      <dgm:prSet presAssocID="{8356D366-4B4F-4897-822F-782C9F5A5275}" presName="vertSpace2a" presStyleCnt="0"/>
      <dgm:spPr/>
    </dgm:pt>
    <dgm:pt modelId="{1D11994E-7BA4-4CB2-B530-93495698CF5B}" type="pres">
      <dgm:prSet presAssocID="{8356D366-4B4F-4897-822F-782C9F5A5275}" presName="horz2" presStyleCnt="0"/>
      <dgm:spPr/>
    </dgm:pt>
    <dgm:pt modelId="{ED3DEB2E-96F8-455C-B004-4B5A45ABCCE1}" type="pres">
      <dgm:prSet presAssocID="{8356D366-4B4F-4897-822F-782C9F5A5275}" presName="horzSpace2" presStyleCnt="0"/>
      <dgm:spPr/>
    </dgm:pt>
    <dgm:pt modelId="{E520CDAA-80BA-4E8F-A437-238AA00C5B6D}" type="pres">
      <dgm:prSet presAssocID="{8356D366-4B4F-4897-822F-782C9F5A5275}" presName="tx2" presStyleLbl="revTx" presStyleIdx="1" presStyleCnt="4"/>
      <dgm:spPr/>
    </dgm:pt>
    <dgm:pt modelId="{03F534EB-1989-4790-8302-1BAFF4555FA7}" type="pres">
      <dgm:prSet presAssocID="{8356D366-4B4F-4897-822F-782C9F5A5275}" presName="vert2" presStyleCnt="0"/>
      <dgm:spPr/>
    </dgm:pt>
    <dgm:pt modelId="{F0D7CDF4-200D-4D87-8FE8-30D036BB94D8}" type="pres">
      <dgm:prSet presAssocID="{8356D366-4B4F-4897-822F-782C9F5A5275}" presName="thinLine2b" presStyleLbl="callout" presStyleIdx="0" presStyleCnt="3"/>
      <dgm:spPr/>
    </dgm:pt>
    <dgm:pt modelId="{E6554D0A-3F75-4D3A-B995-C04B3CA90C18}" type="pres">
      <dgm:prSet presAssocID="{8356D366-4B4F-4897-822F-782C9F5A5275}" presName="vertSpace2b" presStyleCnt="0"/>
      <dgm:spPr/>
    </dgm:pt>
    <dgm:pt modelId="{42C4923D-3D67-45C8-9F29-EE4C5F8335F0}" type="pres">
      <dgm:prSet presAssocID="{4CB85420-64A4-49DE-BB02-1E84A2ED2774}" presName="horz2" presStyleCnt="0"/>
      <dgm:spPr/>
    </dgm:pt>
    <dgm:pt modelId="{2963590A-B020-4A83-8E5D-AD67F4C44685}" type="pres">
      <dgm:prSet presAssocID="{4CB85420-64A4-49DE-BB02-1E84A2ED2774}" presName="horzSpace2" presStyleCnt="0"/>
      <dgm:spPr/>
    </dgm:pt>
    <dgm:pt modelId="{19C67991-3109-4F5A-A4EC-B47030A1C47C}" type="pres">
      <dgm:prSet presAssocID="{4CB85420-64A4-49DE-BB02-1E84A2ED2774}" presName="tx2" presStyleLbl="revTx" presStyleIdx="2" presStyleCnt="4"/>
      <dgm:spPr/>
    </dgm:pt>
    <dgm:pt modelId="{47C9F6AD-3028-4681-8728-DCD5249CBB37}" type="pres">
      <dgm:prSet presAssocID="{4CB85420-64A4-49DE-BB02-1E84A2ED2774}" presName="vert2" presStyleCnt="0"/>
      <dgm:spPr/>
    </dgm:pt>
    <dgm:pt modelId="{499EDA4F-F68D-4BD7-8A51-FE133FBBA4E6}" type="pres">
      <dgm:prSet presAssocID="{4CB85420-64A4-49DE-BB02-1E84A2ED2774}" presName="thinLine2b" presStyleLbl="callout" presStyleIdx="1" presStyleCnt="3"/>
      <dgm:spPr/>
    </dgm:pt>
    <dgm:pt modelId="{9F40486F-130D-4771-AA2F-1159A57BF6BC}" type="pres">
      <dgm:prSet presAssocID="{4CB85420-64A4-49DE-BB02-1E84A2ED2774}" presName="vertSpace2b" presStyleCnt="0"/>
      <dgm:spPr/>
    </dgm:pt>
    <dgm:pt modelId="{58415127-E1FA-409E-A4C0-3E900C70316F}" type="pres">
      <dgm:prSet presAssocID="{2473A940-ED65-4AD3-8B7D-BBA444BAAC39}" presName="horz2" presStyleCnt="0"/>
      <dgm:spPr/>
    </dgm:pt>
    <dgm:pt modelId="{87634B18-91AD-45A4-AF53-E8BDB1FB84F4}" type="pres">
      <dgm:prSet presAssocID="{2473A940-ED65-4AD3-8B7D-BBA444BAAC39}" presName="horzSpace2" presStyleCnt="0"/>
      <dgm:spPr/>
    </dgm:pt>
    <dgm:pt modelId="{EE3FAF21-70DF-4C9D-856F-8C10A03A7B77}" type="pres">
      <dgm:prSet presAssocID="{2473A940-ED65-4AD3-8B7D-BBA444BAAC39}" presName="tx2" presStyleLbl="revTx" presStyleIdx="3" presStyleCnt="4"/>
      <dgm:spPr/>
    </dgm:pt>
    <dgm:pt modelId="{377B3434-B74B-4FA4-A835-97CC834DFF8F}" type="pres">
      <dgm:prSet presAssocID="{2473A940-ED65-4AD3-8B7D-BBA444BAAC39}" presName="vert2" presStyleCnt="0"/>
      <dgm:spPr/>
    </dgm:pt>
    <dgm:pt modelId="{F0844D1A-6FE1-4C3F-A623-7AB6626804DA}" type="pres">
      <dgm:prSet presAssocID="{2473A940-ED65-4AD3-8B7D-BBA444BAAC39}" presName="thinLine2b" presStyleLbl="callout" presStyleIdx="2" presStyleCnt="3"/>
      <dgm:spPr/>
    </dgm:pt>
    <dgm:pt modelId="{35451B89-F3CA-4DA3-BDA6-240A10FE84C0}" type="pres">
      <dgm:prSet presAssocID="{2473A940-ED65-4AD3-8B7D-BBA444BAAC39}" presName="vertSpace2b" presStyleCnt="0"/>
      <dgm:spPr/>
    </dgm:pt>
  </dgm:ptLst>
  <dgm:cxnLst>
    <dgm:cxn modelId="{781DC41F-AF39-4A6B-947A-0CC86FCA8AB2}" type="presOf" srcId="{8356D366-4B4F-4897-822F-782C9F5A5275}" destId="{E520CDAA-80BA-4E8F-A437-238AA00C5B6D}" srcOrd="0" destOrd="0" presId="urn:microsoft.com/office/officeart/2008/layout/LinedList"/>
    <dgm:cxn modelId="{60E74030-B2BB-43B8-9BD0-8E1E4AF44A45}" type="presOf" srcId="{A43039C6-D990-4630-8E92-9468677A664B}" destId="{BBD7C28E-FE7A-4E89-9C64-3CC77DE0A4E4}" srcOrd="0" destOrd="0" presId="urn:microsoft.com/office/officeart/2008/layout/LinedList"/>
    <dgm:cxn modelId="{78106436-163B-468E-B1D3-BC6FF6A48428}" type="presOf" srcId="{2473A940-ED65-4AD3-8B7D-BBA444BAAC39}" destId="{EE3FAF21-70DF-4C9D-856F-8C10A03A7B77}" srcOrd="0" destOrd="0" presId="urn:microsoft.com/office/officeart/2008/layout/LinedList"/>
    <dgm:cxn modelId="{7BDABF83-1821-46F2-A822-05DC9098ED88}" srcId="{A43039C6-D990-4630-8E92-9468677A664B}" destId="{8356D366-4B4F-4897-822F-782C9F5A5275}" srcOrd="0" destOrd="0" parTransId="{BB151662-1D5A-4A55-85A6-6EB1495EDD24}" sibTransId="{DA7CC9A8-1C6C-4E4F-859A-0BF0E48D187C}"/>
    <dgm:cxn modelId="{065DA9A1-4AC3-4D25-818C-689FEF93EB0E}" srcId="{A43039C6-D990-4630-8E92-9468677A664B}" destId="{4CB85420-64A4-49DE-BB02-1E84A2ED2774}" srcOrd="1" destOrd="0" parTransId="{58D06E65-CECC-4177-9FF0-EA4076B6F29F}" sibTransId="{12B174C7-384D-46E3-BA4D-010DF50E6D17}"/>
    <dgm:cxn modelId="{3FD9FAB3-5FF2-4B65-8FAE-39543A6B9467}" srcId="{A43039C6-D990-4630-8E92-9468677A664B}" destId="{2473A940-ED65-4AD3-8B7D-BBA444BAAC39}" srcOrd="2" destOrd="0" parTransId="{AAF2AB63-E2FA-4128-99B9-7A9A5C6D1554}" sibTransId="{0741B3A2-ADFA-4F44-96AF-9CF7B9319430}"/>
    <dgm:cxn modelId="{52FC2EB9-F68A-423F-98B8-B3FF486B058D}" type="presOf" srcId="{4CB85420-64A4-49DE-BB02-1E84A2ED2774}" destId="{19C67991-3109-4F5A-A4EC-B47030A1C47C}" srcOrd="0" destOrd="0" presId="urn:microsoft.com/office/officeart/2008/layout/LinedList"/>
    <dgm:cxn modelId="{41F5E5D6-3FF6-4103-8C92-331FA3E61A03}" srcId="{90D96395-6E94-43EC-AB97-78B0C86DF04F}" destId="{A43039C6-D990-4630-8E92-9468677A664B}" srcOrd="0" destOrd="0" parTransId="{32AE1297-4CA9-43DB-A859-C1EB33C0692B}" sibTransId="{312C62D8-1691-408F-AE04-11A0F5EDE033}"/>
    <dgm:cxn modelId="{0F8F47ED-0724-4332-8D88-C0E451BAF9FD}" type="presOf" srcId="{90D96395-6E94-43EC-AB97-78B0C86DF04F}" destId="{826F9A75-5542-4CB6-837B-B03533444A96}" srcOrd="0" destOrd="0" presId="urn:microsoft.com/office/officeart/2008/layout/LinedList"/>
    <dgm:cxn modelId="{9424BFA4-80B5-4C8C-BD74-13EBECFE402C}" type="presParOf" srcId="{826F9A75-5542-4CB6-837B-B03533444A96}" destId="{593BFC1C-C8F5-413B-9830-BD7BC2F3403B}" srcOrd="0" destOrd="0" presId="urn:microsoft.com/office/officeart/2008/layout/LinedList"/>
    <dgm:cxn modelId="{E33A9BC9-77F8-437B-A82E-8E40B42AA26C}" type="presParOf" srcId="{826F9A75-5542-4CB6-837B-B03533444A96}" destId="{A064F018-825C-4393-A083-7E1C5CDAEB13}" srcOrd="1" destOrd="0" presId="urn:microsoft.com/office/officeart/2008/layout/LinedList"/>
    <dgm:cxn modelId="{13B9FCE4-2904-4B16-944D-AC785F23F937}" type="presParOf" srcId="{A064F018-825C-4393-A083-7E1C5CDAEB13}" destId="{BBD7C28E-FE7A-4E89-9C64-3CC77DE0A4E4}" srcOrd="0" destOrd="0" presId="urn:microsoft.com/office/officeart/2008/layout/LinedList"/>
    <dgm:cxn modelId="{0CF56D77-6C50-4300-ACE8-489FF28BDE4A}" type="presParOf" srcId="{A064F018-825C-4393-A083-7E1C5CDAEB13}" destId="{69C52756-F6AC-416B-88BF-3A25E130690A}" srcOrd="1" destOrd="0" presId="urn:microsoft.com/office/officeart/2008/layout/LinedList"/>
    <dgm:cxn modelId="{BC811E2C-4967-47CD-8FAC-62F4AD6CF9FA}" type="presParOf" srcId="{69C52756-F6AC-416B-88BF-3A25E130690A}" destId="{FEBBA481-CEB7-49AA-89D8-0110CFAD78EE}" srcOrd="0" destOrd="0" presId="urn:microsoft.com/office/officeart/2008/layout/LinedList"/>
    <dgm:cxn modelId="{7D628AE9-0AC9-4AEC-9E5E-3989E39FE9BE}" type="presParOf" srcId="{69C52756-F6AC-416B-88BF-3A25E130690A}" destId="{1D11994E-7BA4-4CB2-B530-93495698CF5B}" srcOrd="1" destOrd="0" presId="urn:microsoft.com/office/officeart/2008/layout/LinedList"/>
    <dgm:cxn modelId="{21E36EE1-4075-4F40-9305-45CE58432EB2}" type="presParOf" srcId="{1D11994E-7BA4-4CB2-B530-93495698CF5B}" destId="{ED3DEB2E-96F8-455C-B004-4B5A45ABCCE1}" srcOrd="0" destOrd="0" presId="urn:microsoft.com/office/officeart/2008/layout/LinedList"/>
    <dgm:cxn modelId="{92A17D94-7F14-40E9-B9CC-E3DDA9505E8C}" type="presParOf" srcId="{1D11994E-7BA4-4CB2-B530-93495698CF5B}" destId="{E520CDAA-80BA-4E8F-A437-238AA00C5B6D}" srcOrd="1" destOrd="0" presId="urn:microsoft.com/office/officeart/2008/layout/LinedList"/>
    <dgm:cxn modelId="{93B3B391-38D1-4019-AA91-B74786F0C78E}" type="presParOf" srcId="{1D11994E-7BA4-4CB2-B530-93495698CF5B}" destId="{03F534EB-1989-4790-8302-1BAFF4555FA7}" srcOrd="2" destOrd="0" presId="urn:microsoft.com/office/officeart/2008/layout/LinedList"/>
    <dgm:cxn modelId="{750088C0-F024-41D3-B196-B4A969266877}" type="presParOf" srcId="{69C52756-F6AC-416B-88BF-3A25E130690A}" destId="{F0D7CDF4-200D-4D87-8FE8-30D036BB94D8}" srcOrd="2" destOrd="0" presId="urn:microsoft.com/office/officeart/2008/layout/LinedList"/>
    <dgm:cxn modelId="{41AC916B-731A-44AA-8411-3A6134CA7A01}" type="presParOf" srcId="{69C52756-F6AC-416B-88BF-3A25E130690A}" destId="{E6554D0A-3F75-4D3A-B995-C04B3CA90C18}" srcOrd="3" destOrd="0" presId="urn:microsoft.com/office/officeart/2008/layout/LinedList"/>
    <dgm:cxn modelId="{61D72028-5D38-4737-A548-82EB445910FB}" type="presParOf" srcId="{69C52756-F6AC-416B-88BF-3A25E130690A}" destId="{42C4923D-3D67-45C8-9F29-EE4C5F8335F0}" srcOrd="4" destOrd="0" presId="urn:microsoft.com/office/officeart/2008/layout/LinedList"/>
    <dgm:cxn modelId="{D0B6C196-C30B-4C42-B450-AE0E266C9373}" type="presParOf" srcId="{42C4923D-3D67-45C8-9F29-EE4C5F8335F0}" destId="{2963590A-B020-4A83-8E5D-AD67F4C44685}" srcOrd="0" destOrd="0" presId="urn:microsoft.com/office/officeart/2008/layout/LinedList"/>
    <dgm:cxn modelId="{95DB17AA-D9EA-4B7C-B89D-759255953076}" type="presParOf" srcId="{42C4923D-3D67-45C8-9F29-EE4C5F8335F0}" destId="{19C67991-3109-4F5A-A4EC-B47030A1C47C}" srcOrd="1" destOrd="0" presId="urn:microsoft.com/office/officeart/2008/layout/LinedList"/>
    <dgm:cxn modelId="{EFB8C41C-E5C7-4F4C-9B7C-E2B008352F52}" type="presParOf" srcId="{42C4923D-3D67-45C8-9F29-EE4C5F8335F0}" destId="{47C9F6AD-3028-4681-8728-DCD5249CBB37}" srcOrd="2" destOrd="0" presId="urn:microsoft.com/office/officeart/2008/layout/LinedList"/>
    <dgm:cxn modelId="{76F30BB3-F5EA-4578-8E19-E6A36324D525}" type="presParOf" srcId="{69C52756-F6AC-416B-88BF-3A25E130690A}" destId="{499EDA4F-F68D-4BD7-8A51-FE133FBBA4E6}" srcOrd="5" destOrd="0" presId="urn:microsoft.com/office/officeart/2008/layout/LinedList"/>
    <dgm:cxn modelId="{C3A0EACF-4564-4771-BBE4-543434E3BAAF}" type="presParOf" srcId="{69C52756-F6AC-416B-88BF-3A25E130690A}" destId="{9F40486F-130D-4771-AA2F-1159A57BF6BC}" srcOrd="6" destOrd="0" presId="urn:microsoft.com/office/officeart/2008/layout/LinedList"/>
    <dgm:cxn modelId="{2D07C588-A839-4024-98E0-33E79065FC1A}" type="presParOf" srcId="{69C52756-F6AC-416B-88BF-3A25E130690A}" destId="{58415127-E1FA-409E-A4C0-3E900C70316F}" srcOrd="7" destOrd="0" presId="urn:microsoft.com/office/officeart/2008/layout/LinedList"/>
    <dgm:cxn modelId="{CAF236AC-6133-4D41-94A2-0A1D02BAC706}" type="presParOf" srcId="{58415127-E1FA-409E-A4C0-3E900C70316F}" destId="{87634B18-91AD-45A4-AF53-E8BDB1FB84F4}" srcOrd="0" destOrd="0" presId="urn:microsoft.com/office/officeart/2008/layout/LinedList"/>
    <dgm:cxn modelId="{ED2A175B-4B5F-4FB0-A837-DD490432B133}" type="presParOf" srcId="{58415127-E1FA-409E-A4C0-3E900C70316F}" destId="{EE3FAF21-70DF-4C9D-856F-8C10A03A7B77}" srcOrd="1" destOrd="0" presId="urn:microsoft.com/office/officeart/2008/layout/LinedList"/>
    <dgm:cxn modelId="{EC32F0AB-EEE5-49FD-A37A-D8DE652CE33C}" type="presParOf" srcId="{58415127-E1FA-409E-A4C0-3E900C70316F}" destId="{377B3434-B74B-4FA4-A835-97CC834DFF8F}" srcOrd="2" destOrd="0" presId="urn:microsoft.com/office/officeart/2008/layout/LinedList"/>
    <dgm:cxn modelId="{25F48C2F-0DAA-4B88-8723-D9AC54515504}" type="presParOf" srcId="{69C52756-F6AC-416B-88BF-3A25E130690A}" destId="{F0844D1A-6FE1-4C3F-A623-7AB6626804DA}" srcOrd="8" destOrd="0" presId="urn:microsoft.com/office/officeart/2008/layout/LinedList"/>
    <dgm:cxn modelId="{B2DB17BA-6780-47A3-88AB-5A9C17548974}" type="presParOf" srcId="{69C52756-F6AC-416B-88BF-3A25E130690A}" destId="{35451B89-F3CA-4DA3-BDA6-240A10FE84C0}"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BFC1C-C8F5-413B-9830-BD7BC2F3403B}">
      <dsp:nvSpPr>
        <dsp:cNvPr id="0" name=""/>
        <dsp:cNvSpPr/>
      </dsp:nvSpPr>
      <dsp:spPr>
        <a:xfrm>
          <a:off x="0" y="41066"/>
          <a:ext cx="9320757" cy="0"/>
        </a:xfrm>
        <a:prstGeom prst="lin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7C28E-FE7A-4E89-9C64-3CC77DE0A4E4}">
      <dsp:nvSpPr>
        <dsp:cNvPr id="0" name=""/>
        <dsp:cNvSpPr/>
      </dsp:nvSpPr>
      <dsp:spPr>
        <a:xfrm>
          <a:off x="0" y="0"/>
          <a:ext cx="1864151" cy="359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r>
            <a:rPr lang="en-IN" sz="2500" b="1" kern="1200" dirty="0">
              <a:latin typeface="Times New Roman" panose="02020603050405020304" pitchFamily="18" charset="0"/>
              <a:cs typeface="Times New Roman" panose="02020603050405020304" pitchFamily="18" charset="0"/>
            </a:rPr>
            <a:t>3 Conditions</a:t>
          </a:r>
        </a:p>
      </dsp:txBody>
      <dsp:txXfrm>
        <a:off x="0" y="0"/>
        <a:ext cx="1864151" cy="3599141"/>
      </dsp:txXfrm>
    </dsp:sp>
    <dsp:sp modelId="{E520CDAA-80BA-4E8F-A437-238AA00C5B6D}">
      <dsp:nvSpPr>
        <dsp:cNvPr id="0" name=""/>
        <dsp:cNvSpPr/>
      </dsp:nvSpPr>
      <dsp:spPr>
        <a:xfrm>
          <a:off x="2003962" y="56236"/>
          <a:ext cx="7316795" cy="112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N" sz="2500" kern="1200" dirty="0">
              <a:latin typeface="Times New Roman" panose="02020603050405020304" pitchFamily="18" charset="0"/>
              <a:cs typeface="Times New Roman" panose="02020603050405020304" pitchFamily="18" charset="0"/>
            </a:rPr>
            <a:t>1.  Service of </a:t>
          </a:r>
          <a:r>
            <a:rPr lang="en-IN" sz="2500" kern="1200" dirty="0">
              <a:solidFill>
                <a:srgbClr val="FF0000"/>
              </a:solidFill>
              <a:latin typeface="Times New Roman" panose="02020603050405020304" pitchFamily="18" charset="0"/>
              <a:cs typeface="Times New Roman" panose="02020603050405020304" pitchFamily="18" charset="0"/>
            </a:rPr>
            <a:t>Renting</a:t>
          </a:r>
        </a:p>
      </dsp:txBody>
      <dsp:txXfrm>
        <a:off x="2003962" y="56236"/>
        <a:ext cx="7316795" cy="1124731"/>
      </dsp:txXfrm>
    </dsp:sp>
    <dsp:sp modelId="{F0D7CDF4-200D-4D87-8FE8-30D036BB94D8}">
      <dsp:nvSpPr>
        <dsp:cNvPr id="0" name=""/>
        <dsp:cNvSpPr/>
      </dsp:nvSpPr>
      <dsp:spPr>
        <a:xfrm>
          <a:off x="1864151" y="1180968"/>
          <a:ext cx="74566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C67991-3109-4F5A-A4EC-B47030A1C47C}">
      <dsp:nvSpPr>
        <dsp:cNvPr id="0" name=""/>
        <dsp:cNvSpPr/>
      </dsp:nvSpPr>
      <dsp:spPr>
        <a:xfrm>
          <a:off x="2003962" y="1237204"/>
          <a:ext cx="7316795" cy="112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N" sz="2500" kern="1200" dirty="0">
              <a:latin typeface="Times New Roman" panose="02020603050405020304" pitchFamily="18" charset="0"/>
              <a:cs typeface="Times New Roman" panose="02020603050405020304" pitchFamily="18" charset="0"/>
            </a:rPr>
            <a:t>2. Subject matter is </a:t>
          </a:r>
          <a:r>
            <a:rPr lang="en-IN" sz="2500" kern="1200" dirty="0">
              <a:solidFill>
                <a:srgbClr val="FF0000"/>
              </a:solidFill>
              <a:latin typeface="Times New Roman" panose="02020603050405020304" pitchFamily="18" charset="0"/>
              <a:cs typeface="Times New Roman" panose="02020603050405020304" pitchFamily="18" charset="0"/>
            </a:rPr>
            <a:t>Residential Dwelling</a:t>
          </a:r>
        </a:p>
      </dsp:txBody>
      <dsp:txXfrm>
        <a:off x="2003962" y="1237204"/>
        <a:ext cx="7316795" cy="1124731"/>
      </dsp:txXfrm>
    </dsp:sp>
    <dsp:sp modelId="{499EDA4F-F68D-4BD7-8A51-FE133FBBA4E6}">
      <dsp:nvSpPr>
        <dsp:cNvPr id="0" name=""/>
        <dsp:cNvSpPr/>
      </dsp:nvSpPr>
      <dsp:spPr>
        <a:xfrm>
          <a:off x="1864151" y="2361936"/>
          <a:ext cx="74566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3FAF21-70DF-4C9D-856F-8C10A03A7B77}">
      <dsp:nvSpPr>
        <dsp:cNvPr id="0" name=""/>
        <dsp:cNvSpPr/>
      </dsp:nvSpPr>
      <dsp:spPr>
        <a:xfrm>
          <a:off x="2003962" y="2418172"/>
          <a:ext cx="7316795" cy="112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N" sz="2500" kern="1200" dirty="0">
              <a:latin typeface="Times New Roman" panose="02020603050405020304" pitchFamily="18" charset="0"/>
              <a:cs typeface="Times New Roman" panose="02020603050405020304" pitchFamily="18" charset="0"/>
            </a:rPr>
            <a:t>3. It should be </a:t>
          </a:r>
          <a:r>
            <a:rPr lang="en-IN" sz="2500" kern="1200" dirty="0">
              <a:solidFill>
                <a:srgbClr val="FF0000"/>
              </a:solidFill>
              <a:latin typeface="Times New Roman" panose="02020603050405020304" pitchFamily="18" charset="0"/>
              <a:cs typeface="Times New Roman" panose="02020603050405020304" pitchFamily="18" charset="0"/>
            </a:rPr>
            <a:t>used as a residence</a:t>
          </a:r>
        </a:p>
      </dsp:txBody>
      <dsp:txXfrm>
        <a:off x="2003962" y="2418172"/>
        <a:ext cx="7316795" cy="1124731"/>
      </dsp:txXfrm>
    </dsp:sp>
    <dsp:sp modelId="{F0844D1A-6FE1-4C3F-A623-7AB6626804DA}">
      <dsp:nvSpPr>
        <dsp:cNvPr id="0" name=""/>
        <dsp:cNvSpPr/>
      </dsp:nvSpPr>
      <dsp:spPr>
        <a:xfrm>
          <a:off x="1864151" y="3542904"/>
          <a:ext cx="74566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58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A9EF6-A6CE-EFE9-0E9E-9A3CC82A5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5E6BD-2FCF-3C96-5E6D-656772761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E0545-5E36-D566-6AAD-14F67EF61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79C559-C8FF-65BA-830A-858E1CD71A00}"/>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57167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B0D57-F556-7880-B1A0-D288EEBEF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3DE97-C1C3-92F9-21DA-B2755A3FC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F4259-5963-E056-5B0D-D6016A9A7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05A0A-863A-B98C-883B-D8FE36D7C352}"/>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71683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CCA8-9B14-68D6-57E7-8505630D2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5A891-6ABD-A581-E8D1-076B0EED7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4B31C-FA02-2A20-248A-ADFB11D94B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F6A3FA-ACC0-F2BF-B49B-34C92989833B}"/>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65042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6CE16-BA30-B1A1-5D18-E5751ADB1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F1852-6ED7-5B6E-23B6-4E6BD20F5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6E087-09E9-90E3-D828-E1DAD929B2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E04E74-5ABF-0277-3126-190A5AE44B4E}"/>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42840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GAGAN@HNAINDIA.CO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9144000" y="0"/>
            <a:ext cx="5486400" cy="8229600"/>
          </a:xfrm>
          <a:prstGeom prst="rect">
            <a:avLst/>
          </a:prstGeom>
          <a:solidFill>
            <a:srgbClr val="F3EEE3"/>
          </a:solidFill>
          <a:ln/>
        </p:spPr>
      </p:sp>
      <p:pic>
        <p:nvPicPr>
          <p:cNvPr id="3" name="Image 0" descr="preencoded.png"/>
          <p:cNvPicPr>
            <a:picLocks noChangeAspect="1"/>
          </p:cNvPicPr>
          <p:nvPr/>
        </p:nvPicPr>
        <p:blipFill>
          <a:blip r:embed="rId3"/>
          <a:stretch>
            <a:fillRect/>
          </a:stretch>
        </p:blipFill>
        <p:spPr>
          <a:xfrm>
            <a:off x="9257348" y="608290"/>
            <a:ext cx="5259586" cy="7012900"/>
          </a:xfrm>
          <a:prstGeom prst="rect">
            <a:avLst/>
          </a:prstGeom>
        </p:spPr>
      </p:pic>
      <p:sp>
        <p:nvSpPr>
          <p:cNvPr id="4" name="Text 1"/>
          <p:cNvSpPr/>
          <p:nvPr/>
        </p:nvSpPr>
        <p:spPr>
          <a:xfrm>
            <a:off x="793790" y="2016800"/>
            <a:ext cx="7556421" cy="2835116"/>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Times New Roman" panose="02020603050405020304" pitchFamily="18" charset="0"/>
                <a:ea typeface="MuseoModerno Medium" pitchFamily="34" charset="-122"/>
                <a:cs typeface="Times New Roman" panose="02020603050405020304" pitchFamily="18" charset="0"/>
              </a:rPr>
              <a:t>GST on Renting of Residential Dwelling &amp; Multilevel GTA Supply Chains</a:t>
            </a:r>
            <a:endParaRPr lang="en-US" sz="4450" dirty="0">
              <a:latin typeface="Times New Roman" panose="02020603050405020304" pitchFamily="18" charset="0"/>
              <a:cs typeface="Times New Roman" panose="02020603050405020304" pitchFamily="18" charset="0"/>
            </a:endParaRPr>
          </a:p>
        </p:txBody>
      </p:sp>
      <p:sp>
        <p:nvSpPr>
          <p:cNvPr id="5" name="Text 2"/>
          <p:cNvSpPr/>
          <p:nvPr/>
        </p:nvSpPr>
        <p:spPr>
          <a:xfrm>
            <a:off x="793790" y="4275667"/>
            <a:ext cx="7150537" cy="566976"/>
          </a:xfrm>
          <a:prstGeom prst="rect">
            <a:avLst/>
          </a:prstGeom>
          <a:noFill/>
          <a:ln/>
        </p:spPr>
        <p:txBody>
          <a:bodyPr wrap="none" lIns="0" tIns="0" rIns="0" bIns="0" rtlCol="0" anchor="t"/>
          <a:lstStyle/>
          <a:p>
            <a:pPr marL="0" indent="0" algn="l">
              <a:lnSpc>
                <a:spcPts val="4450"/>
              </a:lnSpc>
              <a:buNone/>
            </a:pPr>
            <a:r>
              <a:rPr lang="en-US" sz="2000" i="1" dirty="0">
                <a:solidFill>
                  <a:srgbClr val="124E73"/>
                </a:solidFill>
                <a:latin typeface="Times New Roman" panose="02020603050405020304" pitchFamily="18" charset="0"/>
                <a:ea typeface="MuseoModerno Medium" pitchFamily="34" charset="-122"/>
                <a:cs typeface="Times New Roman" panose="02020603050405020304" pitchFamily="18" charset="0"/>
              </a:rPr>
              <a:t>Case Study: M/s Global Logistics</a:t>
            </a:r>
            <a:br>
              <a:rPr lang="en-US" sz="2000" i="1" dirty="0">
                <a:solidFill>
                  <a:srgbClr val="124E73"/>
                </a:solidFill>
                <a:latin typeface="Times New Roman" panose="02020603050405020304" pitchFamily="18" charset="0"/>
                <a:ea typeface="MuseoModerno Medium" pitchFamily="34" charset="-122"/>
                <a:cs typeface="Times New Roman" panose="02020603050405020304" pitchFamily="18" charset="0"/>
              </a:rPr>
            </a:br>
            <a:r>
              <a:rPr lang="en-US" sz="2000" i="1" dirty="0">
                <a:solidFill>
                  <a:srgbClr val="124E73"/>
                </a:solidFill>
                <a:latin typeface="Times New Roman" panose="02020603050405020304" pitchFamily="18" charset="0"/>
                <a:ea typeface="MuseoModerno Medium" pitchFamily="34" charset="-122"/>
                <a:cs typeface="Times New Roman" panose="02020603050405020304" pitchFamily="18" charset="0"/>
              </a:rPr>
              <a:t>                                            			</a:t>
            </a:r>
          </a:p>
          <a:p>
            <a:pPr marL="0" indent="0" algn="l">
              <a:lnSpc>
                <a:spcPts val="4450"/>
              </a:lnSpc>
              <a:buNone/>
            </a:pPr>
            <a:r>
              <a:rPr lang="en-US" sz="3200" dirty="0">
                <a:solidFill>
                  <a:srgbClr val="124E73"/>
                </a:solidFill>
                <a:latin typeface="Times New Roman" panose="02020603050405020304" pitchFamily="18" charset="0"/>
                <a:ea typeface="MuseoModerno Medium" pitchFamily="34" charset="-122"/>
                <a:cs typeface="Times New Roman" panose="02020603050405020304" pitchFamily="18" charset="0"/>
              </a:rPr>
              <a:t>Gagan Kedia</a:t>
            </a:r>
            <a:r>
              <a:rPr lang="en-US" sz="2800" dirty="0">
                <a:solidFill>
                  <a:srgbClr val="124E73"/>
                </a:solidFill>
                <a:latin typeface="Times New Roman" panose="02020603050405020304" pitchFamily="18" charset="0"/>
                <a:ea typeface="MuseoModerno Medium" pitchFamily="34" charset="-122"/>
                <a:cs typeface="Times New Roman" panose="02020603050405020304" pitchFamily="18" charset="0"/>
              </a:rPr>
              <a:t>, </a:t>
            </a:r>
            <a:r>
              <a:rPr lang="en-US" sz="1600" dirty="0">
                <a:solidFill>
                  <a:srgbClr val="124E73"/>
                </a:solidFill>
                <a:latin typeface="Times New Roman" panose="02020603050405020304" pitchFamily="18" charset="0"/>
                <a:ea typeface="MuseoModerno Medium" pitchFamily="34" charset="-122"/>
                <a:cs typeface="Times New Roman" panose="02020603050405020304" pitchFamily="18" charset="0"/>
              </a:rPr>
              <a:t>[FCA, LLB, CS]</a:t>
            </a:r>
          </a:p>
          <a:p>
            <a:pPr marL="0" indent="0">
              <a:lnSpc>
                <a:spcPts val="4450"/>
              </a:lnSpc>
              <a:buNone/>
            </a:pPr>
            <a:r>
              <a:rPr lang="en-US" sz="2000" dirty="0">
                <a:solidFill>
                  <a:srgbClr val="124E73"/>
                </a:solidFill>
                <a:latin typeface="Times New Roman" panose="02020603050405020304" pitchFamily="18" charset="0"/>
                <a:ea typeface="MuseoModerno Medium" pitchFamily="34" charset="-122"/>
                <a:cs typeface="Times New Roman" panose="02020603050405020304" pitchFamily="18" charset="0"/>
              </a:rPr>
              <a:t>Partner, H N A &amp; Co. LLP</a:t>
            </a:r>
            <a:endParaRPr lang="en-US" sz="2000" dirty="0">
              <a:latin typeface="Times New Roman" panose="02020603050405020304" pitchFamily="18" charset="0"/>
              <a:cs typeface="Times New Roman" panose="02020603050405020304" pitchFamily="18" charset="0"/>
            </a:endParaRPr>
          </a:p>
        </p:txBody>
      </p:sp>
      <p:sp>
        <p:nvSpPr>
          <p:cNvPr id="6" name="Text 3"/>
          <p:cNvSpPr/>
          <p:nvPr/>
        </p:nvSpPr>
        <p:spPr>
          <a:xfrm>
            <a:off x="793789" y="824252"/>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3" pitchFamily="34" charset="0"/>
                <a:ea typeface="Source Sans 3" pitchFamily="34" charset="-122"/>
                <a:cs typeface="Source Sans 3" pitchFamily="34" charset="-120"/>
              </a:rPr>
              <a:t>EIRC – RRC, Jaipur					Case Study Summary</a:t>
            </a:r>
            <a:endParaRPr lang="en-US" sz="1750" dirty="0"/>
          </a:p>
        </p:txBody>
      </p:sp>
      <p:pic>
        <p:nvPicPr>
          <p:cNvPr id="7" name="Picture 6" descr="A blue and black text&#10;&#10;Description automatically generated">
            <a:extLst>
              <a:ext uri="{FF2B5EF4-FFF2-40B4-BE49-F238E27FC236}">
                <a16:creationId xmlns:a16="http://schemas.microsoft.com/office/drawing/2014/main" id="{4555C512-89DA-42BC-BF97-55E317B76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8070" y="-1"/>
            <a:ext cx="5452052" cy="12522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0CDD-E720-DF02-9467-2A46C0699E8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E62E2C6-4D53-65D2-7D08-F17B14BD1695}"/>
              </a:ext>
            </a:extLst>
          </p:cNvPr>
          <p:cNvSpPr/>
          <p:nvPr/>
        </p:nvSpPr>
        <p:spPr>
          <a:xfrm>
            <a:off x="956905" y="556617"/>
            <a:ext cx="12716470" cy="1151811"/>
          </a:xfrm>
          <a:prstGeom prst="rect">
            <a:avLst/>
          </a:prstGeom>
          <a:noFill/>
          <a:ln/>
        </p:spPr>
        <p:txBody>
          <a:bodyPr wrap="square" lIns="0" tIns="0" rIns="0" bIns="0" rtlCol="0" anchor="t"/>
          <a:lstStyle/>
          <a:p>
            <a:pPr marL="0" indent="0" algn="l">
              <a:lnSpc>
                <a:spcPts val="4500"/>
              </a:lnSpc>
              <a:buNone/>
            </a:pPr>
            <a:r>
              <a:rPr lang="en-US" sz="3600" dirty="0">
                <a:solidFill>
                  <a:srgbClr val="124E73"/>
                </a:solidFill>
                <a:latin typeface="Times New Roman" panose="02020603050405020304" pitchFamily="18" charset="0"/>
                <a:ea typeface="MuseoModerno Medium" pitchFamily="34" charset="-122"/>
                <a:cs typeface="Times New Roman" panose="02020603050405020304" pitchFamily="18" charset="0"/>
              </a:rPr>
              <a:t>Situation 3 - Hiring 30 Trucks to M/s ABC Suppliers – sublets to various GTAs.</a:t>
            </a:r>
            <a:endParaRPr lang="en-US" sz="3600" dirty="0">
              <a:latin typeface="Times New Roman" panose="02020603050405020304" pitchFamily="18" charset="0"/>
              <a:cs typeface="Times New Roman" panose="02020603050405020304" pitchFamily="18" charset="0"/>
            </a:endParaRPr>
          </a:p>
        </p:txBody>
      </p:sp>
      <p:sp>
        <p:nvSpPr>
          <p:cNvPr id="3" name="Text 1">
            <a:extLst>
              <a:ext uri="{FF2B5EF4-FFF2-40B4-BE49-F238E27FC236}">
                <a16:creationId xmlns:a16="http://schemas.microsoft.com/office/drawing/2014/main" id="{B9627C21-7D36-AE17-4081-B62AA6342B71}"/>
              </a:ext>
            </a:extLst>
          </p:cNvPr>
          <p:cNvSpPr/>
          <p:nvPr/>
        </p:nvSpPr>
        <p:spPr>
          <a:xfrm>
            <a:off x="956905" y="1768316"/>
            <a:ext cx="3685937" cy="460772"/>
          </a:xfrm>
          <a:prstGeom prst="rect">
            <a:avLst/>
          </a:prstGeom>
          <a:noFill/>
          <a:ln/>
        </p:spPr>
        <p:txBody>
          <a:bodyPr wrap="none" lIns="0" tIns="0" rIns="0" bIns="0" rtlCol="0" anchor="t"/>
          <a:lstStyle/>
          <a:p>
            <a:pPr marL="0" indent="0" algn="l">
              <a:lnSpc>
                <a:spcPts val="3600"/>
              </a:lnSpc>
              <a:buNone/>
            </a:pPr>
            <a:r>
              <a:rPr lang="en-US" sz="2900" dirty="0">
                <a:solidFill>
                  <a:srgbClr val="124E73"/>
                </a:solidFill>
                <a:latin typeface="Times New Roman" panose="02020603050405020304" pitchFamily="18" charset="0"/>
                <a:ea typeface="MuseoModerno Medium" pitchFamily="34" charset="-122"/>
                <a:cs typeface="Times New Roman" panose="02020603050405020304" pitchFamily="18" charset="0"/>
              </a:rPr>
              <a:t>Queries Raised</a:t>
            </a:r>
            <a:endParaRPr lang="en-US" sz="2900" dirty="0">
              <a:latin typeface="Times New Roman" panose="02020603050405020304" pitchFamily="18" charset="0"/>
              <a:cs typeface="Times New Roman" panose="02020603050405020304" pitchFamily="18" charset="0"/>
            </a:endParaRPr>
          </a:p>
        </p:txBody>
      </p:sp>
      <p:sp>
        <p:nvSpPr>
          <p:cNvPr id="29" name="Text 4">
            <a:extLst>
              <a:ext uri="{FF2B5EF4-FFF2-40B4-BE49-F238E27FC236}">
                <a16:creationId xmlns:a16="http://schemas.microsoft.com/office/drawing/2014/main" id="{9007E592-EAA7-7085-38FE-011D0C771BBD}"/>
              </a:ext>
            </a:extLst>
          </p:cNvPr>
          <p:cNvSpPr/>
          <p:nvPr/>
        </p:nvSpPr>
        <p:spPr>
          <a:xfrm>
            <a:off x="956905" y="2846356"/>
            <a:ext cx="12716470" cy="3375228"/>
          </a:xfrm>
          <a:prstGeom prst="rect">
            <a:avLst/>
          </a:prstGeom>
          <a:noFill/>
          <a:ln/>
        </p:spPr>
        <p:txBody>
          <a:bodyPr wrap="square" lIns="0" tIns="0" rIns="0" bIns="0" rtlCol="0" anchor="t"/>
          <a:lstStyle/>
          <a:p>
            <a:pPr marL="285750" indent="-285750" algn="just">
              <a:lnSpc>
                <a:spcPts val="2100"/>
              </a:lnSpc>
              <a:buFont typeface="Arial" panose="020B0604020202020204" pitchFamily="34" charset="0"/>
              <a:buChar char="•"/>
            </a:pPr>
            <a:r>
              <a:rPr lang="en-US" sz="2000" b="1" i="1" dirty="0">
                <a:solidFill>
                  <a:srgbClr val="FF0000"/>
                </a:solidFill>
                <a:latin typeface="Times New Roman" panose="02020603050405020304" pitchFamily="18" charset="0"/>
                <a:cs typeface="Times New Roman" panose="02020603050405020304" pitchFamily="18" charset="0"/>
              </a:rPr>
              <a:t>Purposive Interpretation  </a:t>
            </a:r>
            <a:r>
              <a:rPr lang="en-US" sz="1600" b="1" i="1" dirty="0">
                <a:latin typeface="Times New Roman" panose="02020603050405020304" pitchFamily="18" charset="0"/>
                <a:cs typeface="Times New Roman" panose="02020603050405020304" pitchFamily="18" charset="0"/>
              </a:rPr>
              <a:t>- State of Karnataka Vs. </a:t>
            </a:r>
            <a:r>
              <a:rPr lang="en-US" sz="1600" b="1" i="1" dirty="0" err="1">
                <a:latin typeface="Times New Roman" panose="02020603050405020304" pitchFamily="18" charset="0"/>
                <a:cs typeface="Times New Roman" panose="02020603050405020304" pitchFamily="18" charset="0"/>
              </a:rPr>
              <a:t>Taghar</a:t>
            </a:r>
            <a:r>
              <a:rPr lang="en-US" sz="1600" b="1" i="1" dirty="0">
                <a:latin typeface="Times New Roman" panose="02020603050405020304" pitchFamily="18" charset="0"/>
                <a:cs typeface="Times New Roman" panose="02020603050405020304" pitchFamily="18" charset="0"/>
              </a:rPr>
              <a:t> Vasudeva Ambrish</a:t>
            </a:r>
          </a:p>
          <a:p>
            <a:pPr algn="just">
              <a:lnSpc>
                <a:spcPts val="2100"/>
              </a:lnSpc>
            </a:pPr>
            <a:endParaRPr lang="en-US" sz="1600" b="1" i="1" dirty="0">
              <a:latin typeface="Times New Roman" panose="02020603050405020304" pitchFamily="18" charset="0"/>
              <a:cs typeface="Times New Roman" panose="02020603050405020304" pitchFamily="18" charset="0"/>
            </a:endParaRPr>
          </a:p>
          <a:p>
            <a:pPr marL="285750" indent="-285750" algn="just">
              <a:lnSpc>
                <a:spcPts val="2100"/>
              </a:lnSpc>
              <a:buFont typeface="Arial" panose="020B0604020202020204" pitchFamily="34" charset="0"/>
              <a:buChar char="•"/>
            </a:pPr>
            <a:r>
              <a:rPr lang="en-US" sz="1600" b="1" i="1" dirty="0">
                <a:latin typeface="Times New Roman" panose="02020603050405020304" pitchFamily="18" charset="0"/>
                <a:cs typeface="Times New Roman" panose="02020603050405020304" pitchFamily="18" charset="0"/>
              </a:rPr>
              <a:t>Para 40 and 41 of </a:t>
            </a:r>
            <a:r>
              <a:rPr lang="en-US" sz="1600" b="1" i="1" dirty="0">
                <a:solidFill>
                  <a:srgbClr val="FF0000"/>
                </a:solidFill>
                <a:latin typeface="Times New Roman" panose="02020603050405020304" pitchFamily="18" charset="0"/>
                <a:cs typeface="Times New Roman" panose="02020603050405020304" pitchFamily="18" charset="0"/>
              </a:rPr>
              <a:t>Commissioner of Custom(Import), Mumbai V. </a:t>
            </a:r>
            <a:r>
              <a:rPr lang="en-US" sz="2400" b="1" i="1" dirty="0">
                <a:solidFill>
                  <a:srgbClr val="FF0000"/>
                </a:solidFill>
                <a:latin typeface="Times New Roman" panose="02020603050405020304" pitchFamily="18" charset="0"/>
                <a:cs typeface="Times New Roman" panose="02020603050405020304" pitchFamily="18" charset="0"/>
              </a:rPr>
              <a:t>M/s Dilip Kumar and Company</a:t>
            </a:r>
            <a:br>
              <a:rPr lang="en-US" sz="1600" b="1" i="1" dirty="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40. </a:t>
            </a:r>
            <a:r>
              <a:rPr lang="en-US" sz="1600" dirty="0">
                <a:latin typeface="Times New Roman" panose="02020603050405020304" pitchFamily="18" charset="0"/>
                <a:cs typeface="Times New Roman" panose="02020603050405020304" pitchFamily="18" charset="0"/>
              </a:rPr>
              <a:t>After considering the various authorities, some of which are adverted to above, we are compelled to observe how true it is to say that there exists unsatisfactory state of law   in   relation   to   interpretation   of   exemption   clauses. Various   Benches   which   decided   the   question   of interpretation   of   taxing   statute   on   one   hand   and exemption   notification   on   the   other,   have   broadly assumed (we are justified to say this) that the position is well settled in the interpretation of a taxing statute:  </a:t>
            </a:r>
            <a:r>
              <a:rPr lang="en-US" sz="1600" b="1" u="sng" dirty="0">
                <a:latin typeface="Times New Roman" panose="02020603050405020304" pitchFamily="18" charset="0"/>
                <a:cs typeface="Times New Roman" panose="02020603050405020304" pitchFamily="18" charset="0"/>
              </a:rPr>
              <a:t>It is the law that any ambiguity in a taxing statute should </a:t>
            </a:r>
            <a:r>
              <a:rPr lang="en-US" sz="1600" b="1" u="sng" dirty="0" err="1">
                <a:latin typeface="Times New Roman" panose="02020603050405020304" pitchFamily="18" charset="0"/>
                <a:cs typeface="Times New Roman" panose="02020603050405020304" pitchFamily="18" charset="0"/>
              </a:rPr>
              <a:t>enure</a:t>
            </a:r>
            <a:r>
              <a:rPr lang="en-US" sz="1600" b="1" u="sng" dirty="0">
                <a:latin typeface="Times New Roman" panose="02020603050405020304" pitchFamily="18" charset="0"/>
                <a:cs typeface="Times New Roman" panose="02020603050405020304" pitchFamily="18" charset="0"/>
              </a:rPr>
              <a:t>   to   the   benefit   of   the   subject/assessee,   </a:t>
            </a:r>
            <a:r>
              <a:rPr lang="en-US" sz="2400" b="1" u="sng" dirty="0">
                <a:solidFill>
                  <a:srgbClr val="FF0000"/>
                </a:solidFill>
                <a:latin typeface="Times New Roman" panose="02020603050405020304" pitchFamily="18" charset="0"/>
                <a:cs typeface="Times New Roman" panose="02020603050405020304" pitchFamily="18" charset="0"/>
              </a:rPr>
              <a:t>but   any ambiguity   in   the   exemption   clause   of   exemption notification   must   be   conferred   in   </a:t>
            </a:r>
            <a:r>
              <a:rPr lang="en-US" sz="2400" b="1" u="sng" dirty="0" err="1">
                <a:solidFill>
                  <a:srgbClr val="FF0000"/>
                </a:solidFill>
                <a:latin typeface="Times New Roman" panose="02020603050405020304" pitchFamily="18" charset="0"/>
                <a:cs typeface="Times New Roman" panose="02020603050405020304" pitchFamily="18" charset="0"/>
              </a:rPr>
              <a:t>favour</a:t>
            </a:r>
            <a:r>
              <a:rPr lang="en-US" sz="2400" b="1" u="sng" dirty="0">
                <a:solidFill>
                  <a:srgbClr val="FF0000"/>
                </a:solidFill>
                <a:latin typeface="Times New Roman" panose="02020603050405020304" pitchFamily="18" charset="0"/>
                <a:cs typeface="Times New Roman" panose="02020603050405020304" pitchFamily="18" charset="0"/>
              </a:rPr>
              <a:t>   of   revenue.</a:t>
            </a:r>
          </a:p>
          <a:p>
            <a:pPr marL="285750" indent="-285750" algn="just">
              <a:lnSpc>
                <a:spcPts val="2100"/>
              </a:lnSpc>
              <a:buFont typeface="Arial" panose="020B0604020202020204" pitchFamily="34" charset="0"/>
              <a:buChar char="•"/>
            </a:pPr>
            <a:r>
              <a:rPr lang="en-US" sz="1600" b="1" i="1" u="sng" dirty="0">
                <a:latin typeface="Times New Roman" panose="02020603050405020304" pitchFamily="18" charset="0"/>
                <a:cs typeface="Times New Roman" panose="02020603050405020304" pitchFamily="18" charset="0"/>
              </a:rPr>
              <a:t> </a:t>
            </a:r>
            <a:br>
              <a:rPr lang="en-US" sz="1600" b="1" i="1" u="sng" dirty="0">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rPr>
              <a:t>41.</a:t>
            </a:r>
            <a:r>
              <a:rPr lang="en-US" sz="1600" b="0" i="0" dirty="0">
                <a:solidFill>
                  <a:srgbClr val="000000"/>
                </a:solidFill>
                <a:effectLst/>
                <a:latin typeface="Times New Roman" panose="02020603050405020304" pitchFamily="18" charset="0"/>
              </a:rPr>
              <a:t> After thoroughly examining the various precedents some of   which   were   cited   before   us   and   after   giving   our anxious consideration, we would be more than justified to conclude and also compelled to hold that every taxing statue including, charging, computation and exemption clause   (at   the   threshold   stage)   should   be   interpreted strictly.   </a:t>
            </a:r>
            <a:r>
              <a:rPr lang="en-US" sz="1600" b="1" i="0" u="sng" dirty="0">
                <a:solidFill>
                  <a:srgbClr val="000000"/>
                </a:solidFill>
                <a:effectLst/>
                <a:latin typeface="Times New Roman" panose="02020603050405020304" pitchFamily="18" charset="0"/>
              </a:rPr>
              <a:t>Further,   in   case   of   ambiguity   in   a   charging provisions, the benefit must necessarily go in </a:t>
            </a:r>
            <a:r>
              <a:rPr lang="en-US" sz="1600" b="1" i="0" u="sng" dirty="0" err="1">
                <a:solidFill>
                  <a:srgbClr val="000000"/>
                </a:solidFill>
                <a:effectLst/>
                <a:latin typeface="Times New Roman" panose="02020603050405020304" pitchFamily="18" charset="0"/>
              </a:rPr>
              <a:t>favour</a:t>
            </a:r>
            <a:r>
              <a:rPr lang="en-US" sz="1600" b="1" i="0" u="sng" dirty="0">
                <a:solidFill>
                  <a:srgbClr val="000000"/>
                </a:solidFill>
                <a:effectLst/>
                <a:latin typeface="Times New Roman" panose="02020603050405020304" pitchFamily="18" charset="0"/>
              </a:rPr>
              <a:t> of subject/</a:t>
            </a:r>
            <a:r>
              <a:rPr lang="en-US" sz="1600" b="1" i="0" u="sng" dirty="0" err="1">
                <a:solidFill>
                  <a:srgbClr val="000000"/>
                </a:solidFill>
                <a:effectLst/>
                <a:latin typeface="Times New Roman" panose="02020603050405020304" pitchFamily="18" charset="0"/>
              </a:rPr>
              <a:t>assessee</a:t>
            </a:r>
            <a:r>
              <a:rPr lang="en-US" sz="1600" b="1" i="0" u="sng" dirty="0">
                <a:solidFill>
                  <a:srgbClr val="000000"/>
                </a:solidFill>
                <a:effectLst/>
                <a:latin typeface="Times New Roman" panose="02020603050405020304" pitchFamily="18" charset="0"/>
              </a:rPr>
              <a:t>,   but   the   same   is   not   true   for   an exemption notification wherein the benefit of ambiguity must   be   strictly   interpreted   in   </a:t>
            </a:r>
            <a:r>
              <a:rPr lang="en-US" sz="1600" b="1" i="0" u="sng" dirty="0" err="1">
                <a:solidFill>
                  <a:srgbClr val="000000"/>
                </a:solidFill>
                <a:effectLst/>
                <a:latin typeface="Times New Roman" panose="02020603050405020304" pitchFamily="18" charset="0"/>
              </a:rPr>
              <a:t>favour</a:t>
            </a:r>
            <a:r>
              <a:rPr lang="en-US" sz="1600" b="1" i="0" u="sng" dirty="0">
                <a:solidFill>
                  <a:srgbClr val="000000"/>
                </a:solidFill>
                <a:effectLst/>
                <a:latin typeface="Times New Roman" panose="02020603050405020304" pitchFamily="18" charset="0"/>
              </a:rPr>
              <a:t>   of   the Revenue/State.</a:t>
            </a:r>
            <a:endParaRPr lang="en-US" sz="1600" b="1" i="1" u="sng" dirty="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41947727-8CA9-49F2-3B0D-8B88288CE277}"/>
              </a:ext>
            </a:extLst>
          </p:cNvPr>
          <p:cNvGrpSpPr/>
          <p:nvPr/>
        </p:nvGrpSpPr>
        <p:grpSpPr>
          <a:xfrm>
            <a:off x="956904" y="2423742"/>
            <a:ext cx="12716471" cy="335872"/>
            <a:chOff x="1077030" y="4445595"/>
            <a:chExt cx="12716471" cy="335872"/>
          </a:xfrm>
        </p:grpSpPr>
        <p:sp>
          <p:nvSpPr>
            <p:cNvPr id="34" name="Text 2">
              <a:extLst>
                <a:ext uri="{FF2B5EF4-FFF2-40B4-BE49-F238E27FC236}">
                  <a16:creationId xmlns:a16="http://schemas.microsoft.com/office/drawing/2014/main" id="{66C5CACF-17DF-A0E6-A536-46384BA37993}"/>
                </a:ext>
              </a:extLst>
            </p:cNvPr>
            <p:cNvSpPr/>
            <p:nvPr/>
          </p:nvSpPr>
          <p:spPr>
            <a:xfrm>
              <a:off x="1077030" y="4445595"/>
              <a:ext cx="6186173" cy="230266"/>
            </a:xfrm>
            <a:prstGeom prst="rect">
              <a:avLst/>
            </a:prstGeom>
            <a:noFill/>
            <a:ln/>
          </p:spPr>
          <p:txBody>
            <a:bodyPr wrap="none" lIns="0" tIns="0" rIns="0" bIns="0" rtlCol="0" anchor="t"/>
            <a:lstStyle/>
            <a:p>
              <a:pPr>
                <a:lnSpc>
                  <a:spcPts val="2100"/>
                </a:lnSpc>
              </a:pPr>
              <a:r>
                <a:rPr lang="en-US" sz="1450" dirty="0">
                  <a:solidFill>
                    <a:srgbClr val="2B4150"/>
                  </a:solidFill>
                  <a:latin typeface="Times New Roman" panose="02020603050405020304" pitchFamily="18" charset="0"/>
                  <a:ea typeface="MuseoModerno Light" pitchFamily="34" charset="-122"/>
                  <a:cs typeface="Times New Roman" panose="02020603050405020304" pitchFamily="18" charset="0"/>
                </a:rPr>
                <a:t>02. Whether the principal to </a:t>
              </a:r>
              <a:r>
                <a:rPr lang="en-US" sz="1450" b="1" dirty="0">
                  <a:solidFill>
                    <a:srgbClr val="2B4150"/>
                  </a:solidFill>
                  <a:latin typeface="Times New Roman" panose="02020603050405020304" pitchFamily="18" charset="0"/>
                  <a:ea typeface="MuseoModerno Light" pitchFamily="34" charset="-122"/>
                  <a:cs typeface="Times New Roman" panose="02020603050405020304" pitchFamily="18" charset="0"/>
                </a:rPr>
                <a:t>“ultimate use” </a:t>
              </a:r>
              <a:r>
                <a:rPr lang="en-US" sz="1450" dirty="0">
                  <a:solidFill>
                    <a:srgbClr val="2B4150"/>
                  </a:solidFill>
                  <a:latin typeface="Times New Roman" panose="02020603050405020304" pitchFamily="18" charset="0"/>
                  <a:ea typeface="MuseoModerno Light" pitchFamily="34" charset="-122"/>
                  <a:cs typeface="Times New Roman" panose="02020603050405020304" pitchFamily="18" charset="0"/>
                </a:rPr>
                <a:t>can be applied to link the transaction to transportation activity and claim any exemption</a:t>
              </a:r>
              <a:r>
                <a:rPr lang="en-US" sz="1450" b="1" dirty="0">
                  <a:solidFill>
                    <a:srgbClr val="2B4150"/>
                  </a:solidFill>
                  <a:latin typeface="Times New Roman" panose="02020603050405020304" pitchFamily="18" charset="0"/>
                  <a:ea typeface="MuseoModerno Light" pitchFamily="34" charset="-122"/>
                  <a:cs typeface="Times New Roman" panose="02020603050405020304" pitchFamily="18" charset="0"/>
                </a:rPr>
                <a:t>?</a:t>
              </a:r>
              <a:endParaRPr lang="en-US" sz="1450" b="1" dirty="0">
                <a:latin typeface="Times New Roman" panose="02020603050405020304" pitchFamily="18" charset="0"/>
                <a:cs typeface="Times New Roman" panose="02020603050405020304" pitchFamily="18" charset="0"/>
              </a:endParaRPr>
            </a:p>
            <a:p>
              <a:pPr marL="0" indent="0" algn="l">
                <a:lnSpc>
                  <a:spcPts val="2100"/>
                </a:lnSpc>
                <a:buNone/>
              </a:pPr>
              <a:endParaRPr lang="en-US" sz="1450" dirty="0">
                <a:latin typeface="Times New Roman" panose="02020603050405020304" pitchFamily="18" charset="0"/>
                <a:cs typeface="Times New Roman" panose="02020603050405020304" pitchFamily="18" charset="0"/>
              </a:endParaRPr>
            </a:p>
          </p:txBody>
        </p:sp>
        <p:sp>
          <p:nvSpPr>
            <p:cNvPr id="35" name="Shape 3">
              <a:extLst>
                <a:ext uri="{FF2B5EF4-FFF2-40B4-BE49-F238E27FC236}">
                  <a16:creationId xmlns:a16="http://schemas.microsoft.com/office/drawing/2014/main" id="{6C818A54-C7AD-E607-3081-A47811B749C6}"/>
                </a:ext>
              </a:extLst>
            </p:cNvPr>
            <p:cNvSpPr/>
            <p:nvPr/>
          </p:nvSpPr>
          <p:spPr>
            <a:xfrm>
              <a:off x="1077031" y="4735748"/>
              <a:ext cx="12716470" cy="45719"/>
            </a:xfrm>
            <a:prstGeom prst="rect">
              <a:avLst/>
            </a:prstGeom>
            <a:solidFill>
              <a:srgbClr val="325F7B"/>
            </a:solidFill>
            <a:ln/>
          </p:spPr>
        </p:sp>
      </p:grpSp>
      <p:sp>
        <p:nvSpPr>
          <p:cNvPr id="6" name="Rectangle 5">
            <a:extLst>
              <a:ext uri="{FF2B5EF4-FFF2-40B4-BE49-F238E27FC236}">
                <a16:creationId xmlns:a16="http://schemas.microsoft.com/office/drawing/2014/main" id="{BDE45573-33F7-A2B8-2349-70D289FEB4F6}"/>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9" name="Picture 8" descr="A blue and black text&#10;&#10;Description automatically generated">
            <a:extLst>
              <a:ext uri="{FF2B5EF4-FFF2-40B4-BE49-F238E27FC236}">
                <a16:creationId xmlns:a16="http://schemas.microsoft.com/office/drawing/2014/main" id="{4B4CBFA6-5C79-4411-A29F-0910799334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extLst>
      <p:ext uri="{BB962C8B-B14F-4D97-AF65-F5344CB8AC3E}">
        <p14:creationId xmlns:p14="http://schemas.microsoft.com/office/powerpoint/2010/main" val="115916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04DD-FA89-FEC7-3C30-FC212800B88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A321042-39FC-144D-5394-8CD2DF495493}"/>
              </a:ext>
            </a:extLst>
          </p:cNvPr>
          <p:cNvSpPr/>
          <p:nvPr/>
        </p:nvSpPr>
        <p:spPr>
          <a:xfrm>
            <a:off x="956905" y="556617"/>
            <a:ext cx="12716470" cy="1151811"/>
          </a:xfrm>
          <a:prstGeom prst="rect">
            <a:avLst/>
          </a:prstGeom>
          <a:noFill/>
          <a:ln/>
        </p:spPr>
        <p:txBody>
          <a:bodyPr wrap="square" lIns="0" tIns="0" rIns="0" bIns="0" rtlCol="0" anchor="t"/>
          <a:lstStyle/>
          <a:p>
            <a:pPr marL="0" indent="0" algn="l">
              <a:lnSpc>
                <a:spcPts val="4500"/>
              </a:lnSpc>
              <a:buNone/>
            </a:pPr>
            <a:r>
              <a:rPr lang="en-US" sz="3600" dirty="0">
                <a:solidFill>
                  <a:srgbClr val="124E73"/>
                </a:solidFill>
                <a:latin typeface="Times New Roman" panose="02020603050405020304" pitchFamily="18" charset="0"/>
                <a:ea typeface="MuseoModerno Medium" pitchFamily="34" charset="-122"/>
                <a:cs typeface="Times New Roman" panose="02020603050405020304" pitchFamily="18" charset="0"/>
              </a:rPr>
              <a:t>Situation 3 - Hiring 30 Trucks to M/s ABC Suppliers – sublets to various GTAs.</a:t>
            </a:r>
            <a:endParaRPr lang="en-US" sz="3600" dirty="0">
              <a:latin typeface="Times New Roman" panose="02020603050405020304" pitchFamily="18" charset="0"/>
              <a:cs typeface="Times New Roman" panose="02020603050405020304" pitchFamily="18" charset="0"/>
            </a:endParaRPr>
          </a:p>
        </p:txBody>
      </p:sp>
      <p:sp>
        <p:nvSpPr>
          <p:cNvPr id="3" name="Text 1">
            <a:extLst>
              <a:ext uri="{FF2B5EF4-FFF2-40B4-BE49-F238E27FC236}">
                <a16:creationId xmlns:a16="http://schemas.microsoft.com/office/drawing/2014/main" id="{3FBAC22A-F236-D859-5D1E-8F3D25CA8B91}"/>
              </a:ext>
            </a:extLst>
          </p:cNvPr>
          <p:cNvSpPr/>
          <p:nvPr/>
        </p:nvSpPr>
        <p:spPr>
          <a:xfrm>
            <a:off x="956905" y="1768316"/>
            <a:ext cx="3685937" cy="460772"/>
          </a:xfrm>
          <a:prstGeom prst="rect">
            <a:avLst/>
          </a:prstGeom>
          <a:noFill/>
          <a:ln/>
        </p:spPr>
        <p:txBody>
          <a:bodyPr wrap="none" lIns="0" tIns="0" rIns="0" bIns="0" rtlCol="0" anchor="t"/>
          <a:lstStyle/>
          <a:p>
            <a:pPr marL="0" indent="0" algn="l">
              <a:lnSpc>
                <a:spcPts val="3600"/>
              </a:lnSpc>
              <a:buNone/>
            </a:pPr>
            <a:r>
              <a:rPr lang="en-US" sz="2900" dirty="0">
                <a:solidFill>
                  <a:srgbClr val="124E73"/>
                </a:solidFill>
                <a:latin typeface="Times New Roman" panose="02020603050405020304" pitchFamily="18" charset="0"/>
                <a:ea typeface="MuseoModerno Medium" pitchFamily="34" charset="-122"/>
                <a:cs typeface="Times New Roman" panose="02020603050405020304" pitchFamily="18" charset="0"/>
              </a:rPr>
              <a:t>Queries Raised</a:t>
            </a:r>
            <a:endParaRPr lang="en-US" sz="2900" dirty="0">
              <a:latin typeface="Times New Roman" panose="02020603050405020304" pitchFamily="18" charset="0"/>
              <a:cs typeface="Times New Roman" panose="02020603050405020304" pitchFamily="18" charset="0"/>
            </a:endParaRPr>
          </a:p>
        </p:txBody>
      </p:sp>
      <p:sp>
        <p:nvSpPr>
          <p:cNvPr id="29" name="Text 4">
            <a:extLst>
              <a:ext uri="{FF2B5EF4-FFF2-40B4-BE49-F238E27FC236}">
                <a16:creationId xmlns:a16="http://schemas.microsoft.com/office/drawing/2014/main" id="{E60EAE62-5577-AE87-8E29-E9E5E1F5CC59}"/>
              </a:ext>
            </a:extLst>
          </p:cNvPr>
          <p:cNvSpPr/>
          <p:nvPr/>
        </p:nvSpPr>
        <p:spPr>
          <a:xfrm>
            <a:off x="956905" y="2910904"/>
            <a:ext cx="12716470" cy="4417024"/>
          </a:xfrm>
          <a:prstGeom prst="rect">
            <a:avLst/>
          </a:prstGeom>
          <a:noFill/>
          <a:ln/>
        </p:spPr>
        <p:txBody>
          <a:bodyPr wrap="square" lIns="0" tIns="0" rIns="0" bIns="0" rtlCol="0" anchor="t"/>
          <a:lstStyle/>
          <a:p>
            <a:pPr marL="285750" indent="-285750">
              <a:lnSpc>
                <a:spcPts val="2100"/>
              </a:lnSpc>
              <a:buFont typeface="Arial" panose="020B0604020202020204" pitchFamily="34" charset="0"/>
              <a:buChar char="•"/>
            </a:pPr>
            <a:r>
              <a:rPr lang="en-US" sz="1600" b="1" u="sng" dirty="0">
                <a:latin typeface="Times New Roman" panose="02020603050405020304" pitchFamily="18" charset="0"/>
                <a:cs typeface="Times New Roman" panose="02020603050405020304" pitchFamily="18" charset="0"/>
              </a:rPr>
              <a:t>SAC 9966 </a:t>
            </a:r>
            <a:r>
              <a:rPr lang="en-US" sz="1600" dirty="0">
                <a:latin typeface="Times New Roman" panose="02020603050405020304" pitchFamily="18" charset="0"/>
                <a:cs typeface="Times New Roman" panose="02020603050405020304" pitchFamily="18" charset="0"/>
              </a:rPr>
              <a:t>- Rental services of transport vehicles </a:t>
            </a:r>
            <a:r>
              <a:rPr lang="en-US" sz="1600" b="1" dirty="0">
                <a:latin typeface="Times New Roman" panose="02020603050405020304" pitchFamily="18" charset="0"/>
                <a:cs typeface="Times New Roman" panose="02020603050405020304" pitchFamily="18" charset="0"/>
              </a:rPr>
              <a:t>with operator – GST Rate 18%</a:t>
            </a:r>
          </a:p>
          <a:p>
            <a:pPr>
              <a:lnSpc>
                <a:spcPts val="2100"/>
              </a:lnSpc>
            </a:pPr>
            <a:r>
              <a:rPr lang="en-US" sz="16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[Sr. No. 10, Notification 11/2017-CT(Rate) as amended by Notification 20/2019-CT(Rate) dt. 30.09.2019]</a:t>
            </a:r>
            <a:endParaRPr lang="en-US" sz="1600" dirty="0">
              <a:latin typeface="Times New Roman" panose="02020603050405020304" pitchFamily="18" charset="0"/>
              <a:cs typeface="Times New Roman" panose="02020603050405020304" pitchFamily="18" charset="0"/>
            </a:endParaRPr>
          </a:p>
          <a:p>
            <a:pPr algn="l">
              <a:lnSpc>
                <a:spcPts val="2100"/>
              </a:lnSpc>
            </a:pPr>
            <a:endParaRPr lang="en-US" sz="1600" b="1" i="1" u="sng" dirty="0">
              <a:latin typeface="Times New Roman" panose="02020603050405020304" pitchFamily="18" charset="0"/>
              <a:cs typeface="Times New Roman" panose="02020603050405020304" pitchFamily="18" charset="0"/>
            </a:endParaRPr>
          </a:p>
          <a:p>
            <a:pPr marL="285750" indent="-285750">
              <a:lnSpc>
                <a:spcPts val="21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Truck hired</a:t>
            </a:r>
            <a:r>
              <a:rPr lang="en-US" sz="1600" b="1" u="sng" dirty="0">
                <a:latin typeface="Times New Roman" panose="02020603050405020304" pitchFamily="18" charset="0"/>
                <a:cs typeface="Times New Roman" panose="02020603050405020304" pitchFamily="18" charset="0"/>
              </a:rPr>
              <a:t> without the operator</a:t>
            </a:r>
            <a:r>
              <a:rPr lang="en-US" sz="1600" dirty="0">
                <a:latin typeface="Times New Roman" panose="02020603050405020304" pitchFamily="18" charset="0"/>
                <a:cs typeface="Times New Roman" panose="02020603050405020304" pitchFamily="18" charset="0"/>
              </a:rPr>
              <a:t> – unresolved issue; CBIC has not issued any clarifications</a:t>
            </a:r>
          </a:p>
          <a:p>
            <a:pPr marL="285750" indent="-285750">
              <a:lnSpc>
                <a:spcPts val="21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nSpc>
                <a:spcPts val="21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However, The supply likely falls under SAC 9973 (Sr. No. 17(vi), Notification 11/2017-CT(Rate))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(vi) Leasing or rental services, with or without operator, other than (</a:t>
            </a:r>
            <a:r>
              <a:rPr lang="en-US" sz="1600" b="1" i="1" dirty="0" err="1">
                <a:latin typeface="Times New Roman" panose="02020603050405020304" pitchFamily="18" charset="0"/>
                <a:cs typeface="Times New Roman" panose="02020603050405020304" pitchFamily="18" charset="0"/>
              </a:rPr>
              <a:t>i</a:t>
            </a:r>
            <a:r>
              <a:rPr lang="en-US" sz="1600" b="1" i="1" dirty="0">
                <a:latin typeface="Times New Roman" panose="02020603050405020304" pitchFamily="18" charset="0"/>
                <a:cs typeface="Times New Roman" panose="02020603050405020304" pitchFamily="18" charset="0"/>
              </a:rPr>
              <a:t>), (ii), (iii), (iv) and (v) above.”</a:t>
            </a:r>
            <a:br>
              <a:rPr lang="en-US" sz="1600" b="1" dirty="0">
                <a:latin typeface="Times New Roman" panose="02020603050405020304" pitchFamily="18"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a:p>
            <a:pPr marL="285750" indent="-285750">
              <a:lnSpc>
                <a:spcPts val="2100"/>
              </a:lnSpc>
              <a:buFont typeface="Arial" panose="020B0604020202020204" pitchFamily="34" charset="0"/>
              <a:buChar char="•"/>
            </a:pPr>
            <a:endParaRPr lang="en-US" sz="2800" b="1" u="sng" dirty="0">
              <a:latin typeface="Times New Roman" panose="02020603050405020304" pitchFamily="18" charset="0"/>
              <a:cs typeface="Times New Roman" panose="02020603050405020304" pitchFamily="18" charset="0"/>
            </a:endParaRPr>
          </a:p>
          <a:p>
            <a:pPr>
              <a:lnSpc>
                <a:spcPts val="2100"/>
              </a:lnSpc>
            </a:pPr>
            <a:r>
              <a:rPr lang="en-US" sz="2800" b="1" u="sng" dirty="0">
                <a:solidFill>
                  <a:srgbClr val="FF0000"/>
                </a:solidFill>
                <a:highlight>
                  <a:srgbClr val="FFFF00"/>
                </a:highlight>
                <a:latin typeface="Times New Roman" panose="02020603050405020304" pitchFamily="18" charset="0"/>
                <a:cs typeface="Times New Roman" panose="02020603050405020304" pitchFamily="18" charset="0"/>
              </a:rPr>
              <a:t>FOOD FOR THOUGHT</a:t>
            </a:r>
          </a:p>
          <a:p>
            <a:pPr>
              <a:lnSpc>
                <a:spcPts val="2100"/>
              </a:lnSpc>
            </a:pPr>
            <a:endParaRPr lang="en-US" sz="2800" b="1" u="sng" dirty="0">
              <a:latin typeface="Times New Roman" panose="02020603050405020304" pitchFamily="18" charset="0"/>
              <a:cs typeface="Times New Roman" panose="02020603050405020304" pitchFamily="18" charset="0"/>
            </a:endParaRPr>
          </a:p>
          <a:p>
            <a:pPr marL="457200" indent="-457200">
              <a:buFontTx/>
              <a:buChar char="-"/>
            </a:pPr>
            <a:r>
              <a:rPr lang="en-US" sz="2800" i="1" dirty="0">
                <a:latin typeface="Times New Roman" panose="02020603050405020304" pitchFamily="18" charset="0"/>
                <a:cs typeface="Times New Roman" panose="02020603050405020304" pitchFamily="18" charset="0"/>
              </a:rPr>
              <a:t>Entry 23 – Toll</a:t>
            </a:r>
          </a:p>
          <a:p>
            <a:pPr marL="457200" indent="-457200">
              <a:buFontTx/>
              <a:buChar char="-"/>
            </a:pPr>
            <a:r>
              <a:rPr lang="en-US" sz="2800" i="1" dirty="0">
                <a:latin typeface="Times New Roman" panose="02020603050405020304" pitchFamily="18" charset="0"/>
                <a:cs typeface="Times New Roman" panose="02020603050405020304" pitchFamily="18" charset="0"/>
              </a:rPr>
              <a:t>Entry 24 – Warehousing of Rice</a:t>
            </a:r>
          </a:p>
          <a:p>
            <a:pPr marL="457200" indent="-457200">
              <a:buFontTx/>
              <a:buChar char="-"/>
            </a:pPr>
            <a:r>
              <a:rPr lang="en-US" sz="2800" i="1" dirty="0">
                <a:latin typeface="Times New Roman" panose="02020603050405020304" pitchFamily="18" charset="0"/>
                <a:cs typeface="Times New Roman" panose="02020603050405020304" pitchFamily="18" charset="0"/>
              </a:rPr>
              <a:t>School</a:t>
            </a:r>
          </a:p>
        </p:txBody>
      </p:sp>
      <p:grpSp>
        <p:nvGrpSpPr>
          <p:cNvPr id="36" name="Group 35">
            <a:extLst>
              <a:ext uri="{FF2B5EF4-FFF2-40B4-BE49-F238E27FC236}">
                <a16:creationId xmlns:a16="http://schemas.microsoft.com/office/drawing/2014/main" id="{2C86DA76-AB56-C180-47F0-5D675E2AA105}"/>
              </a:ext>
            </a:extLst>
          </p:cNvPr>
          <p:cNvGrpSpPr/>
          <p:nvPr/>
        </p:nvGrpSpPr>
        <p:grpSpPr>
          <a:xfrm>
            <a:off x="956904" y="2350136"/>
            <a:ext cx="12716471" cy="335872"/>
            <a:chOff x="1077030" y="4445595"/>
            <a:chExt cx="12716471" cy="335872"/>
          </a:xfrm>
        </p:grpSpPr>
        <p:sp>
          <p:nvSpPr>
            <p:cNvPr id="37" name="Text 2">
              <a:extLst>
                <a:ext uri="{FF2B5EF4-FFF2-40B4-BE49-F238E27FC236}">
                  <a16:creationId xmlns:a16="http://schemas.microsoft.com/office/drawing/2014/main" id="{3061A75C-863E-01D8-2230-7203D7215F41}"/>
                </a:ext>
              </a:extLst>
            </p:cNvPr>
            <p:cNvSpPr/>
            <p:nvPr/>
          </p:nvSpPr>
          <p:spPr>
            <a:xfrm>
              <a:off x="1077030" y="4445595"/>
              <a:ext cx="6186173" cy="230266"/>
            </a:xfrm>
            <a:prstGeom prst="rect">
              <a:avLst/>
            </a:prstGeom>
            <a:noFill/>
            <a:ln/>
          </p:spPr>
          <p:txBody>
            <a:bodyPr wrap="none" lIns="0" tIns="0" rIns="0" bIns="0" rtlCol="0" anchor="t"/>
            <a:lstStyle/>
            <a:p>
              <a:pPr>
                <a:lnSpc>
                  <a:spcPts val="2100"/>
                </a:lnSpc>
              </a:pPr>
              <a:r>
                <a:rPr lang="en-US" sz="1450" dirty="0">
                  <a:solidFill>
                    <a:srgbClr val="2B4150"/>
                  </a:solidFill>
                  <a:latin typeface="Times New Roman" panose="02020603050405020304" pitchFamily="18" charset="0"/>
                  <a:ea typeface="MuseoModerno Light" pitchFamily="34" charset="-122"/>
                  <a:cs typeface="Times New Roman" panose="02020603050405020304" pitchFamily="18" charset="0"/>
                </a:rPr>
                <a:t>03. What would be the correct classification and GST rate applicable in such arrangement?</a:t>
              </a:r>
              <a:endParaRPr lang="en-US" sz="1450" dirty="0">
                <a:latin typeface="Times New Roman" panose="02020603050405020304" pitchFamily="18" charset="0"/>
                <a:cs typeface="Times New Roman" panose="02020603050405020304" pitchFamily="18" charset="0"/>
              </a:endParaRPr>
            </a:p>
            <a:p>
              <a:pPr marL="0" indent="0" algn="l">
                <a:lnSpc>
                  <a:spcPts val="2100"/>
                </a:lnSpc>
                <a:buNone/>
              </a:pPr>
              <a:endParaRPr lang="en-US" sz="1450" dirty="0">
                <a:latin typeface="Times New Roman" panose="02020603050405020304" pitchFamily="18" charset="0"/>
                <a:cs typeface="Times New Roman" panose="02020603050405020304" pitchFamily="18" charset="0"/>
              </a:endParaRPr>
            </a:p>
          </p:txBody>
        </p:sp>
        <p:sp>
          <p:nvSpPr>
            <p:cNvPr id="38" name="Shape 3">
              <a:extLst>
                <a:ext uri="{FF2B5EF4-FFF2-40B4-BE49-F238E27FC236}">
                  <a16:creationId xmlns:a16="http://schemas.microsoft.com/office/drawing/2014/main" id="{F32378D4-27BE-30DA-0498-63B88B23985D}"/>
                </a:ext>
              </a:extLst>
            </p:cNvPr>
            <p:cNvSpPr/>
            <p:nvPr/>
          </p:nvSpPr>
          <p:spPr>
            <a:xfrm>
              <a:off x="1077031" y="4735748"/>
              <a:ext cx="12716470" cy="45719"/>
            </a:xfrm>
            <a:prstGeom prst="rect">
              <a:avLst/>
            </a:prstGeom>
            <a:solidFill>
              <a:srgbClr val="325F7B"/>
            </a:solidFill>
            <a:ln/>
          </p:spPr>
        </p:sp>
      </p:grpSp>
      <p:sp>
        <p:nvSpPr>
          <p:cNvPr id="5" name="Rectangle 4">
            <a:extLst>
              <a:ext uri="{FF2B5EF4-FFF2-40B4-BE49-F238E27FC236}">
                <a16:creationId xmlns:a16="http://schemas.microsoft.com/office/drawing/2014/main" id="{8BE96D07-21D6-7F6F-61F3-756CFF1F4675}"/>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9" name="Picture 8" descr="A blue and black text&#10;&#10;Description automatically generated">
            <a:extLst>
              <a:ext uri="{FF2B5EF4-FFF2-40B4-BE49-F238E27FC236}">
                <a16:creationId xmlns:a16="http://schemas.microsoft.com/office/drawing/2014/main" id="{BE45E688-AFD1-4F7B-B995-DF47679D0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extLst>
      <p:ext uri="{BB962C8B-B14F-4D97-AF65-F5344CB8AC3E}">
        <p14:creationId xmlns:p14="http://schemas.microsoft.com/office/powerpoint/2010/main" val="12209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7" end="7"/>
                                            </p:txEl>
                                          </p:spTgt>
                                        </p:tgtEl>
                                        <p:attrNameLst>
                                          <p:attrName>style.visibility</p:attrName>
                                        </p:attrNameLst>
                                      </p:cBhvr>
                                      <p:to>
                                        <p:strVal val="visible"/>
                                      </p:to>
                                    </p:set>
                                    <p:animEffect transition="in" filter="fade">
                                      <p:cBhvr>
                                        <p:cTn id="7" dur="500"/>
                                        <p:tgtEl>
                                          <p:spTgt spid="2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9" end="9"/>
                                            </p:txEl>
                                          </p:spTgt>
                                        </p:tgtEl>
                                        <p:attrNameLst>
                                          <p:attrName>style.visibility</p:attrName>
                                        </p:attrNameLst>
                                      </p:cBhvr>
                                      <p:to>
                                        <p:strVal val="visible"/>
                                      </p:to>
                                    </p:set>
                                    <p:animEffect transition="in" filter="fade">
                                      <p:cBhvr>
                                        <p:cTn id="10" dur="500"/>
                                        <p:tgtEl>
                                          <p:spTgt spid="29">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xEl>
                                              <p:pRg st="10" end="10"/>
                                            </p:txEl>
                                          </p:spTgt>
                                        </p:tgtEl>
                                        <p:attrNameLst>
                                          <p:attrName>style.visibility</p:attrName>
                                        </p:attrNameLst>
                                      </p:cBhvr>
                                      <p:to>
                                        <p:strVal val="visible"/>
                                      </p:to>
                                    </p:set>
                                    <p:animEffect transition="in" filter="fade">
                                      <p:cBhvr>
                                        <p:cTn id="13" dur="500"/>
                                        <p:tgtEl>
                                          <p:spTgt spid="29">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xEl>
                                              <p:pRg st="11" end="11"/>
                                            </p:txEl>
                                          </p:spTgt>
                                        </p:tgtEl>
                                        <p:attrNameLst>
                                          <p:attrName>style.visibility</p:attrName>
                                        </p:attrNameLst>
                                      </p:cBhvr>
                                      <p:to>
                                        <p:strVal val="visible"/>
                                      </p:to>
                                    </p:set>
                                    <p:animEffect transition="in" filter="fade">
                                      <p:cBhvr>
                                        <p:cTn id="16" dur="500"/>
                                        <p:tgtEl>
                                          <p:spTgt spid="2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0D45F-4798-2149-D16A-E96336EAF42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87077BA-075C-7597-84FA-C1534C863D7F}"/>
              </a:ext>
            </a:extLst>
          </p:cNvPr>
          <p:cNvSpPr/>
          <p:nvPr/>
        </p:nvSpPr>
        <p:spPr>
          <a:xfrm>
            <a:off x="1113743" y="1878010"/>
            <a:ext cx="6474973" cy="708779"/>
          </a:xfrm>
          <a:prstGeom prst="rect">
            <a:avLst/>
          </a:prstGeom>
          <a:noFill/>
          <a:ln/>
        </p:spPr>
        <p:txBody>
          <a:bodyPr wrap="none" lIns="0" tIns="0" rIns="0" bIns="0" rtlCol="0" anchor="t"/>
          <a:lstStyle/>
          <a:p>
            <a:pPr marL="0" indent="0" algn="l">
              <a:lnSpc>
                <a:spcPts val="5550"/>
              </a:lnSpc>
              <a:buNone/>
            </a:pPr>
            <a:r>
              <a:rPr lang="en-US" sz="4800" dirty="0">
                <a:solidFill>
                  <a:schemeClr val="tx2"/>
                </a:solidFill>
                <a:latin typeface="Times New Roman" panose="02020603050405020304" pitchFamily="18" charset="0"/>
                <a:cs typeface="Times New Roman" panose="02020603050405020304" pitchFamily="18" charset="0"/>
              </a:rPr>
              <a:t>Thank You..!!</a:t>
            </a:r>
          </a:p>
        </p:txBody>
      </p:sp>
      <p:sp>
        <p:nvSpPr>
          <p:cNvPr id="24" name="Rectangle 23">
            <a:extLst>
              <a:ext uri="{FF2B5EF4-FFF2-40B4-BE49-F238E27FC236}">
                <a16:creationId xmlns:a16="http://schemas.microsoft.com/office/drawing/2014/main" id="{C5EF499E-4B78-3D94-6EE7-10E99247DFD0}"/>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sp>
        <p:nvSpPr>
          <p:cNvPr id="4" name="Text Placeholder 6">
            <a:extLst>
              <a:ext uri="{FF2B5EF4-FFF2-40B4-BE49-F238E27FC236}">
                <a16:creationId xmlns:a16="http://schemas.microsoft.com/office/drawing/2014/main" id="{B87569D5-E573-4831-BF8F-6D2D69564ADC}"/>
              </a:ext>
            </a:extLst>
          </p:cNvPr>
          <p:cNvSpPr txBox="1">
            <a:spLocks/>
          </p:cNvSpPr>
          <p:nvPr/>
        </p:nvSpPr>
        <p:spPr>
          <a:xfrm>
            <a:off x="1113743" y="3666162"/>
            <a:ext cx="4799132" cy="928688"/>
          </a:xfrm>
          <a:prstGeom prst="rect">
            <a:avLst/>
          </a:prstGeom>
          <a:noFill/>
          <a:ln/>
        </p:spPr>
        <p:txBody>
          <a:bodyPr wrap="none" lIns="0" tIns="0" rIns="0" bIns="0" rtlCol="0" anchor="t"/>
          <a:lstStyle>
            <a:defPPr>
              <a:defRPr lang="en-US"/>
            </a:defPPr>
            <a:lvl1pPr indent="0">
              <a:lnSpc>
                <a:spcPts val="5550"/>
              </a:lnSpc>
              <a:buNone/>
              <a:defRPr sz="4800">
                <a:solidFill>
                  <a:schemeClr val="tx2"/>
                </a:solidFill>
                <a:latin typeface="Times New Roman" panose="02020603050405020304" pitchFamily="18" charset="0"/>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Get in touch :</a:t>
            </a:r>
          </a:p>
          <a:p>
            <a:r>
              <a:rPr lang="en-US" sz="2800" spc="600" dirty="0">
                <a:hlinkClick r:id="rId3">
                  <a:extLst>
                    <a:ext uri="{A12FA001-AC4F-418D-AE19-62706E023703}">
                      <ahyp:hlinkClr xmlns:ahyp="http://schemas.microsoft.com/office/drawing/2018/hyperlinkcolor" val="tx"/>
                    </a:ext>
                  </a:extLst>
                </a:hlinkClick>
              </a:rPr>
              <a:t>E – GAGAN@HNAINDIA.COM</a:t>
            </a:r>
            <a:endParaRPr lang="en-US" sz="2800" spc="600" dirty="0"/>
          </a:p>
          <a:p>
            <a:r>
              <a:rPr lang="en-US" sz="2800" spc="600" dirty="0"/>
              <a:t>M - 9830682188</a:t>
            </a:r>
          </a:p>
          <a:p>
            <a:endParaRPr lang="en-US" dirty="0"/>
          </a:p>
          <a:p>
            <a:endParaRPr lang="en-IN" dirty="0"/>
          </a:p>
        </p:txBody>
      </p:sp>
      <p:pic>
        <p:nvPicPr>
          <p:cNvPr id="5" name="Picture 4" descr="A blue and black text&#10;&#10;Description automatically generated">
            <a:extLst>
              <a:ext uri="{FF2B5EF4-FFF2-40B4-BE49-F238E27FC236}">
                <a16:creationId xmlns:a16="http://schemas.microsoft.com/office/drawing/2014/main" id="{C3275547-0058-4EB4-AE38-9ACEA747E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5068" y="0"/>
            <a:ext cx="4755331" cy="1092199"/>
          </a:xfrm>
          <a:prstGeom prst="rect">
            <a:avLst/>
          </a:prstGeom>
        </p:spPr>
      </p:pic>
    </p:spTree>
    <p:extLst>
      <p:ext uri="{BB962C8B-B14F-4D97-AF65-F5344CB8AC3E}">
        <p14:creationId xmlns:p14="http://schemas.microsoft.com/office/powerpoint/2010/main" val="167832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383149"/>
            <a:ext cx="8167330"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Times New Roman" panose="02020603050405020304" pitchFamily="18" charset="0"/>
                <a:ea typeface="MuseoModerno Medium" pitchFamily="34" charset="-122"/>
                <a:cs typeface="Times New Roman" panose="02020603050405020304" pitchFamily="18" charset="0"/>
              </a:rPr>
              <a:t>Three Re-structuring Proposals</a:t>
            </a:r>
            <a:endParaRPr lang="en-US" sz="4450" dirty="0">
              <a:latin typeface="Times New Roman" panose="02020603050405020304" pitchFamily="18" charset="0"/>
              <a:cs typeface="Times New Roman" panose="02020603050405020304" pitchFamily="18" charset="0"/>
            </a:endParaRPr>
          </a:p>
        </p:txBody>
      </p:sp>
      <p:sp>
        <p:nvSpPr>
          <p:cNvPr id="3" name="Shape 1"/>
          <p:cNvSpPr/>
          <p:nvPr/>
        </p:nvSpPr>
        <p:spPr>
          <a:xfrm>
            <a:off x="793790" y="2524051"/>
            <a:ext cx="4196358" cy="4343904"/>
          </a:xfrm>
          <a:prstGeom prst="roundRect">
            <a:avLst>
              <a:gd name="adj" fmla="val 811"/>
            </a:avLst>
          </a:prstGeom>
          <a:solidFill>
            <a:srgbClr val="F3EEE3"/>
          </a:solidFill>
          <a:ln/>
        </p:spPr>
      </p:sp>
      <p:sp>
        <p:nvSpPr>
          <p:cNvPr id="4" name="Shape 2"/>
          <p:cNvSpPr/>
          <p:nvPr/>
        </p:nvSpPr>
        <p:spPr>
          <a:xfrm>
            <a:off x="1020604" y="2772370"/>
            <a:ext cx="680442" cy="680442"/>
          </a:xfrm>
          <a:prstGeom prst="roundRect">
            <a:avLst>
              <a:gd name="adj" fmla="val 13436980"/>
            </a:avLst>
          </a:prstGeom>
          <a:solidFill>
            <a:srgbClr val="325F7B"/>
          </a:solidFill>
          <a:ln/>
        </p:spPr>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7770" y="2959417"/>
            <a:ext cx="306110" cy="306110"/>
          </a:xfrm>
          <a:prstGeom prst="rect">
            <a:avLst/>
          </a:prstGeom>
        </p:spPr>
      </p:pic>
      <p:sp>
        <p:nvSpPr>
          <p:cNvPr id="6" name="Text 3"/>
          <p:cNvSpPr/>
          <p:nvPr/>
        </p:nvSpPr>
        <p:spPr>
          <a:xfrm>
            <a:off x="1020604" y="36796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Times New Roman" panose="02020603050405020304" pitchFamily="18" charset="0"/>
                <a:ea typeface="MuseoModerno Medium" pitchFamily="34" charset="-122"/>
                <a:cs typeface="Times New Roman" panose="02020603050405020304" pitchFamily="18" charset="0"/>
              </a:rPr>
              <a:t>Situation 1</a:t>
            </a:r>
            <a:endParaRPr lang="en-US" sz="2200" dirty="0">
              <a:latin typeface="Times New Roman" panose="02020603050405020304" pitchFamily="18" charset="0"/>
              <a:cs typeface="Times New Roman" panose="02020603050405020304" pitchFamily="18" charset="0"/>
            </a:endParaRPr>
          </a:p>
        </p:txBody>
      </p:sp>
      <p:sp>
        <p:nvSpPr>
          <p:cNvPr id="7" name="Text 4"/>
          <p:cNvSpPr/>
          <p:nvPr/>
        </p:nvSpPr>
        <p:spPr>
          <a:xfrm>
            <a:off x="1020604" y="4170045"/>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2B4150"/>
                </a:solidFill>
                <a:latin typeface="Times New Roman" panose="02020603050405020304" pitchFamily="18" charset="0"/>
                <a:ea typeface="Source Sans 3" pitchFamily="34" charset="-122"/>
                <a:cs typeface="Times New Roman" panose="02020603050405020304" pitchFamily="18" charset="0"/>
              </a:rPr>
              <a:t>Renting residential building to an individual Mr. X @ ₹5,00,000/month</a:t>
            </a:r>
            <a:endParaRPr lang="en-US" sz="1750" b="1" dirty="0">
              <a:latin typeface="Times New Roman" panose="02020603050405020304" pitchFamily="18" charset="0"/>
              <a:cs typeface="Times New Roman" panose="02020603050405020304" pitchFamily="18" charset="0"/>
            </a:endParaRPr>
          </a:p>
        </p:txBody>
      </p:sp>
      <p:sp>
        <p:nvSpPr>
          <p:cNvPr id="8" name="Text 5"/>
          <p:cNvSpPr/>
          <p:nvPr/>
        </p:nvSpPr>
        <p:spPr>
          <a:xfrm>
            <a:off x="1020604" y="5031938"/>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2B4150"/>
                </a:solidFill>
                <a:latin typeface="Times New Roman" panose="02020603050405020304" pitchFamily="18" charset="0"/>
                <a:ea typeface="Source Sans 3" pitchFamily="34" charset="-122"/>
                <a:cs typeface="Times New Roman" panose="02020603050405020304" pitchFamily="18" charset="0"/>
              </a:rPr>
              <a:t>Mr. X intends to use it as hostel for students &amp; working professionals</a:t>
            </a:r>
            <a:endParaRPr lang="en-US" sz="1750" dirty="0">
              <a:latin typeface="Times New Roman" panose="02020603050405020304" pitchFamily="18" charset="0"/>
              <a:cs typeface="Times New Roman" panose="02020603050405020304" pitchFamily="18" charset="0"/>
            </a:endParaRPr>
          </a:p>
        </p:txBody>
      </p:sp>
      <p:sp>
        <p:nvSpPr>
          <p:cNvPr id="9" name="Text 6"/>
          <p:cNvSpPr/>
          <p:nvPr/>
        </p:nvSpPr>
        <p:spPr>
          <a:xfrm>
            <a:off x="1020604" y="5893832"/>
            <a:ext cx="3742730" cy="725805"/>
          </a:xfrm>
          <a:prstGeom prst="rect">
            <a:avLst/>
          </a:prstGeom>
          <a:noFill/>
          <a:ln/>
        </p:spPr>
        <p:txBody>
          <a:bodyPr wrap="square" lIns="0" tIns="0" rIns="0" bIns="0" rtlCol="0" anchor="t"/>
          <a:lstStyle/>
          <a:p>
            <a:pPr marL="0" indent="0" algn="l">
              <a:lnSpc>
                <a:spcPts val="2850"/>
              </a:lnSpc>
              <a:buNone/>
            </a:pPr>
            <a:endParaRPr lang="en-US" sz="1750" dirty="0">
              <a:latin typeface="Times New Roman" panose="02020603050405020304" pitchFamily="18" charset="0"/>
              <a:cs typeface="Times New Roman" panose="02020603050405020304" pitchFamily="18" charset="0"/>
            </a:endParaRPr>
          </a:p>
        </p:txBody>
      </p:sp>
      <p:sp>
        <p:nvSpPr>
          <p:cNvPr id="10" name="Shape 7"/>
          <p:cNvSpPr/>
          <p:nvPr/>
        </p:nvSpPr>
        <p:spPr>
          <a:xfrm>
            <a:off x="5216962" y="2545556"/>
            <a:ext cx="4196358" cy="4300895"/>
          </a:xfrm>
          <a:prstGeom prst="roundRect">
            <a:avLst>
              <a:gd name="adj" fmla="val 811"/>
            </a:avLst>
          </a:prstGeom>
          <a:solidFill>
            <a:srgbClr val="F3EEE3"/>
          </a:solidFill>
          <a:ln/>
        </p:spPr>
      </p:sp>
      <p:sp>
        <p:nvSpPr>
          <p:cNvPr id="11" name="Shape 8"/>
          <p:cNvSpPr/>
          <p:nvPr/>
        </p:nvSpPr>
        <p:spPr>
          <a:xfrm>
            <a:off x="5443776" y="2772370"/>
            <a:ext cx="680442" cy="680442"/>
          </a:xfrm>
          <a:prstGeom prst="roundRect">
            <a:avLst>
              <a:gd name="adj" fmla="val 13436980"/>
            </a:avLst>
          </a:prstGeom>
          <a:solidFill>
            <a:srgbClr val="325F7B"/>
          </a:solidFill>
          <a:ln/>
        </p:spPr>
      </p:sp>
      <p:pic>
        <p:nvPicPr>
          <p:cNvPr id="12"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0942" y="2959417"/>
            <a:ext cx="306110" cy="306110"/>
          </a:xfrm>
          <a:prstGeom prst="rect">
            <a:avLst/>
          </a:prstGeom>
        </p:spPr>
      </p:pic>
      <p:sp>
        <p:nvSpPr>
          <p:cNvPr id="13" name="Text 9"/>
          <p:cNvSpPr/>
          <p:nvPr/>
        </p:nvSpPr>
        <p:spPr>
          <a:xfrm>
            <a:off x="5443776" y="36796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Times New Roman" panose="02020603050405020304" pitchFamily="18" charset="0"/>
                <a:ea typeface="MuseoModerno Medium" pitchFamily="34" charset="-122"/>
                <a:cs typeface="Times New Roman" panose="02020603050405020304" pitchFamily="18" charset="0"/>
              </a:rPr>
              <a:t>Situation 2</a:t>
            </a:r>
            <a:endParaRPr lang="en-US" sz="2200" dirty="0">
              <a:latin typeface="Times New Roman" panose="02020603050405020304" pitchFamily="18" charset="0"/>
              <a:cs typeface="Times New Roman" panose="02020603050405020304" pitchFamily="18" charset="0"/>
            </a:endParaRPr>
          </a:p>
        </p:txBody>
      </p:sp>
      <p:sp>
        <p:nvSpPr>
          <p:cNvPr id="14" name="Text 10"/>
          <p:cNvSpPr/>
          <p:nvPr/>
        </p:nvSpPr>
        <p:spPr>
          <a:xfrm>
            <a:off x="5443776" y="4170045"/>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2B4150"/>
                </a:solidFill>
                <a:latin typeface="Times New Roman" panose="02020603050405020304" pitchFamily="18" charset="0"/>
                <a:ea typeface="Source Sans 3" pitchFamily="34" charset="-122"/>
                <a:cs typeface="Times New Roman" panose="02020603050405020304" pitchFamily="18" charset="0"/>
              </a:rPr>
              <a:t>Fleet of 70 trucks to be given on hire to M/s A2Z Logistics (GTA) @Rs 20,000 p.m. per truck</a:t>
            </a:r>
            <a:endParaRPr lang="en-US" sz="1750" b="1" dirty="0">
              <a:latin typeface="Times New Roman" panose="02020603050405020304" pitchFamily="18" charset="0"/>
              <a:cs typeface="Times New Roman" panose="02020603050405020304" pitchFamily="18" charset="0"/>
            </a:endParaRPr>
          </a:p>
        </p:txBody>
      </p:sp>
      <p:sp>
        <p:nvSpPr>
          <p:cNvPr id="15" name="Text 11"/>
          <p:cNvSpPr/>
          <p:nvPr/>
        </p:nvSpPr>
        <p:spPr>
          <a:xfrm>
            <a:off x="5443776" y="5285003"/>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2B4150"/>
                </a:solidFill>
                <a:latin typeface="Times New Roman" panose="02020603050405020304" pitchFamily="18" charset="0"/>
                <a:ea typeface="Source Sans 3" pitchFamily="34" charset="-122"/>
                <a:cs typeface="Times New Roman" panose="02020603050405020304" pitchFamily="18" charset="0"/>
              </a:rPr>
              <a:t>A2Z will use these trucks for its transportation business</a:t>
            </a:r>
            <a:endParaRPr lang="en-US" sz="1750" dirty="0">
              <a:latin typeface="Times New Roman" panose="02020603050405020304" pitchFamily="18" charset="0"/>
              <a:cs typeface="Times New Roman" panose="02020603050405020304" pitchFamily="18" charset="0"/>
            </a:endParaRPr>
          </a:p>
        </p:txBody>
      </p:sp>
      <p:sp>
        <p:nvSpPr>
          <p:cNvPr id="16" name="Text 12"/>
          <p:cNvSpPr/>
          <p:nvPr/>
        </p:nvSpPr>
        <p:spPr>
          <a:xfrm>
            <a:off x="5443776" y="5893832"/>
            <a:ext cx="3742730" cy="725805"/>
          </a:xfrm>
          <a:prstGeom prst="rect">
            <a:avLst/>
          </a:prstGeom>
          <a:noFill/>
          <a:ln/>
        </p:spPr>
        <p:txBody>
          <a:bodyPr wrap="square" lIns="0" tIns="0" rIns="0" bIns="0" rtlCol="0" anchor="t"/>
          <a:lstStyle/>
          <a:p>
            <a:pPr marL="0" indent="0" algn="l">
              <a:lnSpc>
                <a:spcPts val="2850"/>
              </a:lnSpc>
              <a:buNone/>
            </a:pPr>
            <a:endParaRPr lang="en-US" sz="1750" dirty="0">
              <a:latin typeface="Times New Roman" panose="02020603050405020304" pitchFamily="18" charset="0"/>
              <a:cs typeface="Times New Roman" panose="02020603050405020304" pitchFamily="18" charset="0"/>
            </a:endParaRPr>
          </a:p>
        </p:txBody>
      </p:sp>
      <p:sp>
        <p:nvSpPr>
          <p:cNvPr id="17" name="Shape 13"/>
          <p:cNvSpPr/>
          <p:nvPr/>
        </p:nvSpPr>
        <p:spPr>
          <a:xfrm>
            <a:off x="9640133" y="2545556"/>
            <a:ext cx="4196358" cy="4300895"/>
          </a:xfrm>
          <a:prstGeom prst="roundRect">
            <a:avLst>
              <a:gd name="adj" fmla="val 811"/>
            </a:avLst>
          </a:prstGeom>
          <a:solidFill>
            <a:srgbClr val="F3EEE3"/>
          </a:solidFill>
          <a:ln/>
        </p:spPr>
      </p:sp>
      <p:sp>
        <p:nvSpPr>
          <p:cNvPr id="18" name="Shape 14"/>
          <p:cNvSpPr/>
          <p:nvPr/>
        </p:nvSpPr>
        <p:spPr>
          <a:xfrm>
            <a:off x="9866948" y="2772370"/>
            <a:ext cx="680442" cy="680442"/>
          </a:xfrm>
          <a:prstGeom prst="roundRect">
            <a:avLst>
              <a:gd name="adj" fmla="val 13436980"/>
            </a:avLst>
          </a:prstGeom>
          <a:solidFill>
            <a:srgbClr val="325F7B"/>
          </a:solidFill>
          <a:ln/>
        </p:spPr>
      </p:sp>
      <p:pic>
        <p:nvPicPr>
          <p:cNvPr id="19"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4114" y="2959417"/>
            <a:ext cx="306110" cy="306110"/>
          </a:xfrm>
          <a:prstGeom prst="rect">
            <a:avLst/>
          </a:prstGeom>
        </p:spPr>
      </p:pic>
      <p:sp>
        <p:nvSpPr>
          <p:cNvPr id="20" name="Text 15"/>
          <p:cNvSpPr/>
          <p:nvPr/>
        </p:nvSpPr>
        <p:spPr>
          <a:xfrm>
            <a:off x="9866948" y="36796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Times New Roman" panose="02020603050405020304" pitchFamily="18" charset="0"/>
                <a:ea typeface="MuseoModerno Medium" pitchFamily="34" charset="-122"/>
                <a:cs typeface="Times New Roman" panose="02020603050405020304" pitchFamily="18" charset="0"/>
              </a:rPr>
              <a:t>Situation 3</a:t>
            </a:r>
            <a:endParaRPr lang="en-US" sz="2200" dirty="0">
              <a:latin typeface="Times New Roman" panose="02020603050405020304" pitchFamily="18" charset="0"/>
              <a:cs typeface="Times New Roman" panose="02020603050405020304" pitchFamily="18" charset="0"/>
            </a:endParaRPr>
          </a:p>
        </p:txBody>
      </p:sp>
      <p:sp>
        <p:nvSpPr>
          <p:cNvPr id="21" name="Text 16"/>
          <p:cNvSpPr/>
          <p:nvPr/>
        </p:nvSpPr>
        <p:spPr>
          <a:xfrm>
            <a:off x="9866948" y="4170045"/>
            <a:ext cx="3742730" cy="725805"/>
          </a:xfrm>
          <a:prstGeom prst="rect">
            <a:avLst/>
          </a:prstGeom>
          <a:noFill/>
          <a:ln/>
        </p:spPr>
        <p:txBody>
          <a:bodyPr wrap="square" lIns="0" tIns="0" rIns="0" bIns="0" rtlCol="0" anchor="t"/>
          <a:lstStyle/>
          <a:p>
            <a:pPr marL="0" indent="0" algn="l">
              <a:lnSpc>
                <a:spcPts val="2850"/>
              </a:lnSpc>
              <a:buNone/>
            </a:pPr>
            <a:r>
              <a:rPr lang="en-US" sz="1750" b="1" dirty="0">
                <a:solidFill>
                  <a:srgbClr val="2B4150"/>
                </a:solidFill>
                <a:latin typeface="Times New Roman" panose="02020603050405020304" pitchFamily="18" charset="0"/>
                <a:ea typeface="Source Sans 3" pitchFamily="34" charset="-122"/>
                <a:cs typeface="Times New Roman" panose="02020603050405020304" pitchFamily="18" charset="0"/>
              </a:rPr>
              <a:t>Fleet of 30 trucks to be given on hire to M/s ABC Suppliers (Intermediary) who will further sub-leases to various other GTAs</a:t>
            </a:r>
            <a:endParaRPr lang="en-US" sz="1750" b="1"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B4B0A53-B5F0-6F43-0476-C6109BC94A76}"/>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23" name="Picture 22" descr="A blue and black text&#10;&#10;Description automatically generated">
            <a:extLst>
              <a:ext uri="{FF2B5EF4-FFF2-40B4-BE49-F238E27FC236}">
                <a16:creationId xmlns:a16="http://schemas.microsoft.com/office/drawing/2014/main" id="{97DD39D8-1F4F-4F71-A485-37BC8BFD2D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07800" y="-1"/>
            <a:ext cx="3012322" cy="6918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06993" y="603052"/>
            <a:ext cx="10964466" cy="631269"/>
          </a:xfrm>
          <a:prstGeom prst="rect">
            <a:avLst/>
          </a:prstGeom>
          <a:noFill/>
          <a:ln/>
        </p:spPr>
        <p:txBody>
          <a:bodyPr wrap="none" lIns="0" tIns="0" rIns="0" bIns="0" rtlCol="0" anchor="t"/>
          <a:lstStyle/>
          <a:p>
            <a:pPr marL="0" indent="0" algn="l">
              <a:lnSpc>
                <a:spcPts val="4950"/>
              </a:lnSpc>
              <a:buNone/>
            </a:pPr>
            <a:r>
              <a:rPr lang="en-US" sz="3950" dirty="0">
                <a:solidFill>
                  <a:srgbClr val="124E73"/>
                </a:solidFill>
                <a:latin typeface="Times New Roman" panose="02020603050405020304" pitchFamily="18" charset="0"/>
                <a:ea typeface="MuseoModerno Medium" pitchFamily="34" charset="-122"/>
                <a:cs typeface="Times New Roman" panose="02020603050405020304" pitchFamily="18" charset="0"/>
              </a:rPr>
              <a:t>Situation 1 — Renting of Residential Building to </a:t>
            </a:r>
            <a:r>
              <a:rPr lang="en-US" sz="3950" dirty="0" err="1">
                <a:solidFill>
                  <a:srgbClr val="124E73"/>
                </a:solidFill>
                <a:latin typeface="Times New Roman" panose="02020603050405020304" pitchFamily="18" charset="0"/>
                <a:ea typeface="MuseoModerno Medium" pitchFamily="34" charset="-122"/>
                <a:cs typeface="Times New Roman" panose="02020603050405020304" pitchFamily="18" charset="0"/>
              </a:rPr>
              <a:t>Mr.X</a:t>
            </a:r>
            <a:endParaRPr lang="en-US" sz="3950" dirty="0">
              <a:solidFill>
                <a:srgbClr val="124E73"/>
              </a:solidFill>
              <a:latin typeface="Times New Roman" panose="02020603050405020304" pitchFamily="18" charset="0"/>
              <a:ea typeface="MuseoModerno Medium" pitchFamily="34" charset="-122"/>
              <a:cs typeface="Times New Roman" panose="02020603050405020304" pitchFamily="18" charset="0"/>
            </a:endParaRPr>
          </a:p>
        </p:txBody>
      </p:sp>
      <p:sp>
        <p:nvSpPr>
          <p:cNvPr id="3" name="Text 1"/>
          <p:cNvSpPr/>
          <p:nvPr/>
        </p:nvSpPr>
        <p:spPr>
          <a:xfrm>
            <a:off x="706993" y="1306235"/>
            <a:ext cx="4040267" cy="504944"/>
          </a:xfrm>
          <a:prstGeom prst="rect">
            <a:avLst/>
          </a:prstGeom>
          <a:noFill/>
          <a:ln/>
        </p:spPr>
        <p:txBody>
          <a:bodyPr wrap="none" lIns="0" tIns="0" rIns="0" bIns="0" rtlCol="0" anchor="t"/>
          <a:lstStyle/>
          <a:p>
            <a:pPr marL="0" indent="0" algn="l">
              <a:lnSpc>
                <a:spcPts val="3950"/>
              </a:lnSpc>
              <a:buNone/>
            </a:pPr>
            <a:r>
              <a:rPr lang="en-US" sz="3150" dirty="0">
                <a:solidFill>
                  <a:srgbClr val="124E73"/>
                </a:solidFill>
                <a:latin typeface="Times New Roman" panose="02020603050405020304" pitchFamily="18" charset="0"/>
                <a:ea typeface="MuseoModerno Medium" pitchFamily="34" charset="-122"/>
                <a:cs typeface="Times New Roman" panose="02020603050405020304" pitchFamily="18" charset="0"/>
              </a:rPr>
              <a:t>The Queries</a:t>
            </a:r>
            <a:endParaRPr lang="en-US" sz="3150" dirty="0">
              <a:latin typeface="Times New Roman" panose="02020603050405020304" pitchFamily="18" charset="0"/>
              <a:cs typeface="Times New Roman" panose="02020603050405020304" pitchFamily="18" charset="0"/>
            </a:endParaRPr>
          </a:p>
        </p:txBody>
      </p:sp>
      <p:sp>
        <p:nvSpPr>
          <p:cNvPr id="4" name="Shape 2"/>
          <p:cNvSpPr/>
          <p:nvPr/>
        </p:nvSpPr>
        <p:spPr>
          <a:xfrm>
            <a:off x="706993" y="2080974"/>
            <a:ext cx="4285536" cy="1484114"/>
          </a:xfrm>
          <a:prstGeom prst="roundRect">
            <a:avLst>
              <a:gd name="adj" fmla="val 7394"/>
            </a:avLst>
          </a:prstGeom>
          <a:solidFill>
            <a:srgbClr val="FFFCF5"/>
          </a:solidFill>
          <a:ln w="22860">
            <a:solidFill>
              <a:srgbClr val="D9D4C9"/>
            </a:solidFill>
            <a:prstDash val="solid"/>
          </a:ln>
        </p:spPr>
      </p:sp>
      <p:sp>
        <p:nvSpPr>
          <p:cNvPr id="5" name="Shape 3"/>
          <p:cNvSpPr/>
          <p:nvPr/>
        </p:nvSpPr>
        <p:spPr>
          <a:xfrm>
            <a:off x="684133" y="2080974"/>
            <a:ext cx="91440" cy="1484114"/>
          </a:xfrm>
          <a:prstGeom prst="roundRect">
            <a:avLst>
              <a:gd name="adj" fmla="val 33140"/>
            </a:avLst>
          </a:prstGeom>
          <a:solidFill>
            <a:srgbClr val="325F7B"/>
          </a:solidFill>
          <a:ln/>
        </p:spPr>
      </p:sp>
      <p:sp>
        <p:nvSpPr>
          <p:cNvPr id="6" name="Text 4"/>
          <p:cNvSpPr/>
          <p:nvPr/>
        </p:nvSpPr>
        <p:spPr>
          <a:xfrm>
            <a:off x="1000363" y="2305764"/>
            <a:ext cx="2525197" cy="315635"/>
          </a:xfrm>
          <a:prstGeom prst="rect">
            <a:avLst/>
          </a:prstGeom>
          <a:noFill/>
          <a:ln/>
        </p:spPr>
        <p:txBody>
          <a:bodyPr wrap="none" lIns="0" tIns="0" rIns="0" bIns="0" rtlCol="0" anchor="t"/>
          <a:lstStyle/>
          <a:p>
            <a:pPr marL="0" indent="0" algn="l">
              <a:lnSpc>
                <a:spcPts val="2450"/>
              </a:lnSpc>
              <a:buNone/>
            </a:pPr>
            <a:r>
              <a:rPr lang="en-US" sz="1950" dirty="0">
                <a:solidFill>
                  <a:srgbClr val="2B4150"/>
                </a:solidFill>
                <a:latin typeface="Times New Roman" panose="02020603050405020304" pitchFamily="18" charset="0"/>
                <a:ea typeface="MuseoModerno Medium" pitchFamily="34" charset="-122"/>
                <a:cs typeface="Times New Roman" panose="02020603050405020304" pitchFamily="18" charset="0"/>
              </a:rPr>
              <a:t>Query 1</a:t>
            </a:r>
            <a:endParaRPr lang="en-US" sz="1950" dirty="0">
              <a:latin typeface="Times New Roman" panose="02020603050405020304" pitchFamily="18" charset="0"/>
              <a:cs typeface="Times New Roman" panose="02020603050405020304" pitchFamily="18" charset="0"/>
            </a:endParaRPr>
          </a:p>
        </p:txBody>
      </p:sp>
      <p:sp>
        <p:nvSpPr>
          <p:cNvPr id="7" name="Text 5"/>
          <p:cNvSpPr/>
          <p:nvPr/>
        </p:nvSpPr>
        <p:spPr>
          <a:xfrm>
            <a:off x="1000363" y="2729270"/>
            <a:ext cx="3767376" cy="611029"/>
          </a:xfrm>
          <a:prstGeom prst="rect">
            <a:avLst/>
          </a:prstGeom>
          <a:noFill/>
          <a:ln/>
        </p:spPr>
        <p:txBody>
          <a:bodyPr wrap="square" lIns="0" tIns="0" rIns="0" bIns="0" rtlCol="0" anchor="t"/>
          <a:lstStyle/>
          <a:p>
            <a:pPr marL="0" indent="0" algn="l">
              <a:lnSpc>
                <a:spcPts val="2400"/>
              </a:lnSpc>
              <a:buNone/>
            </a:pPr>
            <a:r>
              <a:rPr lang="en-US" sz="1550" dirty="0">
                <a:solidFill>
                  <a:srgbClr val="2B4150"/>
                </a:solidFill>
                <a:latin typeface="Times New Roman" panose="02020603050405020304" pitchFamily="18" charset="0"/>
                <a:ea typeface="Source Sans 3" pitchFamily="34" charset="-122"/>
                <a:cs typeface="Times New Roman" panose="02020603050405020304" pitchFamily="18" charset="0"/>
              </a:rPr>
              <a:t>Is renting to Mr. X exempt as "renting of residential dwelling for use as residence" ?</a:t>
            </a:r>
            <a:endParaRPr lang="en-US" sz="1550" dirty="0">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2F3AC2C2-865A-A0C7-C6CC-E0979AB34485}"/>
              </a:ext>
            </a:extLst>
          </p:cNvPr>
          <p:cNvGrpSpPr/>
          <p:nvPr/>
        </p:nvGrpSpPr>
        <p:grpSpPr>
          <a:xfrm>
            <a:off x="5380317" y="2080974"/>
            <a:ext cx="4308396" cy="1484114"/>
            <a:chOff x="5149572" y="2080974"/>
            <a:chExt cx="4308396" cy="1484114"/>
          </a:xfrm>
        </p:grpSpPr>
        <p:sp>
          <p:nvSpPr>
            <p:cNvPr id="8" name="Shape 6"/>
            <p:cNvSpPr/>
            <p:nvPr/>
          </p:nvSpPr>
          <p:spPr>
            <a:xfrm>
              <a:off x="5172432" y="2080974"/>
              <a:ext cx="4285536" cy="1484114"/>
            </a:xfrm>
            <a:prstGeom prst="roundRect">
              <a:avLst>
                <a:gd name="adj" fmla="val 7394"/>
              </a:avLst>
            </a:prstGeom>
            <a:solidFill>
              <a:srgbClr val="FFFCF5"/>
            </a:solidFill>
            <a:ln w="22860">
              <a:solidFill>
                <a:srgbClr val="D9D4C9"/>
              </a:solidFill>
              <a:prstDash val="solid"/>
            </a:ln>
          </p:spPr>
        </p:sp>
        <p:sp>
          <p:nvSpPr>
            <p:cNvPr id="9" name="Shape 7"/>
            <p:cNvSpPr/>
            <p:nvPr/>
          </p:nvSpPr>
          <p:spPr>
            <a:xfrm>
              <a:off x="5149572" y="2080974"/>
              <a:ext cx="91440" cy="1484114"/>
            </a:xfrm>
            <a:prstGeom prst="roundRect">
              <a:avLst>
                <a:gd name="adj" fmla="val 33140"/>
              </a:avLst>
            </a:prstGeom>
            <a:solidFill>
              <a:srgbClr val="325F7B"/>
            </a:solidFill>
            <a:ln/>
          </p:spPr>
        </p:sp>
        <p:sp>
          <p:nvSpPr>
            <p:cNvPr id="10" name="Text 8"/>
            <p:cNvSpPr/>
            <p:nvPr/>
          </p:nvSpPr>
          <p:spPr>
            <a:xfrm>
              <a:off x="5465802" y="2305764"/>
              <a:ext cx="2525197" cy="315635"/>
            </a:xfrm>
            <a:prstGeom prst="rect">
              <a:avLst/>
            </a:prstGeom>
            <a:noFill/>
            <a:ln/>
          </p:spPr>
          <p:txBody>
            <a:bodyPr wrap="none" lIns="0" tIns="0" rIns="0" bIns="0" rtlCol="0" anchor="t"/>
            <a:lstStyle/>
            <a:p>
              <a:pPr marL="0" indent="0" algn="l">
                <a:lnSpc>
                  <a:spcPts val="2450"/>
                </a:lnSpc>
                <a:buNone/>
              </a:pPr>
              <a:r>
                <a:rPr lang="en-US" sz="1950" dirty="0">
                  <a:solidFill>
                    <a:srgbClr val="2B4150"/>
                  </a:solidFill>
                  <a:latin typeface="Times New Roman" panose="02020603050405020304" pitchFamily="18" charset="0"/>
                  <a:ea typeface="MuseoModerno Medium" pitchFamily="34" charset="-122"/>
                  <a:cs typeface="Times New Roman" panose="02020603050405020304" pitchFamily="18" charset="0"/>
                </a:rPr>
                <a:t>Query 2</a:t>
              </a:r>
              <a:endParaRPr lang="en-US" sz="1950" dirty="0">
                <a:latin typeface="Times New Roman" panose="02020603050405020304" pitchFamily="18" charset="0"/>
                <a:cs typeface="Times New Roman" panose="02020603050405020304" pitchFamily="18" charset="0"/>
              </a:endParaRPr>
            </a:p>
          </p:txBody>
        </p:sp>
        <p:sp>
          <p:nvSpPr>
            <p:cNvPr id="11" name="Text 9"/>
            <p:cNvSpPr/>
            <p:nvPr/>
          </p:nvSpPr>
          <p:spPr>
            <a:xfrm>
              <a:off x="5465802" y="2664722"/>
              <a:ext cx="3767376" cy="611029"/>
            </a:xfrm>
            <a:prstGeom prst="rect">
              <a:avLst/>
            </a:prstGeom>
            <a:noFill/>
            <a:ln/>
          </p:spPr>
          <p:txBody>
            <a:bodyPr wrap="square" lIns="0" tIns="0" rIns="0" bIns="0" rtlCol="0" anchor="t"/>
            <a:lstStyle/>
            <a:p>
              <a:pPr marL="0" indent="0" algn="l">
                <a:lnSpc>
                  <a:spcPts val="2400"/>
                </a:lnSpc>
                <a:buNone/>
              </a:pPr>
              <a:r>
                <a:rPr lang="en-US" sz="1550" dirty="0">
                  <a:solidFill>
                    <a:srgbClr val="2B4150"/>
                  </a:solidFill>
                  <a:latin typeface="Times New Roman" panose="02020603050405020304" pitchFamily="18" charset="0"/>
                  <a:ea typeface="Source Sans 3" pitchFamily="34" charset="-122"/>
                  <a:cs typeface="Times New Roman" panose="02020603050405020304" pitchFamily="18" charset="0"/>
                </a:rPr>
                <a:t>Can exemption be denied because Mr. X uses it commercially (hostel business) and “use as residence is not satisfied”?</a:t>
              </a:r>
              <a:endParaRPr lang="en-US" sz="1550" dirty="0">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634EB2F2-67C5-4CC1-FAFD-0EF818375AA9}"/>
              </a:ext>
            </a:extLst>
          </p:cNvPr>
          <p:cNvGrpSpPr/>
          <p:nvPr/>
        </p:nvGrpSpPr>
        <p:grpSpPr>
          <a:xfrm>
            <a:off x="10097074" y="2080974"/>
            <a:ext cx="4308396" cy="1484114"/>
            <a:chOff x="9615011" y="2080974"/>
            <a:chExt cx="4308396" cy="1484114"/>
          </a:xfrm>
        </p:grpSpPr>
        <p:sp>
          <p:nvSpPr>
            <p:cNvPr id="12" name="Shape 10"/>
            <p:cNvSpPr/>
            <p:nvPr/>
          </p:nvSpPr>
          <p:spPr>
            <a:xfrm>
              <a:off x="9637871" y="2080974"/>
              <a:ext cx="4285536" cy="1484114"/>
            </a:xfrm>
            <a:prstGeom prst="roundRect">
              <a:avLst>
                <a:gd name="adj" fmla="val 7394"/>
              </a:avLst>
            </a:prstGeom>
            <a:solidFill>
              <a:srgbClr val="FFFCF5"/>
            </a:solidFill>
            <a:ln w="22860">
              <a:solidFill>
                <a:srgbClr val="D9D4C9"/>
              </a:solidFill>
              <a:prstDash val="solid"/>
            </a:ln>
          </p:spPr>
        </p:sp>
        <p:sp>
          <p:nvSpPr>
            <p:cNvPr id="13" name="Shape 11"/>
            <p:cNvSpPr/>
            <p:nvPr/>
          </p:nvSpPr>
          <p:spPr>
            <a:xfrm>
              <a:off x="9615011" y="2080974"/>
              <a:ext cx="91440" cy="1484114"/>
            </a:xfrm>
            <a:prstGeom prst="roundRect">
              <a:avLst>
                <a:gd name="adj" fmla="val 33140"/>
              </a:avLst>
            </a:prstGeom>
            <a:solidFill>
              <a:srgbClr val="325F7B"/>
            </a:solidFill>
            <a:ln/>
          </p:spPr>
        </p:sp>
        <p:sp>
          <p:nvSpPr>
            <p:cNvPr id="14" name="Text 12"/>
            <p:cNvSpPr/>
            <p:nvPr/>
          </p:nvSpPr>
          <p:spPr>
            <a:xfrm>
              <a:off x="9931241" y="2305764"/>
              <a:ext cx="2525197" cy="315635"/>
            </a:xfrm>
            <a:prstGeom prst="rect">
              <a:avLst/>
            </a:prstGeom>
            <a:noFill/>
            <a:ln/>
          </p:spPr>
          <p:txBody>
            <a:bodyPr wrap="none" lIns="0" tIns="0" rIns="0" bIns="0" rtlCol="0" anchor="t"/>
            <a:lstStyle/>
            <a:p>
              <a:pPr marL="0" indent="0" algn="l">
                <a:lnSpc>
                  <a:spcPts val="2450"/>
                </a:lnSpc>
                <a:buNone/>
              </a:pPr>
              <a:r>
                <a:rPr lang="en-US" sz="1950" dirty="0">
                  <a:solidFill>
                    <a:srgbClr val="2B4150"/>
                  </a:solidFill>
                  <a:latin typeface="Times New Roman" panose="02020603050405020304" pitchFamily="18" charset="0"/>
                  <a:ea typeface="MuseoModerno Medium" pitchFamily="34" charset="-122"/>
                  <a:cs typeface="Times New Roman" panose="02020603050405020304" pitchFamily="18" charset="0"/>
                </a:rPr>
                <a:t>Query 3</a:t>
              </a:r>
              <a:endParaRPr lang="en-US" sz="1950" dirty="0">
                <a:latin typeface="Times New Roman" panose="02020603050405020304" pitchFamily="18" charset="0"/>
                <a:cs typeface="Times New Roman" panose="02020603050405020304" pitchFamily="18" charset="0"/>
              </a:endParaRPr>
            </a:p>
          </p:txBody>
        </p:sp>
        <p:sp>
          <p:nvSpPr>
            <p:cNvPr id="15" name="Text 13"/>
            <p:cNvSpPr/>
            <p:nvPr/>
          </p:nvSpPr>
          <p:spPr>
            <a:xfrm>
              <a:off x="9931241" y="2729270"/>
              <a:ext cx="3767376" cy="305514"/>
            </a:xfrm>
            <a:prstGeom prst="rect">
              <a:avLst/>
            </a:prstGeom>
            <a:noFill/>
            <a:ln/>
          </p:spPr>
          <p:txBody>
            <a:bodyPr wrap="none" lIns="0" tIns="0" rIns="0" bIns="0" rtlCol="0" anchor="t"/>
            <a:lstStyle/>
            <a:p>
              <a:pPr marL="0" indent="0" algn="l">
                <a:lnSpc>
                  <a:spcPts val="2400"/>
                </a:lnSpc>
                <a:buNone/>
              </a:pPr>
              <a:r>
                <a:rPr lang="en-US" sz="1550" dirty="0">
                  <a:solidFill>
                    <a:srgbClr val="2B4150"/>
                  </a:solidFill>
                  <a:latin typeface="Times New Roman" panose="02020603050405020304" pitchFamily="18" charset="0"/>
                  <a:ea typeface="Source Sans 3" pitchFamily="34" charset="-122"/>
                  <a:cs typeface="Times New Roman" panose="02020603050405020304" pitchFamily="18" charset="0"/>
                </a:rPr>
                <a:t>If taxable - what is the applicable GST rate?</a:t>
              </a:r>
              <a:endParaRPr lang="en-US" sz="1550" dirty="0">
                <a:latin typeface="Times New Roman" panose="02020603050405020304" pitchFamily="18" charset="0"/>
                <a:cs typeface="Times New Roman" panose="02020603050405020304" pitchFamily="18" charset="0"/>
              </a:endParaRPr>
            </a:p>
          </p:txBody>
        </p:sp>
      </p:grpSp>
      <p:sp>
        <p:nvSpPr>
          <p:cNvPr id="31" name="Text 2">
            <a:extLst>
              <a:ext uri="{FF2B5EF4-FFF2-40B4-BE49-F238E27FC236}">
                <a16:creationId xmlns:a16="http://schemas.microsoft.com/office/drawing/2014/main" id="{0742F5A1-7764-19D2-5B3E-960B1D3ED3A7}"/>
              </a:ext>
            </a:extLst>
          </p:cNvPr>
          <p:cNvSpPr/>
          <p:nvPr/>
        </p:nvSpPr>
        <p:spPr>
          <a:xfrm>
            <a:off x="684133" y="4394274"/>
            <a:ext cx="13721337" cy="2641227"/>
          </a:xfrm>
          <a:prstGeom prst="rect">
            <a:avLst/>
          </a:prstGeom>
          <a:noFill/>
          <a:ln/>
        </p:spPr>
        <p:txBody>
          <a:bodyPr wrap="square" lIns="0" tIns="0" rIns="0" bIns="0" rtlCol="0" anchor="t"/>
          <a:lstStyle/>
          <a:p>
            <a:pPr marL="285750" indent="-285750" algn="l">
              <a:lnSpc>
                <a:spcPts val="2300"/>
              </a:lnSpc>
              <a:buSzPct val="100000"/>
              <a:buFont typeface="Arial" panose="020B0604020202020204" pitchFamily="34" charset="0"/>
              <a:buChar char="•"/>
            </a:pPr>
            <a:r>
              <a:rPr lang="en-US" sz="1550" b="1" dirty="0">
                <a:latin typeface="Times New Roman" panose="02020603050405020304" pitchFamily="18" charset="0"/>
                <a:cs typeface="Times New Roman" panose="02020603050405020304" pitchFamily="18" charset="0"/>
              </a:rPr>
              <a:t>Period – F.Y. 2021-22 &amp; onwards</a:t>
            </a:r>
          </a:p>
          <a:p>
            <a:pPr marL="285750" indent="-285750" algn="l">
              <a:lnSpc>
                <a:spcPts val="2300"/>
              </a:lnSpc>
              <a:buSzPct val="100000"/>
              <a:buFont typeface="Arial" panose="020B0604020202020204" pitchFamily="34" charset="0"/>
              <a:buChar char="•"/>
            </a:pPr>
            <a:endParaRPr lang="en-US" sz="1550" b="1" dirty="0">
              <a:latin typeface="Times New Roman" panose="02020603050405020304" pitchFamily="18" charset="0"/>
              <a:cs typeface="Times New Roman" panose="02020603050405020304" pitchFamily="18" charset="0"/>
            </a:endParaRPr>
          </a:p>
          <a:p>
            <a:pPr marL="285750" indent="-285750" algn="l">
              <a:lnSpc>
                <a:spcPts val="2300"/>
              </a:lnSpc>
              <a:buSzPct val="100000"/>
              <a:buFont typeface="Arial" panose="020B0604020202020204" pitchFamily="34" charset="0"/>
              <a:buChar char="•"/>
            </a:pPr>
            <a:r>
              <a:rPr lang="en-US" sz="1550" b="1" dirty="0">
                <a:latin typeface="Times New Roman" panose="02020603050405020304" pitchFamily="18" charset="0"/>
                <a:cs typeface="Times New Roman" panose="02020603050405020304" pitchFamily="18" charset="0"/>
              </a:rPr>
              <a:t>Unconditional Exemption: </a:t>
            </a:r>
            <a:r>
              <a:rPr lang="en-US" sz="1600" dirty="0">
                <a:effectLst/>
                <a:latin typeface="Times New Roman" panose="02020603050405020304" pitchFamily="18" charset="0"/>
                <a:ea typeface="MS Mincho" panose="02020609040205080304" pitchFamily="49" charset="-128"/>
              </a:rPr>
              <a:t>Entry No. 12 of Notification No. 12/2017-Central Tax (Rate) dated 28.06.2017</a:t>
            </a:r>
            <a:endParaRPr lang="en-US" sz="1600" dirty="0">
              <a:latin typeface="Times New Roman" panose="02020603050405020304" pitchFamily="18" charset="0"/>
              <a:ea typeface="MS Mincho" panose="02020609040205080304" pitchFamily="49" charset="-128"/>
            </a:endParaRPr>
          </a:p>
          <a:p>
            <a:pPr marL="288290" algn="just">
              <a:lnSpc>
                <a:spcPct val="115000"/>
              </a:lnSpc>
              <a:spcBef>
                <a:spcPts val="200"/>
              </a:spcBef>
              <a:spcAft>
                <a:spcPts val="400"/>
              </a:spcAft>
              <a:buNone/>
            </a:pPr>
            <a:r>
              <a:rPr lang="en-US" sz="16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1600" b="1" i="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1600" b="1" i="1" u="sng" dirty="0">
                <a:effectLst/>
                <a:latin typeface="Times New Roman" panose="02020603050405020304" pitchFamily="18" charset="0"/>
                <a:ea typeface="MS Mincho" panose="02020609040205080304" pitchFamily="49" charset="-128"/>
                <a:cs typeface="Times New Roman" panose="02020603050405020304" pitchFamily="18" charset="0"/>
              </a:rPr>
              <a:t>Services by way of renting of residential dwelling for use as residence.</a:t>
            </a:r>
            <a:r>
              <a:rPr lang="en-US" sz="1600" b="1" i="1" dirty="0">
                <a:effectLst/>
                <a:latin typeface="Times New Roman" panose="02020603050405020304" pitchFamily="18" charset="0"/>
                <a:ea typeface="MS Mincho" panose="02020609040205080304" pitchFamily="49" charset="-128"/>
                <a:cs typeface="Times New Roman" panose="02020603050405020304" pitchFamily="18" charset="0"/>
              </a:rPr>
              <a:t>“</a:t>
            </a:r>
          </a:p>
          <a:p>
            <a:pPr marL="288290" algn="just">
              <a:lnSpc>
                <a:spcPct val="115000"/>
              </a:lnSpc>
              <a:spcBef>
                <a:spcPts val="200"/>
              </a:spcBef>
              <a:spcAft>
                <a:spcPts val="400"/>
              </a:spcAft>
            </a:pPr>
            <a:endParaRPr lang="en-IN" sz="1550" b="1" dirty="0">
              <a:latin typeface="Times New Roman" panose="02020603050405020304" pitchFamily="18" charset="0"/>
              <a:cs typeface="Times New Roman" panose="02020603050405020304" pitchFamily="18" charset="0"/>
            </a:endParaRPr>
          </a:p>
          <a:p>
            <a:pPr>
              <a:lnSpc>
                <a:spcPts val="2300"/>
              </a:lnSpc>
              <a:buSzPct val="100000"/>
            </a:pPr>
            <a:endParaRPr lang="en-US" sz="155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B524847-14E6-D61A-BA24-8CD753BBE133}"/>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20" name="Picture 19" descr="A blue and black text&#10;&#10;Description automatically generated">
            <a:extLst>
              <a:ext uri="{FF2B5EF4-FFF2-40B4-BE49-F238E27FC236}">
                <a16:creationId xmlns:a16="http://schemas.microsoft.com/office/drawing/2014/main" id="{C4AEB7FA-1C0F-4C18-B27B-EB71D0BE5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7800" y="-1"/>
            <a:ext cx="3012322" cy="6918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94611" y="545783"/>
            <a:ext cx="13241179" cy="774739"/>
          </a:xfrm>
          <a:prstGeom prst="rect">
            <a:avLst/>
          </a:prstGeom>
          <a:noFill/>
          <a:ln/>
        </p:spPr>
        <p:txBody>
          <a:bodyPr wrap="square" lIns="0" tIns="0" rIns="0" bIns="0" rtlCol="0" anchor="t"/>
          <a:lstStyle/>
          <a:p>
            <a:pPr marL="0" indent="0" algn="l">
              <a:lnSpc>
                <a:spcPts val="4850"/>
              </a:lnSpc>
              <a:buNone/>
            </a:pPr>
            <a:r>
              <a:rPr lang="en-US" sz="3900" dirty="0">
                <a:solidFill>
                  <a:srgbClr val="FF0000"/>
                </a:solidFill>
                <a:latin typeface="Times New Roman" panose="02020603050405020304" pitchFamily="18" charset="0"/>
                <a:ea typeface="MuseoModerno Medium" pitchFamily="34" charset="-122"/>
                <a:cs typeface="Times New Roman" panose="02020603050405020304" pitchFamily="18" charset="0"/>
              </a:rPr>
              <a:t>The State of Karnataka V. </a:t>
            </a:r>
            <a:r>
              <a:rPr lang="en-US" sz="3900" dirty="0" err="1">
                <a:solidFill>
                  <a:srgbClr val="FF0000"/>
                </a:solidFill>
                <a:latin typeface="Times New Roman" panose="02020603050405020304" pitchFamily="18" charset="0"/>
                <a:ea typeface="MuseoModerno Medium" pitchFamily="34" charset="-122"/>
                <a:cs typeface="Times New Roman" panose="02020603050405020304" pitchFamily="18" charset="0"/>
              </a:rPr>
              <a:t>Taghar</a:t>
            </a:r>
            <a:r>
              <a:rPr lang="en-US" sz="3900" dirty="0">
                <a:solidFill>
                  <a:srgbClr val="FF0000"/>
                </a:solidFill>
                <a:latin typeface="Times New Roman" panose="02020603050405020304" pitchFamily="18" charset="0"/>
                <a:ea typeface="MuseoModerno Medium" pitchFamily="34" charset="-122"/>
                <a:cs typeface="Times New Roman" panose="02020603050405020304" pitchFamily="18" charset="0"/>
              </a:rPr>
              <a:t> Vasudeva Ambrish - SC </a:t>
            </a:r>
            <a:endParaRPr lang="en-US" sz="3900"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Diagram 14">
            <a:extLst>
              <a:ext uri="{FF2B5EF4-FFF2-40B4-BE49-F238E27FC236}">
                <a16:creationId xmlns:a16="http://schemas.microsoft.com/office/drawing/2014/main" id="{D6A5384E-4DA7-81F5-DC4F-AAC00A2C4689}"/>
              </a:ext>
            </a:extLst>
          </p:cNvPr>
          <p:cNvGraphicFramePr/>
          <p:nvPr>
            <p:extLst>
              <p:ext uri="{D42A27DB-BD31-4B8C-83A1-F6EECF244321}">
                <p14:modId xmlns:p14="http://schemas.microsoft.com/office/powerpoint/2010/main" val="4130622787"/>
              </p:ext>
            </p:extLst>
          </p:nvPr>
        </p:nvGraphicFramePr>
        <p:xfrm>
          <a:off x="780672" y="2554233"/>
          <a:ext cx="9320758" cy="3599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1B54FD5C-8765-4421-2C6F-56BD1BF4946F}"/>
              </a:ext>
            </a:extLst>
          </p:cNvPr>
          <p:cNvSpPr txBox="1"/>
          <p:nvPr/>
        </p:nvSpPr>
        <p:spPr>
          <a:xfrm>
            <a:off x="710000" y="1688951"/>
            <a:ext cx="9090212" cy="477054"/>
          </a:xfrm>
          <a:prstGeom prst="rect">
            <a:avLst/>
          </a:prstGeom>
          <a:noFill/>
        </p:spPr>
        <p:txBody>
          <a:bodyPr wrap="square" rtlCol="0">
            <a:spAutoFit/>
          </a:bodyPr>
          <a:lstStyle/>
          <a:p>
            <a:r>
              <a:rPr lang="en-IN" sz="2500" b="1" dirty="0">
                <a:latin typeface="Times New Roman" panose="02020603050405020304" pitchFamily="18" charset="0"/>
                <a:cs typeface="Times New Roman" panose="02020603050405020304" pitchFamily="18" charset="0"/>
              </a:rPr>
              <a:t>To avail the benefit of exemption under entry 12 -</a:t>
            </a:r>
          </a:p>
        </p:txBody>
      </p:sp>
      <p:sp>
        <p:nvSpPr>
          <p:cNvPr id="3" name="Rectangle 2">
            <a:extLst>
              <a:ext uri="{FF2B5EF4-FFF2-40B4-BE49-F238E27FC236}">
                <a16:creationId xmlns:a16="http://schemas.microsoft.com/office/drawing/2014/main" id="{A5C07130-4BDE-384C-DFD5-DF7726D2FECA}"/>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6" name="Picture 5" descr="A blue and black text&#10;&#10;Description automatically generated">
            <a:extLst>
              <a:ext uri="{FF2B5EF4-FFF2-40B4-BE49-F238E27FC236}">
                <a16:creationId xmlns:a16="http://schemas.microsoft.com/office/drawing/2014/main" id="{A37B27A0-819F-4973-8E95-370086C3F4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8ABC590C-0428-2BA0-C152-4400A28D7EE4}"/>
              </a:ext>
            </a:extLst>
          </p:cNvPr>
          <p:cNvSpPr/>
          <p:nvPr/>
        </p:nvSpPr>
        <p:spPr>
          <a:xfrm>
            <a:off x="694611" y="545783"/>
            <a:ext cx="13241179" cy="774739"/>
          </a:xfrm>
          <a:prstGeom prst="rect">
            <a:avLst/>
          </a:prstGeom>
          <a:noFill/>
          <a:ln/>
        </p:spPr>
        <p:txBody>
          <a:bodyPr wrap="square" lIns="0" tIns="0" rIns="0" bIns="0" rtlCol="0" anchor="t"/>
          <a:lstStyle/>
          <a:p>
            <a:pPr marL="0" indent="0" algn="l">
              <a:lnSpc>
                <a:spcPts val="4850"/>
              </a:lnSpc>
              <a:buNone/>
            </a:pPr>
            <a:r>
              <a:rPr lang="en-US" sz="3500" u="sng" dirty="0">
                <a:latin typeface="Times New Roman" panose="02020603050405020304" pitchFamily="18" charset="0"/>
                <a:cs typeface="Times New Roman" panose="02020603050405020304" pitchFamily="18" charset="0"/>
              </a:rPr>
              <a:t>2</a:t>
            </a:r>
            <a:r>
              <a:rPr lang="en-US" sz="3500" u="sng" baseline="30000" dirty="0">
                <a:latin typeface="Times New Roman" panose="02020603050405020304" pitchFamily="18" charset="0"/>
                <a:cs typeface="Times New Roman" panose="02020603050405020304" pitchFamily="18" charset="0"/>
              </a:rPr>
              <a:t>nd</a:t>
            </a:r>
            <a:r>
              <a:rPr lang="en-US" sz="3500" u="sng" dirty="0">
                <a:latin typeface="Times New Roman" panose="02020603050405020304" pitchFamily="18" charset="0"/>
                <a:cs typeface="Times New Roman" panose="02020603050405020304" pitchFamily="18" charset="0"/>
              </a:rPr>
              <a:t> Condition – The renting services must pertain to renting services.</a:t>
            </a:r>
          </a:p>
        </p:txBody>
      </p:sp>
      <p:sp>
        <p:nvSpPr>
          <p:cNvPr id="3" name="TextBox 2">
            <a:extLst>
              <a:ext uri="{FF2B5EF4-FFF2-40B4-BE49-F238E27FC236}">
                <a16:creationId xmlns:a16="http://schemas.microsoft.com/office/drawing/2014/main" id="{41CC9818-5108-450B-65AB-35180DB5B41C}"/>
              </a:ext>
            </a:extLst>
          </p:cNvPr>
          <p:cNvSpPr txBox="1"/>
          <p:nvPr/>
        </p:nvSpPr>
        <p:spPr>
          <a:xfrm>
            <a:off x="925158" y="1710466"/>
            <a:ext cx="12919934" cy="3539430"/>
          </a:xfrm>
          <a:prstGeom prst="rect">
            <a:avLst/>
          </a:prstGeom>
          <a:noFill/>
        </p:spPr>
        <p:txBody>
          <a:bodyPr wrap="square" rtlCol="0">
            <a:spAutoFit/>
          </a:bodyPr>
          <a:lstStyle/>
          <a:p>
            <a:pPr marL="285750" indent="-28575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As per </a:t>
            </a:r>
            <a:r>
              <a:rPr lang="en-US" sz="2800" b="1" i="1" dirty="0">
                <a:solidFill>
                  <a:srgbClr val="FF0000"/>
                </a:solidFill>
                <a:latin typeface="Times New Roman" panose="02020603050405020304" pitchFamily="18" charset="0"/>
                <a:cs typeface="Times New Roman" panose="02020603050405020304" pitchFamily="18" charset="0"/>
              </a:rPr>
              <a:t>CBIC Education Guide </a:t>
            </a:r>
            <a:r>
              <a:rPr lang="en-US" sz="2800" i="1" dirty="0">
                <a:latin typeface="Times New Roman" panose="02020603050405020304" pitchFamily="18" charset="0"/>
                <a:cs typeface="Times New Roman" panose="02020603050405020304" pitchFamily="18" charset="0"/>
              </a:rPr>
              <a:t>dated 20/06/2012</a:t>
            </a:r>
          </a:p>
          <a:p>
            <a:br>
              <a:rPr lang="en-US" sz="28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4.13.1 What is a residential dwelling?</a:t>
            </a:r>
            <a:endParaRPr lang="en-IN" sz="2800" b="1" dirty="0">
              <a:latin typeface="Times New Roman" panose="02020603050405020304" pitchFamily="18" charset="0"/>
              <a:cs typeface="Times New Roman" panose="02020603050405020304" pitchFamily="18" charset="0"/>
            </a:endParaRPr>
          </a:p>
          <a:p>
            <a:pPr marL="268288"/>
            <a:r>
              <a:rPr lang="en-US" sz="2800" i="1" dirty="0">
                <a:latin typeface="Times New Roman" panose="02020603050405020304" pitchFamily="18" charset="0"/>
                <a:cs typeface="Times New Roman" panose="02020603050405020304" pitchFamily="18" charset="0"/>
              </a:rPr>
              <a:t>The phrase ‘residential dwelling’ has </a:t>
            </a:r>
            <a:r>
              <a:rPr lang="en-US" sz="2800" i="1" dirty="0">
                <a:solidFill>
                  <a:srgbClr val="FF0000"/>
                </a:solidFill>
                <a:latin typeface="Times New Roman" panose="02020603050405020304" pitchFamily="18" charset="0"/>
                <a:cs typeface="Times New Roman" panose="02020603050405020304" pitchFamily="18" charset="0"/>
              </a:rPr>
              <a:t>not been defined </a:t>
            </a:r>
            <a:r>
              <a:rPr lang="en-US" sz="2800" i="1" dirty="0">
                <a:latin typeface="Times New Roman" panose="02020603050405020304" pitchFamily="18" charset="0"/>
                <a:cs typeface="Times New Roman" panose="02020603050405020304" pitchFamily="18" charset="0"/>
              </a:rPr>
              <a:t>in the Act. It has therefore to be </a:t>
            </a:r>
            <a:r>
              <a:rPr lang="en-US" sz="2800" i="1" u="sng" dirty="0">
                <a:latin typeface="Times New Roman" panose="02020603050405020304" pitchFamily="18" charset="0"/>
                <a:cs typeface="Times New Roman" panose="02020603050405020304" pitchFamily="18" charset="0"/>
              </a:rPr>
              <a:t>interpreted in the terms of </a:t>
            </a:r>
            <a:r>
              <a:rPr lang="en-US" sz="2800" i="1" u="sng" dirty="0">
                <a:solidFill>
                  <a:srgbClr val="FF0000"/>
                </a:solidFill>
                <a:latin typeface="Times New Roman" panose="02020603050405020304" pitchFamily="18" charset="0"/>
                <a:cs typeface="Times New Roman" panose="02020603050405020304" pitchFamily="18" charset="0"/>
              </a:rPr>
              <a:t>normal trade parlance</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as per which it is </a:t>
            </a:r>
            <a:r>
              <a:rPr lang="en-US" sz="2800" i="1" u="sng" dirty="0">
                <a:latin typeface="Times New Roman" panose="02020603050405020304" pitchFamily="18" charset="0"/>
                <a:cs typeface="Times New Roman" panose="02020603050405020304" pitchFamily="18" charset="0"/>
              </a:rPr>
              <a:t>any residential accommodation</a:t>
            </a:r>
            <a:r>
              <a:rPr lang="en-US" sz="2800" i="1" dirty="0">
                <a:latin typeface="Times New Roman" panose="02020603050405020304" pitchFamily="18" charset="0"/>
                <a:cs typeface="Times New Roman" panose="02020603050405020304" pitchFamily="18" charset="0"/>
              </a:rPr>
              <a:t>, but </a:t>
            </a:r>
            <a:r>
              <a:rPr lang="en-US" sz="2800" i="1" u="sng" dirty="0">
                <a:latin typeface="Times New Roman" panose="02020603050405020304" pitchFamily="18" charset="0"/>
                <a:cs typeface="Times New Roman" panose="02020603050405020304" pitchFamily="18" charset="0"/>
              </a:rPr>
              <a:t>does not include</a:t>
            </a:r>
            <a:r>
              <a:rPr lang="en-US" sz="2800" i="1" dirty="0">
                <a:latin typeface="Times New Roman" panose="02020603050405020304" pitchFamily="18" charset="0"/>
                <a:cs typeface="Times New Roman" panose="02020603050405020304" pitchFamily="18" charset="0"/>
              </a:rPr>
              <a:t> hotel, motel, inn, guest house, camp-site, lodge, house boat, or places meant for </a:t>
            </a:r>
            <a:r>
              <a:rPr lang="en-US" sz="2800" b="1" i="1" u="sng" dirty="0">
                <a:latin typeface="Times New Roman" panose="02020603050405020304" pitchFamily="18" charset="0"/>
                <a:cs typeface="Times New Roman" panose="02020603050405020304" pitchFamily="18" charset="0"/>
              </a:rPr>
              <a:t>temporarily stay</a:t>
            </a:r>
            <a:r>
              <a:rPr lang="en-US" sz="2800" i="1" dirty="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64C0BDEC-1564-41AE-82AA-1A0C4A6468A5}"/>
              </a:ext>
            </a:extLst>
          </p:cNvPr>
          <p:cNvGrpSpPr/>
          <p:nvPr/>
        </p:nvGrpSpPr>
        <p:grpSpPr>
          <a:xfrm>
            <a:off x="925158" y="5380245"/>
            <a:ext cx="12919934" cy="1922939"/>
            <a:chOff x="925158" y="4949474"/>
            <a:chExt cx="12919934" cy="1922939"/>
          </a:xfrm>
        </p:grpSpPr>
        <p:sp>
          <p:nvSpPr>
            <p:cNvPr id="4" name="TextBox 3">
              <a:extLst>
                <a:ext uri="{FF2B5EF4-FFF2-40B4-BE49-F238E27FC236}">
                  <a16:creationId xmlns:a16="http://schemas.microsoft.com/office/drawing/2014/main" id="{2B9F1710-CAAE-2EF5-F0FB-5F7D9E093C99}"/>
                </a:ext>
              </a:extLst>
            </p:cNvPr>
            <p:cNvSpPr txBox="1"/>
            <p:nvPr/>
          </p:nvSpPr>
          <p:spPr>
            <a:xfrm>
              <a:off x="925158" y="4949474"/>
              <a:ext cx="12919934" cy="1569660"/>
            </a:xfrm>
            <a:prstGeom prst="rect">
              <a:avLst/>
            </a:prstGeom>
            <a:noFill/>
          </p:spPr>
          <p:txBody>
            <a:bodyPr wrap="square" rtlCol="0">
              <a:spAutoFit/>
            </a:bodyPr>
            <a:lstStyle/>
            <a:p>
              <a:pPr marL="742950" lvl="1"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Any building, structure, or part of the building or structure other than offices or factories, that is used of intended to be used as home, residence, or sleeping place by one or more persons </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B7C43AB-12E8-2D7B-3B98-D0979928389E}"/>
                </a:ext>
              </a:extLst>
            </p:cNvPr>
            <p:cNvSpPr txBox="1"/>
            <p:nvPr/>
          </p:nvSpPr>
          <p:spPr>
            <a:xfrm>
              <a:off x="925158" y="6041416"/>
              <a:ext cx="12919934" cy="830997"/>
            </a:xfrm>
            <a:prstGeom prst="rect">
              <a:avLst/>
            </a:prstGeom>
            <a:noFill/>
          </p:spPr>
          <p:txBody>
            <a:bodyPr wrap="square" rtlCol="0">
              <a:spAutoFit/>
            </a:bodyPr>
            <a:lstStyle/>
            <a:p>
              <a:pPr marL="742950" lvl="1"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Any records e.g. layout plans and records available with local authority.</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3CBD213F-8AEF-0E84-DE7E-04BBEA5EA3BF}"/>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8" name="Picture 7" descr="A blue and black text&#10;&#10;Description automatically generated">
            <a:extLst>
              <a:ext uri="{FF2B5EF4-FFF2-40B4-BE49-F238E27FC236}">
                <a16:creationId xmlns:a16="http://schemas.microsoft.com/office/drawing/2014/main" id="{EC9F378A-8DCF-448A-BD3F-E55A77A80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extLst>
      <p:ext uri="{BB962C8B-B14F-4D97-AF65-F5344CB8AC3E}">
        <p14:creationId xmlns:p14="http://schemas.microsoft.com/office/powerpoint/2010/main" val="190049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8FF09-C192-2AF3-8C48-FF095BA7BEA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D424CDF-0A73-CF2A-987F-C480E0172622}"/>
              </a:ext>
            </a:extLst>
          </p:cNvPr>
          <p:cNvSpPr/>
          <p:nvPr/>
        </p:nvSpPr>
        <p:spPr>
          <a:xfrm>
            <a:off x="694611" y="545783"/>
            <a:ext cx="13241179" cy="774739"/>
          </a:xfrm>
          <a:prstGeom prst="rect">
            <a:avLst/>
          </a:prstGeom>
          <a:noFill/>
          <a:ln/>
        </p:spPr>
        <p:txBody>
          <a:bodyPr wrap="square" lIns="0" tIns="0" rIns="0" bIns="0" rtlCol="0" anchor="t"/>
          <a:lstStyle/>
          <a:p>
            <a:pPr marL="0" indent="0" algn="l">
              <a:lnSpc>
                <a:spcPts val="4850"/>
              </a:lnSpc>
              <a:buNone/>
            </a:pPr>
            <a:r>
              <a:rPr lang="en-US" sz="3500" u="sng" dirty="0">
                <a:latin typeface="Times New Roman" panose="02020603050405020304" pitchFamily="18" charset="0"/>
                <a:cs typeface="Times New Roman" panose="02020603050405020304" pitchFamily="18" charset="0"/>
              </a:rPr>
              <a:t>3rd Condition – Such residential dwelling must be</a:t>
            </a:r>
            <a:r>
              <a:rPr lang="en-US" sz="3500" u="sng" dirty="0">
                <a:solidFill>
                  <a:srgbClr val="FF0000"/>
                </a:solidFill>
                <a:latin typeface="Times New Roman" panose="02020603050405020304" pitchFamily="18" charset="0"/>
                <a:cs typeface="Times New Roman" panose="02020603050405020304" pitchFamily="18" charset="0"/>
              </a:rPr>
              <a:t> used as </a:t>
            </a:r>
            <a:r>
              <a:rPr lang="en-US" sz="3500" u="sng" dirty="0">
                <a:latin typeface="Times New Roman" panose="02020603050405020304" pitchFamily="18" charset="0"/>
                <a:cs typeface="Times New Roman" panose="02020603050405020304" pitchFamily="18" charset="0"/>
              </a:rPr>
              <a:t>residence.</a:t>
            </a:r>
          </a:p>
        </p:txBody>
      </p:sp>
      <p:grpSp>
        <p:nvGrpSpPr>
          <p:cNvPr id="7" name="Group 6">
            <a:extLst>
              <a:ext uri="{FF2B5EF4-FFF2-40B4-BE49-F238E27FC236}">
                <a16:creationId xmlns:a16="http://schemas.microsoft.com/office/drawing/2014/main" id="{00501CDE-C02E-4A1E-B5A5-138FC756A95B}"/>
              </a:ext>
            </a:extLst>
          </p:cNvPr>
          <p:cNvGrpSpPr/>
          <p:nvPr/>
        </p:nvGrpSpPr>
        <p:grpSpPr>
          <a:xfrm>
            <a:off x="925158" y="1900037"/>
            <a:ext cx="12919934" cy="5416875"/>
            <a:chOff x="925158" y="1710466"/>
            <a:chExt cx="12919934" cy="5416875"/>
          </a:xfrm>
        </p:grpSpPr>
        <p:sp>
          <p:nvSpPr>
            <p:cNvPr id="3" name="TextBox 2">
              <a:extLst>
                <a:ext uri="{FF2B5EF4-FFF2-40B4-BE49-F238E27FC236}">
                  <a16:creationId xmlns:a16="http://schemas.microsoft.com/office/drawing/2014/main" id="{A8F75607-6A10-7C8A-C395-A4D0639B5D28}"/>
                </a:ext>
              </a:extLst>
            </p:cNvPr>
            <p:cNvSpPr txBox="1"/>
            <p:nvPr/>
          </p:nvSpPr>
          <p:spPr>
            <a:xfrm>
              <a:off x="925158" y="1710466"/>
              <a:ext cx="12919934" cy="1200329"/>
            </a:xfrm>
            <a:prstGeom prst="rect">
              <a:avLst/>
            </a:prstGeom>
            <a:noFill/>
          </p:spPr>
          <p:txBody>
            <a:bodyPr wrap="square" rtlCol="0">
              <a:spAutoFit/>
            </a:bodyPr>
            <a:lstStyle/>
            <a:p>
              <a:pPr marL="285750" indent="-285750">
                <a:buFont typeface="Arial" panose="020B0604020202020204" pitchFamily="34" charset="0"/>
                <a:buChar char="•"/>
              </a:pPr>
              <a:r>
                <a:rPr lang="en-IN" sz="2400" dirty="0">
                  <a:solidFill>
                    <a:srgbClr val="FF0000"/>
                  </a:solidFill>
                  <a:latin typeface="Times New Roman" panose="02020603050405020304" pitchFamily="18" charset="0"/>
                  <a:cs typeface="Times New Roman" panose="02020603050405020304" pitchFamily="18" charset="0"/>
                </a:rPr>
                <a:t>No</a:t>
              </a:r>
              <a:r>
                <a:rPr lang="en-IN" sz="2400" dirty="0">
                  <a:latin typeface="Times New Roman" panose="02020603050405020304" pitchFamily="18" charset="0"/>
                  <a:cs typeface="Times New Roman" panose="02020603050405020304" pitchFamily="18" charset="0"/>
                </a:rPr>
                <a:t> further condition that the </a:t>
              </a:r>
              <a:r>
                <a:rPr lang="en-IN" sz="2400" dirty="0">
                  <a:solidFill>
                    <a:srgbClr val="FF0000"/>
                  </a:solidFill>
                  <a:latin typeface="Times New Roman" panose="02020603050405020304" pitchFamily="18" charset="0"/>
                  <a:cs typeface="Times New Roman" panose="02020603050405020304" pitchFamily="18" charset="0"/>
                </a:rPr>
                <a:t>tenant or lessee must </a:t>
              </a:r>
              <a:r>
                <a:rPr lang="en-IN" sz="2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itself</a:t>
              </a:r>
              <a:r>
                <a:rPr lang="en-IN" sz="2400" dirty="0">
                  <a:solidFill>
                    <a:srgbClr val="FF0000"/>
                  </a:solidFill>
                  <a:latin typeface="Times New Roman" panose="02020603050405020304" pitchFamily="18" charset="0"/>
                  <a:cs typeface="Times New Roman" panose="02020603050405020304" pitchFamily="18" charset="0"/>
                </a:rPr>
                <a:t> use it as residence</a:t>
              </a:r>
              <a:r>
                <a:rPr lang="en-IN" sz="24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solidFill>
                    <a:srgbClr val="FF0000"/>
                  </a:solidFill>
                  <a:latin typeface="Times New Roman" panose="02020603050405020304" pitchFamily="18" charset="0"/>
                  <a:cs typeface="Times New Roman" panose="02020603050405020304" pitchFamily="18" charset="0"/>
                </a:rPr>
                <a:t>It’s an </a:t>
              </a:r>
              <a:r>
                <a:rPr lang="en-IN"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activity specific </a:t>
              </a:r>
              <a:r>
                <a:rPr lang="en-IN" sz="2400" dirty="0">
                  <a:solidFill>
                    <a:srgbClr val="FF0000"/>
                  </a:solidFill>
                  <a:latin typeface="Times New Roman" panose="02020603050405020304" pitchFamily="18" charset="0"/>
                  <a:cs typeface="Times New Roman" panose="02020603050405020304" pitchFamily="18" charset="0"/>
                </a:rPr>
                <a:t>exemption and </a:t>
              </a:r>
              <a:r>
                <a:rPr lang="en-IN" sz="2400" b="1" u="sng" dirty="0">
                  <a:solidFill>
                    <a:srgbClr val="FF0000"/>
                  </a:solidFill>
                  <a:latin typeface="Times New Roman" panose="02020603050405020304" pitchFamily="18" charset="0"/>
                  <a:cs typeface="Times New Roman" panose="02020603050405020304" pitchFamily="18" charset="0"/>
                </a:rPr>
                <a:t>not person specific </a:t>
              </a:r>
              <a:r>
                <a:rPr lang="en-IN" sz="2400" dirty="0">
                  <a:solidFill>
                    <a:srgbClr val="FF0000"/>
                  </a:solidFill>
                  <a:latin typeface="Times New Roman" panose="02020603050405020304" pitchFamily="18" charset="0"/>
                  <a:cs typeface="Times New Roman" panose="02020603050405020304" pitchFamily="18" charset="0"/>
                </a:rPr>
                <a:t>exemption</a:t>
              </a:r>
            </a:p>
          </p:txBody>
        </p:sp>
        <p:sp>
          <p:nvSpPr>
            <p:cNvPr id="4" name="TextBox 3">
              <a:extLst>
                <a:ext uri="{FF2B5EF4-FFF2-40B4-BE49-F238E27FC236}">
                  <a16:creationId xmlns:a16="http://schemas.microsoft.com/office/drawing/2014/main" id="{4D2DFA61-2C0A-C8C2-AF3F-DE29C0CF6EE0}"/>
                </a:ext>
              </a:extLst>
            </p:cNvPr>
            <p:cNvSpPr txBox="1"/>
            <p:nvPr/>
          </p:nvSpPr>
          <p:spPr>
            <a:xfrm>
              <a:off x="925158" y="4449685"/>
              <a:ext cx="12919934" cy="2677656"/>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PURPOSIVE INTERPRETATION OF ENTRY 12</a:t>
              </a:r>
            </a:p>
            <a:p>
              <a:endParaRPr lang="en-I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Attaching the meaning to the provisions which serve the purpose behind such provision.</a:t>
              </a:r>
            </a:p>
            <a:p>
              <a:endParaRPr lang="en-I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Predominant in this case as </a:t>
              </a:r>
              <a:r>
                <a:rPr lang="en-IN" sz="2400" dirty="0">
                  <a:solidFill>
                    <a:srgbClr val="FF0000"/>
                  </a:solidFill>
                  <a:latin typeface="Times New Roman" panose="02020603050405020304" pitchFamily="18" charset="0"/>
                  <a:cs typeface="Times New Roman" panose="02020603050405020304" pitchFamily="18" charset="0"/>
                </a:rPr>
                <a:t>the literal interpretation may not serve the purpose </a:t>
              </a:r>
              <a:r>
                <a:rPr lang="en-IN" sz="2400" dirty="0">
                  <a:latin typeface="Times New Roman" panose="02020603050405020304" pitchFamily="18" charset="0"/>
                  <a:cs typeface="Times New Roman" panose="02020603050405020304" pitchFamily="18" charset="0"/>
                </a:rPr>
                <a:t>or may lead to absurdity.</a:t>
              </a:r>
              <a:br>
                <a:rPr lang="en-IN" sz="2400" b="1" dirty="0">
                  <a:latin typeface="Times New Roman" panose="02020603050405020304" pitchFamily="18" charset="0"/>
                  <a:cs typeface="Times New Roman" panose="02020603050405020304" pitchFamily="18" charset="0"/>
                </a:rPr>
              </a:br>
              <a:endParaRPr lang="en-I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6CDBEE-884B-91F5-F116-BF4810A0E7ED}"/>
                </a:ext>
              </a:extLst>
            </p:cNvPr>
            <p:cNvSpPr txBox="1"/>
            <p:nvPr/>
          </p:nvSpPr>
          <p:spPr>
            <a:xfrm>
              <a:off x="925158" y="2724900"/>
              <a:ext cx="12919934" cy="1200329"/>
            </a:xfrm>
            <a:prstGeom prst="rect">
              <a:avLst/>
            </a:prstGeom>
            <a:noFill/>
          </p:spPr>
          <p:txBody>
            <a:bodyPr wrap="square" rtlCol="0">
              <a:spAutoFit/>
            </a:bodyPr>
            <a:lstStyle/>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The </a:t>
              </a:r>
              <a:r>
                <a:rPr lang="en-IN" sz="2400" b="1" dirty="0">
                  <a:latin typeface="Times New Roman" panose="02020603050405020304" pitchFamily="18" charset="0"/>
                  <a:cs typeface="Times New Roman" panose="02020603050405020304" pitchFamily="18" charset="0"/>
                </a:rPr>
                <a:t>legislative intent </a:t>
              </a:r>
              <a:r>
                <a:rPr lang="en-IN" sz="2400" dirty="0">
                  <a:latin typeface="Times New Roman" panose="02020603050405020304" pitchFamily="18" charset="0"/>
                  <a:cs typeface="Times New Roman" panose="02020603050405020304" pitchFamily="18" charset="0"/>
                </a:rPr>
                <a:t>behind this entry – Where residential dwelling is rented out and </a:t>
              </a:r>
              <a:r>
                <a:rPr lang="en-IN" sz="2400" b="1" dirty="0">
                  <a:latin typeface="Times New Roman" panose="02020603050405020304" pitchFamily="18" charset="0"/>
                  <a:cs typeface="Times New Roman" panose="02020603050405020304" pitchFamily="18" charset="0"/>
                </a:rPr>
                <a:t>ultimately used </a:t>
              </a:r>
              <a:r>
                <a:rPr lang="en-IN" sz="2400" dirty="0">
                  <a:latin typeface="Times New Roman" panose="02020603050405020304" pitchFamily="18" charset="0"/>
                  <a:cs typeface="Times New Roman" panose="02020603050405020304" pitchFamily="18" charset="0"/>
                </a:rPr>
                <a:t>as residence, irrespective of the person using it – should not suffer 18% GST.</a:t>
              </a:r>
            </a:p>
          </p:txBody>
        </p:sp>
      </p:grpSp>
      <p:sp>
        <p:nvSpPr>
          <p:cNvPr id="6" name="Rectangle 5">
            <a:extLst>
              <a:ext uri="{FF2B5EF4-FFF2-40B4-BE49-F238E27FC236}">
                <a16:creationId xmlns:a16="http://schemas.microsoft.com/office/drawing/2014/main" id="{5B1BBA5E-B605-4C6D-C405-B2DCEF934220}"/>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8" name="Picture 7" descr="A blue and black text&#10;&#10;Description automatically generated">
            <a:extLst>
              <a:ext uri="{FF2B5EF4-FFF2-40B4-BE49-F238E27FC236}">
                <a16:creationId xmlns:a16="http://schemas.microsoft.com/office/drawing/2014/main" id="{6E772BA7-4E24-4F49-BDD2-2816A8549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extLst>
      <p:ext uri="{BB962C8B-B14F-4D97-AF65-F5344CB8AC3E}">
        <p14:creationId xmlns:p14="http://schemas.microsoft.com/office/powerpoint/2010/main" val="37777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4C31E-262C-6B59-DF80-3F6254AB3D0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BFC693A-79D1-786C-8BB4-BC1B292196D0}"/>
              </a:ext>
            </a:extLst>
          </p:cNvPr>
          <p:cNvSpPr/>
          <p:nvPr/>
        </p:nvSpPr>
        <p:spPr>
          <a:xfrm>
            <a:off x="694611" y="545783"/>
            <a:ext cx="13241179" cy="774739"/>
          </a:xfrm>
          <a:prstGeom prst="rect">
            <a:avLst/>
          </a:prstGeom>
          <a:noFill/>
          <a:ln/>
        </p:spPr>
        <p:txBody>
          <a:bodyPr wrap="square" lIns="0" tIns="0" rIns="0" bIns="0" rtlCol="0" anchor="t"/>
          <a:lstStyle/>
          <a:p>
            <a:pPr marL="0" indent="0" algn="l">
              <a:lnSpc>
                <a:spcPts val="4850"/>
              </a:lnSpc>
              <a:buNone/>
            </a:pPr>
            <a:r>
              <a:rPr lang="en-US" sz="3500" u="sng" dirty="0">
                <a:latin typeface="Times New Roman" panose="02020603050405020304" pitchFamily="18" charset="0"/>
                <a:cs typeface="Times New Roman" panose="02020603050405020304" pitchFamily="18" charset="0"/>
              </a:rPr>
              <a:t>Entry 12: No longer an unconditional exemption entry</a:t>
            </a:r>
          </a:p>
        </p:txBody>
      </p:sp>
      <p:sp>
        <p:nvSpPr>
          <p:cNvPr id="3" name="TextBox 2">
            <a:extLst>
              <a:ext uri="{FF2B5EF4-FFF2-40B4-BE49-F238E27FC236}">
                <a16:creationId xmlns:a16="http://schemas.microsoft.com/office/drawing/2014/main" id="{0CAF9E4B-037C-A978-5FB6-5182B3B64072}"/>
              </a:ext>
            </a:extLst>
          </p:cNvPr>
          <p:cNvSpPr txBox="1"/>
          <p:nvPr/>
        </p:nvSpPr>
        <p:spPr>
          <a:xfrm>
            <a:off x="694611" y="1418976"/>
            <a:ext cx="12919934" cy="5632311"/>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Notification No. </a:t>
            </a:r>
            <a:r>
              <a:rPr lang="en-US" b="1" dirty="0">
                <a:latin typeface="Times New Roman" panose="02020603050405020304" pitchFamily="18" charset="0"/>
                <a:cs typeface="Times New Roman" panose="02020603050405020304" pitchFamily="18" charset="0"/>
              </a:rPr>
              <a:t>04/2022</a:t>
            </a:r>
            <a:r>
              <a:rPr lang="en-US" dirty="0">
                <a:latin typeface="Times New Roman" panose="02020603050405020304" pitchFamily="18" charset="0"/>
                <a:cs typeface="Times New Roman" panose="02020603050405020304" pitchFamily="18" charset="0"/>
              </a:rPr>
              <a:t>-CT(Rate) dated 13.07.2022: </a:t>
            </a:r>
            <a:r>
              <a:rPr lang="en-US" dirty="0">
                <a:solidFill>
                  <a:srgbClr val="FF0000"/>
                </a:solidFill>
                <a:latin typeface="Times New Roman" panose="02020603050405020304" pitchFamily="18" charset="0"/>
                <a:cs typeface="Times New Roman" panose="02020603050405020304" pitchFamily="18" charset="0"/>
              </a:rPr>
              <a:t>Amended Entry 12 </a:t>
            </a:r>
            <a:r>
              <a:rPr lang="en-US" dirty="0">
                <a:latin typeface="Times New Roman" panose="02020603050405020304" pitchFamily="18" charset="0"/>
                <a:cs typeface="Times New Roman" panose="02020603050405020304" pitchFamily="18" charset="0"/>
              </a:rPr>
              <a:t>of Notification 12/2017-CT(Rate) by inserting after the words 'as residence' the words </a:t>
            </a:r>
            <a:r>
              <a:rPr lang="en-US" dirty="0">
                <a:solidFill>
                  <a:srgbClr val="FF0000"/>
                </a:solidFill>
                <a:highlight>
                  <a:srgbClr val="FFFF00"/>
                </a:highlight>
                <a:latin typeface="Times New Roman" panose="02020603050405020304" pitchFamily="18" charset="0"/>
                <a:cs typeface="Times New Roman" panose="02020603050405020304" pitchFamily="18" charset="0"/>
              </a:rPr>
              <a:t>[w.e.f. 18/07/2022]</a:t>
            </a:r>
            <a:endParaRPr lang="en-IN" dirty="0">
              <a:solidFill>
                <a:srgbClr val="FF0000"/>
              </a:solidFill>
              <a:highlight>
                <a:srgbClr val="FFFF00"/>
              </a:highlight>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“except where the residential dwelling </a:t>
            </a:r>
            <a:r>
              <a:rPr lang="en-US" b="1" i="1" u="sng" dirty="0">
                <a:latin typeface="Times New Roman" panose="02020603050405020304" pitchFamily="18" charset="0"/>
                <a:cs typeface="Times New Roman" panose="02020603050405020304" pitchFamily="18" charset="0"/>
              </a:rPr>
              <a:t>is rented to a registered person</a:t>
            </a:r>
            <a:r>
              <a:rPr lang="en-US" b="1"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Notification No. </a:t>
            </a:r>
            <a:r>
              <a:rPr lang="en-US" b="1" dirty="0">
                <a:latin typeface="Times New Roman" panose="02020603050405020304" pitchFamily="18" charset="0"/>
                <a:cs typeface="Times New Roman" panose="02020603050405020304" pitchFamily="18" charset="0"/>
              </a:rPr>
              <a:t>05/2022</a:t>
            </a:r>
            <a:r>
              <a:rPr lang="en-US" dirty="0">
                <a:latin typeface="Times New Roman" panose="02020603050405020304" pitchFamily="18" charset="0"/>
                <a:cs typeface="Times New Roman" panose="02020603050405020304" pitchFamily="18" charset="0"/>
              </a:rPr>
              <a:t>-CT(Rate) dated 13.07.2022: Amended Notification No. 13/2017-CT(Rate) </a:t>
            </a:r>
            <a:r>
              <a:rPr lang="en-US" dirty="0">
                <a:solidFill>
                  <a:srgbClr val="FF0000"/>
                </a:solidFill>
                <a:latin typeface="Times New Roman" panose="02020603050405020304" pitchFamily="18" charset="0"/>
                <a:cs typeface="Times New Roman" panose="02020603050405020304" pitchFamily="18" charset="0"/>
              </a:rPr>
              <a:t>[the RCM Notification] </a:t>
            </a:r>
            <a:r>
              <a:rPr lang="en-US" dirty="0">
                <a:latin typeface="Times New Roman" panose="02020603050405020304" pitchFamily="18" charset="0"/>
                <a:cs typeface="Times New Roman" panose="02020603050405020304" pitchFamily="18" charset="0"/>
              </a:rPr>
              <a:t>by inserting Entry No. 5AA: [w.e.f. 18/07/2022]</a:t>
            </a:r>
            <a:endParaRPr lang="en-IN"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“Service by way of renting of residential dwelling by any person to any registered person”</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Notification No. </a:t>
            </a:r>
            <a:r>
              <a:rPr lang="en-US" b="1" dirty="0">
                <a:latin typeface="Times New Roman" panose="02020603050405020304" pitchFamily="18" charset="0"/>
                <a:cs typeface="Times New Roman" panose="02020603050405020304" pitchFamily="18" charset="0"/>
              </a:rPr>
              <a:t>15/2022</a:t>
            </a:r>
            <a:r>
              <a:rPr lang="en-US" dirty="0">
                <a:latin typeface="Times New Roman" panose="02020603050405020304" pitchFamily="18" charset="0"/>
                <a:cs typeface="Times New Roman" panose="02020603050405020304" pitchFamily="18" charset="0"/>
              </a:rPr>
              <a:t>-CT(Rate) dated 30.12.2022: Inserted an Explanation to Entry 12 providing that exemption shall be available even where a registered person rents a residential dwelling, if:</a:t>
            </a:r>
            <a:br>
              <a:rPr lang="en-I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The registered person is the proprietor of a proprietorship concern and rents the residential dwelling in his </a:t>
            </a:r>
            <a:r>
              <a:rPr lang="en-US" b="1" dirty="0">
                <a:latin typeface="Times New Roman" panose="02020603050405020304" pitchFamily="18" charset="0"/>
                <a:cs typeface="Times New Roman" panose="02020603050405020304" pitchFamily="18" charset="0"/>
              </a:rPr>
              <a:t>personal capacity </a:t>
            </a:r>
            <a:r>
              <a:rPr lang="en-US" dirty="0">
                <a:latin typeface="Times New Roman" panose="02020603050405020304" pitchFamily="18" charset="0"/>
                <a:cs typeface="Times New Roman" panose="02020603050405020304" pitchFamily="18" charset="0"/>
              </a:rPr>
              <a:t>for use as his own residence; and</a:t>
            </a:r>
            <a:br>
              <a:rPr lang="en-I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(ii) Such renting is on his </a:t>
            </a:r>
            <a:r>
              <a:rPr lang="en-US" b="1" dirty="0">
                <a:latin typeface="Times New Roman" panose="02020603050405020304" pitchFamily="18" charset="0"/>
                <a:cs typeface="Times New Roman" panose="02020603050405020304" pitchFamily="18" charset="0"/>
              </a:rPr>
              <a:t>own account </a:t>
            </a:r>
            <a:r>
              <a:rPr lang="en-US" dirty="0">
                <a:latin typeface="Times New Roman" panose="02020603050405020304" pitchFamily="18" charset="0"/>
                <a:cs typeface="Times New Roman" panose="02020603050405020304" pitchFamily="18" charset="0"/>
              </a:rPr>
              <a:t>and not that of the proprietorship concern.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Notification No. </a:t>
            </a:r>
            <a:r>
              <a:rPr lang="en-US" b="1" dirty="0">
                <a:latin typeface="Times New Roman" panose="02020603050405020304" pitchFamily="18" charset="0"/>
                <a:cs typeface="Times New Roman" panose="02020603050405020304" pitchFamily="18" charset="0"/>
              </a:rPr>
              <a:t>04/2024</a:t>
            </a:r>
            <a:r>
              <a:rPr lang="en-US" dirty="0">
                <a:latin typeface="Times New Roman" panose="02020603050405020304" pitchFamily="18" charset="0"/>
                <a:cs typeface="Times New Roman" panose="02020603050405020304" pitchFamily="18" charset="0"/>
              </a:rPr>
              <a:t>-CT(Rate) dated 12.07.2024 inserted Entry No. 12AA in Notification No. 12/2017-CT(Rate)</a:t>
            </a:r>
          </a:p>
          <a:p>
            <a:pPr marL="806450">
              <a:tabLst>
                <a:tab pos="11844338" algn="l"/>
              </a:tabLst>
            </a:pPr>
            <a:r>
              <a:rPr lang="en-US" sz="1800" b="1" i="1" dirty="0">
                <a:effectLst/>
                <a:latin typeface="Times New Roman" panose="02020603050405020304" pitchFamily="18" charset="0"/>
                <a:ea typeface="MS Mincho" panose="02020609040205080304" pitchFamily="49" charset="-128"/>
              </a:rPr>
              <a:t>“Supply of accommodation services having </a:t>
            </a:r>
            <a:r>
              <a:rPr lang="en-US" sz="1800" b="1" i="1" u="sng" dirty="0">
                <a:effectLst/>
                <a:latin typeface="Times New Roman" panose="02020603050405020304" pitchFamily="18" charset="0"/>
                <a:ea typeface="MS Mincho" panose="02020609040205080304" pitchFamily="49" charset="-128"/>
              </a:rPr>
              <a:t>value of supply less than or equal to twenty thousand rupees</a:t>
            </a:r>
            <a:r>
              <a:rPr lang="en-US" sz="1800" b="1" i="1" dirty="0">
                <a:effectLst/>
                <a:latin typeface="Times New Roman" panose="02020603050405020304" pitchFamily="18" charset="0"/>
                <a:ea typeface="MS Mincho" panose="02020609040205080304" pitchFamily="49" charset="-128"/>
              </a:rPr>
              <a:t> </a:t>
            </a:r>
            <a:r>
              <a:rPr lang="en-US" sz="1800" b="1" i="1" u="sng" dirty="0">
                <a:effectLst/>
                <a:latin typeface="Times New Roman" panose="02020603050405020304" pitchFamily="18" charset="0"/>
                <a:ea typeface="MS Mincho" panose="02020609040205080304" pitchFamily="49" charset="-128"/>
              </a:rPr>
              <a:t>per person per month</a:t>
            </a:r>
            <a:r>
              <a:rPr lang="en-US" sz="1800" b="1" i="1" dirty="0">
                <a:effectLst/>
                <a:latin typeface="Times New Roman" panose="02020603050405020304" pitchFamily="18" charset="0"/>
                <a:ea typeface="MS Mincho" panose="02020609040205080304" pitchFamily="49" charset="-128"/>
              </a:rPr>
              <a:t> provided that the accommodation service is supplied for a </a:t>
            </a:r>
            <a:r>
              <a:rPr lang="en-US" sz="1800" b="1" i="1" u="sng" dirty="0">
                <a:effectLst/>
                <a:latin typeface="Times New Roman" panose="02020603050405020304" pitchFamily="18" charset="0"/>
                <a:ea typeface="MS Mincho" panose="02020609040205080304" pitchFamily="49" charset="-128"/>
              </a:rPr>
              <a:t>minimum continuous period of ninety days</a:t>
            </a:r>
            <a:r>
              <a:rPr lang="en-US" sz="1800" b="1" i="1" dirty="0">
                <a:effectLst/>
                <a:latin typeface="Times New Roman" panose="02020603050405020304" pitchFamily="18" charset="0"/>
                <a:ea typeface="MS Mincho" panose="02020609040205080304" pitchFamily="49" charset="-128"/>
              </a:rPr>
              <a:t>.”</a:t>
            </a: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Circular No. 228/22/2024-GST – Entry 12AA – retrospective effect from 01/07/2017.</a:t>
            </a: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4FE2DE9-9EC6-1648-570B-69B659001FB4}"/>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5" name="Picture 4" descr="A blue and black text&#10;&#10;Description automatically generated">
            <a:extLst>
              <a:ext uri="{FF2B5EF4-FFF2-40B4-BE49-F238E27FC236}">
                <a16:creationId xmlns:a16="http://schemas.microsoft.com/office/drawing/2014/main" id="{3A5C1BDA-8F9A-4857-BC97-1CAED060D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extLst>
      <p:ext uri="{BB962C8B-B14F-4D97-AF65-F5344CB8AC3E}">
        <p14:creationId xmlns:p14="http://schemas.microsoft.com/office/powerpoint/2010/main" val="395904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56905" y="556617"/>
            <a:ext cx="12716470" cy="1151811"/>
          </a:xfrm>
          <a:prstGeom prst="rect">
            <a:avLst/>
          </a:prstGeom>
          <a:noFill/>
          <a:ln/>
        </p:spPr>
        <p:txBody>
          <a:bodyPr wrap="square" lIns="0" tIns="0" rIns="0" bIns="0" rtlCol="0" anchor="t"/>
          <a:lstStyle/>
          <a:p>
            <a:pPr marL="0" indent="0" algn="l">
              <a:lnSpc>
                <a:spcPts val="4500"/>
              </a:lnSpc>
              <a:buNone/>
            </a:pPr>
            <a:r>
              <a:rPr lang="en-US" sz="3600" dirty="0">
                <a:solidFill>
                  <a:srgbClr val="124E73"/>
                </a:solidFill>
                <a:latin typeface="Times New Roman" panose="02020603050405020304" pitchFamily="18" charset="0"/>
                <a:ea typeface="MuseoModerno Medium" pitchFamily="34" charset="-122"/>
                <a:cs typeface="Times New Roman" panose="02020603050405020304" pitchFamily="18" charset="0"/>
              </a:rPr>
              <a:t>Situation 2 - Hiring 70 Trucks to M/s A2Z Logistics (Registered GTA)</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956905" y="1768316"/>
            <a:ext cx="3685937" cy="460772"/>
          </a:xfrm>
          <a:prstGeom prst="rect">
            <a:avLst/>
          </a:prstGeom>
          <a:noFill/>
          <a:ln/>
        </p:spPr>
        <p:txBody>
          <a:bodyPr wrap="none" lIns="0" tIns="0" rIns="0" bIns="0" rtlCol="0" anchor="t"/>
          <a:lstStyle/>
          <a:p>
            <a:pPr marL="0" indent="0" algn="l">
              <a:lnSpc>
                <a:spcPts val="3600"/>
              </a:lnSpc>
              <a:buNone/>
            </a:pPr>
            <a:r>
              <a:rPr lang="en-US" sz="2900" dirty="0">
                <a:solidFill>
                  <a:srgbClr val="124E73"/>
                </a:solidFill>
                <a:latin typeface="Times New Roman" panose="02020603050405020304" pitchFamily="18" charset="0"/>
                <a:ea typeface="MuseoModerno Medium" pitchFamily="34" charset="-122"/>
                <a:cs typeface="Times New Roman" panose="02020603050405020304" pitchFamily="18" charset="0"/>
              </a:rPr>
              <a:t>Queries Raised</a:t>
            </a:r>
            <a:endParaRPr lang="en-US" sz="2900" dirty="0">
              <a:latin typeface="Times New Roman" panose="02020603050405020304" pitchFamily="18" charset="0"/>
              <a:cs typeface="Times New Roman" panose="02020603050405020304" pitchFamily="18" charset="0"/>
            </a:endParaRPr>
          </a:p>
        </p:txBody>
      </p:sp>
      <p:sp>
        <p:nvSpPr>
          <p:cNvPr id="4" name="Text 2"/>
          <p:cNvSpPr/>
          <p:nvPr/>
        </p:nvSpPr>
        <p:spPr>
          <a:xfrm>
            <a:off x="956904" y="2453641"/>
            <a:ext cx="6186173" cy="230266"/>
          </a:xfrm>
          <a:prstGeom prst="rect">
            <a:avLst/>
          </a:prstGeom>
          <a:noFill/>
          <a:ln/>
        </p:spPr>
        <p:txBody>
          <a:bodyPr wrap="none" lIns="0" tIns="0" rIns="0" bIns="0" rtlCol="0" anchor="t"/>
          <a:lstStyle/>
          <a:p>
            <a:pPr>
              <a:lnSpc>
                <a:spcPts val="2100"/>
              </a:lnSpc>
            </a:pPr>
            <a:r>
              <a:rPr lang="en-US" sz="2400" dirty="0">
                <a:solidFill>
                  <a:srgbClr val="2B4150"/>
                </a:solidFill>
                <a:latin typeface="Times New Roman" panose="02020603050405020304" pitchFamily="18" charset="0"/>
                <a:ea typeface="MuseoModerno Light" pitchFamily="34" charset="-122"/>
                <a:cs typeface="Times New Roman" panose="02020603050405020304" pitchFamily="18" charset="0"/>
              </a:rPr>
              <a:t>01. Whether this can be treated </a:t>
            </a:r>
            <a:r>
              <a:rPr lang="en-US" sz="2400" dirty="0">
                <a:solidFill>
                  <a:srgbClr val="2B4150"/>
                </a:solidFill>
                <a:latin typeface="Times New Roman" panose="02020603050405020304" pitchFamily="18" charset="0"/>
                <a:ea typeface="Source Sans 3" pitchFamily="34" charset="-122"/>
                <a:cs typeface="Times New Roman" panose="02020603050405020304" pitchFamily="18" charset="0"/>
              </a:rPr>
              <a:t>as "Transportation of Goods by Road, other than GTA" &amp; fall under exemption?</a:t>
            </a:r>
            <a:endParaRPr lang="en-US" sz="2400" dirty="0">
              <a:latin typeface="Times New Roman" panose="02020603050405020304" pitchFamily="18" charset="0"/>
              <a:cs typeface="Times New Roman" panose="02020603050405020304" pitchFamily="18" charset="0"/>
            </a:endParaRPr>
          </a:p>
          <a:p>
            <a:pPr marL="0" indent="0" algn="l">
              <a:lnSpc>
                <a:spcPts val="2100"/>
              </a:lnSpc>
              <a:buNone/>
            </a:pPr>
            <a:endParaRPr lang="en-US" sz="1450" dirty="0">
              <a:latin typeface="Times New Roman" panose="02020603050405020304" pitchFamily="18" charset="0"/>
              <a:cs typeface="Times New Roman" panose="02020603050405020304" pitchFamily="18" charset="0"/>
            </a:endParaRPr>
          </a:p>
        </p:txBody>
      </p:sp>
      <p:sp>
        <p:nvSpPr>
          <p:cNvPr id="5" name="Shape 3"/>
          <p:cNvSpPr/>
          <p:nvPr/>
        </p:nvSpPr>
        <p:spPr>
          <a:xfrm>
            <a:off x="956905" y="2743794"/>
            <a:ext cx="12716470" cy="45719"/>
          </a:xfrm>
          <a:prstGeom prst="rect">
            <a:avLst/>
          </a:prstGeom>
          <a:solidFill>
            <a:srgbClr val="325F7B"/>
          </a:solidFill>
          <a:ln/>
        </p:spPr>
      </p:sp>
      <p:sp>
        <p:nvSpPr>
          <p:cNvPr id="6" name="Text 4"/>
          <p:cNvSpPr/>
          <p:nvPr/>
        </p:nvSpPr>
        <p:spPr>
          <a:xfrm>
            <a:off x="956905" y="2881551"/>
            <a:ext cx="12716470" cy="754534"/>
          </a:xfrm>
          <a:prstGeom prst="rect">
            <a:avLst/>
          </a:prstGeom>
          <a:noFill/>
          <a:ln/>
        </p:spPr>
        <p:txBody>
          <a:bodyPr wrap="square" lIns="0" tIns="0" rIns="0" bIns="0" rtlCol="0" anchor="t"/>
          <a:lstStyle/>
          <a:p>
            <a:pPr marL="285750" indent="-285750" algn="l">
              <a:lnSpc>
                <a:spcPts val="2100"/>
              </a:lnSpc>
              <a:buFont typeface="Arial" panose="020B0604020202020204" pitchFamily="34" charset="0"/>
              <a:buChar char="•"/>
            </a:pPr>
            <a:r>
              <a:rPr lang="en-US" sz="1450" dirty="0">
                <a:latin typeface="Times New Roman" panose="02020603050405020304" pitchFamily="18" charset="0"/>
                <a:cs typeface="Times New Roman" panose="02020603050405020304" pitchFamily="18" charset="0"/>
              </a:rPr>
              <a:t>Entry No. 18 of Notification 12/2017-CT(R) [</a:t>
            </a:r>
            <a:r>
              <a:rPr lang="en-US" sz="1450" dirty="0" err="1">
                <a:latin typeface="Times New Roman" panose="02020603050405020304" pitchFamily="18" charset="0"/>
                <a:cs typeface="Times New Roman" panose="02020603050405020304" pitchFamily="18" charset="0"/>
              </a:rPr>
              <a:t>w.e.f</a:t>
            </a:r>
            <a:r>
              <a:rPr lang="en-US" sz="1450" dirty="0">
                <a:latin typeface="Times New Roman" panose="02020603050405020304" pitchFamily="18" charset="0"/>
                <a:cs typeface="Times New Roman" panose="02020603050405020304" pitchFamily="18" charset="0"/>
              </a:rPr>
              <a:t> 01/07/2017]</a:t>
            </a:r>
            <a:br>
              <a:rPr lang="en-US" sz="1450" dirty="0">
                <a:latin typeface="Times New Roman" panose="02020603050405020304" pitchFamily="18" charset="0"/>
                <a:cs typeface="Times New Roman" panose="02020603050405020304" pitchFamily="18" charset="0"/>
              </a:rPr>
            </a:br>
            <a:r>
              <a:rPr lang="en-US" sz="1450" i="1" dirty="0">
                <a:latin typeface="Times New Roman" panose="02020603050405020304" pitchFamily="18" charset="0"/>
                <a:cs typeface="Times New Roman" panose="02020603050405020304" pitchFamily="18" charset="0"/>
              </a:rPr>
              <a:t>“</a:t>
            </a:r>
            <a:r>
              <a:rPr lang="en-US" sz="1450" dirty="0">
                <a:latin typeface="Times New Roman" panose="02020603050405020304" pitchFamily="18" charset="0"/>
                <a:cs typeface="Times New Roman" panose="02020603050405020304" pitchFamily="18" charset="0"/>
              </a:rPr>
              <a:t>Services by way of transportation of goods-  (a) by road except the services of-(</a:t>
            </a:r>
            <a:r>
              <a:rPr lang="en-US" sz="1450" dirty="0" err="1">
                <a:latin typeface="Times New Roman" panose="02020603050405020304" pitchFamily="18" charset="0"/>
                <a:cs typeface="Times New Roman" panose="02020603050405020304" pitchFamily="18" charset="0"/>
              </a:rPr>
              <a:t>i</a:t>
            </a:r>
            <a:r>
              <a:rPr lang="en-US" sz="1450" dirty="0">
                <a:latin typeface="Times New Roman" panose="02020603050405020304" pitchFamily="18" charset="0"/>
                <a:cs typeface="Times New Roman" panose="02020603050405020304" pitchFamily="18" charset="0"/>
              </a:rPr>
              <a:t>) a goods transportation agency; (ii) a courier agency; </a:t>
            </a:r>
            <a:br>
              <a:rPr lang="en-US" sz="1450" dirty="0">
                <a:latin typeface="Times New Roman" panose="02020603050405020304" pitchFamily="18" charset="0"/>
                <a:cs typeface="Times New Roman" panose="02020603050405020304" pitchFamily="18" charset="0"/>
              </a:rPr>
            </a:br>
            <a:r>
              <a:rPr lang="en-US" sz="1450" dirty="0">
                <a:latin typeface="Times New Roman" panose="02020603050405020304" pitchFamily="18" charset="0"/>
                <a:cs typeface="Times New Roman" panose="02020603050405020304" pitchFamily="18" charset="0"/>
              </a:rPr>
              <a:t>                                                                          (b) by inland waterways.” </a:t>
            </a:r>
          </a:p>
        </p:txBody>
      </p:sp>
      <p:sp>
        <p:nvSpPr>
          <p:cNvPr id="29" name="Text 4">
            <a:extLst>
              <a:ext uri="{FF2B5EF4-FFF2-40B4-BE49-F238E27FC236}">
                <a16:creationId xmlns:a16="http://schemas.microsoft.com/office/drawing/2014/main" id="{BABC0BAB-E897-5417-CBDE-55261724EE43}"/>
              </a:ext>
            </a:extLst>
          </p:cNvPr>
          <p:cNvSpPr/>
          <p:nvPr/>
        </p:nvSpPr>
        <p:spPr>
          <a:xfrm>
            <a:off x="956905" y="3711355"/>
            <a:ext cx="12716470" cy="754534"/>
          </a:xfrm>
          <a:prstGeom prst="rect">
            <a:avLst/>
          </a:prstGeom>
          <a:noFill/>
          <a:ln/>
        </p:spPr>
        <p:txBody>
          <a:bodyPr wrap="square" lIns="0" tIns="0" rIns="0" bIns="0" rtlCol="0" anchor="t"/>
          <a:lstStyle/>
          <a:p>
            <a:pPr marL="285750" indent="-285750" algn="l">
              <a:lnSpc>
                <a:spcPts val="2100"/>
              </a:lnSpc>
              <a:buFont typeface="Arial" panose="020B0604020202020204" pitchFamily="34" charset="0"/>
              <a:buChar char="•"/>
            </a:pPr>
            <a:r>
              <a:rPr lang="en-US" sz="1450" dirty="0">
                <a:solidFill>
                  <a:srgbClr val="FF0000"/>
                </a:solidFill>
                <a:latin typeface="Times New Roman" panose="02020603050405020304" pitchFamily="18" charset="0"/>
                <a:cs typeface="Times New Roman" panose="02020603050405020304" pitchFamily="18" charset="0"/>
              </a:rPr>
              <a:t>Entry No. 22(b) of Notification 12/2017-CT(R) [</a:t>
            </a:r>
            <a:r>
              <a:rPr lang="en-US" sz="1450" dirty="0" err="1">
                <a:solidFill>
                  <a:srgbClr val="FF0000"/>
                </a:solidFill>
                <a:latin typeface="Times New Roman" panose="02020603050405020304" pitchFamily="18" charset="0"/>
                <a:cs typeface="Times New Roman" panose="02020603050405020304" pitchFamily="18" charset="0"/>
              </a:rPr>
              <a:t>w.e.f</a:t>
            </a:r>
            <a:r>
              <a:rPr lang="en-US" sz="1450" dirty="0">
                <a:solidFill>
                  <a:srgbClr val="FF0000"/>
                </a:solidFill>
                <a:latin typeface="Times New Roman" panose="02020603050405020304" pitchFamily="18" charset="0"/>
                <a:cs typeface="Times New Roman" panose="02020603050405020304" pitchFamily="18" charset="0"/>
              </a:rPr>
              <a:t> 01/07/2017]</a:t>
            </a:r>
            <a:br>
              <a:rPr lang="en-US" sz="145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“Services by way of giving on hire- (b) to a goods transport agency, a means of transportation of goods</a:t>
            </a:r>
            <a:r>
              <a:rPr lang="en-US" sz="1450" dirty="0">
                <a:solidFill>
                  <a:srgbClr val="FF0000"/>
                </a:solidFill>
                <a:latin typeface="Times New Roman" panose="02020603050405020304" pitchFamily="18" charset="0"/>
                <a:cs typeface="Times New Roman" panose="02020603050405020304" pitchFamily="18" charset="0"/>
              </a:rPr>
              <a:t>; or” </a:t>
            </a:r>
          </a:p>
        </p:txBody>
      </p:sp>
      <p:grpSp>
        <p:nvGrpSpPr>
          <p:cNvPr id="8" name="Group 7">
            <a:extLst>
              <a:ext uri="{FF2B5EF4-FFF2-40B4-BE49-F238E27FC236}">
                <a16:creationId xmlns:a16="http://schemas.microsoft.com/office/drawing/2014/main" id="{0A98C4B3-0888-4354-A9F7-74EA80423934}"/>
              </a:ext>
            </a:extLst>
          </p:cNvPr>
          <p:cNvGrpSpPr/>
          <p:nvPr/>
        </p:nvGrpSpPr>
        <p:grpSpPr>
          <a:xfrm>
            <a:off x="955113" y="5263951"/>
            <a:ext cx="12718262" cy="1553277"/>
            <a:chOff x="955113" y="5263951"/>
            <a:chExt cx="12718262" cy="1553277"/>
          </a:xfrm>
        </p:grpSpPr>
        <p:grpSp>
          <p:nvGrpSpPr>
            <p:cNvPr id="32" name="Group 31">
              <a:extLst>
                <a:ext uri="{FF2B5EF4-FFF2-40B4-BE49-F238E27FC236}">
                  <a16:creationId xmlns:a16="http://schemas.microsoft.com/office/drawing/2014/main" id="{3C2211E0-C9C2-D716-CD9E-B72973773982}"/>
                </a:ext>
              </a:extLst>
            </p:cNvPr>
            <p:cNvGrpSpPr/>
            <p:nvPr/>
          </p:nvGrpSpPr>
          <p:grpSpPr>
            <a:xfrm>
              <a:off x="955113" y="5263951"/>
              <a:ext cx="12716471" cy="335872"/>
              <a:chOff x="1077030" y="4445595"/>
              <a:chExt cx="12716471" cy="335872"/>
            </a:xfrm>
          </p:grpSpPr>
          <p:sp>
            <p:nvSpPr>
              <p:cNvPr id="30" name="Text 2">
                <a:extLst>
                  <a:ext uri="{FF2B5EF4-FFF2-40B4-BE49-F238E27FC236}">
                    <a16:creationId xmlns:a16="http://schemas.microsoft.com/office/drawing/2014/main" id="{DC8A85DD-A323-6FE7-AF37-C4C5DB021444}"/>
                  </a:ext>
                </a:extLst>
              </p:cNvPr>
              <p:cNvSpPr/>
              <p:nvPr/>
            </p:nvSpPr>
            <p:spPr>
              <a:xfrm>
                <a:off x="1077030" y="4445595"/>
                <a:ext cx="6186173" cy="230266"/>
              </a:xfrm>
              <a:prstGeom prst="rect">
                <a:avLst/>
              </a:prstGeom>
              <a:noFill/>
              <a:ln/>
            </p:spPr>
            <p:txBody>
              <a:bodyPr wrap="none" lIns="0" tIns="0" rIns="0" bIns="0" rtlCol="0" anchor="t"/>
              <a:lstStyle/>
              <a:p>
                <a:pPr>
                  <a:lnSpc>
                    <a:spcPts val="2100"/>
                  </a:lnSpc>
                </a:pPr>
                <a:r>
                  <a:rPr lang="en-US" sz="2000" dirty="0">
                    <a:solidFill>
                      <a:srgbClr val="2B4150"/>
                    </a:solidFill>
                    <a:latin typeface="Times New Roman" panose="02020603050405020304" pitchFamily="18" charset="0"/>
                    <a:ea typeface="MuseoModerno Light" pitchFamily="34" charset="-122"/>
                    <a:cs typeface="Times New Roman" panose="02020603050405020304" pitchFamily="18" charset="0"/>
                  </a:rPr>
                  <a:t>02.Whether GST would be applicable on such Truck Hiring services?</a:t>
                </a:r>
                <a:endParaRPr lang="en-US" sz="2000" dirty="0">
                  <a:latin typeface="Times New Roman" panose="02020603050405020304" pitchFamily="18" charset="0"/>
                  <a:cs typeface="Times New Roman" panose="02020603050405020304" pitchFamily="18" charset="0"/>
                </a:endParaRPr>
              </a:p>
              <a:p>
                <a:pPr marL="0" indent="0" algn="l">
                  <a:lnSpc>
                    <a:spcPts val="2100"/>
                  </a:lnSpc>
                  <a:buNone/>
                </a:pPr>
                <a:endParaRPr lang="en-US" sz="2000" dirty="0">
                  <a:latin typeface="Times New Roman" panose="02020603050405020304" pitchFamily="18" charset="0"/>
                  <a:cs typeface="Times New Roman" panose="02020603050405020304" pitchFamily="18" charset="0"/>
                </a:endParaRPr>
              </a:p>
            </p:txBody>
          </p:sp>
          <p:sp>
            <p:nvSpPr>
              <p:cNvPr id="31" name="Shape 3">
                <a:extLst>
                  <a:ext uri="{FF2B5EF4-FFF2-40B4-BE49-F238E27FC236}">
                    <a16:creationId xmlns:a16="http://schemas.microsoft.com/office/drawing/2014/main" id="{AB23574D-EEF5-96E8-68C5-F3BDBA10923E}"/>
                  </a:ext>
                </a:extLst>
              </p:cNvPr>
              <p:cNvSpPr/>
              <p:nvPr/>
            </p:nvSpPr>
            <p:spPr>
              <a:xfrm>
                <a:off x="1077031" y="4735748"/>
                <a:ext cx="12716470" cy="45719"/>
              </a:xfrm>
              <a:prstGeom prst="rect">
                <a:avLst/>
              </a:prstGeom>
              <a:solidFill>
                <a:srgbClr val="325F7B"/>
              </a:solidFill>
              <a:ln/>
            </p:spPr>
          </p:sp>
        </p:grpSp>
        <p:grpSp>
          <p:nvGrpSpPr>
            <p:cNvPr id="33" name="Group 32">
              <a:extLst>
                <a:ext uri="{FF2B5EF4-FFF2-40B4-BE49-F238E27FC236}">
                  <a16:creationId xmlns:a16="http://schemas.microsoft.com/office/drawing/2014/main" id="{34E9B228-C8E1-83D9-8A80-BB1F0155FE74}"/>
                </a:ext>
              </a:extLst>
            </p:cNvPr>
            <p:cNvGrpSpPr/>
            <p:nvPr/>
          </p:nvGrpSpPr>
          <p:grpSpPr>
            <a:xfrm>
              <a:off x="955113" y="5864088"/>
              <a:ext cx="12716471" cy="335872"/>
              <a:chOff x="1077030" y="4445595"/>
              <a:chExt cx="12716471" cy="335872"/>
            </a:xfrm>
          </p:grpSpPr>
          <p:sp>
            <p:nvSpPr>
              <p:cNvPr id="34" name="Text 2">
                <a:extLst>
                  <a:ext uri="{FF2B5EF4-FFF2-40B4-BE49-F238E27FC236}">
                    <a16:creationId xmlns:a16="http://schemas.microsoft.com/office/drawing/2014/main" id="{4CA5FFDF-3210-599F-C16C-DF35C87E73AE}"/>
                  </a:ext>
                </a:extLst>
              </p:cNvPr>
              <p:cNvSpPr/>
              <p:nvPr/>
            </p:nvSpPr>
            <p:spPr>
              <a:xfrm>
                <a:off x="1077030" y="4445595"/>
                <a:ext cx="6186173" cy="230266"/>
              </a:xfrm>
              <a:prstGeom prst="rect">
                <a:avLst/>
              </a:prstGeom>
              <a:noFill/>
              <a:ln/>
            </p:spPr>
            <p:txBody>
              <a:bodyPr wrap="none" lIns="0" tIns="0" rIns="0" bIns="0" rtlCol="0" anchor="t"/>
              <a:lstStyle/>
              <a:p>
                <a:pPr>
                  <a:lnSpc>
                    <a:spcPts val="2100"/>
                  </a:lnSpc>
                </a:pPr>
                <a:r>
                  <a:rPr lang="en-US" sz="2000" dirty="0">
                    <a:solidFill>
                      <a:srgbClr val="2B4150"/>
                    </a:solidFill>
                    <a:latin typeface="Times New Roman" panose="02020603050405020304" pitchFamily="18" charset="0"/>
                    <a:ea typeface="MuseoModerno Light" pitchFamily="34" charset="-122"/>
                    <a:cs typeface="Times New Roman" panose="02020603050405020304" pitchFamily="18" charset="0"/>
                  </a:rPr>
                  <a:t>03. What would be the applicable rate of GST?</a:t>
                </a:r>
                <a:endParaRPr lang="en-US" sz="2000" dirty="0">
                  <a:latin typeface="Times New Roman" panose="02020603050405020304" pitchFamily="18" charset="0"/>
                  <a:cs typeface="Times New Roman" panose="02020603050405020304" pitchFamily="18" charset="0"/>
                </a:endParaRPr>
              </a:p>
              <a:p>
                <a:pPr marL="0" indent="0" algn="l">
                  <a:lnSpc>
                    <a:spcPts val="2100"/>
                  </a:lnSpc>
                  <a:buNone/>
                </a:pPr>
                <a:endParaRPr lang="en-US" sz="2000" dirty="0">
                  <a:latin typeface="Times New Roman" panose="02020603050405020304" pitchFamily="18" charset="0"/>
                  <a:cs typeface="Times New Roman" panose="02020603050405020304" pitchFamily="18" charset="0"/>
                </a:endParaRPr>
              </a:p>
            </p:txBody>
          </p:sp>
          <p:sp>
            <p:nvSpPr>
              <p:cNvPr id="35" name="Shape 3">
                <a:extLst>
                  <a:ext uri="{FF2B5EF4-FFF2-40B4-BE49-F238E27FC236}">
                    <a16:creationId xmlns:a16="http://schemas.microsoft.com/office/drawing/2014/main" id="{EB5AC8FE-08E5-0499-2A60-4368B6BF3324}"/>
                  </a:ext>
                </a:extLst>
              </p:cNvPr>
              <p:cNvSpPr/>
              <p:nvPr/>
            </p:nvSpPr>
            <p:spPr>
              <a:xfrm>
                <a:off x="1077031" y="4735748"/>
                <a:ext cx="12716470" cy="45719"/>
              </a:xfrm>
              <a:prstGeom prst="rect">
                <a:avLst/>
              </a:prstGeom>
              <a:solidFill>
                <a:srgbClr val="325F7B"/>
              </a:solidFill>
              <a:ln/>
            </p:spPr>
          </p:sp>
        </p:grpSp>
        <p:grpSp>
          <p:nvGrpSpPr>
            <p:cNvPr id="36" name="Group 35">
              <a:extLst>
                <a:ext uri="{FF2B5EF4-FFF2-40B4-BE49-F238E27FC236}">
                  <a16:creationId xmlns:a16="http://schemas.microsoft.com/office/drawing/2014/main" id="{6FABD25F-9BD7-4229-78E5-01EA03E0772F}"/>
                </a:ext>
              </a:extLst>
            </p:cNvPr>
            <p:cNvGrpSpPr/>
            <p:nvPr/>
          </p:nvGrpSpPr>
          <p:grpSpPr>
            <a:xfrm>
              <a:off x="956904" y="6481356"/>
              <a:ext cx="12716471" cy="335872"/>
              <a:chOff x="1077030" y="4445595"/>
              <a:chExt cx="12716471" cy="335872"/>
            </a:xfrm>
          </p:grpSpPr>
          <p:sp>
            <p:nvSpPr>
              <p:cNvPr id="37" name="Text 2">
                <a:extLst>
                  <a:ext uri="{FF2B5EF4-FFF2-40B4-BE49-F238E27FC236}">
                    <a16:creationId xmlns:a16="http://schemas.microsoft.com/office/drawing/2014/main" id="{FE3B8F12-D87C-40F9-128C-DA6A6305E4CD}"/>
                  </a:ext>
                </a:extLst>
              </p:cNvPr>
              <p:cNvSpPr/>
              <p:nvPr/>
            </p:nvSpPr>
            <p:spPr>
              <a:xfrm>
                <a:off x="1077030" y="4445595"/>
                <a:ext cx="6186173" cy="230266"/>
              </a:xfrm>
              <a:prstGeom prst="rect">
                <a:avLst/>
              </a:prstGeom>
              <a:noFill/>
              <a:ln/>
            </p:spPr>
            <p:txBody>
              <a:bodyPr wrap="none" lIns="0" tIns="0" rIns="0" bIns="0" rtlCol="0" anchor="t"/>
              <a:lstStyle/>
              <a:p>
                <a:pPr>
                  <a:lnSpc>
                    <a:spcPts val="2100"/>
                  </a:lnSpc>
                </a:pPr>
                <a:r>
                  <a:rPr lang="en-US" sz="2000" dirty="0">
                    <a:solidFill>
                      <a:srgbClr val="2B4150"/>
                    </a:solidFill>
                    <a:latin typeface="Times New Roman" panose="02020603050405020304" pitchFamily="18" charset="0"/>
                    <a:ea typeface="MuseoModerno Light" pitchFamily="34" charset="-122"/>
                    <a:cs typeface="Times New Roman" panose="02020603050405020304" pitchFamily="18" charset="0"/>
                  </a:rPr>
                  <a:t>04. Would your answer differ if M/s A3Z Logistics is a Transporter other than GTA?</a:t>
                </a:r>
                <a:endParaRPr lang="en-US" sz="2000" dirty="0">
                  <a:latin typeface="Times New Roman" panose="02020603050405020304" pitchFamily="18" charset="0"/>
                  <a:cs typeface="Times New Roman" panose="02020603050405020304" pitchFamily="18" charset="0"/>
                </a:endParaRPr>
              </a:p>
              <a:p>
                <a:pPr marL="0" indent="0" algn="l">
                  <a:lnSpc>
                    <a:spcPts val="2100"/>
                  </a:lnSpc>
                  <a:buNone/>
                </a:pPr>
                <a:endParaRPr lang="en-US" sz="2000" dirty="0">
                  <a:latin typeface="Times New Roman" panose="02020603050405020304" pitchFamily="18" charset="0"/>
                  <a:cs typeface="Times New Roman" panose="02020603050405020304" pitchFamily="18" charset="0"/>
                </a:endParaRPr>
              </a:p>
            </p:txBody>
          </p:sp>
          <p:sp>
            <p:nvSpPr>
              <p:cNvPr id="38" name="Shape 3">
                <a:extLst>
                  <a:ext uri="{FF2B5EF4-FFF2-40B4-BE49-F238E27FC236}">
                    <a16:creationId xmlns:a16="http://schemas.microsoft.com/office/drawing/2014/main" id="{9732FBED-D96F-AFE2-7861-426F003F84F0}"/>
                  </a:ext>
                </a:extLst>
              </p:cNvPr>
              <p:cNvSpPr/>
              <p:nvPr/>
            </p:nvSpPr>
            <p:spPr>
              <a:xfrm>
                <a:off x="1077031" y="4735748"/>
                <a:ext cx="12716470" cy="45719"/>
              </a:xfrm>
              <a:prstGeom prst="rect">
                <a:avLst/>
              </a:prstGeom>
              <a:solidFill>
                <a:srgbClr val="325F7B"/>
              </a:solidFill>
              <a:ln/>
            </p:spPr>
          </p:sp>
        </p:grpSp>
      </p:grpSp>
      <p:sp>
        <p:nvSpPr>
          <p:cNvPr id="7" name="Rectangle 6">
            <a:extLst>
              <a:ext uri="{FF2B5EF4-FFF2-40B4-BE49-F238E27FC236}">
                <a16:creationId xmlns:a16="http://schemas.microsoft.com/office/drawing/2014/main" id="{6A8ED16F-C9C8-3C6C-0485-BC3E1913EBB7}"/>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19" name="Picture 18" descr="A blue and black text&#10;&#10;Description automatically generated">
            <a:extLst>
              <a:ext uri="{FF2B5EF4-FFF2-40B4-BE49-F238E27FC236}">
                <a16:creationId xmlns:a16="http://schemas.microsoft.com/office/drawing/2014/main" id="{3BD933F1-5515-4C62-B06B-512F67FE3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00A24-E6ED-ED7B-0F8C-94F53E12886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D34423D-0619-2FE5-229D-8E81E482B4F1}"/>
              </a:ext>
            </a:extLst>
          </p:cNvPr>
          <p:cNvSpPr/>
          <p:nvPr/>
        </p:nvSpPr>
        <p:spPr>
          <a:xfrm>
            <a:off x="956905" y="556617"/>
            <a:ext cx="12716470" cy="1151811"/>
          </a:xfrm>
          <a:prstGeom prst="rect">
            <a:avLst/>
          </a:prstGeom>
          <a:noFill/>
          <a:ln/>
        </p:spPr>
        <p:txBody>
          <a:bodyPr wrap="square" lIns="0" tIns="0" rIns="0" bIns="0" rtlCol="0" anchor="t"/>
          <a:lstStyle/>
          <a:p>
            <a:pPr marL="0" indent="0" algn="l">
              <a:lnSpc>
                <a:spcPts val="4500"/>
              </a:lnSpc>
              <a:buNone/>
            </a:pPr>
            <a:r>
              <a:rPr lang="en-US" sz="3600" dirty="0">
                <a:solidFill>
                  <a:srgbClr val="124E73"/>
                </a:solidFill>
                <a:latin typeface="Times New Roman" panose="02020603050405020304" pitchFamily="18" charset="0"/>
                <a:ea typeface="MuseoModerno Medium" pitchFamily="34" charset="-122"/>
                <a:cs typeface="Times New Roman" panose="02020603050405020304" pitchFamily="18" charset="0"/>
              </a:rPr>
              <a:t>Situation 3 - Hiring 30 Trucks to M/s ABC Suppliers – sublets to various GTAs.</a:t>
            </a:r>
            <a:endParaRPr lang="en-US" sz="3600" dirty="0">
              <a:latin typeface="Times New Roman" panose="02020603050405020304" pitchFamily="18" charset="0"/>
              <a:cs typeface="Times New Roman" panose="02020603050405020304" pitchFamily="18" charset="0"/>
            </a:endParaRPr>
          </a:p>
        </p:txBody>
      </p:sp>
      <p:sp>
        <p:nvSpPr>
          <p:cNvPr id="3" name="Text 1">
            <a:extLst>
              <a:ext uri="{FF2B5EF4-FFF2-40B4-BE49-F238E27FC236}">
                <a16:creationId xmlns:a16="http://schemas.microsoft.com/office/drawing/2014/main" id="{577F1C19-09BF-7861-DAF3-40DCADC23F55}"/>
              </a:ext>
            </a:extLst>
          </p:cNvPr>
          <p:cNvSpPr/>
          <p:nvPr/>
        </p:nvSpPr>
        <p:spPr>
          <a:xfrm>
            <a:off x="956905" y="1768316"/>
            <a:ext cx="3685937" cy="460772"/>
          </a:xfrm>
          <a:prstGeom prst="rect">
            <a:avLst/>
          </a:prstGeom>
          <a:noFill/>
          <a:ln/>
        </p:spPr>
        <p:txBody>
          <a:bodyPr wrap="none" lIns="0" tIns="0" rIns="0" bIns="0" rtlCol="0" anchor="t"/>
          <a:lstStyle/>
          <a:p>
            <a:pPr marL="0" indent="0" algn="l">
              <a:lnSpc>
                <a:spcPts val="3600"/>
              </a:lnSpc>
              <a:buNone/>
            </a:pPr>
            <a:r>
              <a:rPr lang="en-US" sz="2900" dirty="0">
                <a:solidFill>
                  <a:srgbClr val="124E73"/>
                </a:solidFill>
                <a:latin typeface="Times New Roman" panose="02020603050405020304" pitchFamily="18" charset="0"/>
                <a:ea typeface="MuseoModerno Medium" pitchFamily="34" charset="-122"/>
                <a:cs typeface="Times New Roman" panose="02020603050405020304" pitchFamily="18" charset="0"/>
              </a:rPr>
              <a:t>Queries Raised</a:t>
            </a:r>
            <a:endParaRPr lang="en-US" sz="2900" dirty="0">
              <a:latin typeface="Times New Roman" panose="02020603050405020304" pitchFamily="18" charset="0"/>
              <a:cs typeface="Times New Roman" panose="02020603050405020304" pitchFamily="18" charset="0"/>
            </a:endParaRPr>
          </a:p>
        </p:txBody>
      </p:sp>
      <p:sp>
        <p:nvSpPr>
          <p:cNvPr id="4" name="Text 2">
            <a:extLst>
              <a:ext uri="{FF2B5EF4-FFF2-40B4-BE49-F238E27FC236}">
                <a16:creationId xmlns:a16="http://schemas.microsoft.com/office/drawing/2014/main" id="{A9D5126B-919F-4D48-2809-E8698E4A5197}"/>
              </a:ext>
            </a:extLst>
          </p:cNvPr>
          <p:cNvSpPr/>
          <p:nvPr/>
        </p:nvSpPr>
        <p:spPr>
          <a:xfrm>
            <a:off x="956904" y="2453641"/>
            <a:ext cx="6186173" cy="230266"/>
          </a:xfrm>
          <a:prstGeom prst="rect">
            <a:avLst/>
          </a:prstGeom>
          <a:noFill/>
          <a:ln/>
        </p:spPr>
        <p:txBody>
          <a:bodyPr wrap="none" lIns="0" tIns="0" rIns="0" bIns="0" rtlCol="0" anchor="t"/>
          <a:lstStyle/>
          <a:p>
            <a:pPr>
              <a:lnSpc>
                <a:spcPts val="2100"/>
              </a:lnSpc>
            </a:pPr>
            <a:r>
              <a:rPr lang="en-US" sz="2400" dirty="0">
                <a:solidFill>
                  <a:srgbClr val="2B4150"/>
                </a:solidFill>
                <a:latin typeface="Times New Roman" panose="02020603050405020304" pitchFamily="18" charset="0"/>
                <a:ea typeface="MuseoModerno Light" pitchFamily="34" charset="-122"/>
                <a:cs typeface="Times New Roman" panose="02020603050405020304" pitchFamily="18" charset="0"/>
              </a:rPr>
              <a:t>01.GST applicability if trucks are </a:t>
            </a:r>
            <a:r>
              <a:rPr lang="en-US" sz="2400" dirty="0">
                <a:solidFill>
                  <a:srgbClr val="FF0000"/>
                </a:solidFill>
                <a:latin typeface="Times New Roman" panose="02020603050405020304" pitchFamily="18" charset="0"/>
                <a:ea typeface="MuseoModerno Light" pitchFamily="34" charset="-122"/>
                <a:cs typeface="Times New Roman" panose="02020603050405020304" pitchFamily="18" charset="0"/>
              </a:rPr>
              <a:t>given on hire to an intermediary who further sub-leases them</a:t>
            </a:r>
            <a:r>
              <a:rPr lang="en-US" sz="2400" dirty="0">
                <a:solidFill>
                  <a:srgbClr val="2B4150"/>
                </a:solidFill>
                <a:latin typeface="Times New Roman" panose="02020603050405020304" pitchFamily="18" charset="0"/>
                <a:ea typeface="Source Sans 3" pitchFamily="34"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l">
              <a:lnSpc>
                <a:spcPts val="2100"/>
              </a:lnSpc>
              <a:buNone/>
            </a:pPr>
            <a:endParaRPr lang="en-US" sz="1450" dirty="0">
              <a:latin typeface="Times New Roman" panose="02020603050405020304" pitchFamily="18" charset="0"/>
              <a:cs typeface="Times New Roman" panose="02020603050405020304" pitchFamily="18" charset="0"/>
            </a:endParaRPr>
          </a:p>
        </p:txBody>
      </p:sp>
      <p:sp>
        <p:nvSpPr>
          <p:cNvPr id="5" name="Shape 3">
            <a:extLst>
              <a:ext uri="{FF2B5EF4-FFF2-40B4-BE49-F238E27FC236}">
                <a16:creationId xmlns:a16="http://schemas.microsoft.com/office/drawing/2014/main" id="{BCB5069E-EDC4-F84E-ECCF-0CCC16E6C715}"/>
              </a:ext>
            </a:extLst>
          </p:cNvPr>
          <p:cNvSpPr/>
          <p:nvPr/>
        </p:nvSpPr>
        <p:spPr>
          <a:xfrm>
            <a:off x="956905" y="2743794"/>
            <a:ext cx="12716470" cy="45719"/>
          </a:xfrm>
          <a:prstGeom prst="rect">
            <a:avLst/>
          </a:prstGeom>
          <a:solidFill>
            <a:srgbClr val="325F7B"/>
          </a:solidFill>
          <a:ln/>
        </p:spPr>
      </p:sp>
      <p:sp>
        <p:nvSpPr>
          <p:cNvPr id="29" name="Text 4">
            <a:extLst>
              <a:ext uri="{FF2B5EF4-FFF2-40B4-BE49-F238E27FC236}">
                <a16:creationId xmlns:a16="http://schemas.microsoft.com/office/drawing/2014/main" id="{D9CF3C8F-318F-AB1E-75B7-536B9EBA096D}"/>
              </a:ext>
            </a:extLst>
          </p:cNvPr>
          <p:cNvSpPr/>
          <p:nvPr/>
        </p:nvSpPr>
        <p:spPr>
          <a:xfrm>
            <a:off x="902711" y="3332270"/>
            <a:ext cx="12716470" cy="1673647"/>
          </a:xfrm>
          <a:prstGeom prst="rect">
            <a:avLst/>
          </a:prstGeom>
          <a:noFill/>
          <a:ln/>
        </p:spPr>
        <p:txBody>
          <a:bodyPr wrap="square" lIns="0" tIns="0" rIns="0" bIns="0" rtlCol="0" anchor="t"/>
          <a:lstStyle/>
          <a:p>
            <a:pPr marL="285750" indent="-285750" algn="l">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Entry No. 22(b) </a:t>
            </a:r>
            <a:r>
              <a:rPr lang="en-US" sz="2000" dirty="0">
                <a:latin typeface="Times New Roman" panose="02020603050405020304" pitchFamily="18" charset="0"/>
                <a:cs typeface="Times New Roman" panose="02020603050405020304" pitchFamily="18" charset="0"/>
              </a:rPr>
              <a:t>of Notification 12/2017-CT(R) [</a:t>
            </a:r>
            <a:r>
              <a:rPr lang="en-US" sz="2000" dirty="0" err="1">
                <a:latin typeface="Times New Roman" panose="02020603050405020304" pitchFamily="18" charset="0"/>
                <a:cs typeface="Times New Roman" panose="02020603050405020304" pitchFamily="18" charset="0"/>
              </a:rPr>
              <a:t>w.e.f</a:t>
            </a:r>
            <a:r>
              <a:rPr lang="en-US" sz="2000" dirty="0">
                <a:latin typeface="Times New Roman" panose="02020603050405020304" pitchFamily="18" charset="0"/>
                <a:cs typeface="Times New Roman" panose="02020603050405020304" pitchFamily="18" charset="0"/>
              </a:rPr>
              <a:t> 01/07/2017]</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a:t>
            </a:r>
            <a:r>
              <a:rPr lang="en-US" sz="2400" b="1" i="1" u="sng" dirty="0">
                <a:solidFill>
                  <a:srgbClr val="FF0000"/>
                </a:solidFill>
                <a:latin typeface="Times New Roman" panose="02020603050405020304" pitchFamily="18" charset="0"/>
                <a:cs typeface="Times New Roman" panose="02020603050405020304" pitchFamily="18" charset="0"/>
              </a:rPr>
              <a:t>Services by way of giving on hire</a:t>
            </a:r>
            <a:r>
              <a:rPr lang="en-US" sz="2400" i="1" dirty="0">
                <a:solidFill>
                  <a:srgbClr val="FF0000"/>
                </a:solidFill>
                <a:latin typeface="Times New Roman" panose="02020603050405020304" pitchFamily="18" charset="0"/>
                <a:cs typeface="Times New Roman" panose="02020603050405020304" pitchFamily="18" charset="0"/>
              </a:rPr>
              <a:t>— </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(a) to a State transport undertaking, a motor vehicle meant to carry more than twelve passengers; </a:t>
            </a:r>
            <a:br>
              <a:rPr lang="en-US" sz="2000" i="1" dirty="0">
                <a:latin typeface="Times New Roman" panose="02020603050405020304" pitchFamily="18" charset="0"/>
                <a:cs typeface="Times New Roman" panose="02020603050405020304" pitchFamily="18" charset="0"/>
              </a:rPr>
            </a:br>
            <a:endParaRPr lang="en-US" sz="2000" i="1"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(aa) to a local authority, an Electrically operated vehicle meant to carry more than twelve passengers; </a:t>
            </a:r>
            <a:br>
              <a:rPr lang="en-US" sz="2000" i="1" dirty="0">
                <a:latin typeface="Times New Roman" panose="02020603050405020304" pitchFamily="18" charset="0"/>
                <a:cs typeface="Times New Roman" panose="02020603050405020304" pitchFamily="18" charset="0"/>
              </a:rPr>
            </a:br>
            <a:endParaRPr lang="en-US" sz="2000" i="1"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1" i="1" u="sng" dirty="0">
                <a:solidFill>
                  <a:srgbClr val="FF0000"/>
                </a:solidFill>
                <a:latin typeface="Times New Roman" panose="02020603050405020304" pitchFamily="18" charset="0"/>
                <a:cs typeface="Times New Roman" panose="02020603050405020304" pitchFamily="18" charset="0"/>
              </a:rPr>
              <a:t>(b)</a:t>
            </a:r>
            <a:r>
              <a:rPr 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a:t>
            </a:r>
            <a:r>
              <a:rPr lang="en-US" sz="2400" b="1" i="1" u="sng" dirty="0">
                <a:solidFill>
                  <a:srgbClr val="FF0000"/>
                </a:solidFill>
                <a:latin typeface="Times New Roman" panose="02020603050405020304" pitchFamily="18" charset="0"/>
                <a:cs typeface="Times New Roman" panose="02020603050405020304" pitchFamily="18" charset="0"/>
              </a:rPr>
              <a:t> goods transport agency, a means of transportation of goods</a:t>
            </a:r>
            <a:r>
              <a:rPr lang="en-US" sz="2400" i="1" dirty="0">
                <a:solidFill>
                  <a:srgbClr val="FF0000"/>
                </a:solidFill>
                <a:latin typeface="Times New Roman" panose="02020603050405020304" pitchFamily="18" charset="0"/>
                <a:cs typeface="Times New Roman" panose="02020603050405020304" pitchFamily="18" charset="0"/>
              </a:rPr>
              <a:t>; or</a:t>
            </a:r>
            <a:br>
              <a:rPr lang="en-US" sz="2400" i="1" dirty="0">
                <a:solidFill>
                  <a:srgbClr val="FF0000"/>
                </a:solidFill>
                <a:latin typeface="Times New Roman" panose="02020603050405020304" pitchFamily="18" charset="0"/>
                <a:cs typeface="Times New Roman" panose="02020603050405020304" pitchFamily="18" charset="0"/>
              </a:rPr>
            </a:b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(c) motor vehicle for transport of students, faculty and staff, to a person providing services of transportation of students, faculty and staff to an educational institution providing services by way of pre-school education and education </a:t>
            </a:r>
            <a:r>
              <a:rPr lang="en-US" sz="2000" i="1" dirty="0" err="1">
                <a:latin typeface="Times New Roman" panose="02020603050405020304" pitchFamily="18" charset="0"/>
                <a:cs typeface="Times New Roman" panose="02020603050405020304" pitchFamily="18" charset="0"/>
              </a:rPr>
              <a:t>upto</a:t>
            </a:r>
            <a:r>
              <a:rPr lang="en-US" sz="2000" i="1" dirty="0">
                <a:latin typeface="Times New Roman" panose="02020603050405020304" pitchFamily="18" charset="0"/>
                <a:cs typeface="Times New Roman" panose="02020603050405020304" pitchFamily="18" charset="0"/>
              </a:rPr>
              <a:t> higher secondary school or equivalent.” </a:t>
            </a:r>
          </a:p>
        </p:txBody>
      </p:sp>
      <p:sp>
        <p:nvSpPr>
          <p:cNvPr id="7" name="Rectangle 6">
            <a:extLst>
              <a:ext uri="{FF2B5EF4-FFF2-40B4-BE49-F238E27FC236}">
                <a16:creationId xmlns:a16="http://schemas.microsoft.com/office/drawing/2014/main" id="{109103F4-B0C4-3DE4-1118-70C0209CAA97}"/>
              </a:ext>
            </a:extLst>
          </p:cNvPr>
          <p:cNvSpPr/>
          <p:nvPr/>
        </p:nvSpPr>
        <p:spPr>
          <a:xfrm>
            <a:off x="12715539" y="7433534"/>
            <a:ext cx="1807285" cy="677732"/>
          </a:xfrm>
          <a:prstGeom prst="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FCF5"/>
                </a:solidFill>
              </a:ln>
            </a:endParaRPr>
          </a:p>
        </p:txBody>
      </p:sp>
      <p:pic>
        <p:nvPicPr>
          <p:cNvPr id="8" name="Picture 7" descr="A blue and black text&#10;&#10;Description automatically generated">
            <a:extLst>
              <a:ext uri="{FF2B5EF4-FFF2-40B4-BE49-F238E27FC236}">
                <a16:creationId xmlns:a16="http://schemas.microsoft.com/office/drawing/2014/main" id="{441B5CB1-94A2-440B-A641-D581AA030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9342" y="0"/>
            <a:ext cx="2950780" cy="677732"/>
          </a:xfrm>
          <a:prstGeom prst="rect">
            <a:avLst/>
          </a:prstGeom>
        </p:spPr>
      </p:pic>
    </p:spTree>
    <p:extLst>
      <p:ext uri="{BB962C8B-B14F-4D97-AF65-F5344CB8AC3E}">
        <p14:creationId xmlns:p14="http://schemas.microsoft.com/office/powerpoint/2010/main" val="189292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1989</Words>
  <Application>Microsoft Office PowerPoint</Application>
  <PresentationFormat>Custom</PresentationFormat>
  <Paragraphs>113</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Arial</vt:lpstr>
      <vt:lpstr>MuseoModerno Medium</vt:lpstr>
      <vt:lpstr>MuseoModerno Light</vt:lpstr>
      <vt:lpstr>Times New Roman</vt:lpstr>
      <vt:lpstr>Source Sans 3</vt:lpstr>
      <vt:lpstr>MS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hp</dc:creator>
  <cp:lastModifiedBy>Gagan Kedia</cp:lastModifiedBy>
  <cp:revision>11</cp:revision>
  <dcterms:created xsi:type="dcterms:W3CDTF">2026-04-24T17:53:05Z</dcterms:created>
  <dcterms:modified xsi:type="dcterms:W3CDTF">2026-05-15T06:20:18Z</dcterms:modified>
</cp:coreProperties>
</file>