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363" r:id="rId4"/>
    <p:sldId id="315" r:id="rId5"/>
    <p:sldId id="329" r:id="rId6"/>
    <p:sldId id="333" r:id="rId7"/>
    <p:sldId id="334" r:id="rId8"/>
    <p:sldId id="332" r:id="rId9"/>
    <p:sldId id="359" r:id="rId10"/>
    <p:sldId id="330" r:id="rId11"/>
    <p:sldId id="360" r:id="rId12"/>
    <p:sldId id="361" r:id="rId13"/>
    <p:sldId id="362" r:id="rId14"/>
    <p:sldId id="316" r:id="rId15"/>
    <p:sldId id="335" r:id="rId16"/>
    <p:sldId id="336" r:id="rId17"/>
    <p:sldId id="331" r:id="rId18"/>
    <p:sldId id="337" r:id="rId19"/>
    <p:sldId id="338" r:id="rId20"/>
    <p:sldId id="339" r:id="rId21"/>
    <p:sldId id="340" r:id="rId22"/>
    <p:sldId id="342" r:id="rId23"/>
    <p:sldId id="343" r:id="rId24"/>
    <p:sldId id="344" r:id="rId25"/>
    <p:sldId id="345" r:id="rId26"/>
    <p:sldId id="320" r:id="rId27"/>
    <p:sldId id="346" r:id="rId28"/>
    <p:sldId id="351" r:id="rId29"/>
    <p:sldId id="321" r:id="rId30"/>
    <p:sldId id="323" r:id="rId31"/>
    <p:sldId id="352" r:id="rId32"/>
    <p:sldId id="355" r:id="rId33"/>
    <p:sldId id="318" r:id="rId34"/>
    <p:sldId id="319" r:id="rId35"/>
    <p:sldId id="350" r:id="rId36"/>
    <p:sldId id="354" r:id="rId37"/>
    <p:sldId id="324" r:id="rId38"/>
    <p:sldId id="274" r:id="rId39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5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006C46F-5481-51CF-7FF8-6817923CFE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00" y="115294"/>
            <a:ext cx="2590800" cy="72022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B8BC86-3EEF-7279-5B21-A9C837550E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00" y="115294"/>
            <a:ext cx="2590800" cy="72022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E9A4FDC-0AD3-BAA8-6F68-646E4743F45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00" y="115294"/>
            <a:ext cx="2590800" cy="72022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F13E52-5057-E798-7AD4-CA9E2699E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00" y="115294"/>
            <a:ext cx="2590800" cy="72022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2027407" y="0"/>
            <a:ext cx="165100" cy="6858000"/>
          </a:xfrm>
          <a:custGeom>
            <a:avLst/>
            <a:gdLst/>
            <a:ahLst/>
            <a:cxnLst/>
            <a:rect l="l" t="t" r="r" b="b"/>
            <a:pathLst>
              <a:path w="165100" h="6858000">
                <a:moveTo>
                  <a:pt x="164592" y="0"/>
                </a:moveTo>
                <a:lnTo>
                  <a:pt x="0" y="0"/>
                </a:lnTo>
                <a:lnTo>
                  <a:pt x="0" y="6858000"/>
                </a:lnTo>
                <a:lnTo>
                  <a:pt x="164592" y="6858000"/>
                </a:lnTo>
                <a:lnTo>
                  <a:pt x="164592" y="0"/>
                </a:lnTo>
                <a:close/>
              </a:path>
            </a:pathLst>
          </a:custGeom>
          <a:solidFill>
            <a:srgbClr val="0031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2027408" y="0"/>
            <a:ext cx="165100" cy="6858000"/>
          </a:xfrm>
          <a:custGeom>
            <a:avLst/>
            <a:gdLst/>
            <a:ahLst/>
            <a:cxnLst/>
            <a:rect l="l" t="t" r="r" b="b"/>
            <a:pathLst>
              <a:path w="165100" h="6858000">
                <a:moveTo>
                  <a:pt x="164592" y="0"/>
                </a:moveTo>
                <a:lnTo>
                  <a:pt x="151892" y="0"/>
                </a:lnTo>
                <a:lnTo>
                  <a:pt x="151892" y="12700"/>
                </a:lnTo>
                <a:lnTo>
                  <a:pt x="151892" y="6845300"/>
                </a:lnTo>
                <a:lnTo>
                  <a:pt x="12700" y="6845300"/>
                </a:lnTo>
                <a:lnTo>
                  <a:pt x="12700" y="12700"/>
                </a:lnTo>
                <a:lnTo>
                  <a:pt x="151892" y="12700"/>
                </a:lnTo>
                <a:lnTo>
                  <a:pt x="151892" y="0"/>
                </a:lnTo>
                <a:lnTo>
                  <a:pt x="12700" y="0"/>
                </a:lnTo>
                <a:lnTo>
                  <a:pt x="0" y="0"/>
                </a:lnTo>
                <a:lnTo>
                  <a:pt x="0" y="12700"/>
                </a:lnTo>
                <a:lnTo>
                  <a:pt x="0" y="6845300"/>
                </a:lnTo>
                <a:lnTo>
                  <a:pt x="0" y="6858000"/>
                </a:lnTo>
                <a:lnTo>
                  <a:pt x="12700" y="6858000"/>
                </a:lnTo>
                <a:lnTo>
                  <a:pt x="151892" y="6858000"/>
                </a:lnTo>
                <a:lnTo>
                  <a:pt x="164592" y="6858000"/>
                </a:lnTo>
                <a:lnTo>
                  <a:pt x="164592" y="6845300"/>
                </a:lnTo>
                <a:lnTo>
                  <a:pt x="164592" y="12700"/>
                </a:lnTo>
                <a:lnTo>
                  <a:pt x="164592" y="0"/>
                </a:lnTo>
                <a:close/>
              </a:path>
            </a:pathLst>
          </a:custGeom>
          <a:solidFill>
            <a:srgbClr val="08509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D5A865-6E48-AEF6-EC14-E05E0797BD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600" y="115294"/>
            <a:ext cx="2590800" cy="720223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226550" cy="957580"/>
          </a:xfrm>
          <a:custGeom>
            <a:avLst/>
            <a:gdLst/>
            <a:ahLst/>
            <a:cxnLst/>
            <a:rect l="l" t="t" r="r" b="b"/>
            <a:pathLst>
              <a:path w="9226550" h="957580">
                <a:moveTo>
                  <a:pt x="9226296" y="0"/>
                </a:moveTo>
                <a:lnTo>
                  <a:pt x="0" y="0"/>
                </a:lnTo>
                <a:lnTo>
                  <a:pt x="0" y="957072"/>
                </a:lnTo>
                <a:lnTo>
                  <a:pt x="8976360" y="957072"/>
                </a:lnTo>
                <a:lnTo>
                  <a:pt x="9226296" y="0"/>
                </a:lnTo>
                <a:close/>
              </a:path>
            </a:pathLst>
          </a:custGeom>
          <a:solidFill>
            <a:srgbClr val="0031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05790" y="179019"/>
            <a:ext cx="11380419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79628" y="1297051"/>
            <a:ext cx="11832742" cy="3989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5/15/26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528" y="0"/>
            <a:ext cx="12192000" cy="6858000"/>
            <a:chOff x="0" y="0"/>
            <a:chExt cx="12192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1999" cy="685799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7066788" cy="6591300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4472" y="6240881"/>
            <a:ext cx="21126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20" dirty="0">
                <a:solidFill>
                  <a:srgbClr val="FFFFFF"/>
                </a:solidFill>
                <a:latin typeface="Cambria"/>
                <a:cs typeface="Cambria"/>
              </a:rPr>
              <a:t>Private</a:t>
            </a:r>
            <a:r>
              <a:rPr sz="1600" spc="5" dirty="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mbria"/>
                <a:cs typeface="Cambria"/>
              </a:rPr>
              <a:t>and</a:t>
            </a:r>
            <a:r>
              <a:rPr sz="1600" spc="-5" dirty="0">
                <a:solidFill>
                  <a:srgbClr val="FFFFFF"/>
                </a:solidFill>
                <a:latin typeface="Cambria"/>
                <a:cs typeface="Cambria"/>
              </a:rPr>
              <a:t> Confidential</a:t>
            </a:r>
            <a:endParaRPr sz="160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0" y="1272032"/>
            <a:ext cx="6400799" cy="23218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86409" marR="478790" algn="ctr">
              <a:lnSpc>
                <a:spcPct val="110000"/>
              </a:lnSpc>
              <a:spcBef>
                <a:spcPts val="100"/>
              </a:spcBef>
            </a:pPr>
            <a:r>
              <a:rPr lang="en-US" sz="3200" b="1" spc="-20" dirty="0">
                <a:solidFill>
                  <a:srgbClr val="FFFFFF"/>
                </a:solidFill>
                <a:latin typeface="Cambria"/>
                <a:cs typeface="Cambria"/>
              </a:rPr>
              <a:t>Navigating ITC Disputes in GST</a:t>
            </a:r>
            <a:endParaRPr lang="en-US" sz="2400" b="1" spc="-20" dirty="0">
              <a:solidFill>
                <a:srgbClr val="FFFFFF"/>
              </a:solidFill>
              <a:latin typeface="Cambria"/>
              <a:cs typeface="Cambria"/>
            </a:endParaRPr>
          </a:p>
          <a:p>
            <a:pPr marL="486409" marR="478790" algn="ctr">
              <a:lnSpc>
                <a:spcPct val="110000"/>
              </a:lnSpc>
              <a:spcBef>
                <a:spcPts val="100"/>
              </a:spcBef>
            </a:pPr>
            <a:endParaRPr lang="en-US" sz="2400" b="1" spc="-20" dirty="0">
              <a:solidFill>
                <a:srgbClr val="FFFFFF"/>
              </a:solidFill>
              <a:latin typeface="Cambria"/>
              <a:cs typeface="Cambria"/>
            </a:endParaRPr>
          </a:p>
          <a:p>
            <a:pPr marL="486409" marR="478790" algn="ctr">
              <a:lnSpc>
                <a:spcPct val="110000"/>
              </a:lnSpc>
              <a:spcBef>
                <a:spcPts val="100"/>
              </a:spcBef>
            </a:pPr>
            <a:r>
              <a:rPr lang="en-US" sz="2400" b="1" i="1" spc="-20" dirty="0">
                <a:solidFill>
                  <a:srgbClr val="FFFF00"/>
                </a:solidFill>
                <a:latin typeface="Cambria"/>
                <a:cs typeface="Cambria"/>
              </a:rPr>
              <a:t>Analysis of recent judicial </a:t>
            </a:r>
            <a:r>
              <a:rPr lang="en-IN" sz="2400" b="1" i="1" spc="-20" dirty="0">
                <a:solidFill>
                  <a:srgbClr val="FFFF00"/>
                </a:solidFill>
                <a:latin typeface="Cambria"/>
                <a:cs typeface="Cambria"/>
              </a:rPr>
              <a:t>precedents </a:t>
            </a:r>
            <a:endParaRPr lang="en-US" sz="2400" b="1" i="1" spc="-20" dirty="0">
              <a:solidFill>
                <a:srgbClr val="FFFF00"/>
              </a:solidFill>
              <a:latin typeface="Cambria"/>
              <a:cs typeface="Cambria"/>
            </a:endParaRPr>
          </a:p>
          <a:p>
            <a:pPr marL="486409" marR="478790" algn="ctr">
              <a:lnSpc>
                <a:spcPct val="110000"/>
              </a:lnSpc>
              <a:spcBef>
                <a:spcPts val="100"/>
              </a:spcBef>
            </a:pPr>
            <a:endParaRPr lang="en-US" sz="2400" b="1" spc="-20" dirty="0">
              <a:solidFill>
                <a:srgbClr val="FFFFFF"/>
              </a:solidFill>
              <a:latin typeface="Cambria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90600" y="5334000"/>
            <a:ext cx="3933648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lang="en-IN" sz="2400" b="1" i="1" dirty="0">
                <a:solidFill>
                  <a:schemeClr val="bg1"/>
                </a:solidFill>
                <a:latin typeface="Cambria"/>
                <a:cs typeface="Cambria"/>
              </a:rPr>
              <a:t>– CA Sudhir VS</a:t>
            </a:r>
            <a:endParaRPr sz="2400" b="1" i="1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142596" y="6246299"/>
            <a:ext cx="2370329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en-US" sz="1600" b="1" spc="-5" dirty="0">
                <a:solidFill>
                  <a:srgbClr val="FFFFFF"/>
                </a:solidFill>
                <a:latin typeface="Cambria"/>
                <a:cs typeface="Cambria"/>
              </a:rPr>
              <a:t>May 2026</a:t>
            </a:r>
            <a:endParaRPr sz="1600" b="1" dirty="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FC0F3-342B-713B-5B5B-8CB3628A2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BA5A5835-B6D3-1CE5-AC5D-2E20A6173B3C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E9DDB0B2-A160-FD66-1F3B-C4F2199590C1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2769B086-2F42-7F57-7690-36A76424CC20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81FDAD32-C2A7-2457-6602-35EC0986980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4588" y="175718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3000" dirty="0"/>
              <a:t>Supplier Registration Cancellation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33B543B9-9F49-1880-1B47-BE5F2CC0AAF7}"/>
              </a:ext>
            </a:extLst>
          </p:cNvPr>
          <p:cNvSpPr txBox="1"/>
          <p:nvPr/>
        </p:nvSpPr>
        <p:spPr>
          <a:xfrm>
            <a:off x="-228600" y="893382"/>
            <a:ext cx="11370945" cy="2366289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965200" lvl="1" indent="-457200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Supplier found non-existent at principal place of business.</a:t>
            </a:r>
          </a:p>
          <a:p>
            <a:pPr marL="965200" lvl="1" indent="-457200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Supplier registration obtained by fraudulent means.</a:t>
            </a:r>
          </a:p>
          <a:p>
            <a:pPr marL="965200" lvl="1" indent="-457200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Supplier’s registration cancelled retrospectively.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endParaRPr lang="en-US" sz="1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025E9B-6160-096F-91C4-CB9DB0D67D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5EC05F7-8161-2567-A285-549C1C449B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406" y="93831"/>
            <a:ext cx="2731006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876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FC0F3-342B-713B-5B5B-8CB3628A2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BA5A5835-B6D3-1CE5-AC5D-2E20A6173B3C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E9DDB0B2-A160-FD66-1F3B-C4F2199590C1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2769B086-2F42-7F57-7690-36A76424CC20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81FDAD32-C2A7-2457-6602-35EC0986980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5788" y="152542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3000" dirty="0"/>
              <a:t>Documentation to be maintained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33B543B9-9F49-1880-1B47-BE5F2CC0AAF7}"/>
              </a:ext>
            </a:extLst>
          </p:cNvPr>
          <p:cNvSpPr txBox="1"/>
          <p:nvPr/>
        </p:nvSpPr>
        <p:spPr>
          <a:xfrm>
            <a:off x="-228600" y="933355"/>
            <a:ext cx="11370945" cy="4182171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Supplier </a:t>
            </a: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KYC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Certificate of Incorporation 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PAN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GST Registration Certificate 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Aadhar of Signatory </a:t>
            </a:r>
            <a:endParaRPr lang="en-US" sz="19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Registration Status check screen shot 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Sensitive goods – Geotagging photo of the premises of the Vendor</a:t>
            </a:r>
            <a:endParaRPr lang="en-US" sz="1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025E9B-6160-096F-91C4-CB9DB0D67D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80BB198-441F-C763-FB11-F7A90CD21A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83175" y="142549"/>
            <a:ext cx="2644231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2791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FC0F3-342B-713B-5B5B-8CB3628A2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BA5A5835-B6D3-1CE5-AC5D-2E20A6173B3C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E9DDB0B2-A160-FD66-1F3B-C4F2199590C1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2769B086-2F42-7F57-7690-36A76424CC20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81FDAD32-C2A7-2457-6602-35EC0986980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5794" y="153161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3000" dirty="0"/>
              <a:t>Supplier Registration Cancellation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33B543B9-9F49-1880-1B47-BE5F2CC0AAF7}"/>
              </a:ext>
            </a:extLst>
          </p:cNvPr>
          <p:cNvSpPr txBox="1"/>
          <p:nvPr/>
        </p:nvSpPr>
        <p:spPr>
          <a:xfrm>
            <a:off x="-228600" y="966453"/>
            <a:ext cx="11370945" cy="2971583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Supplier found non-existent at principal place of business.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Supplier registration obtained by fraudulent means.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Supplier’s registration cancelled retrospectively.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endParaRPr lang="en-US" sz="1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5025E9B-6160-096F-91C4-CB9DB0D67D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4DE2536-EC90-51B8-346C-1FED88C6BC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3188" y="71274"/>
            <a:ext cx="2664218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430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B7CD8-15EE-0436-4EAE-7DAF2DA89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35523"/>
            <a:ext cx="11380419" cy="461665"/>
          </a:xfrm>
        </p:spPr>
        <p:txBody>
          <a:bodyPr/>
          <a:lstStyle/>
          <a:p>
            <a:r>
              <a:rPr lang="en-IN" sz="3000" dirty="0"/>
              <a:t>Navigating </a:t>
            </a:r>
            <a:endParaRPr lang="en-US" sz="3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E536EE-D16A-06C7-F150-5DBC4CFB53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9258" y="1219200"/>
            <a:ext cx="11832742" cy="249299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IN" dirty="0"/>
              <a:t>GSTR 2A, E-way bill and e-invoicing (where applicable) - indicates registered at the time of supply </a:t>
            </a:r>
          </a:p>
          <a:p>
            <a:pPr marL="342900" indent="-342900">
              <a:buFont typeface="+mj-lt"/>
              <a:buAutoNum type="arabicPeriod"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dirty="0"/>
              <a:t>If vendor still active – revised details (change of address not updated cases)</a:t>
            </a:r>
          </a:p>
          <a:p>
            <a:pPr marL="342900" indent="-342900">
              <a:buFont typeface="+mj-lt"/>
              <a:buAutoNum type="arabicPeriod"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dirty="0"/>
              <a:t>If vendor can be connected – Vendor declaration of his existence</a:t>
            </a:r>
          </a:p>
          <a:p>
            <a:pPr marL="342900" indent="-342900">
              <a:buFont typeface="+mj-lt"/>
              <a:buAutoNum type="arabicPeriod"/>
            </a:pPr>
            <a:endParaRPr lang="en-IN" dirty="0"/>
          </a:p>
          <a:p>
            <a:pPr marL="342900" indent="-342900">
              <a:buFont typeface="+mj-lt"/>
              <a:buAutoNum type="arabicPeriod"/>
            </a:pPr>
            <a:r>
              <a:rPr lang="en-IN" dirty="0"/>
              <a:t>Challenge action taken by Dept to trace the Vendor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D79175-CDC9-923A-F329-E2AF1C5457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8800" y="147224"/>
            <a:ext cx="2438400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772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BEF2E-893F-DE63-3A83-098A6BCB3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4ED024D1-9243-AE29-048F-E222CC7AB410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EA819D80-EF47-CB88-7DDD-EBBCBD26DAE7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A0E06EFB-0FD0-249B-BDF0-E99432A34382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FCD9D8FA-935B-CC11-2182-152098BEB5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1698" y="147828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000" dirty="0"/>
              <a:t>Supplier Default / Non-payment of GST by Supplier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BB3A50B0-262C-2F96-2F7F-DE25A8081832}"/>
              </a:ext>
            </a:extLst>
          </p:cNvPr>
          <p:cNvSpPr txBox="1"/>
          <p:nvPr/>
        </p:nvSpPr>
        <p:spPr>
          <a:xfrm>
            <a:off x="201698" y="923362"/>
            <a:ext cx="11370945" cy="7021153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Section 16(2)(c) CGST Act – </a:t>
            </a:r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Tax to be paid by 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Supplier</a:t>
            </a:r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 through admissible ITC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Burden of proving supplier tax payment imposed on recipient.</a:t>
            </a: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Major Categories of Disputes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Supplier failed to file GSTR-3B returns.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Supplier filed returns as “Nil” despite issuing invoices.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Supplier filed returns but availed fraudulent/ineligible ITC.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Supplier collected tax but failed to remit to Government.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Supplier found non-genuine / non-existent.</a:t>
            </a:r>
            <a:endParaRPr lang="en-IN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Supplier allegedly passed invoices without actual receipt of goods.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Supplier availed fraudulent ITC from its own vendors (“supplier’s supplier fraud”).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308100" lvl="2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ü"/>
              <a:tabLst>
                <a:tab pos="393700" algn="l"/>
              </a:tabLst>
            </a:pP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CB0645B-B2AB-02C0-AC5A-139CE8CEFD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25F71B5-0A7C-BCC5-2E55-FC6FD8E2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3188" y="142549"/>
            <a:ext cx="2664218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565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FE985A-782E-49E8-0286-E4D46F1D9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C2096639-A793-74EE-A739-2E084604CE1A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6F5E179E-C7FE-D031-8944-BA309883480C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88214F26-ACC4-7399-D3E0-5367B5B97979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20E28569-B34A-3C79-FFA6-5A79A6BD71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9188" y="158604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000" dirty="0"/>
              <a:t>Supplier Default / Non-payment of GST by Supplier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46DDF45D-E681-59C0-FE7B-6ED4DE611576}"/>
              </a:ext>
            </a:extLst>
          </p:cNvPr>
          <p:cNvSpPr txBox="1"/>
          <p:nvPr/>
        </p:nvSpPr>
        <p:spPr>
          <a:xfrm>
            <a:off x="0" y="803114"/>
            <a:ext cx="11370945" cy="6226063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  Supplier Non-Filing of GSTR-3B.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DY </a:t>
            </a:r>
            <a:r>
              <a:rPr lang="en-US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Beathel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 Enterprise vs State Tax Officer [2021-TIOL-890-HC-MAD-GST]</a:t>
            </a: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Department should first proceed against defaulting supplier.</a:t>
            </a: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ITC reversal from buyer permissible only in exceptional circumstances:</a:t>
            </a:r>
          </a:p>
          <a:p>
            <a:pPr marL="1879600" lvl="3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supplier missing,</a:t>
            </a:r>
          </a:p>
          <a:p>
            <a:pPr marL="1879600" lvl="3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business closed,</a:t>
            </a:r>
          </a:p>
          <a:p>
            <a:pPr marL="1879600" lvl="3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insufficient assets, etc.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308100" lvl="2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ü"/>
              <a:tabLst>
                <a:tab pos="393700" algn="l"/>
              </a:tabLst>
            </a:pP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126946A-E384-E05C-C61C-008BED119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3188" y="164850"/>
            <a:ext cx="2524012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023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4CAC36-4106-35DC-4A70-6AECB2A1B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B6F27F62-CC3E-C9D1-5B49-60EF704AB5F8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9252B833-E13F-EA25-5469-E13C76898A6A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78CAE898-A9FE-1B43-016D-19C735A050A0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D7235428-34BC-9C4E-6A75-40DB51250F9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4197" y="190708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000" dirty="0"/>
              <a:t>Supplier Default / Non-payment of GST by Supplier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B44D35FF-3A04-C37A-8064-60BA63455189}"/>
              </a:ext>
            </a:extLst>
          </p:cNvPr>
          <p:cNvSpPr txBox="1"/>
          <p:nvPr/>
        </p:nvSpPr>
        <p:spPr>
          <a:xfrm>
            <a:off x="164594" y="780813"/>
            <a:ext cx="11370945" cy="6854441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Fraudulent / Ineligible ITC availed by Supplier.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Suncraft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 Energy Private Limited [2023 (8) TMI 174 - Calcutta High Court]</a:t>
            </a: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Action should primarily be against selling dealer.</a:t>
            </a: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ITC denial to purchaser justified only where:</a:t>
            </a:r>
          </a:p>
          <a:p>
            <a:pPr marL="1879600" lvl="3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collusion exists,</a:t>
            </a:r>
          </a:p>
          <a:p>
            <a:pPr marL="1879600" lvl="3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supplier missing,</a:t>
            </a:r>
          </a:p>
          <a:p>
            <a:pPr marL="1879600" lvl="3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supplier closed business,</a:t>
            </a:r>
          </a:p>
          <a:p>
            <a:pPr marL="1879600" lvl="3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supplier lacks assets.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308100" lvl="2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ü"/>
              <a:tabLst>
                <a:tab pos="393700" algn="l"/>
              </a:tabLst>
            </a:pP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272BCD9-E01A-0A84-9ADE-46396F2C36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C41D815-40BF-40DE-1609-6252CBB570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5706" y="108821"/>
            <a:ext cx="2691700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609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242501-9DE5-AC16-15A6-76770182D6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65F558FE-0BD6-3867-AC2A-3C634D02C3B0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650186D8-BC20-0069-AF57-AB219A3115F5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6BC83B6D-AA29-8B7E-7285-BC81D32F6D82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97916858-F529-A035-9946-490821B7294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4594" y="235049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3000" dirty="0"/>
              <a:t>Vendor’s supplier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A012B63B-48D1-4D90-8032-BDA531F8F0E5}"/>
              </a:ext>
            </a:extLst>
          </p:cNvPr>
          <p:cNvSpPr txBox="1"/>
          <p:nvPr/>
        </p:nvSpPr>
        <p:spPr>
          <a:xfrm>
            <a:off x="0" y="803114"/>
            <a:ext cx="11370945" cy="5059334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   Judicial Protection against Extended Fraud Chain Theory</a:t>
            </a:r>
          </a:p>
          <a:p>
            <a:pPr marL="850900" lvl="1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Ø"/>
              <a:tabLst>
                <a:tab pos="393700" algn="l"/>
              </a:tabLst>
            </a:pPr>
            <a:endParaRPr lang="en-US" sz="19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i="1" dirty="0">
                <a:latin typeface="Cambria" panose="02040503050406030204" pitchFamily="18" charset="0"/>
                <a:ea typeface="Cambria" panose="02040503050406030204" pitchFamily="18" charset="0"/>
              </a:rPr>
              <a:t>  Choksi Exports vs. Union of India [2023 (2) TMI 179 - Gujarat High Court]</a:t>
            </a: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ITC cannot be denied merely because supplier’s supplier was alleged fraudulent without proving buyer involvement.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Ø"/>
              <a:tabLst>
                <a:tab pos="393700" algn="l"/>
              </a:tabLst>
            </a:pPr>
            <a:endParaRPr lang="en-US" sz="19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i="1" dirty="0"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n-US" sz="1900" i="1" dirty="0" err="1">
                <a:latin typeface="Cambria" panose="02040503050406030204" pitchFamily="18" charset="0"/>
                <a:ea typeface="Cambria" panose="02040503050406030204" pitchFamily="18" charset="0"/>
              </a:rPr>
              <a:t>Bhagyanagar</a:t>
            </a:r>
            <a:r>
              <a:rPr lang="en-US" sz="1900" i="1" dirty="0">
                <a:latin typeface="Cambria" panose="02040503050406030204" pitchFamily="18" charset="0"/>
                <a:ea typeface="Cambria" panose="02040503050406030204" pitchFamily="18" charset="0"/>
              </a:rPr>
              <a:t> Copper Private Limited V. CBIC [2021 (11) TMI 152 – Telangana</a:t>
            </a: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Bona fide purchaser cannot be penalized for upstream supplier irregularities absent collusion or knowledge.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A705953-B60E-CA69-560E-78F597585E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5BED155-241C-0763-D4FF-24CB079650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6399" y="71274"/>
            <a:ext cx="2731006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3554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075C4-BF4E-82AB-26F9-CC1740EEA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BD279F3E-1D1F-F908-5074-BBB0A7635E4B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E27AA1E6-12B5-F9A0-E737-85968D4869A0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0D57AA48-C18F-05F3-85C6-17B56A1D0813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371D59C2-C359-E41D-1473-0977BB97AF2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4190" y="153700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000" dirty="0"/>
              <a:t>Supplier Default / Non-payment of GST by Supplier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31A53518-DECD-8274-AF9E-9EAC71E1BCF0}"/>
              </a:ext>
            </a:extLst>
          </p:cNvPr>
          <p:cNvSpPr txBox="1"/>
          <p:nvPr/>
        </p:nvSpPr>
        <p:spPr>
          <a:xfrm>
            <a:off x="0" y="803114"/>
            <a:ext cx="11370945" cy="6687728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  Supplier Filed Nil Return.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R.T. Infotech, (Allahabad High Court) (2025) 31 </a:t>
            </a:r>
            <a:r>
              <a:rPr lang="en-US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Centax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 204 (All.)</a:t>
            </a: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Issue concerning denial of ITC where supplier filed GSTR-3B as Nil despite outward supply invoices.</a:t>
            </a: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   Non-Genuine Supplier / Documentary Failure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R.V. Enterprises, (2025) 32 </a:t>
            </a:r>
            <a:r>
              <a:rPr lang="en-US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Centax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 430 (Guj.)</a:t>
            </a: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ITC denied where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assessee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failed to substantiate genuineness of supplies.</a:t>
            </a: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Absence of invoices, E-Way Bills, transport documents, etc., weakened ITC claim.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308100" lvl="2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ü"/>
              <a:tabLst>
                <a:tab pos="393700" algn="l"/>
              </a:tabLst>
            </a:pP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89572CC-CDF3-1056-0BA8-8E3BDA100D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0362322-6A32-2FBE-B549-05CFC587E7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4450" y="153700"/>
            <a:ext cx="2682956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5192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9CDD4-AE19-A5DE-0AA3-345ACB5C5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15ED6300-29B0-C5C8-8604-B544278F3373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092464F9-E001-6DC4-706B-3B20426C2A86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32CAA302-2CC7-0267-2C5B-D722497C5154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F3243027-0DAE-88DD-BF0B-2F76A91FDAE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7087" y="209047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000" dirty="0"/>
              <a:t>Supplier Default / Non-payment of GST by Supplier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A733F56C-9D2B-3B31-FA4F-D567A1B80E40}"/>
              </a:ext>
            </a:extLst>
          </p:cNvPr>
          <p:cNvSpPr txBox="1"/>
          <p:nvPr/>
        </p:nvSpPr>
        <p:spPr>
          <a:xfrm>
            <a:off x="177087" y="864726"/>
            <a:ext cx="11370945" cy="6854441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Taxpayer Friendly View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McLeod Russel India Ltd. (2025) 28 </a:t>
            </a:r>
            <a:r>
              <a:rPr lang="en-US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Centax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 333 (Gau.)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Purchasing dealer cannot be denied ITC merely due to supplier default.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Department remedy lies against defaulting supplier.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K.V. Joshy s C.K. Paul [2025] 181 taxmann.com 148 _Kerala High Court</a:t>
            </a: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ITC denial impermissible where purchaser paid tax to registered supplier without collusion.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Sahil Enterprises [TS-02-HC(TRI)-2026-GST]</a:t>
            </a: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Section 16(2)(c) read down to protect bona fide purchasers.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308100" lvl="2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ü"/>
              <a:tabLst>
                <a:tab pos="393700" algn="l"/>
              </a:tabLst>
            </a:pP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524626-2A47-CB54-087A-0D708CD348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F8AC7ED-B312-1672-E5C2-018A26D54D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3907" y="142549"/>
            <a:ext cx="2731006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681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/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52400" y="152400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000" dirty="0"/>
              <a:t>Concept &amp; Evolution of Input Tax Credit (ITC)</a:t>
            </a:r>
            <a:endParaRPr sz="3000" spc="-5" dirty="0"/>
          </a:p>
        </p:txBody>
      </p:sp>
      <p:sp>
        <p:nvSpPr>
          <p:cNvPr id="7" name="object 7"/>
          <p:cNvSpPr txBox="1"/>
          <p:nvPr/>
        </p:nvSpPr>
        <p:spPr>
          <a:xfrm>
            <a:off x="0" y="838200"/>
            <a:ext cx="11370945" cy="5453801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IN" sz="2400" dirty="0">
                <a:latin typeface="Cambria" panose="02040503050406030204" pitchFamily="18" charset="0"/>
                <a:ea typeface="Cambria" panose="02040503050406030204" pitchFamily="18" charset="0"/>
              </a:rPr>
              <a:t>  Definition 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2400" dirty="0">
                <a:latin typeface="Cambria" panose="02040503050406030204" pitchFamily="18" charset="0"/>
                <a:ea typeface="Cambria" panose="02040503050406030204" pitchFamily="18" charset="0"/>
              </a:rPr>
              <a:t>Section 2 (59) – Input 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2400" dirty="0">
                <a:latin typeface="Cambria" panose="02040503050406030204" pitchFamily="18" charset="0"/>
                <a:ea typeface="Cambria" panose="02040503050406030204" pitchFamily="18" charset="0"/>
              </a:rPr>
              <a:t>Section 2(60) – Input Service 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2400" dirty="0">
                <a:latin typeface="Cambria" panose="02040503050406030204" pitchFamily="18" charset="0"/>
                <a:ea typeface="Cambria" panose="02040503050406030204" pitchFamily="18" charset="0"/>
              </a:rPr>
              <a:t>Section 2(62) – Input Tax </a:t>
            </a: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IN" sz="2400" dirty="0">
                <a:latin typeface="Cambria" panose="02040503050406030204" pitchFamily="18" charset="0"/>
                <a:ea typeface="Cambria" panose="02040503050406030204" pitchFamily="18" charset="0"/>
              </a:rPr>
              <a:t>  Eligibility Condition 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2400" dirty="0">
                <a:latin typeface="Cambria" panose="02040503050406030204" pitchFamily="18" charset="0"/>
                <a:ea typeface="Cambria" panose="02040503050406030204" pitchFamily="18" charset="0"/>
              </a:rPr>
              <a:t>Condition 16(2) &amp; 13(3)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2400" dirty="0">
                <a:latin typeface="Cambria" panose="02040503050406030204" pitchFamily="18" charset="0"/>
                <a:ea typeface="Cambria" panose="02040503050406030204" pitchFamily="18" charset="0"/>
              </a:rPr>
              <a:t>Time Limit 16(4) </a:t>
            </a:r>
          </a:p>
          <a:p>
            <a:pPr marL="393700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Ø"/>
              <a:tabLst>
                <a:tab pos="393700" algn="l"/>
              </a:tabLst>
            </a:pPr>
            <a:endParaRPr lang="en-IN" sz="1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5F0711A-200A-F82D-7326-15BD8CF729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101290"/>
            <a:ext cx="2590800" cy="63826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D4873-9DBA-8FA2-E6C7-55B5B2A92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0966B472-FF8C-B0F6-431B-A45F5399B59C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80645889-DEC4-E8BD-842F-061E8EF32FAC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64BDA94C-37E0-8756-BCE3-B2F304EE57C5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0BD7FD22-B5CB-047F-B5F9-26E0D65A50D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4594" y="178109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000" dirty="0"/>
              <a:t>Supplier Default / Non-payment of GST by Supplier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40F7B4C0-832C-3CA7-27D2-A2224A917F9E}"/>
              </a:ext>
            </a:extLst>
          </p:cNvPr>
          <p:cNvSpPr txBox="1"/>
          <p:nvPr/>
        </p:nvSpPr>
        <p:spPr>
          <a:xfrm>
            <a:off x="0" y="803114"/>
            <a:ext cx="11370945" cy="5597686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 Strict Interpretation / Revenue Friendly View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Maruti Enterprise [TS-312-HC(GUJ)-2026-GST] 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Constitutional validity of Section 16(2)(c) upheld.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ITC dependent on actual tax payment by supplier.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Section 16(2)(c) read with Section 41(2) and Rule 37A.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Burden of proof under Section 155 placed on recipient.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308100" lvl="2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ü"/>
              <a:tabLst>
                <a:tab pos="393700" algn="l"/>
              </a:tabLst>
            </a:pP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F7C3680-F9A3-5B7E-EF4F-96B517B91C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C7E9967-5DE0-60F9-2A51-D8C5E785C2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2645" y="71274"/>
            <a:ext cx="2724761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3612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58FB1D-58C5-1E34-7FCD-7291173D8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14DDE4F1-4DEE-3552-0AC9-44EA75E6A4D0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6D5B933E-604C-AA23-EEE8-AFBE148BA5AB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2607648B-FD00-293B-745B-2A615F3F46E4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795A03F7-255A-D086-71F2-9DC666964F0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9559" y="145380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000" dirty="0"/>
              <a:t>Supplier Default / Non-payment of GST by Supplier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B241BE4D-5887-909D-038C-33B14ABB36A4}"/>
              </a:ext>
            </a:extLst>
          </p:cNvPr>
          <p:cNvSpPr txBox="1"/>
          <p:nvPr/>
        </p:nvSpPr>
        <p:spPr>
          <a:xfrm>
            <a:off x="0" y="862300"/>
            <a:ext cx="11370945" cy="5597686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  Supreme Court / VAT Era Principle Supporting Bona Fide Purchaser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The Commissioner Trade &amp; Tax, Delhi v. Shanthi Kiran India (P) Ltd.  </a:t>
            </a: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Bona fide purchaser entitled to ITC where:</a:t>
            </a:r>
          </a:p>
          <a:p>
            <a:pPr marL="1879600" lvl="3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invoices genuine,</a:t>
            </a:r>
          </a:p>
          <a:p>
            <a:pPr marL="1879600" lvl="3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seller registered,</a:t>
            </a:r>
          </a:p>
          <a:p>
            <a:pPr marL="1879600" lvl="3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transactions undisputed.</a:t>
            </a: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Recovery should be from defaulting seller.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308100" lvl="2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ü"/>
              <a:tabLst>
                <a:tab pos="393700" algn="l"/>
              </a:tabLst>
            </a:pP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70449E-71FE-8C45-D967-A7CF0288B3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5D7BE08-82C1-CF9E-3D28-DECD878E29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78910" y="110070"/>
            <a:ext cx="2731006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8139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A64E4-5B1A-5E2A-7473-BCE53EB84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15C60DC1-7D42-D40B-88A9-54293B945096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0FB44630-21EC-9192-AC29-BA97FEC63FCF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39870677-A43B-9E47-6B8E-AD7669B654F3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7615965E-2A99-3DAF-9F1B-10E36F35FBE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1666" y="215421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000" dirty="0"/>
              <a:t>Payment to Supplier within 180 Days – Rule 37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6CBA7942-F06E-63FC-17DF-42003292E98F}"/>
              </a:ext>
            </a:extLst>
          </p:cNvPr>
          <p:cNvSpPr txBox="1"/>
          <p:nvPr/>
        </p:nvSpPr>
        <p:spPr>
          <a:xfrm>
            <a:off x="0" y="803114"/>
            <a:ext cx="11370945" cy="6354304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 Whether ITC is liable to reversal under Rule 37 if payment to supplier is not made within 180 days  from invoice date?</a:t>
            </a: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 Key Dispute Areas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Whether contractual payment terms exceeding 180 days override Rule 37 requirements?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Whether ITC reversal is mandatory even where delayed payment is commercially agreed between parties?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Applicability of Rule 37 in long-term infrastructure, EPC, retention, or milestone-based contracts.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Whether partial payment satisfies Rule 37 proportionately?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Re-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availment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of ITC after subsequent payment to supplier.</a:t>
            </a:r>
          </a:p>
          <a:p>
            <a:pPr marL="1308100" lvl="2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ü"/>
              <a:tabLst>
                <a:tab pos="393700" algn="l"/>
              </a:tabLst>
            </a:pP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E20A1F-07D9-CB7E-D121-CEAAAF4D24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BB37B34-523D-E5B7-7292-66EB7B34C0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3188" y="71274"/>
            <a:ext cx="2664218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9834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7917E-979B-D15B-F1E4-507A698FE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08D24690-046B-8E5C-3085-23B125FDB88F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3D21A0EE-539E-FA28-7EA3-8E4D03E85B8D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75D7B8F9-A025-AAAC-3104-F3999C5C08D6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C966903E-4B4A-882E-9F3D-8E715C9A3D9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9187" y="137772"/>
            <a:ext cx="91440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dirty="0"/>
              <a:t>Payment to Supplier within 180 Days – Rule 37</a:t>
            </a:r>
            <a:endParaRPr sz="34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47922ADB-00EB-240C-5481-74CDA2971515}"/>
              </a:ext>
            </a:extLst>
          </p:cNvPr>
          <p:cNvSpPr txBox="1"/>
          <p:nvPr/>
        </p:nvSpPr>
        <p:spPr>
          <a:xfrm>
            <a:off x="0" y="803114"/>
            <a:ext cx="11370945" cy="6521016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Contractual Freedom vs GST Compliance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Gujarat Urja Vikas Nigam Ltd. v. Essar Power Ltd, [2025 INSC 1160]</a:t>
            </a: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Supreme Court recognized sanctity of contractual terms between parties.</a:t>
            </a:r>
          </a:p>
          <a:p>
            <a:pPr marL="1422400" lvl="3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Issue arises whether GST provisions can override mutually agreed commercial payment timelines.</a:t>
            </a: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        Practical Litigation Themes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Conflict between the statutory 180-day payment condition and commercial realities.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Treatment of retention money and deferred payment structures.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Interest liability and documentary requirements in cases of delayed payment and subsequent ITC reversal/re-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availment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308100" lvl="2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ü"/>
              <a:tabLst>
                <a:tab pos="393700" algn="l"/>
              </a:tabLst>
            </a:pP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6A3941E-79EF-22AA-727D-7A449219F8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413F795-3BEA-4B63-53E9-F8BE157E78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3188" y="131122"/>
            <a:ext cx="2664218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7009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2D15E-DA64-7E5B-65A9-4FFCB04E0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70926F4E-4DB1-1E09-70B3-CCF878B7ED69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D2AE0F68-A59D-8BB3-ED24-5F2BC0ADBA87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0B71D5B3-35D6-0E9B-CCA1-C1CFA3F5FC39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EB176048-7340-75F8-6D36-3AFB996865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9006" y="0"/>
            <a:ext cx="914400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900" dirty="0"/>
              <a:t>Wrong Head </a:t>
            </a:r>
            <a:r>
              <a:rPr lang="en-US" sz="2900" dirty="0" err="1"/>
              <a:t>Availment</a:t>
            </a:r>
            <a:r>
              <a:rPr lang="en-US" sz="2900" dirty="0"/>
              <a:t> – Issues relating to Technical ITC Errors</a:t>
            </a:r>
            <a:endParaRPr sz="29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0C511B0C-B947-C015-C11E-181BDAEBE8F6}"/>
              </a:ext>
            </a:extLst>
          </p:cNvPr>
          <p:cNvSpPr txBox="1"/>
          <p:nvPr/>
        </p:nvSpPr>
        <p:spPr>
          <a:xfrm>
            <a:off x="0" y="803114"/>
            <a:ext cx="11370945" cy="4802597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Whether ITC can be denied or penalty imposed for availing eligible credit under the wrong tax head or   wrong GSTIN without revenue loss?</a:t>
            </a:r>
          </a:p>
          <a:p>
            <a:pPr marL="393700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v"/>
              <a:tabLst>
                <a:tab pos="393700" algn="l"/>
              </a:tabLs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   Wrong Head </a:t>
            </a:r>
            <a:r>
              <a:rPr lang="en-IN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Availment</a:t>
            </a: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 (IGST vs CGST/SGST)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Availment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of CGST/SGST credit instead of eligible IGST credit.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Whether wrong classification of credit head amounts to “wrong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availment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/utilization”?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Whether Section 73 proceedings are sustainable when there is no revenue loss?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Treatment of electronic credit ledger as a unified pool/wallet.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3C6BADA-43D0-ABC3-97B1-A6E051B15B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5E1680F-11A7-5DF8-8DA9-ED50A940DE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3188" y="153700"/>
            <a:ext cx="2664218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2867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1AA3C7-1863-58FC-D17E-929467D9E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C3815216-3765-82BE-B8DA-D24F3F6B2ADA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61BA9A4C-D395-3B05-4889-8083299F9719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43138E4C-BC35-9D4F-7262-E9BBAB8A7E13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629A217D-0642-0A24-9A2D-18A5B44566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6547" y="29980"/>
            <a:ext cx="914400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000" dirty="0"/>
              <a:t>Wrong Head </a:t>
            </a:r>
            <a:r>
              <a:rPr lang="en-US" sz="3000" dirty="0" err="1"/>
              <a:t>Availment</a:t>
            </a:r>
            <a:r>
              <a:rPr lang="en-US" sz="3000" dirty="0"/>
              <a:t> – Issues relating to Technical ITC Errors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C2E6654A-3CBC-D906-DD4B-F74C06E05FD0}"/>
              </a:ext>
            </a:extLst>
          </p:cNvPr>
          <p:cNvSpPr txBox="1"/>
          <p:nvPr/>
        </p:nvSpPr>
        <p:spPr>
          <a:xfrm>
            <a:off x="0" y="803114"/>
            <a:ext cx="11370945" cy="4635884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Kerala High Court View on wrong head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availment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Star Roofs and Metals [2025 (1) TMI 1302 - Kerela High Court]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Availment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under wrong head is a technical error without revenue loss.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Electronic credit ledger to be viewed as a unified wallet.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Wrong classification between IGST/CGST/SGST does not automatically amount to wrongful ITC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availment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Wrong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availment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between IGST and CGST/SGST not sufficient for penalty where eligible credit existed.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8A38DE6-DC57-B04D-06BF-6858C0956E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27410ED-FAAA-FC8D-043F-400E6DF32C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8107" y="82425"/>
            <a:ext cx="2699299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9114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8318BC-4B24-D161-E422-1F2276521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FD321321-D4C6-CC4A-F48B-97C9CEAF358C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9769F5E8-5551-5CF4-433F-D8C7FDFF4D5C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CFEF36B6-8C4A-B7A4-943E-354F7811AB96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04F858D2-6605-C1BA-F64E-D7B281E8B2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5794" y="137772"/>
            <a:ext cx="91440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dirty="0"/>
              <a:t>Procedural / Clerical Errors in ITC</a:t>
            </a:r>
            <a:endParaRPr sz="34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8A2AFF69-746C-9111-11FD-84F8ACAC24B1}"/>
              </a:ext>
            </a:extLst>
          </p:cNvPr>
          <p:cNvSpPr txBox="1"/>
          <p:nvPr/>
        </p:nvSpPr>
        <p:spPr>
          <a:xfrm>
            <a:off x="0" y="803114"/>
            <a:ext cx="11370945" cy="4635884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 Procedural / clerical errors in ITC include minor mistakes such as incorrect invoice details, typographical errors, mismatch in return filing, or delay in filing returns without any fraudulent intent.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Periyasamy Karthikeyan v. State Tax Officer, </a:t>
            </a:r>
            <a:r>
              <a:rPr lang="pt-BR" sz="2000" i="1" dirty="0">
                <a:latin typeface="Cambria" panose="02040503050406030204" pitchFamily="18" charset="0"/>
                <a:ea typeface="Cambria" panose="02040503050406030204" pitchFamily="18" charset="0"/>
              </a:rPr>
              <a:t>[2026] 182 taxmann.com 714 (Madras)</a:t>
            </a:r>
            <a:endParaRPr lang="en-US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Taxpayer wrongly claimed ITC under CGST/SGST instead of IGST while filing GSTR-3B.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Court held there was no actual revenue loss since ITC was available under IGST and only wrongly classified under CGST/SGST.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Tara Exports, 2018 (9) TMI 1474 - MADRAS HIGH COURT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transitional ITC cannot be denied to taxpayers on due to GSTN portal technical issues.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B4A0EBE-D4DB-5DE8-DB36-597A8B389E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D1BFD42-C5FA-73D7-5E11-EDFAD808B9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3188" y="71274"/>
            <a:ext cx="2664218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8189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1E8AA-5C99-6161-DE61-70147382A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26F4BE3D-0177-FFAE-1DA9-2BFFA3988F8B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EF19D3AC-8F97-EBED-595C-00736EE1D8A1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969C1C91-2FF6-5C62-EE78-F605952264B6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E3F958EA-DFF4-8EE7-0111-AEF50F2D592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465" y="153700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000" dirty="0"/>
              <a:t>Wrong GSTIN / Wrong Branch Credit Issues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A7E68BF3-E56A-E681-26F4-BE41EE4830A3}"/>
              </a:ext>
            </a:extLst>
          </p:cNvPr>
          <p:cNvSpPr txBox="1"/>
          <p:nvPr/>
        </p:nvSpPr>
        <p:spPr>
          <a:xfrm>
            <a:off x="131498" y="923616"/>
            <a:ext cx="11370945" cy="5780429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Supplier mentioned GSTIN of wrong branch/location of recipient.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Whether clerical GSTIN errors disentitle substantive ITC benefit.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Whether ITC can be denied when no duplicate claim exists.</a:t>
            </a: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        Delhi High Court on Wrong Branch Mention: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i="1" dirty="0">
                <a:latin typeface="Cambria" panose="02040503050406030204" pitchFamily="18" charset="0"/>
                <a:ea typeface="Cambria" panose="02040503050406030204" pitchFamily="18" charset="0"/>
              </a:rPr>
              <a:t>     M/S B BRAUN MEDICAL INDIA PVT LTD -W.P.(C) 114/2025 &amp; CM APPL. 434/2025</a:t>
            </a:r>
          </a:p>
          <a:p>
            <a:pPr marL="965200" lvl="2" algn="just">
              <a:spcBef>
                <a:spcPts val="1295"/>
              </a:spcBef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 Mention of wrong branch GSTIN by supplier is a curable procedural defect.</a:t>
            </a:r>
          </a:p>
          <a:p>
            <a:pPr marL="965200" lvl="2" algn="just">
              <a:spcBef>
                <a:spcPts val="1295"/>
              </a:spcBef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 ITC cannot be denied where:</a:t>
            </a:r>
          </a:p>
          <a:p>
            <a:pPr marL="1879600" lvl="3" indent="-457200" algn="just"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recipient identity is established,</a:t>
            </a:r>
          </a:p>
          <a:p>
            <a:pPr marL="1879600" lvl="3" indent="-457200" algn="just"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no double credit claimed,</a:t>
            </a:r>
          </a:p>
          <a:p>
            <a:pPr marL="1879600" lvl="3" indent="-457200" algn="just"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no revenue loss caused.</a:t>
            </a:r>
          </a:p>
          <a:p>
            <a:pPr marL="965200" lvl="2" algn="just">
              <a:spcBef>
                <a:spcPts val="1295"/>
              </a:spcBef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Substantive benefit cannot be denied for minor clerical errors.</a:t>
            </a:r>
            <a:endParaRPr lang="en-IN" sz="1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DC4999F-8076-E2A0-3AC5-7F9FBA808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89AD237-389C-AF85-7831-8C2CAD4A2D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8204" y="153700"/>
            <a:ext cx="2689202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6046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11BA3-A11C-7625-7BBF-E246BA7F30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E09A5E9C-888D-DADE-2F51-EDB303FF3799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9FA5523D-3FBD-896D-B703-15E75A7012C2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D00031D4-F8D9-FA4B-B57C-5DDE2A284455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93E34D7A-1479-6947-137A-F97255590F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7080" y="219149"/>
            <a:ext cx="91440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3200" dirty="0"/>
              <a:t>Blocked Credit – Section 17(5)</a:t>
            </a:r>
            <a:endParaRPr sz="34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AF937D44-2F6E-E502-2C89-56A50C203FF3}"/>
              </a:ext>
            </a:extLst>
          </p:cNvPr>
          <p:cNvSpPr txBox="1"/>
          <p:nvPr/>
        </p:nvSpPr>
        <p:spPr>
          <a:xfrm>
            <a:off x="0" y="883280"/>
            <a:ext cx="11370945" cy="5725926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  Blocked credit under Section 17(5) refers to specified goods and services on which input tax credit is expressly disallowed under the GST law.</a:t>
            </a: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  ITC on Works Contract / Immovable Property.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Whether ITC is admissible on works contract services and immovable property used in business operations?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    Key Issues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Whether telecom towers, detachable structures, and infrastructure qualify as immovable property?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Applicability of Section 17(5)(c)/(d) to business-use assets.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Functionality test for determining “plant and machinery”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74C8EEE-3881-C805-C08A-5185DEF3DC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79E6257-AFCB-A003-87C2-4FCC0DEB99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76412" y="86152"/>
            <a:ext cx="2731006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6384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1963A-2390-9D10-0928-770F4EF5F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E66C3D5B-E87D-53C4-A9AC-4D5AA1B686A1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44120FB5-0F73-545A-AEE5-AE826CE9C52D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2A36A4B5-9D4B-1564-CE7D-6FA6800518F5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B2BDD238-E005-D940-D08A-E46190E1DB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6670" y="205698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3000" dirty="0"/>
              <a:t>Blocked Credit – Section 17(5)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8FD99B4B-7FBF-16E3-FF6D-3608967C27B6}"/>
              </a:ext>
            </a:extLst>
          </p:cNvPr>
          <p:cNvSpPr txBox="1"/>
          <p:nvPr/>
        </p:nvSpPr>
        <p:spPr>
          <a:xfrm>
            <a:off x="-228600" y="904624"/>
            <a:ext cx="11370945" cy="3379130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it-IT" sz="2000" i="1" dirty="0">
                <a:latin typeface="Cambria" panose="02040503050406030204" pitchFamily="18" charset="0"/>
                <a:ea typeface="Cambria" panose="02040503050406030204" pitchFamily="18" charset="0"/>
              </a:rPr>
              <a:t>Commissioner CGST v. Bharti Airtel Ltd, 2025 (8) TMI 707</a:t>
            </a:r>
            <a:endParaRPr lang="en-US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Denial of ITC on telecommunication towers by treating them as immovable property and blocked credit under Section 17(5)(d) of the CGST Act.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Tax payer argued that Telecom towers are movable equipment.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Court held telecom towers do not fall within blocked credit restriction under Section 17(5)(d)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A29CEE-A559-0A10-9173-A86E3B765E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18BD028-28FA-D067-9515-D8593E510B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3188" y="123811"/>
            <a:ext cx="2664218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477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5FA531C-5CC0-EDE6-A5F1-53799ED3EEB5}"/>
              </a:ext>
            </a:extLst>
          </p:cNvPr>
          <p:cNvSpPr txBox="1"/>
          <p:nvPr/>
        </p:nvSpPr>
        <p:spPr>
          <a:xfrm>
            <a:off x="381000" y="1219200"/>
            <a:ext cx="11125200" cy="41901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IN" sz="2400" dirty="0">
                <a:latin typeface="Cambria" panose="02040503050406030204" pitchFamily="18" charset="0"/>
                <a:ea typeface="Cambria" panose="02040503050406030204" pitchFamily="18" charset="0"/>
              </a:rPr>
              <a:t> Restriction 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IN" sz="2400" dirty="0">
                <a:latin typeface="Cambria" panose="02040503050406030204" pitchFamily="18" charset="0"/>
                <a:ea typeface="Cambria" panose="02040503050406030204" pitchFamily="18" charset="0"/>
              </a:rPr>
              <a:t>Blocked Credit 17 (5) </a:t>
            </a: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IN" sz="2400" dirty="0">
                <a:latin typeface="Cambria" panose="02040503050406030204" pitchFamily="18" charset="0"/>
                <a:ea typeface="Cambria" panose="02040503050406030204" pitchFamily="18" charset="0"/>
              </a:rPr>
              <a:t> Apportion 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IN" sz="2400" dirty="0">
                <a:latin typeface="Cambria" panose="02040503050406030204" pitchFamily="18" charset="0"/>
                <a:ea typeface="Cambria" panose="02040503050406030204" pitchFamily="18" charset="0"/>
              </a:rPr>
              <a:t>17 (1) to 17(4)</a:t>
            </a: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IN" sz="2400" dirty="0">
                <a:latin typeface="Cambria" panose="02040503050406030204" pitchFamily="18" charset="0"/>
                <a:ea typeface="Cambria" panose="02040503050406030204" pitchFamily="18" charset="0"/>
              </a:rPr>
              <a:t> Others – Section 18 &amp; Section 19</a:t>
            </a: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IN" sz="2400" dirty="0">
                <a:latin typeface="Cambria" panose="02040503050406030204" pitchFamily="18" charset="0"/>
                <a:ea typeface="Cambria" panose="02040503050406030204" pitchFamily="18" charset="0"/>
              </a:rPr>
              <a:t> Input Service Distributor  - Section 20 &amp; 21</a:t>
            </a:r>
            <a:endParaRPr lang="en-IN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7B5FBF-95A2-4F16-C590-D28E7C5847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76200"/>
            <a:ext cx="2590800" cy="72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5253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55857-59CA-1176-2A49-14BE42F33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70315D59-3B46-12F1-4A4E-253BCDA8663A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ADF00ED1-C732-7013-34A2-C984DD0EADA1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2F46D121-4A1C-EEFE-98A3-5AD7FB669201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332F2C15-D8AE-5145-6055-619DE4141D4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7086" y="180681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3000" dirty="0"/>
              <a:t>Blocked Credit – Section 17(5)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CE783035-CECB-4210-D802-6261F4ACDF52}"/>
              </a:ext>
            </a:extLst>
          </p:cNvPr>
          <p:cNvSpPr txBox="1"/>
          <p:nvPr/>
        </p:nvSpPr>
        <p:spPr>
          <a:xfrm>
            <a:off x="-228600" y="952129"/>
            <a:ext cx="11370945" cy="6020879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Solid &amp; Correct Engineering Works (2010 SCC)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If machines are installed for a temporary project or can be moved, they are considered "goods," not immovable property.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The key test is whether the machinery was intended to be permanently attached to the earth.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Since the machinery is considered "movable," it is classified as plant and machinery/capital goods, making input tax credit (ITC) available under GST law.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If the machine is movable, it is not considered a "works contract" (which is meant for immovable property), thus helping to circumvent ITC restrictions under Section 17(5)(c) of the CGST Act.</a:t>
            </a:r>
          </a:p>
          <a:p>
            <a:pPr marL="1308100" lvl="2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ü"/>
              <a:tabLst>
                <a:tab pos="393700" algn="l"/>
              </a:tabLs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261F18-53E2-AD06-CC2B-46139A3EDA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793F6D3-6BB4-D017-8150-5374D798E4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6399" y="33544"/>
            <a:ext cx="2731006" cy="78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7522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EC201-709A-A388-FD22-D64AE224C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9F7785A1-FB9E-06E6-1F00-604D2853F683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9D037EFB-8D13-511C-BAAB-7FA921BA138E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F1181BB6-9E44-8142-2C1D-7AC0CC2B6258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4EFB652D-AB75-5974-0724-6E52BCFC782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9188" y="142549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3000" dirty="0"/>
              <a:t>Blocked Credit – Section 17(5)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E29DC5E3-DE46-4C31-0B6E-BCE83628DAE6}"/>
              </a:ext>
            </a:extLst>
          </p:cNvPr>
          <p:cNvSpPr txBox="1"/>
          <p:nvPr/>
        </p:nvSpPr>
        <p:spPr>
          <a:xfrm>
            <a:off x="-152400" y="923362"/>
            <a:ext cx="11370945" cy="3840795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Safari Retreats Pvt Ltd v. Chief Commissioner of CGST,</a:t>
            </a:r>
            <a:r>
              <a:rPr lang="de-DE" sz="2000" i="1" dirty="0">
                <a:latin typeface="Cambria" panose="02040503050406030204" pitchFamily="18" charset="0"/>
                <a:ea typeface="Cambria" panose="02040503050406030204" pitchFamily="18" charset="0"/>
              </a:rPr>
              <a:t> 2024 SCC Online SC 2691</a:t>
            </a:r>
            <a:endParaRPr lang="en-US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Whether ITC on construction materials and construction services used for commercial immovable property is blocked under Section 17(5)(d) of the CGST Act?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Supreme Court applied the “functionality test” and observed that certain buildings may qualify as “plant” if integrally connected with taxable business activity.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Safari Retreats can be relied upon as a litigation support to claim ITC in commercial leasing/business-use cases, though the issue remains dispute-prone and fact-specific.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F70371-ED95-D9C6-5844-2B0A00A5F2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87D2270-F512-7E0E-9875-EB6CE5D8AC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3188" y="142549"/>
            <a:ext cx="2664218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078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EF8C5-F741-604D-8C09-3CCF62627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7F553B89-365A-0C89-A9BF-1B59DA4C2EC0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9EE99BE9-B646-DEE9-FB27-50BFB1ACC197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12127C6D-CBD9-ACF9-C193-F56D65E00D5A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11A4BB21-1D37-9400-7EEA-C56B62B9AC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7376" y="209047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000" dirty="0"/>
              <a:t>Plant &amp; Machinery (P&amp;M) Interpretation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B8991F4C-DBFB-F535-61F5-686E9BB331CD}"/>
              </a:ext>
            </a:extLst>
          </p:cNvPr>
          <p:cNvSpPr txBox="1"/>
          <p:nvPr/>
        </p:nvSpPr>
        <p:spPr>
          <a:xfrm>
            <a:off x="0" y="803114"/>
            <a:ext cx="11370945" cy="4802597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 Whether assets installed at locations different from manufacturing plant qualify as “plant and machinery” for ITC purposes?</a:t>
            </a:r>
          </a:p>
          <a:p>
            <a:pPr marL="393700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v"/>
              <a:tabLst>
                <a:tab pos="393700" algn="l"/>
              </a:tabLs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 Key Issues: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Explanation to Section 17 restricting P&amp;M to outward supply usage.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ITC on ACs/equipment installed at Head Office supporting factory operations.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Functional nexus between HO infrastructure and outward taxable supplies.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Centralized administration vs place-specific usage dispute.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70197F0-5FB4-C21C-B36A-532B308FB9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089353-8B54-5CA6-14D7-DB68F2CC55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1376" y="142549"/>
            <a:ext cx="2696030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8593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4973C-D50D-65A4-FC1F-AB80456B1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6919E8DD-BFF8-FE20-8ADF-3ABC803F841B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62C8F6D2-5CCC-AFBA-57C4-4785B91B96BA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09C74E29-2707-E83C-7EE6-F9E0B8A46F3B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58623870-4064-0042-E5B6-3BAC8F07EC1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4184" y="175462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3000" dirty="0"/>
              <a:t>GSTR-2A / GSTR-2B Mismatch Disputes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4C11252B-F952-EF5E-A0FF-07114086ACF4}"/>
              </a:ext>
            </a:extLst>
          </p:cNvPr>
          <p:cNvSpPr txBox="1"/>
          <p:nvPr/>
        </p:nvSpPr>
        <p:spPr>
          <a:xfrm>
            <a:off x="0" y="803114"/>
            <a:ext cx="11370945" cy="4802597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 Rule 36(4)(c) CGST Act – Mismatch between claimed ITC and supplier‑uploaded invoices.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850900" lvl="1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Ø"/>
              <a:tabLst>
                <a:tab pos="393700" algn="l"/>
              </a:tabLst>
            </a:pPr>
            <a:r>
              <a:rPr lang="en-US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Suncraft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 Energy Pvt. Ltd. v. Assistant Commissioner (2023), Calcutta High Court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pPr marL="1308100" lvl="2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ü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GSTR-2A is a facilitation tool and cannot be used to restrict statutory rights to ITC </a:t>
            </a:r>
          </a:p>
          <a:p>
            <a:pPr marL="850900" lvl="1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Ø"/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Revathi Readymades v. The Deputy State Tax Officer is (2024) 18 </a:t>
            </a:r>
            <a:r>
              <a:rPr lang="en-US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Centax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 291 (Madras High Court)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1308100" lvl="2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ü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GST demand set aside for GSTR‑3B/GSTR‑2A mismatch.</a:t>
            </a:r>
          </a:p>
          <a:p>
            <a:pPr marL="850900" lvl="1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Ø"/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Henna Medicals v. State Tax Officer (Thalassery &amp; Ors.), WP(C) No. 30660 of 2023, Kerala HC</a:t>
            </a:r>
          </a:p>
          <a:p>
            <a:pPr marL="1308100" lvl="2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ü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The case was remanded back to the assessing authority for reconsideration based on evidence provided by the petitioner, rather than just the GSTR-2A vs 3B difference.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E8258C-DAD8-8362-1DFE-C5FA2CF4F4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CFECB5F-5E5A-4D4F-71F6-E828D2D83A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3188" y="22301"/>
            <a:ext cx="2664218" cy="78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2533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EDC70D-FD0E-4DA3-1D54-1A0295BD7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761FDDEA-9299-5D62-97F3-225ACF7D8404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9F549B21-CF63-DAAB-EF64-3426D626BE00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218DF775-7175-898B-0A70-05A52C4450B8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959EF3D7-8B75-EA85-C285-1FF32341B1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9188" y="168080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3000" dirty="0"/>
              <a:t>Fake Invoice / Fraudulent ITC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C191539A-FA8E-AE7B-A231-95F385002C6B}"/>
              </a:ext>
            </a:extLst>
          </p:cNvPr>
          <p:cNvSpPr txBox="1"/>
          <p:nvPr/>
        </p:nvSpPr>
        <p:spPr>
          <a:xfrm>
            <a:off x="76200" y="796984"/>
            <a:ext cx="11370945" cy="4802597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 False or fictitious bills issued to claim unlawful ITC under GST.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The State of Karnataka v. M/S. Ecom Gill Coffee Trading Private Limited (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Civil Appeal No. 230 of 2023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SC  ruled buyer must prove goods’ physical movement, transport and payment to claim ITC 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LGW Industries Ltd [2022] 139 taxmann.com 161, Calcutta High Court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grant ITC if the transaction is genuine and the purchaser did their due diligence.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Commissioner of Central Excise v. Kay </a:t>
            </a:r>
            <a:r>
              <a:rPr lang="en-US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Kay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 Industries 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(2013) (landmark SCI CENVAT ruling)</a:t>
            </a:r>
            <a:endParaRPr lang="en-US" sz="20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The Court clarified that if the buyer takes "reasonable care" and relies on proper duty-paying documents/invoices, they are eligible for the credit.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FA34801-3061-1E6C-FE62-AF3520F983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6F79036-91AE-28AA-E4D0-E414ED5EC5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3188" y="86193"/>
            <a:ext cx="2664218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6248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C30A7-C444-2DAE-065F-B502360AC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633B9D5F-2D37-CDDD-E0F3-029E62B5992D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BC934548-A39B-D2DC-B46C-44499E14244B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6BE0A210-64AC-FAE6-C599-4B851E1B5EC1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C58559EF-22DE-9245-0347-E5BAB7D81F0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9187" y="149423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000" dirty="0"/>
              <a:t>Credit Notes Reflected in GSTR-2A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7C0D29AA-31BD-24FB-5D59-3016BD7BEDBC}"/>
              </a:ext>
            </a:extLst>
          </p:cNvPr>
          <p:cNvSpPr txBox="1"/>
          <p:nvPr/>
        </p:nvSpPr>
        <p:spPr>
          <a:xfrm>
            <a:off x="152400" y="803114"/>
            <a:ext cx="11370945" cy="5430974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Whether ITC reversal is required when credit notes are reflected in GSTR-2A though original invoice ITC was never availed?</a:t>
            </a:r>
          </a:p>
          <a:p>
            <a:pPr marL="393700" indent="-342900" algn="just">
              <a:lnSpc>
                <a:spcPct val="150000"/>
              </a:lnSpc>
              <a:spcBef>
                <a:spcPts val="1295"/>
              </a:spcBef>
              <a:buFont typeface="Wingdings"/>
              <a:buChar char=""/>
              <a:tabLst>
                <a:tab pos="393700" algn="l"/>
              </a:tabLs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Key issues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Auto-populated GSTR-2A showing credit notes without corresponding ITC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availment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Whether reversal can be demanded where no original ITC benefit was taken?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Reconciliation mismatch between supplier reporting and recipient books.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Burden of proving non-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availment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of original ITC.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Treatment of system-generated mismatches during audit/investigation.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B6AC71F-61E4-ACB3-1B39-C2358C4DA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3188" y="164850"/>
            <a:ext cx="2524012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3957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EC11D-505D-F4E5-61E9-267B219DE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E711347B-6AA6-9565-75A5-B2A00E01BDF3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3876272B-C315-904C-B0A2-6FC61BFDE4A6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68422E37-C6BD-AAE3-1662-38B902379583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3574365A-B966-4F63-7835-AC53D4C899A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152400"/>
            <a:ext cx="91440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200" dirty="0"/>
              <a:t>In the Course or Furtherance of Business</a:t>
            </a:r>
            <a:endParaRPr sz="34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740B86AE-0BEF-2F99-FF72-F308E34A3112}"/>
              </a:ext>
            </a:extLst>
          </p:cNvPr>
          <p:cNvSpPr txBox="1"/>
          <p:nvPr/>
        </p:nvSpPr>
        <p:spPr>
          <a:xfrm>
            <a:off x="228600" y="914400"/>
            <a:ext cx="11370945" cy="4802597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Whether employee welfare and business support expenses qualify for ITC as being incurred in the course or furtherance of business?</a:t>
            </a:r>
          </a:p>
          <a:p>
            <a:pPr marL="393700" indent="-342900" algn="just">
              <a:lnSpc>
                <a:spcPct val="150000"/>
              </a:lnSpc>
              <a:spcBef>
                <a:spcPts val="1295"/>
              </a:spcBef>
              <a:buFont typeface="Wingdings" panose="05000000000000000000" pitchFamily="2" charset="2"/>
              <a:buChar char="v"/>
              <a:tabLst>
                <a:tab pos="393700" algn="l"/>
              </a:tabLst>
            </a:pP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Key Issues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ITC on pest control and housekeeping services.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ITC on plantations/green belt maintenance mandated by environmental laws.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Employee welfare expenses and statutory obligations.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Nexus test between expenditure and business activity.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1BC21D1-D4C4-17FF-D905-CFB3C22451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2893" y="3109868"/>
            <a:ext cx="1886213" cy="63826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05ED8C4-B783-A7E9-B0D0-EB8AB988D5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2893" y="3109868"/>
            <a:ext cx="1886213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04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F5F794-0852-034A-6E57-742E05548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7427CB33-462F-94C2-BE4D-BA1248613ED8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4828868A-08C4-A6C8-A929-FB1D4ED368BA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681DEF14-0671-C84C-9420-E1F50B2A2828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0D5E93D7-5364-832C-4AC0-14EECE79C96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5446" y="187151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3000" dirty="0"/>
              <a:t>ITC Time Limitation – Section 16(4)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DF30C30B-864F-9E3E-DD42-6508CFAD44DC}"/>
              </a:ext>
            </a:extLst>
          </p:cNvPr>
          <p:cNvSpPr txBox="1"/>
          <p:nvPr/>
        </p:nvSpPr>
        <p:spPr>
          <a:xfrm>
            <a:off x="0" y="803114"/>
            <a:ext cx="11370945" cy="4930837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 Section 16(4) prescribes that ITC must be claimed by 30th November of the next financial year or before filing annual return, whichever is earlier.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Thirumalakonda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i="1" dirty="0" err="1">
                <a:latin typeface="Cambria" panose="02040503050406030204" pitchFamily="18" charset="0"/>
                <a:ea typeface="Cambria" panose="02040503050406030204" pitchFamily="18" charset="0"/>
              </a:rPr>
              <a:t>Plywoods</a:t>
            </a:r>
            <a:r>
              <a:rPr lang="en-US" sz="2000" i="1" dirty="0">
                <a:latin typeface="Cambria" panose="02040503050406030204" pitchFamily="18" charset="0"/>
                <a:ea typeface="Cambria" panose="02040503050406030204" pitchFamily="18" charset="0"/>
              </a:rPr>
              <a:t> (W.P. No. 24235 of 2022, AP High Court)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Whether ITC can be claimed beyond the time limit prescribed under Section 16(4) and whether payment of late fee condones such delay?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The Court held that Section 16(4) is mandatory, constitutionally valid, and operates independently of Section 16(2); ITC is a statutory concession subject to timelines.</a:t>
            </a:r>
          </a:p>
          <a:p>
            <a:pPr marL="1422400" lvl="2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Filing GSTR-3B with late fee does not revive or validate delayed ITC claims beyond the statutory deadline under Section 16(4).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D00A6CB-F085-BEAC-FF7A-4C4670D5F9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0052B06-2D6D-D328-102F-DB8153F76B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4018" y="187151"/>
            <a:ext cx="1886213" cy="63826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64E0786-D2A1-8048-C02A-5104C0E21B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9460" y="22301"/>
            <a:ext cx="2697946" cy="78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6379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60411" y="5142433"/>
            <a:ext cx="312801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85" dirty="0">
                <a:solidFill>
                  <a:srgbClr val="17406C"/>
                </a:solidFill>
                <a:latin typeface="Times New Roman"/>
                <a:cs typeface="Times New Roman"/>
              </a:rPr>
              <a:t>For</a:t>
            </a:r>
            <a:r>
              <a:rPr sz="2400" b="1" spc="-20" dirty="0">
                <a:solidFill>
                  <a:srgbClr val="17406C"/>
                </a:solidFill>
                <a:latin typeface="Times New Roman"/>
                <a:cs typeface="Times New Roman"/>
              </a:rPr>
              <a:t> </a:t>
            </a:r>
            <a:r>
              <a:rPr sz="2400" b="1" spc="-35" dirty="0">
                <a:solidFill>
                  <a:srgbClr val="17406C"/>
                </a:solidFill>
                <a:latin typeface="Times New Roman"/>
                <a:cs typeface="Times New Roman"/>
              </a:rPr>
              <a:t>clarifications: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n-IN" sz="2400" b="1" u="heavy" spc="-5" dirty="0">
                <a:solidFill>
                  <a:srgbClr val="0A0AB5"/>
                </a:solidFill>
                <a:uFill>
                  <a:solidFill>
                    <a:srgbClr val="0A0AB5"/>
                  </a:solidFill>
                </a:uFill>
                <a:latin typeface="Times New Roman"/>
                <a:cs typeface="Times New Roman"/>
              </a:rPr>
              <a:t>sudhir@hnaindia.com</a:t>
            </a:r>
            <a:endParaRPr sz="2400" dirty="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9052" y="1676400"/>
            <a:ext cx="2965602" cy="415920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9FE4F-886F-5A53-BAF3-ACA17A4E3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56A691E7-8AE7-1279-7302-7E5502A4919C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BC48B6EC-365E-D69F-2EE1-44E32AE490EC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BCD186FD-9BB5-6A48-B8E4-6A25DDA72D36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483CF298-EDC4-6334-FFB0-49328E9C092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247305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N" sz="3000" dirty="0"/>
              <a:t>Emerging ITC Disputes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D9F5D97C-A2BB-8517-B942-18BE11B95B45}"/>
              </a:ext>
            </a:extLst>
          </p:cNvPr>
          <p:cNvSpPr txBox="1"/>
          <p:nvPr/>
        </p:nvSpPr>
        <p:spPr>
          <a:xfrm>
            <a:off x="0" y="803114"/>
            <a:ext cx="11370945" cy="5770106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   Major ITC Disputes Emerged</a:t>
            </a:r>
          </a:p>
          <a:p>
            <a:pPr marL="850900" lvl="1" indent="-3429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Issues relating to “Receipt of Goods / Services” for ITC</a:t>
            </a:r>
          </a:p>
          <a:p>
            <a:pPr marL="850900" lvl="1" indent="-3429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Supplier default in tax payment,</a:t>
            </a:r>
          </a:p>
          <a:p>
            <a:pPr marL="850900" lvl="1" indent="-3429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Possession of Tax Invoice / Tax Paying Document,</a:t>
            </a:r>
          </a:p>
          <a:p>
            <a:pPr marL="850900" lvl="1" indent="-3429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Payment to Supplier within 180 Days </a:t>
            </a:r>
          </a:p>
          <a:p>
            <a:pPr marL="850900" lvl="1" indent="-3429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Wrong Head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Availment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850900" lvl="1" indent="-3429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Blocked credit under Section 17(5)</a:t>
            </a:r>
          </a:p>
          <a:p>
            <a:pPr marL="850900" lvl="1" indent="-3429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GSTR-2A / 2B mismatches,</a:t>
            </a:r>
          </a:p>
          <a:p>
            <a:pPr marL="850900" lvl="1" indent="-3429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Fake invoice allegations,</a:t>
            </a:r>
          </a:p>
          <a:p>
            <a:pPr marL="850900" lvl="1" indent="-3429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Other issues.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336C10A-7B52-729A-954E-E62BC7725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2600" y="114308"/>
            <a:ext cx="2634819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914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AD62CB-414F-72EB-DC2A-200C86E57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E9ABF386-C336-A65B-0614-AC7583C1C96F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7E904ABC-5996-5617-8E38-373204163774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B16F583D-5740-0ED5-4CC8-5B8FBAA7F48B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DECE14B7-F6B6-F1C2-8A41-18C89FAE98E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7376" y="224436"/>
            <a:ext cx="91440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900" dirty="0"/>
              <a:t>Issues relating to “Receipt of Goods / Services” for ITC</a:t>
            </a:r>
            <a:endParaRPr sz="29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FB295194-3DD2-FDB2-4FEC-A9A90180FDDD}"/>
              </a:ext>
            </a:extLst>
          </p:cNvPr>
          <p:cNvSpPr txBox="1"/>
          <p:nvPr/>
        </p:nvSpPr>
        <p:spPr>
          <a:xfrm>
            <a:off x="0" y="803114"/>
            <a:ext cx="11370945" cy="5264262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Section 16(2)(b) – </a:t>
            </a: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A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ctual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receipt of goods or services.</a:t>
            </a: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   Once to prove receipt of good – </a:t>
            </a:r>
            <a:r>
              <a:rPr lang="en-IN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Assessee</a:t>
            </a: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; Dept. cannot make a mere allegation, have to give basis for the suspicion. 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 Modes of Allegation by Department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Alerts/intelligence circulated by supplier jurisdictional officers based on GSTR-1 analysis.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Cancellation of E-Way Bills by supplier after movement/document generation.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Vehicle movement discrepancies identified through E-Way Bill / VAHAN /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FASTag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master systems.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No-Eway</a:t>
            </a: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 bill – no 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movement of goods.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9C28EA1-FBDD-0B08-BEA0-C5CB3B4E1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189C3D3-4C63-C07F-E70E-CD418BFE47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1376" y="142549"/>
            <a:ext cx="2696030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142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11D04-4390-B15C-61EC-71FB0CA0B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09A1AACB-846E-EFCC-43B5-0CADA0C40EC5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299C4F59-B653-C750-9D5C-15BE2A092657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DEA6873C-396E-91EB-E5A1-4E52C10FDD39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08DB7332-817D-5CE6-DE60-9256B875495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4593" y="153161"/>
            <a:ext cx="9131805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900" dirty="0"/>
              <a:t>Issues relating to “Receipt of Goods / Services” for ITC</a:t>
            </a:r>
            <a:endParaRPr sz="29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AF44EE33-FE37-6D1A-F163-C57345559723}"/>
              </a:ext>
            </a:extLst>
          </p:cNvPr>
          <p:cNvSpPr txBox="1"/>
          <p:nvPr/>
        </p:nvSpPr>
        <p:spPr>
          <a:xfrm>
            <a:off x="0" y="803114"/>
            <a:ext cx="11370945" cy="4182171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    How to Prove Receipt of Goods</a:t>
            </a:r>
            <a:endParaRPr lang="en-US" sz="19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Goods inward register / GRN / stock register.</a:t>
            </a: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 – Onus to prove made-up with the department</a:t>
            </a:r>
            <a:endParaRPr lang="en-US" sz="19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W</a:t>
            </a:r>
            <a:r>
              <a:rPr lang="fr-FR" sz="1900" dirty="0" err="1">
                <a:latin typeface="Cambria" panose="02040503050406030204" pitchFamily="18" charset="0"/>
                <a:ea typeface="Cambria" panose="02040503050406030204" pitchFamily="18" charset="0"/>
              </a:rPr>
              <a:t>eighment</a:t>
            </a:r>
            <a:r>
              <a:rPr lang="fr-FR" sz="1900" dirty="0">
                <a:latin typeface="Cambria" panose="02040503050406030204" pitchFamily="18" charset="0"/>
                <a:ea typeface="Cambria" panose="02040503050406030204" pitchFamily="18" charset="0"/>
              </a:rPr>
              <a:t> slips</a:t>
            </a: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; 3</a:t>
            </a:r>
            <a:r>
              <a:rPr lang="en-IN" sz="19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rd</a:t>
            </a: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 Party – added advantage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QC records, lab reports of samples</a:t>
            </a:r>
            <a:endParaRPr lang="fr-FR" sz="19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Stock records</a:t>
            </a: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Consumption records  / production records/ sales linkage.</a:t>
            </a:r>
            <a:endParaRPr lang="en-IN" sz="19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CCTV footage, photo of the material with truck, driving license of the driver – more than required?</a:t>
            </a:r>
            <a:endParaRPr lang="en-US" sz="19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0B54800-B7CD-256F-8887-46CE0047E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A856C47-14F3-D494-907A-6D4F246713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5152" y="71274"/>
            <a:ext cx="2731006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004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2851D-2424-7864-D889-543B8F250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9212C47F-C4D5-502C-F04E-6EB166F8B916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B103BA80-2341-CB60-955B-EF6851A7110B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F3AB2524-AA27-A5B7-097F-3185EB3BEB89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C68F28A4-3924-E54C-77CC-DD8818B0476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9597" y="17489"/>
            <a:ext cx="8929142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000" dirty="0"/>
              <a:t>Issues relating to “Receipt of Goods / Services” for ITC</a:t>
            </a:r>
            <a:endParaRPr sz="30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4BC58253-2D9B-5F49-18A9-666702B313D9}"/>
              </a:ext>
            </a:extLst>
          </p:cNvPr>
          <p:cNvSpPr txBox="1"/>
          <p:nvPr/>
        </p:nvSpPr>
        <p:spPr>
          <a:xfrm>
            <a:off x="0" y="803114"/>
            <a:ext cx="11370945" cy="3576877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   How to Prove Receipt of Services</a:t>
            </a:r>
            <a:endParaRPr lang="en-US" sz="19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Agreement / work order / engagement letter</a:t>
            </a: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 – Deliverables to be documented</a:t>
            </a:r>
            <a:endParaRPr lang="en-US" sz="19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Emails, reports, deliverables, or work completion records.</a:t>
            </a:r>
            <a:endParaRPr lang="en-IN" sz="19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Work Certification – Measurement workings etc. </a:t>
            </a:r>
            <a:endParaRPr lang="en-US" sz="19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Attendance sheets / timesheets / consultancy outputs.</a:t>
            </a:r>
            <a:endParaRPr lang="en-IN" sz="19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965200" lvl="1" indent="-457200" algn="just">
              <a:lnSpc>
                <a:spcPct val="150000"/>
              </a:lnSpc>
              <a:spcBef>
                <a:spcPts val="1295"/>
              </a:spcBef>
              <a:buFont typeface="+mj-lt"/>
              <a:buAutoNum type="arabicPeriod"/>
              <a:tabLst>
                <a:tab pos="393700" algn="l"/>
              </a:tabLst>
            </a:pP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en-IN" sz="1900" baseline="30000" dirty="0">
                <a:latin typeface="Cambria" panose="02040503050406030204" pitchFamily="18" charset="0"/>
                <a:ea typeface="Cambria" panose="02040503050406030204" pitchFamily="18" charset="0"/>
              </a:rPr>
              <a:t>rd</a:t>
            </a:r>
            <a:r>
              <a:rPr lang="en-IN" sz="1900" dirty="0">
                <a:latin typeface="Cambria" panose="02040503050406030204" pitchFamily="18" charset="0"/>
                <a:ea typeface="Cambria" panose="02040503050406030204" pitchFamily="18" charset="0"/>
              </a:rPr>
              <a:t> Party certification and testing records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C9EA7A2-EBC1-20EE-D1E3-D7530E60FF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E35963D-F438-658B-9CDF-D69A833155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3188" y="17489"/>
            <a:ext cx="2664218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139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A686D-2C39-3F0F-4143-E0B960AAA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>
            <a:extLst>
              <a:ext uri="{FF2B5EF4-FFF2-40B4-BE49-F238E27FC236}">
                <a16:creationId xmlns:a16="http://schemas.microsoft.com/office/drawing/2014/main" id="{B7187A81-93F7-BF96-5CEE-27325EAA896A}"/>
              </a:ext>
            </a:extLst>
          </p:cNvPr>
          <p:cNvGrpSpPr/>
          <p:nvPr/>
        </p:nvGrpSpPr>
        <p:grpSpPr>
          <a:xfrm>
            <a:off x="12027407" y="0"/>
            <a:ext cx="165100" cy="6858000"/>
            <a:chOff x="12027407" y="0"/>
            <a:chExt cx="165100" cy="6858000"/>
          </a:xfrm>
        </p:grpSpPr>
        <p:sp>
          <p:nvSpPr>
            <p:cNvPr id="4" name="object 4">
              <a:extLst>
                <a:ext uri="{FF2B5EF4-FFF2-40B4-BE49-F238E27FC236}">
                  <a16:creationId xmlns:a16="http://schemas.microsoft.com/office/drawing/2014/main" id="{DE66895F-A71E-7D32-D542-E8ACDDDC6376}"/>
                </a:ext>
              </a:extLst>
            </p:cNvPr>
            <p:cNvSpPr/>
            <p:nvPr/>
          </p:nvSpPr>
          <p:spPr>
            <a:xfrm>
              <a:off x="12027407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64592" y="68580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031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1BFA9824-B2C7-1540-CFAF-467394CF15C3}"/>
                </a:ext>
              </a:extLst>
            </p:cNvPr>
            <p:cNvSpPr/>
            <p:nvPr/>
          </p:nvSpPr>
          <p:spPr>
            <a:xfrm>
              <a:off x="12027408" y="0"/>
              <a:ext cx="165100" cy="6858000"/>
            </a:xfrm>
            <a:custGeom>
              <a:avLst/>
              <a:gdLst/>
              <a:ahLst/>
              <a:cxnLst/>
              <a:rect l="l" t="t" r="r" b="b"/>
              <a:pathLst>
                <a:path w="165100" h="6858000">
                  <a:moveTo>
                    <a:pt x="164592" y="0"/>
                  </a:moveTo>
                  <a:lnTo>
                    <a:pt x="151892" y="0"/>
                  </a:lnTo>
                  <a:lnTo>
                    <a:pt x="151892" y="12700"/>
                  </a:lnTo>
                  <a:lnTo>
                    <a:pt x="151892" y="6845300"/>
                  </a:lnTo>
                  <a:lnTo>
                    <a:pt x="12700" y="6845300"/>
                  </a:lnTo>
                  <a:lnTo>
                    <a:pt x="12700" y="12700"/>
                  </a:lnTo>
                  <a:lnTo>
                    <a:pt x="151892" y="12700"/>
                  </a:lnTo>
                  <a:lnTo>
                    <a:pt x="151892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2700"/>
                  </a:lnTo>
                  <a:lnTo>
                    <a:pt x="0" y="6845300"/>
                  </a:lnTo>
                  <a:lnTo>
                    <a:pt x="0" y="6858000"/>
                  </a:lnTo>
                  <a:lnTo>
                    <a:pt x="12700" y="6858000"/>
                  </a:lnTo>
                  <a:lnTo>
                    <a:pt x="151892" y="6858000"/>
                  </a:lnTo>
                  <a:lnTo>
                    <a:pt x="164592" y="6858000"/>
                  </a:lnTo>
                  <a:lnTo>
                    <a:pt x="164592" y="6845300"/>
                  </a:lnTo>
                  <a:lnTo>
                    <a:pt x="164592" y="12700"/>
                  </a:lnTo>
                  <a:lnTo>
                    <a:pt x="164592" y="0"/>
                  </a:lnTo>
                  <a:close/>
                </a:path>
              </a:pathLst>
            </a:custGeom>
            <a:solidFill>
              <a:srgbClr val="08509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FF2B5EF4-FFF2-40B4-BE49-F238E27FC236}">
                <a16:creationId xmlns:a16="http://schemas.microsoft.com/office/drawing/2014/main" id="{8AEF4DB4-0B01-0A09-DF6E-478B73F1797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399" y="153161"/>
            <a:ext cx="9144000" cy="459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900" dirty="0"/>
              <a:t>Issues relating to “Receipt of Goods / Services” for ITC</a:t>
            </a:r>
            <a:endParaRPr sz="2900" spc="-5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0D172D77-A535-FA9D-DD2C-2CB9112D1A22}"/>
              </a:ext>
            </a:extLst>
          </p:cNvPr>
          <p:cNvSpPr txBox="1"/>
          <p:nvPr/>
        </p:nvSpPr>
        <p:spPr>
          <a:xfrm>
            <a:off x="0" y="815688"/>
            <a:ext cx="11370945" cy="3576877"/>
          </a:xfrm>
          <a:prstGeom prst="rect">
            <a:avLst/>
          </a:prstGeom>
        </p:spPr>
        <p:txBody>
          <a:bodyPr vert="horz" wrap="square" lIns="0" tIns="164465" rIns="0" bIns="0" rtlCol="0">
            <a:spAutoFit/>
          </a:bodyPr>
          <a:lstStyle/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  Toll Receipt / Transportation Evidence Issues</a:t>
            </a:r>
            <a:endParaRPr lang="en-US" sz="19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0800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i="1" dirty="0">
                <a:latin typeface="Cambria" panose="02040503050406030204" pitchFamily="18" charset="0"/>
                <a:ea typeface="Cambria" panose="02040503050406030204" pitchFamily="18" charset="0"/>
              </a:rPr>
              <a:t>   </a:t>
            </a: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Supporting Cases: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i="1" dirty="0" err="1">
                <a:latin typeface="Cambria" panose="02040503050406030204" pitchFamily="18" charset="0"/>
                <a:ea typeface="Cambria" panose="02040503050406030204" pitchFamily="18" charset="0"/>
              </a:rPr>
              <a:t>Raghuvansh</a:t>
            </a:r>
            <a:r>
              <a:rPr lang="en-US" sz="1900" i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900" i="1" dirty="0" err="1">
                <a:latin typeface="Cambria" panose="02040503050406030204" pitchFamily="18" charset="0"/>
                <a:ea typeface="Cambria" panose="02040503050406030204" pitchFamily="18" charset="0"/>
              </a:rPr>
              <a:t>Agro</a:t>
            </a:r>
            <a:r>
              <a:rPr lang="en-US" sz="1900" i="1" dirty="0">
                <a:latin typeface="Cambria" panose="02040503050406030204" pitchFamily="18" charset="0"/>
                <a:ea typeface="Cambria" panose="02040503050406030204" pitchFamily="18" charset="0"/>
              </a:rPr>
              <a:t> Farms Ltd vs State of UP -Writ tax no.3829 of 2025</a:t>
            </a: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Absence of toll receipts alone cannot justify ITC denial.</a:t>
            </a:r>
          </a:p>
          <a:p>
            <a:pPr marL="508000" lvl="1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i="1" dirty="0" err="1">
                <a:latin typeface="Cambria" panose="02040503050406030204" pitchFamily="18" charset="0"/>
                <a:ea typeface="Cambria" panose="02040503050406030204" pitchFamily="18" charset="0"/>
              </a:rPr>
              <a:t>Tvl</a:t>
            </a:r>
            <a:r>
              <a:rPr lang="en-US" sz="1900" i="1" dirty="0">
                <a:latin typeface="Cambria" panose="02040503050406030204" pitchFamily="18" charset="0"/>
                <a:ea typeface="Cambria" panose="02040503050406030204" pitchFamily="18" charset="0"/>
              </a:rPr>
              <a:t>. Sharmi Traders Vs The Assistant Commissioner (ST) [(2024) 85 G.S8.T.L. 51 (Mad.)]</a:t>
            </a:r>
          </a:p>
          <a:p>
            <a:pPr marL="965200" lvl="2" algn="just">
              <a:lnSpc>
                <a:spcPct val="150000"/>
              </a:lnSpc>
              <a:spcBef>
                <a:spcPts val="1295"/>
              </a:spcBef>
              <a:tabLst>
                <a:tab pos="393700" algn="l"/>
              </a:tabLst>
            </a:pPr>
            <a:r>
              <a:rPr lang="en-US" sz="1900" dirty="0">
                <a:latin typeface="Cambria" panose="02040503050406030204" pitchFamily="18" charset="0"/>
                <a:ea typeface="Cambria" panose="02040503050406030204" pitchFamily="18" charset="0"/>
              </a:rPr>
              <a:t>Authorities must examine invoices, E-Way Bills, and supporting records before denying ITC.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2852787-B820-7385-E9B7-9A76682B42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6400" y="0"/>
            <a:ext cx="2731006" cy="78081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BF0440C-0837-64B8-54C4-8574855059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3188" y="71274"/>
            <a:ext cx="2664218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613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DD399-B5DB-F751-DB25-6F4E0A0FD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64" y="179019"/>
            <a:ext cx="11405209" cy="574675"/>
          </a:xfrm>
        </p:spPr>
        <p:txBody>
          <a:bodyPr/>
          <a:lstStyle/>
          <a:p>
            <a:r>
              <a:rPr lang="en-IN" sz="3000" dirty="0"/>
              <a:t>Navigation – Receipt of Good/Service</a:t>
            </a:r>
            <a:endParaRPr lang="en-US" sz="3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0C0CDA-FDDF-D98D-4DB6-BC78BE949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628" y="1297051"/>
            <a:ext cx="11832742" cy="276998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Submission of the evidence for receipt of Goods – Sample; Auditor Report/Certificate/100%</a:t>
            </a:r>
          </a:p>
          <a:p>
            <a:pPr marL="457200" indent="-457200">
              <a:buFont typeface="+mj-lt"/>
              <a:buAutoNum type="arabicPeriod"/>
            </a:pP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Affidavit of the persons incharge of receipt of goods</a:t>
            </a:r>
          </a:p>
          <a:p>
            <a:pPr marL="457200" indent="-457200">
              <a:buFont typeface="+mj-lt"/>
              <a:buAutoNum type="arabicPeriod"/>
            </a:pP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Challenge the suspicion of the Dept.</a:t>
            </a:r>
          </a:p>
          <a:p>
            <a:pPr marL="457200" indent="-457200">
              <a:buFont typeface="+mj-lt"/>
              <a:buAutoNum type="arabicPeriod"/>
            </a:pP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Seek cross examination of the evidence </a:t>
            </a:r>
          </a:p>
          <a:p>
            <a:pPr marL="457200" indent="-457200">
              <a:buFont typeface="+mj-lt"/>
              <a:buAutoNum type="arabicPeriod"/>
            </a:pPr>
            <a:endParaRPr lang="en-IN" sz="2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IN" sz="2000" dirty="0">
                <a:latin typeface="Cambria" panose="02040503050406030204" pitchFamily="18" charset="0"/>
                <a:ea typeface="Cambria" panose="02040503050406030204" pitchFamily="18" charset="0"/>
              </a:rPr>
              <a:t>Other technical grounds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A54D47-41D6-CCA5-852C-764D60B776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2600" y="115430"/>
            <a:ext cx="2639770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430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2094</TotalTime>
  <Words>2970</Words>
  <Application>Microsoft Office PowerPoint</Application>
  <PresentationFormat>Widescreen</PresentationFormat>
  <Paragraphs>292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PowerPoint Presentation</vt:lpstr>
      <vt:lpstr>Concept &amp; Evolution of Input Tax Credit (ITC)</vt:lpstr>
      <vt:lpstr>PowerPoint Presentation</vt:lpstr>
      <vt:lpstr>Emerging ITC Disputes</vt:lpstr>
      <vt:lpstr>Issues relating to “Receipt of Goods / Services” for ITC</vt:lpstr>
      <vt:lpstr>Issues relating to “Receipt of Goods / Services” for ITC</vt:lpstr>
      <vt:lpstr>Issues relating to “Receipt of Goods / Services” for ITC</vt:lpstr>
      <vt:lpstr>Issues relating to “Receipt of Goods / Services” for ITC</vt:lpstr>
      <vt:lpstr>Navigation – Receipt of Good/Service</vt:lpstr>
      <vt:lpstr>Supplier Registration Cancellation</vt:lpstr>
      <vt:lpstr>Documentation to be maintained</vt:lpstr>
      <vt:lpstr>Supplier Registration Cancellation</vt:lpstr>
      <vt:lpstr>Navigating </vt:lpstr>
      <vt:lpstr>Supplier Default / Non-payment of GST by Supplier</vt:lpstr>
      <vt:lpstr>Supplier Default / Non-payment of GST by Supplier</vt:lpstr>
      <vt:lpstr>Supplier Default / Non-payment of GST by Supplier</vt:lpstr>
      <vt:lpstr>Vendor’s supplier</vt:lpstr>
      <vt:lpstr>Supplier Default / Non-payment of GST by Supplier</vt:lpstr>
      <vt:lpstr>Supplier Default / Non-payment of GST by Supplier</vt:lpstr>
      <vt:lpstr>Supplier Default / Non-payment of GST by Supplier</vt:lpstr>
      <vt:lpstr>Supplier Default / Non-payment of GST by Supplier</vt:lpstr>
      <vt:lpstr>Payment to Supplier within 180 Days – Rule 37</vt:lpstr>
      <vt:lpstr>Payment to Supplier within 180 Days – Rule 37</vt:lpstr>
      <vt:lpstr>Wrong Head Availment – Issues relating to Technical ITC Errors</vt:lpstr>
      <vt:lpstr>Wrong Head Availment – Issues relating to Technical ITC Errors</vt:lpstr>
      <vt:lpstr>Procedural / Clerical Errors in ITC</vt:lpstr>
      <vt:lpstr>Wrong GSTIN / Wrong Branch Credit Issues</vt:lpstr>
      <vt:lpstr>Blocked Credit – Section 17(5)</vt:lpstr>
      <vt:lpstr>Blocked Credit – Section 17(5)</vt:lpstr>
      <vt:lpstr>Blocked Credit – Section 17(5)</vt:lpstr>
      <vt:lpstr>Blocked Credit – Section 17(5)</vt:lpstr>
      <vt:lpstr>Plant &amp; Machinery (P&amp;M) Interpretation</vt:lpstr>
      <vt:lpstr>GSTR-2A / GSTR-2B Mismatch Disputes</vt:lpstr>
      <vt:lpstr>Fake Invoice / Fraudulent ITC</vt:lpstr>
      <vt:lpstr>Credit Notes Reflected in GSTR-2A</vt:lpstr>
      <vt:lpstr>In the Course or Furtherance of Business</vt:lpstr>
      <vt:lpstr>ITC Time Limitation – Section 16(4)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CA.</cp:lastModifiedBy>
  <cp:revision>72</cp:revision>
  <dcterms:created xsi:type="dcterms:W3CDTF">2022-10-10T06:17:46Z</dcterms:created>
  <dcterms:modified xsi:type="dcterms:W3CDTF">2026-05-15T06:05:22Z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2020-06-13T00:00:00Z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2022-10-10T00:00:00Z</vt:filetime>
  </property>
</Properties>
</file>