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2" r:id="rId9"/>
    <p:sldId id="263" r:id="rId10"/>
    <p:sldId id="267" r:id="rId11"/>
    <p:sldId id="264" r:id="rId12"/>
    <p:sldId id="265" r:id="rId13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4610"/>
  </p:normalViewPr>
  <p:slideViewPr>
    <p:cSldViewPr snapToGrid="0" snapToObjects="1">
      <p:cViewPr varScale="1">
        <p:scale>
          <a:sx n="105" d="100"/>
          <a:sy n="105" d="100"/>
        </p:scale>
        <p:origin x="82" y="13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68810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34ECB6D-1751-CD60-3895-83F873F6AB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21C7E9A-AC17-2878-1CD1-85919CE634F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57E3159-FBC5-9397-1082-09FDBCA6D6E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FAE0CB-294F-B989-026A-8BE1A380247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4103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59E82F-9624-2642-CA66-17AA3E5240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8C3785B-981D-49C6-878F-2B1B3629F8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A7BB584-B897-5926-2577-1E701B9212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676A2D-421C-90AB-7E75-3BAF22C5201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43913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1B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00C6F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7498080" y="-548640"/>
            <a:ext cx="2560320" cy="2560320"/>
          </a:xfrm>
          <a:prstGeom prst="ellipse">
            <a:avLst/>
          </a:prstGeom>
          <a:solidFill>
            <a:srgbClr val="2D72D9">
              <a:alpha val="25000"/>
            </a:srgbClr>
          </a:solidFill>
          <a:ln w="12700">
            <a:solidFill>
              <a:srgbClr val="2D72D9">
                <a:alpha val="25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Shape 2"/>
          <p:cNvSpPr/>
          <p:nvPr/>
        </p:nvSpPr>
        <p:spPr>
          <a:xfrm>
            <a:off x="8046720" y="-182880"/>
            <a:ext cx="1828800" cy="1828800"/>
          </a:xfrm>
          <a:prstGeom prst="ellipse">
            <a:avLst/>
          </a:prstGeom>
          <a:solidFill>
            <a:srgbClr val="00C6FB">
              <a:alpha val="35000"/>
            </a:srgbClr>
          </a:solidFill>
          <a:ln w="12700">
            <a:solidFill>
              <a:srgbClr val="00C6FB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-457200" y="3657600"/>
            <a:ext cx="2286000" cy="2286000"/>
          </a:xfrm>
          <a:prstGeom prst="ellipse">
            <a:avLst/>
          </a:prstGeom>
          <a:solidFill>
            <a:srgbClr val="1A3A8F">
              <a:alpha val="30000"/>
            </a:srgbClr>
          </a:solidFill>
          <a:ln w="12700">
            <a:solidFill>
              <a:srgbClr val="1A3A8F">
                <a:alpha val="3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6" name="Shape 4"/>
          <p:cNvSpPr/>
          <p:nvPr/>
        </p:nvSpPr>
        <p:spPr>
          <a:xfrm>
            <a:off x="457200" y="502920"/>
            <a:ext cx="2651760" cy="347472"/>
          </a:xfrm>
          <a:prstGeom prst="roundRect">
            <a:avLst>
              <a:gd name="adj" fmla="val 26316"/>
            </a:avLst>
          </a:prstGeom>
          <a:solidFill>
            <a:srgbClr val="2D72D9">
              <a:alpha val="70000"/>
            </a:srgbClr>
          </a:solidFill>
          <a:ln w="10160">
            <a:solidFill>
              <a:srgbClr val="00C6FB"/>
            </a:solidFill>
            <a:prstDash val="solid"/>
          </a:ln>
        </p:spPr>
        <p:txBody>
          <a:bodyPr/>
          <a:lstStyle/>
          <a:p>
            <a:endParaRPr lang="en-IN" dirty="0"/>
          </a:p>
        </p:txBody>
      </p:sp>
      <p:sp>
        <p:nvSpPr>
          <p:cNvPr id="7" name="Text 5"/>
          <p:cNvSpPr/>
          <p:nvPr/>
        </p:nvSpPr>
        <p:spPr>
          <a:xfrm>
            <a:off x="457200" y="502920"/>
            <a:ext cx="265176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00C6FB"/>
                </a:solidFill>
              </a:rPr>
              <a:t>KOLKATA | 16</a:t>
            </a:r>
            <a:r>
              <a:rPr lang="en-US" b="1" baseline="30000" dirty="0">
                <a:solidFill>
                  <a:srgbClr val="00C6FB"/>
                </a:solidFill>
              </a:rPr>
              <a:t>th</a:t>
            </a:r>
            <a:r>
              <a:rPr lang="en-US" b="1" dirty="0">
                <a:solidFill>
                  <a:srgbClr val="00C6FB"/>
                </a:solidFill>
              </a:rPr>
              <a:t> May, 2026</a:t>
            </a:r>
            <a:endParaRPr lang="en-US" sz="900" dirty="0"/>
          </a:p>
        </p:txBody>
      </p:sp>
      <p:sp>
        <p:nvSpPr>
          <p:cNvPr id="8" name="Text 6"/>
          <p:cNvSpPr/>
          <p:nvPr/>
        </p:nvSpPr>
        <p:spPr>
          <a:xfrm>
            <a:off x="274320" y="1005840"/>
            <a:ext cx="8595360" cy="11887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9600" b="1" kern="0" spc="2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in GST</a:t>
            </a:r>
            <a:endParaRPr lang="en-US" sz="9600" dirty="0"/>
          </a:p>
        </p:txBody>
      </p:sp>
      <p:sp>
        <p:nvSpPr>
          <p:cNvPr id="9" name="Text 7"/>
          <p:cNvSpPr/>
          <p:nvPr/>
        </p:nvSpPr>
        <p:spPr>
          <a:xfrm>
            <a:off x="274320" y="2148840"/>
            <a:ext cx="859536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i="1" dirty="0">
                <a:solidFill>
                  <a:srgbClr val="00C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Future of Compliance is Here</a:t>
            </a:r>
            <a:endParaRPr lang="en-US" sz="2200" dirty="0"/>
          </a:p>
        </p:txBody>
      </p:sp>
      <p:sp>
        <p:nvSpPr>
          <p:cNvPr id="10" name="Shape 8"/>
          <p:cNvSpPr/>
          <p:nvPr/>
        </p:nvSpPr>
        <p:spPr>
          <a:xfrm>
            <a:off x="2926080" y="2788920"/>
            <a:ext cx="3291840" cy="36576"/>
          </a:xfrm>
          <a:prstGeom prst="rect">
            <a:avLst/>
          </a:prstGeom>
          <a:solidFill>
            <a:srgbClr val="00C6F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1" name="Text 9"/>
          <p:cNvSpPr/>
          <p:nvPr/>
        </p:nvSpPr>
        <p:spPr>
          <a:xfrm>
            <a:off x="274320" y="2971800"/>
            <a:ext cx="8595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200" b="1" dirty="0">
                <a:solidFill>
                  <a:srgbClr val="FFD7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 Kedar Pande</a:t>
            </a:r>
            <a:endParaRPr lang="en-US" sz="3200" dirty="0"/>
          </a:p>
        </p:txBody>
      </p:sp>
      <p:sp>
        <p:nvSpPr>
          <p:cNvPr id="12" name="Text 10"/>
          <p:cNvSpPr/>
          <p:nvPr/>
        </p:nvSpPr>
        <p:spPr>
          <a:xfrm>
            <a:off x="274320" y="3429000"/>
            <a:ext cx="8595360" cy="347472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solidFill>
                  <a:srgbClr val="8FA8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Chhatrapati Sambhajinagar</a:t>
            </a:r>
            <a:endParaRPr lang="en-US" sz="1300" dirty="0"/>
          </a:p>
        </p:txBody>
      </p:sp>
      <p:sp>
        <p:nvSpPr>
          <p:cNvPr id="13" name="Shape 11"/>
          <p:cNvSpPr/>
          <p:nvPr/>
        </p:nvSpPr>
        <p:spPr>
          <a:xfrm>
            <a:off x="6583680" y="2926080"/>
            <a:ext cx="73152" cy="73152"/>
          </a:xfrm>
          <a:prstGeom prst="ellipse">
            <a:avLst/>
          </a:prstGeom>
          <a:solidFill>
            <a:srgbClr val="8FA8D0">
              <a:alpha val="40000"/>
            </a:srgbClr>
          </a:solidFill>
          <a:ln w="12700">
            <a:solidFill>
              <a:srgbClr val="8FA8D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4" name="Shape 12"/>
          <p:cNvSpPr/>
          <p:nvPr/>
        </p:nvSpPr>
        <p:spPr>
          <a:xfrm>
            <a:off x="6839712" y="2926080"/>
            <a:ext cx="73152" cy="73152"/>
          </a:xfrm>
          <a:prstGeom prst="ellipse">
            <a:avLst/>
          </a:prstGeom>
          <a:solidFill>
            <a:srgbClr val="8FA8D0">
              <a:alpha val="40000"/>
            </a:srgbClr>
          </a:solidFill>
          <a:ln w="12700">
            <a:solidFill>
              <a:srgbClr val="8FA8D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5" name="Shape 13"/>
          <p:cNvSpPr/>
          <p:nvPr/>
        </p:nvSpPr>
        <p:spPr>
          <a:xfrm>
            <a:off x="7095744" y="2926080"/>
            <a:ext cx="73152" cy="73152"/>
          </a:xfrm>
          <a:prstGeom prst="ellipse">
            <a:avLst/>
          </a:prstGeom>
          <a:solidFill>
            <a:srgbClr val="8FA8D0">
              <a:alpha val="40000"/>
            </a:srgbClr>
          </a:solidFill>
          <a:ln w="12700">
            <a:solidFill>
              <a:srgbClr val="8FA8D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6" name="Shape 14"/>
          <p:cNvSpPr/>
          <p:nvPr/>
        </p:nvSpPr>
        <p:spPr>
          <a:xfrm>
            <a:off x="7351776" y="2926080"/>
            <a:ext cx="73152" cy="73152"/>
          </a:xfrm>
          <a:prstGeom prst="ellipse">
            <a:avLst/>
          </a:prstGeom>
          <a:solidFill>
            <a:srgbClr val="8FA8D0">
              <a:alpha val="40000"/>
            </a:srgbClr>
          </a:solidFill>
          <a:ln w="12700">
            <a:solidFill>
              <a:srgbClr val="8FA8D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7" name="Shape 15"/>
          <p:cNvSpPr/>
          <p:nvPr/>
        </p:nvSpPr>
        <p:spPr>
          <a:xfrm>
            <a:off x="7607808" y="2926080"/>
            <a:ext cx="73152" cy="73152"/>
          </a:xfrm>
          <a:prstGeom prst="ellipse">
            <a:avLst/>
          </a:prstGeom>
          <a:solidFill>
            <a:srgbClr val="8FA8D0">
              <a:alpha val="40000"/>
            </a:srgbClr>
          </a:solidFill>
          <a:ln w="12700">
            <a:solidFill>
              <a:srgbClr val="8FA8D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8" name="Shape 16"/>
          <p:cNvSpPr/>
          <p:nvPr/>
        </p:nvSpPr>
        <p:spPr>
          <a:xfrm>
            <a:off x="7863840" y="2926080"/>
            <a:ext cx="73152" cy="73152"/>
          </a:xfrm>
          <a:prstGeom prst="ellipse">
            <a:avLst/>
          </a:prstGeom>
          <a:solidFill>
            <a:srgbClr val="8FA8D0">
              <a:alpha val="40000"/>
            </a:srgbClr>
          </a:solidFill>
          <a:ln w="12700">
            <a:solidFill>
              <a:srgbClr val="8FA8D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9" name="Shape 17"/>
          <p:cNvSpPr/>
          <p:nvPr/>
        </p:nvSpPr>
        <p:spPr>
          <a:xfrm>
            <a:off x="6583680" y="3182112"/>
            <a:ext cx="73152" cy="73152"/>
          </a:xfrm>
          <a:prstGeom prst="ellipse">
            <a:avLst/>
          </a:prstGeom>
          <a:solidFill>
            <a:srgbClr val="8FA8D0">
              <a:alpha val="40000"/>
            </a:srgbClr>
          </a:solidFill>
          <a:ln w="12700">
            <a:solidFill>
              <a:srgbClr val="8FA8D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0" name="Shape 18"/>
          <p:cNvSpPr/>
          <p:nvPr/>
        </p:nvSpPr>
        <p:spPr>
          <a:xfrm>
            <a:off x="6839712" y="3182112"/>
            <a:ext cx="73152" cy="73152"/>
          </a:xfrm>
          <a:prstGeom prst="ellipse">
            <a:avLst/>
          </a:prstGeom>
          <a:solidFill>
            <a:srgbClr val="8FA8D0">
              <a:alpha val="40000"/>
            </a:srgbClr>
          </a:solidFill>
          <a:ln w="12700">
            <a:solidFill>
              <a:srgbClr val="8FA8D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1" name="Shape 19"/>
          <p:cNvSpPr/>
          <p:nvPr/>
        </p:nvSpPr>
        <p:spPr>
          <a:xfrm>
            <a:off x="7095744" y="3182112"/>
            <a:ext cx="73152" cy="73152"/>
          </a:xfrm>
          <a:prstGeom prst="ellipse">
            <a:avLst/>
          </a:prstGeom>
          <a:solidFill>
            <a:srgbClr val="8FA8D0">
              <a:alpha val="40000"/>
            </a:srgbClr>
          </a:solidFill>
          <a:ln w="12700">
            <a:solidFill>
              <a:srgbClr val="8FA8D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2" name="Shape 20"/>
          <p:cNvSpPr/>
          <p:nvPr/>
        </p:nvSpPr>
        <p:spPr>
          <a:xfrm>
            <a:off x="7351776" y="3182112"/>
            <a:ext cx="73152" cy="73152"/>
          </a:xfrm>
          <a:prstGeom prst="ellipse">
            <a:avLst/>
          </a:prstGeom>
          <a:solidFill>
            <a:srgbClr val="8FA8D0">
              <a:alpha val="40000"/>
            </a:srgbClr>
          </a:solidFill>
          <a:ln w="12700">
            <a:solidFill>
              <a:srgbClr val="8FA8D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3" name="Shape 21"/>
          <p:cNvSpPr/>
          <p:nvPr/>
        </p:nvSpPr>
        <p:spPr>
          <a:xfrm>
            <a:off x="7607808" y="3182112"/>
            <a:ext cx="73152" cy="73152"/>
          </a:xfrm>
          <a:prstGeom prst="ellipse">
            <a:avLst/>
          </a:prstGeom>
          <a:solidFill>
            <a:srgbClr val="8FA8D0">
              <a:alpha val="40000"/>
            </a:srgbClr>
          </a:solidFill>
          <a:ln w="12700">
            <a:solidFill>
              <a:srgbClr val="8FA8D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4" name="Shape 22"/>
          <p:cNvSpPr/>
          <p:nvPr/>
        </p:nvSpPr>
        <p:spPr>
          <a:xfrm>
            <a:off x="7863840" y="3182112"/>
            <a:ext cx="73152" cy="73152"/>
          </a:xfrm>
          <a:prstGeom prst="ellipse">
            <a:avLst/>
          </a:prstGeom>
          <a:solidFill>
            <a:srgbClr val="8FA8D0">
              <a:alpha val="40000"/>
            </a:srgbClr>
          </a:solidFill>
          <a:ln w="12700">
            <a:solidFill>
              <a:srgbClr val="8FA8D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5" name="Shape 23"/>
          <p:cNvSpPr/>
          <p:nvPr/>
        </p:nvSpPr>
        <p:spPr>
          <a:xfrm>
            <a:off x="6583680" y="3438144"/>
            <a:ext cx="73152" cy="73152"/>
          </a:xfrm>
          <a:prstGeom prst="ellipse">
            <a:avLst/>
          </a:prstGeom>
          <a:solidFill>
            <a:srgbClr val="8FA8D0">
              <a:alpha val="40000"/>
            </a:srgbClr>
          </a:solidFill>
          <a:ln w="12700">
            <a:solidFill>
              <a:srgbClr val="8FA8D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6" name="Shape 24"/>
          <p:cNvSpPr/>
          <p:nvPr/>
        </p:nvSpPr>
        <p:spPr>
          <a:xfrm>
            <a:off x="6839712" y="3438144"/>
            <a:ext cx="73152" cy="73152"/>
          </a:xfrm>
          <a:prstGeom prst="ellipse">
            <a:avLst/>
          </a:prstGeom>
          <a:solidFill>
            <a:srgbClr val="8FA8D0">
              <a:alpha val="40000"/>
            </a:srgbClr>
          </a:solidFill>
          <a:ln w="12700">
            <a:solidFill>
              <a:srgbClr val="8FA8D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7" name="Shape 25"/>
          <p:cNvSpPr/>
          <p:nvPr/>
        </p:nvSpPr>
        <p:spPr>
          <a:xfrm>
            <a:off x="7095744" y="3438144"/>
            <a:ext cx="73152" cy="73152"/>
          </a:xfrm>
          <a:prstGeom prst="ellipse">
            <a:avLst/>
          </a:prstGeom>
          <a:solidFill>
            <a:srgbClr val="8FA8D0">
              <a:alpha val="40000"/>
            </a:srgbClr>
          </a:solidFill>
          <a:ln w="12700">
            <a:solidFill>
              <a:srgbClr val="8FA8D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8" name="Shape 26"/>
          <p:cNvSpPr/>
          <p:nvPr/>
        </p:nvSpPr>
        <p:spPr>
          <a:xfrm>
            <a:off x="7351776" y="3438144"/>
            <a:ext cx="73152" cy="73152"/>
          </a:xfrm>
          <a:prstGeom prst="ellipse">
            <a:avLst/>
          </a:prstGeom>
          <a:solidFill>
            <a:srgbClr val="8FA8D0">
              <a:alpha val="40000"/>
            </a:srgbClr>
          </a:solidFill>
          <a:ln w="12700">
            <a:solidFill>
              <a:srgbClr val="8FA8D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9" name="Shape 27"/>
          <p:cNvSpPr/>
          <p:nvPr/>
        </p:nvSpPr>
        <p:spPr>
          <a:xfrm>
            <a:off x="7607808" y="3438144"/>
            <a:ext cx="73152" cy="73152"/>
          </a:xfrm>
          <a:prstGeom prst="ellipse">
            <a:avLst/>
          </a:prstGeom>
          <a:solidFill>
            <a:srgbClr val="8FA8D0">
              <a:alpha val="40000"/>
            </a:srgbClr>
          </a:solidFill>
          <a:ln w="12700">
            <a:solidFill>
              <a:srgbClr val="8FA8D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0" name="Shape 28"/>
          <p:cNvSpPr/>
          <p:nvPr/>
        </p:nvSpPr>
        <p:spPr>
          <a:xfrm>
            <a:off x="7863840" y="3438144"/>
            <a:ext cx="73152" cy="73152"/>
          </a:xfrm>
          <a:prstGeom prst="ellipse">
            <a:avLst/>
          </a:prstGeom>
          <a:solidFill>
            <a:srgbClr val="8FA8D0">
              <a:alpha val="40000"/>
            </a:srgbClr>
          </a:solidFill>
          <a:ln w="12700">
            <a:solidFill>
              <a:srgbClr val="8FA8D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1" name="Shape 29"/>
          <p:cNvSpPr/>
          <p:nvPr/>
        </p:nvSpPr>
        <p:spPr>
          <a:xfrm>
            <a:off x="6583680" y="3694176"/>
            <a:ext cx="73152" cy="73152"/>
          </a:xfrm>
          <a:prstGeom prst="ellipse">
            <a:avLst/>
          </a:prstGeom>
          <a:solidFill>
            <a:srgbClr val="8FA8D0">
              <a:alpha val="40000"/>
            </a:srgbClr>
          </a:solidFill>
          <a:ln w="12700">
            <a:solidFill>
              <a:srgbClr val="8FA8D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2" name="Shape 30"/>
          <p:cNvSpPr/>
          <p:nvPr/>
        </p:nvSpPr>
        <p:spPr>
          <a:xfrm>
            <a:off x="6839712" y="3694176"/>
            <a:ext cx="73152" cy="73152"/>
          </a:xfrm>
          <a:prstGeom prst="ellipse">
            <a:avLst/>
          </a:prstGeom>
          <a:solidFill>
            <a:srgbClr val="8FA8D0">
              <a:alpha val="40000"/>
            </a:srgbClr>
          </a:solidFill>
          <a:ln w="12700">
            <a:solidFill>
              <a:srgbClr val="8FA8D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3" name="Shape 31"/>
          <p:cNvSpPr/>
          <p:nvPr/>
        </p:nvSpPr>
        <p:spPr>
          <a:xfrm>
            <a:off x="7095744" y="3694176"/>
            <a:ext cx="73152" cy="73152"/>
          </a:xfrm>
          <a:prstGeom prst="ellipse">
            <a:avLst/>
          </a:prstGeom>
          <a:solidFill>
            <a:srgbClr val="8FA8D0">
              <a:alpha val="40000"/>
            </a:srgbClr>
          </a:solidFill>
          <a:ln w="12700">
            <a:solidFill>
              <a:srgbClr val="8FA8D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4" name="Shape 32"/>
          <p:cNvSpPr/>
          <p:nvPr/>
        </p:nvSpPr>
        <p:spPr>
          <a:xfrm>
            <a:off x="7351776" y="3694176"/>
            <a:ext cx="73152" cy="73152"/>
          </a:xfrm>
          <a:prstGeom prst="ellipse">
            <a:avLst/>
          </a:prstGeom>
          <a:solidFill>
            <a:srgbClr val="8FA8D0">
              <a:alpha val="40000"/>
            </a:srgbClr>
          </a:solidFill>
          <a:ln w="12700">
            <a:solidFill>
              <a:srgbClr val="8FA8D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5" name="Shape 33"/>
          <p:cNvSpPr/>
          <p:nvPr/>
        </p:nvSpPr>
        <p:spPr>
          <a:xfrm>
            <a:off x="7607808" y="3694176"/>
            <a:ext cx="73152" cy="73152"/>
          </a:xfrm>
          <a:prstGeom prst="ellipse">
            <a:avLst/>
          </a:prstGeom>
          <a:solidFill>
            <a:srgbClr val="8FA8D0">
              <a:alpha val="40000"/>
            </a:srgbClr>
          </a:solidFill>
          <a:ln w="12700">
            <a:solidFill>
              <a:srgbClr val="8FA8D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6" name="Shape 34"/>
          <p:cNvSpPr/>
          <p:nvPr/>
        </p:nvSpPr>
        <p:spPr>
          <a:xfrm>
            <a:off x="7863840" y="3694176"/>
            <a:ext cx="73152" cy="73152"/>
          </a:xfrm>
          <a:prstGeom prst="ellipse">
            <a:avLst/>
          </a:prstGeom>
          <a:solidFill>
            <a:srgbClr val="8FA8D0">
              <a:alpha val="40000"/>
            </a:srgbClr>
          </a:solidFill>
          <a:ln w="12700">
            <a:solidFill>
              <a:srgbClr val="8FA8D0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BF0A14-3113-B4F5-A470-A7C8E75480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8A863589-DCF3-2817-A603-FE620F6576B6}"/>
              </a:ext>
            </a:extLst>
          </p:cNvPr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3A8F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5D6DC252-3AC4-85AC-A753-1EE3175B3439}"/>
              </a:ext>
            </a:extLst>
          </p:cNvPr>
          <p:cNvSpPr/>
          <p:nvPr/>
        </p:nvSpPr>
        <p:spPr>
          <a:xfrm>
            <a:off x="0" y="0"/>
            <a:ext cx="54864" cy="1005840"/>
          </a:xfrm>
          <a:prstGeom prst="rect">
            <a:avLst/>
          </a:prstGeom>
          <a:solidFill>
            <a:srgbClr val="00C6F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1CB101B0-31EC-D551-84D1-8086852A28D3}"/>
              </a:ext>
            </a:extLst>
          </p:cNvPr>
          <p:cNvSpPr/>
          <p:nvPr/>
        </p:nvSpPr>
        <p:spPr>
          <a:xfrm>
            <a:off x="182880" y="0"/>
            <a:ext cx="8778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  |  Compliance Workflow Automation</a:t>
            </a:r>
            <a:endParaRPr lang="en-US" sz="2300" dirty="0"/>
          </a:p>
        </p:txBody>
      </p:sp>
      <p:sp>
        <p:nvSpPr>
          <p:cNvPr id="29" name="Text 3">
            <a:extLst>
              <a:ext uri="{FF2B5EF4-FFF2-40B4-BE49-F238E27FC236}">
                <a16:creationId xmlns:a16="http://schemas.microsoft.com/office/drawing/2014/main" id="{8280409D-013C-23EA-E553-D0D29D39BD47}"/>
              </a:ext>
            </a:extLst>
          </p:cNvPr>
          <p:cNvSpPr/>
          <p:nvPr/>
        </p:nvSpPr>
        <p:spPr>
          <a:xfrm>
            <a:off x="274320" y="1535338"/>
            <a:ext cx="8595360" cy="207282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Using Programs like Power Automate and Zapier, GST filing workflows can be automated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9606872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D1B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3A8F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4864" cy="1005840"/>
          </a:xfrm>
          <a:prstGeom prst="rect">
            <a:avLst/>
          </a:prstGeom>
          <a:solidFill>
            <a:srgbClr val="00C6F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182880" y="0"/>
            <a:ext cx="8778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Key Takeaways</a:t>
            </a:r>
            <a:endParaRPr lang="en-US" sz="2800" dirty="0"/>
          </a:p>
        </p:txBody>
      </p:sp>
      <p:sp>
        <p:nvSpPr>
          <p:cNvPr id="5" name="Shape 3"/>
          <p:cNvSpPr/>
          <p:nvPr/>
        </p:nvSpPr>
        <p:spPr>
          <a:xfrm>
            <a:off x="274320" y="1143000"/>
            <a:ext cx="8595360" cy="658368"/>
          </a:xfrm>
          <a:prstGeom prst="rect">
            <a:avLst/>
          </a:prstGeom>
          <a:solidFill>
            <a:srgbClr val="132057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274320" y="1143000"/>
            <a:ext cx="685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dirty="0">
                <a:solidFill>
                  <a:srgbClr val="000000"/>
                </a:solidFill>
              </a:rPr>
              <a:t>🤝</a:t>
            </a: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1005840" y="1143000"/>
            <a:ext cx="7772400" cy="658368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is your co-pilot — not a replacement. CA judgment remains non-negotiable.</a:t>
            </a: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274320" y="1911096"/>
            <a:ext cx="8595360" cy="658368"/>
          </a:xfrm>
          <a:prstGeom prst="rect">
            <a:avLst/>
          </a:prstGeom>
          <a:solidFill>
            <a:srgbClr val="132057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9" name="Text 7"/>
          <p:cNvSpPr/>
          <p:nvPr/>
        </p:nvSpPr>
        <p:spPr>
          <a:xfrm>
            <a:off x="274320" y="1911096"/>
            <a:ext cx="685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dirty="0">
                <a:solidFill>
                  <a:srgbClr val="000000"/>
                </a:solidFill>
              </a:rPr>
              <a:t>⚡</a:t>
            </a:r>
            <a:endParaRPr lang="en-US" dirty="0"/>
          </a:p>
        </p:txBody>
      </p:sp>
      <p:sp>
        <p:nvSpPr>
          <p:cNvPr id="10" name="Text 8"/>
          <p:cNvSpPr/>
          <p:nvPr/>
        </p:nvSpPr>
        <p:spPr>
          <a:xfrm>
            <a:off x="1005840" y="1911096"/>
            <a:ext cx="7772400" cy="658368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Speed matters: Reconciliation, notices &amp; returns that took days can now take hours.</a:t>
            </a:r>
            <a:endParaRPr lang="en-US" dirty="0"/>
          </a:p>
        </p:txBody>
      </p:sp>
      <p:sp>
        <p:nvSpPr>
          <p:cNvPr id="11" name="Shape 9"/>
          <p:cNvSpPr/>
          <p:nvPr/>
        </p:nvSpPr>
        <p:spPr>
          <a:xfrm>
            <a:off x="274320" y="2679192"/>
            <a:ext cx="8595360" cy="658368"/>
          </a:xfrm>
          <a:prstGeom prst="rect">
            <a:avLst/>
          </a:prstGeom>
          <a:solidFill>
            <a:srgbClr val="132057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2" name="Text 10"/>
          <p:cNvSpPr/>
          <p:nvPr/>
        </p:nvSpPr>
        <p:spPr>
          <a:xfrm>
            <a:off x="274320" y="2679192"/>
            <a:ext cx="685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dirty="0">
                <a:solidFill>
                  <a:srgbClr val="000000"/>
                </a:solidFill>
              </a:rPr>
              <a:t>🛡️</a:t>
            </a:r>
            <a:endParaRPr lang="en-US" dirty="0"/>
          </a:p>
        </p:txBody>
      </p:sp>
      <p:sp>
        <p:nvSpPr>
          <p:cNvPr id="13" name="Text 11"/>
          <p:cNvSpPr/>
          <p:nvPr/>
        </p:nvSpPr>
        <p:spPr>
          <a:xfrm>
            <a:off x="1005840" y="2679192"/>
            <a:ext cx="7772400" cy="658368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Always verify AI output — check legal sections, GSTIN data, financial figures.</a:t>
            </a:r>
            <a:endParaRPr lang="en-US" dirty="0"/>
          </a:p>
        </p:txBody>
      </p:sp>
      <p:sp>
        <p:nvSpPr>
          <p:cNvPr id="14" name="Shape 12"/>
          <p:cNvSpPr/>
          <p:nvPr/>
        </p:nvSpPr>
        <p:spPr>
          <a:xfrm>
            <a:off x="274320" y="3447288"/>
            <a:ext cx="8595360" cy="658368"/>
          </a:xfrm>
          <a:prstGeom prst="rect">
            <a:avLst/>
          </a:prstGeom>
          <a:solidFill>
            <a:srgbClr val="132057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5" name="Text 13"/>
          <p:cNvSpPr/>
          <p:nvPr/>
        </p:nvSpPr>
        <p:spPr>
          <a:xfrm>
            <a:off x="274320" y="3447288"/>
            <a:ext cx="685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dirty="0">
                <a:solidFill>
                  <a:srgbClr val="000000"/>
                </a:solidFill>
              </a:rPr>
              <a:t>📚</a:t>
            </a: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1005840" y="3447288"/>
            <a:ext cx="7772400" cy="658368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Prompt quality determines output quality — invest time in learning effective prompting.</a:t>
            </a:r>
            <a:endParaRPr lang="en-US" dirty="0"/>
          </a:p>
        </p:txBody>
      </p:sp>
      <p:sp>
        <p:nvSpPr>
          <p:cNvPr id="17" name="Shape 15"/>
          <p:cNvSpPr/>
          <p:nvPr/>
        </p:nvSpPr>
        <p:spPr>
          <a:xfrm>
            <a:off x="274320" y="4215384"/>
            <a:ext cx="8595360" cy="658368"/>
          </a:xfrm>
          <a:prstGeom prst="rect">
            <a:avLst/>
          </a:prstGeom>
          <a:solidFill>
            <a:srgbClr val="132057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8" name="Text 16"/>
          <p:cNvSpPr/>
          <p:nvPr/>
        </p:nvSpPr>
        <p:spPr>
          <a:xfrm>
            <a:off x="274320" y="4215384"/>
            <a:ext cx="68580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dirty="0">
                <a:solidFill>
                  <a:srgbClr val="000000"/>
                </a:solidFill>
              </a:rPr>
              <a:t>🚀</a:t>
            </a: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1005840" y="4215384"/>
            <a:ext cx="7772400" cy="658368"/>
          </a:xfrm>
          <a:prstGeom prst="rect">
            <a:avLst/>
          </a:prstGeom>
          <a:noFill/>
          <a:ln/>
        </p:spPr>
        <p:txBody>
          <a:bodyPr wrap="square" lIns="76200" tIns="76200" rIns="76200" bIns="7620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Start small: Use AI for one task this week. Scale as confidence grows.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1B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-731520" y="-731520"/>
            <a:ext cx="3200400" cy="3200400"/>
          </a:xfrm>
          <a:prstGeom prst="ellipse">
            <a:avLst/>
          </a:prstGeom>
          <a:solidFill>
            <a:srgbClr val="1A3A8F">
              <a:alpha val="45000"/>
            </a:srgbClr>
          </a:solidFill>
          <a:ln w="12700">
            <a:solidFill>
              <a:srgbClr val="1A3A8F">
                <a:alpha val="45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7132320" y="3200400"/>
            <a:ext cx="2743200" cy="2743200"/>
          </a:xfrm>
          <a:prstGeom prst="ellipse">
            <a:avLst/>
          </a:prstGeom>
          <a:solidFill>
            <a:srgbClr val="2D72D9">
              <a:alpha val="35000"/>
            </a:srgbClr>
          </a:solidFill>
          <a:ln w="12700">
            <a:solidFill>
              <a:srgbClr val="2D72D9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4" name="Shape 2"/>
          <p:cNvSpPr/>
          <p:nvPr/>
        </p:nvSpPr>
        <p:spPr>
          <a:xfrm>
            <a:off x="7772400" y="2560320"/>
            <a:ext cx="1828800" cy="1828800"/>
          </a:xfrm>
          <a:prstGeom prst="ellipse">
            <a:avLst/>
          </a:prstGeom>
          <a:solidFill>
            <a:srgbClr val="00C6FB">
              <a:alpha val="40000"/>
            </a:srgbClr>
          </a:solidFill>
          <a:ln w="12700">
            <a:solidFill>
              <a:srgbClr val="00C6FB">
                <a:alpha val="40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0" y="0"/>
            <a:ext cx="73152" cy="5143500"/>
          </a:xfrm>
          <a:prstGeom prst="rect">
            <a:avLst/>
          </a:prstGeom>
          <a:solidFill>
            <a:srgbClr val="FFD70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274320" y="640080"/>
            <a:ext cx="8595360" cy="12801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6600" b="1" kern="0" spc="1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Thank You!</a:t>
            </a:r>
            <a:endParaRPr lang="en-US" sz="6600" dirty="0"/>
          </a:p>
        </p:txBody>
      </p:sp>
      <p:sp>
        <p:nvSpPr>
          <p:cNvPr id="7" name="Text 5"/>
          <p:cNvSpPr/>
          <p:nvPr/>
        </p:nvSpPr>
        <p:spPr>
          <a:xfrm>
            <a:off x="274320" y="1874520"/>
            <a:ext cx="85953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i="1" dirty="0">
                <a:solidFill>
                  <a:srgbClr val="00C6FB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Questions? Let's discuss!</a:t>
            </a:r>
            <a:endParaRPr lang="en-US" sz="1800" dirty="0"/>
          </a:p>
        </p:txBody>
      </p:sp>
      <p:sp>
        <p:nvSpPr>
          <p:cNvPr id="8" name="Shape 6"/>
          <p:cNvSpPr/>
          <p:nvPr/>
        </p:nvSpPr>
        <p:spPr>
          <a:xfrm>
            <a:off x="2743200" y="2468880"/>
            <a:ext cx="3657600" cy="36576"/>
          </a:xfrm>
          <a:prstGeom prst="rect">
            <a:avLst/>
          </a:prstGeom>
          <a:solidFill>
            <a:srgbClr val="FFD70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9" name="Shape 7"/>
          <p:cNvSpPr/>
          <p:nvPr/>
        </p:nvSpPr>
        <p:spPr>
          <a:xfrm>
            <a:off x="1371600" y="2651760"/>
            <a:ext cx="6400800" cy="2194560"/>
          </a:xfrm>
          <a:prstGeom prst="rect">
            <a:avLst/>
          </a:prstGeom>
          <a:solidFill>
            <a:srgbClr val="132057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0" name="Shape 8"/>
          <p:cNvSpPr/>
          <p:nvPr/>
        </p:nvSpPr>
        <p:spPr>
          <a:xfrm>
            <a:off x="1371600" y="2651760"/>
            <a:ext cx="6400800" cy="54864"/>
          </a:xfrm>
          <a:prstGeom prst="rect">
            <a:avLst/>
          </a:prstGeom>
          <a:solidFill>
            <a:srgbClr val="FFD70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1" name="Text 9"/>
          <p:cNvSpPr/>
          <p:nvPr/>
        </p:nvSpPr>
        <p:spPr>
          <a:xfrm>
            <a:off x="1371600" y="2788920"/>
            <a:ext cx="64008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2200" b="1" dirty="0">
                <a:solidFill>
                  <a:srgbClr val="FFD7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 Kedar Pande</a:t>
            </a:r>
            <a:endParaRPr lang="en-US" sz="2200" dirty="0"/>
          </a:p>
        </p:txBody>
      </p:sp>
      <p:sp>
        <p:nvSpPr>
          <p:cNvPr id="12" name="Text 10"/>
          <p:cNvSpPr/>
          <p:nvPr/>
        </p:nvSpPr>
        <p:spPr>
          <a:xfrm>
            <a:off x="1371600" y="3291840"/>
            <a:ext cx="64008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8FA8D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Faculty – AICA | ICAI  |  Practicing CA – Chhatrapati Sambhajinagar</a:t>
            </a:r>
            <a:endParaRPr lang="en-US" sz="1100" dirty="0"/>
          </a:p>
        </p:txBody>
      </p:sp>
      <p:sp>
        <p:nvSpPr>
          <p:cNvPr id="13" name="Text 11"/>
          <p:cNvSpPr/>
          <p:nvPr/>
        </p:nvSpPr>
        <p:spPr>
          <a:xfrm>
            <a:off x="1371600" y="3657600"/>
            <a:ext cx="640080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📞  7588661199     ✉️  kedarpande@gmail.com</a:t>
            </a:r>
            <a:endParaRPr lang="en-US" sz="1400" dirty="0"/>
          </a:p>
        </p:txBody>
      </p:sp>
      <p:sp>
        <p:nvSpPr>
          <p:cNvPr id="14" name="Shape 12"/>
          <p:cNvSpPr/>
          <p:nvPr/>
        </p:nvSpPr>
        <p:spPr>
          <a:xfrm>
            <a:off x="274320" y="2926080"/>
            <a:ext cx="73152" cy="73152"/>
          </a:xfrm>
          <a:prstGeom prst="ellipse">
            <a:avLst/>
          </a:prstGeom>
          <a:solidFill>
            <a:srgbClr val="8FA8D0">
              <a:alpha val="35000"/>
            </a:srgbClr>
          </a:solidFill>
          <a:ln w="12700">
            <a:solidFill>
              <a:srgbClr val="8FA8D0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5" name="Shape 13"/>
          <p:cNvSpPr/>
          <p:nvPr/>
        </p:nvSpPr>
        <p:spPr>
          <a:xfrm>
            <a:off x="548640" y="2926080"/>
            <a:ext cx="73152" cy="73152"/>
          </a:xfrm>
          <a:prstGeom prst="ellipse">
            <a:avLst/>
          </a:prstGeom>
          <a:solidFill>
            <a:srgbClr val="8FA8D0">
              <a:alpha val="35000"/>
            </a:srgbClr>
          </a:solidFill>
          <a:ln w="12700">
            <a:solidFill>
              <a:srgbClr val="8FA8D0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6" name="Shape 14"/>
          <p:cNvSpPr/>
          <p:nvPr/>
        </p:nvSpPr>
        <p:spPr>
          <a:xfrm>
            <a:off x="822960" y="2926080"/>
            <a:ext cx="73152" cy="73152"/>
          </a:xfrm>
          <a:prstGeom prst="ellipse">
            <a:avLst/>
          </a:prstGeom>
          <a:solidFill>
            <a:srgbClr val="8FA8D0">
              <a:alpha val="35000"/>
            </a:srgbClr>
          </a:solidFill>
          <a:ln w="12700">
            <a:solidFill>
              <a:srgbClr val="8FA8D0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7" name="Shape 15"/>
          <p:cNvSpPr/>
          <p:nvPr/>
        </p:nvSpPr>
        <p:spPr>
          <a:xfrm>
            <a:off x="1097280" y="2926080"/>
            <a:ext cx="73152" cy="73152"/>
          </a:xfrm>
          <a:prstGeom prst="ellipse">
            <a:avLst/>
          </a:prstGeom>
          <a:solidFill>
            <a:srgbClr val="8FA8D0">
              <a:alpha val="35000"/>
            </a:srgbClr>
          </a:solidFill>
          <a:ln w="12700">
            <a:solidFill>
              <a:srgbClr val="8FA8D0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8" name="Shape 16"/>
          <p:cNvSpPr/>
          <p:nvPr/>
        </p:nvSpPr>
        <p:spPr>
          <a:xfrm>
            <a:off x="1371600" y="2926080"/>
            <a:ext cx="73152" cy="73152"/>
          </a:xfrm>
          <a:prstGeom prst="ellipse">
            <a:avLst/>
          </a:prstGeom>
          <a:solidFill>
            <a:srgbClr val="8FA8D0">
              <a:alpha val="35000"/>
            </a:srgbClr>
          </a:solidFill>
          <a:ln w="12700">
            <a:solidFill>
              <a:srgbClr val="8FA8D0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19" name="Shape 17"/>
          <p:cNvSpPr/>
          <p:nvPr/>
        </p:nvSpPr>
        <p:spPr>
          <a:xfrm>
            <a:off x="274320" y="3200400"/>
            <a:ext cx="73152" cy="73152"/>
          </a:xfrm>
          <a:prstGeom prst="ellipse">
            <a:avLst/>
          </a:prstGeom>
          <a:solidFill>
            <a:srgbClr val="8FA8D0">
              <a:alpha val="35000"/>
            </a:srgbClr>
          </a:solidFill>
          <a:ln w="12700">
            <a:solidFill>
              <a:srgbClr val="8FA8D0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0" name="Shape 18"/>
          <p:cNvSpPr/>
          <p:nvPr/>
        </p:nvSpPr>
        <p:spPr>
          <a:xfrm>
            <a:off x="548640" y="3200400"/>
            <a:ext cx="73152" cy="73152"/>
          </a:xfrm>
          <a:prstGeom prst="ellipse">
            <a:avLst/>
          </a:prstGeom>
          <a:solidFill>
            <a:srgbClr val="8FA8D0">
              <a:alpha val="35000"/>
            </a:srgbClr>
          </a:solidFill>
          <a:ln w="12700">
            <a:solidFill>
              <a:srgbClr val="8FA8D0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1" name="Shape 19"/>
          <p:cNvSpPr/>
          <p:nvPr/>
        </p:nvSpPr>
        <p:spPr>
          <a:xfrm>
            <a:off x="822960" y="3200400"/>
            <a:ext cx="73152" cy="73152"/>
          </a:xfrm>
          <a:prstGeom prst="ellipse">
            <a:avLst/>
          </a:prstGeom>
          <a:solidFill>
            <a:srgbClr val="8FA8D0">
              <a:alpha val="35000"/>
            </a:srgbClr>
          </a:solidFill>
          <a:ln w="12700">
            <a:solidFill>
              <a:srgbClr val="8FA8D0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2" name="Shape 20"/>
          <p:cNvSpPr/>
          <p:nvPr/>
        </p:nvSpPr>
        <p:spPr>
          <a:xfrm>
            <a:off x="1097280" y="3200400"/>
            <a:ext cx="73152" cy="73152"/>
          </a:xfrm>
          <a:prstGeom prst="ellipse">
            <a:avLst/>
          </a:prstGeom>
          <a:solidFill>
            <a:srgbClr val="8FA8D0">
              <a:alpha val="35000"/>
            </a:srgbClr>
          </a:solidFill>
          <a:ln w="12700">
            <a:solidFill>
              <a:srgbClr val="8FA8D0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3" name="Shape 21"/>
          <p:cNvSpPr/>
          <p:nvPr/>
        </p:nvSpPr>
        <p:spPr>
          <a:xfrm>
            <a:off x="1371600" y="3200400"/>
            <a:ext cx="73152" cy="73152"/>
          </a:xfrm>
          <a:prstGeom prst="ellipse">
            <a:avLst/>
          </a:prstGeom>
          <a:solidFill>
            <a:srgbClr val="8FA8D0">
              <a:alpha val="35000"/>
            </a:srgbClr>
          </a:solidFill>
          <a:ln w="12700">
            <a:solidFill>
              <a:srgbClr val="8FA8D0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4" name="Shape 22"/>
          <p:cNvSpPr/>
          <p:nvPr/>
        </p:nvSpPr>
        <p:spPr>
          <a:xfrm>
            <a:off x="274320" y="3474720"/>
            <a:ext cx="73152" cy="73152"/>
          </a:xfrm>
          <a:prstGeom prst="ellipse">
            <a:avLst/>
          </a:prstGeom>
          <a:solidFill>
            <a:srgbClr val="8FA8D0">
              <a:alpha val="35000"/>
            </a:srgbClr>
          </a:solidFill>
          <a:ln w="12700">
            <a:solidFill>
              <a:srgbClr val="8FA8D0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5" name="Shape 23"/>
          <p:cNvSpPr/>
          <p:nvPr/>
        </p:nvSpPr>
        <p:spPr>
          <a:xfrm>
            <a:off x="548640" y="3474720"/>
            <a:ext cx="73152" cy="73152"/>
          </a:xfrm>
          <a:prstGeom prst="ellipse">
            <a:avLst/>
          </a:prstGeom>
          <a:solidFill>
            <a:srgbClr val="8FA8D0">
              <a:alpha val="35000"/>
            </a:srgbClr>
          </a:solidFill>
          <a:ln w="12700">
            <a:solidFill>
              <a:srgbClr val="8FA8D0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6" name="Shape 24"/>
          <p:cNvSpPr/>
          <p:nvPr/>
        </p:nvSpPr>
        <p:spPr>
          <a:xfrm>
            <a:off x="822960" y="3474720"/>
            <a:ext cx="73152" cy="73152"/>
          </a:xfrm>
          <a:prstGeom prst="ellipse">
            <a:avLst/>
          </a:prstGeom>
          <a:solidFill>
            <a:srgbClr val="8FA8D0">
              <a:alpha val="35000"/>
            </a:srgbClr>
          </a:solidFill>
          <a:ln w="12700">
            <a:solidFill>
              <a:srgbClr val="8FA8D0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7" name="Shape 25"/>
          <p:cNvSpPr/>
          <p:nvPr/>
        </p:nvSpPr>
        <p:spPr>
          <a:xfrm>
            <a:off x="1097280" y="3474720"/>
            <a:ext cx="73152" cy="73152"/>
          </a:xfrm>
          <a:prstGeom prst="ellipse">
            <a:avLst/>
          </a:prstGeom>
          <a:solidFill>
            <a:srgbClr val="8FA8D0">
              <a:alpha val="35000"/>
            </a:srgbClr>
          </a:solidFill>
          <a:ln w="12700">
            <a:solidFill>
              <a:srgbClr val="8FA8D0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  <p:sp>
        <p:nvSpPr>
          <p:cNvPr id="28" name="Shape 26"/>
          <p:cNvSpPr/>
          <p:nvPr/>
        </p:nvSpPr>
        <p:spPr>
          <a:xfrm>
            <a:off x="1371600" y="3474720"/>
            <a:ext cx="73152" cy="73152"/>
          </a:xfrm>
          <a:prstGeom prst="ellipse">
            <a:avLst/>
          </a:prstGeom>
          <a:solidFill>
            <a:srgbClr val="8FA8D0">
              <a:alpha val="35000"/>
            </a:srgbClr>
          </a:solidFill>
          <a:ln w="12700">
            <a:solidFill>
              <a:srgbClr val="8FA8D0">
                <a:alpha val="35000"/>
              </a:srgbClr>
            </a:solidFill>
            <a:prstDash val="solid"/>
          </a:ln>
        </p:spPr>
        <p:txBody>
          <a:bodyPr/>
          <a:lstStyle/>
          <a:p>
            <a:endParaRPr lang="en-IN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0F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14400"/>
          </a:xfrm>
          <a:prstGeom prst="rect">
            <a:avLst/>
          </a:prstGeom>
          <a:solidFill>
            <a:srgbClr val="0D1B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Text 1"/>
          <p:cNvSpPr/>
          <p:nvPr/>
        </p:nvSpPr>
        <p:spPr>
          <a:xfrm>
            <a:off x="365760" y="0"/>
            <a:ext cx="841248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Today's Agenda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365760" y="1143000"/>
            <a:ext cx="41148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5" name="Shape 3"/>
          <p:cNvSpPr/>
          <p:nvPr/>
        </p:nvSpPr>
        <p:spPr>
          <a:xfrm>
            <a:off x="365760" y="1143000"/>
            <a:ext cx="502920" cy="1005840"/>
          </a:xfrm>
          <a:prstGeom prst="rect">
            <a:avLst/>
          </a:prstGeom>
          <a:solidFill>
            <a:srgbClr val="2D72D9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365760" y="1143000"/>
            <a:ext cx="502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01</a:t>
            </a: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960120" y="1143000"/>
            <a:ext cx="3474720" cy="100584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0D1B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&amp; GenAI – A Quick Foundation</a:t>
            </a:r>
            <a:endParaRPr lang="en-US" dirty="0"/>
          </a:p>
        </p:txBody>
      </p:sp>
      <p:sp>
        <p:nvSpPr>
          <p:cNvPr id="8" name="Shape 6"/>
          <p:cNvSpPr/>
          <p:nvPr/>
        </p:nvSpPr>
        <p:spPr>
          <a:xfrm>
            <a:off x="365760" y="2377440"/>
            <a:ext cx="41148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9" name="Shape 7"/>
          <p:cNvSpPr/>
          <p:nvPr/>
        </p:nvSpPr>
        <p:spPr>
          <a:xfrm>
            <a:off x="365760" y="2377440"/>
            <a:ext cx="502920" cy="1005840"/>
          </a:xfrm>
          <a:prstGeom prst="rect">
            <a:avLst/>
          </a:prstGeom>
          <a:solidFill>
            <a:srgbClr val="2D72D9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0" name="Text 8"/>
          <p:cNvSpPr/>
          <p:nvPr/>
        </p:nvSpPr>
        <p:spPr>
          <a:xfrm>
            <a:off x="365760" y="2377440"/>
            <a:ext cx="502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02</a:t>
            </a: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960120" y="2377440"/>
            <a:ext cx="3474720" cy="100584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0D1B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GST Reconciliation with AI</a:t>
            </a:r>
            <a:endParaRPr lang="en-US" dirty="0"/>
          </a:p>
        </p:txBody>
      </p:sp>
      <p:sp>
        <p:nvSpPr>
          <p:cNvPr id="12" name="Shape 10"/>
          <p:cNvSpPr/>
          <p:nvPr/>
        </p:nvSpPr>
        <p:spPr>
          <a:xfrm>
            <a:off x="365760" y="3611880"/>
            <a:ext cx="41148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3" name="Shape 11"/>
          <p:cNvSpPr/>
          <p:nvPr/>
        </p:nvSpPr>
        <p:spPr>
          <a:xfrm>
            <a:off x="365760" y="3611880"/>
            <a:ext cx="502920" cy="1005840"/>
          </a:xfrm>
          <a:prstGeom prst="rect">
            <a:avLst/>
          </a:prstGeom>
          <a:solidFill>
            <a:srgbClr val="2D72D9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4" name="Text 12"/>
          <p:cNvSpPr/>
          <p:nvPr/>
        </p:nvSpPr>
        <p:spPr>
          <a:xfrm>
            <a:off x="365760" y="3611880"/>
            <a:ext cx="502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03</a:t>
            </a: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960120" y="3611880"/>
            <a:ext cx="3474720" cy="100584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0D1B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Certificate Templates with AI</a:t>
            </a:r>
            <a:endParaRPr lang="en-US" dirty="0"/>
          </a:p>
        </p:txBody>
      </p:sp>
      <p:sp>
        <p:nvSpPr>
          <p:cNvPr id="16" name="Shape 14"/>
          <p:cNvSpPr/>
          <p:nvPr/>
        </p:nvSpPr>
        <p:spPr>
          <a:xfrm>
            <a:off x="4846320" y="1143000"/>
            <a:ext cx="41148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7" name="Shape 15"/>
          <p:cNvSpPr/>
          <p:nvPr/>
        </p:nvSpPr>
        <p:spPr>
          <a:xfrm>
            <a:off x="4846320" y="1143000"/>
            <a:ext cx="502920" cy="1005840"/>
          </a:xfrm>
          <a:prstGeom prst="rect">
            <a:avLst/>
          </a:prstGeom>
          <a:solidFill>
            <a:srgbClr val="2D72D9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8" name="Text 16"/>
          <p:cNvSpPr/>
          <p:nvPr/>
        </p:nvSpPr>
        <p:spPr>
          <a:xfrm>
            <a:off x="4846320" y="1143000"/>
            <a:ext cx="502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04</a:t>
            </a: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5440680" y="1143000"/>
            <a:ext cx="3474720" cy="100584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0D1B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Notice Replies using AI</a:t>
            </a:r>
            <a:endParaRPr lang="en-US" dirty="0"/>
          </a:p>
        </p:txBody>
      </p:sp>
      <p:sp>
        <p:nvSpPr>
          <p:cNvPr id="20" name="Shape 18"/>
          <p:cNvSpPr/>
          <p:nvPr/>
        </p:nvSpPr>
        <p:spPr>
          <a:xfrm>
            <a:off x="4846320" y="2377440"/>
            <a:ext cx="41148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1" name="Shape 19"/>
          <p:cNvSpPr/>
          <p:nvPr/>
        </p:nvSpPr>
        <p:spPr>
          <a:xfrm>
            <a:off x="4846320" y="2377440"/>
            <a:ext cx="502920" cy="1005840"/>
          </a:xfrm>
          <a:prstGeom prst="rect">
            <a:avLst/>
          </a:prstGeom>
          <a:solidFill>
            <a:srgbClr val="2D72D9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2" name="Text 20"/>
          <p:cNvSpPr/>
          <p:nvPr/>
        </p:nvSpPr>
        <p:spPr>
          <a:xfrm>
            <a:off x="4846320" y="2377440"/>
            <a:ext cx="502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05</a:t>
            </a: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5440680" y="2377440"/>
            <a:ext cx="3474720" cy="100584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0D1B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GST BOT for Office Staff and Clients</a:t>
            </a:r>
            <a:endParaRPr lang="en-US" dirty="0"/>
          </a:p>
        </p:txBody>
      </p:sp>
      <p:sp>
        <p:nvSpPr>
          <p:cNvPr id="24" name="Shape 22"/>
          <p:cNvSpPr/>
          <p:nvPr/>
        </p:nvSpPr>
        <p:spPr>
          <a:xfrm>
            <a:off x="4846320" y="3611880"/>
            <a:ext cx="4114800" cy="100584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8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5" name="Shape 23"/>
          <p:cNvSpPr/>
          <p:nvPr/>
        </p:nvSpPr>
        <p:spPr>
          <a:xfrm>
            <a:off x="4846320" y="3611880"/>
            <a:ext cx="502920" cy="1005840"/>
          </a:xfrm>
          <a:prstGeom prst="rect">
            <a:avLst/>
          </a:prstGeom>
          <a:solidFill>
            <a:srgbClr val="2D72D9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6" name="Text 24"/>
          <p:cNvSpPr/>
          <p:nvPr/>
        </p:nvSpPr>
        <p:spPr>
          <a:xfrm>
            <a:off x="4846320" y="3611880"/>
            <a:ext cx="5029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solidFill>
                  <a:srgbClr val="FFFFFF"/>
                </a:solidFill>
              </a:rPr>
              <a:t>06</a:t>
            </a:r>
            <a:endParaRPr lang="en-US" dirty="0"/>
          </a:p>
        </p:txBody>
      </p:sp>
      <p:sp>
        <p:nvSpPr>
          <p:cNvPr id="27" name="Text 25"/>
          <p:cNvSpPr/>
          <p:nvPr/>
        </p:nvSpPr>
        <p:spPr>
          <a:xfrm>
            <a:off x="5440680" y="3611880"/>
            <a:ext cx="3474720" cy="1005840"/>
          </a:xfrm>
          <a:prstGeom prst="rect">
            <a:avLst/>
          </a:prstGeom>
          <a:noFill/>
          <a:ln/>
        </p:spPr>
        <p:txBody>
          <a:bodyPr wrap="square" lIns="101600" tIns="101600" rIns="101600" bIns="101600" rtlCol="0" anchor="ctr"/>
          <a:lstStyle/>
          <a:p>
            <a:pPr marL="0" indent="0">
              <a:buNone/>
            </a:pPr>
            <a:r>
              <a:rPr lang="en-US" dirty="0">
                <a:solidFill>
                  <a:srgbClr val="0D1B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GSTR-9 &amp; 9C Preparation with AI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D1B4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3A8F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0C6F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228600" y="0"/>
            <a:ext cx="868680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&amp; GenAI – A Quick Foundation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28600" y="1188720"/>
            <a:ext cx="2743200" cy="3671668"/>
          </a:xfrm>
          <a:prstGeom prst="rect">
            <a:avLst/>
          </a:prstGeom>
          <a:solidFill>
            <a:srgbClr val="132057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Shape 4"/>
          <p:cNvSpPr/>
          <p:nvPr/>
        </p:nvSpPr>
        <p:spPr>
          <a:xfrm>
            <a:off x="228600" y="1188720"/>
            <a:ext cx="2743200" cy="64008"/>
          </a:xfrm>
          <a:prstGeom prst="rect">
            <a:avLst/>
          </a:prstGeom>
          <a:solidFill>
            <a:srgbClr val="00C6F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7" name="Text 5"/>
          <p:cNvSpPr/>
          <p:nvPr/>
        </p:nvSpPr>
        <p:spPr>
          <a:xfrm>
            <a:off x="228600" y="128016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0C6FB"/>
                </a:solidFill>
              </a:rPr>
              <a:t>What is AI?</a:t>
            </a:r>
            <a:endParaRPr lang="en-US" sz="2000" dirty="0"/>
          </a:p>
        </p:txBody>
      </p:sp>
      <p:sp>
        <p:nvSpPr>
          <p:cNvPr id="8" name="Text 6"/>
          <p:cNvSpPr/>
          <p:nvPr/>
        </p:nvSpPr>
        <p:spPr>
          <a:xfrm>
            <a:off x="320040" y="1737359"/>
            <a:ext cx="2560320" cy="2961249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(Artificial Intelligence) lets machines simulate human thinking — reasoning, learning, and decision-making — without explicit programming.</a:t>
            </a:r>
            <a:endParaRPr lang="en-US" sz="2000" dirty="0"/>
          </a:p>
        </p:txBody>
      </p:sp>
      <p:sp>
        <p:nvSpPr>
          <p:cNvPr id="9" name="Shape 7"/>
          <p:cNvSpPr/>
          <p:nvPr/>
        </p:nvSpPr>
        <p:spPr>
          <a:xfrm>
            <a:off x="3172968" y="1188720"/>
            <a:ext cx="2743200" cy="3671668"/>
          </a:xfrm>
          <a:prstGeom prst="rect">
            <a:avLst/>
          </a:prstGeom>
          <a:solidFill>
            <a:srgbClr val="132057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0" name="Shape 8"/>
          <p:cNvSpPr/>
          <p:nvPr/>
        </p:nvSpPr>
        <p:spPr>
          <a:xfrm>
            <a:off x="3172968" y="1188720"/>
            <a:ext cx="2743200" cy="64008"/>
          </a:xfrm>
          <a:prstGeom prst="rect">
            <a:avLst/>
          </a:prstGeom>
          <a:solidFill>
            <a:srgbClr val="00C6F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1" name="Text 9"/>
          <p:cNvSpPr/>
          <p:nvPr/>
        </p:nvSpPr>
        <p:spPr>
          <a:xfrm>
            <a:off x="3172968" y="128016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0C6FB"/>
                </a:solidFill>
              </a:rPr>
              <a:t>What is GenAI?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3264408" y="1737360"/>
            <a:ext cx="2560320" cy="296124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Generative AI creates new content (text, images, code) by learning patterns from massive datasets. Tools: ChatGPT, Claude, Gemini, Copilot.</a:t>
            </a:r>
            <a:endParaRPr lang="en-US" sz="2000" dirty="0"/>
          </a:p>
        </p:txBody>
      </p:sp>
      <p:sp>
        <p:nvSpPr>
          <p:cNvPr id="13" name="Shape 11"/>
          <p:cNvSpPr/>
          <p:nvPr/>
        </p:nvSpPr>
        <p:spPr>
          <a:xfrm>
            <a:off x="6117336" y="1188720"/>
            <a:ext cx="2743200" cy="3671668"/>
          </a:xfrm>
          <a:prstGeom prst="rect">
            <a:avLst/>
          </a:prstGeom>
          <a:solidFill>
            <a:srgbClr val="132057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4" name="Shape 12"/>
          <p:cNvSpPr/>
          <p:nvPr/>
        </p:nvSpPr>
        <p:spPr>
          <a:xfrm>
            <a:off x="6117336" y="1188720"/>
            <a:ext cx="2743200" cy="64008"/>
          </a:xfrm>
          <a:prstGeom prst="rect">
            <a:avLst/>
          </a:prstGeom>
          <a:solidFill>
            <a:srgbClr val="00C6F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5" name="Text 13"/>
          <p:cNvSpPr/>
          <p:nvPr/>
        </p:nvSpPr>
        <p:spPr>
          <a:xfrm>
            <a:off x="6117336" y="1280160"/>
            <a:ext cx="27432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b="1" dirty="0">
                <a:solidFill>
                  <a:srgbClr val="00C6FB"/>
                </a:solidFill>
              </a:rPr>
              <a:t>LLMs &amp; Prompts</a:t>
            </a:r>
            <a:endParaRPr lang="en-US" sz="2000" dirty="0"/>
          </a:p>
        </p:txBody>
      </p:sp>
      <p:sp>
        <p:nvSpPr>
          <p:cNvPr id="16" name="Text 14"/>
          <p:cNvSpPr/>
          <p:nvPr/>
        </p:nvSpPr>
        <p:spPr>
          <a:xfrm>
            <a:off x="6208776" y="1737360"/>
            <a:ext cx="2560320" cy="2961248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0" indent="0">
              <a:buNone/>
            </a:pPr>
            <a:r>
              <a:rPr lang="en-US" sz="20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Large Language Models (LLMs) are the engine behind GenAI tools. Your prompt is the instruction — better prompts = better output.</a:t>
            </a:r>
            <a:endParaRPr lang="en-US" sz="2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FCAB6F8-EF98-8EE1-B777-5B0F0F94DF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50DE10E3-2AE0-6E01-3A78-F70E35746114}"/>
              </a:ext>
            </a:extLst>
          </p:cNvPr>
          <p:cNvSpPr/>
          <p:nvPr/>
        </p:nvSpPr>
        <p:spPr>
          <a:xfrm>
            <a:off x="0" y="0"/>
            <a:ext cx="9144000" cy="436098"/>
          </a:xfrm>
          <a:prstGeom prst="rect">
            <a:avLst/>
          </a:prstGeom>
          <a:solidFill>
            <a:srgbClr val="1A3A8F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Shape 1">
            <a:extLst>
              <a:ext uri="{FF2B5EF4-FFF2-40B4-BE49-F238E27FC236}">
                <a16:creationId xmlns:a16="http://schemas.microsoft.com/office/drawing/2014/main" id="{CE9292F6-43DE-D13B-1DDB-614153CAB99F}"/>
              </a:ext>
            </a:extLst>
          </p:cNvPr>
          <p:cNvSpPr/>
          <p:nvPr/>
        </p:nvSpPr>
        <p:spPr>
          <a:xfrm>
            <a:off x="0" y="0"/>
            <a:ext cx="54864" cy="5143500"/>
          </a:xfrm>
          <a:prstGeom prst="rect">
            <a:avLst/>
          </a:prstGeom>
          <a:solidFill>
            <a:srgbClr val="00C6F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12C33789-62FB-0128-1015-E57406F621AD}"/>
              </a:ext>
            </a:extLst>
          </p:cNvPr>
          <p:cNvSpPr/>
          <p:nvPr/>
        </p:nvSpPr>
        <p:spPr>
          <a:xfrm>
            <a:off x="228600" y="0"/>
            <a:ext cx="8686800" cy="43609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and Privacy</a:t>
            </a:r>
            <a:endParaRPr lang="en-US" sz="2400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1D0E7A8-F325-F4EC-A939-451E3FC73DD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 t="7021" b="5504"/>
          <a:stretch>
            <a:fillRect/>
          </a:stretch>
        </p:blipFill>
        <p:spPr>
          <a:xfrm>
            <a:off x="902388" y="436099"/>
            <a:ext cx="7339223" cy="4707402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68066D1D-8187-6899-638B-47AD5414AB2F}"/>
              </a:ext>
            </a:extLst>
          </p:cNvPr>
          <p:cNvSpPr/>
          <p:nvPr/>
        </p:nvSpPr>
        <p:spPr>
          <a:xfrm>
            <a:off x="902388" y="3635829"/>
            <a:ext cx="1419898" cy="13861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0299969-FA0B-15BB-6F40-D0753603A561}"/>
              </a:ext>
            </a:extLst>
          </p:cNvPr>
          <p:cNvSpPr/>
          <p:nvPr/>
        </p:nvSpPr>
        <p:spPr>
          <a:xfrm>
            <a:off x="1388617" y="1632858"/>
            <a:ext cx="1419898" cy="1386114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15D961C-57A8-5797-D0D0-9CD81DBBABFE}"/>
              </a:ext>
            </a:extLst>
          </p:cNvPr>
          <p:cNvSpPr/>
          <p:nvPr/>
        </p:nvSpPr>
        <p:spPr>
          <a:xfrm>
            <a:off x="3862050" y="710628"/>
            <a:ext cx="1419898" cy="127782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ADE6452-41CD-3422-ECC0-1EDAFDE8C09F}"/>
              </a:ext>
            </a:extLst>
          </p:cNvPr>
          <p:cNvSpPr/>
          <p:nvPr/>
        </p:nvSpPr>
        <p:spPr>
          <a:xfrm>
            <a:off x="6335485" y="1726630"/>
            <a:ext cx="1419898" cy="1277829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87F9B47-31D8-4F87-B2DA-5DFFEE56496D}"/>
              </a:ext>
            </a:extLst>
          </p:cNvPr>
          <p:cNvSpPr/>
          <p:nvPr/>
        </p:nvSpPr>
        <p:spPr>
          <a:xfrm>
            <a:off x="6763657" y="3526402"/>
            <a:ext cx="1419898" cy="1495541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6240775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0F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1B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4864" cy="1005840"/>
          </a:xfrm>
          <a:prstGeom prst="rect">
            <a:avLst/>
          </a:prstGeom>
          <a:solidFill>
            <a:srgbClr val="00C48C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182880" y="0"/>
            <a:ext cx="8778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  |  GST Reconciliation with AI</a:t>
            </a:r>
            <a:endParaRPr lang="en-US" sz="2400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02F6D2AE-CF46-7D65-02AA-94425FAFD61C}"/>
              </a:ext>
            </a:extLst>
          </p:cNvPr>
          <p:cNvGrpSpPr/>
          <p:nvPr/>
        </p:nvGrpSpPr>
        <p:grpSpPr>
          <a:xfrm>
            <a:off x="228600" y="1097280"/>
            <a:ext cx="4114800" cy="3749040"/>
            <a:chOff x="228600" y="1097280"/>
            <a:chExt cx="4114800" cy="3749040"/>
          </a:xfrm>
        </p:grpSpPr>
        <p:sp>
          <p:nvSpPr>
            <p:cNvPr id="5" name="Shape 3"/>
            <p:cNvSpPr/>
            <p:nvPr/>
          </p:nvSpPr>
          <p:spPr>
            <a:xfrm>
              <a:off x="228600" y="1097280"/>
              <a:ext cx="4114800" cy="3749040"/>
            </a:xfrm>
            <a:prstGeom prst="rect">
              <a:avLst/>
            </a:prstGeom>
            <a:solidFill>
              <a:srgbClr val="FFFFFF"/>
            </a:solidFill>
            <a:ln/>
            <a:effectLst>
              <a:outerShdw blurRad="101600" dist="25400" dir="8100000" algn="bl" rotWithShape="0">
                <a:srgbClr val="000000">
                  <a:alpha val="10000"/>
                </a:srgbClr>
              </a:outerShdw>
            </a:effectLst>
          </p:spPr>
          <p:txBody>
            <a:bodyPr/>
            <a:lstStyle/>
            <a:p>
              <a:endParaRPr lang="en-IN"/>
            </a:p>
          </p:txBody>
        </p:sp>
        <p:sp>
          <p:nvSpPr>
            <p:cNvPr id="6" name="Shape 4"/>
            <p:cNvSpPr/>
            <p:nvPr/>
          </p:nvSpPr>
          <p:spPr>
            <a:xfrm>
              <a:off x="228600" y="1097280"/>
              <a:ext cx="4114800" cy="384048"/>
            </a:xfrm>
            <a:prstGeom prst="rect">
              <a:avLst/>
            </a:prstGeom>
            <a:solidFill>
              <a:srgbClr val="E63946"/>
            </a:solidFill>
            <a:ln/>
          </p:spPr>
          <p:txBody>
            <a:bodyPr/>
            <a:lstStyle/>
            <a:p>
              <a:endParaRPr lang="en-IN"/>
            </a:p>
          </p:txBody>
        </p:sp>
        <p:sp>
          <p:nvSpPr>
            <p:cNvPr id="7" name="Text 5"/>
            <p:cNvSpPr/>
            <p:nvPr/>
          </p:nvSpPr>
          <p:spPr>
            <a:xfrm>
              <a:off x="228600" y="1097280"/>
              <a:ext cx="4114800" cy="384048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400" b="1" dirty="0">
                  <a:solidFill>
                    <a:srgbClr val="FFFFFF"/>
                  </a:solidFill>
                </a:rPr>
                <a:t>❌  The Old Pain</a:t>
              </a:r>
              <a:endParaRPr lang="en-US" sz="1400" dirty="0"/>
            </a:p>
          </p:txBody>
        </p:sp>
        <p:sp>
          <p:nvSpPr>
            <p:cNvPr id="8" name="Text 6"/>
            <p:cNvSpPr/>
            <p:nvPr/>
          </p:nvSpPr>
          <p:spPr>
            <a:xfrm>
              <a:off x="411480" y="1554480"/>
              <a:ext cx="3794760" cy="3200400"/>
            </a:xfrm>
            <a:prstGeom prst="rect">
              <a:avLst/>
            </a:prstGeom>
            <a:noFill/>
            <a:ln/>
          </p:spPr>
          <p:txBody>
            <a:bodyPr wrap="square" lIns="50800" tIns="50800" rIns="50800" bIns="50800" rtlCol="0" anchor="ctr"/>
            <a:lstStyle/>
            <a:p>
              <a:pPr marL="342900" indent="-342900">
                <a:buSzPct val="100000"/>
                <a:buChar char="•"/>
              </a:pPr>
              <a:r>
                <a:rPr lang="en-US" sz="1700" dirty="0">
                  <a:solidFill>
                    <a:srgbClr val="333333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Manual matching of GSTR-2A/2B vs purchase register — hours of VLOOKUP</a:t>
              </a:r>
              <a:endParaRPr lang="en-US" sz="1700" dirty="0"/>
            </a:p>
            <a:p>
              <a:pPr marL="342900" indent="-342900">
                <a:buSzPct val="100000"/>
                <a:buChar char="•"/>
              </a:pPr>
              <a:r>
                <a:rPr lang="en-US" sz="1700" dirty="0">
                  <a:solidFill>
                    <a:srgbClr val="333333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Missing ITC due to vendor non-filing not caught in time</a:t>
              </a:r>
              <a:endParaRPr lang="en-US" sz="1700" dirty="0"/>
            </a:p>
            <a:p>
              <a:pPr marL="342900" indent="-342900">
                <a:buSzPct val="100000"/>
                <a:buChar char="•"/>
              </a:pPr>
              <a:r>
                <a:rPr lang="en-US" sz="1700" dirty="0">
                  <a:solidFill>
                    <a:srgbClr val="333333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Thousands of invoices — mismatches buried in Excel sheets</a:t>
              </a:r>
              <a:endParaRPr lang="en-US" sz="1700" dirty="0"/>
            </a:p>
            <a:p>
              <a:pPr marL="342900" indent="-342900">
                <a:buSzPct val="100000"/>
                <a:buChar char="•"/>
              </a:pPr>
              <a:r>
                <a:rPr lang="en-US" sz="1700" dirty="0">
                  <a:solidFill>
                    <a:srgbClr val="333333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Month-end crunch leaves no time for proper reconciliation</a:t>
              </a:r>
              <a:endParaRPr lang="en-US" sz="1700" dirty="0"/>
            </a:p>
            <a:p>
              <a:pPr marL="342900" indent="-342900">
                <a:buSzPct val="100000"/>
                <a:buChar char="•"/>
              </a:pPr>
              <a:r>
                <a:rPr lang="en-US" sz="1700" dirty="0">
                  <a:solidFill>
                    <a:srgbClr val="333333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Risk of notices for excess ITC claimed</a:t>
              </a:r>
              <a:endParaRPr lang="en-US" sz="1700" dirty="0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9110EC0-119E-904E-4384-29871717620B}"/>
              </a:ext>
            </a:extLst>
          </p:cNvPr>
          <p:cNvGrpSpPr/>
          <p:nvPr/>
        </p:nvGrpSpPr>
        <p:grpSpPr>
          <a:xfrm>
            <a:off x="4572000" y="1097280"/>
            <a:ext cx="4343400" cy="3749040"/>
            <a:chOff x="4572000" y="1097280"/>
            <a:chExt cx="4343400" cy="3749040"/>
          </a:xfrm>
        </p:grpSpPr>
        <p:sp>
          <p:nvSpPr>
            <p:cNvPr id="9" name="Shape 7"/>
            <p:cNvSpPr/>
            <p:nvPr/>
          </p:nvSpPr>
          <p:spPr>
            <a:xfrm>
              <a:off x="4572000" y="1097280"/>
              <a:ext cx="4343400" cy="3749040"/>
            </a:xfrm>
            <a:prstGeom prst="rect">
              <a:avLst/>
            </a:prstGeom>
            <a:solidFill>
              <a:srgbClr val="FFFFFF"/>
            </a:solidFill>
            <a:ln/>
            <a:effectLst>
              <a:outerShdw blurRad="101600" dist="25400" dir="8100000" algn="bl" rotWithShape="0">
                <a:srgbClr val="000000">
                  <a:alpha val="10000"/>
                </a:srgbClr>
              </a:outerShdw>
            </a:effectLst>
          </p:spPr>
          <p:txBody>
            <a:bodyPr/>
            <a:lstStyle/>
            <a:p>
              <a:endParaRPr lang="en-IN"/>
            </a:p>
          </p:txBody>
        </p:sp>
        <p:sp>
          <p:nvSpPr>
            <p:cNvPr id="10" name="Shape 8"/>
            <p:cNvSpPr/>
            <p:nvPr/>
          </p:nvSpPr>
          <p:spPr>
            <a:xfrm>
              <a:off x="4572000" y="1097280"/>
              <a:ext cx="4343400" cy="384048"/>
            </a:xfrm>
            <a:prstGeom prst="rect">
              <a:avLst/>
            </a:prstGeom>
            <a:solidFill>
              <a:srgbClr val="00C48C"/>
            </a:solidFill>
            <a:ln/>
          </p:spPr>
          <p:txBody>
            <a:bodyPr/>
            <a:lstStyle/>
            <a:p>
              <a:endParaRPr lang="en-IN"/>
            </a:p>
          </p:txBody>
        </p:sp>
        <p:sp>
          <p:nvSpPr>
            <p:cNvPr id="11" name="Text 9"/>
            <p:cNvSpPr/>
            <p:nvPr/>
          </p:nvSpPr>
          <p:spPr>
            <a:xfrm>
              <a:off x="4572000" y="1097280"/>
              <a:ext cx="4343400" cy="384048"/>
            </a:xfrm>
            <a:prstGeom prst="rect">
              <a:avLst/>
            </a:prstGeom>
            <a:noFill/>
            <a:ln/>
          </p:spPr>
          <p:txBody>
            <a:bodyPr wrap="square" lIns="0" tIns="0" rIns="0" bIns="0" rtlCol="0" anchor="ctr"/>
            <a:lstStyle/>
            <a:p>
              <a:pPr marL="0" indent="0" algn="ctr">
                <a:buNone/>
              </a:pPr>
              <a:r>
                <a:rPr lang="en-US" sz="1400" b="1" dirty="0">
                  <a:solidFill>
                    <a:srgbClr val="FFFFFF"/>
                  </a:solidFill>
                </a:rPr>
                <a:t>✅  AI-Powered Reco</a:t>
              </a:r>
              <a:endParaRPr lang="en-US" sz="1400" dirty="0"/>
            </a:p>
          </p:txBody>
        </p:sp>
        <p:sp>
          <p:nvSpPr>
            <p:cNvPr id="12" name="Text 10"/>
            <p:cNvSpPr/>
            <p:nvPr/>
          </p:nvSpPr>
          <p:spPr>
            <a:xfrm>
              <a:off x="4709160" y="1554480"/>
              <a:ext cx="4069080" cy="3200400"/>
            </a:xfrm>
            <a:prstGeom prst="rect">
              <a:avLst/>
            </a:prstGeom>
            <a:noFill/>
            <a:ln/>
          </p:spPr>
          <p:txBody>
            <a:bodyPr wrap="square" lIns="50800" tIns="50800" rIns="50800" bIns="50800" rtlCol="0" anchor="ctr"/>
            <a:lstStyle/>
            <a:p>
              <a:pPr marL="342900" indent="-342900">
                <a:buSzPct val="100000"/>
                <a:buChar char="•"/>
              </a:pPr>
              <a:r>
                <a:rPr lang="en-US" sz="1700" dirty="0">
                  <a:solidFill>
                    <a:srgbClr val="333333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Upload GSTR-2B JSON + purchase register → AI auto-matches invoices</a:t>
              </a:r>
              <a:endParaRPr lang="en-US" sz="1700" dirty="0"/>
            </a:p>
            <a:p>
              <a:pPr marL="342900" indent="-342900">
                <a:buSzPct val="100000"/>
                <a:buChar char="•"/>
              </a:pPr>
              <a:r>
                <a:rPr lang="en-US" sz="1700" dirty="0">
                  <a:solidFill>
                    <a:srgbClr val="333333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Flags mismatches, GSTIN errors, and rate differences instantly</a:t>
              </a:r>
              <a:endParaRPr lang="en-US" sz="1700" dirty="0"/>
            </a:p>
            <a:p>
              <a:pPr marL="342900" indent="-342900">
                <a:buSzPct val="100000"/>
                <a:buChar char="•"/>
              </a:pPr>
              <a:r>
                <a:rPr lang="en-US" sz="1700" dirty="0">
                  <a:solidFill>
                    <a:srgbClr val="333333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AI drafts follow-up messages to vendors for pending invoices</a:t>
              </a:r>
              <a:endParaRPr lang="en-US" sz="1700" dirty="0"/>
            </a:p>
            <a:p>
              <a:pPr marL="342900" indent="-342900">
                <a:buSzPct val="100000"/>
                <a:buChar char="•"/>
              </a:pPr>
              <a:r>
                <a:rPr lang="en-US" sz="1700" dirty="0">
                  <a:solidFill>
                    <a:srgbClr val="333333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ChatGPT / Claude can analyze Excel data and highlight anomalies</a:t>
              </a:r>
              <a:endParaRPr lang="en-US" sz="1700" dirty="0"/>
            </a:p>
            <a:p>
              <a:pPr marL="342900" indent="-342900">
                <a:buSzPct val="100000"/>
                <a:buChar char="•"/>
              </a:pPr>
              <a:r>
                <a:rPr lang="en-US" sz="1700" dirty="0">
                  <a:solidFill>
                    <a:srgbClr val="333333"/>
                  </a:solidFill>
                  <a:latin typeface="Calibri" pitchFamily="34" charset="0"/>
                  <a:ea typeface="Calibri" pitchFamily="34" charset="-122"/>
                  <a:cs typeface="Calibri" pitchFamily="34" charset="-120"/>
                </a:rPr>
                <a:t>Demo: Paste table in Claude → ask 'find mismatches &gt; ₹10,000'</a:t>
              </a:r>
              <a:endParaRPr lang="en-US" sz="17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3A8F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4864" cy="1005840"/>
          </a:xfrm>
          <a:prstGeom prst="rect">
            <a:avLst/>
          </a:prstGeom>
          <a:solidFill>
            <a:srgbClr val="FFD70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182880" y="0"/>
            <a:ext cx="8778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  |  Document Templates with AI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274320" y="1535338"/>
            <a:ext cx="8595360" cy="207282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CAs issue dozens of certificates and prepares a lot of documents. </a:t>
            </a:r>
          </a:p>
          <a:p>
            <a:pPr marL="0" indent="0">
              <a:buNone/>
            </a:pPr>
            <a:r>
              <a:rPr lang="en-US" sz="320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GST Registration, Composition, Export/LUT, GTA, Nil-rated declarations. AI drafts them in seconds.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0F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1B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4864" cy="1005840"/>
          </a:xfrm>
          <a:prstGeom prst="rect">
            <a:avLst/>
          </a:prstGeom>
          <a:solidFill>
            <a:srgbClr val="FF7A45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182880" y="0"/>
            <a:ext cx="8778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  |  Notice Replies using AI</a:t>
            </a:r>
            <a:endParaRPr lang="en-US" sz="2400" dirty="0"/>
          </a:p>
        </p:txBody>
      </p:sp>
      <p:sp>
        <p:nvSpPr>
          <p:cNvPr id="5" name="Shape 3"/>
          <p:cNvSpPr/>
          <p:nvPr/>
        </p:nvSpPr>
        <p:spPr>
          <a:xfrm>
            <a:off x="2240280" y="2304288"/>
            <a:ext cx="201168" cy="73152"/>
          </a:xfrm>
          <a:prstGeom prst="rect">
            <a:avLst/>
          </a:prstGeom>
          <a:solidFill>
            <a:srgbClr val="2D72D9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6" name="Text 4"/>
          <p:cNvSpPr/>
          <p:nvPr/>
        </p:nvSpPr>
        <p:spPr>
          <a:xfrm>
            <a:off x="2377440" y="2212848"/>
            <a:ext cx="182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D72D9"/>
                </a:solidFill>
              </a:rPr>
              <a:t>▶</a:t>
            </a:r>
            <a:endParaRPr lang="en-US" sz="1000" dirty="0"/>
          </a:p>
        </p:txBody>
      </p:sp>
      <p:sp>
        <p:nvSpPr>
          <p:cNvPr id="7" name="Shape 5"/>
          <p:cNvSpPr/>
          <p:nvPr/>
        </p:nvSpPr>
        <p:spPr>
          <a:xfrm>
            <a:off x="228600" y="1143000"/>
            <a:ext cx="1920240" cy="26517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8" name="Shape 6"/>
          <p:cNvSpPr/>
          <p:nvPr/>
        </p:nvSpPr>
        <p:spPr>
          <a:xfrm>
            <a:off x="914400" y="1188720"/>
            <a:ext cx="548640" cy="548640"/>
          </a:xfrm>
          <a:prstGeom prst="ellipse">
            <a:avLst/>
          </a:prstGeom>
          <a:solidFill>
            <a:srgbClr val="2D72D9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9" name="Text 7"/>
          <p:cNvSpPr/>
          <p:nvPr/>
        </p:nvSpPr>
        <p:spPr>
          <a:xfrm>
            <a:off x="914400" y="11887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1</a:t>
            </a:r>
            <a:endParaRPr lang="en-US" sz="1600" dirty="0"/>
          </a:p>
        </p:txBody>
      </p:sp>
      <p:sp>
        <p:nvSpPr>
          <p:cNvPr id="10" name="Text 8"/>
          <p:cNvSpPr/>
          <p:nvPr/>
        </p:nvSpPr>
        <p:spPr>
          <a:xfrm>
            <a:off x="320040" y="1874520"/>
            <a:ext cx="1737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1B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Upload Notice</a:t>
            </a:r>
            <a:endParaRPr lang="en-US" sz="1200" dirty="0"/>
          </a:p>
        </p:txBody>
      </p:sp>
      <p:sp>
        <p:nvSpPr>
          <p:cNvPr id="11" name="Text 9"/>
          <p:cNvSpPr/>
          <p:nvPr/>
        </p:nvSpPr>
        <p:spPr>
          <a:xfrm>
            <a:off x="320040" y="2331720"/>
            <a:ext cx="17373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Paste notice text or upload PDF to Claude / ChatGPT</a:t>
            </a:r>
            <a:endParaRPr lang="en-US" sz="1050" dirty="0"/>
          </a:p>
        </p:txBody>
      </p:sp>
      <p:sp>
        <p:nvSpPr>
          <p:cNvPr id="12" name="Shape 10"/>
          <p:cNvSpPr/>
          <p:nvPr/>
        </p:nvSpPr>
        <p:spPr>
          <a:xfrm>
            <a:off x="4453128" y="2304288"/>
            <a:ext cx="201168" cy="73152"/>
          </a:xfrm>
          <a:prstGeom prst="rect">
            <a:avLst/>
          </a:prstGeom>
          <a:solidFill>
            <a:srgbClr val="2D72D9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3" name="Text 11"/>
          <p:cNvSpPr/>
          <p:nvPr/>
        </p:nvSpPr>
        <p:spPr>
          <a:xfrm>
            <a:off x="4590288" y="2212848"/>
            <a:ext cx="182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D72D9"/>
                </a:solidFill>
              </a:rPr>
              <a:t>▶</a:t>
            </a:r>
            <a:endParaRPr lang="en-US" sz="1000" dirty="0"/>
          </a:p>
        </p:txBody>
      </p:sp>
      <p:sp>
        <p:nvSpPr>
          <p:cNvPr id="14" name="Shape 12"/>
          <p:cNvSpPr/>
          <p:nvPr/>
        </p:nvSpPr>
        <p:spPr>
          <a:xfrm>
            <a:off x="2441448" y="1143000"/>
            <a:ext cx="1920240" cy="26517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5" name="Shape 13"/>
          <p:cNvSpPr/>
          <p:nvPr/>
        </p:nvSpPr>
        <p:spPr>
          <a:xfrm>
            <a:off x="3127248" y="1188720"/>
            <a:ext cx="548640" cy="548640"/>
          </a:xfrm>
          <a:prstGeom prst="ellipse">
            <a:avLst/>
          </a:prstGeom>
          <a:solidFill>
            <a:srgbClr val="2D72D9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6" name="Text 14"/>
          <p:cNvSpPr/>
          <p:nvPr/>
        </p:nvSpPr>
        <p:spPr>
          <a:xfrm>
            <a:off x="3127248" y="11887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2</a:t>
            </a:r>
            <a:endParaRPr lang="en-US" sz="1600" dirty="0"/>
          </a:p>
        </p:txBody>
      </p:sp>
      <p:sp>
        <p:nvSpPr>
          <p:cNvPr id="17" name="Text 15"/>
          <p:cNvSpPr/>
          <p:nvPr/>
        </p:nvSpPr>
        <p:spPr>
          <a:xfrm>
            <a:off x="2532888" y="1874520"/>
            <a:ext cx="1737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1B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Summarises</a:t>
            </a:r>
            <a:endParaRPr lang="en-US" sz="1200" dirty="0"/>
          </a:p>
        </p:txBody>
      </p:sp>
      <p:sp>
        <p:nvSpPr>
          <p:cNvPr id="18" name="Text 16"/>
          <p:cNvSpPr/>
          <p:nvPr/>
        </p:nvSpPr>
        <p:spPr>
          <a:xfrm>
            <a:off x="2532888" y="2331720"/>
            <a:ext cx="17373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extracts issue, section cited, demand amount &amp; deadline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665976" y="2304288"/>
            <a:ext cx="201168" cy="73152"/>
          </a:xfrm>
          <a:prstGeom prst="rect">
            <a:avLst/>
          </a:prstGeom>
          <a:solidFill>
            <a:srgbClr val="2D72D9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0" name="Text 18"/>
          <p:cNvSpPr/>
          <p:nvPr/>
        </p:nvSpPr>
        <p:spPr>
          <a:xfrm>
            <a:off x="6803136" y="2212848"/>
            <a:ext cx="18288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2D72D9"/>
                </a:solidFill>
              </a:rPr>
              <a:t>▶</a:t>
            </a:r>
            <a:endParaRPr lang="en-US" sz="1000" dirty="0"/>
          </a:p>
        </p:txBody>
      </p:sp>
      <p:sp>
        <p:nvSpPr>
          <p:cNvPr id="21" name="Shape 19"/>
          <p:cNvSpPr/>
          <p:nvPr/>
        </p:nvSpPr>
        <p:spPr>
          <a:xfrm>
            <a:off x="4654296" y="1143000"/>
            <a:ext cx="1920240" cy="26517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2" name="Shape 20"/>
          <p:cNvSpPr/>
          <p:nvPr/>
        </p:nvSpPr>
        <p:spPr>
          <a:xfrm>
            <a:off x="5340096" y="1188720"/>
            <a:ext cx="548640" cy="548640"/>
          </a:xfrm>
          <a:prstGeom prst="ellipse">
            <a:avLst/>
          </a:prstGeom>
          <a:solidFill>
            <a:srgbClr val="2D72D9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3" name="Text 21"/>
          <p:cNvSpPr/>
          <p:nvPr/>
        </p:nvSpPr>
        <p:spPr>
          <a:xfrm>
            <a:off x="5340096" y="11887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3</a:t>
            </a:r>
            <a:endParaRPr lang="en-US" sz="1600" dirty="0"/>
          </a:p>
        </p:txBody>
      </p:sp>
      <p:sp>
        <p:nvSpPr>
          <p:cNvPr id="24" name="Text 22"/>
          <p:cNvSpPr/>
          <p:nvPr/>
        </p:nvSpPr>
        <p:spPr>
          <a:xfrm>
            <a:off x="4745736" y="1874520"/>
            <a:ext cx="1737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1B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Drafts Reply</a:t>
            </a:r>
            <a:endParaRPr lang="en-US" sz="1200" dirty="0"/>
          </a:p>
        </p:txBody>
      </p:sp>
      <p:sp>
        <p:nvSpPr>
          <p:cNvPr id="25" name="Text 23"/>
          <p:cNvSpPr/>
          <p:nvPr/>
        </p:nvSpPr>
        <p:spPr>
          <a:xfrm>
            <a:off x="4745736" y="2331720"/>
            <a:ext cx="17373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generates legally worded reply with relevant case laws &amp; sections</a:t>
            </a:r>
            <a:endParaRPr lang="en-US" sz="1050" dirty="0"/>
          </a:p>
        </p:txBody>
      </p:sp>
      <p:sp>
        <p:nvSpPr>
          <p:cNvPr id="26" name="Shape 24"/>
          <p:cNvSpPr/>
          <p:nvPr/>
        </p:nvSpPr>
        <p:spPr>
          <a:xfrm>
            <a:off x="6867144" y="1143000"/>
            <a:ext cx="1920240" cy="26517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27" name="Shape 25"/>
          <p:cNvSpPr/>
          <p:nvPr/>
        </p:nvSpPr>
        <p:spPr>
          <a:xfrm>
            <a:off x="7552944" y="1188720"/>
            <a:ext cx="548640" cy="548640"/>
          </a:xfrm>
          <a:prstGeom prst="ellipse">
            <a:avLst/>
          </a:prstGeom>
          <a:solidFill>
            <a:srgbClr val="2D72D9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28" name="Text 26"/>
          <p:cNvSpPr/>
          <p:nvPr/>
        </p:nvSpPr>
        <p:spPr>
          <a:xfrm>
            <a:off x="7552944" y="1188720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600" b="1" dirty="0">
                <a:solidFill>
                  <a:srgbClr val="FFFFFF"/>
                </a:solidFill>
              </a:rPr>
              <a:t>4</a:t>
            </a:r>
            <a:endParaRPr lang="en-US" sz="1600" dirty="0"/>
          </a:p>
        </p:txBody>
      </p:sp>
      <p:sp>
        <p:nvSpPr>
          <p:cNvPr id="29" name="Text 27"/>
          <p:cNvSpPr/>
          <p:nvPr/>
        </p:nvSpPr>
        <p:spPr>
          <a:xfrm>
            <a:off x="6958584" y="1874520"/>
            <a:ext cx="173736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0D1B4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 Reviews &amp; Signs</a:t>
            </a:r>
            <a:endParaRPr lang="en-US" sz="1200" dirty="0"/>
          </a:p>
        </p:txBody>
      </p:sp>
      <p:sp>
        <p:nvSpPr>
          <p:cNvPr id="30" name="Text 28"/>
          <p:cNvSpPr/>
          <p:nvPr/>
        </p:nvSpPr>
        <p:spPr>
          <a:xfrm>
            <a:off x="6958584" y="2331720"/>
            <a:ext cx="173736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50" dirty="0">
                <a:solidFill>
                  <a:srgbClr val="444444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Professional review, client facts added, final letterhead sign-off</a:t>
            </a:r>
            <a:endParaRPr lang="en-US" sz="1050" dirty="0"/>
          </a:p>
        </p:txBody>
      </p:sp>
      <p:sp>
        <p:nvSpPr>
          <p:cNvPr id="31" name="Shape 29"/>
          <p:cNvSpPr/>
          <p:nvPr/>
        </p:nvSpPr>
        <p:spPr>
          <a:xfrm>
            <a:off x="228600" y="3858768"/>
            <a:ext cx="8686800" cy="1097280"/>
          </a:xfrm>
          <a:prstGeom prst="rect">
            <a:avLst/>
          </a:prstGeom>
          <a:solidFill>
            <a:srgbClr val="0D1B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2" name="Text 30"/>
          <p:cNvSpPr/>
          <p:nvPr/>
        </p:nvSpPr>
        <p:spPr>
          <a:xfrm>
            <a:off x="411480" y="3877056"/>
            <a:ext cx="3200400" cy="292608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b="1" dirty="0">
                <a:solidFill>
                  <a:srgbClr val="FFD7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Notice Types AI handles well:</a:t>
            </a:r>
            <a:endParaRPr lang="en-US" sz="1100" dirty="0"/>
          </a:p>
        </p:txBody>
      </p:sp>
      <p:sp>
        <p:nvSpPr>
          <p:cNvPr id="33" name="Text 31"/>
          <p:cNvSpPr/>
          <p:nvPr/>
        </p:nvSpPr>
        <p:spPr>
          <a:xfrm>
            <a:off x="411480" y="4169664"/>
            <a:ext cx="8321040" cy="7132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GST Scrutiny (ASMT-10)  •  DRC-01 / DRC-01C  •  ITC Mismatch Notice</a:t>
            </a:r>
            <a:endParaRPr lang="en-US" sz="1050" dirty="0"/>
          </a:p>
          <a:p>
            <a:pPr marL="0" indent="0">
              <a:buNone/>
            </a:pPr>
            <a:r>
              <a:rPr lang="en-US" sz="10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GSTR-1 vs GSTR-3B Discrepancy  •  E-way Bill Violation  •  Registration Cancellation SCN</a:t>
            </a:r>
            <a:endParaRPr lang="en-US" sz="10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1A3A8F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4864" cy="1005840"/>
          </a:xfrm>
          <a:prstGeom prst="rect">
            <a:avLst/>
          </a:prstGeom>
          <a:solidFill>
            <a:srgbClr val="00C6FB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182880" y="0"/>
            <a:ext cx="8778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  |  BOT for Training the Staff on GST and Staff queries</a:t>
            </a:r>
            <a:endParaRPr lang="en-US" sz="2300" dirty="0"/>
          </a:p>
        </p:txBody>
      </p:sp>
      <p:sp>
        <p:nvSpPr>
          <p:cNvPr id="29" name="Text 3">
            <a:extLst>
              <a:ext uri="{FF2B5EF4-FFF2-40B4-BE49-F238E27FC236}">
                <a16:creationId xmlns:a16="http://schemas.microsoft.com/office/drawing/2014/main" id="{FB2E43AF-E49D-F2A5-EF3D-E01C3F64A600}"/>
              </a:ext>
            </a:extLst>
          </p:cNvPr>
          <p:cNvSpPr/>
          <p:nvPr/>
        </p:nvSpPr>
        <p:spPr>
          <a:xfrm>
            <a:off x="274320" y="1535338"/>
            <a:ext cx="8595360" cy="2072821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320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Prepare a BOT using AI for staff training and answering queries of staff as well as clients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0F4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1005840"/>
          </a:xfrm>
          <a:prstGeom prst="rect">
            <a:avLst/>
          </a:prstGeom>
          <a:solidFill>
            <a:srgbClr val="0D1B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3" name="Shape 1"/>
          <p:cNvSpPr/>
          <p:nvPr/>
        </p:nvSpPr>
        <p:spPr>
          <a:xfrm>
            <a:off x="0" y="0"/>
            <a:ext cx="54864" cy="1005840"/>
          </a:xfrm>
          <a:prstGeom prst="rect">
            <a:avLst/>
          </a:prstGeom>
          <a:solidFill>
            <a:srgbClr val="00C48C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4" name="Text 2"/>
          <p:cNvSpPr/>
          <p:nvPr/>
        </p:nvSpPr>
        <p:spPr>
          <a:xfrm>
            <a:off x="182880" y="0"/>
            <a:ext cx="877824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  |  GSTR-9 &amp; 9C Preparation with AI</a:t>
            </a:r>
            <a:endParaRPr lang="en-US" sz="2300" dirty="0"/>
          </a:p>
        </p:txBody>
      </p:sp>
      <p:sp>
        <p:nvSpPr>
          <p:cNvPr id="5" name="Shape 3"/>
          <p:cNvSpPr/>
          <p:nvPr/>
        </p:nvSpPr>
        <p:spPr>
          <a:xfrm>
            <a:off x="228600" y="1097280"/>
            <a:ext cx="4114800" cy="37947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6" name="Shape 4"/>
          <p:cNvSpPr/>
          <p:nvPr/>
        </p:nvSpPr>
        <p:spPr>
          <a:xfrm>
            <a:off x="228600" y="1097280"/>
            <a:ext cx="4114800" cy="411480"/>
          </a:xfrm>
          <a:prstGeom prst="rect">
            <a:avLst/>
          </a:prstGeom>
          <a:solidFill>
            <a:srgbClr val="0D1B40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7" name="Text 5"/>
          <p:cNvSpPr/>
          <p:nvPr/>
        </p:nvSpPr>
        <p:spPr>
          <a:xfrm>
            <a:off x="228600" y="1097280"/>
            <a:ext cx="41148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GSTR-9  |  AI Workflow</a:t>
            </a:r>
            <a:endParaRPr lang="en-US" sz="1300" dirty="0"/>
          </a:p>
        </p:txBody>
      </p:sp>
      <p:sp>
        <p:nvSpPr>
          <p:cNvPr id="8" name="Text 6"/>
          <p:cNvSpPr/>
          <p:nvPr/>
        </p:nvSpPr>
        <p:spPr>
          <a:xfrm>
            <a:off x="411480" y="1600200"/>
            <a:ext cx="3794760" cy="32004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342900" indent="-342900">
              <a:buSzPct val="100000"/>
              <a:buChar char="•"/>
            </a:pPr>
            <a:r>
              <a:rPr lang="en-US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Feed all 12 months GSTR-1 + 3B data to AI</a:t>
            </a:r>
            <a:endParaRPr lang="en-US" dirty="0"/>
          </a:p>
          <a:p>
            <a:pPr marL="342900" indent="-342900">
              <a:buSzPct val="100000"/>
              <a:buChar char="•"/>
            </a:pPr>
            <a:r>
              <a:rPr lang="en-US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consolidates table-wise turnover &amp; tax paid</a:t>
            </a:r>
            <a:endParaRPr lang="en-US" dirty="0"/>
          </a:p>
          <a:p>
            <a:pPr marL="342900" indent="-342900">
              <a:buSzPct val="100000"/>
              <a:buChar char="•"/>
            </a:pPr>
            <a:r>
              <a:rPr lang="en-US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Auto-identifies amendments, credit/debit notes across periods</a:t>
            </a:r>
            <a:endParaRPr lang="en-US" dirty="0"/>
          </a:p>
          <a:p>
            <a:pPr marL="342900" indent="-342900">
              <a:buSzPct val="100000"/>
              <a:buChar char="•"/>
            </a:pPr>
            <a:r>
              <a:rPr lang="en-US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Maps Table 6 (ITC availed) vs Table 8 (ITC per 2B) discrepancies</a:t>
            </a:r>
            <a:endParaRPr lang="en-US" dirty="0"/>
          </a:p>
          <a:p>
            <a:pPr marL="342900" indent="-342900">
              <a:buSzPct val="100000"/>
              <a:buChar char="•"/>
            </a:pPr>
            <a:r>
              <a:rPr lang="en-US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drafts explanations for differences in Table 9</a:t>
            </a:r>
            <a:endParaRPr lang="en-US" dirty="0"/>
          </a:p>
          <a:p>
            <a:pPr marL="342900" indent="-342900">
              <a:buSzPct val="100000"/>
              <a:buChar char="•"/>
            </a:pPr>
            <a:r>
              <a:rPr lang="en-US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Highlights late fee, interest liability if any</a:t>
            </a: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4572000" y="1097280"/>
            <a:ext cx="4343400" cy="3794760"/>
          </a:xfrm>
          <a:prstGeom prst="rect">
            <a:avLst/>
          </a:prstGeom>
          <a:solidFill>
            <a:srgbClr val="FFFFFF"/>
          </a:solidFill>
          <a:ln/>
          <a:effectLst>
            <a:outerShdw blurRad="101600" dist="25400" dir="8100000" algn="bl" rotWithShape="0">
              <a:srgbClr val="000000">
                <a:alpha val="10000"/>
              </a:srgbClr>
            </a:outerShdw>
          </a:effectLst>
        </p:spPr>
        <p:txBody>
          <a:bodyPr/>
          <a:lstStyle/>
          <a:p>
            <a:endParaRPr lang="en-IN"/>
          </a:p>
        </p:txBody>
      </p:sp>
      <p:sp>
        <p:nvSpPr>
          <p:cNvPr id="10" name="Shape 8"/>
          <p:cNvSpPr/>
          <p:nvPr/>
        </p:nvSpPr>
        <p:spPr>
          <a:xfrm>
            <a:off x="4572000" y="1097280"/>
            <a:ext cx="4343400" cy="411480"/>
          </a:xfrm>
          <a:prstGeom prst="rect">
            <a:avLst/>
          </a:prstGeom>
          <a:solidFill>
            <a:srgbClr val="00C48C"/>
          </a:solidFill>
          <a:ln/>
        </p:spPr>
        <p:txBody>
          <a:bodyPr/>
          <a:lstStyle/>
          <a:p>
            <a:endParaRPr lang="en-IN"/>
          </a:p>
        </p:txBody>
      </p:sp>
      <p:sp>
        <p:nvSpPr>
          <p:cNvPr id="11" name="Text 9"/>
          <p:cNvSpPr/>
          <p:nvPr/>
        </p:nvSpPr>
        <p:spPr>
          <a:xfrm>
            <a:off x="4572000" y="1097280"/>
            <a:ext cx="43434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</a:rPr>
              <a:t>GSTR-9C  |  AI Workflow</a:t>
            </a:r>
            <a:endParaRPr lang="en-US" sz="1300" dirty="0"/>
          </a:p>
        </p:txBody>
      </p:sp>
      <p:sp>
        <p:nvSpPr>
          <p:cNvPr id="12" name="Text 10"/>
          <p:cNvSpPr/>
          <p:nvPr/>
        </p:nvSpPr>
        <p:spPr>
          <a:xfrm>
            <a:off x="4709160" y="1600200"/>
            <a:ext cx="4069080" cy="3200400"/>
          </a:xfrm>
          <a:prstGeom prst="rect">
            <a:avLst/>
          </a:prstGeom>
          <a:noFill/>
          <a:ln/>
        </p:spPr>
        <p:txBody>
          <a:bodyPr wrap="square" lIns="50800" tIns="50800" rIns="50800" bIns="50800" rtlCol="0" anchor="ctr"/>
          <a:lstStyle/>
          <a:p>
            <a:pPr marL="342900" indent="-342900">
              <a:buSzPct val="100000"/>
              <a:buChar char="•"/>
            </a:pPr>
            <a:r>
              <a:rPr lang="en-US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Upload P&amp;L + Balance Sheet → AI maps to GSTR-9C turnover tables</a:t>
            </a:r>
            <a:endParaRPr lang="en-US" dirty="0"/>
          </a:p>
          <a:p>
            <a:pPr marL="342900" indent="-342900">
              <a:buSzPct val="100000"/>
              <a:buChar char="•"/>
            </a:pPr>
            <a:r>
              <a:rPr lang="en-US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AI reconciles accounting turnover vs GST turnover with reasons</a:t>
            </a:r>
            <a:endParaRPr lang="en-US" dirty="0"/>
          </a:p>
          <a:p>
            <a:pPr marL="342900" indent="-342900">
              <a:buSzPct val="100000"/>
              <a:buChar char="•"/>
            </a:pPr>
            <a:r>
              <a:rPr lang="en-US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Identifies turnover from exempt, nil-rated, non-GST supplies</a:t>
            </a:r>
            <a:endParaRPr lang="en-US" dirty="0"/>
          </a:p>
          <a:p>
            <a:pPr marL="342900" indent="-342900">
              <a:buSzPct val="100000"/>
              <a:buChar char="•"/>
            </a:pPr>
            <a:r>
              <a:rPr lang="en-US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Maps audited ITC vs ITC as per GSTR-9 (Part IV)</a:t>
            </a:r>
            <a:endParaRPr lang="en-US" dirty="0"/>
          </a:p>
          <a:p>
            <a:pPr marL="342900" indent="-342900">
              <a:buSzPct val="100000"/>
              <a:buChar char="•"/>
            </a:pPr>
            <a:r>
              <a:rPr lang="en-US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Drafts auditor's remarks &amp; reconciliation notes</a:t>
            </a:r>
            <a:endParaRPr lang="en-US" dirty="0"/>
          </a:p>
          <a:p>
            <a:pPr marL="342900" indent="-342900">
              <a:buSzPct val="100000"/>
              <a:buChar char="•"/>
            </a:pPr>
            <a:r>
              <a:rPr lang="en-US" dirty="0">
                <a:solidFill>
                  <a:srgbClr val="333333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Flags potential audit risk areas before filing</a:t>
            </a:r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707</Words>
  <Application>Microsoft Office PowerPoint</Application>
  <PresentationFormat>On-screen Show (16:9)</PresentationFormat>
  <Paragraphs>108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in GST – The Future of Compliance</dc:title>
  <dc:subject>PptxGenJS Presentation</dc:subject>
  <dc:creator>CA Kedar Pande</dc:creator>
  <cp:lastModifiedBy>Kedar Pande</cp:lastModifiedBy>
  <cp:revision>4</cp:revision>
  <dcterms:created xsi:type="dcterms:W3CDTF">2026-05-16T04:47:13Z</dcterms:created>
  <dcterms:modified xsi:type="dcterms:W3CDTF">2026-05-16T09:20:57Z</dcterms:modified>
</cp:coreProperties>
</file>