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7" r:id="rId4"/>
    <p:sldId id="268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 CHANDAK" initials="BC" lastIdx="1" clrIdx="0">
    <p:extLst>
      <p:ext uri="{19B8F6BF-5375-455C-9EA6-DF929625EA0E}">
        <p15:presenceInfo xmlns:p15="http://schemas.microsoft.com/office/powerpoint/2012/main" userId="2e4f11ec170cd6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5-16T09:10:10.548" idx="1">
    <p:pos x="10240" y="24"/>
    <p:text/>
    <p:extLst>
      <p:ext uri="{C676402C-5697-4E1C-873F-D02D1690AC5C}">
        <p15:threadingInfo xmlns:p15="http://schemas.microsoft.com/office/powerpoint/2012/main" timeZoneBias="-33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BCD94-F61C-4838-8D92-DF0D1B7051EF}" type="datetimeFigureOut">
              <a:rPr lang="en-IN" smtClean="0"/>
              <a:t>16-05-2026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E48C0-45E8-4ACD-AE66-5DB7C21F703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6765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E48C0-45E8-4ACD-AE66-5DB7C21F7038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226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0E03CC8-4B8C-52BC-EC89-3016728AF768}"/>
              </a:ext>
            </a:extLst>
          </p:cNvPr>
          <p:cNvGrpSpPr/>
          <p:nvPr/>
        </p:nvGrpSpPr>
        <p:grpSpPr>
          <a:xfrm>
            <a:off x="-34012" y="0"/>
            <a:ext cx="16290012" cy="9144000"/>
            <a:chOff x="-25400" y="0"/>
            <a:chExt cx="16290012" cy="9144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DE5641C-4324-C411-41CB-167C551ECDE7}"/>
                </a:ext>
              </a:extLst>
            </p:cNvPr>
            <p:cNvGrpSpPr/>
            <p:nvPr/>
          </p:nvGrpSpPr>
          <p:grpSpPr>
            <a:xfrm>
              <a:off x="-25400" y="0"/>
              <a:ext cx="16281400" cy="9144000"/>
              <a:chOff x="-25400" y="0"/>
              <a:chExt cx="16256000" cy="9144000"/>
            </a:xfrm>
          </p:grpSpPr>
          <p:pic>
            <p:nvPicPr>
              <p:cNvPr id="2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25400" y="0"/>
                <a:ext cx="16256000" cy="9144000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827F32-7C78-E6DA-B5EB-79C6D82A2E2D}"/>
                  </a:ext>
                </a:extLst>
              </p:cNvPr>
              <p:cNvSpPr txBox="1"/>
              <p:nvPr/>
            </p:nvSpPr>
            <p:spPr>
              <a:xfrm>
                <a:off x="3995738" y="4015859"/>
                <a:ext cx="825817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i="0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MSME Working Capital Finance and Trade Credit</a:t>
                </a:r>
                <a:endParaRPr lang="en-IN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34D0A9-0C2B-AE96-1A5B-6CE6271852CE}"/>
                  </a:ext>
                </a:extLst>
              </p:cNvPr>
              <p:cNvSpPr txBox="1"/>
              <p:nvPr/>
            </p:nvSpPr>
            <p:spPr>
              <a:xfrm>
                <a:off x="3995738" y="4015859"/>
                <a:ext cx="825817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i="0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</a:rPr>
                  <a:t>MSME Working Capital Finance and Trade Credit</a:t>
                </a:r>
                <a:endParaRPr lang="en-IN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0104C1-59F9-5972-5791-DA521124CFCC}"/>
                  </a:ext>
                </a:extLst>
              </p:cNvPr>
              <p:cNvSpPr txBox="1"/>
              <p:nvPr/>
            </p:nvSpPr>
            <p:spPr>
              <a:xfrm>
                <a:off x="965200" y="1981200"/>
                <a:ext cx="1264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  <a:endParaRPr lang="en-IN" dirty="0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4D3AB36-B825-F2E9-5DCA-1A76C5F53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8286" y="1295399"/>
                <a:ext cx="14491114" cy="3089791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1B334E-7E77-6E31-E4D1-070BF6756A74}"/>
                  </a:ext>
                </a:extLst>
              </p:cNvPr>
              <p:cNvSpPr txBox="1"/>
              <p:nvPr/>
            </p:nvSpPr>
            <p:spPr>
              <a:xfrm>
                <a:off x="1163225" y="2213700"/>
                <a:ext cx="13479461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6000" b="1" i="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MSME Working Capital Finance and Trade Credit</a:t>
                </a:r>
                <a:endParaRPr lang="en-IN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A32EF6D-8BD7-6E06-2BA5-2D123B712721}"/>
                </a:ext>
              </a:extLst>
            </p:cNvPr>
            <p:cNvSpPr txBox="1"/>
            <p:nvPr/>
          </p:nvSpPr>
          <p:spPr>
            <a:xfrm>
              <a:off x="11006812" y="7066508"/>
              <a:ext cx="52578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800" b="1" dirty="0">
                  <a:solidFill>
                    <a:schemeClr val="bg1"/>
                  </a:solidFill>
                </a:rPr>
                <a:t>EIRC of ICAI | 18</a:t>
              </a:r>
              <a:r>
                <a:rPr lang="en-IN" sz="2800" b="1" baseline="30000" dirty="0">
                  <a:solidFill>
                    <a:schemeClr val="bg1"/>
                  </a:solidFill>
                </a:rPr>
                <a:t>th</a:t>
              </a:r>
              <a:r>
                <a:rPr lang="en-IN" sz="2800" b="1" dirty="0">
                  <a:solidFill>
                    <a:schemeClr val="bg1"/>
                  </a:solidFill>
                </a:rPr>
                <a:t> May, 2026</a:t>
              </a:r>
            </a:p>
            <a:p>
              <a:r>
                <a:rPr lang="en-IN" sz="2800" b="1" dirty="0" err="1">
                  <a:solidFill>
                    <a:schemeClr val="bg1"/>
                  </a:solidFill>
                </a:rPr>
                <a:t>B.L.Chandak</a:t>
              </a:r>
              <a:endParaRPr lang="en-IN" sz="2800" b="1" dirty="0">
                <a:solidFill>
                  <a:schemeClr val="bg1"/>
                </a:solidFill>
              </a:endParaRPr>
            </a:p>
            <a:p>
              <a:r>
                <a:rPr lang="en-IN" sz="2800" b="1" dirty="0">
                  <a:solidFill>
                    <a:schemeClr val="bg1"/>
                  </a:solidFill>
                </a:rPr>
                <a:t>Ex-DGM, SIDBI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532643" y="0"/>
            <a:ext cx="1719580" cy="9144000"/>
            <a:chOff x="10899482" y="0"/>
            <a:chExt cx="1289685" cy="6858000"/>
          </a:xfrm>
        </p:grpSpPr>
        <p:sp>
          <p:nvSpPr>
            <p:cNvPr id="3" name="object 3"/>
            <p:cNvSpPr/>
            <p:nvPr/>
          </p:nvSpPr>
          <p:spPr>
            <a:xfrm>
              <a:off x="10899482" y="0"/>
              <a:ext cx="1289685" cy="6858000"/>
            </a:xfrm>
            <a:custGeom>
              <a:avLst/>
              <a:gdLst/>
              <a:ahLst/>
              <a:cxnLst/>
              <a:rect l="l" t="t" r="r" b="b"/>
              <a:pathLst>
                <a:path w="1289684" h="6858000">
                  <a:moveTo>
                    <a:pt x="1289469" y="0"/>
                  </a:moveTo>
                  <a:lnTo>
                    <a:pt x="1018959" y="0"/>
                  </a:lnTo>
                  <a:lnTo>
                    <a:pt x="0" y="6857998"/>
                  </a:lnTo>
                  <a:lnTo>
                    <a:pt x="1289469" y="6857998"/>
                  </a:lnTo>
                  <a:lnTo>
                    <a:pt x="1289469" y="0"/>
                  </a:lnTo>
                  <a:close/>
                </a:path>
              </a:pathLst>
            </a:custGeom>
            <a:solidFill>
              <a:srgbClr val="2D83C3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0939271" y="0"/>
              <a:ext cx="1249680" cy="6858000"/>
            </a:xfrm>
            <a:custGeom>
              <a:avLst/>
              <a:gdLst/>
              <a:ahLst/>
              <a:cxnLst/>
              <a:rect l="l" t="t" r="r" b="b"/>
              <a:pathLst>
                <a:path w="1249679" h="6858000">
                  <a:moveTo>
                    <a:pt x="1249679" y="0"/>
                  </a:moveTo>
                  <a:lnTo>
                    <a:pt x="0" y="0"/>
                  </a:lnTo>
                  <a:lnTo>
                    <a:pt x="1107740" y="6857998"/>
                  </a:lnTo>
                  <a:lnTo>
                    <a:pt x="1249679" y="6857998"/>
                  </a:lnTo>
                  <a:lnTo>
                    <a:pt x="1249679" y="0"/>
                  </a:lnTo>
                  <a:close/>
                </a:path>
              </a:pathLst>
            </a:custGeom>
            <a:solidFill>
              <a:srgbClr val="9FDFF5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" name="object 5"/>
          <p:cNvSpPr/>
          <p:nvPr/>
        </p:nvSpPr>
        <p:spPr>
          <a:xfrm>
            <a:off x="0" y="5362447"/>
            <a:ext cx="596053" cy="3782060"/>
          </a:xfrm>
          <a:custGeom>
            <a:avLst/>
            <a:gdLst/>
            <a:ahLst/>
            <a:cxnLst/>
            <a:rect l="l" t="t" r="r" b="b"/>
            <a:pathLst>
              <a:path w="447040" h="2836545">
                <a:moveTo>
                  <a:pt x="0" y="0"/>
                </a:moveTo>
                <a:lnTo>
                  <a:pt x="0" y="2836162"/>
                </a:lnTo>
                <a:lnTo>
                  <a:pt x="446615" y="2836162"/>
                </a:lnTo>
                <a:lnTo>
                  <a:pt x="0" y="0"/>
                </a:lnTo>
                <a:close/>
              </a:path>
            </a:pathLst>
          </a:custGeom>
          <a:solidFill>
            <a:srgbClr val="5FCAEE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14566391" y="5721943"/>
            <a:ext cx="1075267" cy="2434167"/>
          </a:xfrm>
          <a:custGeom>
            <a:avLst/>
            <a:gdLst/>
            <a:ahLst/>
            <a:cxnLst/>
            <a:rect l="l" t="t" r="r" b="b"/>
            <a:pathLst>
              <a:path w="806450" h="1825625">
                <a:moveTo>
                  <a:pt x="0" y="1825117"/>
                </a:moveTo>
                <a:lnTo>
                  <a:pt x="806196" y="1825117"/>
                </a:lnTo>
                <a:lnTo>
                  <a:pt x="806196" y="0"/>
                </a:lnTo>
                <a:lnTo>
                  <a:pt x="0" y="0"/>
                </a:lnTo>
                <a:lnTo>
                  <a:pt x="0" y="18251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14566391" y="4626355"/>
            <a:ext cx="1075267" cy="605367"/>
          </a:xfrm>
          <a:custGeom>
            <a:avLst/>
            <a:gdLst/>
            <a:ahLst/>
            <a:cxnLst/>
            <a:rect l="l" t="t" r="r" b="b"/>
            <a:pathLst>
              <a:path w="806450" h="454025">
                <a:moveTo>
                  <a:pt x="0" y="453986"/>
                </a:moveTo>
                <a:lnTo>
                  <a:pt x="806196" y="453986"/>
                </a:lnTo>
                <a:lnTo>
                  <a:pt x="806196" y="0"/>
                </a:lnTo>
                <a:lnTo>
                  <a:pt x="0" y="0"/>
                </a:lnTo>
                <a:lnTo>
                  <a:pt x="0" y="4539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14566391" y="3067303"/>
            <a:ext cx="1075267" cy="779780"/>
          </a:xfrm>
          <a:custGeom>
            <a:avLst/>
            <a:gdLst/>
            <a:ahLst/>
            <a:cxnLst/>
            <a:rect l="l" t="t" r="r" b="b"/>
            <a:pathLst>
              <a:path w="806450" h="584835">
                <a:moveTo>
                  <a:pt x="0" y="584682"/>
                </a:moveTo>
                <a:lnTo>
                  <a:pt x="806196" y="584682"/>
                </a:lnTo>
                <a:lnTo>
                  <a:pt x="806196" y="0"/>
                </a:lnTo>
                <a:lnTo>
                  <a:pt x="0" y="0"/>
                </a:lnTo>
                <a:lnTo>
                  <a:pt x="0" y="5846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9" name="object 9"/>
          <p:cNvGrpSpPr/>
          <p:nvPr/>
        </p:nvGrpSpPr>
        <p:grpSpPr>
          <a:xfrm>
            <a:off x="14553691" y="801116"/>
            <a:ext cx="1100667" cy="7367693"/>
            <a:chOff x="10915268" y="600837"/>
            <a:chExt cx="825500" cy="5525770"/>
          </a:xfrm>
        </p:grpSpPr>
        <p:sp>
          <p:nvSpPr>
            <p:cNvPr id="10" name="object 10"/>
            <p:cNvSpPr/>
            <p:nvPr/>
          </p:nvSpPr>
          <p:spPr>
            <a:xfrm>
              <a:off x="10924793" y="610362"/>
              <a:ext cx="806450" cy="197485"/>
            </a:xfrm>
            <a:custGeom>
              <a:avLst/>
              <a:gdLst/>
              <a:ahLst/>
              <a:cxnLst/>
              <a:rect l="l" t="t" r="r" b="b"/>
              <a:pathLst>
                <a:path w="806450" h="197484">
                  <a:moveTo>
                    <a:pt x="0" y="197116"/>
                  </a:moveTo>
                  <a:lnTo>
                    <a:pt x="806196" y="197116"/>
                  </a:lnTo>
                  <a:lnTo>
                    <a:pt x="806196" y="0"/>
                  </a:lnTo>
                  <a:lnTo>
                    <a:pt x="0" y="0"/>
                  </a:lnTo>
                  <a:lnTo>
                    <a:pt x="0" y="197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0924793" y="610362"/>
              <a:ext cx="806450" cy="5506720"/>
            </a:xfrm>
            <a:custGeom>
              <a:avLst/>
              <a:gdLst/>
              <a:ahLst/>
              <a:cxnLst/>
              <a:rect l="l" t="t" r="r" b="b"/>
              <a:pathLst>
                <a:path w="806450" h="5506720">
                  <a:moveTo>
                    <a:pt x="0" y="5506212"/>
                  </a:moveTo>
                  <a:lnTo>
                    <a:pt x="806196" y="5506212"/>
                  </a:lnTo>
                  <a:lnTo>
                    <a:pt x="806196" y="0"/>
                  </a:lnTo>
                  <a:lnTo>
                    <a:pt x="0" y="0"/>
                  </a:lnTo>
                  <a:lnTo>
                    <a:pt x="0" y="550621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" y="1"/>
            <a:ext cx="15665873" cy="5731087"/>
            <a:chOff x="0" y="0"/>
            <a:chExt cx="11749405" cy="4298315"/>
          </a:xfrm>
        </p:grpSpPr>
        <p:sp>
          <p:nvSpPr>
            <p:cNvPr id="13" name="object 13"/>
            <p:cNvSpPr/>
            <p:nvPr/>
          </p:nvSpPr>
          <p:spPr>
            <a:xfrm>
              <a:off x="0" y="0"/>
              <a:ext cx="399415" cy="2845435"/>
            </a:xfrm>
            <a:custGeom>
              <a:avLst/>
              <a:gdLst/>
              <a:ahLst/>
              <a:cxnLst/>
              <a:rect l="l" t="t" r="r" b="b"/>
              <a:pathLst>
                <a:path w="399415" h="2845435">
                  <a:moveTo>
                    <a:pt x="399288" y="0"/>
                  </a:moveTo>
                  <a:lnTo>
                    <a:pt x="0" y="0"/>
                  </a:lnTo>
                  <a:lnTo>
                    <a:pt x="0" y="2845308"/>
                  </a:lnTo>
                  <a:lnTo>
                    <a:pt x="399288" y="0"/>
                  </a:lnTo>
                  <a:close/>
                </a:path>
              </a:pathLst>
            </a:custGeom>
            <a:solidFill>
              <a:srgbClr val="5FCAEE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06311" y="807478"/>
              <a:ext cx="11436985" cy="908685"/>
            </a:xfrm>
            <a:custGeom>
              <a:avLst/>
              <a:gdLst/>
              <a:ahLst/>
              <a:cxnLst/>
              <a:rect l="l" t="t" r="r" b="b"/>
              <a:pathLst>
                <a:path w="11436985" h="908685">
                  <a:moveTo>
                    <a:pt x="679488" y="0"/>
                  </a:moveTo>
                  <a:lnTo>
                    <a:pt x="0" y="0"/>
                  </a:lnTo>
                  <a:lnTo>
                    <a:pt x="0" y="908418"/>
                  </a:lnTo>
                  <a:lnTo>
                    <a:pt x="679488" y="908418"/>
                  </a:lnTo>
                  <a:lnTo>
                    <a:pt x="679488" y="0"/>
                  </a:lnTo>
                  <a:close/>
                </a:path>
                <a:path w="11436985" h="908685">
                  <a:moveTo>
                    <a:pt x="11436363" y="0"/>
                  </a:moveTo>
                  <a:lnTo>
                    <a:pt x="11436363" y="0"/>
                  </a:lnTo>
                  <a:lnTo>
                    <a:pt x="679500" y="0"/>
                  </a:lnTo>
                  <a:lnTo>
                    <a:pt x="679500" y="908418"/>
                  </a:lnTo>
                  <a:lnTo>
                    <a:pt x="11436363" y="908418"/>
                  </a:lnTo>
                  <a:lnTo>
                    <a:pt x="11436363" y="0"/>
                  </a:lnTo>
                  <a:close/>
                </a:path>
              </a:pathLst>
            </a:custGeom>
            <a:solidFill>
              <a:srgbClr val="D2E6F5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306311" y="1715871"/>
              <a:ext cx="11436985" cy="584835"/>
            </a:xfrm>
            <a:custGeom>
              <a:avLst/>
              <a:gdLst/>
              <a:ahLst/>
              <a:cxnLst/>
              <a:rect l="l" t="t" r="r" b="b"/>
              <a:pathLst>
                <a:path w="11436985" h="584835">
                  <a:moveTo>
                    <a:pt x="679488" y="0"/>
                  </a:moveTo>
                  <a:lnTo>
                    <a:pt x="0" y="0"/>
                  </a:lnTo>
                  <a:lnTo>
                    <a:pt x="0" y="584606"/>
                  </a:lnTo>
                  <a:lnTo>
                    <a:pt x="679488" y="584606"/>
                  </a:lnTo>
                  <a:lnTo>
                    <a:pt x="679488" y="0"/>
                  </a:lnTo>
                  <a:close/>
                </a:path>
                <a:path w="11436985" h="584835">
                  <a:moveTo>
                    <a:pt x="11436363" y="0"/>
                  </a:moveTo>
                  <a:lnTo>
                    <a:pt x="11436363" y="0"/>
                  </a:lnTo>
                  <a:lnTo>
                    <a:pt x="679500" y="0"/>
                  </a:lnTo>
                  <a:lnTo>
                    <a:pt x="679500" y="584606"/>
                  </a:lnTo>
                  <a:lnTo>
                    <a:pt x="11436363" y="584606"/>
                  </a:lnTo>
                  <a:lnTo>
                    <a:pt x="11436363" y="0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306311" y="2300465"/>
              <a:ext cx="11436985" cy="584835"/>
            </a:xfrm>
            <a:custGeom>
              <a:avLst/>
              <a:gdLst/>
              <a:ahLst/>
              <a:cxnLst/>
              <a:rect l="l" t="t" r="r" b="b"/>
              <a:pathLst>
                <a:path w="11436985" h="584835">
                  <a:moveTo>
                    <a:pt x="679488" y="0"/>
                  </a:moveTo>
                  <a:lnTo>
                    <a:pt x="0" y="0"/>
                  </a:lnTo>
                  <a:lnTo>
                    <a:pt x="0" y="584593"/>
                  </a:lnTo>
                  <a:lnTo>
                    <a:pt x="679488" y="584593"/>
                  </a:lnTo>
                  <a:lnTo>
                    <a:pt x="679488" y="0"/>
                  </a:lnTo>
                  <a:close/>
                </a:path>
                <a:path w="11436985" h="584835">
                  <a:moveTo>
                    <a:pt x="11436363" y="0"/>
                  </a:moveTo>
                  <a:lnTo>
                    <a:pt x="9899663" y="0"/>
                  </a:lnTo>
                  <a:lnTo>
                    <a:pt x="9899663" y="584593"/>
                  </a:lnTo>
                  <a:lnTo>
                    <a:pt x="11436363" y="584593"/>
                  </a:lnTo>
                  <a:lnTo>
                    <a:pt x="114363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06311" y="2885160"/>
              <a:ext cx="11436985" cy="584835"/>
            </a:xfrm>
            <a:custGeom>
              <a:avLst/>
              <a:gdLst/>
              <a:ahLst/>
              <a:cxnLst/>
              <a:rect l="l" t="t" r="r" b="b"/>
              <a:pathLst>
                <a:path w="11436985" h="584835">
                  <a:moveTo>
                    <a:pt x="679488" y="0"/>
                  </a:moveTo>
                  <a:lnTo>
                    <a:pt x="0" y="0"/>
                  </a:lnTo>
                  <a:lnTo>
                    <a:pt x="0" y="584606"/>
                  </a:lnTo>
                  <a:lnTo>
                    <a:pt x="679488" y="584606"/>
                  </a:lnTo>
                  <a:lnTo>
                    <a:pt x="679488" y="0"/>
                  </a:lnTo>
                  <a:close/>
                </a:path>
                <a:path w="11436985" h="584835">
                  <a:moveTo>
                    <a:pt x="11436363" y="0"/>
                  </a:moveTo>
                  <a:lnTo>
                    <a:pt x="11436363" y="0"/>
                  </a:lnTo>
                  <a:lnTo>
                    <a:pt x="679500" y="0"/>
                  </a:lnTo>
                  <a:lnTo>
                    <a:pt x="679500" y="584606"/>
                  </a:lnTo>
                  <a:lnTo>
                    <a:pt x="11436363" y="584606"/>
                  </a:lnTo>
                  <a:lnTo>
                    <a:pt x="11436363" y="0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205973" y="3469779"/>
              <a:ext cx="1536700" cy="454025"/>
            </a:xfrm>
            <a:custGeom>
              <a:avLst/>
              <a:gdLst/>
              <a:ahLst/>
              <a:cxnLst/>
              <a:rect l="l" t="t" r="r" b="b"/>
              <a:pathLst>
                <a:path w="1536700" h="454025">
                  <a:moveTo>
                    <a:pt x="1536700" y="0"/>
                  </a:moveTo>
                  <a:lnTo>
                    <a:pt x="0" y="0"/>
                  </a:lnTo>
                  <a:lnTo>
                    <a:pt x="0" y="454012"/>
                  </a:lnTo>
                  <a:lnTo>
                    <a:pt x="1536700" y="454012"/>
                  </a:lnTo>
                  <a:lnTo>
                    <a:pt x="1536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306311" y="3923753"/>
              <a:ext cx="11436985" cy="368300"/>
            </a:xfrm>
            <a:custGeom>
              <a:avLst/>
              <a:gdLst/>
              <a:ahLst/>
              <a:cxnLst/>
              <a:rect l="l" t="t" r="r" b="b"/>
              <a:pathLst>
                <a:path w="11436985" h="368300">
                  <a:moveTo>
                    <a:pt x="679488" y="0"/>
                  </a:moveTo>
                  <a:lnTo>
                    <a:pt x="0" y="0"/>
                  </a:lnTo>
                  <a:lnTo>
                    <a:pt x="0" y="367703"/>
                  </a:lnTo>
                  <a:lnTo>
                    <a:pt x="679488" y="367703"/>
                  </a:lnTo>
                  <a:lnTo>
                    <a:pt x="679488" y="0"/>
                  </a:lnTo>
                  <a:close/>
                </a:path>
                <a:path w="11436985" h="368300">
                  <a:moveTo>
                    <a:pt x="11436363" y="0"/>
                  </a:moveTo>
                  <a:lnTo>
                    <a:pt x="11436363" y="0"/>
                  </a:lnTo>
                  <a:lnTo>
                    <a:pt x="679500" y="0"/>
                  </a:lnTo>
                  <a:lnTo>
                    <a:pt x="679500" y="367703"/>
                  </a:lnTo>
                  <a:lnTo>
                    <a:pt x="11436363" y="367703"/>
                  </a:lnTo>
                  <a:lnTo>
                    <a:pt x="11436363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985812" y="801116"/>
              <a:ext cx="1536700" cy="3496945"/>
            </a:xfrm>
            <a:custGeom>
              <a:avLst/>
              <a:gdLst/>
              <a:ahLst/>
              <a:cxnLst/>
              <a:rect l="l" t="t" r="r" b="b"/>
              <a:pathLst>
                <a:path w="1536700" h="3496945">
                  <a:moveTo>
                    <a:pt x="0" y="0"/>
                  </a:moveTo>
                  <a:lnTo>
                    <a:pt x="0" y="3496691"/>
                  </a:lnTo>
                </a:path>
                <a:path w="1536700" h="3496945">
                  <a:moveTo>
                    <a:pt x="1536661" y="0"/>
                  </a:moveTo>
                  <a:lnTo>
                    <a:pt x="1536661" y="349669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793616" y="801116"/>
              <a:ext cx="0" cy="3496945"/>
            </a:xfrm>
            <a:custGeom>
              <a:avLst/>
              <a:gdLst/>
              <a:ahLst/>
              <a:cxnLst/>
              <a:rect l="l" t="t" r="r" b="b"/>
              <a:pathLst>
                <a:path h="3496945">
                  <a:moveTo>
                    <a:pt x="0" y="0"/>
                  </a:moveTo>
                  <a:lnTo>
                    <a:pt x="0" y="3496691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5595873" y="801116"/>
              <a:ext cx="0" cy="3496945"/>
            </a:xfrm>
            <a:custGeom>
              <a:avLst/>
              <a:gdLst/>
              <a:ahLst/>
              <a:cxnLst/>
              <a:rect l="l" t="t" r="r" b="b"/>
              <a:pathLst>
                <a:path h="3496945">
                  <a:moveTo>
                    <a:pt x="0" y="0"/>
                  </a:moveTo>
                  <a:lnTo>
                    <a:pt x="0" y="349669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7132573" y="801116"/>
              <a:ext cx="0" cy="3496945"/>
            </a:xfrm>
            <a:custGeom>
              <a:avLst/>
              <a:gdLst/>
              <a:ahLst/>
              <a:cxnLst/>
              <a:rect l="l" t="t" r="r" b="b"/>
              <a:pathLst>
                <a:path h="3496945">
                  <a:moveTo>
                    <a:pt x="0" y="0"/>
                  </a:moveTo>
                  <a:lnTo>
                    <a:pt x="0" y="3496691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299961" y="801116"/>
              <a:ext cx="11449685" cy="3496945"/>
            </a:xfrm>
            <a:custGeom>
              <a:avLst/>
              <a:gdLst/>
              <a:ahLst/>
              <a:cxnLst/>
              <a:rect l="l" t="t" r="r" b="b"/>
              <a:pathLst>
                <a:path w="11449685" h="3496945">
                  <a:moveTo>
                    <a:pt x="8369312" y="0"/>
                  </a:moveTo>
                  <a:lnTo>
                    <a:pt x="8369312" y="3496691"/>
                  </a:lnTo>
                </a:path>
                <a:path w="11449685" h="3496945">
                  <a:moveTo>
                    <a:pt x="9906012" y="0"/>
                  </a:moveTo>
                  <a:lnTo>
                    <a:pt x="9906012" y="3496691"/>
                  </a:lnTo>
                </a:path>
                <a:path w="11449685" h="3496945">
                  <a:moveTo>
                    <a:pt x="0" y="914781"/>
                  </a:moveTo>
                  <a:lnTo>
                    <a:pt x="11449189" y="914781"/>
                  </a:lnTo>
                </a:path>
                <a:path w="11449685" h="3496945">
                  <a:moveTo>
                    <a:pt x="0" y="1499362"/>
                  </a:moveTo>
                  <a:lnTo>
                    <a:pt x="11449189" y="1499362"/>
                  </a:lnTo>
                </a:path>
                <a:path w="11449685" h="3496945">
                  <a:moveTo>
                    <a:pt x="0" y="2083943"/>
                  </a:moveTo>
                  <a:lnTo>
                    <a:pt x="11449189" y="2083943"/>
                  </a:lnTo>
                </a:path>
                <a:path w="11449685" h="3496945">
                  <a:moveTo>
                    <a:pt x="0" y="2668651"/>
                  </a:moveTo>
                  <a:lnTo>
                    <a:pt x="11449189" y="2668651"/>
                  </a:lnTo>
                </a:path>
                <a:path w="11449685" h="3496945">
                  <a:moveTo>
                    <a:pt x="0" y="3122676"/>
                  </a:moveTo>
                  <a:lnTo>
                    <a:pt x="11449189" y="3122676"/>
                  </a:lnTo>
                </a:path>
                <a:path w="11449685" h="3496945">
                  <a:moveTo>
                    <a:pt x="6350" y="0"/>
                  </a:moveTo>
                  <a:lnTo>
                    <a:pt x="6350" y="3496691"/>
                  </a:lnTo>
                </a:path>
                <a:path w="11449685" h="3496945">
                  <a:moveTo>
                    <a:pt x="11442839" y="0"/>
                  </a:moveTo>
                  <a:lnTo>
                    <a:pt x="11442839" y="3496691"/>
                  </a:lnTo>
                </a:path>
                <a:path w="11449685" h="3496945">
                  <a:moveTo>
                    <a:pt x="0" y="6350"/>
                  </a:moveTo>
                  <a:lnTo>
                    <a:pt x="11449189" y="6350"/>
                  </a:lnTo>
                </a:path>
                <a:path w="11449685" h="3496945">
                  <a:moveTo>
                    <a:pt x="0" y="3490341"/>
                  </a:moveTo>
                  <a:lnTo>
                    <a:pt x="11449189" y="349034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619033" y="392215"/>
            <a:ext cx="10972800" cy="693353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spcBef>
                <a:spcPts val="127"/>
              </a:spcBef>
            </a:pPr>
            <a:r>
              <a:rPr dirty="0"/>
              <a:t>Cumulative</a:t>
            </a:r>
            <a:r>
              <a:rPr spc="-207" dirty="0"/>
              <a:t> </a:t>
            </a:r>
            <a:r>
              <a:rPr spc="-87" dirty="0"/>
              <a:t>Trade</a:t>
            </a:r>
            <a:r>
              <a:rPr spc="-120" dirty="0"/>
              <a:t> </a:t>
            </a:r>
            <a:r>
              <a:rPr dirty="0"/>
              <a:t>Credit</a:t>
            </a:r>
            <a:r>
              <a:rPr spc="-107" dirty="0"/>
              <a:t> </a:t>
            </a:r>
            <a:r>
              <a:rPr dirty="0"/>
              <a:t>&amp;</a:t>
            </a:r>
            <a:r>
              <a:rPr spc="-113" dirty="0"/>
              <a:t> </a:t>
            </a:r>
            <a:r>
              <a:rPr dirty="0"/>
              <a:t>Bank</a:t>
            </a:r>
            <a:r>
              <a:rPr spc="-127" dirty="0"/>
              <a:t> </a:t>
            </a:r>
            <a:r>
              <a:rPr spc="-13" dirty="0"/>
              <a:t>Credit</a:t>
            </a:r>
            <a:r>
              <a:rPr spc="-267" dirty="0"/>
              <a:t> </a:t>
            </a:r>
            <a:r>
              <a:rPr spc="-13" dirty="0"/>
              <a:t>Analysis</a:t>
            </a:r>
          </a:p>
        </p:txBody>
      </p:sp>
      <p:sp>
        <p:nvSpPr>
          <p:cNvPr id="73" name="object 73"/>
          <p:cNvSpPr txBox="1">
            <a:spLocks noGrp="1"/>
          </p:cNvSpPr>
          <p:nvPr>
            <p:ph type="sldNum" sz="quarter" idx="7"/>
          </p:nvPr>
        </p:nvSpPr>
        <p:spPr>
          <a:xfrm>
            <a:off x="11866753" y="6490975"/>
            <a:ext cx="285750" cy="2083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76200">
              <a:spcBef>
                <a:spcPts val="25"/>
              </a:spcBef>
            </a:pPr>
            <a:fld id="{81D60167-4931-47E6-BA6A-407CBD079E47}" type="slidenum">
              <a:rPr lang="en-IN" spc="-25" smtClean="0"/>
              <a:pPr marL="76200">
                <a:spcBef>
                  <a:spcPts val="25"/>
                </a:spcBef>
              </a:pPr>
              <a:t>3</a:t>
            </a:fld>
            <a:endParaRPr spc="-33" dirty="0"/>
          </a:p>
        </p:txBody>
      </p:sp>
      <p:sp>
        <p:nvSpPr>
          <p:cNvPr id="26" name="object 26"/>
          <p:cNvSpPr txBox="1"/>
          <p:nvPr/>
        </p:nvSpPr>
        <p:spPr>
          <a:xfrm>
            <a:off x="851543" y="6348577"/>
            <a:ext cx="13368867" cy="227530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73275" indent="-456342">
              <a:spcBef>
                <a:spcPts val="140"/>
              </a:spcBef>
              <a:buClr>
                <a:srgbClr val="16AFE3"/>
              </a:buClr>
              <a:buSzPct val="71428"/>
              <a:buFont typeface="Wingdings"/>
              <a:buChar char=""/>
              <a:tabLst>
                <a:tab pos="473275" algn="l"/>
              </a:tabLst>
            </a:pPr>
            <a:r>
              <a:rPr sz="1867" spc="-100" dirty="0">
                <a:solidFill>
                  <a:srgbClr val="0D0D0D"/>
                </a:solidFill>
                <a:latin typeface="Trebuchet MS"/>
                <a:cs typeface="Trebuchet MS"/>
              </a:rPr>
              <a:t>Companies’</a:t>
            </a:r>
            <a:r>
              <a:rPr sz="1867" spc="-133" dirty="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sz="1867" spc="-53" dirty="0">
                <a:solidFill>
                  <a:srgbClr val="0D0D0D"/>
                </a:solidFill>
                <a:latin typeface="Trebuchet MS"/>
                <a:cs typeface="Trebuchet MS"/>
              </a:rPr>
              <a:t>reduced</a:t>
            </a:r>
            <a:r>
              <a:rPr sz="1867" spc="320" dirty="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sz="1867" spc="-113" dirty="0">
                <a:solidFill>
                  <a:srgbClr val="0D0D0D"/>
                </a:solidFill>
                <a:latin typeface="Trebuchet MS"/>
                <a:cs typeface="Trebuchet MS"/>
              </a:rPr>
              <a:t>reliance </a:t>
            </a:r>
            <a:r>
              <a:rPr sz="1867" spc="-47" dirty="0">
                <a:solidFill>
                  <a:srgbClr val="0D0D0D"/>
                </a:solidFill>
                <a:latin typeface="Trebuchet MS"/>
                <a:cs typeface="Trebuchet MS"/>
              </a:rPr>
              <a:t>on</a:t>
            </a:r>
            <a:r>
              <a:rPr sz="1867" spc="-147" dirty="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sz="1867" spc="-80" dirty="0">
                <a:solidFill>
                  <a:srgbClr val="0D0D0D"/>
                </a:solidFill>
                <a:latin typeface="Trebuchet MS"/>
                <a:cs typeface="Trebuchet MS"/>
              </a:rPr>
              <a:t>working</a:t>
            </a:r>
            <a:r>
              <a:rPr sz="1867" spc="-152" dirty="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sz="1867" spc="-113" dirty="0">
                <a:solidFill>
                  <a:srgbClr val="0D0D0D"/>
                </a:solidFill>
                <a:latin typeface="Trebuchet MS"/>
                <a:cs typeface="Trebuchet MS"/>
              </a:rPr>
              <a:t>capital</a:t>
            </a:r>
            <a:r>
              <a:rPr sz="1867" spc="-107" dirty="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sz="1867" spc="-87" dirty="0">
                <a:solidFill>
                  <a:srgbClr val="0D0D0D"/>
                </a:solidFill>
                <a:latin typeface="Trebuchet MS"/>
                <a:cs typeface="Trebuchet MS"/>
              </a:rPr>
              <a:t>from</a:t>
            </a:r>
            <a:r>
              <a:rPr sz="1867" spc="-173" dirty="0">
                <a:solidFill>
                  <a:srgbClr val="0D0D0D"/>
                </a:solidFill>
                <a:latin typeface="Trebuchet MS"/>
                <a:cs typeface="Trebuchet MS"/>
              </a:rPr>
              <a:t> </a:t>
            </a:r>
            <a:r>
              <a:rPr sz="1867" spc="-13" dirty="0">
                <a:solidFill>
                  <a:srgbClr val="0D0D0D"/>
                </a:solidFill>
                <a:latin typeface="Trebuchet MS"/>
                <a:cs typeface="Trebuchet MS"/>
              </a:rPr>
              <a:t>bank.</a:t>
            </a:r>
            <a:endParaRPr sz="1867">
              <a:latin typeface="Trebuchet MS"/>
              <a:cs typeface="Trebuchet MS"/>
            </a:endParaRPr>
          </a:p>
          <a:p>
            <a:pPr marL="473275" indent="-456342">
              <a:spcBef>
                <a:spcPts val="1600"/>
              </a:spcBef>
              <a:buClr>
                <a:srgbClr val="16AFE3"/>
              </a:buClr>
              <a:buSzPct val="71428"/>
              <a:buFont typeface="Wingdings"/>
              <a:buChar char=""/>
              <a:tabLst>
                <a:tab pos="473275" algn="l"/>
              </a:tabLst>
            </a:pP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A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Brickwork</a:t>
            </a:r>
            <a:r>
              <a:rPr sz="1867" spc="-8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Ratings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study</a:t>
            </a:r>
            <a:r>
              <a:rPr sz="1867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of</a:t>
            </a:r>
            <a:r>
              <a:rPr sz="1867" spc="-4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760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large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companies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found</a:t>
            </a:r>
            <a:r>
              <a:rPr sz="1867" spc="-6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that</a:t>
            </a:r>
            <a:r>
              <a:rPr sz="1867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92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of</a:t>
            </a:r>
            <a:r>
              <a:rPr sz="1867" spc="-5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them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had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negative</a:t>
            </a:r>
            <a:r>
              <a:rPr sz="1867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or</a:t>
            </a:r>
            <a:r>
              <a:rPr sz="1867" spc="-5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low</a:t>
            </a:r>
            <a:r>
              <a:rPr sz="1867" spc="-6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working</a:t>
            </a:r>
            <a:r>
              <a:rPr sz="1867" spc="-6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capital</a:t>
            </a:r>
            <a:r>
              <a:rPr sz="1867" spc="-3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need</a:t>
            </a:r>
            <a:r>
              <a:rPr sz="1867" spc="-2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[</a:t>
            </a:r>
            <a:r>
              <a:rPr sz="1867" spc="-6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September</a:t>
            </a:r>
            <a:r>
              <a:rPr sz="1867" spc="-3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2019].</a:t>
            </a:r>
            <a:endParaRPr sz="1867">
              <a:latin typeface="Carlito"/>
              <a:cs typeface="Carlito"/>
            </a:endParaRPr>
          </a:p>
          <a:p>
            <a:pPr marL="473275" indent="-456342">
              <a:spcBef>
                <a:spcPts val="1600"/>
              </a:spcBef>
              <a:buClr>
                <a:srgbClr val="16AFE3"/>
              </a:buClr>
              <a:buSzPct val="71428"/>
              <a:buFont typeface="Wingdings"/>
              <a:buChar char=""/>
              <a:tabLst>
                <a:tab pos="473275" algn="l"/>
              </a:tabLst>
            </a:pP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Rs</a:t>
            </a:r>
            <a:r>
              <a:rPr sz="1867" spc="-4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10.7</a:t>
            </a:r>
            <a:r>
              <a:rPr sz="1867" spc="-2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Trillion</a:t>
            </a:r>
            <a:r>
              <a:rPr sz="1867" spc="-4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outstanding</a:t>
            </a:r>
            <a:r>
              <a:rPr sz="1867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locked</a:t>
            </a:r>
            <a:r>
              <a:rPr sz="1867" spc="-3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up</a:t>
            </a:r>
            <a:r>
              <a:rPr sz="1867" spc="-2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in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delayed</a:t>
            </a:r>
            <a:r>
              <a:rPr sz="1867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payments</a:t>
            </a:r>
            <a:r>
              <a:rPr sz="1867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to</a:t>
            </a:r>
            <a:r>
              <a:rPr sz="1867" spc="-2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MSMEs.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[D&amp;B</a:t>
            </a:r>
            <a:r>
              <a:rPr sz="1867" spc="-6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Study]</a:t>
            </a:r>
            <a:endParaRPr sz="1867">
              <a:latin typeface="Carlito"/>
              <a:cs typeface="Carlito"/>
            </a:endParaRPr>
          </a:p>
          <a:p>
            <a:pPr marL="473275" indent="-456342">
              <a:spcBef>
                <a:spcPts val="1600"/>
              </a:spcBef>
              <a:buClr>
                <a:srgbClr val="16AFE3"/>
              </a:buClr>
              <a:buSzPct val="71428"/>
              <a:buFont typeface="Wingdings"/>
              <a:buChar char=""/>
              <a:tabLst>
                <a:tab pos="473275" algn="l"/>
              </a:tabLst>
            </a:pP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About</a:t>
            </a:r>
            <a:r>
              <a:rPr sz="1867" spc="-2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1%</a:t>
            </a:r>
            <a:r>
              <a:rPr sz="1867" spc="-5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of</a:t>
            </a:r>
            <a:r>
              <a:rPr sz="1867" spc="-3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MSMEs</a:t>
            </a:r>
            <a:r>
              <a:rPr sz="1867" spc="-3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registered</a:t>
            </a:r>
            <a:r>
              <a:rPr sz="1867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with</a:t>
            </a:r>
            <a:r>
              <a:rPr sz="1867" spc="-2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TReDS.</a:t>
            </a:r>
            <a:endParaRPr sz="1867">
              <a:latin typeface="Carlito"/>
              <a:cs typeface="Carlito"/>
            </a:endParaRPr>
          </a:p>
          <a:p>
            <a:pPr marL="473275" indent="-456342">
              <a:spcBef>
                <a:spcPts val="1600"/>
              </a:spcBef>
              <a:buClr>
                <a:srgbClr val="16AFE3"/>
              </a:buClr>
              <a:buSzPct val="71428"/>
              <a:buFont typeface="Wingdings"/>
              <a:buChar char=""/>
              <a:tabLst>
                <a:tab pos="473275" algn="l"/>
              </a:tabLst>
            </a:pP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Bill</a:t>
            </a:r>
            <a:r>
              <a:rPr sz="1867" spc="-4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outstanding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at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any</a:t>
            </a:r>
            <a:r>
              <a:rPr sz="1867" spc="-2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point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of</a:t>
            </a:r>
            <a:r>
              <a:rPr sz="1867" spc="-7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time</a:t>
            </a:r>
            <a:r>
              <a:rPr sz="1867" spc="-3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Rs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15</a:t>
            </a:r>
            <a:r>
              <a:rPr sz="1867" spc="-4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trillion</a:t>
            </a:r>
            <a:r>
              <a:rPr sz="1867" spc="-3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(TReDS</a:t>
            </a:r>
            <a:r>
              <a:rPr sz="1867" spc="-5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discount</a:t>
            </a:r>
            <a:r>
              <a:rPr sz="1867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volume</a:t>
            </a:r>
            <a:r>
              <a:rPr sz="1867" spc="-4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Rs</a:t>
            </a:r>
            <a:r>
              <a:rPr sz="1867" spc="-5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1.3</a:t>
            </a:r>
            <a:r>
              <a:rPr sz="1867" spc="-5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trillion</a:t>
            </a:r>
            <a:r>
              <a:rPr sz="1867" spc="-3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in</a:t>
            </a:r>
            <a:r>
              <a:rPr sz="1867" spc="-4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FY</a:t>
            </a:r>
            <a:r>
              <a:rPr sz="1867" spc="-4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2023).</a:t>
            </a:r>
            <a:endParaRPr sz="1867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6743" y="1519257"/>
            <a:ext cx="627379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47" dirty="0">
                <a:latin typeface="Carlito"/>
                <a:cs typeface="Carlito"/>
              </a:rPr>
              <a:t>Sr.</a:t>
            </a:r>
            <a:r>
              <a:rPr sz="1733" b="1" spc="-40" dirty="0">
                <a:latin typeface="Carlito"/>
                <a:cs typeface="Carlito"/>
              </a:rPr>
              <a:t> </a:t>
            </a:r>
            <a:r>
              <a:rPr sz="1733" b="1" spc="-33" dirty="0">
                <a:latin typeface="Carlito"/>
                <a:cs typeface="Carlito"/>
              </a:rPr>
              <a:t>No.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07447" y="1519257"/>
            <a:ext cx="146473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dirty="0">
                <a:latin typeface="Carlito"/>
                <a:cs typeface="Carlito"/>
              </a:rPr>
              <a:t>Company</a:t>
            </a:r>
            <a:r>
              <a:rPr sz="1733" b="1" spc="-67" dirty="0">
                <a:latin typeface="Carlito"/>
                <a:cs typeface="Carlito"/>
              </a:rPr>
              <a:t> </a:t>
            </a:r>
            <a:r>
              <a:rPr sz="1733" b="1" spc="-27" dirty="0">
                <a:latin typeface="Carlito"/>
                <a:cs typeface="Carlito"/>
              </a:rPr>
              <a:t>Types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00856" y="1519257"/>
            <a:ext cx="822960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13" dirty="0">
                <a:latin typeface="Carlito"/>
                <a:cs typeface="Carlito"/>
              </a:rPr>
              <a:t>Timeline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171947" y="1387180"/>
            <a:ext cx="2177627" cy="54959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algn="ctr">
              <a:spcBef>
                <a:spcPts val="127"/>
              </a:spcBef>
            </a:pPr>
            <a:r>
              <a:rPr sz="1733" b="1" dirty="0">
                <a:latin typeface="Carlito"/>
                <a:cs typeface="Carlito"/>
              </a:rPr>
              <a:t>Avg.</a:t>
            </a:r>
            <a:r>
              <a:rPr sz="1733" b="1" spc="-40" dirty="0">
                <a:latin typeface="Carlito"/>
                <a:cs typeface="Carlito"/>
              </a:rPr>
              <a:t> </a:t>
            </a:r>
            <a:r>
              <a:rPr sz="1733" b="1" dirty="0">
                <a:latin typeface="Carlito"/>
                <a:cs typeface="Carlito"/>
              </a:rPr>
              <a:t>Sales</a:t>
            </a:r>
            <a:r>
              <a:rPr sz="1733" b="1" spc="-60" dirty="0">
                <a:latin typeface="Carlito"/>
                <a:cs typeface="Carlito"/>
              </a:rPr>
              <a:t> </a:t>
            </a:r>
            <a:r>
              <a:rPr sz="1733" b="1" dirty="0">
                <a:latin typeface="Carlito"/>
                <a:cs typeface="Carlito"/>
              </a:rPr>
              <a:t>per</a:t>
            </a:r>
            <a:r>
              <a:rPr sz="1733" b="1" spc="-53" dirty="0">
                <a:latin typeface="Carlito"/>
                <a:cs typeface="Carlito"/>
              </a:rPr>
              <a:t> </a:t>
            </a:r>
            <a:r>
              <a:rPr sz="1733" b="1" spc="-13" dirty="0">
                <a:latin typeface="Carlito"/>
                <a:cs typeface="Carlito"/>
              </a:rPr>
              <a:t>company</a:t>
            </a:r>
            <a:endParaRPr sz="1733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</a:pPr>
            <a:r>
              <a:rPr sz="1733" b="1" dirty="0">
                <a:latin typeface="Rasa"/>
                <a:cs typeface="Rasa"/>
              </a:rPr>
              <a:t>per</a:t>
            </a:r>
            <a:r>
              <a:rPr sz="1733" b="1" spc="127" dirty="0">
                <a:latin typeface="Rasa"/>
                <a:cs typeface="Rasa"/>
              </a:rPr>
              <a:t> </a:t>
            </a:r>
            <a:r>
              <a:rPr sz="1733" b="1" dirty="0">
                <a:latin typeface="Rasa"/>
                <a:cs typeface="Rasa"/>
              </a:rPr>
              <a:t>annum</a:t>
            </a:r>
            <a:r>
              <a:rPr sz="1733" b="1" spc="167" dirty="0">
                <a:latin typeface="Rasa"/>
                <a:cs typeface="Rasa"/>
              </a:rPr>
              <a:t> </a:t>
            </a:r>
            <a:r>
              <a:rPr sz="1733" b="1" dirty="0">
                <a:latin typeface="Rasa"/>
                <a:cs typeface="Rasa"/>
              </a:rPr>
              <a:t>(₹</a:t>
            </a:r>
            <a:r>
              <a:rPr sz="1733" b="1" spc="120" dirty="0">
                <a:latin typeface="Rasa"/>
                <a:cs typeface="Rasa"/>
              </a:rPr>
              <a:t> </a:t>
            </a:r>
            <a:r>
              <a:rPr sz="1733" b="1" spc="-13" dirty="0">
                <a:latin typeface="Rasa"/>
                <a:cs typeface="Rasa"/>
              </a:rPr>
              <a:t>Crore)</a:t>
            </a:r>
            <a:endParaRPr sz="1733">
              <a:latin typeface="Rasa"/>
              <a:cs typeface="Ras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753095" y="1387180"/>
            <a:ext cx="1465580" cy="54959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229441" marR="6773" indent="-213355">
              <a:spcBef>
                <a:spcPts val="127"/>
              </a:spcBef>
            </a:pPr>
            <a:r>
              <a:rPr sz="1733" b="1" dirty="0">
                <a:latin typeface="Carlito"/>
                <a:cs typeface="Carlito"/>
              </a:rPr>
              <a:t>Avg.</a:t>
            </a:r>
            <a:r>
              <a:rPr sz="1733" b="1" spc="-80" dirty="0">
                <a:latin typeface="Carlito"/>
                <a:cs typeface="Carlito"/>
              </a:rPr>
              <a:t> </a:t>
            </a:r>
            <a:r>
              <a:rPr sz="1733" b="1" dirty="0">
                <a:latin typeface="Carlito"/>
                <a:cs typeface="Carlito"/>
              </a:rPr>
              <a:t>Number</a:t>
            </a:r>
            <a:r>
              <a:rPr sz="1733" b="1" spc="-67" dirty="0">
                <a:latin typeface="Carlito"/>
                <a:cs typeface="Carlito"/>
              </a:rPr>
              <a:t> </a:t>
            </a:r>
            <a:r>
              <a:rPr sz="1733" b="1" spc="-33" dirty="0">
                <a:latin typeface="Carlito"/>
                <a:cs typeface="Carlito"/>
              </a:rPr>
              <a:t>of </a:t>
            </a:r>
            <a:r>
              <a:rPr sz="1733" b="1" spc="-13" dirty="0">
                <a:latin typeface="Carlito"/>
                <a:cs typeface="Carlito"/>
              </a:rPr>
              <a:t>Companies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659790" y="1387180"/>
            <a:ext cx="1750060" cy="54959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04137" marR="6773" indent="-88051">
              <a:spcBef>
                <a:spcPts val="127"/>
              </a:spcBef>
            </a:pPr>
            <a:r>
              <a:rPr sz="1733" b="1" dirty="0">
                <a:latin typeface="Carlito"/>
                <a:cs typeface="Carlito"/>
              </a:rPr>
              <a:t>Avg.</a:t>
            </a:r>
            <a:r>
              <a:rPr sz="1733" b="1" spc="-53" dirty="0">
                <a:latin typeface="Carlito"/>
                <a:cs typeface="Carlito"/>
              </a:rPr>
              <a:t> </a:t>
            </a:r>
            <a:r>
              <a:rPr sz="1733" b="1" dirty="0">
                <a:latin typeface="Carlito"/>
                <a:cs typeface="Carlito"/>
              </a:rPr>
              <a:t>Bank</a:t>
            </a:r>
            <a:r>
              <a:rPr sz="1733" b="1" spc="-60" dirty="0">
                <a:latin typeface="Carlito"/>
                <a:cs typeface="Carlito"/>
              </a:rPr>
              <a:t> </a:t>
            </a:r>
            <a:r>
              <a:rPr sz="1733" b="1" spc="-13" dirty="0">
                <a:latin typeface="Carlito"/>
                <a:cs typeface="Carlito"/>
              </a:rPr>
              <a:t>Working </a:t>
            </a:r>
            <a:r>
              <a:rPr sz="1733" b="1" dirty="0">
                <a:latin typeface="Carlito"/>
                <a:cs typeface="Carlito"/>
              </a:rPr>
              <a:t>Capital/Sales</a:t>
            </a:r>
            <a:r>
              <a:rPr sz="1733" b="1" spc="-100" dirty="0">
                <a:latin typeface="Carlito"/>
                <a:cs typeface="Carlito"/>
              </a:rPr>
              <a:t> </a:t>
            </a:r>
            <a:r>
              <a:rPr sz="1733" b="1" spc="-33" dirty="0">
                <a:latin typeface="Carlito"/>
                <a:cs typeface="Carlito"/>
              </a:rPr>
              <a:t>(%)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699240" y="1387180"/>
            <a:ext cx="1771227" cy="54959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 indent="328497">
              <a:spcBef>
                <a:spcPts val="127"/>
              </a:spcBef>
            </a:pPr>
            <a:r>
              <a:rPr sz="1733" b="1" dirty="0">
                <a:latin typeface="Carlito"/>
                <a:cs typeface="Carlito"/>
              </a:rPr>
              <a:t>Avg.</a:t>
            </a:r>
            <a:r>
              <a:rPr sz="1733" b="1" spc="-93" dirty="0">
                <a:latin typeface="Carlito"/>
                <a:cs typeface="Carlito"/>
              </a:rPr>
              <a:t> </a:t>
            </a:r>
            <a:r>
              <a:rPr sz="1733" b="1" spc="-13" dirty="0">
                <a:latin typeface="Carlito"/>
                <a:cs typeface="Carlito"/>
              </a:rPr>
              <a:t>Sundry Creditors/Sales</a:t>
            </a:r>
            <a:r>
              <a:rPr sz="1733" b="1" spc="27" dirty="0">
                <a:latin typeface="Carlito"/>
                <a:cs typeface="Carlito"/>
              </a:rPr>
              <a:t> </a:t>
            </a:r>
            <a:r>
              <a:rPr sz="1733" b="1" spc="-33" dirty="0">
                <a:latin typeface="Carlito"/>
                <a:cs typeface="Carlito"/>
              </a:rPr>
              <a:t>(%)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801005" y="1387180"/>
            <a:ext cx="1664547" cy="54959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 indent="276006">
              <a:spcBef>
                <a:spcPts val="127"/>
              </a:spcBef>
            </a:pPr>
            <a:r>
              <a:rPr sz="1733" b="1" dirty="0">
                <a:latin typeface="Carlito"/>
                <a:cs typeface="Carlito"/>
              </a:rPr>
              <a:t>Avg.</a:t>
            </a:r>
            <a:r>
              <a:rPr sz="1733" b="1" spc="-93" dirty="0">
                <a:latin typeface="Carlito"/>
                <a:cs typeface="Carlito"/>
              </a:rPr>
              <a:t> </a:t>
            </a:r>
            <a:r>
              <a:rPr sz="1733" b="1" spc="-13" dirty="0">
                <a:latin typeface="Carlito"/>
                <a:cs typeface="Carlito"/>
              </a:rPr>
              <a:t>Sundry Debtors/Sales</a:t>
            </a:r>
            <a:r>
              <a:rPr sz="1733" b="1" spc="40" dirty="0">
                <a:latin typeface="Carlito"/>
                <a:cs typeface="Carlito"/>
              </a:rPr>
              <a:t> </a:t>
            </a:r>
            <a:r>
              <a:rPr sz="1733" b="1" spc="-33" dirty="0">
                <a:latin typeface="Carlito"/>
                <a:cs typeface="Carlito"/>
              </a:rPr>
              <a:t>(%)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88957" y="2514939"/>
            <a:ext cx="145627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67" dirty="0">
                <a:latin typeface="Carlito"/>
                <a:cs typeface="Carlito"/>
              </a:rPr>
              <a:t>1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849288" y="2514939"/>
            <a:ext cx="980440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dirty="0">
                <a:latin typeface="Carlito"/>
                <a:cs typeface="Carlito"/>
              </a:rPr>
              <a:t>Public</a:t>
            </a:r>
            <a:r>
              <a:rPr sz="1733" b="1" spc="-33" dirty="0">
                <a:latin typeface="Carlito"/>
                <a:cs typeface="Carlito"/>
              </a:rPr>
              <a:t> </a:t>
            </a:r>
            <a:r>
              <a:rPr sz="1733" b="1" spc="-27" dirty="0">
                <a:latin typeface="Carlito"/>
                <a:cs typeface="Carlito"/>
              </a:rPr>
              <a:t>Ltd.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25239" y="2514939"/>
            <a:ext cx="772160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13" dirty="0">
                <a:latin typeface="Carlito"/>
                <a:cs typeface="Carlito"/>
              </a:rPr>
              <a:t>1985-</a:t>
            </a:r>
            <a:r>
              <a:rPr sz="1733" b="1" spc="-33" dirty="0">
                <a:latin typeface="Carlito"/>
                <a:cs typeface="Carlito"/>
              </a:rPr>
              <a:t>09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076695" y="2514939"/>
            <a:ext cx="369147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33" dirty="0">
                <a:latin typeface="Carlito"/>
                <a:cs typeface="Carlito"/>
              </a:rPr>
              <a:t>152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218424" y="2514939"/>
            <a:ext cx="53763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13" dirty="0">
                <a:latin typeface="Carlito"/>
                <a:cs typeface="Carlito"/>
              </a:rPr>
              <a:t>2,156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322728" y="2514939"/>
            <a:ext cx="42841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27" dirty="0">
                <a:latin typeface="Carlito"/>
                <a:cs typeface="Carlito"/>
              </a:rPr>
              <a:t>13.9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371831" y="2514939"/>
            <a:ext cx="42841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27" dirty="0">
                <a:latin typeface="Carlito"/>
                <a:cs typeface="Carlito"/>
              </a:rPr>
              <a:t>16.2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4420764" y="2514939"/>
            <a:ext cx="42841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27" dirty="0">
                <a:latin typeface="Carlito"/>
                <a:cs typeface="Carlito"/>
              </a:rPr>
              <a:t>15.9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88957" y="3294381"/>
            <a:ext cx="145627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67" dirty="0">
                <a:latin typeface="Carlito"/>
                <a:cs typeface="Carlito"/>
              </a:rPr>
              <a:t>2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849288" y="3294380"/>
            <a:ext cx="980440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dirty="0">
                <a:latin typeface="Carlito"/>
                <a:cs typeface="Carlito"/>
              </a:rPr>
              <a:t>Public</a:t>
            </a:r>
            <a:r>
              <a:rPr sz="1733" b="1" spc="-33" dirty="0">
                <a:latin typeface="Carlito"/>
                <a:cs typeface="Carlito"/>
              </a:rPr>
              <a:t> </a:t>
            </a:r>
            <a:r>
              <a:rPr sz="1733" b="1" spc="-27" dirty="0">
                <a:latin typeface="Carlito"/>
                <a:cs typeface="Carlito"/>
              </a:rPr>
              <a:t>Ltd.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825239" y="3294380"/>
            <a:ext cx="772160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13" dirty="0">
                <a:latin typeface="Carlito"/>
                <a:cs typeface="Carlito"/>
              </a:rPr>
              <a:t>2011-</a:t>
            </a:r>
            <a:r>
              <a:rPr sz="1733" b="1" spc="-33" dirty="0">
                <a:latin typeface="Carlito"/>
                <a:cs typeface="Carlito"/>
              </a:rPr>
              <a:t>23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990844" y="3294380"/>
            <a:ext cx="54017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27" dirty="0">
                <a:latin typeface="Carlito"/>
                <a:cs typeface="Carlito"/>
              </a:rPr>
              <a:t>602.7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161529" y="3294380"/>
            <a:ext cx="648545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13" dirty="0">
                <a:latin typeface="Carlito"/>
                <a:cs typeface="Carlito"/>
              </a:rPr>
              <a:t>10,417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377086" y="3294380"/>
            <a:ext cx="31665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33" dirty="0">
                <a:latin typeface="Carlito"/>
                <a:cs typeface="Carlito"/>
              </a:rPr>
              <a:t>8.4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2371831" y="3294380"/>
            <a:ext cx="42841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27" dirty="0">
                <a:latin typeface="Carlito"/>
                <a:cs typeface="Carlito"/>
              </a:rPr>
              <a:t>17.3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4420764" y="3294380"/>
            <a:ext cx="42841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27" dirty="0">
                <a:latin typeface="Carlito"/>
                <a:cs typeface="Carlito"/>
              </a:rPr>
              <a:t>14.5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88957" y="4074330"/>
            <a:ext cx="145627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67" dirty="0">
                <a:latin typeface="Carlito"/>
                <a:cs typeface="Carlito"/>
              </a:rPr>
              <a:t>3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806618" y="4074329"/>
            <a:ext cx="106341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13" dirty="0">
                <a:latin typeface="Carlito"/>
                <a:cs typeface="Carlito"/>
              </a:rPr>
              <a:t>Private </a:t>
            </a:r>
            <a:r>
              <a:rPr sz="1733" b="1" spc="-27" dirty="0">
                <a:latin typeface="Carlito"/>
                <a:cs typeface="Carlito"/>
              </a:rPr>
              <a:t>Ltd.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825239" y="4074329"/>
            <a:ext cx="772160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13" dirty="0">
                <a:latin typeface="Carlito"/>
                <a:cs typeface="Carlito"/>
              </a:rPr>
              <a:t>1987-</a:t>
            </a:r>
            <a:r>
              <a:rPr sz="1733" b="1" spc="-33" dirty="0">
                <a:latin typeface="Carlito"/>
                <a:cs typeface="Carlito"/>
              </a:rPr>
              <a:t>04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102604" y="4074329"/>
            <a:ext cx="315805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33" dirty="0">
                <a:latin typeface="Carlito"/>
                <a:cs typeface="Carlito"/>
              </a:rPr>
              <a:t>7.9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218424" y="4074329"/>
            <a:ext cx="53763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13" dirty="0">
                <a:latin typeface="Carlito"/>
                <a:cs typeface="Carlito"/>
              </a:rPr>
              <a:t>1,061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322728" y="4074329"/>
            <a:ext cx="42841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27" dirty="0">
                <a:latin typeface="Carlito"/>
                <a:cs typeface="Carlito"/>
              </a:rPr>
              <a:t>10.8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2371831" y="4074329"/>
            <a:ext cx="42841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27" dirty="0">
                <a:latin typeface="Carlito"/>
                <a:cs typeface="Carlito"/>
              </a:rPr>
              <a:t>15.9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4420764" y="4074329"/>
            <a:ext cx="42841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27" dirty="0">
                <a:latin typeface="Carlito"/>
                <a:cs typeface="Carlito"/>
              </a:rPr>
              <a:t>18.6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88957" y="4766734"/>
            <a:ext cx="145627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67" dirty="0">
                <a:latin typeface="Carlito"/>
                <a:cs typeface="Carlito"/>
              </a:rPr>
              <a:t>4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806618" y="4766733"/>
            <a:ext cx="106341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13" dirty="0">
                <a:latin typeface="Carlito"/>
                <a:cs typeface="Carlito"/>
              </a:rPr>
              <a:t>Private </a:t>
            </a:r>
            <a:r>
              <a:rPr sz="1733" b="1" spc="-27" dirty="0">
                <a:latin typeface="Carlito"/>
                <a:cs typeface="Carlito"/>
              </a:rPr>
              <a:t>Ltd.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825239" y="4766733"/>
            <a:ext cx="772160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13" dirty="0">
                <a:latin typeface="Carlito"/>
                <a:cs typeface="Carlito"/>
              </a:rPr>
              <a:t>2012-</a:t>
            </a:r>
            <a:r>
              <a:rPr sz="1733" b="1" spc="-33" dirty="0">
                <a:latin typeface="Carlito"/>
                <a:cs typeface="Carlito"/>
              </a:rPr>
              <a:t>19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102604" y="4766733"/>
            <a:ext cx="315805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33" dirty="0">
                <a:latin typeface="Carlito"/>
                <a:cs typeface="Carlito"/>
              </a:rPr>
              <a:t>8.3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078216" y="4766733"/>
            <a:ext cx="81703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13" dirty="0">
                <a:latin typeface="Carlito"/>
                <a:cs typeface="Carlito"/>
              </a:rPr>
              <a:t>2,72,171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0377086" y="4766733"/>
            <a:ext cx="31665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33" dirty="0">
                <a:latin typeface="Carlito"/>
                <a:cs typeface="Carlito"/>
              </a:rPr>
              <a:t>8.3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2371831" y="4766733"/>
            <a:ext cx="42841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27" dirty="0">
                <a:latin typeface="Carlito"/>
                <a:cs typeface="Carlito"/>
              </a:rPr>
              <a:t>15.6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4420764" y="4766733"/>
            <a:ext cx="42841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27" dirty="0">
                <a:latin typeface="Carlito"/>
                <a:cs typeface="Carlito"/>
              </a:rPr>
              <a:t>17.4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88957" y="5314697"/>
            <a:ext cx="4978400" cy="849742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  <a:tabLst>
                <a:tab pos="757748" algn="l"/>
                <a:tab pos="3053004" algn="l"/>
              </a:tabLst>
            </a:pPr>
            <a:r>
              <a:rPr sz="1733" b="1" spc="-67" dirty="0">
                <a:latin typeface="Carlito"/>
                <a:cs typeface="Carlito"/>
              </a:rPr>
              <a:t>5</a:t>
            </a:r>
            <a:r>
              <a:rPr sz="1733" b="1" dirty="0">
                <a:latin typeface="Carlito"/>
                <a:cs typeface="Carlito"/>
              </a:rPr>
              <a:t>	</a:t>
            </a:r>
            <a:r>
              <a:rPr sz="1733" b="1" spc="-13" dirty="0">
                <a:latin typeface="Carlito"/>
                <a:cs typeface="Carlito"/>
              </a:rPr>
              <a:t>Nifty-</a:t>
            </a:r>
            <a:r>
              <a:rPr sz="1733" b="1" dirty="0">
                <a:latin typeface="Carlito"/>
                <a:cs typeface="Carlito"/>
              </a:rPr>
              <a:t>50</a:t>
            </a:r>
            <a:r>
              <a:rPr sz="1733" b="1" spc="53" dirty="0">
                <a:latin typeface="Carlito"/>
                <a:cs typeface="Carlito"/>
              </a:rPr>
              <a:t> </a:t>
            </a:r>
            <a:r>
              <a:rPr sz="1733" b="1" dirty="0">
                <a:latin typeface="Carlito"/>
                <a:cs typeface="Carlito"/>
              </a:rPr>
              <a:t>(24</a:t>
            </a:r>
            <a:r>
              <a:rPr sz="1733" b="1" spc="-7" dirty="0">
                <a:latin typeface="Carlito"/>
                <a:cs typeface="Carlito"/>
              </a:rPr>
              <a:t> </a:t>
            </a:r>
            <a:r>
              <a:rPr sz="1733" b="1" spc="-13" dirty="0">
                <a:latin typeface="Carlito"/>
                <a:cs typeface="Carlito"/>
              </a:rPr>
              <a:t>Cos.)</a:t>
            </a:r>
            <a:r>
              <a:rPr sz="1733" b="1" dirty="0">
                <a:latin typeface="Carlito"/>
                <a:cs typeface="Carlito"/>
              </a:rPr>
              <a:t>	</a:t>
            </a:r>
            <a:r>
              <a:rPr sz="1733" b="1" spc="-13" dirty="0">
                <a:latin typeface="Carlito"/>
                <a:cs typeface="Carlito"/>
              </a:rPr>
              <a:t>2013-</a:t>
            </a:r>
            <a:r>
              <a:rPr sz="1733" b="1" spc="-33" dirty="0">
                <a:latin typeface="Carlito"/>
                <a:cs typeface="Carlito"/>
              </a:rPr>
              <a:t>23</a:t>
            </a:r>
            <a:endParaRPr sz="1733">
              <a:latin typeface="Carlito"/>
              <a:cs typeface="Carlito"/>
            </a:endParaRPr>
          </a:p>
          <a:p>
            <a:pPr>
              <a:spcBef>
                <a:spcPts val="120"/>
              </a:spcBef>
            </a:pPr>
            <a:endParaRPr sz="1733">
              <a:latin typeface="Carlito"/>
              <a:cs typeface="Carlito"/>
            </a:endParaRPr>
          </a:p>
          <a:p>
            <a:pPr marL="535927" indent="-457189">
              <a:buClr>
                <a:srgbClr val="16AFE3"/>
              </a:buClr>
              <a:buSzPct val="71428"/>
              <a:buFont typeface="Wingdings"/>
              <a:buChar char=""/>
              <a:tabLst>
                <a:tab pos="535927" algn="l"/>
              </a:tabLst>
            </a:pPr>
            <a:r>
              <a:rPr sz="1867" dirty="0">
                <a:solidFill>
                  <a:srgbClr val="0D0D0D"/>
                </a:solidFill>
                <a:latin typeface="Carlito"/>
                <a:cs typeface="Carlito"/>
              </a:rPr>
              <a:t>23.6</a:t>
            </a:r>
            <a:r>
              <a:rPr sz="1867" spc="-33" dirty="0">
                <a:solidFill>
                  <a:srgbClr val="0D0D0D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0D0D0D"/>
                </a:solidFill>
                <a:latin typeface="Carlito"/>
                <a:cs typeface="Carlito"/>
              </a:rPr>
              <a:t>lakh</a:t>
            </a:r>
            <a:r>
              <a:rPr sz="1867" spc="-20" dirty="0">
                <a:solidFill>
                  <a:srgbClr val="0D0D0D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0D0D0D"/>
                </a:solidFill>
                <a:latin typeface="Carlito"/>
                <a:cs typeface="Carlito"/>
              </a:rPr>
              <a:t>company</a:t>
            </a:r>
            <a:r>
              <a:rPr sz="1867" spc="7" dirty="0">
                <a:solidFill>
                  <a:srgbClr val="0D0D0D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0D0D0D"/>
                </a:solidFill>
                <a:latin typeface="Trebuchet MS"/>
                <a:cs typeface="Trebuchet MS"/>
              </a:rPr>
              <a:t>–</a:t>
            </a:r>
            <a:r>
              <a:rPr sz="1867" dirty="0">
                <a:solidFill>
                  <a:srgbClr val="0D0D0D"/>
                </a:solidFill>
                <a:latin typeface="Carlito"/>
                <a:cs typeface="Carlito"/>
              </a:rPr>
              <a:t>years</a:t>
            </a:r>
            <a:r>
              <a:rPr sz="1867" spc="-20" dirty="0">
                <a:solidFill>
                  <a:srgbClr val="0D0D0D"/>
                </a:solidFill>
                <a:latin typeface="Carlito"/>
                <a:cs typeface="Carlito"/>
              </a:rPr>
              <a:t> </a:t>
            </a:r>
            <a:r>
              <a:rPr sz="1867" spc="-27" dirty="0">
                <a:solidFill>
                  <a:srgbClr val="0D0D0D"/>
                </a:solidFill>
                <a:latin typeface="Carlito"/>
                <a:cs typeface="Carlito"/>
              </a:rPr>
              <a:t>data-</a:t>
            </a:r>
            <a:r>
              <a:rPr sz="1867" dirty="0">
                <a:solidFill>
                  <a:srgbClr val="0D0D0D"/>
                </a:solidFill>
                <a:latin typeface="Carlito"/>
                <a:cs typeface="Carlito"/>
              </a:rPr>
              <a:t>based </a:t>
            </a:r>
            <a:r>
              <a:rPr sz="1867" spc="-13" dirty="0">
                <a:solidFill>
                  <a:srgbClr val="0D0D0D"/>
                </a:solidFill>
                <a:latin typeface="Carlito"/>
                <a:cs typeface="Carlito"/>
              </a:rPr>
              <a:t>analysis</a:t>
            </a:r>
            <a:endParaRPr sz="1867">
              <a:latin typeface="Carlito"/>
              <a:cs typeface="Carlito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935979" y="5314696"/>
            <a:ext cx="650240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13" dirty="0">
                <a:latin typeface="Carlito"/>
                <a:cs typeface="Carlito"/>
              </a:rPr>
              <a:t>80,626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358631" y="5314696"/>
            <a:ext cx="257387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33" dirty="0">
                <a:latin typeface="Carlito"/>
                <a:cs typeface="Carlito"/>
              </a:rPr>
              <a:t>24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0377086" y="5314696"/>
            <a:ext cx="31665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33" dirty="0">
                <a:latin typeface="Carlito"/>
                <a:cs typeface="Carlito"/>
              </a:rPr>
              <a:t>3.3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2371831" y="5314696"/>
            <a:ext cx="42841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27" dirty="0">
                <a:latin typeface="Carlito"/>
                <a:cs typeface="Carlito"/>
              </a:rPr>
              <a:t>18.6</a:t>
            </a:r>
            <a:endParaRPr sz="1733">
              <a:latin typeface="Carlito"/>
              <a:cs typeface="Carlito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4475628" y="5314696"/>
            <a:ext cx="316653" cy="28292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1733" b="1" spc="-33" dirty="0">
                <a:latin typeface="Carlito"/>
                <a:cs typeface="Carlito"/>
              </a:rPr>
              <a:t>7.9</a:t>
            </a:r>
            <a:endParaRPr sz="1733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829" y="485190"/>
            <a:ext cx="14053820" cy="693353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spcBef>
                <a:spcPts val="127"/>
              </a:spcBef>
            </a:pPr>
            <a:r>
              <a:rPr dirty="0"/>
              <a:t>Negative</a:t>
            </a:r>
            <a:r>
              <a:rPr spc="-73" dirty="0"/>
              <a:t> </a:t>
            </a:r>
            <a:r>
              <a:rPr dirty="0"/>
              <a:t>WC,</a:t>
            </a:r>
            <a:r>
              <a:rPr spc="-80" dirty="0"/>
              <a:t> </a:t>
            </a:r>
            <a:r>
              <a:rPr dirty="0"/>
              <a:t>Sundry</a:t>
            </a:r>
            <a:r>
              <a:rPr spc="-67" dirty="0"/>
              <a:t> </a:t>
            </a:r>
            <a:r>
              <a:rPr dirty="0"/>
              <a:t>Creditors</a:t>
            </a:r>
            <a:r>
              <a:rPr spc="-80" dirty="0"/>
              <a:t> </a:t>
            </a:r>
            <a:r>
              <a:rPr dirty="0"/>
              <a:t>&amp;</a:t>
            </a:r>
            <a:r>
              <a:rPr spc="-80" dirty="0"/>
              <a:t> </a:t>
            </a:r>
            <a:r>
              <a:rPr dirty="0"/>
              <a:t>Debtors</a:t>
            </a:r>
            <a:r>
              <a:rPr spc="-60" dirty="0"/>
              <a:t> </a:t>
            </a:r>
            <a:r>
              <a:rPr dirty="0"/>
              <a:t>as</a:t>
            </a:r>
            <a:r>
              <a:rPr spc="-87" dirty="0"/>
              <a:t> </a:t>
            </a:r>
            <a:r>
              <a:rPr dirty="0"/>
              <a:t>%</a:t>
            </a:r>
            <a:r>
              <a:rPr spc="-87" dirty="0"/>
              <a:t> </a:t>
            </a:r>
            <a:r>
              <a:rPr dirty="0"/>
              <a:t>of</a:t>
            </a:r>
            <a:r>
              <a:rPr spc="-87" dirty="0"/>
              <a:t> </a:t>
            </a:r>
            <a:r>
              <a:rPr dirty="0"/>
              <a:t>Sales</a:t>
            </a:r>
            <a:r>
              <a:rPr spc="-93" dirty="0"/>
              <a:t> </a:t>
            </a:r>
            <a:r>
              <a:rPr sz="3200" dirty="0"/>
              <a:t>(Nifty</a:t>
            </a:r>
            <a:r>
              <a:rPr sz="3200" spc="-53" dirty="0"/>
              <a:t> </a:t>
            </a:r>
            <a:r>
              <a:rPr sz="3200" spc="-33" dirty="0"/>
              <a:t>50)</a:t>
            </a:r>
            <a:endParaRPr sz="32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866753" y="6490975"/>
            <a:ext cx="285750" cy="2083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76200">
              <a:spcBef>
                <a:spcPts val="25"/>
              </a:spcBef>
            </a:pPr>
            <a:fld id="{81D60167-4931-47E6-BA6A-407CBD079E47}" type="slidenum">
              <a:rPr lang="en-IN" spc="-25" smtClean="0"/>
              <a:pPr marL="76200">
                <a:spcBef>
                  <a:spcPts val="25"/>
                </a:spcBef>
              </a:pPr>
              <a:t>4</a:t>
            </a:fld>
            <a:endParaRPr spc="-33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75962" y="1262888"/>
          <a:ext cx="14858996" cy="43518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96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1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64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416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5073">
                <a:tc gridSpan="6">
                  <a:txBody>
                    <a:bodyPr/>
                    <a:lstStyle/>
                    <a:p>
                      <a:pPr marL="3175" algn="ctr">
                        <a:lnSpc>
                          <a:spcPts val="2105"/>
                        </a:lnSpc>
                      </a:pPr>
                      <a:r>
                        <a:rPr sz="2400" b="1" dirty="0">
                          <a:latin typeface="Carlito"/>
                          <a:cs typeface="Carlito"/>
                        </a:rPr>
                        <a:t>Annual</a:t>
                      </a:r>
                      <a:r>
                        <a:rPr sz="2400" b="1" spc="-5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2400" b="1" spc="-10" dirty="0">
                          <a:latin typeface="Carlito"/>
                          <a:cs typeface="Carlito"/>
                        </a:rPr>
                        <a:t>average</a:t>
                      </a:r>
                      <a:r>
                        <a:rPr sz="2400" b="1" spc="-3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2400" b="1" dirty="0">
                          <a:latin typeface="Carlito"/>
                          <a:cs typeface="Carlito"/>
                        </a:rPr>
                        <a:t>(2013</a:t>
                      </a:r>
                      <a:r>
                        <a:rPr sz="2400" b="1" spc="-1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2400" b="1" dirty="0">
                          <a:latin typeface="Carlito"/>
                          <a:cs typeface="Carlito"/>
                        </a:rPr>
                        <a:t>to</a:t>
                      </a:r>
                      <a:r>
                        <a:rPr sz="2400" b="1" spc="-3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2400" b="1" dirty="0">
                          <a:latin typeface="Carlito"/>
                          <a:cs typeface="Carlito"/>
                        </a:rPr>
                        <a:t>2023)</a:t>
                      </a:r>
                      <a:r>
                        <a:rPr sz="2400" b="1" spc="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2400" b="1" dirty="0">
                          <a:latin typeface="Carlito"/>
                          <a:cs typeface="Carlito"/>
                        </a:rPr>
                        <a:t>as</a:t>
                      </a:r>
                      <a:r>
                        <a:rPr sz="2400" b="1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2400" b="1" dirty="0">
                          <a:latin typeface="Carlito"/>
                          <a:cs typeface="Carlito"/>
                        </a:rPr>
                        <a:t>%</a:t>
                      </a:r>
                      <a:r>
                        <a:rPr sz="2400" b="1" spc="-1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2400" b="1" dirty="0">
                          <a:latin typeface="Carlito"/>
                          <a:cs typeface="Carlito"/>
                        </a:rPr>
                        <a:t>of</a:t>
                      </a:r>
                      <a:r>
                        <a:rPr sz="2400" b="1" spc="-10" dirty="0">
                          <a:latin typeface="Carlito"/>
                          <a:cs typeface="Carlito"/>
                        </a:rPr>
                        <a:t> sales</a:t>
                      </a:r>
                      <a:endParaRPr sz="2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5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b="1" dirty="0">
                          <a:latin typeface="Carlito"/>
                          <a:cs typeface="Carlito"/>
                        </a:rPr>
                        <a:t>Nifty</a:t>
                      </a:r>
                      <a:r>
                        <a:rPr sz="1700" b="1" spc="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b="1" dirty="0">
                          <a:latin typeface="Carlito"/>
                          <a:cs typeface="Carlito"/>
                        </a:rPr>
                        <a:t>50</a:t>
                      </a:r>
                      <a:r>
                        <a:rPr sz="1700" b="1" spc="-1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b="1" spc="-10" dirty="0">
                          <a:latin typeface="Carlito"/>
                          <a:cs typeface="Carlito"/>
                        </a:rPr>
                        <a:t>Comp.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b="1" dirty="0">
                          <a:latin typeface="Carlito"/>
                          <a:cs typeface="Carlito"/>
                        </a:rPr>
                        <a:t>Sundry</a:t>
                      </a:r>
                      <a:r>
                        <a:rPr sz="1700" b="1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b="1" spc="-10" dirty="0">
                          <a:latin typeface="Carlito"/>
                          <a:cs typeface="Carlito"/>
                        </a:rPr>
                        <a:t>Creditors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b="1" dirty="0">
                          <a:latin typeface="Carlito"/>
                          <a:cs typeface="Carlito"/>
                        </a:rPr>
                        <a:t>Sundry</a:t>
                      </a:r>
                      <a:r>
                        <a:rPr sz="1700" b="1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b="1" spc="-10" dirty="0">
                          <a:latin typeface="Carlito"/>
                          <a:cs typeface="Carlito"/>
                        </a:rPr>
                        <a:t>Debtors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b="1" spc="-10" dirty="0">
                          <a:latin typeface="Carlito"/>
                          <a:cs typeface="Carlito"/>
                        </a:rPr>
                        <a:t>Inventory</a:t>
                      </a:r>
                      <a:r>
                        <a:rPr sz="1700" b="1" spc="-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b="1" spc="-50" dirty="0">
                          <a:latin typeface="Carlito"/>
                          <a:cs typeface="Carlito"/>
                        </a:rPr>
                        <a:t>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b="1" spc="-10" dirty="0">
                          <a:latin typeface="Carlito"/>
                          <a:cs typeface="Carlito"/>
                        </a:rPr>
                        <a:t>Negative</a:t>
                      </a:r>
                      <a:r>
                        <a:rPr sz="1700" b="1" spc="-1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b="1" spc="-25" dirty="0">
                          <a:latin typeface="Carlito"/>
                          <a:cs typeface="Carlito"/>
                        </a:rPr>
                        <a:t>WC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b="1" dirty="0">
                          <a:latin typeface="Carlito"/>
                          <a:cs typeface="Carlito"/>
                        </a:rPr>
                        <a:t>Bank</a:t>
                      </a:r>
                      <a:r>
                        <a:rPr sz="1700" b="1" spc="-1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b="1" spc="-25" dirty="0">
                          <a:latin typeface="Carlito"/>
                          <a:cs typeface="Carlito"/>
                        </a:rPr>
                        <a:t>WC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5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dirty="0">
                          <a:latin typeface="Carlito"/>
                          <a:cs typeface="Carlito"/>
                        </a:rPr>
                        <a:t>Bajaj</a:t>
                      </a:r>
                      <a:r>
                        <a:rPr sz="17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dirty="0">
                          <a:latin typeface="Carlito"/>
                          <a:cs typeface="Carlito"/>
                        </a:rPr>
                        <a:t>Auto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 Ltd.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11.0%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5.3%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3.6%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10" dirty="0">
                          <a:latin typeface="Carlito"/>
                          <a:cs typeface="Carlito"/>
                        </a:rPr>
                        <a:t>-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2.2%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0.0%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5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dirty="0">
                          <a:latin typeface="Carlito"/>
                          <a:cs typeface="Carlito"/>
                        </a:rPr>
                        <a:t>Britannia</a:t>
                      </a:r>
                      <a:r>
                        <a:rPr sz="1700" spc="-6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dirty="0">
                          <a:latin typeface="Carlito"/>
                          <a:cs typeface="Carlito"/>
                        </a:rPr>
                        <a:t>Industries</a:t>
                      </a:r>
                      <a:r>
                        <a:rPr sz="1700" spc="-5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Ltd.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9.4%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2.4%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7.0%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0.0%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0.6%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5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dirty="0">
                          <a:latin typeface="Carlito"/>
                          <a:cs typeface="Carlito"/>
                        </a:rPr>
                        <a:t>Eicher</a:t>
                      </a:r>
                      <a:r>
                        <a:rPr sz="1700" spc="-5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dirty="0">
                          <a:latin typeface="Carlito"/>
                          <a:cs typeface="Carlito"/>
                        </a:rPr>
                        <a:t>Motors</a:t>
                      </a:r>
                      <a:r>
                        <a:rPr sz="1700" spc="-3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Ltd.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14.3%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2.7%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7.1%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10" dirty="0">
                          <a:latin typeface="Carlito"/>
                          <a:cs typeface="Carlito"/>
                        </a:rPr>
                        <a:t>-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4.6%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0.4%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5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dirty="0">
                          <a:latin typeface="Carlito"/>
                          <a:cs typeface="Carlito"/>
                        </a:rPr>
                        <a:t>Hero</a:t>
                      </a:r>
                      <a:r>
                        <a:rPr sz="1700" spc="-6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dirty="0">
                          <a:latin typeface="Carlito"/>
                          <a:cs typeface="Carlito"/>
                        </a:rPr>
                        <a:t>Motocorp</a:t>
                      </a:r>
                      <a:r>
                        <a:rPr sz="1700" spc="-5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Ltd.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10" dirty="0">
                          <a:latin typeface="Carlito"/>
                          <a:cs typeface="Carlito"/>
                        </a:rPr>
                        <a:t>11.8%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6.0%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3.9%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10" dirty="0">
                          <a:latin typeface="Carlito"/>
                          <a:cs typeface="Carlito"/>
                        </a:rPr>
                        <a:t>-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1.8%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0.2%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5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10" dirty="0">
                          <a:latin typeface="Carlito"/>
                          <a:cs typeface="Carlito"/>
                        </a:rPr>
                        <a:t>Hindustan </a:t>
                      </a:r>
                      <a:r>
                        <a:rPr sz="1700" dirty="0">
                          <a:latin typeface="Carlito"/>
                          <a:cs typeface="Carlito"/>
                        </a:rPr>
                        <a:t>Unilever</a:t>
                      </a:r>
                      <a:r>
                        <a:rPr sz="1700" spc="-3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Ltd.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17.8%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4.0%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7.7%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10" dirty="0">
                          <a:latin typeface="Carlito"/>
                          <a:cs typeface="Carlito"/>
                        </a:rPr>
                        <a:t>-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6.2%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0.2%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5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dirty="0">
                          <a:latin typeface="Carlito"/>
                          <a:cs typeface="Carlito"/>
                        </a:rPr>
                        <a:t>J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dirty="0">
                          <a:latin typeface="Carlito"/>
                          <a:cs typeface="Carlito"/>
                        </a:rPr>
                        <a:t>S</a:t>
                      </a:r>
                      <a:r>
                        <a:rPr sz="1700" spc="-1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dirty="0">
                          <a:latin typeface="Carlito"/>
                          <a:cs typeface="Carlito"/>
                        </a:rPr>
                        <a:t>W Steel 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Ltd.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26.5%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5.8%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19.0%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10" dirty="0">
                          <a:latin typeface="Carlito"/>
                          <a:cs typeface="Carlito"/>
                        </a:rPr>
                        <a:t>-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1.7%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2.3%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15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dirty="0">
                          <a:latin typeface="Carlito"/>
                          <a:cs typeface="Carlito"/>
                        </a:rPr>
                        <a:t>Maruti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dirty="0">
                          <a:latin typeface="Carlito"/>
                          <a:cs typeface="Carlito"/>
                        </a:rPr>
                        <a:t>Suzuki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dirty="0">
                          <a:latin typeface="Carlito"/>
                          <a:cs typeface="Carlito"/>
                        </a:rPr>
                        <a:t>India</a:t>
                      </a:r>
                      <a:r>
                        <a:rPr sz="1700" spc="-3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Ltd.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12.0%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2.4%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4.3%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10" dirty="0">
                          <a:latin typeface="Carlito"/>
                          <a:cs typeface="Carlito"/>
                        </a:rPr>
                        <a:t>-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5.4%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0.5%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15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dirty="0">
                          <a:latin typeface="Carlito"/>
                          <a:cs typeface="Carlito"/>
                        </a:rPr>
                        <a:t>Reliance</a:t>
                      </a:r>
                      <a:r>
                        <a:rPr sz="1700" spc="-7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dirty="0">
                          <a:latin typeface="Carlito"/>
                          <a:cs typeface="Carlito"/>
                        </a:rPr>
                        <a:t>Industries</a:t>
                      </a:r>
                      <a:r>
                        <a:rPr sz="1700" spc="-5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Ltd.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233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17.6%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233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3.0%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233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13.5%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233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spc="-10" dirty="0">
                          <a:latin typeface="Carlito"/>
                          <a:cs typeface="Carlito"/>
                        </a:rPr>
                        <a:t>-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1.1%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233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2.0%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233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15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5" dirty="0">
                          <a:latin typeface="Carlito"/>
                          <a:cs typeface="Carlito"/>
                        </a:rPr>
                        <a:t>Tata</a:t>
                      </a:r>
                      <a:r>
                        <a:rPr sz="1700" spc="-5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dirty="0">
                          <a:latin typeface="Carlito"/>
                          <a:cs typeface="Carlito"/>
                        </a:rPr>
                        <a:t>Motors</a:t>
                      </a:r>
                      <a:r>
                        <a:rPr sz="1700" spc="-5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Ltd.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25.1%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5.3%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12.1%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10" dirty="0">
                          <a:latin typeface="Carlito"/>
                          <a:cs typeface="Carlito"/>
                        </a:rPr>
                        <a:t>-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7.7%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3.1%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14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15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spc="-10" dirty="0">
                          <a:latin typeface="Carlito"/>
                          <a:cs typeface="Carlito"/>
                        </a:rPr>
                        <a:t>Vedanta</a:t>
                      </a:r>
                      <a:r>
                        <a:rPr sz="1700" spc="-6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Ltd.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233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17.6%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233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4.1%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233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11.9%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233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spc="-10" dirty="0">
                          <a:latin typeface="Carlito"/>
                          <a:cs typeface="Carlito"/>
                        </a:rPr>
                        <a:t>-</a:t>
                      </a:r>
                      <a:r>
                        <a:rPr sz="1700" spc="-20" dirty="0">
                          <a:latin typeface="Carlito"/>
                          <a:cs typeface="Carlito"/>
                        </a:rPr>
                        <a:t>1.6%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233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700" spc="-20" dirty="0">
                          <a:latin typeface="Carlito"/>
                          <a:cs typeface="Carlito"/>
                        </a:rPr>
                        <a:t>2.4%</a:t>
                      </a:r>
                      <a:endParaRPr sz="1700">
                        <a:latin typeface="Carlito"/>
                        <a:cs typeface="Carlito"/>
                      </a:endParaRPr>
                    </a:p>
                  </a:txBody>
                  <a:tcPr marL="0" marR="0" marT="4233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984029" y="5945294"/>
            <a:ext cx="10002520" cy="217185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73275" indent="-456342">
              <a:spcBef>
                <a:spcPts val="133"/>
              </a:spcBef>
              <a:buClr>
                <a:srgbClr val="16AFE3"/>
              </a:buClr>
              <a:buSzPct val="71428"/>
              <a:buFont typeface="Wingdings"/>
              <a:buChar char=""/>
              <a:tabLst>
                <a:tab pos="473275" algn="l"/>
              </a:tabLst>
            </a:pP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Negative</a:t>
            </a:r>
            <a:r>
              <a:rPr sz="1867" spc="-10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working</a:t>
            </a:r>
            <a:r>
              <a:rPr sz="1867" spc="-10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capital</a:t>
            </a:r>
            <a:r>
              <a:rPr sz="1867" spc="-8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240" dirty="0">
                <a:solidFill>
                  <a:srgbClr val="404040"/>
                </a:solidFill>
                <a:latin typeface="Trebuchet MS"/>
                <a:cs typeface="Trebuchet MS"/>
              </a:rPr>
              <a:t>–</a:t>
            </a:r>
            <a:r>
              <a:rPr sz="1867" spc="-1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JIT,</a:t>
            </a:r>
            <a:r>
              <a:rPr sz="1867" spc="-6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products</a:t>
            </a:r>
            <a:r>
              <a:rPr sz="1867" spc="-5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marketing.</a:t>
            </a:r>
            <a:endParaRPr sz="1867">
              <a:latin typeface="Carlito"/>
              <a:cs typeface="Carlito"/>
            </a:endParaRPr>
          </a:p>
          <a:p>
            <a:pPr marL="473275" indent="-456342">
              <a:spcBef>
                <a:spcPts val="1380"/>
              </a:spcBef>
              <a:buClr>
                <a:srgbClr val="16AFE3"/>
              </a:buClr>
              <a:buSzPct val="71428"/>
              <a:buFont typeface="Wingdings"/>
              <a:buChar char=""/>
              <a:tabLst>
                <a:tab pos="473275" algn="l"/>
              </a:tabLst>
            </a:pP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Surplus</a:t>
            </a:r>
            <a:r>
              <a:rPr sz="1867" spc="-8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WC</a:t>
            </a:r>
            <a:r>
              <a:rPr sz="1867" spc="-4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credit</a:t>
            </a:r>
            <a:r>
              <a:rPr sz="1867" spc="-5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240" dirty="0">
                <a:solidFill>
                  <a:srgbClr val="404040"/>
                </a:solidFill>
                <a:latin typeface="Trebuchet MS"/>
                <a:cs typeface="Trebuchet MS"/>
              </a:rPr>
              <a:t>–</a:t>
            </a:r>
            <a:r>
              <a:rPr sz="1867" spc="-152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can</a:t>
            </a:r>
            <a:r>
              <a:rPr sz="1867" spc="-4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be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used</a:t>
            </a:r>
            <a:r>
              <a:rPr sz="1867" spc="-5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for</a:t>
            </a:r>
            <a:r>
              <a:rPr sz="1867" spc="-7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treasury</a:t>
            </a:r>
            <a:r>
              <a:rPr sz="1867" spc="-3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operations</a:t>
            </a:r>
            <a:r>
              <a:rPr sz="1867" spc="-5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and</a:t>
            </a:r>
            <a:r>
              <a:rPr sz="1867" spc="-2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lower</a:t>
            </a:r>
            <a:r>
              <a:rPr sz="1867" spc="-8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bank</a:t>
            </a:r>
            <a:r>
              <a:rPr sz="1867" spc="-4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33" dirty="0">
                <a:solidFill>
                  <a:srgbClr val="404040"/>
                </a:solidFill>
                <a:latin typeface="Carlito"/>
                <a:cs typeface="Carlito"/>
              </a:rPr>
              <a:t>WC.</a:t>
            </a:r>
            <a:endParaRPr sz="1867">
              <a:latin typeface="Carlito"/>
              <a:cs typeface="Carlito"/>
            </a:endParaRPr>
          </a:p>
          <a:p>
            <a:pPr marL="473275" indent="-456342">
              <a:spcBef>
                <a:spcPts val="1373"/>
              </a:spcBef>
              <a:buClr>
                <a:srgbClr val="16AFE3"/>
              </a:buClr>
              <a:buSzPct val="71428"/>
              <a:buFont typeface="Wingdings"/>
              <a:buChar char=""/>
              <a:tabLst>
                <a:tab pos="473275" algn="l"/>
              </a:tabLst>
            </a:pP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Rs.</a:t>
            </a:r>
            <a:r>
              <a:rPr sz="1867" spc="-9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10.7</a:t>
            </a:r>
            <a:r>
              <a:rPr sz="1867" spc="-3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trillion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locked</a:t>
            </a:r>
            <a:r>
              <a:rPr sz="1867" spc="-3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up</a:t>
            </a:r>
            <a:r>
              <a:rPr sz="1867" spc="-3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in</a:t>
            </a:r>
            <a:r>
              <a:rPr sz="1867" spc="-2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delayed</a:t>
            </a:r>
            <a:r>
              <a:rPr sz="1867" spc="-3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payments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to</a:t>
            </a:r>
            <a:r>
              <a:rPr sz="1867" spc="-3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MSMEs</a:t>
            </a:r>
            <a:r>
              <a:rPr sz="1867" spc="-8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240" dirty="0">
                <a:solidFill>
                  <a:srgbClr val="404040"/>
                </a:solidFill>
                <a:latin typeface="Trebuchet MS"/>
                <a:cs typeface="Trebuchet MS"/>
              </a:rPr>
              <a:t>–</a:t>
            </a:r>
            <a:r>
              <a:rPr sz="1867" spc="-152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Dun</a:t>
            </a:r>
            <a:r>
              <a:rPr sz="1867" spc="-3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&amp;</a:t>
            </a:r>
            <a:r>
              <a:rPr sz="1867" spc="-4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Bradstreet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&amp;</a:t>
            </a:r>
            <a:r>
              <a:rPr sz="1867" spc="-5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GAME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Report</a:t>
            </a:r>
            <a:r>
              <a:rPr sz="1867" spc="-4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27" dirty="0">
                <a:solidFill>
                  <a:srgbClr val="404040"/>
                </a:solidFill>
                <a:latin typeface="Carlito"/>
                <a:cs typeface="Carlito"/>
              </a:rPr>
              <a:t>2022</a:t>
            </a:r>
            <a:endParaRPr sz="1867">
              <a:latin typeface="Carlito"/>
              <a:cs typeface="Carlito"/>
            </a:endParaRPr>
          </a:p>
          <a:p>
            <a:pPr marL="473275" indent="-456342">
              <a:spcBef>
                <a:spcPts val="1380"/>
              </a:spcBef>
              <a:buClr>
                <a:srgbClr val="16AFE3"/>
              </a:buClr>
              <a:buSzPct val="71428"/>
              <a:buFont typeface="Wingdings"/>
              <a:buChar char=""/>
              <a:tabLst>
                <a:tab pos="473275" algn="l"/>
              </a:tabLst>
            </a:pP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Brickworks</a:t>
            </a:r>
            <a:r>
              <a:rPr sz="1867" spc="-11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Ratings</a:t>
            </a:r>
            <a:r>
              <a:rPr sz="1867" spc="-3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(2019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 study)</a:t>
            </a:r>
            <a:r>
              <a:rPr sz="1867" spc="-5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240" dirty="0">
                <a:solidFill>
                  <a:srgbClr val="404040"/>
                </a:solidFill>
                <a:latin typeface="Trebuchet MS"/>
                <a:cs typeface="Trebuchet MS"/>
              </a:rPr>
              <a:t>–</a:t>
            </a:r>
            <a:r>
              <a:rPr sz="1867" spc="-152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top</a:t>
            </a:r>
            <a:r>
              <a:rPr sz="1867" spc="-3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760</a:t>
            </a:r>
            <a:r>
              <a:rPr sz="1867" spc="-2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companies</a:t>
            </a:r>
            <a:r>
              <a:rPr sz="1867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sundry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creditors</a:t>
            </a:r>
            <a:r>
              <a:rPr sz="1867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outstanding</a:t>
            </a:r>
            <a:r>
              <a:rPr sz="1867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Rs</a:t>
            </a:r>
            <a:r>
              <a:rPr sz="1867" spc="-4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3.3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Trillion.</a:t>
            </a:r>
            <a:endParaRPr sz="1867">
              <a:latin typeface="Carlito"/>
              <a:cs typeface="Carlito"/>
            </a:endParaRPr>
          </a:p>
          <a:p>
            <a:pPr marL="473275" indent="-456342">
              <a:spcBef>
                <a:spcPts val="1380"/>
              </a:spcBef>
              <a:buClr>
                <a:srgbClr val="16AFE3"/>
              </a:buClr>
              <a:buSzPct val="71428"/>
              <a:buFont typeface="Wingdings"/>
              <a:buChar char=""/>
              <a:tabLst>
                <a:tab pos="473275" algn="l"/>
              </a:tabLst>
            </a:pP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92</a:t>
            </a:r>
            <a:r>
              <a:rPr sz="1867" spc="-33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companies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240" dirty="0">
                <a:solidFill>
                  <a:srgbClr val="404040"/>
                </a:solidFill>
                <a:latin typeface="Trebuchet MS"/>
                <a:cs typeface="Trebuchet MS"/>
              </a:rPr>
              <a:t>–</a:t>
            </a:r>
            <a:r>
              <a:rPr sz="1867" spc="-1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low</a:t>
            </a:r>
            <a:r>
              <a:rPr sz="1867" spc="-4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or</a:t>
            </a:r>
            <a:r>
              <a:rPr sz="1867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negative</a:t>
            </a:r>
            <a:r>
              <a:rPr sz="1867" spc="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dirty="0">
                <a:solidFill>
                  <a:srgbClr val="404040"/>
                </a:solidFill>
                <a:latin typeface="Carlito"/>
                <a:cs typeface="Carlito"/>
              </a:rPr>
              <a:t>working</a:t>
            </a:r>
            <a:r>
              <a:rPr sz="1867" spc="-27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867" spc="-13" dirty="0">
                <a:solidFill>
                  <a:srgbClr val="404040"/>
                </a:solidFill>
                <a:latin typeface="Carlito"/>
                <a:cs typeface="Carlito"/>
              </a:rPr>
              <a:t>capital.</a:t>
            </a:r>
            <a:endParaRPr sz="1867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1905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496</Words>
  <Application>Microsoft Office PowerPoint</Application>
  <PresentationFormat>Custom</PresentationFormat>
  <Paragraphs>138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Carlito</vt:lpstr>
      <vt:lpstr>Rasa</vt:lpstr>
      <vt:lpstr>Tahoma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Cumulative Trade Credit &amp; Bank Credit Analysis</vt:lpstr>
      <vt:lpstr>Negative WC, Sundry Creditors &amp; Debtors as % of Sales (Nifty 50)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BL CHANDAK</cp:lastModifiedBy>
  <cp:revision>7</cp:revision>
  <dcterms:created xsi:type="dcterms:W3CDTF">2006-08-16T00:00:00Z</dcterms:created>
  <dcterms:modified xsi:type="dcterms:W3CDTF">2026-05-16T15:56:32Z</dcterms:modified>
</cp:coreProperties>
</file>