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3"/>
  </p:notesMasterIdLst>
  <p:sldIdLst>
    <p:sldId id="256" r:id="rId2"/>
    <p:sldId id="257"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8" r:id="rId18"/>
    <p:sldId id="274" r:id="rId19"/>
    <p:sldId id="275" r:id="rId20"/>
    <p:sldId id="276" r:id="rId21"/>
    <p:sldId id="277" r:id="rId22"/>
    <p:sldId id="264" r:id="rId23"/>
    <p:sldId id="279" r:id="rId24"/>
    <p:sldId id="281" r:id="rId25"/>
    <p:sldId id="282" r:id="rId26"/>
    <p:sldId id="280" r:id="rId27"/>
    <p:sldId id="283" r:id="rId28"/>
    <p:sldId id="284" r:id="rId29"/>
    <p:sldId id="285" r:id="rId30"/>
    <p:sldId id="286" r:id="rId31"/>
    <p:sldId id="287" r:id="rId32"/>
    <p:sldId id="288" r:id="rId33"/>
    <p:sldId id="289" r:id="rId34"/>
    <p:sldId id="290" r:id="rId35"/>
    <p:sldId id="292" r:id="rId36"/>
    <p:sldId id="295" r:id="rId37"/>
    <p:sldId id="296" r:id="rId38"/>
    <p:sldId id="297" r:id="rId39"/>
    <p:sldId id="293" r:id="rId40"/>
    <p:sldId id="298" r:id="rId41"/>
    <p:sldId id="299" r:id="rId42"/>
    <p:sldId id="294" r:id="rId43"/>
    <p:sldId id="291" r:id="rId44"/>
    <p:sldId id="301" r:id="rId45"/>
    <p:sldId id="378" r:id="rId46"/>
    <p:sldId id="302" r:id="rId47"/>
    <p:sldId id="303" r:id="rId48"/>
    <p:sldId id="304" r:id="rId49"/>
    <p:sldId id="305" r:id="rId50"/>
    <p:sldId id="306" r:id="rId51"/>
    <p:sldId id="307" r:id="rId52"/>
    <p:sldId id="308" r:id="rId53"/>
    <p:sldId id="379" r:id="rId54"/>
    <p:sldId id="309" r:id="rId55"/>
    <p:sldId id="380" r:id="rId56"/>
    <p:sldId id="310" r:id="rId57"/>
    <p:sldId id="381" r:id="rId58"/>
    <p:sldId id="311" r:id="rId59"/>
    <p:sldId id="312" r:id="rId60"/>
    <p:sldId id="313" r:id="rId61"/>
    <p:sldId id="314" r:id="rId62"/>
    <p:sldId id="315" r:id="rId63"/>
    <p:sldId id="316" r:id="rId64"/>
    <p:sldId id="317" r:id="rId65"/>
    <p:sldId id="319" r:id="rId66"/>
    <p:sldId id="318"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82" r:id="rId81"/>
    <p:sldId id="333" r:id="rId82"/>
    <p:sldId id="383" r:id="rId83"/>
    <p:sldId id="334" r:id="rId84"/>
    <p:sldId id="335" r:id="rId85"/>
    <p:sldId id="336"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00" r:id="rId100"/>
    <p:sldId id="337" r:id="rId101"/>
    <p:sldId id="338" r:id="rId102"/>
    <p:sldId id="339" r:id="rId103"/>
    <p:sldId id="340" r:id="rId104"/>
    <p:sldId id="341" r:id="rId105"/>
    <p:sldId id="342" r:id="rId106"/>
    <p:sldId id="343" r:id="rId107"/>
    <p:sldId id="344" r:id="rId108"/>
    <p:sldId id="345" r:id="rId109"/>
    <p:sldId id="346" r:id="rId110"/>
    <p:sldId id="347" r:id="rId111"/>
    <p:sldId id="348" r:id="rId112"/>
    <p:sldId id="349" r:id="rId113"/>
    <p:sldId id="350" r:id="rId114"/>
    <p:sldId id="351" r:id="rId115"/>
    <p:sldId id="352" r:id="rId116"/>
    <p:sldId id="353" r:id="rId117"/>
    <p:sldId id="354" r:id="rId118"/>
    <p:sldId id="355" r:id="rId119"/>
    <p:sldId id="356" r:id="rId120"/>
    <p:sldId id="357" r:id="rId121"/>
    <p:sldId id="358" r:id="rId122"/>
    <p:sldId id="359" r:id="rId123"/>
    <p:sldId id="360" r:id="rId124"/>
    <p:sldId id="361" r:id="rId125"/>
    <p:sldId id="362" r:id="rId126"/>
    <p:sldId id="363" r:id="rId127"/>
    <p:sldId id="364" r:id="rId128"/>
    <p:sldId id="365" r:id="rId129"/>
    <p:sldId id="366" r:id="rId130"/>
    <p:sldId id="367" r:id="rId131"/>
    <p:sldId id="397" r:id="rId132"/>
    <p:sldId id="368" r:id="rId133"/>
    <p:sldId id="369" r:id="rId134"/>
    <p:sldId id="370" r:id="rId135"/>
    <p:sldId id="371" r:id="rId136"/>
    <p:sldId id="372" r:id="rId137"/>
    <p:sldId id="373" r:id="rId138"/>
    <p:sldId id="374" r:id="rId139"/>
    <p:sldId id="375" r:id="rId140"/>
    <p:sldId id="376" r:id="rId141"/>
    <p:sldId id="377"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2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C7750-AF3D-4CFB-A6BA-C685FC79F1F7}" type="datetimeFigureOut">
              <a:rPr lang="en-IN" smtClean="0"/>
              <a:t>21-05-2026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790C8-AC95-47B9-A8C0-5AEC31507B52}" type="slidenum">
              <a:rPr lang="en-IN" smtClean="0"/>
              <a:t>‹#›</a:t>
            </a:fld>
            <a:endParaRPr lang="en-IN"/>
          </a:p>
        </p:txBody>
      </p:sp>
    </p:spTree>
    <p:extLst>
      <p:ext uri="{BB962C8B-B14F-4D97-AF65-F5344CB8AC3E}">
        <p14:creationId xmlns:p14="http://schemas.microsoft.com/office/powerpoint/2010/main" val="358460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r>
              <a:rPr lang="en-IN" dirty="0">
                <a:solidFill>
                  <a:srgbClr val="FF0000"/>
                </a:solidFill>
              </a:rPr>
              <a:t>Relevance of Previous year and Assessment Year 1989 and relevance of sec 536(3) referring to where there is a reference of tax year for year prior to 2026, it means PY</a:t>
            </a:r>
          </a:p>
        </p:txBody>
      </p:sp>
      <p:sp>
        <p:nvSpPr>
          <p:cNvPr id="4" name="Slide Number Placeholder 3"/>
          <p:cNvSpPr>
            <a:spLocks noGrp="1"/>
          </p:cNvSpPr>
          <p:nvPr>
            <p:ph type="sldNum" sz="quarter" idx="5"/>
          </p:nvPr>
        </p:nvSpPr>
        <p:spPr/>
        <p:txBody>
          <a:bodyPr/>
          <a:lstStyle/>
          <a:p>
            <a:fld id="{B37D569D-F190-4E9C-97FF-B9BBB29E229F}" type="slidenum">
              <a:rPr lang="en-IN" smtClean="0"/>
              <a:t>8</a:t>
            </a:fld>
            <a:endParaRPr lang="en-IN"/>
          </a:p>
        </p:txBody>
      </p:sp>
    </p:spTree>
    <p:extLst>
      <p:ext uri="{BB962C8B-B14F-4D97-AF65-F5344CB8AC3E}">
        <p14:creationId xmlns:p14="http://schemas.microsoft.com/office/powerpoint/2010/main" val="123709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r>
              <a:rPr lang="en-IN" dirty="0"/>
              <a:t>Subject to provision of this act is  missing in sub section 2, it means total income not part of income or portion of income or part year of income, LTCG- stream of income subject to lower rate than other income which is </a:t>
            </a:r>
            <a:r>
              <a:rPr lang="en-IN" dirty="0" err="1"/>
              <a:t>byfircated</a:t>
            </a:r>
            <a:r>
              <a:rPr lang="en-IN" dirty="0"/>
              <a:t> how that will be calculated . SC in Govind sharan ganga dharan held that person on whom to levy, nature of levy, amount, rate at which levied-quality of charging section</a:t>
            </a:r>
          </a:p>
          <a:p>
            <a:endParaRPr lang="en-IN" dirty="0"/>
          </a:p>
        </p:txBody>
      </p:sp>
      <p:sp>
        <p:nvSpPr>
          <p:cNvPr id="4" name="Slide Number Placeholder 3"/>
          <p:cNvSpPr>
            <a:spLocks noGrp="1"/>
          </p:cNvSpPr>
          <p:nvPr>
            <p:ph type="sldNum" sz="quarter" idx="5"/>
          </p:nvPr>
        </p:nvSpPr>
        <p:spPr/>
        <p:txBody>
          <a:bodyPr/>
          <a:lstStyle/>
          <a:p>
            <a:fld id="{B37D569D-F190-4E9C-97FF-B9BBB29E229F}" type="slidenum">
              <a:rPr lang="en-IN" smtClean="0"/>
              <a:t>9</a:t>
            </a:fld>
            <a:endParaRPr lang="en-IN"/>
          </a:p>
        </p:txBody>
      </p:sp>
    </p:spTree>
    <p:extLst>
      <p:ext uri="{BB962C8B-B14F-4D97-AF65-F5344CB8AC3E}">
        <p14:creationId xmlns:p14="http://schemas.microsoft.com/office/powerpoint/2010/main" val="322431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F790C8-AC95-47B9-A8C0-5AEC31507B52}" type="slidenum">
              <a:rPr lang="en-IN" smtClean="0"/>
              <a:t>60</a:t>
            </a:fld>
            <a:endParaRPr lang="en-IN"/>
          </a:p>
        </p:txBody>
      </p:sp>
    </p:spTree>
    <p:extLst>
      <p:ext uri="{BB962C8B-B14F-4D97-AF65-F5344CB8AC3E}">
        <p14:creationId xmlns:p14="http://schemas.microsoft.com/office/powerpoint/2010/main" val="394349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F790C8-AC95-47B9-A8C0-5AEC31507B52}" type="slidenum">
              <a:rPr lang="en-IN" smtClean="0"/>
              <a:t>63</a:t>
            </a:fld>
            <a:endParaRPr lang="en-IN"/>
          </a:p>
        </p:txBody>
      </p:sp>
    </p:spTree>
    <p:extLst>
      <p:ext uri="{BB962C8B-B14F-4D97-AF65-F5344CB8AC3E}">
        <p14:creationId xmlns:p14="http://schemas.microsoft.com/office/powerpoint/2010/main" val="12494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F790C8-AC95-47B9-A8C0-5AEC31507B52}" type="slidenum">
              <a:rPr lang="en-IN" smtClean="0"/>
              <a:t>91</a:t>
            </a:fld>
            <a:endParaRPr lang="en-IN"/>
          </a:p>
        </p:txBody>
      </p:sp>
    </p:spTree>
    <p:extLst>
      <p:ext uri="{BB962C8B-B14F-4D97-AF65-F5344CB8AC3E}">
        <p14:creationId xmlns:p14="http://schemas.microsoft.com/office/powerpoint/2010/main" val="412048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F790C8-AC95-47B9-A8C0-5AEC31507B52}" type="slidenum">
              <a:rPr lang="en-IN" smtClean="0"/>
              <a:t>117</a:t>
            </a:fld>
            <a:endParaRPr lang="en-IN"/>
          </a:p>
        </p:txBody>
      </p:sp>
    </p:spTree>
    <p:extLst>
      <p:ext uri="{BB962C8B-B14F-4D97-AF65-F5344CB8AC3E}">
        <p14:creationId xmlns:p14="http://schemas.microsoft.com/office/powerpoint/2010/main" val="3745281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0762E917-E905-400E-8463-5E2BD56C658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29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50D94-7BDC-4F22-9DA0-53BE0FA3618F}" type="datetimeFigureOut">
              <a:rPr lang="en-IN" smtClean="0"/>
              <a:t>21-05-2026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62E917-E905-400E-8463-5E2BD56C6583}" type="slidenum">
              <a:rPr lang="en-IN" smtClean="0"/>
              <a:t>‹#›</a:t>
            </a:fld>
            <a:endParaRPr lang="en-IN"/>
          </a:p>
        </p:txBody>
      </p:sp>
    </p:spTree>
    <p:extLst>
      <p:ext uri="{BB962C8B-B14F-4D97-AF65-F5344CB8AC3E}">
        <p14:creationId xmlns:p14="http://schemas.microsoft.com/office/powerpoint/2010/main" val="321282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371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38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spTree>
    <p:extLst>
      <p:ext uri="{BB962C8B-B14F-4D97-AF65-F5344CB8AC3E}">
        <p14:creationId xmlns:p14="http://schemas.microsoft.com/office/powerpoint/2010/main" val="16514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098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93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559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71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spTree>
    <p:extLst>
      <p:ext uri="{BB962C8B-B14F-4D97-AF65-F5344CB8AC3E}">
        <p14:creationId xmlns:p14="http://schemas.microsoft.com/office/powerpoint/2010/main" val="361554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50D94-7BDC-4F22-9DA0-53BE0FA3618F}" type="datetimeFigureOut">
              <a:rPr lang="en-IN" smtClean="0"/>
              <a:t>21-05-2026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62E917-E905-400E-8463-5E2BD56C658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94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250D94-7BDC-4F22-9DA0-53BE0FA3618F}" type="datetimeFigureOut">
              <a:rPr lang="en-IN" smtClean="0"/>
              <a:t>21-05-2026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62E917-E905-400E-8463-5E2BD56C6583}" type="slidenum">
              <a:rPr lang="en-IN" smtClean="0"/>
              <a:t>‹#›</a:t>
            </a:fld>
            <a:endParaRPr lang="en-IN"/>
          </a:p>
        </p:txBody>
      </p:sp>
    </p:spTree>
    <p:extLst>
      <p:ext uri="{BB962C8B-B14F-4D97-AF65-F5344CB8AC3E}">
        <p14:creationId xmlns:p14="http://schemas.microsoft.com/office/powerpoint/2010/main" val="225802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250D94-7BDC-4F22-9DA0-53BE0FA3618F}" type="datetimeFigureOut">
              <a:rPr lang="en-IN" smtClean="0"/>
              <a:t>21-05-2026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62E917-E905-400E-8463-5E2BD56C658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89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50D94-7BDC-4F22-9DA0-53BE0FA3618F}" type="datetimeFigureOut">
              <a:rPr lang="en-IN" smtClean="0"/>
              <a:t>21-05-2026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62E917-E905-400E-8463-5E2BD56C658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95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50D94-7BDC-4F22-9DA0-53BE0FA3618F}" type="datetimeFigureOut">
              <a:rPr lang="en-IN" smtClean="0"/>
              <a:t>21-05-2026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62E917-E905-400E-8463-5E2BD56C6583}" type="slidenum">
              <a:rPr lang="en-IN" smtClean="0"/>
              <a:t>‹#›</a:t>
            </a:fld>
            <a:endParaRPr lang="en-IN"/>
          </a:p>
        </p:txBody>
      </p:sp>
    </p:spTree>
    <p:extLst>
      <p:ext uri="{BB962C8B-B14F-4D97-AF65-F5344CB8AC3E}">
        <p14:creationId xmlns:p14="http://schemas.microsoft.com/office/powerpoint/2010/main" val="92732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50D94-7BDC-4F22-9DA0-53BE0FA3618F}" type="datetimeFigureOut">
              <a:rPr lang="en-IN" smtClean="0"/>
              <a:t>21-05-2026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62E917-E905-400E-8463-5E2BD56C658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27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50D94-7BDC-4F22-9DA0-53BE0FA3618F}" type="datetimeFigureOut">
              <a:rPr lang="en-IN" smtClean="0"/>
              <a:t>21-05-2026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62E917-E905-400E-8463-5E2BD56C6583}" type="slidenum">
              <a:rPr lang="en-IN" smtClean="0"/>
              <a:t>‹#›</a:t>
            </a:fld>
            <a:endParaRPr lang="en-IN"/>
          </a:p>
        </p:txBody>
      </p:sp>
    </p:spTree>
    <p:extLst>
      <p:ext uri="{BB962C8B-B14F-4D97-AF65-F5344CB8AC3E}">
        <p14:creationId xmlns:p14="http://schemas.microsoft.com/office/powerpoint/2010/main" val="141040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250D94-7BDC-4F22-9DA0-53BE0FA3618F}" type="datetimeFigureOut">
              <a:rPr lang="en-IN" smtClean="0"/>
              <a:t>21-05-2026</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62E917-E905-400E-8463-5E2BD56C6583}" type="slidenum">
              <a:rPr lang="en-IN" smtClean="0"/>
              <a:t>‹#›</a:t>
            </a:fld>
            <a:endParaRPr lang="en-IN"/>
          </a:p>
        </p:txBody>
      </p:sp>
    </p:spTree>
    <p:extLst>
      <p:ext uri="{BB962C8B-B14F-4D97-AF65-F5344CB8AC3E}">
        <p14:creationId xmlns:p14="http://schemas.microsoft.com/office/powerpoint/2010/main" val="3560674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hyperlink" Target="mailto:manojmittal2005@yahoo.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Income Tax Act 2025</a:t>
            </a:r>
            <a:endParaRPr lang="en-IN" dirty="0"/>
          </a:p>
        </p:txBody>
      </p:sp>
      <p:sp>
        <p:nvSpPr>
          <p:cNvPr id="3" name="Subtitle 2"/>
          <p:cNvSpPr>
            <a:spLocks noGrp="1"/>
          </p:cNvSpPr>
          <p:nvPr>
            <p:ph type="subTitle" idx="1"/>
          </p:nvPr>
        </p:nvSpPr>
        <p:spPr/>
        <p:txBody>
          <a:bodyPr/>
          <a:lstStyle/>
          <a:p>
            <a:pPr algn="r"/>
            <a:r>
              <a:rPr lang="en-US" b="1" dirty="0" smtClean="0"/>
              <a:t>By C A Manoj Kumar</a:t>
            </a:r>
          </a:p>
          <a:p>
            <a:pPr algn="r"/>
            <a:r>
              <a:rPr lang="en-US" b="1" dirty="0" smtClean="0"/>
              <a:t>9810764620</a:t>
            </a:r>
            <a:endParaRPr lang="en-IN" b="1" dirty="0"/>
          </a:p>
        </p:txBody>
      </p:sp>
    </p:spTree>
    <p:extLst>
      <p:ext uri="{BB962C8B-B14F-4D97-AF65-F5344CB8AC3E}">
        <p14:creationId xmlns:p14="http://schemas.microsoft.com/office/powerpoint/2010/main" val="104204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A9300C15-3760-F837-7726-E6B025C232E4}"/>
              </a:ext>
            </a:extLst>
          </p:cNvPr>
          <p:cNvGraphicFramePr>
            <a:graphicFrameLocks noGrp="1"/>
          </p:cNvGraphicFramePr>
          <p:nvPr>
            <p:extLst/>
          </p:nvPr>
        </p:nvGraphicFramePr>
        <p:xfrm>
          <a:off x="698089" y="719666"/>
          <a:ext cx="10697498" cy="5674360"/>
        </p:xfrm>
        <a:graphic>
          <a:graphicData uri="http://schemas.openxmlformats.org/drawingml/2006/table">
            <a:tbl>
              <a:tblPr firstRow="1" bandRow="1">
                <a:tableStyleId>{5C22544A-7EE6-4342-B048-85BDC9FD1C3A}</a:tableStyleId>
              </a:tblPr>
              <a:tblGrid>
                <a:gridCol w="5420609">
                  <a:extLst>
                    <a:ext uri="{9D8B030D-6E8A-4147-A177-3AD203B41FA5}">
                      <a16:colId xmlns="" xmlns:a16="http://schemas.microsoft.com/office/drawing/2014/main" val="2111255239"/>
                    </a:ext>
                  </a:extLst>
                </a:gridCol>
                <a:gridCol w="5276889">
                  <a:extLst>
                    <a:ext uri="{9D8B030D-6E8A-4147-A177-3AD203B41FA5}">
                      <a16:colId xmlns="" xmlns:a16="http://schemas.microsoft.com/office/drawing/2014/main" val="842056157"/>
                    </a:ext>
                  </a:extLst>
                </a:gridCol>
              </a:tblGrid>
              <a:tr h="370840">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368584970"/>
                  </a:ext>
                </a:extLst>
              </a:tr>
              <a:tr h="370840">
                <a:tc>
                  <a:txBody>
                    <a:bodyPr/>
                    <a:lstStyle/>
                    <a:p>
                      <a:pPr algn="just"/>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5</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Subject to the provisions of this Act, the total income of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any</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tax year of a person, who is a resident, includes all income from whatever source derived, which—</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is received or deemed to be received in India in that year by or on </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behalf of such person;(</a:t>
                      </a:r>
                      <a:r>
                        <a:rPr lang="en-IN" sz="1800" b="0" i="0" u="none" strike="noStrike" kern="1200" baseline="0" dirty="0">
                          <a:solidFill>
                            <a:srgbClr val="FF0000"/>
                          </a:solidFill>
                          <a:latin typeface="Arial" panose="020B0604020202020204" pitchFamily="34" charset="0"/>
                          <a:ea typeface="+mn-ea"/>
                          <a:cs typeface="Arial" panose="020B0604020202020204" pitchFamily="34" charset="0"/>
                        </a:rPr>
                        <a:t>or is missing here and joint by semi colon)( whether a and b read cumulatively  and on being satisfied both only, this will become part of total income ref sec 220(2A)</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accrues or arises, or is deemed to accrue or arise, to such person in India in that year;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or</a:t>
                      </a:r>
                    </a:p>
                    <a:p>
                      <a:pPr algn="just"/>
                      <a:endParaRPr lang="en-US" sz="1800" b="0" i="0" u="none" strike="noStrike" kern="1200" baseline="0" dirty="0">
                        <a:solidFill>
                          <a:srgbClr val="FF0000"/>
                        </a:solidFill>
                        <a:latin typeface="Arial" panose="020B0604020202020204" pitchFamily="34" charset="0"/>
                        <a:ea typeface="+mn-ea"/>
                        <a:cs typeface="Arial" panose="020B0604020202020204" pitchFamily="34" charset="0"/>
                      </a:endParaRP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c</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accrues or arises to such person outside India in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that year, </a:t>
                      </a:r>
                    </a:p>
                    <a:p>
                      <a:pPr algn="just"/>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but</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when such person is “not ordinarily resident” in India under section 6(</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13</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such income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shall be included only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when it is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derived from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 business controlled in or a profession set up in India.</a:t>
                      </a:r>
                      <a:endParaRPr lang="en-IN" dirty="0">
                        <a:latin typeface="Arial" panose="020B0604020202020204" pitchFamily="34" charset="0"/>
                        <a:cs typeface="Arial" panose="020B0604020202020204" pitchFamily="34" charset="0"/>
                      </a:endParaRPr>
                    </a:p>
                  </a:txBody>
                  <a:tcPr/>
                </a:tc>
                <a:tc>
                  <a:txBody>
                    <a:bodyPr/>
                    <a:lstStyle/>
                    <a:p>
                      <a:pPr algn="just"/>
                      <a:r>
                        <a:rPr lang="en-US" dirty="0">
                          <a:latin typeface="Arial" panose="020B0604020202020204" pitchFamily="34" charset="0"/>
                          <a:cs typeface="Arial" panose="020B0604020202020204" pitchFamily="34" charset="0"/>
                        </a:rPr>
                        <a:t>Sec 5(1) Subject to  the provisions of this Act, the total income  of </a:t>
                      </a:r>
                      <a:r>
                        <a:rPr lang="en-US" dirty="0">
                          <a:solidFill>
                            <a:srgbClr val="FF0000"/>
                          </a:solidFill>
                          <a:latin typeface="Arial" panose="020B0604020202020204" pitchFamily="34" charset="0"/>
                          <a:cs typeface="Arial" panose="020B0604020202020204" pitchFamily="34" charset="0"/>
                        </a:rPr>
                        <a:t>any</a:t>
                      </a:r>
                      <a:r>
                        <a:rPr lang="en-US" dirty="0">
                          <a:latin typeface="Arial" panose="020B0604020202020204" pitchFamily="34" charset="0"/>
                          <a:cs typeface="Arial" panose="020B0604020202020204" pitchFamily="34" charset="0"/>
                        </a:rPr>
                        <a:t> previous year of a person who is a resident in­cludes all income from whatever source derived which-</a:t>
                      </a:r>
                    </a:p>
                    <a:p>
                      <a:pPr algn="just"/>
                      <a:r>
                        <a:rPr lang="en-US" dirty="0">
                          <a:latin typeface="Arial" panose="020B0604020202020204" pitchFamily="34" charset="0"/>
                          <a:cs typeface="Arial" panose="020B0604020202020204" pitchFamily="34" charset="0"/>
                        </a:rPr>
                        <a:t>(a)	 	is received  or is deemed to be received  in India in such year by or on behalf of such person ; </a:t>
                      </a:r>
                      <a:r>
                        <a:rPr lang="en-US" dirty="0">
                          <a:solidFill>
                            <a:srgbClr val="FF0000"/>
                          </a:solidFill>
                          <a:latin typeface="Arial" panose="020B0604020202020204" pitchFamily="34" charset="0"/>
                          <a:cs typeface="Arial" panose="020B0604020202020204" pitchFamily="34" charset="0"/>
                        </a:rPr>
                        <a:t>or</a:t>
                      </a:r>
                    </a:p>
                    <a:p>
                      <a:pPr algn="just"/>
                      <a:r>
                        <a:rPr lang="en-US" dirty="0">
                          <a:latin typeface="Arial" panose="020B0604020202020204" pitchFamily="34" charset="0"/>
                          <a:cs typeface="Arial" panose="020B0604020202020204" pitchFamily="34" charset="0"/>
                        </a:rPr>
                        <a:t>(b)	 	accrues or arises  or is deemed to accrue or arise to him in India during such year ; </a:t>
                      </a:r>
                      <a:r>
                        <a:rPr lang="en-US" dirty="0">
                          <a:solidFill>
                            <a:srgbClr val="FF0000"/>
                          </a:solidFill>
                          <a:latin typeface="Arial" panose="020B0604020202020204" pitchFamily="34" charset="0"/>
                          <a:cs typeface="Arial" panose="020B0604020202020204" pitchFamily="34" charset="0"/>
                        </a:rPr>
                        <a:t>or</a:t>
                      </a:r>
                    </a:p>
                    <a:p>
                      <a:pPr algn="just"/>
                      <a:r>
                        <a:rPr lang="en-US" dirty="0">
                          <a:latin typeface="Arial" panose="020B0604020202020204" pitchFamily="34" charset="0"/>
                          <a:cs typeface="Arial" panose="020B0604020202020204" pitchFamily="34" charset="0"/>
                        </a:rPr>
                        <a:t>(c)	 	accrues or arises  to him outside India during such year </a:t>
                      </a:r>
                      <a:r>
                        <a:rPr lang="en-US" dirty="0">
                          <a:solidFill>
                            <a:srgbClr val="FF0000"/>
                          </a:solidFill>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Provided that, in the case of a person not ordinarily resident in India within the meaning of sub-section (6)* of section 6, the income which accrues or arises to him outside India </a:t>
                      </a:r>
                      <a:r>
                        <a:rPr lang="en-US" dirty="0">
                          <a:solidFill>
                            <a:srgbClr val="FF0000"/>
                          </a:solidFill>
                          <a:latin typeface="Arial" panose="020B0604020202020204" pitchFamily="34" charset="0"/>
                          <a:cs typeface="Arial" panose="020B0604020202020204" pitchFamily="34" charset="0"/>
                        </a:rPr>
                        <a:t>shall not be so included</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unless</a:t>
                      </a:r>
                      <a:r>
                        <a:rPr lang="en-US" dirty="0">
                          <a:latin typeface="Arial" panose="020B0604020202020204" pitchFamily="34" charset="0"/>
                          <a:cs typeface="Arial" panose="020B0604020202020204" pitchFamily="34" charset="0"/>
                        </a:rPr>
                        <a:t> it is derived from a business controlled in or a profession set up in India.</a:t>
                      </a:r>
                      <a:endParaRPr lang="en-IN"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95261791"/>
                  </a:ext>
                </a:extLst>
              </a:tr>
            </a:tbl>
          </a:graphicData>
        </a:graphic>
      </p:graphicFrame>
    </p:spTree>
    <p:extLst>
      <p:ext uri="{BB962C8B-B14F-4D97-AF65-F5344CB8AC3E}">
        <p14:creationId xmlns:p14="http://schemas.microsoft.com/office/powerpoint/2010/main" val="3933489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8833497"/>
              </p:ext>
            </p:extLst>
          </p:nvPr>
        </p:nvGraphicFramePr>
        <p:xfrm>
          <a:off x="777239" y="719666"/>
          <a:ext cx="10789920" cy="2926080"/>
        </p:xfrm>
        <a:graphic>
          <a:graphicData uri="http://schemas.openxmlformats.org/drawingml/2006/table">
            <a:tbl>
              <a:tblPr firstRow="1" bandRow="1">
                <a:tableStyleId>{5C22544A-7EE6-4342-B048-85BDC9FD1C3A}</a:tableStyleId>
              </a:tblPr>
              <a:tblGrid>
                <a:gridCol w="3596640"/>
                <a:gridCol w="3596640"/>
                <a:gridCol w="3596640"/>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 Act 1961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 Act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Capital gains not to be charged on investment in certain bonds.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1" i="0" kern="1200" dirty="0">
                          <a:solidFill>
                            <a:schemeClr val="dk1"/>
                          </a:solidFill>
                          <a:effectLst/>
                          <a:latin typeface="Arial" panose="020B0604020202020204" pitchFamily="34" charset="0"/>
                          <a:ea typeface="+mn-ea"/>
                          <a:cs typeface="Arial" panose="020B0604020202020204" pitchFamily="34" charset="0"/>
                        </a:rPr>
                        <a:t>54EC.</a:t>
                      </a:r>
                      <a:r>
                        <a:rPr lang="en-US" sz="2000" b="0" i="0" kern="1200" dirty="0">
                          <a:solidFill>
                            <a:schemeClr val="dk1"/>
                          </a:solidFill>
                          <a:effectLst/>
                          <a:latin typeface="Arial" panose="020B0604020202020204" pitchFamily="34" charset="0"/>
                          <a:ea typeface="+mn-ea"/>
                          <a:cs typeface="Arial" panose="020B0604020202020204" pitchFamily="34" charset="0"/>
                        </a:rPr>
                        <a:t> (1) </a:t>
                      </a:r>
                      <a:r>
                        <a:rPr lang="en-US" sz="2000" b="0" i="0" kern="1200" dirty="0">
                          <a:solidFill>
                            <a:srgbClr val="FF0000"/>
                          </a:solidFill>
                          <a:effectLst/>
                          <a:latin typeface="Arial" panose="020B0604020202020204" pitchFamily="34" charset="0"/>
                          <a:ea typeface="+mn-ea"/>
                          <a:cs typeface="Arial" panose="020B0604020202020204" pitchFamily="34" charset="0"/>
                        </a:rPr>
                        <a:t>Where the capital gain arises from the transfer of a long-term capital asset, being land or building or both</a:t>
                      </a:r>
                      <a:r>
                        <a:rPr lang="en-US" sz="2000" b="0" i="0" kern="1200" dirty="0">
                          <a:solidFill>
                            <a:schemeClr val="dk1"/>
                          </a:solidFill>
                          <a:effectLst/>
                          <a:latin typeface="Arial" panose="020B0604020202020204" pitchFamily="34" charset="0"/>
                          <a:ea typeface="+mn-ea"/>
                          <a:cs typeface="Arial" panose="020B0604020202020204" pitchFamily="34" charset="0"/>
                        </a:rPr>
                        <a:t>, (the capital asset so transferred being hereafter in this section referred to as the original asset)</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85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Where an assessee has––</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 long-term capital gains arising from the transfer of land or building, or both</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(original asset); and</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1069401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9650401"/>
              </p:ext>
            </p:extLst>
          </p:nvPr>
        </p:nvGraphicFramePr>
        <p:xfrm>
          <a:off x="676656" y="719666"/>
          <a:ext cx="10762488" cy="3230880"/>
        </p:xfrm>
        <a:graphic>
          <a:graphicData uri="http://schemas.openxmlformats.org/drawingml/2006/table">
            <a:tbl>
              <a:tblPr firstRow="1" bandRow="1">
                <a:tableStyleId>{5C22544A-7EE6-4342-B048-85BDC9FD1C3A}</a:tableStyleId>
              </a:tblPr>
              <a:tblGrid>
                <a:gridCol w="5381244"/>
                <a:gridCol w="5381244"/>
              </a:tblGrid>
              <a:tr h="370840">
                <a:tc>
                  <a:txBody>
                    <a:bodyPr/>
                    <a:lstStyle/>
                    <a:p>
                      <a:pPr algn="just"/>
                      <a:r>
                        <a:rPr lang="en-US" sz="2000" dirty="0" smtClean="0">
                          <a:latin typeface="Arial" panose="020B0604020202020204" pitchFamily="34" charset="0"/>
                          <a:cs typeface="Arial" panose="020B0604020202020204" pitchFamily="34" charset="0"/>
                        </a:rPr>
                        <a:t>I T Act 1961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a:t>
                      </a:r>
                      <a:r>
                        <a:rPr lang="en-US" sz="2000" baseline="0" dirty="0" smtClean="0">
                          <a:latin typeface="Arial" panose="020B0604020202020204" pitchFamily="34" charset="0"/>
                          <a:cs typeface="Arial" panose="020B0604020202020204" pitchFamily="34" charset="0"/>
                        </a:rPr>
                        <a:t> Act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Chapter XII-Determination of tax in certain special </a:t>
                      </a:r>
                      <a:r>
                        <a:rPr lang="en-US" sz="2000" b="1" i="0" u="none" strike="noStrike" kern="1200" baseline="0" dirty="0" err="1">
                          <a:solidFill>
                            <a:schemeClr val="dk1"/>
                          </a:solidFill>
                          <a:latin typeface="Arial" panose="020B0604020202020204" pitchFamily="34" charset="0"/>
                          <a:ea typeface="+mn-ea"/>
                          <a:cs typeface="Arial" panose="020B0604020202020204" pitchFamily="34" charset="0"/>
                        </a:rPr>
                        <a:t>csases</a:t>
                      </a:r>
                      <a:endParaRPr lang="en-US" sz="2000" b="1" i="1"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IN" sz="2000" dirty="0">
                          <a:latin typeface="Arial" panose="020B0604020202020204" pitchFamily="34" charset="0"/>
                          <a:cs typeface="Arial" panose="020B0604020202020204" pitchFamily="34" charset="0"/>
                        </a:rPr>
                        <a:t>Sec 111-</a:t>
                      </a:r>
                      <a:r>
                        <a:rPr lang="en-US" sz="2000" b="1" i="0" kern="1200" dirty="0">
                          <a:solidFill>
                            <a:schemeClr val="dk1"/>
                          </a:solidFill>
                          <a:effectLst/>
                          <a:latin typeface="Arial" panose="020B0604020202020204" pitchFamily="34" charset="0"/>
                          <a:ea typeface="+mn-ea"/>
                          <a:cs typeface="Arial" panose="020B0604020202020204" pitchFamily="34" charset="0"/>
                        </a:rPr>
                        <a:t>Tax on short-term capital gains in certain cases.</a:t>
                      </a:r>
                    </a:p>
                    <a:p>
                      <a:pPr algn="just"/>
                      <a:endParaRPr lang="en-US" sz="2000" b="1" i="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US" sz="2000" b="1" i="0" kern="1200" dirty="0" smtClean="0">
                          <a:solidFill>
                            <a:schemeClr val="dk1"/>
                          </a:solidFill>
                          <a:effectLst/>
                          <a:latin typeface="Arial" panose="020B0604020202020204" pitchFamily="34" charset="0"/>
                          <a:ea typeface="+mn-ea"/>
                          <a:cs typeface="Arial" panose="020B0604020202020204" pitchFamily="34" charset="0"/>
                        </a:rPr>
                        <a:t>Sec </a:t>
                      </a:r>
                      <a:r>
                        <a:rPr lang="en-US" sz="2000" b="1" i="0" kern="1200" dirty="0">
                          <a:solidFill>
                            <a:schemeClr val="dk1"/>
                          </a:solidFill>
                          <a:effectLst/>
                          <a:latin typeface="Arial" panose="020B0604020202020204" pitchFamily="34" charset="0"/>
                          <a:ea typeface="+mn-ea"/>
                          <a:cs typeface="Arial" panose="020B0604020202020204" pitchFamily="34" charset="0"/>
                        </a:rPr>
                        <a:t>112-Tax on long-term capital gains.</a:t>
                      </a:r>
                    </a:p>
                    <a:p>
                      <a:pPr algn="just"/>
                      <a:endParaRPr lang="en-US" sz="2000" b="1" i="0" kern="1200" dirty="0">
                        <a:solidFill>
                          <a:schemeClr val="dk1"/>
                        </a:solidFill>
                        <a:effectLst/>
                        <a:latin typeface="Arial" panose="020B0604020202020204" pitchFamily="34" charset="0"/>
                        <a:ea typeface="+mn-ea"/>
                        <a:cs typeface="Arial" panose="020B0604020202020204" pitchFamily="34" charset="0"/>
                      </a:endParaRPr>
                    </a:p>
                    <a:p>
                      <a:pPr algn="just"/>
                      <a:r>
                        <a:rPr lang="en-US" sz="2000" b="1" i="0" kern="1200" dirty="0">
                          <a:solidFill>
                            <a:schemeClr val="dk1"/>
                          </a:solidFill>
                          <a:effectLst/>
                          <a:latin typeface="Arial" panose="020B0604020202020204" pitchFamily="34" charset="0"/>
                          <a:ea typeface="+mn-ea"/>
                          <a:cs typeface="Arial" panose="020B0604020202020204" pitchFamily="34" charset="0"/>
                        </a:rPr>
                        <a:t>112ATax on long-term capital gains.</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i="1" u="none" strike="noStrike" kern="1200" baseline="0" dirty="0">
                          <a:solidFill>
                            <a:schemeClr val="dk1"/>
                          </a:solidFill>
                          <a:latin typeface="Arial" panose="020B0604020202020204" pitchFamily="34" charset="0"/>
                          <a:ea typeface="+mn-ea"/>
                          <a:cs typeface="Arial" panose="020B0604020202020204" pitchFamily="34" charset="0"/>
                        </a:rPr>
                        <a:t>B.—Special provisions relating to tax on capital gains</a:t>
                      </a:r>
                      <a:endParaRPr lang="en-IN" sz="2000" b="1" dirty="0">
                        <a:latin typeface="Arial" panose="020B0604020202020204" pitchFamily="34" charset="0"/>
                        <a:cs typeface="Arial" panose="020B0604020202020204" pitchFamily="34" charset="0"/>
                      </a:endParaRPr>
                    </a:p>
                    <a:p>
                      <a:pPr algn="just"/>
                      <a:r>
                        <a:rPr lang="en-IN" sz="2000" dirty="0" smtClean="0">
                          <a:latin typeface="Arial" panose="020B0604020202020204" pitchFamily="34" charset="0"/>
                          <a:cs typeface="Arial" panose="020B0604020202020204" pitchFamily="34" charset="0"/>
                        </a:rPr>
                        <a:t>196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Tax on short term capital</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gains in certain cases.</a:t>
                      </a:r>
                    </a:p>
                    <a:p>
                      <a:pPr algn="just"/>
                      <a:endPar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r>
                        <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rPr>
                        <a:t>197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Tax on long-term capital gains.</a:t>
                      </a:r>
                    </a:p>
                    <a:p>
                      <a:pPr algn="just"/>
                      <a:endPar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r>
                        <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rPr>
                        <a:t>198Tax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on long term capital gains in certain cases.</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2713088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US" dirty="0" smtClean="0"/>
          </a:p>
          <a:p>
            <a:r>
              <a:rPr lang="en-US" b="1" dirty="0" smtClean="0">
                <a:latin typeface="Arial" panose="020B0604020202020204" pitchFamily="34" charset="0"/>
                <a:cs typeface="Arial" panose="020B0604020202020204" pitchFamily="34" charset="0"/>
              </a:rPr>
              <a:t>Income From Other Source</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7029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AB18D5B-20F6-205D-7499-0A1596D77C78}"/>
              </a:ext>
            </a:extLst>
          </p:cNvPr>
          <p:cNvGraphicFramePr>
            <a:graphicFrameLocks noGrp="1"/>
          </p:cNvGraphicFramePr>
          <p:nvPr>
            <p:extLst>
              <p:ext uri="{D42A27DB-BD31-4B8C-83A1-F6EECF244321}">
                <p14:modId xmlns:p14="http://schemas.microsoft.com/office/powerpoint/2010/main" val="3940997832"/>
              </p:ext>
            </p:extLst>
          </p:nvPr>
        </p:nvGraphicFramePr>
        <p:xfrm>
          <a:off x="128016" y="761867"/>
          <a:ext cx="11731753" cy="4943988"/>
        </p:xfrm>
        <a:graphic>
          <a:graphicData uri="http://schemas.openxmlformats.org/drawingml/2006/table">
            <a:tbl>
              <a:tblPr firstRow="1" bandRow="1">
                <a:tableStyleId>{5C22544A-7EE6-4342-B048-85BDC9FD1C3A}</a:tableStyleId>
              </a:tblPr>
              <a:tblGrid>
                <a:gridCol w="5959869">
                  <a:extLst>
                    <a:ext uri="{9D8B030D-6E8A-4147-A177-3AD203B41FA5}">
                      <a16:colId xmlns="" xmlns:a16="http://schemas.microsoft.com/office/drawing/2014/main" val="4274429325"/>
                    </a:ext>
                  </a:extLst>
                </a:gridCol>
                <a:gridCol w="2633877">
                  <a:extLst>
                    <a:ext uri="{9D8B030D-6E8A-4147-A177-3AD203B41FA5}">
                      <a16:colId xmlns="" xmlns:a16="http://schemas.microsoft.com/office/drawing/2014/main" val="3982087772"/>
                    </a:ext>
                  </a:extLst>
                </a:gridCol>
                <a:gridCol w="3138007">
                  <a:extLst>
                    <a:ext uri="{9D8B030D-6E8A-4147-A177-3AD203B41FA5}">
                      <a16:colId xmlns="" xmlns:a16="http://schemas.microsoft.com/office/drawing/2014/main" val="3793524277"/>
                    </a:ext>
                  </a:extLst>
                </a:gridCol>
              </a:tblGrid>
              <a:tr h="698607">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2310777">
                <a:tc>
                  <a:txBody>
                    <a:bodyPr/>
                    <a:lstStyle/>
                    <a:p>
                      <a:pPr algn="just"/>
                      <a:r>
                        <a:rPr lang="en-US" sz="2000" dirty="0">
                          <a:latin typeface="Arial" panose="020B0604020202020204" pitchFamily="34" charset="0"/>
                          <a:cs typeface="Arial" panose="020B0604020202020204" pitchFamily="34" charset="0"/>
                        </a:rPr>
                        <a:t>Income of every kind which is not to be excluded from the total income under this Act, shall be chargeable to income-tax under the head </a:t>
                      </a:r>
                    </a:p>
                    <a:p>
                      <a:pPr algn="just"/>
                      <a:r>
                        <a:rPr lang="en-US" sz="2000" dirty="0">
                          <a:latin typeface="Arial" panose="020B0604020202020204" pitchFamily="34" charset="0"/>
                          <a:cs typeface="Arial" panose="020B0604020202020204" pitchFamily="34" charset="0"/>
                        </a:rPr>
                        <a:t>"Income from other sources"</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92(1)</a:t>
                      </a:r>
                    </a:p>
                  </a:txBody>
                  <a:tcPr/>
                </a:tc>
                <a:tc>
                  <a:txBody>
                    <a:bodyPr/>
                    <a:lstStyle/>
                    <a:p>
                      <a:pPr algn="just"/>
                      <a:r>
                        <a:rPr lang="en-IN" sz="2000" dirty="0">
                          <a:latin typeface="Arial" panose="020B0604020202020204" pitchFamily="34" charset="0"/>
                          <a:cs typeface="Arial" panose="020B0604020202020204" pitchFamily="34" charset="0"/>
                        </a:rPr>
                        <a:t>Section 56(1)</a:t>
                      </a:r>
                    </a:p>
                  </a:txBody>
                  <a:tcPr/>
                </a:tc>
                <a:extLst>
                  <a:ext uri="{0D108BD9-81ED-4DB2-BD59-A6C34878D82A}">
                    <a16:rowId xmlns="" xmlns:a16="http://schemas.microsoft.com/office/drawing/2014/main" val="1700577364"/>
                  </a:ext>
                </a:extLst>
              </a:tr>
              <a:tr h="1235997">
                <a:tc>
                  <a:txBody>
                    <a:bodyPr/>
                    <a:lstStyle/>
                    <a:p>
                      <a:pPr algn="just"/>
                      <a:r>
                        <a:rPr lang="en-US" sz="2000" dirty="0">
                          <a:latin typeface="Arial" panose="020B0604020202020204" pitchFamily="34" charset="0"/>
                          <a:cs typeface="Arial" panose="020B0604020202020204" pitchFamily="34" charset="0"/>
                        </a:rPr>
                        <a:t>Following incomes shall be chargeable to income-tax under the head "Income from other sources</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a:t>
                      </a:r>
                    </a:p>
                  </a:txBody>
                  <a:tcPr/>
                </a:tc>
                <a:tc>
                  <a:txBody>
                    <a:bodyPr/>
                    <a:lstStyle/>
                    <a:p>
                      <a:pPr algn="just"/>
                      <a:r>
                        <a:rPr lang="en-IN" sz="2000" dirty="0">
                          <a:latin typeface="Arial" panose="020B0604020202020204" pitchFamily="34" charset="0"/>
                          <a:cs typeface="Arial" panose="020B0604020202020204" pitchFamily="34" charset="0"/>
                        </a:rPr>
                        <a:t>Section 56(2)</a:t>
                      </a:r>
                    </a:p>
                  </a:txBody>
                  <a:tcPr/>
                </a:tc>
                <a:extLst>
                  <a:ext uri="{0D108BD9-81ED-4DB2-BD59-A6C34878D82A}">
                    <a16:rowId xmlns="" xmlns:a16="http://schemas.microsoft.com/office/drawing/2014/main" val="3255939052"/>
                  </a:ext>
                </a:extLst>
              </a:tr>
              <a:tr h="698607">
                <a:tc>
                  <a:txBody>
                    <a:bodyPr/>
                    <a:lstStyle/>
                    <a:p>
                      <a:pPr algn="just"/>
                      <a:r>
                        <a:rPr lang="en-IN" sz="2000" dirty="0">
                          <a:latin typeface="Arial" panose="020B0604020202020204" pitchFamily="34" charset="0"/>
                          <a:cs typeface="Arial" panose="020B0604020202020204" pitchFamily="34" charset="0"/>
                        </a:rPr>
                        <a:t>Any dividend</a:t>
                      </a:r>
                    </a:p>
                  </a:txBody>
                  <a:tcPr/>
                </a:tc>
                <a:tc>
                  <a:txBody>
                    <a:bodyPr/>
                    <a:lstStyle/>
                    <a:p>
                      <a:pPr algn="just"/>
                      <a:r>
                        <a:rPr lang="en-IN" sz="2000" dirty="0">
                          <a:latin typeface="Arial" panose="020B0604020202020204" pitchFamily="34" charset="0"/>
                          <a:cs typeface="Arial" panose="020B0604020202020204" pitchFamily="34" charset="0"/>
                        </a:rPr>
                        <a:t>Section 92(2)(a)</a:t>
                      </a:r>
                    </a:p>
                  </a:txBody>
                  <a:tcPr/>
                </a:tc>
                <a:tc>
                  <a:txBody>
                    <a:bodyPr/>
                    <a:lstStyle/>
                    <a:p>
                      <a:pPr algn="just"/>
                      <a:r>
                        <a:rPr lang="en-IN" sz="2000" dirty="0">
                          <a:latin typeface="Arial" panose="020B0604020202020204" pitchFamily="34" charset="0"/>
                          <a:cs typeface="Arial" panose="020B0604020202020204" pitchFamily="34" charset="0"/>
                        </a:rPr>
                        <a:t>Section 56(2)(i)</a:t>
                      </a:r>
                    </a:p>
                  </a:txBody>
                  <a:tcPr/>
                </a:tc>
                <a:extLst>
                  <a:ext uri="{0D108BD9-81ED-4DB2-BD59-A6C34878D82A}">
                    <a16:rowId xmlns="" xmlns:a16="http://schemas.microsoft.com/office/drawing/2014/main" val="550089791"/>
                  </a:ext>
                </a:extLst>
              </a:tr>
            </a:tbl>
          </a:graphicData>
        </a:graphic>
      </p:graphicFrame>
    </p:spTree>
    <p:extLst>
      <p:ext uri="{BB962C8B-B14F-4D97-AF65-F5344CB8AC3E}">
        <p14:creationId xmlns:p14="http://schemas.microsoft.com/office/powerpoint/2010/main" val="22923901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7E622C4-32CE-D6B8-DC6B-85BB6E15960E}"/>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2E299E3F-23E5-B5E3-BEC0-4413E07CBC06}"/>
              </a:ext>
            </a:extLst>
          </p:cNvPr>
          <p:cNvGraphicFramePr>
            <a:graphicFrameLocks noGrp="1"/>
          </p:cNvGraphicFramePr>
          <p:nvPr>
            <p:extLst>
              <p:ext uri="{D42A27DB-BD31-4B8C-83A1-F6EECF244321}">
                <p14:modId xmlns:p14="http://schemas.microsoft.com/office/powerpoint/2010/main" val="2722613135"/>
              </p:ext>
            </p:extLst>
          </p:nvPr>
        </p:nvGraphicFramePr>
        <p:xfrm>
          <a:off x="301752" y="761868"/>
          <a:ext cx="11411712" cy="4943987"/>
        </p:xfrm>
        <a:graphic>
          <a:graphicData uri="http://schemas.openxmlformats.org/drawingml/2006/table">
            <a:tbl>
              <a:tblPr firstRow="1" bandRow="1">
                <a:tableStyleId>{5C22544A-7EE6-4342-B048-85BDC9FD1C3A}</a:tableStyleId>
              </a:tblPr>
              <a:tblGrid>
                <a:gridCol w="6097309">
                  <a:extLst>
                    <a:ext uri="{9D8B030D-6E8A-4147-A177-3AD203B41FA5}">
                      <a16:colId xmlns="" xmlns:a16="http://schemas.microsoft.com/office/drawing/2014/main" val="4274429325"/>
                    </a:ext>
                  </a:extLst>
                </a:gridCol>
                <a:gridCol w="2425115">
                  <a:extLst>
                    <a:ext uri="{9D8B030D-6E8A-4147-A177-3AD203B41FA5}">
                      <a16:colId xmlns="" xmlns:a16="http://schemas.microsoft.com/office/drawing/2014/main" val="3982087772"/>
                    </a:ext>
                  </a:extLst>
                </a:gridCol>
                <a:gridCol w="2889288">
                  <a:extLst>
                    <a:ext uri="{9D8B030D-6E8A-4147-A177-3AD203B41FA5}">
                      <a16:colId xmlns="" xmlns:a16="http://schemas.microsoft.com/office/drawing/2014/main" val="3793524277"/>
                    </a:ext>
                  </a:extLst>
                </a:gridCol>
              </a:tblGrid>
              <a:tr h="540099">
                <a:tc>
                  <a:txBody>
                    <a:bodyPr/>
                    <a:lstStyle/>
                    <a:p>
                      <a:pPr algn="just"/>
                      <a:r>
                        <a:rPr lang="en-IN" sz="2000" dirty="0"/>
                        <a:t>Description</a:t>
                      </a:r>
                    </a:p>
                  </a:txBody>
                  <a:tcPr/>
                </a:tc>
                <a:tc>
                  <a:txBody>
                    <a:bodyPr/>
                    <a:lstStyle/>
                    <a:p>
                      <a:pPr algn="just"/>
                      <a:r>
                        <a:rPr lang="en-IN" sz="2000" dirty="0"/>
                        <a:t>ITA 2025</a:t>
                      </a:r>
                    </a:p>
                  </a:txBody>
                  <a:tcPr/>
                </a:tc>
                <a:tc>
                  <a:txBody>
                    <a:bodyPr/>
                    <a:lstStyle/>
                    <a:p>
                      <a:pPr algn="just"/>
                      <a:r>
                        <a:rPr lang="en-IN" sz="2000" dirty="0"/>
                        <a:t>ITA 1961</a:t>
                      </a:r>
                    </a:p>
                  </a:txBody>
                  <a:tcPr/>
                </a:tc>
                <a:extLst>
                  <a:ext uri="{0D108BD9-81ED-4DB2-BD59-A6C34878D82A}">
                    <a16:rowId xmlns="" xmlns:a16="http://schemas.microsoft.com/office/drawing/2014/main" val="1407101028"/>
                  </a:ext>
                </a:extLst>
              </a:tr>
              <a:tr h="1786483">
                <a:tc>
                  <a:txBody>
                    <a:bodyPr/>
                    <a:lstStyle/>
                    <a:p>
                      <a:pPr algn="just"/>
                      <a:r>
                        <a:rPr lang="en-US" sz="2000" dirty="0">
                          <a:latin typeface="Arial" panose="020B0604020202020204" pitchFamily="34" charset="0"/>
                          <a:cs typeface="Arial" panose="020B0604020202020204" pitchFamily="34" charset="0"/>
                        </a:rPr>
                        <a:t>Any winning from lotteries, crossword puzzles, races including horse races, card games and other games of any sort or from gambling or betting of any form or nature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92(2)(b) &amp;</a:t>
                      </a:r>
                    </a:p>
                    <a:p>
                      <a:pPr algn="just"/>
                      <a:r>
                        <a:rPr lang="en-IN" sz="2000" dirty="0">
                          <a:latin typeface="Arial" panose="020B0604020202020204" pitchFamily="34" charset="0"/>
                          <a:cs typeface="Arial" panose="020B0604020202020204" pitchFamily="34" charset="0"/>
                        </a:rPr>
                        <a:t>92(5)(b) &amp; (e)</a:t>
                      </a:r>
                    </a:p>
                  </a:txBody>
                  <a:tcPr/>
                </a:tc>
                <a:tc>
                  <a:txBody>
                    <a:bodyPr/>
                    <a:lstStyle/>
                    <a:p>
                      <a:pPr algn="just"/>
                      <a:r>
                        <a:rPr lang="en-IN" sz="2000" dirty="0">
                          <a:latin typeface="Arial" panose="020B0604020202020204" pitchFamily="34" charset="0"/>
                          <a:cs typeface="Arial" panose="020B0604020202020204" pitchFamily="34" charset="0"/>
                        </a:rPr>
                        <a:t>Section 56(2)(</a:t>
                      </a:r>
                      <a:r>
                        <a:rPr lang="en-IN" sz="2000" dirty="0" err="1">
                          <a:latin typeface="Arial" panose="020B0604020202020204" pitchFamily="34" charset="0"/>
                          <a:cs typeface="Arial" panose="020B0604020202020204" pitchFamily="34" charset="0"/>
                        </a:rPr>
                        <a:t>ib</a:t>
                      </a:r>
                      <a:r>
                        <a:rPr lang="en-IN" sz="2000" dirty="0">
                          <a:latin typeface="Arial" panose="020B0604020202020204" pitchFamily="34" charset="0"/>
                          <a:cs typeface="Arial" panose="020B0604020202020204" pitchFamily="34" charset="0"/>
                        </a:rPr>
                        <a:t>)</a:t>
                      </a:r>
                    </a:p>
                  </a:txBody>
                  <a:tcPr/>
                </a:tc>
                <a:extLst>
                  <a:ext uri="{0D108BD9-81ED-4DB2-BD59-A6C34878D82A}">
                    <a16:rowId xmlns="" xmlns:a16="http://schemas.microsoft.com/office/drawing/2014/main" val="1700577364"/>
                  </a:ext>
                </a:extLst>
              </a:tr>
              <a:tr h="2617405">
                <a:tc>
                  <a:txBody>
                    <a:bodyPr/>
                    <a:lstStyle/>
                    <a:p>
                      <a:pPr algn="just"/>
                      <a:r>
                        <a:rPr lang="en-US" sz="2000" dirty="0">
                          <a:latin typeface="Arial" panose="020B0604020202020204" pitchFamily="34" charset="0"/>
                          <a:cs typeface="Arial" panose="020B0604020202020204" pitchFamily="34" charset="0"/>
                        </a:rPr>
                        <a:t>Employees contributions to any provident fund, superannuation fund, any fund set up under the Employees' State Insurance Act, 1948, or any other fund for the welfare of such employees, if the income is not chargeable to income-tax under the head "Profits and gains of business or profession</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 Section 92(2)(c)</a:t>
                      </a:r>
                    </a:p>
                  </a:txBody>
                  <a:tcPr/>
                </a:tc>
                <a:tc>
                  <a:txBody>
                    <a:bodyPr/>
                    <a:lstStyle/>
                    <a:p>
                      <a:pPr algn="just"/>
                      <a:r>
                        <a:rPr lang="en-IN" sz="2000" dirty="0">
                          <a:latin typeface="Arial" panose="020B0604020202020204" pitchFamily="34" charset="0"/>
                          <a:cs typeface="Arial" panose="020B0604020202020204" pitchFamily="34" charset="0"/>
                        </a:rPr>
                        <a:t>Section 56(2)(</a:t>
                      </a:r>
                      <a:r>
                        <a:rPr lang="en-IN" sz="2000" dirty="0" err="1">
                          <a:latin typeface="Arial" panose="020B0604020202020204" pitchFamily="34" charset="0"/>
                          <a:cs typeface="Arial" panose="020B0604020202020204" pitchFamily="34" charset="0"/>
                        </a:rPr>
                        <a:t>ic</a:t>
                      </a:r>
                      <a:r>
                        <a:rPr lang="en-IN" sz="2000" dirty="0">
                          <a:latin typeface="Arial" panose="020B0604020202020204" pitchFamily="34" charset="0"/>
                          <a:cs typeface="Arial" panose="020B0604020202020204" pitchFamily="34" charset="0"/>
                        </a:rPr>
                        <a:t>)</a:t>
                      </a:r>
                    </a:p>
                  </a:txBody>
                  <a:tcPr/>
                </a:tc>
                <a:extLst>
                  <a:ext uri="{0D108BD9-81ED-4DB2-BD59-A6C34878D82A}">
                    <a16:rowId xmlns="" xmlns:a16="http://schemas.microsoft.com/office/drawing/2014/main" val="3255939052"/>
                  </a:ext>
                </a:extLst>
              </a:tr>
            </a:tbl>
          </a:graphicData>
        </a:graphic>
      </p:graphicFrame>
    </p:spTree>
    <p:extLst>
      <p:ext uri="{BB962C8B-B14F-4D97-AF65-F5344CB8AC3E}">
        <p14:creationId xmlns:p14="http://schemas.microsoft.com/office/powerpoint/2010/main" val="42913658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CE6A459-BE69-0CEB-0B94-76A0D625450A}"/>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79A4908-A5E5-4AD7-303C-F1034571FD5B}"/>
              </a:ext>
            </a:extLst>
          </p:cNvPr>
          <p:cNvGraphicFramePr>
            <a:graphicFrameLocks noGrp="1"/>
          </p:cNvGraphicFramePr>
          <p:nvPr>
            <p:extLst>
              <p:ext uri="{D42A27DB-BD31-4B8C-83A1-F6EECF244321}">
                <p14:modId xmlns:p14="http://schemas.microsoft.com/office/powerpoint/2010/main" val="3669945103"/>
              </p:ext>
            </p:extLst>
          </p:nvPr>
        </p:nvGraphicFramePr>
        <p:xfrm>
          <a:off x="731520" y="761869"/>
          <a:ext cx="10607040" cy="2103120"/>
        </p:xfrm>
        <a:graphic>
          <a:graphicData uri="http://schemas.openxmlformats.org/drawingml/2006/table">
            <a:tbl>
              <a:tblPr firstRow="1" bandRow="1">
                <a:tableStyleId>{5C22544A-7EE6-4342-B048-85BDC9FD1C3A}</a:tableStyleId>
              </a:tblPr>
              <a:tblGrid>
                <a:gridCol w="5388502">
                  <a:extLst>
                    <a:ext uri="{9D8B030D-6E8A-4147-A177-3AD203B41FA5}">
                      <a16:colId xmlns="" xmlns:a16="http://schemas.microsoft.com/office/drawing/2014/main" val="4274429325"/>
                    </a:ext>
                  </a:extLst>
                </a:gridCol>
                <a:gridCol w="2381369">
                  <a:extLst>
                    <a:ext uri="{9D8B030D-6E8A-4147-A177-3AD203B41FA5}">
                      <a16:colId xmlns="" xmlns:a16="http://schemas.microsoft.com/office/drawing/2014/main" val="3982087772"/>
                    </a:ext>
                  </a:extLst>
                </a:gridCol>
                <a:gridCol w="2837169">
                  <a:extLst>
                    <a:ext uri="{9D8B030D-6E8A-4147-A177-3AD203B41FA5}">
                      <a16:colId xmlns="" xmlns:a16="http://schemas.microsoft.com/office/drawing/2014/main" val="3793524277"/>
                    </a:ext>
                  </a:extLst>
                </a:gridCol>
              </a:tblGrid>
              <a:tr h="370840">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370840">
                <a:tc>
                  <a:txBody>
                    <a:bodyPr/>
                    <a:lstStyle/>
                    <a:p>
                      <a:pPr algn="just"/>
                      <a:r>
                        <a:rPr lang="en-US" sz="2000" dirty="0">
                          <a:latin typeface="Arial" panose="020B0604020202020204" pitchFamily="34" charset="0"/>
                          <a:cs typeface="Arial" panose="020B0604020202020204" pitchFamily="34" charset="0"/>
                        </a:rPr>
                        <a:t>Sum received under Key Man Insurance Policy including bonus allotted if not chargeable under the head profits and gains from business or profession or salary</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 Section 92(2)(d)</a:t>
                      </a:r>
                    </a:p>
                  </a:txBody>
                  <a:tcPr/>
                </a:tc>
                <a:tc>
                  <a:txBody>
                    <a:bodyPr/>
                    <a:lstStyle/>
                    <a:p>
                      <a:pPr algn="just"/>
                      <a:r>
                        <a:rPr lang="en-IN" sz="2000" dirty="0">
                          <a:latin typeface="Arial" panose="020B0604020202020204" pitchFamily="34" charset="0"/>
                          <a:cs typeface="Arial" panose="020B0604020202020204" pitchFamily="34" charset="0"/>
                        </a:rPr>
                        <a:t>Section 56(2)(iv)</a:t>
                      </a:r>
                    </a:p>
                  </a:txBody>
                  <a:tcPr/>
                </a:tc>
                <a:extLst>
                  <a:ext uri="{0D108BD9-81ED-4DB2-BD59-A6C34878D82A}">
                    <a16:rowId xmlns="" xmlns:a16="http://schemas.microsoft.com/office/drawing/2014/main" val="1700577364"/>
                  </a:ext>
                </a:extLst>
              </a:tr>
              <a:tr h="370840">
                <a:tc>
                  <a:txBody>
                    <a:bodyPr/>
                    <a:lstStyle/>
                    <a:p>
                      <a:pPr algn="just"/>
                      <a:r>
                        <a:rPr lang="en-US" sz="2000" dirty="0">
                          <a:latin typeface="Arial" panose="020B0604020202020204" pitchFamily="34" charset="0"/>
                          <a:cs typeface="Arial" panose="020B0604020202020204" pitchFamily="34" charset="0"/>
                        </a:rPr>
                        <a:t>any income by way of interest on securities</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92(2)(e)</a:t>
                      </a:r>
                    </a:p>
                  </a:txBody>
                  <a:tcPr/>
                </a:tc>
                <a:tc>
                  <a:txBody>
                    <a:bodyPr/>
                    <a:lstStyle/>
                    <a:p>
                      <a:pPr algn="just"/>
                      <a:r>
                        <a:rPr lang="en-IN" sz="2000" dirty="0">
                          <a:latin typeface="Arial" panose="020B0604020202020204" pitchFamily="34" charset="0"/>
                          <a:cs typeface="Arial" panose="020B0604020202020204" pitchFamily="34" charset="0"/>
                        </a:rPr>
                        <a:t>Section 56(2)(id)</a:t>
                      </a:r>
                    </a:p>
                  </a:txBody>
                  <a:tcPr/>
                </a:tc>
                <a:extLst>
                  <a:ext uri="{0D108BD9-81ED-4DB2-BD59-A6C34878D82A}">
                    <a16:rowId xmlns="" xmlns:a16="http://schemas.microsoft.com/office/drawing/2014/main" val="3255939052"/>
                  </a:ext>
                </a:extLst>
              </a:tr>
            </a:tbl>
          </a:graphicData>
        </a:graphic>
      </p:graphicFrame>
    </p:spTree>
    <p:extLst>
      <p:ext uri="{BB962C8B-B14F-4D97-AF65-F5344CB8AC3E}">
        <p14:creationId xmlns:p14="http://schemas.microsoft.com/office/powerpoint/2010/main" val="20174910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F271412-814E-E17F-E284-29FAE1876A9E}"/>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4F0BC3C-DBE6-51FD-0815-C999256F91B5}"/>
              </a:ext>
            </a:extLst>
          </p:cNvPr>
          <p:cNvGraphicFramePr>
            <a:graphicFrameLocks noGrp="1"/>
          </p:cNvGraphicFramePr>
          <p:nvPr>
            <p:extLst>
              <p:ext uri="{D42A27DB-BD31-4B8C-83A1-F6EECF244321}">
                <p14:modId xmlns:p14="http://schemas.microsoft.com/office/powerpoint/2010/main" val="3311131324"/>
              </p:ext>
            </p:extLst>
          </p:nvPr>
        </p:nvGraphicFramePr>
        <p:xfrm>
          <a:off x="731520" y="761869"/>
          <a:ext cx="10469880" cy="2804160"/>
        </p:xfrm>
        <a:graphic>
          <a:graphicData uri="http://schemas.openxmlformats.org/drawingml/2006/table">
            <a:tbl>
              <a:tblPr firstRow="1" bandRow="1">
                <a:tableStyleId>{5C22544A-7EE6-4342-B048-85BDC9FD1C3A}</a:tableStyleId>
              </a:tblPr>
              <a:tblGrid>
                <a:gridCol w="6574536">
                  <a:extLst>
                    <a:ext uri="{9D8B030D-6E8A-4147-A177-3AD203B41FA5}">
                      <a16:colId xmlns="" xmlns:a16="http://schemas.microsoft.com/office/drawing/2014/main" val="4274429325"/>
                    </a:ext>
                  </a:extLst>
                </a:gridCol>
                <a:gridCol w="1755648">
                  <a:extLst>
                    <a:ext uri="{9D8B030D-6E8A-4147-A177-3AD203B41FA5}">
                      <a16:colId xmlns="" xmlns:a16="http://schemas.microsoft.com/office/drawing/2014/main" val="3982087772"/>
                    </a:ext>
                  </a:extLst>
                </a:gridCol>
                <a:gridCol w="2139696">
                  <a:extLst>
                    <a:ext uri="{9D8B030D-6E8A-4147-A177-3AD203B41FA5}">
                      <a16:colId xmlns="" xmlns:a16="http://schemas.microsoft.com/office/drawing/2014/main" val="3793524277"/>
                    </a:ext>
                  </a:extLst>
                </a:gridCol>
              </a:tblGrid>
              <a:tr h="370840">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370840">
                <a:tc>
                  <a:txBody>
                    <a:bodyPr/>
                    <a:lstStyle/>
                    <a:p>
                      <a:pPr algn="just"/>
                      <a:r>
                        <a:rPr lang="en-US" sz="2000" dirty="0">
                          <a:latin typeface="Arial" panose="020B0604020202020204" pitchFamily="34" charset="0"/>
                          <a:cs typeface="Arial" panose="020B0604020202020204" pitchFamily="34" charset="0"/>
                        </a:rPr>
                        <a:t>Any income from machinery, plant or furniture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92(2)(f)</a:t>
                      </a:r>
                    </a:p>
                  </a:txBody>
                  <a:tcPr/>
                </a:tc>
                <a:tc>
                  <a:txBody>
                    <a:bodyPr/>
                    <a:lstStyle/>
                    <a:p>
                      <a:pPr algn="just"/>
                      <a:r>
                        <a:rPr lang="en-IN" sz="2000" dirty="0">
                          <a:latin typeface="Arial" panose="020B0604020202020204" pitchFamily="34" charset="0"/>
                          <a:cs typeface="Arial" panose="020B0604020202020204" pitchFamily="34" charset="0"/>
                        </a:rPr>
                        <a:t>Section 56(2)(ii)</a:t>
                      </a:r>
                    </a:p>
                  </a:txBody>
                  <a:tcPr/>
                </a:tc>
                <a:extLst>
                  <a:ext uri="{0D108BD9-81ED-4DB2-BD59-A6C34878D82A}">
                    <a16:rowId xmlns="" xmlns:a16="http://schemas.microsoft.com/office/drawing/2014/main" val="1700577364"/>
                  </a:ext>
                </a:extLst>
              </a:tr>
              <a:tr h="370840">
                <a:tc>
                  <a:txBody>
                    <a:bodyPr/>
                    <a:lstStyle/>
                    <a:p>
                      <a:pPr algn="just"/>
                      <a:r>
                        <a:rPr lang="en-US" sz="2000" dirty="0">
                          <a:latin typeface="Arial" panose="020B0604020202020204" pitchFamily="34" charset="0"/>
                          <a:cs typeface="Arial" panose="020B0604020202020204" pitchFamily="34" charset="0"/>
                        </a:rPr>
                        <a:t>Any income from letting on hire of machinery, plant or furniture along with building and letting of building is inseparable from letting of machinery, plant or furniture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92(2)(g)</a:t>
                      </a:r>
                    </a:p>
                  </a:txBody>
                  <a:tcPr/>
                </a:tc>
                <a:tc>
                  <a:txBody>
                    <a:bodyPr/>
                    <a:lstStyle/>
                    <a:p>
                      <a:pPr algn="just"/>
                      <a:r>
                        <a:rPr lang="en-IN" sz="2000" dirty="0">
                          <a:latin typeface="Arial" panose="020B0604020202020204" pitchFamily="34" charset="0"/>
                          <a:cs typeface="Arial" panose="020B0604020202020204" pitchFamily="34" charset="0"/>
                        </a:rPr>
                        <a:t>Section 56(2)(iii)</a:t>
                      </a:r>
                    </a:p>
                  </a:txBody>
                  <a:tcPr/>
                </a:tc>
                <a:extLst>
                  <a:ext uri="{0D108BD9-81ED-4DB2-BD59-A6C34878D82A}">
                    <a16:rowId xmlns="" xmlns:a16="http://schemas.microsoft.com/office/drawing/2014/main" val="3255939052"/>
                  </a:ext>
                </a:extLst>
              </a:tr>
              <a:tr h="370840">
                <a:tc>
                  <a:txBody>
                    <a:bodyPr/>
                    <a:lstStyle/>
                    <a:p>
                      <a:pPr algn="just"/>
                      <a:r>
                        <a:rPr lang="en-US" sz="2000" dirty="0">
                          <a:latin typeface="Arial" panose="020B0604020202020204" pitchFamily="34" charset="0"/>
                          <a:cs typeface="Arial" panose="020B0604020202020204" pitchFamily="34" charset="0"/>
                        </a:rPr>
                        <a:t>Any sum of money received as an advance or otherwise for transfer of capital asset</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92(2)(h)</a:t>
                      </a:r>
                    </a:p>
                  </a:txBody>
                  <a:tcPr/>
                </a:tc>
                <a:tc>
                  <a:txBody>
                    <a:bodyPr/>
                    <a:lstStyle/>
                    <a:p>
                      <a:pPr algn="just"/>
                      <a:r>
                        <a:rPr lang="en-IN" sz="2000" dirty="0">
                          <a:latin typeface="Arial" panose="020B0604020202020204" pitchFamily="34" charset="0"/>
                          <a:cs typeface="Arial" panose="020B0604020202020204" pitchFamily="34" charset="0"/>
                        </a:rPr>
                        <a:t>Section 56(2)(ix)</a:t>
                      </a:r>
                    </a:p>
                  </a:txBody>
                  <a:tcPr/>
                </a:tc>
                <a:extLst>
                  <a:ext uri="{0D108BD9-81ED-4DB2-BD59-A6C34878D82A}">
                    <a16:rowId xmlns="" xmlns:a16="http://schemas.microsoft.com/office/drawing/2014/main" val="550089791"/>
                  </a:ext>
                </a:extLst>
              </a:tr>
            </a:tbl>
          </a:graphicData>
        </a:graphic>
      </p:graphicFrame>
    </p:spTree>
    <p:extLst>
      <p:ext uri="{BB962C8B-B14F-4D97-AF65-F5344CB8AC3E}">
        <p14:creationId xmlns:p14="http://schemas.microsoft.com/office/powerpoint/2010/main" val="20021263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E96C8DC-D45B-1BC7-65A8-053FF6C8E922}"/>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428A3AF-3276-14E8-D6DB-831A33C051E0}"/>
              </a:ext>
            </a:extLst>
          </p:cNvPr>
          <p:cNvGraphicFramePr>
            <a:graphicFrameLocks noGrp="1"/>
          </p:cNvGraphicFramePr>
          <p:nvPr>
            <p:extLst>
              <p:ext uri="{D42A27DB-BD31-4B8C-83A1-F6EECF244321}">
                <p14:modId xmlns:p14="http://schemas.microsoft.com/office/powerpoint/2010/main" val="2044156853"/>
              </p:ext>
            </p:extLst>
          </p:nvPr>
        </p:nvGraphicFramePr>
        <p:xfrm>
          <a:off x="484632" y="761869"/>
          <a:ext cx="11137391" cy="3718560"/>
        </p:xfrm>
        <a:graphic>
          <a:graphicData uri="http://schemas.openxmlformats.org/drawingml/2006/table">
            <a:tbl>
              <a:tblPr firstRow="1" bandRow="1">
                <a:tableStyleId>{5C22544A-7EE6-4342-B048-85BDC9FD1C3A}</a:tableStyleId>
              </a:tblPr>
              <a:tblGrid>
                <a:gridCol w="6643501">
                  <a:extLst>
                    <a:ext uri="{9D8B030D-6E8A-4147-A177-3AD203B41FA5}">
                      <a16:colId xmlns="" xmlns:a16="http://schemas.microsoft.com/office/drawing/2014/main" val="4274429325"/>
                    </a:ext>
                  </a:extLst>
                </a:gridCol>
                <a:gridCol w="2153662">
                  <a:extLst>
                    <a:ext uri="{9D8B030D-6E8A-4147-A177-3AD203B41FA5}">
                      <a16:colId xmlns="" xmlns:a16="http://schemas.microsoft.com/office/drawing/2014/main" val="3982087772"/>
                    </a:ext>
                  </a:extLst>
                </a:gridCol>
                <a:gridCol w="2340228">
                  <a:extLst>
                    <a:ext uri="{9D8B030D-6E8A-4147-A177-3AD203B41FA5}">
                      <a16:colId xmlns="" xmlns:a16="http://schemas.microsoft.com/office/drawing/2014/main" val="3793524277"/>
                    </a:ext>
                  </a:extLst>
                </a:gridCol>
              </a:tblGrid>
              <a:tr h="370840">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370840">
                <a:tc>
                  <a:txBody>
                    <a:bodyPr/>
                    <a:lstStyle/>
                    <a:p>
                      <a:pPr algn="just"/>
                      <a:r>
                        <a:rPr lang="en-US" sz="2000" dirty="0">
                          <a:latin typeface="Arial" panose="020B0604020202020204" pitchFamily="34" charset="0"/>
                          <a:cs typeface="Arial" panose="020B0604020202020204" pitchFamily="34" charset="0"/>
                        </a:rPr>
                        <a:t>Any income by way of interest received on compensation or on enhanced compensation</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92(2)(i)</a:t>
                      </a:r>
                    </a:p>
                  </a:txBody>
                  <a:tcPr/>
                </a:tc>
                <a:tc>
                  <a:txBody>
                    <a:bodyPr/>
                    <a:lstStyle/>
                    <a:p>
                      <a:pPr algn="just"/>
                      <a:r>
                        <a:rPr lang="en-IN" sz="2000" dirty="0">
                          <a:latin typeface="Arial" panose="020B0604020202020204" pitchFamily="34" charset="0"/>
                          <a:cs typeface="Arial" panose="020B0604020202020204" pitchFamily="34" charset="0"/>
                        </a:rPr>
                        <a:t>Section 56(2)(viii)</a:t>
                      </a:r>
                    </a:p>
                  </a:txBody>
                  <a:tcPr/>
                </a:tc>
                <a:extLst>
                  <a:ext uri="{0D108BD9-81ED-4DB2-BD59-A6C34878D82A}">
                    <a16:rowId xmlns="" xmlns:a16="http://schemas.microsoft.com/office/drawing/2014/main" val="1700577364"/>
                  </a:ext>
                </a:extLst>
              </a:tr>
              <a:tr h="370840">
                <a:tc>
                  <a:txBody>
                    <a:bodyPr/>
                    <a:lstStyle/>
                    <a:p>
                      <a:pPr algn="just"/>
                      <a:r>
                        <a:rPr lang="en-US" sz="2000" dirty="0">
                          <a:latin typeface="Arial" panose="020B0604020202020204" pitchFamily="34" charset="0"/>
                          <a:cs typeface="Arial" panose="020B0604020202020204" pitchFamily="34" charset="0"/>
                        </a:rPr>
                        <a:t>Any compensation or other payment, due to or received by any person, by whatever name called, in connection with the termination of his employment, or the modification of its terms and conditions</a:t>
                      </a:r>
                      <a:r>
                        <a:rPr lang="en-US" sz="2000" dirty="0" smtClean="0">
                          <a:latin typeface="Arial" panose="020B0604020202020204" pitchFamily="34" charset="0"/>
                          <a:cs typeface="Arial" panose="020B0604020202020204" pitchFamily="34" charset="0"/>
                        </a:rPr>
                        <a:t>;</a:t>
                      </a:r>
                      <a:r>
                        <a:rPr lang="en-US" sz="2000" dirty="0" smtClean="0">
                          <a:solidFill>
                            <a:srgbClr val="00B050"/>
                          </a:solidFill>
                          <a:latin typeface="Arial" panose="020B0604020202020204" pitchFamily="34" charset="0"/>
                          <a:cs typeface="Arial" panose="020B0604020202020204" pitchFamily="34" charset="0"/>
                        </a:rPr>
                        <a:t> ;( if it comes</a:t>
                      </a:r>
                      <a:r>
                        <a:rPr lang="en-US" sz="2000" baseline="0" dirty="0" smtClean="0">
                          <a:solidFill>
                            <a:srgbClr val="00B050"/>
                          </a:solidFill>
                          <a:latin typeface="Arial" panose="020B0604020202020204" pitchFamily="34" charset="0"/>
                          <a:cs typeface="Arial" panose="020B0604020202020204" pitchFamily="34" charset="0"/>
                        </a:rPr>
                        <a:t> from employer, it is covered under salary but here it comes from third party so Income from other source)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92(2)(i)</a:t>
                      </a:r>
                    </a:p>
                  </a:txBody>
                  <a:tcPr/>
                </a:tc>
                <a:tc>
                  <a:txBody>
                    <a:bodyPr/>
                    <a:lstStyle/>
                    <a:p>
                      <a:pPr algn="just"/>
                      <a:r>
                        <a:rPr lang="en-IN" sz="2000" dirty="0">
                          <a:latin typeface="Arial" panose="020B0604020202020204" pitchFamily="34" charset="0"/>
                          <a:cs typeface="Arial" panose="020B0604020202020204" pitchFamily="34" charset="0"/>
                        </a:rPr>
                        <a:t>Section 56(2)(xi)</a:t>
                      </a:r>
                    </a:p>
                  </a:txBody>
                  <a:tcPr/>
                </a:tc>
                <a:extLst>
                  <a:ext uri="{0D108BD9-81ED-4DB2-BD59-A6C34878D82A}">
                    <a16:rowId xmlns="" xmlns:a16="http://schemas.microsoft.com/office/drawing/2014/main" val="3255939052"/>
                  </a:ext>
                </a:extLst>
              </a:tr>
              <a:tr h="370840">
                <a:tc>
                  <a:txBody>
                    <a:bodyPr/>
                    <a:lstStyle/>
                    <a:p>
                      <a:pPr algn="just"/>
                      <a:r>
                        <a:rPr lang="en-US" sz="2000" dirty="0">
                          <a:latin typeface="Arial" panose="020B0604020202020204" pitchFamily="34" charset="0"/>
                          <a:cs typeface="Arial" panose="020B0604020202020204" pitchFamily="34" charset="0"/>
                        </a:rPr>
                        <a:t>Any specified sum received by a unit holder from a business trust</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92(2)(k)</a:t>
                      </a:r>
                    </a:p>
                  </a:txBody>
                  <a:tcPr/>
                </a:tc>
                <a:tc>
                  <a:txBody>
                    <a:bodyPr/>
                    <a:lstStyle/>
                    <a:p>
                      <a:pPr algn="just"/>
                      <a:r>
                        <a:rPr lang="en-US" sz="2000" dirty="0">
                          <a:latin typeface="Arial" panose="020B0604020202020204" pitchFamily="34" charset="0"/>
                          <a:cs typeface="Arial" panose="020B0604020202020204" pitchFamily="34" charset="0"/>
                        </a:rPr>
                        <a:t>Section 56(2)(xii)</a:t>
                      </a:r>
                    </a:p>
                    <a:p>
                      <a:pPr algn="just"/>
                      <a:r>
                        <a:rPr lang="en-US" sz="2000" dirty="0">
                          <a:latin typeface="Arial" panose="020B0604020202020204" pitchFamily="34" charset="0"/>
                          <a:cs typeface="Arial" panose="020B0604020202020204" pitchFamily="34" charset="0"/>
                        </a:rPr>
                        <a:t>&amp; its Explanation</a:t>
                      </a:r>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550089791"/>
                  </a:ext>
                </a:extLst>
              </a:tr>
            </a:tbl>
          </a:graphicData>
        </a:graphic>
      </p:graphicFrame>
    </p:spTree>
    <p:extLst>
      <p:ext uri="{BB962C8B-B14F-4D97-AF65-F5344CB8AC3E}">
        <p14:creationId xmlns:p14="http://schemas.microsoft.com/office/powerpoint/2010/main" val="4048132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8E1809C-75F2-489E-0682-88ADB17DCF09}"/>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7E4847C1-1F4B-BF03-74E4-B8EC9664B4E5}"/>
              </a:ext>
            </a:extLst>
          </p:cNvPr>
          <p:cNvGraphicFramePr>
            <a:graphicFrameLocks noGrp="1"/>
          </p:cNvGraphicFramePr>
          <p:nvPr>
            <p:extLst>
              <p:ext uri="{D42A27DB-BD31-4B8C-83A1-F6EECF244321}">
                <p14:modId xmlns:p14="http://schemas.microsoft.com/office/powerpoint/2010/main" val="163500021"/>
              </p:ext>
            </p:extLst>
          </p:nvPr>
        </p:nvGraphicFramePr>
        <p:xfrm>
          <a:off x="731520" y="761869"/>
          <a:ext cx="10506456" cy="2103120"/>
        </p:xfrm>
        <a:graphic>
          <a:graphicData uri="http://schemas.openxmlformats.org/drawingml/2006/table">
            <a:tbl>
              <a:tblPr firstRow="1" bandRow="1">
                <a:tableStyleId>{5C22544A-7EE6-4342-B048-85BDC9FD1C3A}</a:tableStyleId>
              </a:tblPr>
              <a:tblGrid>
                <a:gridCol w="6267145">
                  <a:extLst>
                    <a:ext uri="{9D8B030D-6E8A-4147-A177-3AD203B41FA5}">
                      <a16:colId xmlns="" xmlns:a16="http://schemas.microsoft.com/office/drawing/2014/main" val="4274429325"/>
                    </a:ext>
                  </a:extLst>
                </a:gridCol>
                <a:gridCol w="2031657">
                  <a:extLst>
                    <a:ext uri="{9D8B030D-6E8A-4147-A177-3AD203B41FA5}">
                      <a16:colId xmlns="" xmlns:a16="http://schemas.microsoft.com/office/drawing/2014/main" val="3982087772"/>
                    </a:ext>
                  </a:extLst>
                </a:gridCol>
                <a:gridCol w="2207654">
                  <a:extLst>
                    <a:ext uri="{9D8B030D-6E8A-4147-A177-3AD203B41FA5}">
                      <a16:colId xmlns="" xmlns:a16="http://schemas.microsoft.com/office/drawing/2014/main" val="3793524277"/>
                    </a:ext>
                  </a:extLst>
                </a:gridCol>
              </a:tblGrid>
              <a:tr h="370840">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370840">
                <a:tc>
                  <a:txBody>
                    <a:bodyPr/>
                    <a:lstStyle/>
                    <a:p>
                      <a:pPr algn="just"/>
                      <a:r>
                        <a:rPr lang="en-US" sz="2000" dirty="0">
                          <a:latin typeface="Arial" panose="020B0604020202020204" pitchFamily="34" charset="0"/>
                          <a:cs typeface="Arial" panose="020B0604020202020204" pitchFamily="34" charset="0"/>
                        </a:rPr>
                        <a:t>Where any sum, including bonus allocated, is received under a life insurance policy other than ULIP and keyman insurance policy</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92(2)(1)</a:t>
                      </a:r>
                    </a:p>
                  </a:txBody>
                  <a:tcPr/>
                </a:tc>
                <a:tc>
                  <a:txBody>
                    <a:bodyPr/>
                    <a:lstStyle/>
                    <a:p>
                      <a:pPr algn="just"/>
                      <a:r>
                        <a:rPr lang="en-IN" sz="2000" dirty="0">
                          <a:latin typeface="Arial" panose="020B0604020202020204" pitchFamily="34" charset="0"/>
                          <a:cs typeface="Arial" panose="020B0604020202020204" pitchFamily="34" charset="0"/>
                        </a:rPr>
                        <a:t>Section 56(2) (xiii)</a:t>
                      </a:r>
                    </a:p>
                  </a:txBody>
                  <a:tcPr/>
                </a:tc>
                <a:extLst>
                  <a:ext uri="{0D108BD9-81ED-4DB2-BD59-A6C34878D82A}">
                    <a16:rowId xmlns="" xmlns:a16="http://schemas.microsoft.com/office/drawing/2014/main" val="1700577364"/>
                  </a:ext>
                </a:extLst>
              </a:tr>
              <a:tr h="370840">
                <a:tc>
                  <a:txBody>
                    <a:bodyPr/>
                    <a:lstStyle/>
                    <a:p>
                      <a:pPr algn="just"/>
                      <a:r>
                        <a:rPr lang="en-US" sz="2000" dirty="0">
                          <a:latin typeface="Arial" panose="020B0604020202020204" pitchFamily="34" charset="0"/>
                          <a:cs typeface="Arial" panose="020B0604020202020204" pitchFamily="34" charset="0"/>
                        </a:rPr>
                        <a:t>Receipt of sum of money exceeding</a:t>
                      </a:r>
                    </a:p>
                    <a:p>
                      <a:pPr algn="just"/>
                      <a:r>
                        <a:rPr lang="en-US" sz="2000" dirty="0">
                          <a:latin typeface="Arial" panose="020B0604020202020204" pitchFamily="34" charset="0"/>
                          <a:cs typeface="Arial" panose="020B0604020202020204" pitchFamily="34" charset="0"/>
                        </a:rPr>
                        <a:t>50,000 without consideration</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92(2)(m)(i)</a:t>
                      </a:r>
                    </a:p>
                  </a:txBody>
                  <a:tcPr/>
                </a:tc>
                <a:tc>
                  <a:txBody>
                    <a:bodyPr/>
                    <a:lstStyle/>
                    <a:p>
                      <a:pPr algn="just"/>
                      <a:r>
                        <a:rPr lang="en-IN" sz="2000" dirty="0">
                          <a:latin typeface="Arial" panose="020B0604020202020204" pitchFamily="34" charset="0"/>
                          <a:cs typeface="Arial" panose="020B0604020202020204" pitchFamily="34" charset="0"/>
                        </a:rPr>
                        <a:t>Section 56(2)(x)(a)</a:t>
                      </a:r>
                    </a:p>
                  </a:txBody>
                  <a:tcPr/>
                </a:tc>
                <a:extLst>
                  <a:ext uri="{0D108BD9-81ED-4DB2-BD59-A6C34878D82A}">
                    <a16:rowId xmlns="" xmlns:a16="http://schemas.microsoft.com/office/drawing/2014/main" val="3255939052"/>
                  </a:ext>
                </a:extLst>
              </a:tr>
            </a:tbl>
          </a:graphicData>
        </a:graphic>
      </p:graphicFrame>
    </p:spTree>
    <p:extLst>
      <p:ext uri="{BB962C8B-B14F-4D97-AF65-F5344CB8AC3E}">
        <p14:creationId xmlns:p14="http://schemas.microsoft.com/office/powerpoint/2010/main" val="35533414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F6A135D-C584-DB07-49A3-F84EB92106ED}"/>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CA9D1EB-063A-0D4F-EE27-4F21526F37C6}"/>
              </a:ext>
            </a:extLst>
          </p:cNvPr>
          <p:cNvGraphicFramePr>
            <a:graphicFrameLocks noGrp="1"/>
          </p:cNvGraphicFramePr>
          <p:nvPr>
            <p:extLst>
              <p:ext uri="{D42A27DB-BD31-4B8C-83A1-F6EECF244321}">
                <p14:modId xmlns:p14="http://schemas.microsoft.com/office/powerpoint/2010/main" val="3068681331"/>
              </p:ext>
            </p:extLst>
          </p:nvPr>
        </p:nvGraphicFramePr>
        <p:xfrm>
          <a:off x="320039" y="761867"/>
          <a:ext cx="11292841" cy="5794380"/>
        </p:xfrm>
        <a:graphic>
          <a:graphicData uri="http://schemas.openxmlformats.org/drawingml/2006/table">
            <a:tbl>
              <a:tblPr firstRow="1" bandRow="1">
                <a:tableStyleId>{5C22544A-7EE6-4342-B048-85BDC9FD1C3A}</a:tableStyleId>
              </a:tblPr>
              <a:tblGrid>
                <a:gridCol w="6736227">
                  <a:extLst>
                    <a:ext uri="{9D8B030D-6E8A-4147-A177-3AD203B41FA5}">
                      <a16:colId xmlns="" xmlns:a16="http://schemas.microsoft.com/office/drawing/2014/main" val="4274429325"/>
                    </a:ext>
                  </a:extLst>
                </a:gridCol>
                <a:gridCol w="2183722">
                  <a:extLst>
                    <a:ext uri="{9D8B030D-6E8A-4147-A177-3AD203B41FA5}">
                      <a16:colId xmlns="" xmlns:a16="http://schemas.microsoft.com/office/drawing/2014/main" val="3982087772"/>
                    </a:ext>
                  </a:extLst>
                </a:gridCol>
                <a:gridCol w="2372892">
                  <a:extLst>
                    <a:ext uri="{9D8B030D-6E8A-4147-A177-3AD203B41FA5}">
                      <a16:colId xmlns="" xmlns:a16="http://schemas.microsoft.com/office/drawing/2014/main" val="3793524277"/>
                    </a:ext>
                  </a:extLst>
                </a:gridCol>
              </a:tblGrid>
              <a:tr h="448375">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793278">
                <a:tc>
                  <a:txBody>
                    <a:bodyPr/>
                    <a:lstStyle/>
                    <a:p>
                      <a:pPr algn="just"/>
                      <a:r>
                        <a:rPr lang="en-US" sz="2000" dirty="0">
                          <a:latin typeface="Arial" panose="020B0604020202020204" pitchFamily="34" charset="0"/>
                          <a:cs typeface="Arial" panose="020B0604020202020204" pitchFamily="34" charset="0"/>
                        </a:rPr>
                        <a:t>Receipt of Immovable property without consideration </a:t>
                      </a:r>
                      <a:r>
                        <a:rPr lang="en-US" sz="2000" dirty="0" err="1">
                          <a:latin typeface="Arial" panose="020B0604020202020204" pitchFamily="34" charset="0"/>
                          <a:cs typeface="Arial" panose="020B0604020202020204" pitchFamily="34" charset="0"/>
                        </a:rPr>
                        <a:t>consideration</a:t>
                      </a:r>
                      <a:r>
                        <a:rPr lang="en-US" sz="2000" dirty="0">
                          <a:latin typeface="Arial" panose="020B0604020202020204" pitchFamily="34" charset="0"/>
                          <a:cs typeface="Arial" panose="020B0604020202020204" pitchFamily="34" charset="0"/>
                        </a:rPr>
                        <a:t> or for inadequate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92(2)(m)(ii)</a:t>
                      </a: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56(2)(x)(b)</a:t>
                      </a:r>
                    </a:p>
                  </a:txBody>
                  <a:tcPr/>
                </a:tc>
                <a:extLst>
                  <a:ext uri="{0D108BD9-81ED-4DB2-BD59-A6C34878D82A}">
                    <a16:rowId xmlns="" xmlns:a16="http://schemas.microsoft.com/office/drawing/2014/main" val="1700577364"/>
                  </a:ext>
                </a:extLst>
              </a:tr>
              <a:tr h="1138182">
                <a:tc>
                  <a:txBody>
                    <a:bodyPr/>
                    <a:lstStyle/>
                    <a:p>
                      <a:pPr algn="just"/>
                      <a:r>
                        <a:rPr lang="en-US" sz="2000" dirty="0">
                          <a:latin typeface="Arial" panose="020B0604020202020204" pitchFamily="34" charset="0"/>
                          <a:cs typeface="Arial" panose="020B0604020202020204" pitchFamily="34" charset="0"/>
                        </a:rPr>
                        <a:t>Receipt of property other than immovable property without consideration or for inadequate consideration</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92(2)(m)(iii)</a:t>
                      </a: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56(2)(x)(c)</a:t>
                      </a:r>
                    </a:p>
                  </a:txBody>
                  <a:tcPr/>
                </a:tc>
                <a:extLst>
                  <a:ext uri="{0D108BD9-81ED-4DB2-BD59-A6C34878D82A}">
                    <a16:rowId xmlns="" xmlns:a16="http://schemas.microsoft.com/office/drawing/2014/main" val="3255939052"/>
                  </a:ext>
                </a:extLst>
              </a:tr>
              <a:tr h="793278">
                <a:tc>
                  <a:txBody>
                    <a:bodyPr/>
                    <a:lstStyle/>
                    <a:p>
                      <a:pPr algn="just"/>
                      <a:r>
                        <a:rPr lang="en-US" sz="2000" dirty="0">
                          <a:solidFill>
                            <a:srgbClr val="FF0000"/>
                          </a:solidFill>
                          <a:latin typeface="Arial" panose="020B0604020202020204" pitchFamily="34" charset="0"/>
                          <a:cs typeface="Arial" panose="020B0604020202020204" pitchFamily="34" charset="0"/>
                        </a:rPr>
                        <a:t>Exceptions to section 92(2)(m</a:t>
                      </a:r>
                      <a:r>
                        <a:rPr lang="en-US" sz="2000" dirty="0" smtClean="0">
                          <a:solidFill>
                            <a:srgbClr val="FF0000"/>
                          </a:solidFill>
                          <a:latin typeface="Arial" panose="020B0604020202020204" pitchFamily="34" charset="0"/>
                          <a:cs typeface="Arial" panose="020B0604020202020204" pitchFamily="34" charset="0"/>
                        </a:rPr>
                        <a:t>)-these are</a:t>
                      </a:r>
                      <a:r>
                        <a:rPr lang="en-US" sz="2000" baseline="0" dirty="0" smtClean="0">
                          <a:solidFill>
                            <a:srgbClr val="FF0000"/>
                          </a:solidFill>
                          <a:latin typeface="Arial" panose="020B0604020202020204" pitchFamily="34" charset="0"/>
                          <a:cs typeface="Arial" panose="020B0604020202020204" pitchFamily="34" charset="0"/>
                        </a:rPr>
                        <a:t> cases where there is no taxability like gift from relative</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IN" sz="2000" dirty="0">
                          <a:solidFill>
                            <a:srgbClr val="FF0000"/>
                          </a:solidFill>
                          <a:latin typeface="Arial" panose="020B0604020202020204" pitchFamily="34" charset="0"/>
                          <a:cs typeface="Arial" panose="020B0604020202020204" pitchFamily="34" charset="0"/>
                        </a:rPr>
                        <a:t>Section 92(3)</a:t>
                      </a:r>
                    </a:p>
                  </a:txBody>
                  <a:tcPr/>
                </a:tc>
                <a:tc>
                  <a:txBody>
                    <a:bodyPr/>
                    <a:lstStyle/>
                    <a:p>
                      <a:pPr algn="just"/>
                      <a:r>
                        <a:rPr lang="en-US" sz="2000" dirty="0">
                          <a:solidFill>
                            <a:srgbClr val="FF0000"/>
                          </a:solidFill>
                          <a:latin typeface="Arial" panose="020B0604020202020204" pitchFamily="34" charset="0"/>
                          <a:cs typeface="Arial" panose="020B0604020202020204" pitchFamily="34" charset="0"/>
                        </a:rPr>
                        <a:t>1st Proviso to section 56(2)(x)</a:t>
                      </a:r>
                      <a:endParaRPr lang="en-IN" sz="20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550089791"/>
                  </a:ext>
                </a:extLst>
              </a:tr>
              <a:tr h="1483085">
                <a:tc>
                  <a:txBody>
                    <a:bodyPr/>
                    <a:lstStyle/>
                    <a:p>
                      <a:pPr algn="just"/>
                      <a:r>
                        <a:rPr lang="en-US" sz="2000" dirty="0">
                          <a:latin typeface="Arial" panose="020B0604020202020204" pitchFamily="34" charset="0"/>
                          <a:cs typeface="Arial" panose="020B0604020202020204" pitchFamily="34" charset="0"/>
                        </a:rPr>
                        <a:t>Stamp Duty Value as on the Date of</a:t>
                      </a:r>
                    </a:p>
                    <a:p>
                      <a:pPr algn="just"/>
                      <a:r>
                        <a:rPr lang="en-US" sz="2000" dirty="0">
                          <a:latin typeface="Arial" panose="020B0604020202020204" pitchFamily="34" charset="0"/>
                          <a:cs typeface="Arial" panose="020B0604020202020204" pitchFamily="34" charset="0"/>
                        </a:rPr>
                        <a:t>Agreement</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92(4)(a)</a:t>
                      </a:r>
                    </a:p>
                  </a:txBody>
                  <a:tcPr/>
                </a:tc>
                <a:tc>
                  <a:txBody>
                    <a:bodyPr/>
                    <a:lstStyle/>
                    <a:p>
                      <a:pPr algn="just"/>
                      <a:r>
                        <a:rPr lang="en-US" sz="2000" dirty="0">
                          <a:latin typeface="Arial" panose="020B0604020202020204" pitchFamily="34" charset="0"/>
                          <a:cs typeface="Arial" panose="020B0604020202020204" pitchFamily="34" charset="0"/>
                        </a:rPr>
                        <a:t>Section 56(2)(x)(b)</a:t>
                      </a:r>
                    </a:p>
                    <a:p>
                      <a:pPr algn="just"/>
                      <a:r>
                        <a:rPr lang="en-US" sz="2000" dirty="0">
                          <a:latin typeface="Arial" panose="020B0604020202020204" pitchFamily="34" charset="0"/>
                          <a:cs typeface="Arial" panose="020B0604020202020204" pitchFamily="34" charset="0"/>
                        </a:rPr>
                        <a:t>1st &amp; 2nd Provisos</a:t>
                      </a:r>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160105510"/>
                  </a:ext>
                </a:extLst>
              </a:tr>
              <a:tr h="1138182">
                <a:tc>
                  <a:txBody>
                    <a:bodyPr/>
                    <a:lstStyle/>
                    <a:p>
                      <a:pPr algn="just"/>
                      <a:r>
                        <a:rPr lang="en-US" sz="2000" dirty="0">
                          <a:latin typeface="Arial" panose="020B0604020202020204" pitchFamily="34" charset="0"/>
                          <a:cs typeface="Arial" panose="020B0604020202020204" pitchFamily="34" charset="0"/>
                        </a:rPr>
                        <a:t>Reference to DVO and applicability of section 78(2) and 288(1)</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a:t>
                      </a:r>
                      <a:r>
                        <a:rPr lang="en-IN" sz="2000" dirty="0" smtClean="0">
                          <a:latin typeface="Arial" panose="020B0604020202020204" pitchFamily="34" charset="0"/>
                          <a:cs typeface="Arial" panose="020B0604020202020204" pitchFamily="34" charset="0"/>
                        </a:rPr>
                        <a:t>92(4</a:t>
                      </a:r>
                      <a:r>
                        <a:rPr lang="en-IN" sz="2000" dirty="0">
                          <a:latin typeface="Arial" panose="020B0604020202020204" pitchFamily="34" charset="0"/>
                          <a:cs typeface="Arial" panose="020B0604020202020204" pitchFamily="34" charset="0"/>
                        </a:rPr>
                        <a:t>)(b)</a:t>
                      </a:r>
                    </a:p>
                  </a:txBody>
                  <a:tcPr/>
                </a:tc>
                <a:tc>
                  <a:txBody>
                    <a:bodyPr/>
                    <a:lstStyle/>
                    <a:p>
                      <a:pPr algn="just"/>
                      <a:r>
                        <a:rPr lang="en-IN" sz="2000" dirty="0">
                          <a:latin typeface="Arial" panose="020B0604020202020204" pitchFamily="34" charset="0"/>
                          <a:cs typeface="Arial" panose="020B0604020202020204" pitchFamily="34" charset="0"/>
                        </a:rPr>
                        <a:t>Section 56(2)(x)(b)</a:t>
                      </a:r>
                    </a:p>
                    <a:p>
                      <a:pPr algn="just"/>
                      <a:r>
                        <a:rPr lang="en-IN" sz="2000" dirty="0">
                          <a:latin typeface="Arial" panose="020B0604020202020204" pitchFamily="34" charset="0"/>
                          <a:cs typeface="Arial" panose="020B0604020202020204" pitchFamily="34" charset="0"/>
                        </a:rPr>
                        <a:t>3rd Proviso</a:t>
                      </a:r>
                    </a:p>
                  </a:txBody>
                  <a:tcPr/>
                </a:tc>
                <a:extLst>
                  <a:ext uri="{0D108BD9-81ED-4DB2-BD59-A6C34878D82A}">
                    <a16:rowId xmlns="" xmlns:a16="http://schemas.microsoft.com/office/drawing/2014/main" val="489160155"/>
                  </a:ext>
                </a:extLst>
              </a:tr>
            </a:tbl>
          </a:graphicData>
        </a:graphic>
      </p:graphicFrame>
    </p:spTree>
    <p:extLst>
      <p:ext uri="{BB962C8B-B14F-4D97-AF65-F5344CB8AC3E}">
        <p14:creationId xmlns:p14="http://schemas.microsoft.com/office/powerpoint/2010/main" val="181804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A0ECFA02-C2B6-5D00-6299-EA5493D5AC94}"/>
              </a:ext>
            </a:extLst>
          </p:cNvPr>
          <p:cNvGraphicFramePr>
            <a:graphicFrameLocks noGrp="1"/>
          </p:cNvGraphicFramePr>
          <p:nvPr>
            <p:extLst/>
          </p:nvPr>
        </p:nvGraphicFramePr>
        <p:xfrm>
          <a:off x="274319" y="719666"/>
          <a:ext cx="11466576" cy="6065182"/>
        </p:xfrm>
        <a:graphic>
          <a:graphicData uri="http://schemas.openxmlformats.org/drawingml/2006/table">
            <a:tbl>
              <a:tblPr firstRow="1" bandRow="1">
                <a:tableStyleId>{5C22544A-7EE6-4342-B048-85BDC9FD1C3A}</a:tableStyleId>
              </a:tblPr>
              <a:tblGrid>
                <a:gridCol w="5733288">
                  <a:extLst>
                    <a:ext uri="{9D8B030D-6E8A-4147-A177-3AD203B41FA5}">
                      <a16:colId xmlns="" xmlns:a16="http://schemas.microsoft.com/office/drawing/2014/main" val="1079120897"/>
                    </a:ext>
                  </a:extLst>
                </a:gridCol>
                <a:gridCol w="5733288">
                  <a:extLst>
                    <a:ext uri="{9D8B030D-6E8A-4147-A177-3AD203B41FA5}">
                      <a16:colId xmlns="" xmlns:a16="http://schemas.microsoft.com/office/drawing/2014/main" val="2482471970"/>
                    </a:ext>
                  </a:extLst>
                </a:gridCol>
              </a:tblGrid>
              <a:tr h="370840">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173095941"/>
                  </a:ext>
                </a:extLst>
              </a:tr>
              <a:tr h="2311062">
                <a:tc>
                  <a:txBody>
                    <a:bodyPr/>
                    <a:lstStyle/>
                    <a:p>
                      <a:pPr algn="just"/>
                      <a:r>
                        <a:rPr lang="en-US" dirty="0"/>
                        <a:t>5 (2) </a:t>
                      </a:r>
                      <a:r>
                        <a:rPr lang="en-US" dirty="0">
                          <a:latin typeface="Arial" panose="020B0604020202020204" pitchFamily="34" charset="0"/>
                          <a:cs typeface="Arial" panose="020B0604020202020204" pitchFamily="34" charset="0"/>
                        </a:rPr>
                        <a:t>Subject to the provisions of this Act, the total income of </a:t>
                      </a:r>
                      <a:r>
                        <a:rPr lang="en-US" dirty="0">
                          <a:solidFill>
                            <a:srgbClr val="FF0000"/>
                          </a:solidFill>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tax year of a person, </a:t>
                      </a:r>
                      <a:r>
                        <a:rPr lang="en-US" dirty="0">
                          <a:solidFill>
                            <a:srgbClr val="FF0000"/>
                          </a:solidFill>
                          <a:latin typeface="Arial" panose="020B0604020202020204" pitchFamily="34" charset="0"/>
                          <a:cs typeface="Arial" panose="020B0604020202020204" pitchFamily="34" charset="0"/>
                        </a:rPr>
                        <a:t>who is a non-resident</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includes all income from whatever source derived, which</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(a)	 	is received or deemed to be received in India in that year by or on behalf of such person; or</a:t>
                      </a:r>
                    </a:p>
                    <a:p>
                      <a:pPr algn="just"/>
                      <a:r>
                        <a:rPr lang="en-US" dirty="0">
                          <a:latin typeface="Arial" panose="020B0604020202020204" pitchFamily="34" charset="0"/>
                          <a:cs typeface="Arial" panose="020B0604020202020204" pitchFamily="34" charset="0"/>
                        </a:rPr>
                        <a:t>(b)	 	accrues or arises, or is deemed to accrue or arise, to such person in India in that year.</a:t>
                      </a:r>
                      <a:endParaRPr lang="en-IN" dirty="0"/>
                    </a:p>
                  </a:txBody>
                  <a:tcPr/>
                </a:tc>
                <a:tc>
                  <a:txBody>
                    <a:bodyPr/>
                    <a:lstStyle/>
                    <a:p>
                      <a:pPr algn="just"/>
                      <a:r>
                        <a:rPr lang="en-US" dirty="0">
                          <a:latin typeface="Arial" panose="020B0604020202020204" pitchFamily="34" charset="0"/>
                          <a:cs typeface="Arial" panose="020B0604020202020204" pitchFamily="34" charset="0"/>
                        </a:rPr>
                        <a:t>5(2) Subject to  the provisions of this Act, the total income  of </a:t>
                      </a:r>
                      <a:r>
                        <a:rPr lang="en-US" dirty="0">
                          <a:solidFill>
                            <a:srgbClr val="FF0000"/>
                          </a:solidFill>
                          <a:latin typeface="Arial" panose="020B0604020202020204" pitchFamily="34" charset="0"/>
                          <a:cs typeface="Arial" panose="020B0604020202020204" pitchFamily="34" charset="0"/>
                        </a:rPr>
                        <a:t>any</a:t>
                      </a:r>
                      <a:r>
                        <a:rPr lang="en-US" dirty="0">
                          <a:latin typeface="Arial" panose="020B0604020202020204" pitchFamily="34" charset="0"/>
                          <a:cs typeface="Arial" panose="020B0604020202020204" pitchFamily="34" charset="0"/>
                        </a:rPr>
                        <a:t> previous year of a person who is a non-resident includes all income from whatever source derived which-</a:t>
                      </a:r>
                    </a:p>
                    <a:p>
                      <a:pPr algn="just"/>
                      <a:r>
                        <a:rPr lang="en-US" dirty="0">
                          <a:latin typeface="Arial" panose="020B0604020202020204" pitchFamily="34" charset="0"/>
                          <a:cs typeface="Arial" panose="020B0604020202020204" pitchFamily="34" charset="0"/>
                        </a:rPr>
                        <a:t>(a)	 	is received  or is deemed to be received in India in such year by or on behalf of such person ; or</a:t>
                      </a:r>
                    </a:p>
                    <a:p>
                      <a:pPr algn="just"/>
                      <a:r>
                        <a:rPr lang="en-US" dirty="0">
                          <a:latin typeface="Arial" panose="020B0604020202020204" pitchFamily="34" charset="0"/>
                          <a:cs typeface="Arial" panose="020B0604020202020204" pitchFamily="34" charset="0"/>
                        </a:rPr>
                        <a:t>(b)	 	accrues or arises  or is deemed to accrue or arise to him in India during such year.</a:t>
                      </a:r>
                      <a:endParaRPr lang="en-IN" dirty="0"/>
                    </a:p>
                  </a:txBody>
                  <a:tcPr/>
                </a:tc>
                <a:extLst>
                  <a:ext uri="{0D108BD9-81ED-4DB2-BD59-A6C34878D82A}">
                    <a16:rowId xmlns="" xmlns:a16="http://schemas.microsoft.com/office/drawing/2014/main" val="2133372850"/>
                  </a:ext>
                </a:extLst>
              </a:tr>
              <a:tr h="2571191">
                <a:tc>
                  <a:txBody>
                    <a:bodyPr/>
                    <a:lstStyle/>
                    <a:p>
                      <a:pPr algn="just"/>
                      <a:r>
                        <a:rPr lang="en-US" dirty="0">
                          <a:latin typeface="Arial" panose="020B0604020202020204" pitchFamily="34" charset="0"/>
                          <a:cs typeface="Arial" panose="020B0604020202020204" pitchFamily="34" charset="0"/>
                        </a:rPr>
                        <a:t>(3) </a:t>
                      </a:r>
                      <a:r>
                        <a:rPr lang="en-US" u="sng" dirty="0">
                          <a:latin typeface="Arial" panose="020B0604020202020204" pitchFamily="34" charset="0"/>
                          <a:cs typeface="Arial" panose="020B0604020202020204" pitchFamily="34" charset="0"/>
                        </a:rPr>
                        <a:t>Income accruing or arising outside India shall not be deemed to be received in India under this section by reason only of the fact that it is taken into account in a balance sheet prepared in India</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(4</a:t>
                      </a:r>
                      <a:r>
                        <a:rPr lang="en-US" u="sng" dirty="0">
                          <a:latin typeface="Arial" panose="020B0604020202020204" pitchFamily="34" charset="0"/>
                          <a:cs typeface="Arial" panose="020B0604020202020204" pitchFamily="34" charset="0"/>
                        </a:rPr>
                        <a:t>) If an income has been included in a person’s total income on the basis that it—</a:t>
                      </a:r>
                    </a:p>
                    <a:p>
                      <a:pPr algn="just"/>
                      <a:r>
                        <a:rPr lang="en-US" u="sng" dirty="0">
                          <a:latin typeface="Arial" panose="020B0604020202020204" pitchFamily="34" charset="0"/>
                          <a:cs typeface="Arial" panose="020B0604020202020204" pitchFamily="34" charset="0"/>
                        </a:rPr>
                        <a:t>(a) 	  	has accrued or arisen; or</a:t>
                      </a:r>
                    </a:p>
                    <a:p>
                      <a:pPr algn="just"/>
                      <a:r>
                        <a:rPr lang="en-US" u="sng" dirty="0">
                          <a:latin typeface="Arial" panose="020B0604020202020204" pitchFamily="34" charset="0"/>
                          <a:cs typeface="Arial" panose="020B0604020202020204" pitchFamily="34" charset="0"/>
                        </a:rPr>
                        <a:t>(b) 	  	is deemed to have accrued or arisen,</a:t>
                      </a:r>
                    </a:p>
                    <a:p>
                      <a:pPr algn="just"/>
                      <a:r>
                        <a:rPr lang="en-US" dirty="0">
                          <a:latin typeface="Arial" panose="020B0604020202020204" pitchFamily="34" charset="0"/>
                          <a:cs typeface="Arial" panose="020B0604020202020204" pitchFamily="34" charset="0"/>
                        </a:rPr>
                        <a:t>to such person, </a:t>
                      </a:r>
                      <a:r>
                        <a:rPr lang="en-US" dirty="0">
                          <a:solidFill>
                            <a:srgbClr val="FF0000"/>
                          </a:solidFill>
                          <a:latin typeface="Arial" panose="020B0604020202020204" pitchFamily="34" charset="0"/>
                          <a:cs typeface="Arial" panose="020B0604020202020204" pitchFamily="34" charset="0"/>
                        </a:rPr>
                        <a:t>it shall not again be included on the basis that it is received or deemed to be received by that person in India.</a:t>
                      </a:r>
                      <a:endParaRPr lang="en-IN"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1800" i="1" kern="1200" dirty="0">
                          <a:solidFill>
                            <a:schemeClr val="dk1"/>
                          </a:solidFill>
                          <a:effectLst/>
                          <a:latin typeface="Arial" panose="020B0604020202020204" pitchFamily="34" charset="0"/>
                          <a:ea typeface="+mn-ea"/>
                          <a:cs typeface="Arial" panose="020B0604020202020204" pitchFamily="34" charset="0"/>
                        </a:rPr>
                        <a:t>Explanation 1.</a:t>
                      </a:r>
                      <a:r>
                        <a:rPr lang="en-US" sz="1800" kern="1200" dirty="0">
                          <a:solidFill>
                            <a:schemeClr val="dk1"/>
                          </a:solidFill>
                          <a:effectLst/>
                          <a:latin typeface="Arial" panose="020B0604020202020204" pitchFamily="34" charset="0"/>
                          <a:ea typeface="+mn-ea"/>
                          <a:cs typeface="Arial" panose="020B0604020202020204" pitchFamily="34" charset="0"/>
                        </a:rPr>
                        <a:t>—Income accruing or arising outside India shall not be deemed to be received in India </a:t>
                      </a:r>
                      <a:r>
                        <a:rPr lang="en-US" sz="1800" u="sng" kern="1200" dirty="0">
                          <a:solidFill>
                            <a:schemeClr val="dk1"/>
                          </a:solidFill>
                          <a:effectLst/>
                          <a:latin typeface="Arial" panose="020B0604020202020204" pitchFamily="34" charset="0"/>
                          <a:ea typeface="+mn-ea"/>
                          <a:cs typeface="Arial" panose="020B0604020202020204" pitchFamily="34" charset="0"/>
                        </a:rPr>
                        <a:t>within the meaning of this section by reason only of the fact that it is taken into account in a balance sheet prepared in India.</a:t>
                      </a:r>
                    </a:p>
                    <a:p>
                      <a:pPr algn="just"/>
                      <a:r>
                        <a:rPr lang="en-US" sz="1800" i="1" kern="1200" dirty="0">
                          <a:solidFill>
                            <a:schemeClr val="dk1"/>
                          </a:solidFill>
                          <a:effectLst/>
                          <a:latin typeface="Arial" panose="020B0604020202020204" pitchFamily="34" charset="0"/>
                          <a:ea typeface="+mn-ea"/>
                          <a:cs typeface="Arial" panose="020B0604020202020204" pitchFamily="34" charset="0"/>
                        </a:rPr>
                        <a:t>Explanation 2.</a:t>
                      </a:r>
                      <a:r>
                        <a:rPr lang="en-US" sz="1800" kern="1200" dirty="0">
                          <a:solidFill>
                            <a:schemeClr val="dk1"/>
                          </a:solidFill>
                          <a:effectLst/>
                          <a:latin typeface="Arial" panose="020B0604020202020204" pitchFamily="34" charset="0"/>
                          <a:ea typeface="+mn-ea"/>
                          <a:cs typeface="Arial" panose="020B0604020202020204" pitchFamily="34" charset="0"/>
                        </a:rPr>
                        <a:t>—For the removal of doubts, it is hereby declared that income which has been included in the total income of a person on the basis that it has accrued or arisen or is deemed to have accrued or arisen to him shall not again be so included on the basis that it is received or deemed to be received by him in India.</a:t>
                      </a:r>
                      <a:endParaRPr lang="en-IN"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89641655"/>
                  </a:ext>
                </a:extLst>
              </a:tr>
            </a:tbl>
          </a:graphicData>
        </a:graphic>
      </p:graphicFrame>
    </p:spTree>
    <p:extLst>
      <p:ext uri="{BB962C8B-B14F-4D97-AF65-F5344CB8AC3E}">
        <p14:creationId xmlns:p14="http://schemas.microsoft.com/office/powerpoint/2010/main" val="22149028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B756F67-142C-F971-8919-090DEC77F330}"/>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B90CF1A-809C-69F3-0C5E-36589899B97F}"/>
              </a:ext>
            </a:extLst>
          </p:cNvPr>
          <p:cNvGraphicFramePr>
            <a:graphicFrameLocks noGrp="1"/>
          </p:cNvGraphicFramePr>
          <p:nvPr>
            <p:extLst>
              <p:ext uri="{D42A27DB-BD31-4B8C-83A1-F6EECF244321}">
                <p14:modId xmlns:p14="http://schemas.microsoft.com/office/powerpoint/2010/main" val="2322110173"/>
              </p:ext>
            </p:extLst>
          </p:nvPr>
        </p:nvGraphicFramePr>
        <p:xfrm>
          <a:off x="438912" y="761868"/>
          <a:ext cx="11228832" cy="5108579"/>
        </p:xfrm>
        <a:graphic>
          <a:graphicData uri="http://schemas.openxmlformats.org/drawingml/2006/table">
            <a:tbl>
              <a:tblPr firstRow="1" bandRow="1">
                <a:tableStyleId>{5C22544A-7EE6-4342-B048-85BDC9FD1C3A}</a:tableStyleId>
              </a:tblPr>
              <a:tblGrid>
                <a:gridCol w="5680348">
                  <a:extLst>
                    <a:ext uri="{9D8B030D-6E8A-4147-A177-3AD203B41FA5}">
                      <a16:colId xmlns="" xmlns:a16="http://schemas.microsoft.com/office/drawing/2014/main" val="4274429325"/>
                    </a:ext>
                  </a:extLst>
                </a:gridCol>
                <a:gridCol w="1841432">
                  <a:extLst>
                    <a:ext uri="{9D8B030D-6E8A-4147-A177-3AD203B41FA5}">
                      <a16:colId xmlns="" xmlns:a16="http://schemas.microsoft.com/office/drawing/2014/main" val="3982087772"/>
                    </a:ext>
                  </a:extLst>
                </a:gridCol>
                <a:gridCol w="3707052">
                  <a:extLst>
                    <a:ext uri="{9D8B030D-6E8A-4147-A177-3AD203B41FA5}">
                      <a16:colId xmlns="" xmlns:a16="http://schemas.microsoft.com/office/drawing/2014/main" val="3793524277"/>
                    </a:ext>
                  </a:extLst>
                </a:gridCol>
              </a:tblGrid>
              <a:tr h="632491">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1119022">
                <a:tc>
                  <a:txBody>
                    <a:bodyPr/>
                    <a:lstStyle/>
                    <a:p>
                      <a:pPr algn="just"/>
                      <a:r>
                        <a:rPr lang="en-IN" sz="2000" dirty="0">
                          <a:latin typeface="Arial" panose="020B0604020202020204" pitchFamily="34" charset="0"/>
                          <a:cs typeface="Arial" panose="020B0604020202020204" pitchFamily="34" charset="0"/>
                        </a:rPr>
                        <a:t>Definition of "</a:t>
                      </a:r>
                      <a:r>
                        <a:rPr lang="en-IN" sz="2000" dirty="0" smtClean="0">
                          <a:latin typeface="Arial" panose="020B0604020202020204" pitchFamily="34" charset="0"/>
                          <a:cs typeface="Arial" panose="020B0604020202020204" pitchFamily="34" charset="0"/>
                        </a:rPr>
                        <a:t>assessable“-Welcome</a:t>
                      </a:r>
                      <a:r>
                        <a:rPr lang="en-IN" sz="2000" baseline="0" dirty="0" smtClean="0">
                          <a:latin typeface="Arial" panose="020B0604020202020204" pitchFamily="34" charset="0"/>
                          <a:cs typeface="Arial" panose="020B0604020202020204" pitchFamily="34" charset="0"/>
                        </a:rPr>
                        <a:t> steps as all definition clubbed here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92(5)(a)</a:t>
                      </a:r>
                    </a:p>
                  </a:txBody>
                  <a:tcPr/>
                </a:tc>
                <a:tc>
                  <a:txBody>
                    <a:bodyPr/>
                    <a:lstStyle/>
                    <a:p>
                      <a:pPr algn="just"/>
                      <a:r>
                        <a:rPr lang="en-IN" sz="2000" dirty="0">
                          <a:latin typeface="Arial" panose="020B0604020202020204" pitchFamily="34" charset="0"/>
                          <a:cs typeface="Arial" panose="020B0604020202020204" pitchFamily="34" charset="0"/>
                        </a:rPr>
                        <a:t>Section 56(2)(vii) Explanation (a)</a:t>
                      </a:r>
                    </a:p>
                  </a:txBody>
                  <a:tcPr/>
                </a:tc>
                <a:extLst>
                  <a:ext uri="{0D108BD9-81ED-4DB2-BD59-A6C34878D82A}">
                    <a16:rowId xmlns="" xmlns:a16="http://schemas.microsoft.com/office/drawing/2014/main" val="3125452367"/>
                  </a:ext>
                </a:extLst>
              </a:tr>
              <a:tr h="1119022">
                <a:tc>
                  <a:txBody>
                    <a:bodyPr/>
                    <a:lstStyle/>
                    <a:p>
                      <a:pPr algn="just"/>
                      <a:r>
                        <a:rPr lang="en-US" sz="2000" dirty="0">
                          <a:latin typeface="Arial" panose="020B0604020202020204" pitchFamily="34" charset="0"/>
                          <a:cs typeface="Arial" panose="020B0604020202020204" pitchFamily="34" charset="0"/>
                        </a:rPr>
                        <a:t>Definition of "Card game and other game of any sort"</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92(5)(b)</a:t>
                      </a:r>
                    </a:p>
                  </a:txBody>
                  <a:tcPr/>
                </a:tc>
                <a:tc>
                  <a:txBody>
                    <a:bodyPr/>
                    <a:lstStyle/>
                    <a:p>
                      <a:pPr algn="just"/>
                      <a:r>
                        <a:rPr lang="en-US" sz="2000" dirty="0">
                          <a:latin typeface="Arial" panose="020B0604020202020204" pitchFamily="34" charset="0"/>
                          <a:cs typeface="Arial" panose="020B0604020202020204" pitchFamily="34" charset="0"/>
                        </a:rPr>
                        <a:t>Explanation (ii) to</a:t>
                      </a:r>
                    </a:p>
                    <a:p>
                      <a:pPr algn="just"/>
                      <a:r>
                        <a:rPr lang="en-US" sz="2000" dirty="0">
                          <a:latin typeface="Arial" panose="020B0604020202020204" pitchFamily="34" charset="0"/>
                          <a:cs typeface="Arial" panose="020B0604020202020204" pitchFamily="34" charset="0"/>
                        </a:rPr>
                        <a:t>section 2(24)(ix)</a:t>
                      </a:r>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166035469"/>
                  </a:ext>
                </a:extLst>
              </a:tr>
              <a:tr h="1119022">
                <a:tc>
                  <a:txBody>
                    <a:bodyPr/>
                    <a:lstStyle/>
                    <a:p>
                      <a:pPr algn="just"/>
                      <a:r>
                        <a:rPr lang="en-US" sz="2000" dirty="0">
                          <a:latin typeface="Arial" panose="020B0604020202020204" pitchFamily="34" charset="0"/>
                          <a:cs typeface="Arial" panose="020B0604020202020204" pitchFamily="34" charset="0"/>
                        </a:rPr>
                        <a:t>Definition of "Fair market value"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92(5)(c)</a:t>
                      </a:r>
                    </a:p>
                  </a:txBody>
                  <a:tcPr/>
                </a:tc>
                <a:tc>
                  <a:txBody>
                    <a:bodyPr/>
                    <a:lstStyle/>
                    <a:p>
                      <a:pPr algn="just"/>
                      <a:r>
                        <a:rPr lang="en-IN" sz="2000" dirty="0">
                          <a:latin typeface="Arial" panose="020B0604020202020204" pitchFamily="34" charset="0"/>
                          <a:cs typeface="Arial" panose="020B0604020202020204" pitchFamily="34" charset="0"/>
                        </a:rPr>
                        <a:t>Section 56(2)(vii)</a:t>
                      </a:r>
                    </a:p>
                    <a:p>
                      <a:pPr algn="just"/>
                      <a:r>
                        <a:rPr lang="en-IN" sz="2000" dirty="0">
                          <a:latin typeface="Arial" panose="020B0604020202020204" pitchFamily="34" charset="0"/>
                          <a:cs typeface="Arial" panose="020B0604020202020204" pitchFamily="34" charset="0"/>
                        </a:rPr>
                        <a:t>Explanation (b)</a:t>
                      </a:r>
                    </a:p>
                  </a:txBody>
                  <a:tcPr/>
                </a:tc>
                <a:extLst>
                  <a:ext uri="{0D108BD9-81ED-4DB2-BD59-A6C34878D82A}">
                    <a16:rowId xmlns="" xmlns:a16="http://schemas.microsoft.com/office/drawing/2014/main" val="979211913"/>
                  </a:ext>
                </a:extLst>
              </a:tr>
              <a:tr h="1119022">
                <a:tc>
                  <a:txBody>
                    <a:bodyPr/>
                    <a:lstStyle/>
                    <a:p>
                      <a:pPr algn="just"/>
                      <a:r>
                        <a:rPr lang="en-IN" sz="2000" dirty="0">
                          <a:latin typeface="Arial" panose="020B0604020202020204" pitchFamily="34" charset="0"/>
                          <a:cs typeface="Arial" panose="020B0604020202020204" pitchFamily="34" charset="0"/>
                        </a:rPr>
                        <a:t>Definition of "Jewellery"</a:t>
                      </a:r>
                    </a:p>
                  </a:txBody>
                  <a:tcPr/>
                </a:tc>
                <a:tc>
                  <a:txBody>
                    <a:bodyPr/>
                    <a:lstStyle/>
                    <a:p>
                      <a:pPr algn="just"/>
                      <a:r>
                        <a:rPr lang="en-IN" sz="2000" dirty="0">
                          <a:latin typeface="Arial" panose="020B0604020202020204" pitchFamily="34" charset="0"/>
                          <a:cs typeface="Arial" panose="020B0604020202020204" pitchFamily="34" charset="0"/>
                        </a:rPr>
                        <a:t>Section 92(5)(d)</a:t>
                      </a:r>
                    </a:p>
                  </a:txBody>
                  <a:tcPr/>
                </a:tc>
                <a:tc>
                  <a:txBody>
                    <a:bodyPr/>
                    <a:lstStyle/>
                    <a:p>
                      <a:pPr algn="just"/>
                      <a:r>
                        <a:rPr lang="en-IN" sz="2000" dirty="0">
                          <a:latin typeface="Arial" panose="020B0604020202020204" pitchFamily="34" charset="0"/>
                          <a:cs typeface="Arial" panose="020B0604020202020204" pitchFamily="34" charset="0"/>
                        </a:rPr>
                        <a:t>Section 56(2)(vii)</a:t>
                      </a:r>
                    </a:p>
                    <a:p>
                      <a:pPr algn="just"/>
                      <a:r>
                        <a:rPr lang="en-IN" sz="2000" dirty="0">
                          <a:latin typeface="Arial" panose="020B0604020202020204" pitchFamily="34" charset="0"/>
                          <a:cs typeface="Arial" panose="020B0604020202020204" pitchFamily="34" charset="0"/>
                        </a:rPr>
                        <a:t>Explanation (c)</a:t>
                      </a:r>
                    </a:p>
                  </a:txBody>
                  <a:tcPr/>
                </a:tc>
                <a:extLst>
                  <a:ext uri="{0D108BD9-81ED-4DB2-BD59-A6C34878D82A}">
                    <a16:rowId xmlns="" xmlns:a16="http://schemas.microsoft.com/office/drawing/2014/main" val="3542564210"/>
                  </a:ext>
                </a:extLst>
              </a:tr>
            </a:tbl>
          </a:graphicData>
        </a:graphic>
      </p:graphicFrame>
    </p:spTree>
    <p:extLst>
      <p:ext uri="{BB962C8B-B14F-4D97-AF65-F5344CB8AC3E}">
        <p14:creationId xmlns:p14="http://schemas.microsoft.com/office/powerpoint/2010/main" val="21623386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207C9B9-B184-83F4-8E08-60F95273CE99}"/>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FCF16C1-D36C-19A8-4606-50D3A0BCFD1D}"/>
              </a:ext>
            </a:extLst>
          </p:cNvPr>
          <p:cNvGraphicFramePr>
            <a:graphicFrameLocks noGrp="1"/>
          </p:cNvGraphicFramePr>
          <p:nvPr>
            <p:extLst>
              <p:ext uri="{D42A27DB-BD31-4B8C-83A1-F6EECF244321}">
                <p14:modId xmlns:p14="http://schemas.microsoft.com/office/powerpoint/2010/main" val="3659343565"/>
              </p:ext>
            </p:extLst>
          </p:nvPr>
        </p:nvGraphicFramePr>
        <p:xfrm>
          <a:off x="530352" y="761868"/>
          <a:ext cx="10323576" cy="4770251"/>
        </p:xfrm>
        <a:graphic>
          <a:graphicData uri="http://schemas.openxmlformats.org/drawingml/2006/table">
            <a:tbl>
              <a:tblPr firstRow="1" bandRow="1">
                <a:tableStyleId>{5C22544A-7EE6-4342-B048-85BDC9FD1C3A}</a:tableStyleId>
              </a:tblPr>
              <a:tblGrid>
                <a:gridCol w="5383111">
                  <a:extLst>
                    <a:ext uri="{9D8B030D-6E8A-4147-A177-3AD203B41FA5}">
                      <a16:colId xmlns="" xmlns:a16="http://schemas.microsoft.com/office/drawing/2014/main" val="4274429325"/>
                    </a:ext>
                  </a:extLst>
                </a:gridCol>
                <a:gridCol w="1745075">
                  <a:extLst>
                    <a:ext uri="{9D8B030D-6E8A-4147-A177-3AD203B41FA5}">
                      <a16:colId xmlns="" xmlns:a16="http://schemas.microsoft.com/office/drawing/2014/main" val="3982087772"/>
                    </a:ext>
                  </a:extLst>
                </a:gridCol>
                <a:gridCol w="3195390">
                  <a:extLst>
                    <a:ext uri="{9D8B030D-6E8A-4147-A177-3AD203B41FA5}">
                      <a16:colId xmlns="" xmlns:a16="http://schemas.microsoft.com/office/drawing/2014/main" val="3793524277"/>
                    </a:ext>
                  </a:extLst>
                </a:gridCol>
              </a:tblGrid>
              <a:tr h="590603">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1407101028"/>
                  </a:ext>
                </a:extLst>
              </a:tr>
              <a:tr h="1044912">
                <a:tc>
                  <a:txBody>
                    <a:bodyPr/>
                    <a:lstStyle/>
                    <a:p>
                      <a:pPr algn="just"/>
                      <a:r>
                        <a:rPr lang="en-IN" sz="2000" dirty="0">
                          <a:latin typeface="Arial" panose="020B0604020202020204" pitchFamily="34" charset="0"/>
                          <a:cs typeface="Arial" panose="020B0604020202020204" pitchFamily="34" charset="0"/>
                        </a:rPr>
                        <a:t>Definition of "Lottery"</a:t>
                      </a:r>
                    </a:p>
                  </a:txBody>
                  <a:tcPr/>
                </a:tc>
                <a:tc>
                  <a:txBody>
                    <a:bodyPr/>
                    <a:lstStyle/>
                    <a:p>
                      <a:pPr algn="just"/>
                      <a:r>
                        <a:rPr lang="en-IN" sz="2000" dirty="0">
                          <a:latin typeface="Arial" panose="020B0604020202020204" pitchFamily="34" charset="0"/>
                          <a:cs typeface="Arial" panose="020B0604020202020204" pitchFamily="34" charset="0"/>
                        </a:rPr>
                        <a:t>Section 92(5)(e)</a:t>
                      </a:r>
                    </a:p>
                  </a:txBody>
                  <a:tcPr/>
                </a:tc>
                <a:tc>
                  <a:txBody>
                    <a:bodyPr/>
                    <a:lstStyle/>
                    <a:p>
                      <a:pPr algn="just"/>
                      <a:r>
                        <a:rPr lang="en-US" sz="2000" dirty="0">
                          <a:latin typeface="Arial" panose="020B0604020202020204" pitchFamily="34" charset="0"/>
                          <a:cs typeface="Arial" panose="020B0604020202020204" pitchFamily="34" charset="0"/>
                        </a:rPr>
                        <a:t>Section 2(24)(ix)</a:t>
                      </a:r>
                    </a:p>
                    <a:p>
                      <a:pPr algn="just"/>
                      <a:r>
                        <a:rPr lang="en-US" sz="2000" dirty="0">
                          <a:latin typeface="Arial" panose="020B0604020202020204" pitchFamily="34" charset="0"/>
                          <a:cs typeface="Arial" panose="020B0604020202020204" pitchFamily="34" charset="0"/>
                        </a:rPr>
                        <a:t>Explanation (i)</a:t>
                      </a:r>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125452367"/>
                  </a:ext>
                </a:extLst>
              </a:tr>
              <a:tr h="1044912">
                <a:tc>
                  <a:txBody>
                    <a:bodyPr/>
                    <a:lstStyle/>
                    <a:p>
                      <a:pPr algn="just"/>
                      <a:r>
                        <a:rPr lang="en-IN" sz="2000" dirty="0">
                          <a:latin typeface="Arial" panose="020B0604020202020204" pitchFamily="34" charset="0"/>
                          <a:cs typeface="Arial" panose="020B0604020202020204" pitchFamily="34" charset="0"/>
                        </a:rPr>
                        <a:t>Definition of "Property"</a:t>
                      </a:r>
                    </a:p>
                  </a:txBody>
                  <a:tcPr/>
                </a:tc>
                <a:tc>
                  <a:txBody>
                    <a:bodyPr/>
                    <a:lstStyle/>
                    <a:p>
                      <a:pPr algn="just"/>
                      <a:r>
                        <a:rPr lang="en-IN" sz="2000" dirty="0">
                          <a:latin typeface="Arial" panose="020B0604020202020204" pitchFamily="34" charset="0"/>
                          <a:cs typeface="Arial" panose="020B0604020202020204" pitchFamily="34" charset="0"/>
                        </a:rPr>
                        <a:t>Section 92(5)(f)</a:t>
                      </a:r>
                    </a:p>
                  </a:txBody>
                  <a:tcPr/>
                </a:tc>
                <a:tc>
                  <a:txBody>
                    <a:bodyPr/>
                    <a:lstStyle/>
                    <a:p>
                      <a:pPr algn="just"/>
                      <a:r>
                        <a:rPr lang="en-IN" sz="2000" dirty="0">
                          <a:latin typeface="Arial" panose="020B0604020202020204" pitchFamily="34" charset="0"/>
                          <a:cs typeface="Arial" panose="020B0604020202020204" pitchFamily="34" charset="0"/>
                        </a:rPr>
                        <a:t>Section 56(2)(vii)</a:t>
                      </a:r>
                    </a:p>
                    <a:p>
                      <a:pPr algn="just"/>
                      <a:r>
                        <a:rPr lang="en-IN" sz="2000" dirty="0">
                          <a:latin typeface="Arial" panose="020B0604020202020204" pitchFamily="34" charset="0"/>
                          <a:cs typeface="Arial" panose="020B0604020202020204" pitchFamily="34" charset="0"/>
                        </a:rPr>
                        <a:t>Explanation (d)</a:t>
                      </a:r>
                    </a:p>
                  </a:txBody>
                  <a:tcPr/>
                </a:tc>
                <a:extLst>
                  <a:ext uri="{0D108BD9-81ED-4DB2-BD59-A6C34878D82A}">
                    <a16:rowId xmlns="" xmlns:a16="http://schemas.microsoft.com/office/drawing/2014/main" val="2166035469"/>
                  </a:ext>
                </a:extLst>
              </a:tr>
              <a:tr h="1044912">
                <a:tc>
                  <a:txBody>
                    <a:bodyPr/>
                    <a:lstStyle/>
                    <a:p>
                      <a:pPr algn="just"/>
                      <a:r>
                        <a:rPr lang="en-IN" sz="2000" dirty="0">
                          <a:latin typeface="Arial" panose="020B0604020202020204" pitchFamily="34" charset="0"/>
                          <a:cs typeface="Arial" panose="020B0604020202020204" pitchFamily="34" charset="0"/>
                        </a:rPr>
                        <a:t>Definition of "Relative"</a:t>
                      </a:r>
                    </a:p>
                  </a:txBody>
                  <a:tcPr/>
                </a:tc>
                <a:tc>
                  <a:txBody>
                    <a:bodyPr/>
                    <a:lstStyle/>
                    <a:p>
                      <a:pPr algn="just"/>
                      <a:r>
                        <a:rPr lang="en-IN" sz="2000" dirty="0">
                          <a:latin typeface="Arial" panose="020B0604020202020204" pitchFamily="34" charset="0"/>
                          <a:cs typeface="Arial" panose="020B0604020202020204" pitchFamily="34" charset="0"/>
                        </a:rPr>
                        <a:t>Section 92(5)(g)</a:t>
                      </a:r>
                    </a:p>
                  </a:txBody>
                  <a:tcPr/>
                </a:tc>
                <a:tc>
                  <a:txBody>
                    <a:bodyPr/>
                    <a:lstStyle/>
                    <a:p>
                      <a:pPr algn="just"/>
                      <a:r>
                        <a:rPr lang="en-IN" sz="2000" dirty="0">
                          <a:latin typeface="Arial" panose="020B0604020202020204" pitchFamily="34" charset="0"/>
                          <a:cs typeface="Arial" panose="020B0604020202020204" pitchFamily="34" charset="0"/>
                        </a:rPr>
                        <a:t>Section 56(2)(vii)</a:t>
                      </a:r>
                    </a:p>
                    <a:p>
                      <a:pPr algn="just"/>
                      <a:r>
                        <a:rPr lang="en-IN" sz="2000" dirty="0">
                          <a:latin typeface="Arial" panose="020B0604020202020204" pitchFamily="34" charset="0"/>
                          <a:cs typeface="Arial" panose="020B0604020202020204" pitchFamily="34" charset="0"/>
                        </a:rPr>
                        <a:t>Explanation (e)</a:t>
                      </a:r>
                    </a:p>
                  </a:txBody>
                  <a:tcPr/>
                </a:tc>
                <a:extLst>
                  <a:ext uri="{0D108BD9-81ED-4DB2-BD59-A6C34878D82A}">
                    <a16:rowId xmlns="" xmlns:a16="http://schemas.microsoft.com/office/drawing/2014/main" val="979211913"/>
                  </a:ext>
                </a:extLst>
              </a:tr>
              <a:tr h="1044912">
                <a:tc>
                  <a:txBody>
                    <a:bodyPr/>
                    <a:lstStyle/>
                    <a:p>
                      <a:pPr algn="just"/>
                      <a:r>
                        <a:rPr lang="en-US" sz="2000" dirty="0">
                          <a:latin typeface="Arial" panose="020B0604020202020204" pitchFamily="34" charset="0"/>
                          <a:cs typeface="Arial" panose="020B0604020202020204" pitchFamily="34" charset="0"/>
                        </a:rPr>
                        <a:t>Definition of "United linked insurance policy"</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92(5)(h)</a:t>
                      </a:r>
                    </a:p>
                  </a:txBody>
                  <a:tcPr/>
                </a:tc>
                <a:tc>
                  <a:txBody>
                    <a:bodyPr/>
                    <a:lstStyle/>
                    <a:p>
                      <a:pPr algn="just"/>
                      <a:r>
                        <a:rPr lang="en-IN" sz="2000" dirty="0">
                          <a:latin typeface="Arial" panose="020B0604020202020204" pitchFamily="34" charset="0"/>
                          <a:cs typeface="Arial" panose="020B0604020202020204" pitchFamily="34" charset="0"/>
                        </a:rPr>
                        <a:t>Section 56(2) (xiii)</a:t>
                      </a:r>
                    </a:p>
                    <a:p>
                      <a:pPr algn="just"/>
                      <a:r>
                        <a:rPr lang="en-IN" sz="2000" dirty="0">
                          <a:latin typeface="Arial" panose="020B0604020202020204" pitchFamily="34" charset="0"/>
                          <a:cs typeface="Arial" panose="020B0604020202020204" pitchFamily="34" charset="0"/>
                        </a:rPr>
                        <a:t>Explanation</a:t>
                      </a:r>
                    </a:p>
                  </a:txBody>
                  <a:tcPr/>
                </a:tc>
                <a:extLst>
                  <a:ext uri="{0D108BD9-81ED-4DB2-BD59-A6C34878D82A}">
                    <a16:rowId xmlns="" xmlns:a16="http://schemas.microsoft.com/office/drawing/2014/main" val="3542564210"/>
                  </a:ext>
                </a:extLst>
              </a:tr>
            </a:tbl>
          </a:graphicData>
        </a:graphic>
      </p:graphicFrame>
    </p:spTree>
    <p:extLst>
      <p:ext uri="{BB962C8B-B14F-4D97-AF65-F5344CB8AC3E}">
        <p14:creationId xmlns:p14="http://schemas.microsoft.com/office/powerpoint/2010/main" val="17153439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2532227"/>
              </p:ext>
            </p:extLst>
          </p:nvPr>
        </p:nvGraphicFramePr>
        <p:xfrm>
          <a:off x="146304" y="719666"/>
          <a:ext cx="12234672" cy="5760720"/>
        </p:xfrm>
        <a:graphic>
          <a:graphicData uri="http://schemas.openxmlformats.org/drawingml/2006/table">
            <a:tbl>
              <a:tblPr firstRow="1" bandRow="1">
                <a:tableStyleId>{5C22544A-7EE6-4342-B048-85BDC9FD1C3A}</a:tableStyleId>
              </a:tblPr>
              <a:tblGrid>
                <a:gridCol w="5952744"/>
                <a:gridCol w="6281928"/>
              </a:tblGrid>
              <a:tr h="370840">
                <a:tc>
                  <a:txBody>
                    <a:bodyPr/>
                    <a:lstStyle/>
                    <a:p>
                      <a:pPr algn="just"/>
                      <a:r>
                        <a:rPr lang="en-US" sz="2000" dirty="0" smtClean="0">
                          <a:latin typeface="Arial" panose="020B0604020202020204" pitchFamily="34" charset="0"/>
                          <a:cs typeface="Arial" panose="020B0604020202020204" pitchFamily="34" charset="0"/>
                        </a:rPr>
                        <a:t>I T</a:t>
                      </a:r>
                      <a:r>
                        <a:rPr lang="en-US" sz="2000" baseline="0" dirty="0" smtClean="0">
                          <a:latin typeface="Arial" panose="020B0604020202020204" pitchFamily="34" charset="0"/>
                          <a:cs typeface="Arial" panose="020B0604020202020204" pitchFamily="34" charset="0"/>
                        </a:rPr>
                        <a:t> Act 2025</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a:t>
                      </a:r>
                      <a:r>
                        <a:rPr lang="en-US" sz="2000" baseline="0" dirty="0" smtClean="0">
                          <a:latin typeface="Arial" panose="020B0604020202020204" pitchFamily="34" charset="0"/>
                          <a:cs typeface="Arial" panose="020B0604020202020204" pitchFamily="34" charset="0"/>
                        </a:rPr>
                        <a:t> Act 1961</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92(5)(g) 	  	“relative” means—</a:t>
                      </a:r>
                    </a:p>
                    <a:p>
                      <a:pPr algn="just"/>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 	  	in case of an individual—</a:t>
                      </a:r>
                    </a:p>
                    <a:p>
                      <a:pPr algn="just"/>
                      <a:r>
                        <a:rPr lang="en-US" sz="2000" dirty="0" smtClean="0">
                          <a:latin typeface="Arial" panose="020B0604020202020204" pitchFamily="34" charset="0"/>
                          <a:cs typeface="Arial" panose="020B0604020202020204" pitchFamily="34" charset="0"/>
                        </a:rPr>
                        <a:t>(A) 	  	</a:t>
                      </a:r>
                      <a:r>
                        <a:rPr lang="en-US" sz="2000" dirty="0" smtClean="0">
                          <a:solidFill>
                            <a:srgbClr val="FF0000"/>
                          </a:solidFill>
                          <a:latin typeface="Arial" panose="020B0604020202020204" pitchFamily="34" charset="0"/>
                          <a:cs typeface="Arial" panose="020B0604020202020204" pitchFamily="34" charset="0"/>
                        </a:rPr>
                        <a:t>spouse;</a:t>
                      </a:r>
                    </a:p>
                    <a:p>
                      <a:pPr algn="just"/>
                      <a:r>
                        <a:rPr lang="en-US" sz="2000" dirty="0" smtClean="0">
                          <a:latin typeface="Arial" panose="020B0604020202020204" pitchFamily="34" charset="0"/>
                          <a:cs typeface="Arial" panose="020B0604020202020204" pitchFamily="34" charset="0"/>
                        </a:rPr>
                        <a:t>(B) 	  	brother or sister;</a:t>
                      </a:r>
                    </a:p>
                    <a:p>
                      <a:pPr algn="just"/>
                      <a:r>
                        <a:rPr lang="en-US" sz="2000" dirty="0" smtClean="0">
                          <a:latin typeface="Arial" panose="020B0604020202020204" pitchFamily="34" charset="0"/>
                          <a:cs typeface="Arial" panose="020B0604020202020204" pitchFamily="34" charset="0"/>
                        </a:rPr>
                        <a:t>(C) 	  	brother or sister of the spouse;</a:t>
                      </a:r>
                    </a:p>
                    <a:p>
                      <a:pPr algn="just"/>
                      <a:r>
                        <a:rPr lang="en-US" sz="2000" dirty="0" smtClean="0">
                          <a:latin typeface="Arial" panose="020B0604020202020204" pitchFamily="34" charset="0"/>
                          <a:cs typeface="Arial" panose="020B0604020202020204" pitchFamily="34" charset="0"/>
                        </a:rPr>
                        <a:t>(D) 	  	brother or sister of either of the parents;</a:t>
                      </a:r>
                    </a:p>
                    <a:p>
                      <a:pPr algn="just"/>
                      <a:r>
                        <a:rPr lang="en-US" sz="2000" dirty="0" smtClean="0">
                          <a:latin typeface="Arial" panose="020B0604020202020204" pitchFamily="34" charset="0"/>
                          <a:cs typeface="Arial" panose="020B0604020202020204" pitchFamily="34" charset="0"/>
                        </a:rPr>
                        <a:t>(E) 	  	any lineal ascendant (</a:t>
                      </a:r>
                      <a:r>
                        <a:rPr lang="en-US" sz="2000" dirty="0" smtClean="0">
                          <a:solidFill>
                            <a:srgbClr val="FF0000"/>
                          </a:solidFill>
                          <a:latin typeface="Arial" panose="020B0604020202020204" pitchFamily="34" charset="0"/>
                          <a:cs typeface="Arial" panose="020B0604020202020204" pitchFamily="34" charset="0"/>
                        </a:rPr>
                        <a:t>maternal as well as paternal</a:t>
                      </a:r>
                      <a:r>
                        <a:rPr lang="en-US" sz="2000" dirty="0" smtClean="0">
                          <a:latin typeface="Arial" panose="020B0604020202020204" pitchFamily="34" charset="0"/>
                          <a:cs typeface="Arial" panose="020B0604020202020204" pitchFamily="34" charset="0"/>
                        </a:rPr>
                        <a:t>) or descendant;</a:t>
                      </a:r>
                    </a:p>
                    <a:p>
                      <a:pPr algn="just"/>
                      <a:r>
                        <a:rPr lang="en-US" sz="2000" dirty="0" smtClean="0">
                          <a:latin typeface="Arial" panose="020B0604020202020204" pitchFamily="34" charset="0"/>
                          <a:cs typeface="Arial" panose="020B0604020202020204" pitchFamily="34" charset="0"/>
                        </a:rPr>
                        <a:t>(F) 	  	any lineal ascendant (</a:t>
                      </a:r>
                      <a:r>
                        <a:rPr lang="en-US" sz="2000" dirty="0" smtClean="0">
                          <a:solidFill>
                            <a:srgbClr val="FF0000"/>
                          </a:solidFill>
                          <a:latin typeface="Arial" panose="020B0604020202020204" pitchFamily="34" charset="0"/>
                          <a:cs typeface="Arial" panose="020B0604020202020204" pitchFamily="34" charset="0"/>
                        </a:rPr>
                        <a:t>maternal as well as paternal</a:t>
                      </a:r>
                      <a:r>
                        <a:rPr lang="en-US" sz="2000" dirty="0" smtClean="0">
                          <a:latin typeface="Arial" panose="020B0604020202020204" pitchFamily="34" charset="0"/>
                          <a:cs typeface="Arial" panose="020B0604020202020204" pitchFamily="34" charset="0"/>
                        </a:rPr>
                        <a:t>) or descendant of the spouse;</a:t>
                      </a:r>
                    </a:p>
                    <a:p>
                      <a:pPr algn="just"/>
                      <a:r>
                        <a:rPr lang="en-US" sz="2000" dirty="0" smtClean="0">
                          <a:latin typeface="Arial" panose="020B0604020202020204" pitchFamily="34" charset="0"/>
                          <a:cs typeface="Arial" panose="020B0604020202020204" pitchFamily="34" charset="0"/>
                        </a:rPr>
                        <a:t>(G) 	  	spouse of the person referred to in items (B) to (F); and</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56(2)(vii)(e) 	  	“relative” means,-</a:t>
                      </a:r>
                    </a:p>
                    <a:p>
                      <a:pPr algn="just"/>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 	  	in case of an individual-</a:t>
                      </a:r>
                    </a:p>
                    <a:p>
                      <a:pPr algn="just"/>
                      <a:r>
                        <a:rPr lang="en-US" sz="2000" dirty="0" smtClean="0">
                          <a:latin typeface="Arial" panose="020B0604020202020204" pitchFamily="34" charset="0"/>
                          <a:cs typeface="Arial" panose="020B0604020202020204" pitchFamily="34" charset="0"/>
                        </a:rPr>
                        <a:t>(A) 	  	</a:t>
                      </a:r>
                      <a:r>
                        <a:rPr lang="en-US" sz="2000" dirty="0" smtClean="0">
                          <a:solidFill>
                            <a:srgbClr val="FF0000"/>
                          </a:solidFill>
                          <a:latin typeface="Arial" panose="020B0604020202020204" pitchFamily="34" charset="0"/>
                          <a:cs typeface="Arial" panose="020B0604020202020204" pitchFamily="34" charset="0"/>
                        </a:rPr>
                        <a:t>spouse of the individual</a:t>
                      </a:r>
                      <a:r>
                        <a:rPr lang="en-US" sz="2000" dirty="0" smtClean="0">
                          <a:latin typeface="Arial" panose="020B0604020202020204" pitchFamily="34" charset="0"/>
                          <a:cs typeface="Arial" panose="020B0604020202020204" pitchFamily="34" charset="0"/>
                        </a:rPr>
                        <a:t>;</a:t>
                      </a:r>
                    </a:p>
                    <a:p>
                      <a:pPr algn="just"/>
                      <a:r>
                        <a:rPr lang="en-US" sz="2000" dirty="0" smtClean="0">
                          <a:latin typeface="Arial" panose="020B0604020202020204" pitchFamily="34" charset="0"/>
                          <a:cs typeface="Arial" panose="020B0604020202020204" pitchFamily="34" charset="0"/>
                        </a:rPr>
                        <a:t>(B) 	  	brother or sister of the individual;</a:t>
                      </a:r>
                    </a:p>
                    <a:p>
                      <a:pPr algn="just"/>
                      <a:r>
                        <a:rPr lang="en-US" sz="2000" dirty="0" smtClean="0">
                          <a:latin typeface="Arial" panose="020B0604020202020204" pitchFamily="34" charset="0"/>
                          <a:cs typeface="Arial" panose="020B0604020202020204" pitchFamily="34" charset="0"/>
                        </a:rPr>
                        <a:t>(C) 	  	brother or sister of the spouse of the individual;</a:t>
                      </a:r>
                    </a:p>
                    <a:p>
                      <a:pPr algn="just"/>
                      <a:r>
                        <a:rPr lang="en-US" sz="2000" dirty="0" smtClean="0">
                          <a:latin typeface="Arial" panose="020B0604020202020204" pitchFamily="34" charset="0"/>
                          <a:cs typeface="Arial" panose="020B0604020202020204" pitchFamily="34" charset="0"/>
                        </a:rPr>
                        <a:t>(D) 	  	brother or sister of either of the parents of the individual;</a:t>
                      </a:r>
                    </a:p>
                    <a:p>
                      <a:pPr algn="just"/>
                      <a:r>
                        <a:rPr lang="en-US" sz="2000" dirty="0" smtClean="0">
                          <a:latin typeface="Arial" panose="020B0604020202020204" pitchFamily="34" charset="0"/>
                          <a:cs typeface="Arial" panose="020B0604020202020204" pitchFamily="34" charset="0"/>
                        </a:rPr>
                        <a:t>(E) 	  	any lineal ascendant or descendant of the individual;</a:t>
                      </a:r>
                    </a:p>
                    <a:p>
                      <a:pPr algn="just"/>
                      <a:r>
                        <a:rPr lang="en-US" sz="2000" dirty="0" smtClean="0">
                          <a:latin typeface="Arial" panose="020B0604020202020204" pitchFamily="34" charset="0"/>
                          <a:cs typeface="Arial" panose="020B0604020202020204" pitchFamily="34" charset="0"/>
                        </a:rPr>
                        <a:t>(F) 	  	any lineal ascendant or descendant of the spouse of the individual;</a:t>
                      </a:r>
                    </a:p>
                    <a:p>
                      <a:pPr algn="just"/>
                      <a:r>
                        <a:rPr lang="en-US" sz="2000" dirty="0" smtClean="0">
                          <a:latin typeface="Arial" panose="020B0604020202020204" pitchFamily="34" charset="0"/>
                          <a:cs typeface="Arial" panose="020B0604020202020204" pitchFamily="34" charset="0"/>
                        </a:rPr>
                        <a:t>(G) 	  	spouse of the person referred to in items (B) to (F); and</a:t>
                      </a:r>
                      <a:endParaRPr lang="en-IN" sz="2000" dirty="0">
                        <a:latin typeface="Arial" panose="020B0604020202020204" pitchFamily="34" charset="0"/>
                        <a:cs typeface="Arial" panose="020B0604020202020204" pitchFamily="34" charset="0"/>
                      </a:endParaRPr>
                    </a:p>
                  </a:txBody>
                  <a:tcPr/>
                </a:tc>
              </a:tr>
              <a:tr h="370840">
                <a:tc gridSpan="2">
                  <a:txBody>
                    <a:bodyPr/>
                    <a:lstStyle/>
                    <a:p>
                      <a:pPr algn="just"/>
                      <a:r>
                        <a:rPr lang="en-US" sz="2000" dirty="0" smtClean="0">
                          <a:latin typeface="Arial" panose="020B0604020202020204" pitchFamily="34" charset="0"/>
                          <a:cs typeface="Arial" panose="020B0604020202020204" pitchFamily="34" charset="0"/>
                        </a:rPr>
                        <a:t>Under, earlier the word used</a:t>
                      </a:r>
                      <a:r>
                        <a:rPr lang="en-US" sz="2000" baseline="0" dirty="0" smtClean="0">
                          <a:latin typeface="Arial" panose="020B0604020202020204" pitchFamily="34" charset="0"/>
                          <a:cs typeface="Arial" panose="020B0604020202020204" pitchFamily="34" charset="0"/>
                        </a:rPr>
                        <a:t> were </a:t>
                      </a:r>
                      <a:r>
                        <a:rPr lang="en-US" sz="2000" baseline="0" dirty="0" smtClean="0">
                          <a:solidFill>
                            <a:srgbClr val="FF0000"/>
                          </a:solidFill>
                          <a:latin typeface="Arial" panose="020B0604020202020204" pitchFamily="34" charset="0"/>
                          <a:cs typeface="Arial" panose="020B0604020202020204" pitchFamily="34" charset="0"/>
                        </a:rPr>
                        <a:t>spouse of the Individual </a:t>
                      </a:r>
                      <a:r>
                        <a:rPr lang="en-US" sz="2000" baseline="0" dirty="0" smtClean="0">
                          <a:latin typeface="Arial" panose="020B0604020202020204" pitchFamily="34" charset="0"/>
                          <a:cs typeface="Arial" panose="020B0604020202020204" pitchFamily="34" charset="0"/>
                        </a:rPr>
                        <a:t>but now </a:t>
                      </a:r>
                      <a:r>
                        <a:rPr lang="en-US" sz="2000" baseline="0" dirty="0" smtClean="0">
                          <a:solidFill>
                            <a:srgbClr val="FF0000"/>
                          </a:solidFill>
                          <a:latin typeface="Arial" panose="020B0604020202020204" pitchFamily="34" charset="0"/>
                          <a:cs typeface="Arial" panose="020B0604020202020204" pitchFamily="34" charset="0"/>
                        </a:rPr>
                        <a:t>spouse</a:t>
                      </a:r>
                      <a:r>
                        <a:rPr lang="en-US" sz="2000" baseline="0" dirty="0" smtClean="0">
                          <a:latin typeface="Arial" panose="020B0604020202020204" pitchFamily="34" charset="0"/>
                          <a:cs typeface="Arial" panose="020B0604020202020204" pitchFamily="34" charset="0"/>
                        </a:rPr>
                        <a:t> only but whose spouse, it is not defined, similarly other ones, it may been better drafted.</a:t>
                      </a:r>
                    </a:p>
                    <a:p>
                      <a:pPr algn="just"/>
                      <a:r>
                        <a:rPr lang="en-US" sz="2000" baseline="0" dirty="0" smtClean="0">
                          <a:latin typeface="Arial" panose="020B0604020202020204" pitchFamily="34" charset="0"/>
                          <a:cs typeface="Arial" panose="020B0604020202020204" pitchFamily="34" charset="0"/>
                        </a:rPr>
                        <a:t>Similarly, in clause (E) and (F), </a:t>
                      </a:r>
                      <a:r>
                        <a:rPr lang="en-US" sz="2000" baseline="0" dirty="0" smtClean="0">
                          <a:solidFill>
                            <a:srgbClr val="FF0000"/>
                          </a:solidFill>
                          <a:latin typeface="Arial" panose="020B0604020202020204" pitchFamily="34" charset="0"/>
                          <a:cs typeface="Arial" panose="020B0604020202020204" pitchFamily="34" charset="0"/>
                        </a:rPr>
                        <a:t>maternal and paternal qualify the ascendant and not descendant , </a:t>
                      </a:r>
                      <a:endParaRPr lang="en-IN" sz="2000" dirty="0">
                        <a:latin typeface="Arial" panose="020B0604020202020204" pitchFamily="34" charset="0"/>
                        <a:cs typeface="Arial" panose="020B0604020202020204" pitchFamily="34" charset="0"/>
                      </a:endParaRPr>
                    </a:p>
                  </a:txBody>
                  <a:tcPr/>
                </a:tc>
                <a:tc hMerge="1">
                  <a:txBody>
                    <a:bodyPr/>
                    <a:lstStyle/>
                    <a:p>
                      <a:endParaRPr lang="en-IN" dirty="0"/>
                    </a:p>
                  </a:txBody>
                  <a:tcPr/>
                </a:tc>
              </a:tr>
            </a:tbl>
          </a:graphicData>
        </a:graphic>
      </p:graphicFrame>
    </p:spTree>
    <p:extLst>
      <p:ext uri="{BB962C8B-B14F-4D97-AF65-F5344CB8AC3E}">
        <p14:creationId xmlns:p14="http://schemas.microsoft.com/office/powerpoint/2010/main" val="13203084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10DAC76-12C6-01EE-E374-EB82FB2C34AE}"/>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A4BF05AE-5727-799F-474A-C98190501852}"/>
              </a:ext>
            </a:extLst>
          </p:cNvPr>
          <p:cNvSpPr txBox="1"/>
          <p:nvPr/>
        </p:nvSpPr>
        <p:spPr>
          <a:xfrm>
            <a:off x="1069145" y="1266484"/>
            <a:ext cx="8079544" cy="2862322"/>
          </a:xfrm>
          <a:prstGeom prst="rect">
            <a:avLst/>
          </a:prstGeom>
          <a:noFill/>
        </p:spPr>
        <p:txBody>
          <a:bodyPr wrap="square">
            <a:spAutoFit/>
          </a:bodyPr>
          <a:lstStyle/>
          <a:p>
            <a:r>
              <a:rPr lang="en-US" sz="6000" b="1" dirty="0"/>
              <a:t>Section 93 -Income from other sources Deductions</a:t>
            </a:r>
            <a:endParaRPr lang="en-IN" sz="6000" b="1" dirty="0"/>
          </a:p>
        </p:txBody>
      </p:sp>
    </p:spTree>
    <p:extLst>
      <p:ext uri="{BB962C8B-B14F-4D97-AF65-F5344CB8AC3E}">
        <p14:creationId xmlns:p14="http://schemas.microsoft.com/office/powerpoint/2010/main" val="34609091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6EEBDB26-72F2-5BDB-8305-E1A4173D27BD}"/>
              </a:ext>
            </a:extLst>
          </p:cNvPr>
          <p:cNvGraphicFramePr>
            <a:graphicFrameLocks noGrp="1"/>
          </p:cNvGraphicFramePr>
          <p:nvPr>
            <p:extLst>
              <p:ext uri="{D42A27DB-BD31-4B8C-83A1-F6EECF244321}">
                <p14:modId xmlns:p14="http://schemas.microsoft.com/office/powerpoint/2010/main" val="1525799303"/>
              </p:ext>
            </p:extLst>
          </p:nvPr>
        </p:nvGraphicFramePr>
        <p:xfrm>
          <a:off x="621791" y="1015088"/>
          <a:ext cx="10927081" cy="4114800"/>
        </p:xfrm>
        <a:graphic>
          <a:graphicData uri="http://schemas.openxmlformats.org/drawingml/2006/table">
            <a:tbl>
              <a:tblPr firstRow="1" bandRow="1">
                <a:tableStyleId>{5C22544A-7EE6-4342-B048-85BDC9FD1C3A}</a:tableStyleId>
              </a:tblPr>
              <a:tblGrid>
                <a:gridCol w="5712664">
                  <a:extLst>
                    <a:ext uri="{9D8B030D-6E8A-4147-A177-3AD203B41FA5}">
                      <a16:colId xmlns="" xmlns:a16="http://schemas.microsoft.com/office/drawing/2014/main" val="2567584836"/>
                    </a:ext>
                  </a:extLst>
                </a:gridCol>
                <a:gridCol w="2921832">
                  <a:extLst>
                    <a:ext uri="{9D8B030D-6E8A-4147-A177-3AD203B41FA5}">
                      <a16:colId xmlns="" xmlns:a16="http://schemas.microsoft.com/office/drawing/2014/main" val="586023541"/>
                    </a:ext>
                  </a:extLst>
                </a:gridCol>
                <a:gridCol w="2292585">
                  <a:extLst>
                    <a:ext uri="{9D8B030D-6E8A-4147-A177-3AD203B41FA5}">
                      <a16:colId xmlns="" xmlns:a16="http://schemas.microsoft.com/office/drawing/2014/main" val="3396232855"/>
                    </a:ext>
                  </a:extLst>
                </a:gridCol>
              </a:tblGrid>
              <a:tr h="370840">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2339192598"/>
                  </a:ext>
                </a:extLst>
              </a:tr>
              <a:tr h="370840">
                <a:tc>
                  <a:txBody>
                    <a:bodyPr/>
                    <a:lstStyle/>
                    <a:p>
                      <a:pPr algn="just"/>
                      <a:r>
                        <a:rPr lang="en-IN" sz="2000" dirty="0">
                          <a:latin typeface="Arial" panose="020B0604020202020204" pitchFamily="34" charset="0"/>
                          <a:cs typeface="Arial" panose="020B0604020202020204" pitchFamily="34" charset="0"/>
                        </a:rPr>
                        <a:t>Preamble</a:t>
                      </a:r>
                    </a:p>
                  </a:txBody>
                  <a:tcPr/>
                </a:tc>
                <a:tc>
                  <a:txBody>
                    <a:bodyPr/>
                    <a:lstStyle/>
                    <a:p>
                      <a:pPr algn="just"/>
                      <a:r>
                        <a:rPr lang="en-IN" sz="2000" dirty="0">
                          <a:latin typeface="Arial" panose="020B0604020202020204" pitchFamily="34" charset="0"/>
                          <a:cs typeface="Arial" panose="020B0604020202020204" pitchFamily="34" charset="0"/>
                        </a:rPr>
                        <a:t>Section 93(1)</a:t>
                      </a:r>
                    </a:p>
                  </a:txBody>
                  <a:tcPr/>
                </a:tc>
                <a:tc>
                  <a:txBody>
                    <a:bodyPr/>
                    <a:lstStyle/>
                    <a:p>
                      <a:pPr algn="just"/>
                      <a:r>
                        <a:rPr lang="en-IN" sz="2000" dirty="0">
                          <a:latin typeface="Arial" panose="020B0604020202020204" pitchFamily="34" charset="0"/>
                          <a:cs typeface="Arial" panose="020B0604020202020204" pitchFamily="34" charset="0"/>
                        </a:rPr>
                        <a:t>Section 57</a:t>
                      </a:r>
                    </a:p>
                  </a:txBody>
                  <a:tcPr/>
                </a:tc>
                <a:extLst>
                  <a:ext uri="{0D108BD9-81ED-4DB2-BD59-A6C34878D82A}">
                    <a16:rowId xmlns="" xmlns:a16="http://schemas.microsoft.com/office/drawing/2014/main" val="3182857242"/>
                  </a:ext>
                </a:extLst>
              </a:tr>
              <a:tr h="370840">
                <a:tc>
                  <a:txBody>
                    <a:bodyPr/>
                    <a:lstStyle/>
                    <a:p>
                      <a:pPr algn="just"/>
                      <a:r>
                        <a:rPr lang="en-US" sz="2000" dirty="0">
                          <a:latin typeface="Arial" panose="020B0604020202020204" pitchFamily="34" charset="0"/>
                          <a:cs typeface="Arial" panose="020B0604020202020204" pitchFamily="34" charset="0"/>
                        </a:rPr>
                        <a:t>Commission paid to a banker or agent for allowed as collecting </a:t>
                      </a:r>
                      <a:r>
                        <a:rPr lang="en-US" sz="2000" dirty="0">
                          <a:solidFill>
                            <a:srgbClr val="FF0000"/>
                          </a:solidFill>
                          <a:latin typeface="Arial" panose="020B0604020202020204" pitchFamily="34" charset="0"/>
                          <a:cs typeface="Arial" panose="020B0604020202020204" pitchFamily="34" charset="0"/>
                        </a:rPr>
                        <a:t>dividend</a:t>
                      </a:r>
                      <a:r>
                        <a:rPr lang="en-US" sz="2000" dirty="0">
                          <a:latin typeface="Arial" panose="020B0604020202020204" pitchFamily="34" charset="0"/>
                          <a:cs typeface="Arial" panose="020B0604020202020204" pitchFamily="34" charset="0"/>
                        </a:rPr>
                        <a:t> or interest on securities is deduction while computing "Income from Other Sources"</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93(1)(a)</a:t>
                      </a:r>
                    </a:p>
                  </a:txBody>
                  <a:tcPr/>
                </a:tc>
                <a:tc>
                  <a:txBody>
                    <a:bodyPr/>
                    <a:lstStyle/>
                    <a:p>
                      <a:pPr algn="just"/>
                      <a:r>
                        <a:rPr lang="en-IN" sz="2000" dirty="0">
                          <a:latin typeface="Arial" panose="020B0604020202020204" pitchFamily="34" charset="0"/>
                          <a:cs typeface="Arial" panose="020B0604020202020204" pitchFamily="34" charset="0"/>
                        </a:rPr>
                        <a:t>Section 57(i)</a:t>
                      </a:r>
                    </a:p>
                  </a:txBody>
                  <a:tcPr/>
                </a:tc>
                <a:extLst>
                  <a:ext uri="{0D108BD9-81ED-4DB2-BD59-A6C34878D82A}">
                    <a16:rowId xmlns="" xmlns:a16="http://schemas.microsoft.com/office/drawing/2014/main" val="1429582561"/>
                  </a:ext>
                </a:extLst>
              </a:tr>
              <a:tr h="370840">
                <a:tc>
                  <a:txBody>
                    <a:bodyPr/>
                    <a:lstStyle/>
                    <a:p>
                      <a:pPr algn="just"/>
                      <a:r>
                        <a:rPr lang="en-US" sz="2000" dirty="0">
                          <a:latin typeface="Arial" panose="020B0604020202020204" pitchFamily="34" charset="0"/>
                          <a:cs typeface="Arial" panose="020B0604020202020204" pitchFamily="34" charset="0"/>
                        </a:rPr>
                        <a:t>In case of income referred to in Section 92(2)(c) deduction is allowed, so far as applicable, as per Section 29(1)(e)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3(1)(b)</a:t>
                      </a:r>
                    </a:p>
                  </a:txBody>
                  <a:tcPr/>
                </a:tc>
                <a:tc>
                  <a:txBody>
                    <a:bodyPr/>
                    <a:lstStyle/>
                    <a:p>
                      <a:pPr algn="just"/>
                      <a:r>
                        <a:rPr lang="en-IN" sz="2000" dirty="0">
                          <a:latin typeface="Arial" panose="020B0604020202020204" pitchFamily="34" charset="0"/>
                          <a:cs typeface="Arial" panose="020B0604020202020204" pitchFamily="34" charset="0"/>
                        </a:rPr>
                        <a:t>Section 57(</a:t>
                      </a:r>
                      <a:r>
                        <a:rPr lang="en-IN" sz="2000" dirty="0" err="1">
                          <a:latin typeface="Arial" panose="020B0604020202020204" pitchFamily="34" charset="0"/>
                          <a:cs typeface="Arial" panose="020B0604020202020204" pitchFamily="34" charset="0"/>
                        </a:rPr>
                        <a:t>ia</a:t>
                      </a:r>
                      <a:r>
                        <a:rPr lang="en-IN" sz="2000" dirty="0">
                          <a:latin typeface="Arial" panose="020B0604020202020204" pitchFamily="34" charset="0"/>
                          <a:cs typeface="Arial" panose="020B0604020202020204" pitchFamily="34" charset="0"/>
                        </a:rPr>
                        <a:t>)</a:t>
                      </a:r>
                    </a:p>
                  </a:txBody>
                  <a:tcPr/>
                </a:tc>
                <a:extLst>
                  <a:ext uri="{0D108BD9-81ED-4DB2-BD59-A6C34878D82A}">
                    <a16:rowId xmlns="" xmlns:a16="http://schemas.microsoft.com/office/drawing/2014/main" val="3131595871"/>
                  </a:ext>
                </a:extLst>
              </a:tr>
              <a:tr h="370840">
                <a:tc gridSpan="3">
                  <a:txBody>
                    <a:bodyPr/>
                    <a:lstStyle/>
                    <a:p>
                      <a:pPr algn="just"/>
                      <a:r>
                        <a:rPr lang="en-US" sz="2000" dirty="0" smtClean="0">
                          <a:solidFill>
                            <a:srgbClr val="00B050"/>
                          </a:solidFill>
                          <a:latin typeface="Arial" panose="020B0604020202020204" pitchFamily="34" charset="0"/>
                          <a:cs typeface="Arial" panose="020B0604020202020204" pitchFamily="34" charset="0"/>
                        </a:rPr>
                        <a:t>Sec 29(1)(e) deal with deductibility of employee contribution to provident fund</a:t>
                      </a:r>
                      <a:r>
                        <a:rPr lang="en-US" sz="2000" baseline="0" dirty="0" smtClean="0">
                          <a:solidFill>
                            <a:srgbClr val="00B050"/>
                          </a:solidFill>
                          <a:latin typeface="Arial" panose="020B0604020202020204" pitchFamily="34" charset="0"/>
                          <a:cs typeface="Arial" panose="020B0604020202020204" pitchFamily="34" charset="0"/>
                        </a:rPr>
                        <a:t> and there is a welcome change that if it is paid before the due date of filling of ITR, the deduction under it will be allowed as deduction.</a:t>
                      </a:r>
                      <a:endParaRPr lang="en-IN" sz="2000" dirty="0">
                        <a:solidFill>
                          <a:srgbClr val="00B050"/>
                        </a:solidFill>
                        <a:latin typeface="Arial" panose="020B0604020202020204" pitchFamily="34" charset="0"/>
                        <a:cs typeface="Arial" panose="020B0604020202020204" pitchFamily="34" charset="0"/>
                      </a:endParaRPr>
                    </a:p>
                  </a:txBody>
                  <a:tcPr/>
                </a:tc>
                <a:tc hMerge="1">
                  <a:txBody>
                    <a:bodyPr/>
                    <a:lstStyle/>
                    <a:p>
                      <a:pPr algn="just"/>
                      <a:endParaRPr lang="en-IN" sz="2000" dirty="0"/>
                    </a:p>
                  </a:txBody>
                  <a:tcPr/>
                </a:tc>
                <a:tc hMerge="1">
                  <a:txBody>
                    <a:bodyPr/>
                    <a:lstStyle/>
                    <a:p>
                      <a:pPr algn="just"/>
                      <a:endParaRPr lang="en-IN" sz="2000" dirty="0"/>
                    </a:p>
                  </a:txBody>
                  <a:tcPr/>
                </a:tc>
              </a:tr>
            </a:tbl>
          </a:graphicData>
        </a:graphic>
      </p:graphicFrame>
    </p:spTree>
    <p:extLst>
      <p:ext uri="{BB962C8B-B14F-4D97-AF65-F5344CB8AC3E}">
        <p14:creationId xmlns:p14="http://schemas.microsoft.com/office/powerpoint/2010/main" val="10486322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CAD5DC4-D7D6-A65B-3E49-52CC702C52D4}"/>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82A15B1C-A7CB-CC9F-67B6-B98E56030BEE}"/>
              </a:ext>
            </a:extLst>
          </p:cNvPr>
          <p:cNvGraphicFramePr>
            <a:graphicFrameLocks noGrp="1"/>
          </p:cNvGraphicFramePr>
          <p:nvPr>
            <p:extLst>
              <p:ext uri="{D42A27DB-BD31-4B8C-83A1-F6EECF244321}">
                <p14:modId xmlns:p14="http://schemas.microsoft.com/office/powerpoint/2010/main" val="1666816521"/>
              </p:ext>
            </p:extLst>
          </p:nvPr>
        </p:nvGraphicFramePr>
        <p:xfrm>
          <a:off x="173737" y="1015088"/>
          <a:ext cx="11430000" cy="5733184"/>
        </p:xfrm>
        <a:graphic>
          <a:graphicData uri="http://schemas.openxmlformats.org/drawingml/2006/table">
            <a:tbl>
              <a:tblPr firstRow="1" bandRow="1">
                <a:tableStyleId>{5C22544A-7EE6-4342-B048-85BDC9FD1C3A}</a:tableStyleId>
              </a:tblPr>
              <a:tblGrid>
                <a:gridCol w="6578845">
                  <a:extLst>
                    <a:ext uri="{9D8B030D-6E8A-4147-A177-3AD203B41FA5}">
                      <a16:colId xmlns="" xmlns:a16="http://schemas.microsoft.com/office/drawing/2014/main" val="2567584836"/>
                    </a:ext>
                  </a:extLst>
                </a:gridCol>
                <a:gridCol w="2453055">
                  <a:extLst>
                    <a:ext uri="{9D8B030D-6E8A-4147-A177-3AD203B41FA5}">
                      <a16:colId xmlns="" xmlns:a16="http://schemas.microsoft.com/office/drawing/2014/main" val="586023541"/>
                    </a:ext>
                  </a:extLst>
                </a:gridCol>
                <a:gridCol w="2398100">
                  <a:extLst>
                    <a:ext uri="{9D8B030D-6E8A-4147-A177-3AD203B41FA5}">
                      <a16:colId xmlns="" xmlns:a16="http://schemas.microsoft.com/office/drawing/2014/main" val="3396232855"/>
                    </a:ext>
                  </a:extLst>
                </a:gridCol>
              </a:tblGrid>
              <a:tr h="524869">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2339192598"/>
                  </a:ext>
                </a:extLst>
              </a:tr>
              <a:tr h="1736105">
                <a:tc>
                  <a:txBody>
                    <a:bodyPr/>
                    <a:lstStyle/>
                    <a:p>
                      <a:pPr algn="just"/>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income( from</a:t>
                      </a:r>
                      <a:r>
                        <a:rPr lang="en-US" sz="2000" baseline="0" dirty="0" smtClean="0">
                          <a:latin typeface="Arial" panose="020B0604020202020204" pitchFamily="34" charset="0"/>
                          <a:cs typeface="Arial" panose="020B0604020202020204" pitchFamily="34" charset="0"/>
                        </a:rPr>
                        <a:t> leasing)</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the nature referred to in section 92(2)(f) and (g) so far as may be, an amount as per section 28(1)(a) (b) (d), section 33, and subject to the provisions of section 28(2);</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93(1)(c)</a:t>
                      </a:r>
                    </a:p>
                  </a:txBody>
                  <a:tcPr/>
                </a:tc>
                <a:tc>
                  <a:txBody>
                    <a:bodyPr/>
                    <a:lstStyle/>
                    <a:p>
                      <a:pPr algn="just"/>
                      <a:r>
                        <a:rPr lang="en-IN" sz="2000" dirty="0">
                          <a:latin typeface="Arial" panose="020B0604020202020204" pitchFamily="34" charset="0"/>
                          <a:cs typeface="Arial" panose="020B0604020202020204" pitchFamily="34" charset="0"/>
                        </a:rPr>
                        <a:t>Section 57(ii)</a:t>
                      </a:r>
                    </a:p>
                  </a:txBody>
                  <a:tcPr/>
                </a:tc>
                <a:extLst>
                  <a:ext uri="{0D108BD9-81ED-4DB2-BD59-A6C34878D82A}">
                    <a16:rowId xmlns="" xmlns:a16="http://schemas.microsoft.com/office/drawing/2014/main" val="3182857242"/>
                  </a:ext>
                </a:extLst>
              </a:tr>
              <a:tr h="2139850">
                <a:tc>
                  <a:txBody>
                    <a:bodyPr/>
                    <a:lstStyle/>
                    <a:p>
                      <a:pPr algn="just"/>
                      <a:r>
                        <a:rPr lang="en-US" sz="2000" dirty="0">
                          <a:latin typeface="Arial" panose="020B0604020202020204" pitchFamily="34" charset="0"/>
                          <a:cs typeface="Arial" panose="020B0604020202020204" pitchFamily="34" charset="0"/>
                        </a:rPr>
                        <a:t>Family pension income, deduction allowed</a:t>
                      </a:r>
                    </a:p>
                    <a:p>
                      <a:pPr algn="just"/>
                      <a:r>
                        <a:rPr lang="en-US" sz="2000" dirty="0">
                          <a:latin typeface="Arial" panose="020B0604020202020204" pitchFamily="34" charset="0"/>
                          <a:cs typeface="Arial" panose="020B0604020202020204" pitchFamily="34" charset="0"/>
                        </a:rPr>
                        <a:t>i. 1/3 of such income or ₹25,000 (whichever is less) where tax is computed under Section 202(1); and</a:t>
                      </a:r>
                    </a:p>
                    <a:p>
                      <a:pPr algn="just"/>
                      <a:r>
                        <a:rPr lang="en-US" sz="2000" dirty="0">
                          <a:latin typeface="Arial" panose="020B0604020202020204" pitchFamily="34" charset="0"/>
                          <a:cs typeface="Arial" panose="020B0604020202020204" pitchFamily="34" charset="0"/>
                        </a:rPr>
                        <a:t>ii. 1/3 of such income or ₹15,000 (whichever is less) in any other case.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93(1)(d)</a:t>
                      </a:r>
                    </a:p>
                  </a:txBody>
                  <a:tcPr/>
                </a:tc>
                <a:tc>
                  <a:txBody>
                    <a:bodyPr/>
                    <a:lstStyle/>
                    <a:p>
                      <a:pPr algn="just"/>
                      <a:r>
                        <a:rPr lang="en-US" sz="2000" dirty="0">
                          <a:latin typeface="Arial" panose="020B0604020202020204" pitchFamily="34" charset="0"/>
                          <a:cs typeface="Arial" panose="020B0604020202020204" pitchFamily="34" charset="0"/>
                        </a:rPr>
                        <a:t>Section 57(</a:t>
                      </a:r>
                      <a:r>
                        <a:rPr lang="en-US" sz="2000" dirty="0" err="1">
                          <a:latin typeface="Arial" panose="020B0604020202020204" pitchFamily="34" charset="0"/>
                          <a:cs typeface="Arial" panose="020B0604020202020204" pitchFamily="34" charset="0"/>
                        </a:rPr>
                        <a:t>iia</a:t>
                      </a:r>
                      <a:r>
                        <a:rPr lang="en-US"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&amp; its Proviso</a:t>
                      </a:r>
                    </a:p>
                    <a:p>
                      <a:pPr algn="just"/>
                      <a:r>
                        <a:rPr lang="en-US" sz="2000" dirty="0">
                          <a:latin typeface="Arial" panose="020B0604020202020204" pitchFamily="34" charset="0"/>
                          <a:cs typeface="Arial" panose="020B0604020202020204" pitchFamily="34" charset="0"/>
                        </a:rPr>
                        <a:t>&amp; Explanation</a:t>
                      </a:r>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429582561"/>
                  </a:ext>
                </a:extLst>
              </a:tr>
              <a:tr h="1332360">
                <a:tc>
                  <a:txBody>
                    <a:bodyPr/>
                    <a:lstStyle/>
                    <a:p>
                      <a:pPr algn="just"/>
                      <a:r>
                        <a:rPr lang="en-US" sz="2000" dirty="0">
                          <a:latin typeface="Arial" panose="020B0604020202020204" pitchFamily="34" charset="0"/>
                          <a:cs typeface="Arial" panose="020B0604020202020204" pitchFamily="34" charset="0"/>
                        </a:rPr>
                        <a:t>Any other expenditure (not being in the nature of capital expenditure) laid out or expended wholly and exclusively for making or earning of income</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93(1)(e)</a:t>
                      </a:r>
                    </a:p>
                  </a:txBody>
                  <a:tcPr/>
                </a:tc>
                <a:tc>
                  <a:txBody>
                    <a:bodyPr/>
                    <a:lstStyle/>
                    <a:p>
                      <a:pPr algn="just"/>
                      <a:r>
                        <a:rPr lang="en-IN" sz="2000" dirty="0">
                          <a:latin typeface="Arial" panose="020B0604020202020204" pitchFamily="34" charset="0"/>
                          <a:cs typeface="Arial" panose="020B0604020202020204" pitchFamily="34" charset="0"/>
                        </a:rPr>
                        <a:t>Section 57(iii)</a:t>
                      </a:r>
                    </a:p>
                  </a:txBody>
                  <a:tcPr/>
                </a:tc>
                <a:extLst>
                  <a:ext uri="{0D108BD9-81ED-4DB2-BD59-A6C34878D82A}">
                    <a16:rowId xmlns="" xmlns:a16="http://schemas.microsoft.com/office/drawing/2014/main" val="3131595871"/>
                  </a:ext>
                </a:extLst>
              </a:tr>
            </a:tbl>
          </a:graphicData>
        </a:graphic>
      </p:graphicFrame>
    </p:spTree>
    <p:extLst>
      <p:ext uri="{BB962C8B-B14F-4D97-AF65-F5344CB8AC3E}">
        <p14:creationId xmlns:p14="http://schemas.microsoft.com/office/powerpoint/2010/main" val="13558147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7BD4B9-04AE-583E-E716-7C657A52FAD2}"/>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9DF27E4-3ADE-D5CE-3848-55941FD6EBF7}"/>
              </a:ext>
            </a:extLst>
          </p:cNvPr>
          <p:cNvGraphicFramePr>
            <a:graphicFrameLocks noGrp="1"/>
          </p:cNvGraphicFramePr>
          <p:nvPr>
            <p:extLst>
              <p:ext uri="{D42A27DB-BD31-4B8C-83A1-F6EECF244321}">
                <p14:modId xmlns:p14="http://schemas.microsoft.com/office/powerpoint/2010/main" val="3104247188"/>
              </p:ext>
            </p:extLst>
          </p:nvPr>
        </p:nvGraphicFramePr>
        <p:xfrm>
          <a:off x="832729" y="1033376"/>
          <a:ext cx="10578983" cy="2804160"/>
        </p:xfrm>
        <a:graphic>
          <a:graphicData uri="http://schemas.openxmlformats.org/drawingml/2006/table">
            <a:tbl>
              <a:tblPr firstRow="1" bandRow="1">
                <a:tableStyleId>{5C22544A-7EE6-4342-B048-85BDC9FD1C3A}</a:tableStyleId>
              </a:tblPr>
              <a:tblGrid>
                <a:gridCol w="5129159">
                  <a:extLst>
                    <a:ext uri="{9D8B030D-6E8A-4147-A177-3AD203B41FA5}">
                      <a16:colId xmlns="" xmlns:a16="http://schemas.microsoft.com/office/drawing/2014/main" val="2567584836"/>
                    </a:ext>
                  </a:extLst>
                </a:gridCol>
                <a:gridCol w="2880360">
                  <a:extLst>
                    <a:ext uri="{9D8B030D-6E8A-4147-A177-3AD203B41FA5}">
                      <a16:colId xmlns="" xmlns:a16="http://schemas.microsoft.com/office/drawing/2014/main" val="586023541"/>
                    </a:ext>
                  </a:extLst>
                </a:gridCol>
                <a:gridCol w="2569464">
                  <a:extLst>
                    <a:ext uri="{9D8B030D-6E8A-4147-A177-3AD203B41FA5}">
                      <a16:colId xmlns="" xmlns:a16="http://schemas.microsoft.com/office/drawing/2014/main" val="3396232855"/>
                    </a:ext>
                  </a:extLst>
                </a:gridCol>
              </a:tblGrid>
              <a:tr h="370840">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2339192598"/>
                  </a:ext>
                </a:extLst>
              </a:tr>
              <a:tr h="611684">
                <a:tc>
                  <a:txBody>
                    <a:bodyPr/>
                    <a:lstStyle/>
                    <a:p>
                      <a:pPr algn="just"/>
                      <a:r>
                        <a:rPr lang="en-US" sz="2000" dirty="0">
                          <a:latin typeface="Arial" panose="020B0604020202020204" pitchFamily="34" charset="0"/>
                          <a:cs typeface="Arial" panose="020B0604020202020204" pitchFamily="34" charset="0"/>
                        </a:rPr>
                        <a:t>Income referred to in Section 92(2)(i), a flat deduction of 50% of such income is allowed, and no other deduction is permitted under this section.</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93(1)(f)</a:t>
                      </a:r>
                    </a:p>
                  </a:txBody>
                  <a:tcPr/>
                </a:tc>
                <a:tc>
                  <a:txBody>
                    <a:bodyPr/>
                    <a:lstStyle/>
                    <a:p>
                      <a:pPr algn="just"/>
                      <a:r>
                        <a:rPr lang="en-IN" sz="2000" dirty="0">
                          <a:latin typeface="Arial" panose="020B0604020202020204" pitchFamily="34" charset="0"/>
                          <a:cs typeface="Arial" panose="020B0604020202020204" pitchFamily="34" charset="0"/>
                        </a:rPr>
                        <a:t>Section 57(iv)</a:t>
                      </a:r>
                    </a:p>
                  </a:txBody>
                  <a:tcPr/>
                </a:tc>
                <a:extLst>
                  <a:ext uri="{0D108BD9-81ED-4DB2-BD59-A6C34878D82A}">
                    <a16:rowId xmlns="" xmlns:a16="http://schemas.microsoft.com/office/drawing/2014/main" val="3182857242"/>
                  </a:ext>
                </a:extLst>
              </a:tr>
              <a:tr h="370840">
                <a:tc>
                  <a:txBody>
                    <a:bodyPr/>
                    <a:lstStyle/>
                    <a:p>
                      <a:pPr algn="just"/>
                      <a:r>
                        <a:rPr lang="en-US" sz="2000" dirty="0">
                          <a:latin typeface="Arial" panose="020B0604020202020204" pitchFamily="34" charset="0"/>
                          <a:cs typeface="Arial" panose="020B0604020202020204" pitchFamily="34" charset="0"/>
                        </a:rPr>
                        <a:t>Ather dividend income or income from specified Mutual Fund/UTI units</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93(2)(b)</a:t>
                      </a:r>
                    </a:p>
                  </a:txBody>
                  <a:tcPr/>
                </a:tc>
                <a:tc>
                  <a:txBody>
                    <a:bodyPr/>
                    <a:lstStyle/>
                    <a:p>
                      <a:pPr algn="just"/>
                      <a:r>
                        <a:rPr lang="en-IN" sz="2000" dirty="0">
                          <a:latin typeface="Arial" panose="020B0604020202020204" pitchFamily="34" charset="0"/>
                          <a:cs typeface="Arial" panose="020B0604020202020204" pitchFamily="34" charset="0"/>
                        </a:rPr>
                        <a:t>Section 57, 1st</a:t>
                      </a:r>
                    </a:p>
                    <a:p>
                      <a:pPr algn="just"/>
                      <a:r>
                        <a:rPr lang="en-IN" sz="2000" dirty="0">
                          <a:latin typeface="Arial" panose="020B0604020202020204" pitchFamily="34" charset="0"/>
                          <a:cs typeface="Arial" panose="020B0604020202020204" pitchFamily="34" charset="0"/>
                        </a:rPr>
                        <a:t>Proviso</a:t>
                      </a:r>
                    </a:p>
                  </a:txBody>
                  <a:tcPr/>
                </a:tc>
                <a:extLst>
                  <a:ext uri="{0D108BD9-81ED-4DB2-BD59-A6C34878D82A}">
                    <a16:rowId xmlns="" xmlns:a16="http://schemas.microsoft.com/office/drawing/2014/main" val="1429582561"/>
                  </a:ext>
                </a:extLst>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131595871"/>
                  </a:ext>
                </a:extLst>
              </a:tr>
            </a:tbl>
          </a:graphicData>
        </a:graphic>
      </p:graphicFrame>
    </p:spTree>
    <p:extLst>
      <p:ext uri="{BB962C8B-B14F-4D97-AF65-F5344CB8AC3E}">
        <p14:creationId xmlns:p14="http://schemas.microsoft.com/office/powerpoint/2010/main" val="23490714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A638F4E-B217-DB2F-F712-F2E2E5533433}"/>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8696F4D3-5A3F-B60B-5DEB-600C0C363794}"/>
              </a:ext>
            </a:extLst>
          </p:cNvPr>
          <p:cNvSpPr txBox="1"/>
          <p:nvPr/>
        </p:nvSpPr>
        <p:spPr>
          <a:xfrm>
            <a:off x="1069145" y="1266484"/>
            <a:ext cx="8079544" cy="4708981"/>
          </a:xfrm>
          <a:prstGeom prst="rect">
            <a:avLst/>
          </a:prstGeom>
          <a:noFill/>
        </p:spPr>
        <p:txBody>
          <a:bodyPr wrap="square">
            <a:spAutoFit/>
          </a:bodyPr>
          <a:lstStyle/>
          <a:p>
            <a:r>
              <a:rPr lang="en-US" sz="6000" b="1" dirty="0"/>
              <a:t>Section 94 -</a:t>
            </a:r>
          </a:p>
          <a:p>
            <a:r>
              <a:rPr lang="en-US" sz="6000" b="1" dirty="0"/>
              <a:t>Income from other sources</a:t>
            </a:r>
          </a:p>
          <a:p>
            <a:r>
              <a:rPr lang="en-US" sz="6000" b="1" dirty="0"/>
              <a:t>Amounts not deductible</a:t>
            </a:r>
            <a:endParaRPr lang="en-IN" sz="6000" b="1" dirty="0"/>
          </a:p>
        </p:txBody>
      </p:sp>
    </p:spTree>
    <p:extLst>
      <p:ext uri="{BB962C8B-B14F-4D97-AF65-F5344CB8AC3E}">
        <p14:creationId xmlns:p14="http://schemas.microsoft.com/office/powerpoint/2010/main" val="39686660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E045B4C-4C62-3ACA-65A5-B577BA036F5E}"/>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06895C6-9587-CEBA-095E-417CDCCAD456}"/>
              </a:ext>
            </a:extLst>
          </p:cNvPr>
          <p:cNvGraphicFramePr>
            <a:graphicFrameLocks noGrp="1"/>
          </p:cNvGraphicFramePr>
          <p:nvPr>
            <p:extLst>
              <p:ext uri="{D42A27DB-BD31-4B8C-83A1-F6EECF244321}">
                <p14:modId xmlns:p14="http://schemas.microsoft.com/office/powerpoint/2010/main" val="2022473025"/>
              </p:ext>
            </p:extLst>
          </p:nvPr>
        </p:nvGraphicFramePr>
        <p:xfrm>
          <a:off x="100584" y="733734"/>
          <a:ext cx="12091415" cy="5579092"/>
        </p:xfrm>
        <a:graphic>
          <a:graphicData uri="http://schemas.openxmlformats.org/drawingml/2006/table">
            <a:tbl>
              <a:tblPr firstRow="1" bandRow="1">
                <a:tableStyleId>{5C22544A-7EE6-4342-B048-85BDC9FD1C3A}</a:tableStyleId>
              </a:tblPr>
              <a:tblGrid>
                <a:gridCol w="7022592">
                  <a:extLst>
                    <a:ext uri="{9D8B030D-6E8A-4147-A177-3AD203B41FA5}">
                      <a16:colId xmlns="" xmlns:a16="http://schemas.microsoft.com/office/drawing/2014/main" val="2567584836"/>
                    </a:ext>
                  </a:extLst>
                </a:gridCol>
                <a:gridCol w="2514600">
                  <a:extLst>
                    <a:ext uri="{9D8B030D-6E8A-4147-A177-3AD203B41FA5}">
                      <a16:colId xmlns="" xmlns:a16="http://schemas.microsoft.com/office/drawing/2014/main" val="586023541"/>
                    </a:ext>
                  </a:extLst>
                </a:gridCol>
                <a:gridCol w="2554223">
                  <a:extLst>
                    <a:ext uri="{9D8B030D-6E8A-4147-A177-3AD203B41FA5}">
                      <a16:colId xmlns="" xmlns:a16="http://schemas.microsoft.com/office/drawing/2014/main" val="3396232855"/>
                    </a:ext>
                  </a:extLst>
                </a:gridCol>
              </a:tblGrid>
              <a:tr h="534715">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2339192598"/>
                  </a:ext>
                </a:extLst>
              </a:tr>
              <a:tr h="386615">
                <a:tc>
                  <a:txBody>
                    <a:bodyPr/>
                    <a:lstStyle/>
                    <a:p>
                      <a:pPr algn="just"/>
                      <a:r>
                        <a:rPr lang="en-IN" sz="2000" dirty="0">
                          <a:latin typeface="Arial" panose="020B0604020202020204" pitchFamily="34" charset="0"/>
                          <a:cs typeface="Arial" panose="020B0604020202020204" pitchFamily="34" charset="0"/>
                        </a:rPr>
                        <a:t>Preamble</a:t>
                      </a:r>
                    </a:p>
                  </a:txBody>
                  <a:tcPr/>
                </a:tc>
                <a:tc>
                  <a:txBody>
                    <a:bodyPr/>
                    <a:lstStyle/>
                    <a:p>
                      <a:pPr algn="just"/>
                      <a:r>
                        <a:rPr lang="en-IN" sz="2000" dirty="0">
                          <a:latin typeface="Arial" panose="020B0604020202020204" pitchFamily="34" charset="0"/>
                          <a:cs typeface="Arial" panose="020B0604020202020204" pitchFamily="34" charset="0"/>
                        </a:rPr>
                        <a:t>Section 94(1)</a:t>
                      </a:r>
                    </a:p>
                  </a:txBody>
                  <a:tcPr/>
                </a:tc>
                <a:tc>
                  <a:txBody>
                    <a:bodyPr/>
                    <a:lstStyle/>
                    <a:p>
                      <a:pPr algn="just"/>
                      <a:r>
                        <a:rPr lang="en-IN" sz="2000" dirty="0">
                          <a:latin typeface="Arial" panose="020B0604020202020204" pitchFamily="34" charset="0"/>
                          <a:cs typeface="Arial" panose="020B0604020202020204" pitchFamily="34" charset="0"/>
                        </a:rPr>
                        <a:t>Section 58(1)(a)</a:t>
                      </a:r>
                    </a:p>
                  </a:txBody>
                  <a:tcPr/>
                </a:tc>
                <a:extLst>
                  <a:ext uri="{0D108BD9-81ED-4DB2-BD59-A6C34878D82A}">
                    <a16:rowId xmlns="" xmlns:a16="http://schemas.microsoft.com/office/drawing/2014/main" val="3182857242"/>
                  </a:ext>
                </a:extLst>
              </a:tr>
              <a:tr h="309100">
                <a:tc>
                  <a:txBody>
                    <a:bodyPr/>
                    <a:lstStyle/>
                    <a:p>
                      <a:pPr algn="just"/>
                      <a:r>
                        <a:rPr lang="en-IN" sz="2000" dirty="0">
                          <a:latin typeface="Arial" panose="020B0604020202020204" pitchFamily="34" charset="0"/>
                          <a:cs typeface="Arial" panose="020B0604020202020204" pitchFamily="34" charset="0"/>
                        </a:rPr>
                        <a:t>Personal expenses</a:t>
                      </a:r>
                    </a:p>
                  </a:txBody>
                  <a:tcPr/>
                </a:tc>
                <a:tc>
                  <a:txBody>
                    <a:bodyPr/>
                    <a:lstStyle/>
                    <a:p>
                      <a:pPr algn="just"/>
                      <a:r>
                        <a:rPr lang="en-IN" sz="2000" dirty="0">
                          <a:latin typeface="Arial" panose="020B0604020202020204" pitchFamily="34" charset="0"/>
                          <a:cs typeface="Arial" panose="020B0604020202020204" pitchFamily="34" charset="0"/>
                        </a:rPr>
                        <a:t>Section 94(1)(a)</a:t>
                      </a:r>
                    </a:p>
                  </a:txBody>
                  <a:tcPr/>
                </a:tc>
                <a:tc>
                  <a:txBody>
                    <a:bodyPr/>
                    <a:lstStyle/>
                    <a:p>
                      <a:pPr algn="just"/>
                      <a:r>
                        <a:rPr lang="en-IN" sz="2000" dirty="0">
                          <a:latin typeface="Arial" panose="020B0604020202020204" pitchFamily="34" charset="0"/>
                          <a:cs typeface="Arial" panose="020B0604020202020204" pitchFamily="34" charset="0"/>
                        </a:rPr>
                        <a:t>Section 58(1)(a)(i)</a:t>
                      </a:r>
                    </a:p>
                  </a:txBody>
                  <a:tcPr/>
                </a:tc>
                <a:extLst>
                  <a:ext uri="{0D108BD9-81ED-4DB2-BD59-A6C34878D82A}">
                    <a16:rowId xmlns="" xmlns:a16="http://schemas.microsoft.com/office/drawing/2014/main" val="1429582561"/>
                  </a:ext>
                </a:extLst>
              </a:tr>
              <a:tr h="1017969">
                <a:tc>
                  <a:txBody>
                    <a:bodyPr/>
                    <a:lstStyle/>
                    <a:p>
                      <a:pPr algn="just"/>
                      <a:r>
                        <a:rPr lang="en-US" sz="2000" dirty="0">
                          <a:latin typeface="Arial" panose="020B0604020202020204" pitchFamily="34" charset="0"/>
                          <a:cs typeface="Arial" panose="020B0604020202020204" pitchFamily="34" charset="0"/>
                        </a:rPr>
                        <a:t>Interest payable outside India on which tax has not been paid or deducted under Chapter XIX-B</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94(1)(b)</a:t>
                      </a:r>
                    </a:p>
                  </a:txBody>
                  <a:tcPr/>
                </a:tc>
                <a:tc>
                  <a:txBody>
                    <a:bodyPr/>
                    <a:lstStyle/>
                    <a:p>
                      <a:pPr algn="just"/>
                      <a:r>
                        <a:rPr lang="en-IN" sz="2000" dirty="0">
                          <a:latin typeface="Arial" panose="020B0604020202020204" pitchFamily="34" charset="0"/>
                          <a:cs typeface="Arial" panose="020B0604020202020204" pitchFamily="34" charset="0"/>
                        </a:rPr>
                        <a:t>Section 58(1)(a)(ii)</a:t>
                      </a:r>
                    </a:p>
                  </a:txBody>
                  <a:tcPr/>
                </a:tc>
                <a:extLst>
                  <a:ext uri="{0D108BD9-81ED-4DB2-BD59-A6C34878D82A}">
                    <a16:rowId xmlns="" xmlns:a16="http://schemas.microsoft.com/office/drawing/2014/main" val="3131595871"/>
                  </a:ext>
                </a:extLst>
              </a:tr>
              <a:tr h="704088">
                <a:tc>
                  <a:txBody>
                    <a:bodyPr/>
                    <a:lstStyle/>
                    <a:p>
                      <a:pPr algn="just"/>
                      <a:r>
                        <a:rPr lang="en-US" sz="2000" dirty="0">
                          <a:latin typeface="Arial" panose="020B0604020202020204" pitchFamily="34" charset="0"/>
                          <a:cs typeface="Arial" panose="020B0604020202020204" pitchFamily="34" charset="0"/>
                        </a:rPr>
                        <a:t>Salary payable outside India unless tax has been paid or deducted under Chapter XIX-B</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94(1)(c)</a:t>
                      </a:r>
                    </a:p>
                  </a:txBody>
                  <a:tcPr/>
                </a:tc>
                <a:tc>
                  <a:txBody>
                    <a:bodyPr/>
                    <a:lstStyle/>
                    <a:p>
                      <a:pPr algn="just"/>
                      <a:r>
                        <a:rPr lang="en-IN" sz="2000" dirty="0">
                          <a:latin typeface="Arial" panose="020B0604020202020204" pitchFamily="34" charset="0"/>
                          <a:cs typeface="Arial" panose="020B0604020202020204" pitchFamily="34" charset="0"/>
                        </a:rPr>
                        <a:t>Section 58(1)(a)(iii)</a:t>
                      </a:r>
                    </a:p>
                  </a:txBody>
                  <a:tcPr/>
                </a:tc>
                <a:extLst>
                  <a:ext uri="{0D108BD9-81ED-4DB2-BD59-A6C34878D82A}">
                    <a16:rowId xmlns="" xmlns:a16="http://schemas.microsoft.com/office/drawing/2014/main" val="3132937005"/>
                  </a:ext>
                </a:extLst>
              </a:tr>
              <a:tr h="1768674">
                <a:tc>
                  <a:txBody>
                    <a:bodyPr/>
                    <a:lstStyle/>
                    <a:p>
                      <a:pPr algn="just"/>
                      <a:r>
                        <a:rPr lang="en-US" sz="2000" dirty="0">
                          <a:latin typeface="Arial" panose="020B0604020202020204" pitchFamily="34" charset="0"/>
                          <a:cs typeface="Arial" panose="020B0604020202020204" pitchFamily="34" charset="0"/>
                        </a:rPr>
                        <a:t>Sections 29, 35(b)(i) </a:t>
                      </a:r>
                      <a:r>
                        <a:rPr lang="en-US" sz="2000" dirty="0" smtClean="0">
                          <a:solidFill>
                            <a:srgbClr val="FF0000"/>
                          </a:solidFill>
                          <a:latin typeface="Arial" panose="020B0604020202020204" pitchFamily="34" charset="0"/>
                          <a:cs typeface="Arial" panose="020B0604020202020204" pitchFamily="34" charset="0"/>
                        </a:rPr>
                        <a:t>(40(a)(</a:t>
                      </a:r>
                      <a:r>
                        <a:rPr lang="en-US" sz="2000" dirty="0" err="1" smtClean="0">
                          <a:solidFill>
                            <a:srgbClr val="FF0000"/>
                          </a:solidFill>
                          <a:latin typeface="Arial" panose="020B0604020202020204" pitchFamily="34" charset="0"/>
                          <a:cs typeface="Arial" panose="020B0604020202020204" pitchFamily="34" charset="0"/>
                        </a:rPr>
                        <a:t>ia</a:t>
                      </a:r>
                      <a:r>
                        <a:rPr lang="en-US" sz="2000"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36 </a:t>
                      </a:r>
                      <a:r>
                        <a:rPr lang="en-US" sz="2000" dirty="0" smtClean="0">
                          <a:solidFill>
                            <a:srgbClr val="FF0000"/>
                          </a:solidFill>
                          <a:latin typeface="Arial" panose="020B0604020202020204" pitchFamily="34" charset="0"/>
                          <a:cs typeface="Arial" panose="020B0604020202020204" pitchFamily="34" charset="0"/>
                        </a:rPr>
                        <a:t>(41)</a:t>
                      </a:r>
                      <a:r>
                        <a:rPr lang="en-US" sz="2000" dirty="0" smtClean="0">
                          <a:latin typeface="Arial" panose="020B0604020202020204" pitchFamily="34" charset="0"/>
                          <a:cs typeface="Arial" panose="020B0604020202020204" pitchFamily="34" charset="0"/>
                        </a:rPr>
                        <a:t>apply </a:t>
                      </a:r>
                      <a:r>
                        <a:rPr lang="en-US" sz="2000" dirty="0">
                          <a:latin typeface="Arial" panose="020B0604020202020204" pitchFamily="34" charset="0"/>
                          <a:cs typeface="Arial" panose="020B0604020202020204" pitchFamily="34" charset="0"/>
                        </a:rPr>
                        <a:t>to "Income from Other Sources" in the same manner as they apply to "Profits and Gains of Business or Profession</a:t>
                      </a:r>
                      <a:r>
                        <a:rPr lang="en-US" sz="2000" dirty="0" smtClean="0">
                          <a:latin typeface="Arial" panose="020B0604020202020204" pitchFamily="34" charset="0"/>
                          <a:cs typeface="Arial" panose="020B0604020202020204" pitchFamily="34" charset="0"/>
                        </a:rPr>
                        <a:t>.</a:t>
                      </a:r>
                      <a:r>
                        <a:rPr lang="en-US" sz="2000" baseline="0" dirty="0" smtClean="0">
                          <a:latin typeface="Arial" panose="020B0604020202020204" pitchFamily="34" charset="0"/>
                          <a:cs typeface="Arial" panose="020B0604020202020204" pitchFamily="34" charset="0"/>
                        </a:rPr>
                        <a:t> </a:t>
                      </a:r>
                      <a:r>
                        <a:rPr lang="en-US" sz="2000" baseline="0" dirty="0" smtClean="0">
                          <a:solidFill>
                            <a:srgbClr val="00B050"/>
                          </a:solidFill>
                          <a:latin typeface="Arial" panose="020B0604020202020204" pitchFamily="34" charset="0"/>
                          <a:cs typeface="Arial" panose="020B0604020202020204" pitchFamily="34" charset="0"/>
                        </a:rPr>
                        <a:t>Whereas sec 29 is an enabling provisions as it allows you to claim certain deduction like contribution to PF and other funds subject to certain </a:t>
                      </a:r>
                      <a:r>
                        <a:rPr lang="en-US" sz="2000" baseline="0" dirty="0" err="1" smtClean="0">
                          <a:solidFill>
                            <a:srgbClr val="00B050"/>
                          </a:solidFill>
                          <a:latin typeface="Arial" panose="020B0604020202020204" pitchFamily="34" charset="0"/>
                          <a:cs typeface="Arial" panose="020B0604020202020204" pitchFamily="34" charset="0"/>
                        </a:rPr>
                        <a:t>conditon</a:t>
                      </a:r>
                      <a:r>
                        <a:rPr lang="en-US" sz="2000" baseline="0" dirty="0" smtClean="0">
                          <a:solidFill>
                            <a:srgbClr val="00B050"/>
                          </a:solidFill>
                          <a:latin typeface="Arial" panose="020B0604020202020204" pitchFamily="34" charset="0"/>
                          <a:cs typeface="Arial" panose="020B0604020202020204" pitchFamily="34" charset="0"/>
                        </a:rPr>
                        <a:t>: sec 35, 36 disabling provisions, hence why 29 taken here not clear but interesting situation and we should take as much benefit as available.</a:t>
                      </a:r>
                      <a:endParaRPr lang="en-IN" sz="2000" dirty="0">
                        <a:solidFill>
                          <a:srgbClr val="00B050"/>
                        </a:solidFill>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94(2)</a:t>
                      </a:r>
                    </a:p>
                  </a:txBody>
                  <a:tcPr/>
                </a:tc>
                <a:tc>
                  <a:txBody>
                    <a:bodyPr/>
                    <a:lstStyle/>
                    <a:p>
                      <a:pPr algn="just"/>
                      <a:r>
                        <a:rPr lang="en-IN" sz="2000" dirty="0">
                          <a:latin typeface="Arial" panose="020B0604020202020204" pitchFamily="34" charset="0"/>
                          <a:cs typeface="Arial" panose="020B0604020202020204" pitchFamily="34" charset="0"/>
                        </a:rPr>
                        <a:t>Sections 58(1A) &amp; (2)</a:t>
                      </a:r>
                    </a:p>
                  </a:txBody>
                  <a:tcPr/>
                </a:tc>
                <a:extLst>
                  <a:ext uri="{0D108BD9-81ED-4DB2-BD59-A6C34878D82A}">
                    <a16:rowId xmlns="" xmlns:a16="http://schemas.microsoft.com/office/drawing/2014/main" val="742157770"/>
                  </a:ext>
                </a:extLst>
              </a:tr>
            </a:tbl>
          </a:graphicData>
        </a:graphic>
      </p:graphicFrame>
    </p:spTree>
    <p:extLst>
      <p:ext uri="{BB962C8B-B14F-4D97-AF65-F5344CB8AC3E}">
        <p14:creationId xmlns:p14="http://schemas.microsoft.com/office/powerpoint/2010/main" val="11062954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F66B76F-849C-0B1B-A90E-4AF1F17EB4A3}"/>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52BAB98-9C92-47A9-F3DA-5380A6828669}"/>
              </a:ext>
            </a:extLst>
          </p:cNvPr>
          <p:cNvGraphicFramePr>
            <a:graphicFrameLocks noGrp="1"/>
          </p:cNvGraphicFramePr>
          <p:nvPr>
            <p:extLst>
              <p:ext uri="{D42A27DB-BD31-4B8C-83A1-F6EECF244321}">
                <p14:modId xmlns:p14="http://schemas.microsoft.com/office/powerpoint/2010/main" val="1343226872"/>
              </p:ext>
            </p:extLst>
          </p:nvPr>
        </p:nvGraphicFramePr>
        <p:xfrm>
          <a:off x="164592" y="893402"/>
          <a:ext cx="11567160" cy="5059680"/>
        </p:xfrm>
        <a:graphic>
          <a:graphicData uri="http://schemas.openxmlformats.org/drawingml/2006/table">
            <a:tbl>
              <a:tblPr firstRow="1" bandRow="1">
                <a:tableStyleId>{5C22544A-7EE6-4342-B048-85BDC9FD1C3A}</a:tableStyleId>
              </a:tblPr>
              <a:tblGrid>
                <a:gridCol w="6867144">
                  <a:extLst>
                    <a:ext uri="{9D8B030D-6E8A-4147-A177-3AD203B41FA5}">
                      <a16:colId xmlns="" xmlns:a16="http://schemas.microsoft.com/office/drawing/2014/main" val="2567584836"/>
                    </a:ext>
                  </a:extLst>
                </a:gridCol>
                <a:gridCol w="2273138">
                  <a:extLst>
                    <a:ext uri="{9D8B030D-6E8A-4147-A177-3AD203B41FA5}">
                      <a16:colId xmlns="" xmlns:a16="http://schemas.microsoft.com/office/drawing/2014/main" val="586023541"/>
                    </a:ext>
                  </a:extLst>
                </a:gridCol>
                <a:gridCol w="2426878">
                  <a:extLst>
                    <a:ext uri="{9D8B030D-6E8A-4147-A177-3AD203B41FA5}">
                      <a16:colId xmlns="" xmlns:a16="http://schemas.microsoft.com/office/drawing/2014/main" val="3396232855"/>
                    </a:ext>
                  </a:extLst>
                </a:gridCol>
              </a:tblGrid>
              <a:tr h="370840">
                <a:tc>
                  <a:txBody>
                    <a:bodyPr/>
                    <a:lstStyle/>
                    <a:p>
                      <a:pPr algn="just"/>
                      <a:r>
                        <a:rPr lang="en-IN" sz="2000" dirty="0">
                          <a:latin typeface="Arial" panose="020B0604020202020204" pitchFamily="34" charset="0"/>
                          <a:cs typeface="Arial" panose="020B0604020202020204" pitchFamily="34" charset="0"/>
                        </a:rPr>
                        <a:t>Description</a:t>
                      </a: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 xmlns:a16="http://schemas.microsoft.com/office/drawing/2014/main" val="2339192598"/>
                  </a:ext>
                </a:extLst>
              </a:tr>
              <a:tr h="370840">
                <a:tc>
                  <a:txBody>
                    <a:bodyPr/>
                    <a:lstStyle/>
                    <a:p>
                      <a:pPr algn="just"/>
                      <a:r>
                        <a:rPr lang="en-US" sz="2000" dirty="0">
                          <a:latin typeface="Arial" panose="020B0604020202020204" pitchFamily="34" charset="0"/>
                          <a:cs typeface="Arial" panose="020B0604020202020204" pitchFamily="34" charset="0"/>
                        </a:rPr>
                        <a:t>Applicability of section 59 to foreign company in computing income under the head 'income from other sources</a:t>
                      </a:r>
                      <a:r>
                        <a:rPr lang="en-US" sz="2000" dirty="0" smtClean="0">
                          <a:latin typeface="Arial" panose="020B0604020202020204" pitchFamily="34" charset="0"/>
                          <a:cs typeface="Arial" panose="020B0604020202020204" pitchFamily="34" charset="0"/>
                        </a:rPr>
                        <a:t>)</a:t>
                      </a:r>
                    </a:p>
                    <a:p>
                      <a:pPr algn="just"/>
                      <a:r>
                        <a:rPr lang="en-US" sz="2000" dirty="0" smtClean="0">
                          <a:solidFill>
                            <a:srgbClr val="00B050"/>
                          </a:solidFill>
                          <a:latin typeface="Arial" panose="020B0604020202020204" pitchFamily="34" charset="0"/>
                          <a:cs typeface="Arial" panose="020B0604020202020204" pitchFamily="34" charset="0"/>
                        </a:rPr>
                        <a:t>Sec</a:t>
                      </a:r>
                      <a:r>
                        <a:rPr lang="en-US" sz="2000" baseline="0" dirty="0" smtClean="0">
                          <a:solidFill>
                            <a:srgbClr val="00B050"/>
                          </a:solidFill>
                          <a:latin typeface="Arial" panose="020B0604020202020204" pitchFamily="34" charset="0"/>
                          <a:cs typeface="Arial" panose="020B0604020202020204" pitchFamily="34" charset="0"/>
                        </a:rPr>
                        <a:t> 44D provides that if there is any agreement signed </a:t>
                      </a:r>
                      <a:r>
                        <a:rPr lang="en-US" sz="2000" baseline="0" dirty="0" err="1" smtClean="0">
                          <a:solidFill>
                            <a:srgbClr val="00B050"/>
                          </a:solidFill>
                          <a:latin typeface="Arial" panose="020B0604020202020204" pitchFamily="34" charset="0"/>
                          <a:cs typeface="Arial" panose="020B0604020202020204" pitchFamily="34" charset="0"/>
                        </a:rPr>
                        <a:t>upto</a:t>
                      </a:r>
                      <a:r>
                        <a:rPr lang="en-US" sz="2000" baseline="0" dirty="0" smtClean="0">
                          <a:solidFill>
                            <a:srgbClr val="00B050"/>
                          </a:solidFill>
                          <a:latin typeface="Arial" panose="020B0604020202020204" pitchFamily="34" charset="0"/>
                          <a:cs typeface="Arial" panose="020B0604020202020204" pitchFamily="34" charset="0"/>
                        </a:rPr>
                        <a:t> 31.03.2003 </a:t>
                      </a:r>
                      <a:r>
                        <a:rPr lang="en-US" sz="2000" baseline="0" dirty="0" err="1" smtClean="0">
                          <a:solidFill>
                            <a:srgbClr val="00B050"/>
                          </a:solidFill>
                          <a:latin typeface="Arial" panose="020B0604020202020204" pitchFamily="34" charset="0"/>
                          <a:cs typeface="Arial" panose="020B0604020202020204" pitchFamily="34" charset="0"/>
                        </a:rPr>
                        <a:t>fromm</a:t>
                      </a:r>
                      <a:r>
                        <a:rPr lang="en-US" sz="2000" baseline="0" dirty="0" smtClean="0">
                          <a:solidFill>
                            <a:srgbClr val="00B050"/>
                          </a:solidFill>
                          <a:latin typeface="Arial" panose="020B0604020202020204" pitchFamily="34" charset="0"/>
                          <a:cs typeface="Arial" panose="020B0604020202020204" pitchFamily="34" charset="0"/>
                        </a:rPr>
                        <a:t> </a:t>
                      </a:r>
                      <a:r>
                        <a:rPr lang="en-US" sz="2000" baseline="0" dirty="0" err="1" smtClean="0">
                          <a:solidFill>
                            <a:srgbClr val="00B050"/>
                          </a:solidFill>
                          <a:latin typeface="Arial" panose="020B0604020202020204" pitchFamily="34" charset="0"/>
                          <a:cs typeface="Arial" panose="020B0604020202020204" pitchFamily="34" charset="0"/>
                        </a:rPr>
                        <a:t>Ist</a:t>
                      </a:r>
                      <a:r>
                        <a:rPr lang="en-US" sz="2000" baseline="0" dirty="0" smtClean="0">
                          <a:solidFill>
                            <a:srgbClr val="00B050"/>
                          </a:solidFill>
                          <a:latin typeface="Arial" panose="020B0604020202020204" pitchFamily="34" charset="0"/>
                          <a:cs typeface="Arial" panose="020B0604020202020204" pitchFamily="34" charset="0"/>
                        </a:rPr>
                        <a:t> April 1976 in respect of certain royalty, FTS, certain percentage of deduction and later on </a:t>
                      </a:r>
                      <a:r>
                        <a:rPr lang="en-US" sz="2000" baseline="0" dirty="0" smtClean="0">
                          <a:solidFill>
                            <a:srgbClr val="00B050"/>
                          </a:solidFill>
                          <a:latin typeface="Arial" panose="020B0604020202020204" pitchFamily="34" charset="0"/>
                          <a:cs typeface="Arial" panose="020B0604020202020204" pitchFamily="34" charset="0"/>
                        </a:rPr>
                        <a:t> </a:t>
                      </a:r>
                      <a:r>
                        <a:rPr lang="en-US" sz="2000" baseline="0" dirty="0" smtClean="0">
                          <a:solidFill>
                            <a:srgbClr val="00B050"/>
                          </a:solidFill>
                          <a:latin typeface="Arial" panose="020B0604020202020204" pitchFamily="34" charset="0"/>
                          <a:cs typeface="Arial" panose="020B0604020202020204" pitchFamily="34" charset="0"/>
                        </a:rPr>
                        <a:t>will be allowed of it. Now sec 44DA is there which provides that where royalty is linked to  PE and effectively connected with business. Sec 94(3) refers to sec 59 which deals with royalty and FTS effectively connected with business and hence should be chargeable under the head business and profession, hence section 59 should be conceptually in business chapter and not income from other source as it is derived from business.  being in Income from other source, no deduction whatsoever shall be allowed under 207 ( corresponding to section 115A) out of it.</a:t>
                      </a:r>
                      <a:endParaRPr lang="en-US" sz="2000" dirty="0">
                        <a:solidFill>
                          <a:srgbClr val="00B050"/>
                        </a:solidFill>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94(3</a:t>
                      </a:r>
                      <a:r>
                        <a:rPr lang="en-IN" sz="2000" dirty="0" smtClean="0">
                          <a:latin typeface="Arial" panose="020B0604020202020204" pitchFamily="34" charset="0"/>
                          <a:cs typeface="Arial" panose="020B0604020202020204" pitchFamily="34" charset="0"/>
                        </a:rPr>
                        <a:t>)</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Refers to sec 59</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58(3</a:t>
                      </a:r>
                      <a:r>
                        <a:rPr lang="en-IN" sz="2000" dirty="0" smtClean="0">
                          <a:latin typeface="Arial" panose="020B0604020202020204" pitchFamily="34" charset="0"/>
                          <a:cs typeface="Arial" panose="020B0604020202020204" pitchFamily="34" charset="0"/>
                        </a:rPr>
                        <a:t>)</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Refers</a:t>
                      </a:r>
                      <a:r>
                        <a:rPr lang="en-US" sz="2000" baseline="0" dirty="0" smtClean="0">
                          <a:latin typeface="Arial" panose="020B0604020202020204" pitchFamily="34" charset="0"/>
                          <a:cs typeface="Arial" panose="020B0604020202020204" pitchFamily="34" charset="0"/>
                        </a:rPr>
                        <a:t> to sec 44D and not sec 44DA</a:t>
                      </a:r>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182857242"/>
                  </a:ext>
                </a:extLst>
              </a:tr>
            </a:tbl>
          </a:graphicData>
        </a:graphic>
      </p:graphicFrame>
    </p:spTree>
    <p:extLst>
      <p:ext uri="{BB962C8B-B14F-4D97-AF65-F5344CB8AC3E}">
        <p14:creationId xmlns:p14="http://schemas.microsoft.com/office/powerpoint/2010/main" val="309361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7B71429-5956-5D22-9B62-04EE3DB21A23}"/>
              </a:ext>
            </a:extLst>
          </p:cNvPr>
          <p:cNvGraphicFramePr>
            <a:graphicFrameLocks noGrp="1"/>
          </p:cNvGraphicFramePr>
          <p:nvPr>
            <p:extLst/>
          </p:nvPr>
        </p:nvGraphicFramePr>
        <p:xfrm>
          <a:off x="710118" y="719666"/>
          <a:ext cx="10719882" cy="5491480"/>
        </p:xfrm>
        <a:graphic>
          <a:graphicData uri="http://schemas.openxmlformats.org/drawingml/2006/table">
            <a:tbl>
              <a:tblPr firstRow="1" bandRow="1">
                <a:tableStyleId>{5C22544A-7EE6-4342-B048-85BDC9FD1C3A}</a:tableStyleId>
              </a:tblPr>
              <a:tblGrid>
                <a:gridCol w="5359941">
                  <a:extLst>
                    <a:ext uri="{9D8B030D-6E8A-4147-A177-3AD203B41FA5}">
                      <a16:colId xmlns="" xmlns:a16="http://schemas.microsoft.com/office/drawing/2014/main" val="4026665576"/>
                    </a:ext>
                  </a:extLst>
                </a:gridCol>
                <a:gridCol w="5359941">
                  <a:extLst>
                    <a:ext uri="{9D8B030D-6E8A-4147-A177-3AD203B41FA5}">
                      <a16:colId xmlns="" xmlns:a16="http://schemas.microsoft.com/office/drawing/2014/main" val="3895031218"/>
                    </a:ext>
                  </a:extLst>
                </a:gridCol>
              </a:tblGrid>
              <a:tr h="370840">
                <a:tc>
                  <a:txBody>
                    <a:bodyPr/>
                    <a:lstStyle/>
                    <a:p>
                      <a:r>
                        <a:rPr lang="en-IN" b="1" dirty="0"/>
                        <a:t>Income Tax Act 2025-14 sub section</a:t>
                      </a:r>
                    </a:p>
                  </a:txBody>
                  <a:tcPr/>
                </a:tc>
                <a:tc>
                  <a:txBody>
                    <a:bodyPr/>
                    <a:lstStyle/>
                    <a:p>
                      <a:r>
                        <a:rPr lang="en-IN" b="1" dirty="0"/>
                        <a:t>Income Tax Act 1961-6 Sub section and</a:t>
                      </a:r>
                      <a:r>
                        <a:rPr lang="en-IN" b="1" baseline="0" dirty="0"/>
                        <a:t> explanation</a:t>
                      </a:r>
                      <a:endParaRPr lang="en-IN" b="1" dirty="0"/>
                    </a:p>
                  </a:txBody>
                  <a:tcPr/>
                </a:tc>
                <a:extLst>
                  <a:ext uri="{0D108BD9-81ED-4DB2-BD59-A6C34878D82A}">
                    <a16:rowId xmlns="" xmlns:a16="http://schemas.microsoft.com/office/drawing/2014/main" val="1333559270"/>
                  </a:ext>
                </a:extLst>
              </a:tr>
              <a:tr h="370840">
                <a:tc>
                  <a:txBody>
                    <a:bodyPr/>
                    <a:lstStyle/>
                    <a:p>
                      <a:pPr algn="just"/>
                      <a:r>
                        <a:rPr lang="en-US" sz="1800" b="1" i="0" u="none" strike="noStrike" kern="1200" baseline="0" dirty="0">
                          <a:solidFill>
                            <a:schemeClr val="dk1"/>
                          </a:solidFill>
                          <a:latin typeface="+mn-lt"/>
                          <a:ea typeface="+mn-ea"/>
                          <a:cs typeface="+mn-cs"/>
                        </a:rPr>
                        <a:t>6</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For the purposes of this Act, residential status in India in a tax year of a person shall be determined as per the provisions of this section</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 Preamble)</a:t>
                      </a:r>
                    </a:p>
                    <a:p>
                      <a:pPr algn="just"/>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An individual shall be resident in India in a tax year</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if he––</a:t>
                      </a:r>
                    </a:p>
                    <a:p>
                      <a:pPr marL="342900" indent="-342900" algn="just">
                        <a:buAutoNum type="alphaLcParenBoth"/>
                      </a:pP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is in India for a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total period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of one hundred and eighty-two days or more in that tax year; or</a:t>
                      </a:r>
                    </a:p>
                    <a:p>
                      <a:pPr marL="0" indent="0" algn="just">
                        <a:buNone/>
                      </a:pP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is in India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cumulatively for sixty days or more during that year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and has been in India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cumulatively for three hundred and sixty-five days or more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in the four years preceding such tax year.</a:t>
                      </a:r>
                    </a:p>
                    <a:p>
                      <a:pPr algn="just"/>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DTAA-Article 5-Construction PE- For a period or periods</a:t>
                      </a:r>
                      <a:endParaRPr lang="en-IN" dirty="0">
                        <a:solidFill>
                          <a:srgbClr val="00B050"/>
                        </a:solidFill>
                        <a:latin typeface="Arial" panose="020B0604020202020204" pitchFamily="34" charset="0"/>
                        <a:cs typeface="Arial" panose="020B0604020202020204" pitchFamily="34" charset="0"/>
                      </a:endParaRPr>
                    </a:p>
                  </a:txBody>
                  <a:tcPr/>
                </a:tc>
                <a:tc>
                  <a:txBody>
                    <a:bodyPr/>
                    <a:lstStyle/>
                    <a:p>
                      <a:pPr algn="just"/>
                      <a:r>
                        <a:rPr lang="en-US" dirty="0"/>
                        <a:t>6. </a:t>
                      </a:r>
                      <a:r>
                        <a:rPr lang="en-US" dirty="0">
                          <a:latin typeface="Arial" panose="020B0604020202020204" pitchFamily="34" charset="0"/>
                          <a:cs typeface="Arial" panose="020B0604020202020204" pitchFamily="34" charset="0"/>
                        </a:rPr>
                        <a:t>For the purposes of this Act,-</a:t>
                      </a:r>
                    </a:p>
                    <a:p>
                      <a:pPr algn="just"/>
                      <a:r>
                        <a:rPr lang="en-US" dirty="0">
                          <a:latin typeface="Arial" panose="020B0604020202020204" pitchFamily="34" charset="0"/>
                          <a:cs typeface="Arial" panose="020B0604020202020204" pitchFamily="34" charset="0"/>
                        </a:rPr>
                        <a:t>(1)	 	An individual is said to be resident in India in any previous year, if he-</a:t>
                      </a:r>
                    </a:p>
                    <a:p>
                      <a:pPr algn="just"/>
                      <a:r>
                        <a:rPr lang="en-US" dirty="0">
                          <a:latin typeface="Arial" panose="020B0604020202020204" pitchFamily="34" charset="0"/>
                          <a:cs typeface="Arial" panose="020B0604020202020204" pitchFamily="34" charset="0"/>
                        </a:rPr>
                        <a:t>(a)	 	is in India in that year </a:t>
                      </a:r>
                      <a:r>
                        <a:rPr lang="en-US" dirty="0">
                          <a:solidFill>
                            <a:srgbClr val="FF0000"/>
                          </a:solidFill>
                          <a:latin typeface="Arial" panose="020B0604020202020204" pitchFamily="34" charset="0"/>
                          <a:cs typeface="Arial" panose="020B0604020202020204" pitchFamily="34" charset="0"/>
                        </a:rPr>
                        <a:t>for a period or periods</a:t>
                      </a:r>
                      <a:r>
                        <a:rPr lang="en-US" dirty="0">
                          <a:latin typeface="Arial" panose="020B0604020202020204" pitchFamily="34" charset="0"/>
                          <a:cs typeface="Arial" panose="020B0604020202020204" pitchFamily="34" charset="0"/>
                        </a:rPr>
                        <a:t> amounting in all to one hundred and eighty-two days or more ; or</a:t>
                      </a:r>
                    </a:p>
                    <a:p>
                      <a:pPr algn="just"/>
                      <a:r>
                        <a:rPr lang="en-US" dirty="0">
                          <a:latin typeface="Arial" panose="020B0604020202020204" pitchFamily="34" charset="0"/>
                          <a:cs typeface="Arial" panose="020B0604020202020204" pitchFamily="34" charset="0"/>
                        </a:rPr>
                        <a:t>(b)	 	66[***]</a:t>
                      </a:r>
                    </a:p>
                    <a:p>
                      <a:pPr algn="just"/>
                      <a:r>
                        <a:rPr lang="en-US" dirty="0">
                          <a:latin typeface="Arial" panose="020B0604020202020204" pitchFamily="34" charset="0"/>
                          <a:cs typeface="Arial" panose="020B0604020202020204" pitchFamily="34" charset="0"/>
                        </a:rPr>
                        <a:t>(c)	 	having within the four years preceding that year been in India </a:t>
                      </a:r>
                      <a:r>
                        <a:rPr lang="en-US" dirty="0">
                          <a:solidFill>
                            <a:srgbClr val="FF0000"/>
                          </a:solidFill>
                          <a:latin typeface="Arial" panose="020B0604020202020204" pitchFamily="34" charset="0"/>
                          <a:cs typeface="Arial" panose="020B0604020202020204" pitchFamily="34" charset="0"/>
                        </a:rPr>
                        <a:t>for a period or periods amounting </a:t>
                      </a:r>
                      <a:r>
                        <a:rPr lang="en-US" dirty="0">
                          <a:latin typeface="Arial" panose="020B0604020202020204" pitchFamily="34" charset="0"/>
                          <a:cs typeface="Arial" panose="020B0604020202020204" pitchFamily="34" charset="0"/>
                        </a:rPr>
                        <a:t>in all to three hun­dred and sixty-five days or more, is in India </a:t>
                      </a:r>
                      <a:r>
                        <a:rPr lang="en-US" dirty="0">
                          <a:solidFill>
                            <a:srgbClr val="FF0000"/>
                          </a:solidFill>
                          <a:latin typeface="Arial" panose="020B0604020202020204" pitchFamily="34" charset="0"/>
                          <a:cs typeface="Arial" panose="020B0604020202020204" pitchFamily="34" charset="0"/>
                        </a:rPr>
                        <a:t>for a period or periods </a:t>
                      </a:r>
                      <a:r>
                        <a:rPr lang="en-US" dirty="0">
                          <a:latin typeface="Arial" panose="020B0604020202020204" pitchFamily="34" charset="0"/>
                          <a:cs typeface="Arial" panose="020B0604020202020204" pitchFamily="34" charset="0"/>
                        </a:rPr>
                        <a:t>amounting in all to sixty days or more in that year.</a:t>
                      </a:r>
                      <a:endParaRPr lang="en-IN"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029373001"/>
                  </a:ext>
                </a:extLst>
              </a:tr>
              <a:tr h="370840">
                <a:tc gridSpan="2">
                  <a:txBody>
                    <a:bodyPr/>
                    <a:lstStyle/>
                    <a:p>
                      <a:pPr algn="just"/>
                      <a:r>
                        <a:rPr lang="en-IN" dirty="0">
                          <a:solidFill>
                            <a:srgbClr val="00B050"/>
                          </a:solidFill>
                          <a:latin typeface="Arial" panose="020B0604020202020204" pitchFamily="34" charset="0"/>
                          <a:cs typeface="Arial" panose="020B0604020202020204" pitchFamily="34" charset="0"/>
                        </a:rPr>
                        <a:t>Whether total period means fixed length of uninterrupted time ,? P Shah 4 SCC 38 earlier it was period or periods mean interrupted period. Now one may argue that continuous period of 182 days </a:t>
                      </a:r>
                    </a:p>
                  </a:txBody>
                  <a:tcPr/>
                </a:tc>
                <a:tc hMerge="1">
                  <a:txBody>
                    <a:bodyPr/>
                    <a:lstStyle/>
                    <a:p>
                      <a:pPr algn="just"/>
                      <a:endParaRPr lang="en-IN"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49415260"/>
                  </a:ext>
                </a:extLst>
              </a:tr>
            </a:tbl>
          </a:graphicData>
        </a:graphic>
      </p:graphicFrame>
    </p:spTree>
    <p:extLst>
      <p:ext uri="{BB962C8B-B14F-4D97-AF65-F5344CB8AC3E}">
        <p14:creationId xmlns:p14="http://schemas.microsoft.com/office/powerpoint/2010/main" val="4428144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5228844"/>
              </p:ext>
            </p:extLst>
          </p:nvPr>
        </p:nvGraphicFramePr>
        <p:xfrm>
          <a:off x="612647" y="829394"/>
          <a:ext cx="10835641" cy="4206240"/>
        </p:xfrm>
        <a:graphic>
          <a:graphicData uri="http://schemas.openxmlformats.org/drawingml/2006/table">
            <a:tbl>
              <a:tblPr firstRow="1" bandRow="1">
                <a:tableStyleId>{5C22544A-7EE6-4342-B048-85BDC9FD1C3A}</a:tableStyleId>
              </a:tblPr>
              <a:tblGrid>
                <a:gridCol w="6109927"/>
                <a:gridCol w="2622594"/>
                <a:gridCol w="2103120"/>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tr>
              <a:tr h="370840">
                <a:tc>
                  <a:txBody>
                    <a:bodyPr/>
                    <a:lstStyle/>
                    <a:p>
                      <a:pPr algn="just"/>
                      <a:r>
                        <a:rPr lang="en-US" sz="2000" dirty="0">
                          <a:latin typeface="Arial" panose="020B0604020202020204" pitchFamily="34" charset="0"/>
                          <a:cs typeface="Arial" panose="020B0604020202020204" pitchFamily="34" charset="0"/>
                        </a:rPr>
                        <a:t>No deduction of any expenditure or allowance is allowed while computing income from lotteries, games, gambling or </a:t>
                      </a:r>
                      <a:r>
                        <a:rPr lang="en-US" sz="2000" dirty="0" smtClean="0">
                          <a:latin typeface="Arial" panose="020B0604020202020204" pitchFamily="34" charset="0"/>
                          <a:cs typeface="Arial" panose="020B0604020202020204" pitchFamily="34" charset="0"/>
                        </a:rPr>
                        <a:t>betting.</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94(4)</a:t>
                      </a:r>
                    </a:p>
                  </a:txBody>
                  <a:tcPr/>
                </a:tc>
                <a:tc>
                  <a:txBody>
                    <a:bodyPr/>
                    <a:lstStyle/>
                    <a:p>
                      <a:pPr algn="just"/>
                      <a:r>
                        <a:rPr lang="en-IN" sz="2000" dirty="0">
                          <a:latin typeface="Arial" panose="020B0604020202020204" pitchFamily="34" charset="0"/>
                          <a:cs typeface="Arial" panose="020B0604020202020204" pitchFamily="34" charset="0"/>
                        </a:rPr>
                        <a:t>Section 58(4)</a:t>
                      </a:r>
                    </a:p>
                  </a:txBody>
                  <a:tcPr/>
                </a:tc>
              </a:tr>
              <a:tr h="370840">
                <a:tc>
                  <a:txBody>
                    <a:bodyPr/>
                    <a:lstStyle/>
                    <a:p>
                      <a:pPr algn="just"/>
                      <a:r>
                        <a:rPr lang="en-US" sz="2000" dirty="0">
                          <a:latin typeface="Arial" panose="020B0604020202020204" pitchFamily="34" charset="0"/>
                          <a:cs typeface="Arial" panose="020B0604020202020204" pitchFamily="34" charset="0"/>
                        </a:rPr>
                        <a:t>Sub-section (4) shall not apply in computing the income of an assessee, being the owner of horses maintained for running in horse races, from the activity of owning and maintaining such horses.</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94(5)</a:t>
                      </a:r>
                    </a:p>
                  </a:txBody>
                  <a:tcPr/>
                </a:tc>
                <a:tc>
                  <a:txBody>
                    <a:bodyPr/>
                    <a:lstStyle/>
                    <a:p>
                      <a:pPr algn="just"/>
                      <a:r>
                        <a:rPr lang="en-IN" sz="2000" dirty="0">
                          <a:latin typeface="Arial" panose="020B0604020202020204" pitchFamily="34" charset="0"/>
                          <a:cs typeface="Arial" panose="020B0604020202020204" pitchFamily="34" charset="0"/>
                        </a:rPr>
                        <a:t>Section 58(4),</a:t>
                      </a:r>
                    </a:p>
                    <a:p>
                      <a:pPr algn="just"/>
                      <a:r>
                        <a:rPr lang="en-IN" sz="2000" dirty="0">
                          <a:latin typeface="Arial" panose="020B0604020202020204" pitchFamily="34" charset="0"/>
                          <a:cs typeface="Arial" panose="020B0604020202020204" pitchFamily="34" charset="0"/>
                        </a:rPr>
                        <a:t>Proviso</a:t>
                      </a:r>
                    </a:p>
                  </a:txBody>
                  <a:tcPr/>
                </a:tc>
              </a:tr>
              <a:tr h="370840">
                <a:tc>
                  <a:txBody>
                    <a:bodyPr/>
                    <a:lstStyle/>
                    <a:p>
                      <a:pPr algn="just"/>
                      <a:r>
                        <a:rPr lang="en-IN" sz="2000" dirty="0">
                          <a:latin typeface="Arial" panose="020B0604020202020204" pitchFamily="34" charset="0"/>
                          <a:cs typeface="Arial" panose="020B0604020202020204" pitchFamily="34" charset="0"/>
                        </a:rPr>
                        <a:t>Meaning of "horse race"</a:t>
                      </a:r>
                    </a:p>
                  </a:txBody>
                  <a:tcPr/>
                </a:tc>
                <a:tc>
                  <a:txBody>
                    <a:bodyPr/>
                    <a:lstStyle/>
                    <a:p>
                      <a:pPr algn="just"/>
                      <a:r>
                        <a:rPr lang="en-IN" sz="2000" dirty="0">
                          <a:latin typeface="Arial" panose="020B0604020202020204" pitchFamily="34" charset="0"/>
                          <a:cs typeface="Arial" panose="020B0604020202020204" pitchFamily="34" charset="0"/>
                        </a:rPr>
                        <a:t>Section 94(6)</a:t>
                      </a:r>
                    </a:p>
                  </a:txBody>
                  <a:tcPr/>
                </a:tc>
                <a:tc>
                  <a:txBody>
                    <a:bodyPr/>
                    <a:lstStyle/>
                    <a:p>
                      <a:pPr algn="just"/>
                      <a:r>
                        <a:rPr lang="en-IN" sz="2000" dirty="0">
                          <a:latin typeface="Arial" panose="020B0604020202020204" pitchFamily="34" charset="0"/>
                          <a:cs typeface="Arial" panose="020B0604020202020204" pitchFamily="34" charset="0"/>
                        </a:rPr>
                        <a:t>Section 58(4),</a:t>
                      </a:r>
                    </a:p>
                    <a:p>
                      <a:pPr algn="just"/>
                      <a:r>
                        <a:rPr lang="en-IN" sz="2000" dirty="0">
                          <a:latin typeface="Arial" panose="020B0604020202020204" pitchFamily="34" charset="0"/>
                          <a:cs typeface="Arial" panose="020B0604020202020204" pitchFamily="34" charset="0"/>
                        </a:rPr>
                        <a:t>Explanation</a:t>
                      </a:r>
                    </a:p>
                  </a:txBody>
                  <a:tcPr/>
                </a:tc>
              </a:tr>
              <a:tr h="370840">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tr>
              <a:tr h="370840">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123711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2258585"/>
              </p:ext>
            </p:extLst>
          </p:nvPr>
        </p:nvGraphicFramePr>
        <p:xfrm>
          <a:off x="731519" y="719666"/>
          <a:ext cx="10771632" cy="5318760"/>
        </p:xfrm>
        <a:graphic>
          <a:graphicData uri="http://schemas.openxmlformats.org/drawingml/2006/table">
            <a:tbl>
              <a:tblPr firstRow="1" bandRow="1">
                <a:tableStyleId>{5C22544A-7EE6-4342-B048-85BDC9FD1C3A}</a:tableStyleId>
              </a:tblPr>
              <a:tblGrid>
                <a:gridCol w="466345"/>
                <a:gridCol w="5148072"/>
                <a:gridCol w="5157215"/>
              </a:tblGrid>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chemeClr val="lt1"/>
                          </a:solidFill>
                          <a:latin typeface="Arial" panose="020B0604020202020204" pitchFamily="34" charset="0"/>
                          <a:ea typeface="+mn-ea"/>
                          <a:cs typeface="Arial" panose="020B0604020202020204" pitchFamily="34" charset="0"/>
                        </a:rPr>
                        <a:t> </a:t>
                      </a:r>
                      <a:r>
                        <a:rPr lang="en-US" sz="1800" b="0" i="0" u="none" strike="noStrike" kern="1200" baseline="0" dirty="0">
                          <a:solidFill>
                            <a:schemeClr val="bg1"/>
                          </a:solidFill>
                          <a:latin typeface="Arial" panose="020B0604020202020204" pitchFamily="34" charset="0"/>
                          <a:ea typeface="+mn-ea"/>
                          <a:cs typeface="Arial" panose="020B0604020202020204" pitchFamily="34" charset="0"/>
                        </a:rPr>
                        <a:t>SET OFF, OR CARRY FORWARD AND SET OFF OF LOSSES </a:t>
                      </a:r>
                      <a:endParaRPr lang="en-IN" sz="18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18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Income Tax Act 1961-Chapter VI</a:t>
                      </a:r>
                      <a:endParaRPr lang="en-IN" sz="18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Income</a:t>
                      </a:r>
                      <a:r>
                        <a:rPr lang="en-US" sz="1800" baseline="0" dirty="0">
                          <a:latin typeface="Arial" panose="020B0604020202020204" pitchFamily="34" charset="0"/>
                          <a:cs typeface="Arial" panose="020B0604020202020204" pitchFamily="34" charset="0"/>
                        </a:rPr>
                        <a:t> Tax Bill 2025-Chapter VII</a:t>
                      </a:r>
                      <a:endParaRPr lang="en-IN" sz="18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US" sz="1800" dirty="0">
                          <a:latin typeface="Arial" panose="020B0604020202020204" pitchFamily="34" charset="0"/>
                          <a:cs typeface="Arial" panose="020B0604020202020204" pitchFamily="34" charset="0"/>
                        </a:rPr>
                        <a:t>Sections</a:t>
                      </a:r>
                      <a:r>
                        <a:rPr lang="en-US" sz="1800" baseline="0" dirty="0">
                          <a:latin typeface="Arial" panose="020B0604020202020204" pitchFamily="34" charset="0"/>
                          <a:cs typeface="Arial" panose="020B0604020202020204" pitchFamily="34" charset="0"/>
                        </a:rPr>
                        <a:t> 70 to 80-No of section 16</a:t>
                      </a:r>
                      <a:endParaRPr lang="en-IN" sz="1800" dirty="0">
                        <a:latin typeface="Arial" panose="020B0604020202020204" pitchFamily="34" charset="0"/>
                        <a:cs typeface="Arial" panose="020B0604020202020204" pitchFamily="34" charset="0"/>
                      </a:endParaRPr>
                    </a:p>
                  </a:txBody>
                  <a:tcPr/>
                </a:tc>
                <a:tc>
                  <a:txBody>
                    <a:bodyPr/>
                    <a:lstStyle/>
                    <a:p>
                      <a:pPr algn="just"/>
                      <a:r>
                        <a:rPr lang="en-US" sz="1800" dirty="0">
                          <a:latin typeface="Arial" panose="020B0604020202020204" pitchFamily="34" charset="0"/>
                          <a:cs typeface="Arial" panose="020B0604020202020204" pitchFamily="34" charset="0"/>
                        </a:rPr>
                        <a:t>Sections 108 to 121</a:t>
                      </a:r>
                      <a:r>
                        <a:rPr lang="en-US" sz="1800" baseline="0" dirty="0">
                          <a:latin typeface="Arial" panose="020B0604020202020204" pitchFamily="34" charset="0"/>
                          <a:cs typeface="Arial" panose="020B0604020202020204" pitchFamily="34" charset="0"/>
                        </a:rPr>
                        <a:t>-No of section  14</a:t>
                      </a:r>
                      <a:endParaRPr lang="en-IN" sz="18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US" sz="1800" b="1" dirty="0" smtClean="0">
                          <a:latin typeface="Arial" panose="020B0604020202020204" pitchFamily="34" charset="0"/>
                          <a:cs typeface="Arial" panose="020B0604020202020204" pitchFamily="34" charset="0"/>
                        </a:rPr>
                        <a:t>79.</a:t>
                      </a:r>
                      <a:r>
                        <a:rPr lang="en-US" sz="1800" dirty="0" smtClean="0">
                          <a:latin typeface="Arial" panose="020B0604020202020204" pitchFamily="34" charset="0"/>
                          <a:cs typeface="Arial" panose="020B0604020202020204" pitchFamily="34" charset="0"/>
                        </a:rPr>
                        <a:t> (1) Notwithstanding anything contained in this Chapter, where a change in shareholding has taken place during the previous year in the case of a company, not being a company in which the public are substantially interested, no loss incurred in any year prior to the previous year shall </a:t>
                      </a:r>
                      <a:r>
                        <a:rPr lang="en-US" sz="1800" u="sng" dirty="0" smtClean="0">
                          <a:solidFill>
                            <a:srgbClr val="FF0000"/>
                          </a:solidFill>
                          <a:latin typeface="Arial" panose="020B0604020202020204" pitchFamily="34" charset="0"/>
                          <a:cs typeface="Arial" panose="020B0604020202020204" pitchFamily="34" charset="0"/>
                        </a:rPr>
                        <a:t>be carried forward and set off against the income of the previous year</a:t>
                      </a:r>
                      <a:r>
                        <a:rPr lang="en-US" sz="1800" dirty="0" smtClean="0">
                          <a:latin typeface="Arial" panose="020B0604020202020204" pitchFamily="34" charset="0"/>
                          <a:cs typeface="Arial" panose="020B0604020202020204" pitchFamily="34" charset="0"/>
                        </a:rPr>
                        <a:t>, unless on the last day of the previous year, the shares of the company carrying not less than fifty-one per cent of the voting power were beneficially held by </a:t>
                      </a:r>
                      <a:r>
                        <a:rPr lang="en-US" sz="1800" dirty="0" smtClean="0">
                          <a:solidFill>
                            <a:srgbClr val="FF0000"/>
                          </a:solidFill>
                          <a:latin typeface="Arial" panose="020B0604020202020204" pitchFamily="34" charset="0"/>
                          <a:cs typeface="Arial" panose="020B0604020202020204" pitchFamily="34" charset="0"/>
                        </a:rPr>
                        <a:t>persons</a:t>
                      </a:r>
                      <a:r>
                        <a:rPr lang="en-US" sz="1800" dirty="0" smtClean="0">
                          <a:latin typeface="Arial" panose="020B0604020202020204" pitchFamily="34" charset="0"/>
                          <a:cs typeface="Arial" panose="020B0604020202020204" pitchFamily="34" charset="0"/>
                        </a:rPr>
                        <a:t> who beneficially held shares of the company carrying not less than fifty-one per cent of the voting power on the last day of the year or years in which the loss was incurred:</a:t>
                      </a:r>
                      <a:endParaRPr lang="en-IN" sz="1800" dirty="0">
                        <a:latin typeface="Arial" panose="020B0604020202020204" pitchFamily="34" charset="0"/>
                        <a:cs typeface="Arial" panose="020B0604020202020204" pitchFamily="34" charset="0"/>
                      </a:endParaRPr>
                    </a:p>
                  </a:txBody>
                  <a:tcPr/>
                </a:tc>
                <a:tc>
                  <a:txBody>
                    <a:bodyPr/>
                    <a:lstStyle/>
                    <a:p>
                      <a:pPr algn="just"/>
                      <a:r>
                        <a:rPr lang="en-US" sz="1800" dirty="0" smtClean="0">
                          <a:latin typeface="Arial" panose="020B0604020202020204" pitchFamily="34" charset="0"/>
                          <a:cs typeface="Arial" panose="020B0604020202020204" pitchFamily="34" charset="0"/>
                        </a:rPr>
                        <a:t>(3) Irrespective of anything contained in this Chapter, in case of a change in shareholding during the tax year of a company (not being a company in which the public are substantially interested),—</a:t>
                      </a:r>
                    </a:p>
                    <a:p>
                      <a:pPr algn="just"/>
                      <a:r>
                        <a:rPr lang="en-US" sz="1800" dirty="0" smtClean="0">
                          <a:latin typeface="Arial" panose="020B0604020202020204" pitchFamily="34" charset="0"/>
                          <a:cs typeface="Arial" panose="020B0604020202020204" pitchFamily="34" charset="0"/>
                        </a:rPr>
                        <a:t>(a)	 	no loss incurred in any year prior to the tax year shall be carried forward and set off against the income of the tax year unless on the last day of the tax year, the shares of the company carrying not less than 51% of the voting power were beneficially held by the </a:t>
                      </a:r>
                      <a:r>
                        <a:rPr lang="en-US" sz="1800" dirty="0" smtClean="0">
                          <a:solidFill>
                            <a:srgbClr val="FF0000"/>
                          </a:solidFill>
                          <a:latin typeface="Arial" panose="020B0604020202020204" pitchFamily="34" charset="0"/>
                          <a:cs typeface="Arial" panose="020B0604020202020204" pitchFamily="34" charset="0"/>
                        </a:rPr>
                        <a:t>persons</a:t>
                      </a:r>
                      <a:r>
                        <a:rPr lang="en-US" sz="1800" dirty="0" smtClean="0">
                          <a:latin typeface="Arial" panose="020B0604020202020204" pitchFamily="34" charset="0"/>
                          <a:cs typeface="Arial" panose="020B0604020202020204" pitchFamily="34" charset="0"/>
                        </a:rPr>
                        <a:t> who beneficially held shares of the company carrying not less than 51% of the voting power on the last day of the year or years in which the loss was incurred; and</a:t>
                      </a:r>
                      <a:endParaRPr lang="en-IN" sz="1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176254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6599997"/>
              </p:ext>
            </p:extLst>
          </p:nvPr>
        </p:nvGraphicFramePr>
        <p:xfrm>
          <a:off x="676655" y="719667"/>
          <a:ext cx="10890505" cy="6083020"/>
        </p:xfrm>
        <a:graphic>
          <a:graphicData uri="http://schemas.openxmlformats.org/drawingml/2006/table">
            <a:tbl>
              <a:tblPr firstRow="1" bandRow="1">
                <a:tableStyleId>{5C22544A-7EE6-4342-B048-85BDC9FD1C3A}</a:tableStyleId>
              </a:tblPr>
              <a:tblGrid>
                <a:gridCol w="1773937"/>
                <a:gridCol w="4443984"/>
                <a:gridCol w="4672584"/>
              </a:tblGrid>
              <a:tr h="382748">
                <a:tc gridSpan="3">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bg1"/>
                          </a:solidFill>
                          <a:latin typeface="Arial" panose="020B0604020202020204" pitchFamily="34" charset="0"/>
                          <a:ea typeface="+mn-ea"/>
                          <a:cs typeface="Arial" panose="020B0604020202020204" pitchFamily="34" charset="0"/>
                        </a:rPr>
                        <a:t>DEDUCTIONS TO BE MADE IN COMPUTING TOTAL INCOME</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IN" sz="20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tr>
              <a:tr h="382748">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r>
                        <a:rPr lang="en-IN" sz="2000" dirty="0">
                          <a:latin typeface="Arial" panose="020B0604020202020204" pitchFamily="34" charset="0"/>
                          <a:cs typeface="Arial" panose="020B0604020202020204" pitchFamily="34" charset="0"/>
                        </a:rPr>
                        <a:t>Chapter VIA</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2025-Chapter VIII</a:t>
                      </a:r>
                      <a:endParaRPr lang="en-IN" sz="2000" dirty="0">
                        <a:latin typeface="Arial" panose="020B0604020202020204" pitchFamily="34" charset="0"/>
                        <a:cs typeface="Arial" panose="020B0604020202020204" pitchFamily="34" charset="0"/>
                      </a:endParaRPr>
                    </a:p>
                  </a:txBody>
                  <a:tcPr/>
                </a:tc>
              </a:tr>
              <a:tr h="3326966">
                <a:tc>
                  <a:txBody>
                    <a:bodyPr/>
                    <a:lstStyle/>
                    <a:p>
                      <a:pPr algn="just"/>
                      <a:r>
                        <a:rPr lang="en-US" sz="2000" dirty="0">
                          <a:latin typeface="Arial" panose="020B0604020202020204" pitchFamily="34" charset="0"/>
                          <a:cs typeface="Arial" panose="020B0604020202020204" pitchFamily="34" charset="0"/>
                        </a:rPr>
                        <a:t>B)</a:t>
                      </a:r>
                      <a:r>
                        <a:rPr lang="en-US" sz="2000" baseline="0" dirty="0">
                          <a:latin typeface="Arial" panose="020B0604020202020204" pitchFamily="34" charset="0"/>
                          <a:cs typeface="Arial" panose="020B0604020202020204" pitchFamily="34" charset="0"/>
                        </a:rPr>
                        <a:t> Deductions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 80A to 80VV-59 SECTION </a:t>
                      </a:r>
                    </a:p>
                    <a:p>
                      <a:pPr algn="just"/>
                      <a:endParaRPr lang="en-US" sz="2000" baseline="0" dirty="0">
                        <a:latin typeface="Arial" panose="020B0604020202020204" pitchFamily="34" charset="0"/>
                        <a:cs typeface="Arial" panose="020B0604020202020204" pitchFamily="34" charset="0"/>
                      </a:endParaRPr>
                    </a:p>
                    <a:p>
                      <a:pPr algn="just"/>
                      <a:r>
                        <a:rPr lang="en-US" sz="2000" baseline="0" dirty="0">
                          <a:solidFill>
                            <a:srgbClr val="FF0000"/>
                          </a:solidFill>
                          <a:latin typeface="Arial" panose="020B0604020202020204" pitchFamily="34" charset="0"/>
                          <a:cs typeface="Arial" panose="020B0604020202020204" pitchFamily="34" charset="0"/>
                        </a:rPr>
                        <a:t>Sec 80C-Deduction for life insurance </a:t>
                      </a:r>
                      <a:r>
                        <a:rPr lang="en-US" sz="2000" baseline="0" dirty="0" err="1">
                          <a:solidFill>
                            <a:srgbClr val="FF0000"/>
                          </a:solidFill>
                          <a:latin typeface="Arial" panose="020B0604020202020204" pitchFamily="34" charset="0"/>
                          <a:cs typeface="Arial" panose="020B0604020202020204" pitchFamily="34" charset="0"/>
                        </a:rPr>
                        <a:t>etc</a:t>
                      </a:r>
                      <a:endParaRPr lang="en-US" sz="2000" baseline="0" dirty="0">
                        <a:solidFill>
                          <a:srgbClr val="FF0000"/>
                        </a:solidFill>
                        <a:latin typeface="Arial" panose="020B0604020202020204" pitchFamily="34" charset="0"/>
                        <a:cs typeface="Arial" panose="020B0604020202020204" pitchFamily="34" charset="0"/>
                      </a:endParaRPr>
                    </a:p>
                    <a:p>
                      <a:pPr algn="just"/>
                      <a:r>
                        <a:rPr lang="en-US" sz="2000" baseline="0" dirty="0">
                          <a:solidFill>
                            <a:srgbClr val="FF0000"/>
                          </a:solidFill>
                          <a:latin typeface="Arial" panose="020B0604020202020204" pitchFamily="34" charset="0"/>
                          <a:cs typeface="Arial" panose="020B0604020202020204" pitchFamily="34" charset="0"/>
                        </a:rPr>
                        <a:t>Chapter C-Income linked deduction</a:t>
                      </a:r>
                    </a:p>
                    <a:p>
                      <a:pPr algn="just"/>
                      <a:r>
                        <a:rPr lang="en-US" sz="2000" baseline="0" dirty="0" smtClean="0">
                          <a:solidFill>
                            <a:srgbClr val="FF0000"/>
                          </a:solidFill>
                          <a:latin typeface="Arial" panose="020B0604020202020204" pitchFamily="34" charset="0"/>
                          <a:cs typeface="Arial" panose="020B0604020202020204" pitchFamily="34" charset="0"/>
                        </a:rPr>
                        <a:t>Chapter III-Income not forming part of total Income</a:t>
                      </a:r>
                    </a:p>
                    <a:p>
                      <a:pPr algn="just"/>
                      <a:r>
                        <a:rPr lang="en-US" sz="2000" baseline="0" dirty="0" smtClean="0">
                          <a:solidFill>
                            <a:srgbClr val="FF0000"/>
                          </a:solidFill>
                          <a:latin typeface="Arial" panose="020B0604020202020204" pitchFamily="34" charset="0"/>
                          <a:cs typeface="Arial" panose="020B0604020202020204" pitchFamily="34" charset="0"/>
                        </a:rPr>
                        <a:t>10AA-</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Special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provisions in respect of newly established Units in Special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Economic Zones.</a:t>
                      </a:r>
                      <a:endParaRPr lang="en-US" sz="2000" baseline="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122 to 154</a:t>
                      </a:r>
                      <a:r>
                        <a:rPr lang="en-US" sz="2000" baseline="0" dirty="0">
                          <a:latin typeface="Arial" panose="020B0604020202020204" pitchFamily="34" charset="0"/>
                          <a:cs typeface="Arial" panose="020B0604020202020204" pitchFamily="34" charset="0"/>
                        </a:rPr>
                        <a:t>-No of section  33</a:t>
                      </a:r>
                      <a:endParaRPr lang="en-US" sz="2000" dirty="0">
                        <a:latin typeface="Arial" panose="020B060402020202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IN" sz="2000" dirty="0">
                        <a:solidFill>
                          <a:srgbClr val="FF0000"/>
                        </a:solidFill>
                        <a:latin typeface="Arial" panose="020B060402020202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IN" sz="2000" dirty="0">
                          <a:solidFill>
                            <a:srgbClr val="FF0000"/>
                          </a:solidFill>
                          <a:latin typeface="Arial" panose="020B0604020202020204" pitchFamily="34" charset="0"/>
                          <a:cs typeface="Arial" panose="020B0604020202020204" pitchFamily="34" charset="0"/>
                        </a:rPr>
                        <a:t>123-Schedule XV</a:t>
                      </a:r>
                    </a:p>
                    <a:p>
                      <a:pPr algn="just"/>
                      <a:endParaRPr lang="en-IN" sz="2000" dirty="0" smtClean="0">
                        <a:solidFill>
                          <a:srgbClr val="FF0000"/>
                        </a:solidFill>
                        <a:latin typeface="Arial" panose="020B0604020202020204" pitchFamily="34" charset="0"/>
                        <a:cs typeface="Arial" panose="020B0604020202020204" pitchFamily="34" charset="0"/>
                      </a:endParaRPr>
                    </a:p>
                    <a:p>
                      <a:pPr algn="just"/>
                      <a:r>
                        <a:rPr lang="en-IN" sz="2000" dirty="0" smtClean="0">
                          <a:solidFill>
                            <a:srgbClr val="FF0000"/>
                          </a:solidFill>
                          <a:latin typeface="Arial" panose="020B0604020202020204" pitchFamily="34" charset="0"/>
                          <a:cs typeface="Arial" panose="020B0604020202020204" pitchFamily="34" charset="0"/>
                        </a:rPr>
                        <a:t>Chapter  VIIIC-Income </a:t>
                      </a:r>
                      <a:r>
                        <a:rPr lang="en-IN" sz="2000" dirty="0">
                          <a:solidFill>
                            <a:srgbClr val="FF0000"/>
                          </a:solidFill>
                          <a:latin typeface="Arial" panose="020B0604020202020204" pitchFamily="34" charset="0"/>
                          <a:cs typeface="Arial" panose="020B0604020202020204" pitchFamily="34" charset="0"/>
                        </a:rPr>
                        <a:t>linked </a:t>
                      </a:r>
                      <a:r>
                        <a:rPr lang="en-IN" sz="2000" dirty="0" smtClean="0">
                          <a:solidFill>
                            <a:srgbClr val="FF0000"/>
                          </a:solidFill>
                          <a:latin typeface="Arial" panose="020B0604020202020204" pitchFamily="34" charset="0"/>
                          <a:cs typeface="Arial" panose="020B0604020202020204" pitchFamily="34" charset="0"/>
                        </a:rPr>
                        <a:t>deduction- </a:t>
                      </a:r>
                      <a:endParaRPr lang="en-IN" sz="2000" dirty="0">
                        <a:solidFill>
                          <a:srgbClr val="FF0000"/>
                        </a:solidFill>
                        <a:latin typeface="Arial" panose="020B0604020202020204" pitchFamily="34" charset="0"/>
                        <a:cs typeface="Arial" panose="020B0604020202020204" pitchFamily="34" charset="0"/>
                      </a:endParaRPr>
                    </a:p>
                    <a:p>
                      <a:pPr algn="just"/>
                      <a:r>
                        <a:rPr lang="en-IN" sz="2000" dirty="0">
                          <a:solidFill>
                            <a:srgbClr val="FF0000"/>
                          </a:solidFill>
                          <a:latin typeface="Arial" panose="020B0604020202020204" pitchFamily="34" charset="0"/>
                          <a:cs typeface="Arial" panose="020B0604020202020204" pitchFamily="34" charset="0"/>
                        </a:rPr>
                        <a:t>Sec 144-</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Special provisions in respect of newly established Units in Special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Economic </a:t>
                      </a:r>
                      <a:r>
                        <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rPr>
                        <a:t>Zone</a:t>
                      </a:r>
                      <a:endParaRPr lang="en-IN"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1963574">
                <a:tc>
                  <a:txBody>
                    <a:bodyPr/>
                    <a:lstStyle/>
                    <a:p>
                      <a:pPr algn="just"/>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Deductions in respect of other incomes</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solidFill>
                            <a:srgbClr val="FF0000"/>
                          </a:solidFill>
                          <a:latin typeface="Arial" panose="020B0604020202020204" pitchFamily="34" charset="0"/>
                          <a:cs typeface="Arial" panose="020B0604020202020204" pitchFamily="34" charset="0"/>
                        </a:rPr>
                        <a:t>80TTA-</a:t>
                      </a:r>
                      <a:r>
                        <a:rPr lang="en-US" sz="2000" b="1" i="0" kern="1200" dirty="0">
                          <a:solidFill>
                            <a:srgbClr val="FF0000"/>
                          </a:solidFill>
                          <a:effectLst/>
                          <a:latin typeface="Arial" panose="020B0604020202020204" pitchFamily="34" charset="0"/>
                          <a:ea typeface="+mn-ea"/>
                          <a:cs typeface="Arial" panose="020B0604020202020204" pitchFamily="34" charset="0"/>
                        </a:rPr>
                        <a:t>Deduction in respect of interest on deposits in savings account.</a:t>
                      </a:r>
                      <a:endParaRPr lang="en-IN" sz="2000" dirty="0">
                        <a:solidFill>
                          <a:srgbClr val="FF0000"/>
                        </a:solidFill>
                        <a:latin typeface="Arial" panose="020B0604020202020204" pitchFamily="34" charset="0"/>
                        <a:cs typeface="Arial" panose="020B0604020202020204" pitchFamily="34" charset="0"/>
                      </a:endParaRPr>
                    </a:p>
                    <a:p>
                      <a:pPr algn="just"/>
                      <a:r>
                        <a:rPr lang="en-IN" sz="2000" dirty="0" smtClean="0">
                          <a:solidFill>
                            <a:srgbClr val="FF0000"/>
                          </a:solidFill>
                          <a:latin typeface="Arial" panose="020B0604020202020204" pitchFamily="34" charset="0"/>
                          <a:cs typeface="Arial" panose="020B0604020202020204" pitchFamily="34" charset="0"/>
                        </a:rPr>
                        <a:t>80TTB-</a:t>
                      </a:r>
                      <a:r>
                        <a:rPr lang="en-US" sz="2000" b="1" i="0" kern="1200" dirty="0">
                          <a:solidFill>
                            <a:srgbClr val="FF0000"/>
                          </a:solidFill>
                          <a:effectLst/>
                          <a:latin typeface="Arial" panose="020B0604020202020204" pitchFamily="34" charset="0"/>
                          <a:ea typeface="+mn-ea"/>
                          <a:cs typeface="Arial" panose="020B0604020202020204" pitchFamily="34" charset="0"/>
                        </a:rPr>
                        <a:t>Deduction in respect of interest on deposits in case of senior citizens.</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IN" sz="2000" b="0" i="0" u="none" strike="noStrike" kern="1200" baseline="0" dirty="0">
                          <a:solidFill>
                            <a:srgbClr val="FF0000"/>
                          </a:solidFill>
                          <a:latin typeface="Arial" panose="020B0604020202020204" pitchFamily="34" charset="0"/>
                          <a:ea typeface="+mn-ea"/>
                          <a:cs typeface="Arial" panose="020B0604020202020204" pitchFamily="34" charset="0"/>
                        </a:rPr>
                        <a:t>153. Deduction for interest on deposits.</a:t>
                      </a:r>
                      <a:endParaRPr lang="en-IN" sz="2000" dirty="0">
                        <a:solidFill>
                          <a:srgbClr val="FF000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457247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76044428"/>
              </p:ext>
            </p:extLst>
          </p:nvPr>
        </p:nvGraphicFramePr>
        <p:xfrm>
          <a:off x="768095" y="719666"/>
          <a:ext cx="10661904" cy="4236720"/>
        </p:xfrm>
        <a:graphic>
          <a:graphicData uri="http://schemas.openxmlformats.org/drawingml/2006/table">
            <a:tbl>
              <a:tblPr firstRow="1" bandRow="1">
                <a:tableStyleId>{5C22544A-7EE6-4342-B048-85BDC9FD1C3A}</a:tableStyleId>
              </a:tblPr>
              <a:tblGrid>
                <a:gridCol w="2944369"/>
                <a:gridCol w="4163567"/>
                <a:gridCol w="3553968"/>
              </a:tblGrid>
              <a:tr h="370840">
                <a:tc gridSpan="3">
                  <a:txBody>
                    <a:bodyPr/>
                    <a:lstStyle/>
                    <a:p>
                      <a:pPr algn="just"/>
                      <a:r>
                        <a:rPr lang="en-US" sz="2000" dirty="0" smtClean="0">
                          <a:latin typeface="Arial" panose="020B0604020202020204" pitchFamily="34" charset="0"/>
                          <a:cs typeface="Arial" panose="020B0604020202020204" pitchFamily="34" charset="0"/>
                        </a:rPr>
                        <a:t>Deduction </a:t>
                      </a:r>
                      <a:endParaRPr lang="en-IN" sz="2000" dirty="0">
                        <a:latin typeface="Arial" panose="020B0604020202020204" pitchFamily="34" charset="0"/>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a:latin typeface="Arial" panose="020B0604020202020204" pitchFamily="34" charset="0"/>
                          <a:cs typeface="Arial" panose="020B0604020202020204" pitchFamily="34" charset="0"/>
                        </a:rPr>
                        <a:t>General </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Deduction </a:t>
                      </a:r>
                      <a:r>
                        <a:rPr lang="en-US" sz="2000" dirty="0">
                          <a:latin typeface="Arial" panose="020B0604020202020204" pitchFamily="34" charset="0"/>
                          <a:cs typeface="Arial" panose="020B0604020202020204" pitchFamily="34" charset="0"/>
                        </a:rPr>
                        <a:t>in respect of certain payment</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Deductions </a:t>
                      </a:r>
                      <a:r>
                        <a:rPr lang="en-US" sz="2000" dirty="0">
                          <a:latin typeface="Arial" panose="020B0604020202020204" pitchFamily="34" charset="0"/>
                          <a:cs typeface="Arial" panose="020B0604020202020204" pitchFamily="34" charset="0"/>
                        </a:rPr>
                        <a:t>in respect of certain incomes</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Deductions </a:t>
                      </a:r>
                      <a:r>
                        <a:rPr lang="en-US" sz="2000" dirty="0">
                          <a:latin typeface="Arial" panose="020B0604020202020204" pitchFamily="34" charset="0"/>
                          <a:cs typeface="Arial" panose="020B0604020202020204" pitchFamily="34" charset="0"/>
                        </a:rPr>
                        <a:t>in respect of other incomes</a:t>
                      </a:r>
                    </a:p>
                    <a:p>
                      <a:pPr algn="just"/>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Other deductions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80A to 80B</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80C </a:t>
                      </a:r>
                      <a:r>
                        <a:rPr lang="en-US" sz="2000" dirty="0">
                          <a:latin typeface="Arial" panose="020B0604020202020204" pitchFamily="34" charset="0"/>
                          <a:cs typeface="Arial" panose="020B0604020202020204" pitchFamily="34" charset="0"/>
                        </a:rPr>
                        <a:t>to 80GGC</a:t>
                      </a:r>
                    </a:p>
                    <a:p>
                      <a:pPr algn="just"/>
                      <a:endParaRPr lang="en-US" sz="2000" dirty="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Sections </a:t>
                      </a:r>
                      <a:r>
                        <a:rPr lang="en-US" sz="2000" dirty="0">
                          <a:latin typeface="Arial" panose="020B0604020202020204" pitchFamily="34" charset="0"/>
                          <a:cs typeface="Arial" panose="020B0604020202020204" pitchFamily="34" charset="0"/>
                        </a:rPr>
                        <a:t>80H</a:t>
                      </a:r>
                      <a:r>
                        <a:rPr lang="en-US" sz="2000" baseline="0" dirty="0">
                          <a:latin typeface="Arial" panose="020B0604020202020204" pitchFamily="34" charset="0"/>
                          <a:cs typeface="Arial" panose="020B0604020202020204" pitchFamily="34" charset="0"/>
                        </a:rPr>
                        <a:t> to 80RRB-No of section 31</a:t>
                      </a:r>
                      <a:endParaRPr lang="en-IN" sz="2000" dirty="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section</a:t>
                      </a:r>
                      <a:r>
                        <a:rPr lang="en-US" sz="2000" baseline="0" dirty="0" smtClean="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80TTA &amp; 80TTB -</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Section</a:t>
                      </a:r>
                      <a:r>
                        <a:rPr lang="en-US" sz="2000" baseline="0" dirty="0">
                          <a:latin typeface="Arial" panose="020B0604020202020204" pitchFamily="34" charset="0"/>
                          <a:cs typeface="Arial" panose="020B0604020202020204" pitchFamily="34" charset="0"/>
                        </a:rPr>
                        <a:t> 80U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122</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123 </a:t>
                      </a:r>
                      <a:r>
                        <a:rPr lang="en-US" sz="2000" dirty="0">
                          <a:latin typeface="Arial" panose="020B0604020202020204" pitchFamily="34" charset="0"/>
                          <a:cs typeface="Arial" panose="020B0604020202020204" pitchFamily="34" charset="0"/>
                        </a:rPr>
                        <a:t>to 137</a:t>
                      </a:r>
                    </a:p>
                    <a:p>
                      <a:pPr algn="just"/>
                      <a:endParaRPr lang="en-US" sz="2000" dirty="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Sections </a:t>
                      </a:r>
                      <a:r>
                        <a:rPr lang="en-US" sz="2000" dirty="0">
                          <a:latin typeface="Arial" panose="020B0604020202020204" pitchFamily="34" charset="0"/>
                          <a:cs typeface="Arial" panose="020B0604020202020204" pitchFamily="34" charset="0"/>
                        </a:rPr>
                        <a:t>138 to 152</a:t>
                      </a:r>
                      <a:r>
                        <a:rPr lang="en-US" sz="2000" baseline="0" dirty="0">
                          <a:latin typeface="Arial" panose="020B0604020202020204" pitchFamily="34" charset="0"/>
                          <a:cs typeface="Arial" panose="020B0604020202020204" pitchFamily="34" charset="0"/>
                        </a:rPr>
                        <a:t>-No of section 14</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000" dirty="0" smtClean="0">
                        <a:latin typeface="Arial" panose="020B0604020202020204" pitchFamily="34" charset="0"/>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a:t>
                      </a:r>
                      <a:r>
                        <a:rPr lang="en-US" sz="2000" baseline="0" dirty="0" smtClean="0">
                          <a:latin typeface="Arial" panose="020B0604020202020204" pitchFamily="34" charset="0"/>
                          <a:cs typeface="Arial" panose="020B0604020202020204" pitchFamily="34" charset="0"/>
                        </a:rPr>
                        <a:t> </a:t>
                      </a:r>
                      <a:r>
                        <a:rPr lang="en-US" sz="2000" baseline="0" dirty="0">
                          <a:latin typeface="Arial" panose="020B0604020202020204" pitchFamily="34" charset="0"/>
                          <a:cs typeface="Arial" panose="020B0604020202020204" pitchFamily="34" charset="0"/>
                        </a:rPr>
                        <a:t>153 -</a:t>
                      </a:r>
                      <a:endParaRPr lang="en-IN" sz="2000" dirty="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p>
                      <a:pPr algn="just"/>
                      <a:r>
                        <a:rPr lang="en-IN" sz="2000" dirty="0">
                          <a:latin typeface="Arial" panose="020B0604020202020204" pitchFamily="34" charset="0"/>
                          <a:cs typeface="Arial" panose="020B0604020202020204" pitchFamily="34" charset="0"/>
                        </a:rPr>
                        <a:t>Sec 154</a:t>
                      </a:r>
                    </a:p>
                  </a:txBody>
                  <a:tcPr/>
                </a:tc>
              </a:tr>
            </a:tbl>
          </a:graphicData>
        </a:graphic>
      </p:graphicFrame>
    </p:spTree>
    <p:extLst>
      <p:ext uri="{BB962C8B-B14F-4D97-AF65-F5344CB8AC3E}">
        <p14:creationId xmlns:p14="http://schemas.microsoft.com/office/powerpoint/2010/main" val="186334950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525667"/>
              </p:ext>
            </p:extLst>
          </p:nvPr>
        </p:nvGraphicFramePr>
        <p:xfrm>
          <a:off x="722375" y="719666"/>
          <a:ext cx="10789920" cy="6156960"/>
        </p:xfrm>
        <a:graphic>
          <a:graphicData uri="http://schemas.openxmlformats.org/drawingml/2006/table">
            <a:tbl>
              <a:tblPr firstRow="1" bandRow="1">
                <a:tableStyleId>{5C22544A-7EE6-4342-B048-85BDC9FD1C3A}</a:tableStyleId>
              </a:tblPr>
              <a:tblGrid>
                <a:gridCol w="2340865"/>
                <a:gridCol w="3346704"/>
                <a:gridCol w="5102351"/>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r>
                        <a:rPr lang="en-US" sz="2000" b="1" dirty="0">
                          <a:latin typeface="Arial" panose="020B0604020202020204" pitchFamily="34" charset="0"/>
                          <a:cs typeface="Arial" panose="020B0604020202020204" pitchFamily="34" charset="0"/>
                        </a:rPr>
                        <a:t>Special</a:t>
                      </a:r>
                      <a:r>
                        <a:rPr lang="en-US" sz="2000" b="1" baseline="0" dirty="0">
                          <a:latin typeface="Arial" panose="020B0604020202020204" pitchFamily="34" charset="0"/>
                          <a:cs typeface="Arial" panose="020B0604020202020204" pitchFamily="34" charset="0"/>
                        </a:rPr>
                        <a:t> provision for computation of Tax</a:t>
                      </a:r>
                    </a:p>
                    <a:p>
                      <a:pPr algn="just"/>
                      <a:endParaRPr lang="en-US" sz="2000" baseline="0" dirty="0">
                        <a:latin typeface="Arial" panose="020B0604020202020204" pitchFamily="34" charset="0"/>
                        <a:cs typeface="Arial" panose="020B0604020202020204" pitchFamily="34" charset="0"/>
                      </a:endParaRPr>
                    </a:p>
                    <a:p>
                      <a:pPr algn="just"/>
                      <a:r>
                        <a:rPr lang="en-US" sz="2000" b="1" i="0" kern="1200" dirty="0">
                          <a:solidFill>
                            <a:schemeClr val="dk1"/>
                          </a:solidFill>
                          <a:effectLst/>
                          <a:latin typeface="Arial" panose="020B0604020202020204" pitchFamily="34" charset="0"/>
                          <a:ea typeface="+mn-ea"/>
                          <a:cs typeface="Arial" panose="020B0604020202020204" pitchFamily="34" charset="0"/>
                        </a:rPr>
                        <a:t>115BAA-Tax on income of certain domestic companies.</a:t>
                      </a:r>
                    </a:p>
                    <a:p>
                      <a:pPr algn="just"/>
                      <a:endParaRPr lang="en-US" sz="2000" b="1" i="0" kern="1200" dirty="0">
                        <a:solidFill>
                          <a:schemeClr val="dk1"/>
                        </a:solidFill>
                        <a:effectLst/>
                        <a:latin typeface="Arial" panose="020B0604020202020204" pitchFamily="34" charset="0"/>
                        <a:ea typeface="+mn-ea"/>
                        <a:cs typeface="Arial" panose="020B0604020202020204" pitchFamily="34" charset="0"/>
                      </a:endParaRPr>
                    </a:p>
                    <a:p>
                      <a:pPr algn="just"/>
                      <a:r>
                        <a:rPr lang="en-US" sz="2000" b="1" i="0" kern="1200" dirty="0">
                          <a:solidFill>
                            <a:schemeClr val="dk1"/>
                          </a:solidFill>
                          <a:effectLst/>
                          <a:latin typeface="Arial" panose="020B0604020202020204" pitchFamily="34" charset="0"/>
                          <a:ea typeface="+mn-ea"/>
                          <a:cs typeface="Arial" panose="020B0604020202020204" pitchFamily="34" charset="0"/>
                        </a:rPr>
                        <a:t>115BAB-Tax on income of new manufacturing domestic companies.</a:t>
                      </a:r>
                      <a:endParaRPr lang="en-IN" sz="2000" dirty="0">
                        <a:latin typeface="Arial" panose="020B0604020202020204" pitchFamily="34" charset="0"/>
                        <a:cs typeface="Arial" panose="020B0604020202020204" pitchFamily="34" charset="0"/>
                      </a:endParaRPr>
                    </a:p>
                  </a:txBody>
                  <a:tcPr/>
                </a:tc>
                <a:tc>
                  <a:txBody>
                    <a:bodyPr/>
                    <a:lstStyle/>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200-Tax </a:t>
                      </a:r>
                      <a:r>
                        <a:rPr lang="en-US" sz="2000" dirty="0">
                          <a:latin typeface="Arial" panose="020B0604020202020204" pitchFamily="34" charset="0"/>
                          <a:cs typeface="Arial" panose="020B0604020202020204" pitchFamily="34" charset="0"/>
                        </a:rPr>
                        <a:t>on income of certain</a:t>
                      </a:r>
                    </a:p>
                    <a:p>
                      <a:pPr algn="just"/>
                      <a:r>
                        <a:rPr lang="en-US" sz="2000" dirty="0">
                          <a:latin typeface="Arial" panose="020B0604020202020204" pitchFamily="34" charset="0"/>
                          <a:cs typeface="Arial" panose="020B0604020202020204" pitchFamily="34" charset="0"/>
                        </a:rPr>
                        <a:t>Domestic companies</a:t>
                      </a:r>
                      <a:r>
                        <a:rPr lang="en-US" sz="2000" dirty="0">
                          <a:solidFill>
                            <a:srgbClr val="FF0000"/>
                          </a:solidFill>
                          <a:latin typeface="Arial" panose="020B0604020202020204" pitchFamily="34" charset="0"/>
                          <a:cs typeface="Arial" panose="020B0604020202020204" pitchFamily="34" charset="0"/>
                        </a:rPr>
                        <a:t>.( sec 148 deduction missing)</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201 Tax on income of new manufacturing domestic companies.</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IX  REBATES AND RELIEFS </a:t>
                      </a: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	</a:t>
                      </a:r>
                    </a:p>
                  </a:txBody>
                  <a:tcPr/>
                </a:tc>
                <a:tc hMerge="1">
                  <a:txBody>
                    <a:bodyPr/>
                    <a:lstStyle/>
                    <a:p>
                      <a:endParaRPr lang="en-IN" dirty="0"/>
                    </a:p>
                  </a:txBody>
                  <a:tcPr/>
                </a:tc>
                <a:tc hMerge="1">
                  <a:txBody>
                    <a:bodyPr/>
                    <a:lstStyle/>
                    <a:p>
                      <a:endParaRPr lang="en-IN" dirty="0"/>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REBATES AND RELIEFS 	</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Rebates and reliefs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tc>
                  <a:txBody>
                    <a:bodyPr/>
                    <a:lstStyle/>
                    <a:p>
                      <a:pPr algn="just"/>
                      <a:r>
                        <a:rPr lang="en-US" sz="2000" dirty="0">
                          <a:latin typeface="Arial" panose="020B0604020202020204" pitchFamily="34" charset="0"/>
                          <a:cs typeface="Arial" panose="020B0604020202020204" pitchFamily="34" charset="0"/>
                        </a:rPr>
                        <a:t>Section 87 to</a:t>
                      </a:r>
                      <a:r>
                        <a:rPr lang="en-US" sz="2000" baseline="0" dirty="0">
                          <a:latin typeface="Arial" panose="020B0604020202020204" pitchFamily="34" charset="0"/>
                          <a:cs typeface="Arial" panose="020B0604020202020204" pitchFamily="34" charset="0"/>
                        </a:rPr>
                        <a:t> 89-No of section  4</a:t>
                      </a:r>
                    </a:p>
                    <a:p>
                      <a:pPr algn="just"/>
                      <a:r>
                        <a:rPr lang="en-US" sz="2000" baseline="0" dirty="0" smtClean="0">
                          <a:latin typeface="Arial" panose="020B0604020202020204" pitchFamily="34" charset="0"/>
                          <a:cs typeface="Arial" panose="020B0604020202020204" pitchFamily="34" charset="0"/>
                        </a:rPr>
                        <a:t>Sec </a:t>
                      </a:r>
                      <a:r>
                        <a:rPr lang="en-US" sz="2000" baseline="0" dirty="0">
                          <a:latin typeface="Arial" panose="020B0604020202020204" pitchFamily="34" charset="0"/>
                          <a:cs typeface="Arial" panose="020B0604020202020204" pitchFamily="34" charset="0"/>
                        </a:rPr>
                        <a:t>89A- relief for securities transaction tax paid has become obsolete(2009) and so removed</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 155</a:t>
                      </a:r>
                      <a:r>
                        <a:rPr lang="en-US" sz="2000" baseline="0" dirty="0">
                          <a:latin typeface="Arial" panose="020B0604020202020204" pitchFamily="34" charset="0"/>
                          <a:cs typeface="Arial" panose="020B0604020202020204" pitchFamily="34" charset="0"/>
                        </a:rPr>
                        <a:t> to 158-No of section  4</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1434789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0366735"/>
              </p:ext>
            </p:extLst>
          </p:nvPr>
        </p:nvGraphicFramePr>
        <p:xfrm>
          <a:off x="859535" y="591650"/>
          <a:ext cx="10515600" cy="6065520"/>
        </p:xfrm>
        <a:graphic>
          <a:graphicData uri="http://schemas.openxmlformats.org/drawingml/2006/table">
            <a:tbl>
              <a:tblPr firstRow="1" bandRow="1">
                <a:tableStyleId>{5C22544A-7EE6-4342-B048-85BDC9FD1C3A}</a:tableStyleId>
              </a:tblPr>
              <a:tblGrid>
                <a:gridCol w="1444753"/>
                <a:gridCol w="3941064"/>
                <a:gridCol w="5129783"/>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Bill 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B)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Double taxation relief 	</a:t>
                      </a:r>
                    </a:p>
                  </a:txBody>
                  <a:tcPr/>
                </a:tc>
                <a:tc>
                  <a:txBody>
                    <a:bodyPr/>
                    <a:lstStyle/>
                    <a:p>
                      <a:pPr algn="just"/>
                      <a:r>
                        <a:rPr lang="en-US" sz="2000" dirty="0">
                          <a:latin typeface="Arial" panose="020B0604020202020204" pitchFamily="34" charset="0"/>
                          <a:cs typeface="Arial" panose="020B0604020202020204" pitchFamily="34" charset="0"/>
                        </a:rPr>
                        <a:t>Sections 90, 90A &amp; 91 </a:t>
                      </a:r>
                      <a:r>
                        <a:rPr lang="en-US" sz="2000" baseline="0" dirty="0">
                          <a:latin typeface="Arial" panose="020B0604020202020204" pitchFamily="34" charset="0"/>
                          <a:cs typeface="Arial" panose="020B0604020202020204" pitchFamily="34" charset="0"/>
                        </a:rPr>
                        <a:t>-No of section  3</a:t>
                      </a:r>
                    </a:p>
                    <a:p>
                      <a:pPr algn="just"/>
                      <a:r>
                        <a:rPr lang="en-US" sz="2000" baseline="0" dirty="0" smtClean="0">
                          <a:latin typeface="Arial" panose="020B0604020202020204" pitchFamily="34" charset="0"/>
                          <a:cs typeface="Arial" panose="020B0604020202020204" pitchFamily="34" charset="0"/>
                        </a:rPr>
                        <a:t>Sec </a:t>
                      </a:r>
                      <a:r>
                        <a:rPr lang="en-US" sz="2000" baseline="0" dirty="0">
                          <a:latin typeface="Arial" panose="020B0604020202020204" pitchFamily="34" charset="0"/>
                          <a:cs typeface="Arial" panose="020B0604020202020204" pitchFamily="34" charset="0"/>
                        </a:rPr>
                        <a:t>90 and 90A  merged </a:t>
                      </a:r>
                    </a:p>
                    <a:p>
                      <a:pPr algn="just"/>
                      <a:endParaRPr lang="en-US" sz="2000" baseline="0" dirty="0" smtClean="0">
                        <a:latin typeface="Arial" panose="020B0604020202020204" pitchFamily="34" charset="0"/>
                        <a:cs typeface="Arial" panose="020B0604020202020204" pitchFamily="34" charset="0"/>
                      </a:endParaRPr>
                    </a:p>
                    <a:p>
                      <a:pPr algn="just"/>
                      <a:r>
                        <a:rPr lang="en-US" sz="2000" baseline="0" dirty="0" smtClean="0">
                          <a:latin typeface="Arial" panose="020B0604020202020204" pitchFamily="34" charset="0"/>
                          <a:cs typeface="Arial" panose="020B0604020202020204" pitchFamily="34" charset="0"/>
                        </a:rPr>
                        <a:t>91  Where there is no agreement</a:t>
                      </a:r>
                      <a:endParaRPr lang="en-US" sz="2000" baseline="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Sections 159 &amp; 160</a:t>
                      </a:r>
                      <a:r>
                        <a:rPr lang="en-US" sz="2000" baseline="0" dirty="0">
                          <a:latin typeface="Arial" panose="020B0604020202020204" pitchFamily="34" charset="0"/>
                          <a:cs typeface="Arial" panose="020B0604020202020204" pitchFamily="34" charset="0"/>
                        </a:rPr>
                        <a:t>-No of section 2</a:t>
                      </a:r>
                      <a:endParaRPr lang="en-IN"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p>
                    <a:p>
                      <a:pPr algn="just"/>
                      <a:r>
                        <a:rPr lang="en-US" sz="2000" dirty="0">
                          <a:latin typeface="Arial" panose="020B0604020202020204" pitchFamily="34" charset="0"/>
                          <a:cs typeface="Arial" panose="020B0604020202020204" pitchFamily="34" charset="0"/>
                        </a:rPr>
                        <a:t>159 DTAA where</a:t>
                      </a:r>
                      <a:r>
                        <a:rPr lang="en-US" sz="2000" baseline="0" dirty="0">
                          <a:latin typeface="Arial" panose="020B0604020202020204" pitchFamily="34" charset="0"/>
                          <a:cs typeface="Arial" panose="020B0604020202020204" pitchFamily="34" charset="0"/>
                        </a:rPr>
                        <a:t> there is an agreement</a:t>
                      </a:r>
                      <a:endParaRPr lang="en-US" sz="2000" dirty="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160 </a:t>
                      </a:r>
                      <a:r>
                        <a:rPr lang="en-US" sz="2000" dirty="0">
                          <a:latin typeface="Arial" panose="020B0604020202020204" pitchFamily="34" charset="0"/>
                          <a:cs typeface="Arial" panose="020B0604020202020204" pitchFamily="34" charset="0"/>
                        </a:rPr>
                        <a:t>where there</a:t>
                      </a:r>
                      <a:r>
                        <a:rPr lang="en-US" sz="2000" baseline="0" dirty="0">
                          <a:latin typeface="Arial" panose="020B0604020202020204" pitchFamily="34" charset="0"/>
                          <a:cs typeface="Arial" panose="020B0604020202020204" pitchFamily="34" charset="0"/>
                        </a:rPr>
                        <a:t> is no agreement</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Interpretation</a:t>
                      </a:r>
                      <a:r>
                        <a:rPr lang="en-US" sz="2000" baseline="0" dirty="0" smtClean="0">
                          <a:latin typeface="Arial" panose="020B0604020202020204" pitchFamily="34" charset="0"/>
                          <a:cs typeface="Arial" panose="020B0604020202020204" pitchFamily="34" charset="0"/>
                        </a:rPr>
                        <a:t> of term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i="0" kern="1200" dirty="0" smtClean="0">
                          <a:solidFill>
                            <a:schemeClr val="dk1"/>
                          </a:solidFill>
                          <a:effectLst/>
                          <a:latin typeface="Arial" panose="020B0604020202020204" pitchFamily="34" charset="0"/>
                          <a:ea typeface="+mn-ea"/>
                          <a:cs typeface="Arial" panose="020B0604020202020204" pitchFamily="34" charset="0"/>
                        </a:rPr>
                        <a:t>90(3</a:t>
                      </a:r>
                      <a:r>
                        <a:rPr lang="en-US" sz="2000" b="0" i="0" kern="1200" dirty="0">
                          <a:solidFill>
                            <a:schemeClr val="dk1"/>
                          </a:solidFill>
                          <a:effectLst/>
                          <a:latin typeface="Arial" panose="020B0604020202020204" pitchFamily="34" charset="0"/>
                          <a:ea typeface="+mn-ea"/>
                          <a:cs typeface="Arial" panose="020B0604020202020204" pitchFamily="34" charset="0"/>
                        </a:rPr>
                        <a:t>) Any term used but not defined in this Act or in the agreement referred to in sub-section (1) shall, unless the context otherwise requires, and is not inconsistent with the provisions of this Act or the agreement, have the same meaning as assigned to it in the notification issued by the Central Government in the Official Gazette in this behalf.</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rPr>
                        <a:t>159 (</a:t>
                      </a:r>
                      <a:r>
                        <a:rPr lang="en-IN" sz="2000" b="0" i="1" u="none" strike="noStrike" kern="1200" baseline="0" dirty="0" smtClean="0">
                          <a:solidFill>
                            <a:schemeClr val="dk1"/>
                          </a:solidFill>
                          <a:latin typeface="Arial" panose="020B0604020202020204" pitchFamily="34" charset="0"/>
                          <a:ea typeface="+mn-ea"/>
                          <a:cs typeface="Arial" panose="020B0604020202020204" pitchFamily="34" charset="0"/>
                        </a:rPr>
                        <a:t>7</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Where, any––</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term used in an agreement entered into under sub-section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 is defined under the said agreement,</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the said term shall have the same meaning as assigned to it in that agreement and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where the term is not defined in that agreement, but defined in this Act</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it shall have the same meaning as assigned to it in this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Act and the explanation, if any, given to it by the </a:t>
                      </a:r>
                      <a:r>
                        <a:rPr lang="en-US" sz="2000" b="0" i="0" u="none" strike="noStrike" kern="1200" baseline="0" dirty="0" smtClean="0">
                          <a:solidFill>
                            <a:srgbClr val="FF0000"/>
                          </a:solidFill>
                          <a:latin typeface="Arial" panose="020B0604020202020204" pitchFamily="34" charset="0"/>
                          <a:ea typeface="+mn-ea"/>
                          <a:cs typeface="Arial" panose="020B0604020202020204" pitchFamily="34" charset="0"/>
                        </a:rPr>
                        <a:t>Central Government</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and shall be deemed to have effect from the date on which that agreement came into force; or</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8994975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7438395"/>
              </p:ext>
            </p:extLst>
          </p:nvPr>
        </p:nvGraphicFramePr>
        <p:xfrm>
          <a:off x="557784" y="719666"/>
          <a:ext cx="10991088" cy="4145280"/>
        </p:xfrm>
        <a:graphic>
          <a:graphicData uri="http://schemas.openxmlformats.org/drawingml/2006/table">
            <a:tbl>
              <a:tblPr firstRow="1" bandRow="1">
                <a:tableStyleId>{5C22544A-7EE6-4342-B048-85BDC9FD1C3A}</a:tableStyleId>
              </a:tblPr>
              <a:tblGrid>
                <a:gridCol w="10991088"/>
              </a:tblGrid>
              <a:tr h="370840">
                <a:tc>
                  <a:txBody>
                    <a:bodyPr/>
                    <a:lstStyle/>
                    <a:p>
                      <a:r>
                        <a:rPr lang="en-US" sz="2000" dirty="0" smtClean="0">
                          <a:latin typeface="Arial" panose="020B0604020202020204" pitchFamily="34" charset="0"/>
                          <a:cs typeface="Arial" panose="020B0604020202020204" pitchFamily="34" charset="0"/>
                        </a:rPr>
                        <a:t>Income Tax Act 2025</a:t>
                      </a:r>
                      <a:endParaRPr lang="en-IN" sz="2000" dirty="0">
                        <a:latin typeface="Arial" panose="020B0604020202020204" pitchFamily="34" charset="0"/>
                        <a:cs typeface="Arial" panose="020B0604020202020204" pitchFamily="34" charset="0"/>
                      </a:endParaRPr>
                    </a:p>
                  </a:txBody>
                  <a:tcPr/>
                </a:tc>
              </a:tr>
              <a:tr h="370840">
                <a:tc>
                  <a:txBody>
                    <a:bodyPr/>
                    <a:lstStyle/>
                    <a:p>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term is used but not defined in this Act or in the agreement referred to in sub-section (</a:t>
                      </a:r>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1</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or (</a:t>
                      </a:r>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it shall, unless the context otherwise requires, and is not inconsistent with the provisions of this Act or the said agreement, </a:t>
                      </a:r>
                      <a:r>
                        <a:rPr lang="en-US" sz="2000" b="0" i="0" u="none" strike="noStrike" kern="1200" baseline="0" dirty="0" smtClean="0">
                          <a:solidFill>
                            <a:srgbClr val="FF0000"/>
                          </a:solidFill>
                          <a:latin typeface="Arial" panose="020B0604020202020204" pitchFamily="34" charset="0"/>
                          <a:ea typeface="+mn-ea"/>
                          <a:cs typeface="Arial" panose="020B0604020202020204" pitchFamily="34" charset="0"/>
                        </a:rPr>
                        <a:t>have the same meaning as assigned to it in the notification issued by the Central Government in this behalf</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and the meaning assigned to such term shall be deemed to have effect from the date on which that agreement came into force; or </a:t>
                      </a:r>
                    </a:p>
                    <a:p>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c</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term is used in any agreement entered into under sub-section (</a:t>
                      </a:r>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1</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or (</a:t>
                      </a:r>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and not defined under the said agreement or this Act, or in any notification issued under clause (</a:t>
                      </a:r>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then, unless the context otherwise requires, it shall have the same meaning as assigned to it––</a:t>
                      </a:r>
                    </a:p>
                    <a:p>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err="1" smtClean="0">
                          <a:solidFill>
                            <a:schemeClr val="dk1"/>
                          </a:solidFill>
                          <a:latin typeface="Arial" panose="020B0604020202020204" pitchFamily="34" charset="0"/>
                          <a:ea typeface="+mn-ea"/>
                          <a:cs typeface="Arial" panose="020B0604020202020204" pitchFamily="34" charset="0"/>
                        </a:rPr>
                        <a:t>i</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2000" b="0" i="0" u="none" strike="noStrike" kern="1200" baseline="0" dirty="0" smtClean="0">
                          <a:solidFill>
                            <a:srgbClr val="FF0000"/>
                          </a:solidFill>
                          <a:latin typeface="Arial" panose="020B0604020202020204" pitchFamily="34" charset="0"/>
                          <a:ea typeface="+mn-ea"/>
                          <a:cs typeface="Arial" panose="020B0604020202020204" pitchFamily="34" charset="0"/>
                        </a:rPr>
                        <a:t>in any Act of the Central Government related to taxes</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and</a:t>
                      </a:r>
                    </a:p>
                    <a:p>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smtClean="0">
                          <a:solidFill>
                            <a:schemeClr val="dk1"/>
                          </a:solidFill>
                          <a:latin typeface="Arial" panose="020B0604020202020204" pitchFamily="34" charset="0"/>
                          <a:ea typeface="+mn-ea"/>
                          <a:cs typeface="Arial" panose="020B0604020202020204" pitchFamily="34" charset="0"/>
                        </a:rPr>
                        <a:t>ii</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2000" b="0" i="0" u="none" strike="noStrike" kern="1200" baseline="0" dirty="0" smtClean="0">
                          <a:solidFill>
                            <a:srgbClr val="FF0000"/>
                          </a:solidFill>
                          <a:latin typeface="Arial" panose="020B0604020202020204" pitchFamily="34" charset="0"/>
                          <a:ea typeface="+mn-ea"/>
                          <a:cs typeface="Arial" panose="020B0604020202020204" pitchFamily="34" charset="0"/>
                        </a:rPr>
                        <a:t>in any other case, in any other law of the Central Government</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 and shall be deemed to have effect from the date on which the said agreement came </a:t>
                      </a:r>
                      <a:r>
                        <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rPr>
                        <a:t>into force</a:t>
                      </a:r>
                      <a:endParaRPr lang="en-IN" sz="2000" dirty="0" smtClean="0">
                        <a:latin typeface="Arial" panose="020B0604020202020204" pitchFamily="34" charset="0"/>
                        <a:cs typeface="Arial" panose="020B0604020202020204" pitchFamily="34" charset="0"/>
                      </a:endParaRPr>
                    </a:p>
                    <a:p>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9700386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0392894"/>
              </p:ext>
            </p:extLst>
          </p:nvPr>
        </p:nvGraphicFramePr>
        <p:xfrm>
          <a:off x="795527" y="859536"/>
          <a:ext cx="10543032" cy="4785360"/>
        </p:xfrm>
        <a:graphic>
          <a:graphicData uri="http://schemas.openxmlformats.org/drawingml/2006/table">
            <a:tbl>
              <a:tblPr firstRow="1" bandRow="1">
                <a:tableStyleId>{5C22544A-7EE6-4342-B048-85BDC9FD1C3A}</a:tableStyleId>
              </a:tblPr>
              <a:tblGrid>
                <a:gridCol w="3514344"/>
                <a:gridCol w="3514344"/>
                <a:gridCol w="3514344"/>
              </a:tblGrid>
              <a:tr h="23097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CHAPTER X </a:t>
                      </a:r>
                      <a:r>
                        <a:rPr lang="en-IN" sz="2000" b="0" i="0" u="none" strike="noStrike" kern="1200" baseline="0" dirty="0">
                          <a:solidFill>
                            <a:schemeClr val="bg1"/>
                          </a:solidFill>
                          <a:latin typeface="Arial" panose="020B0604020202020204" pitchFamily="34" charset="0"/>
                          <a:ea typeface="+mn-ea"/>
                          <a:cs typeface="Arial" panose="020B0604020202020204" pitchFamily="34" charset="0"/>
                        </a:rPr>
                        <a:t>	  </a:t>
                      </a:r>
                      <a:r>
                        <a:rPr lang="en-US" sz="2000" b="0" i="0" u="none" strike="noStrike" kern="1200" baseline="0" dirty="0">
                          <a:solidFill>
                            <a:schemeClr val="bg1"/>
                          </a:solidFill>
                          <a:latin typeface="Arial" panose="020B0604020202020204" pitchFamily="34" charset="0"/>
                          <a:ea typeface="+mn-ea"/>
                          <a:cs typeface="Arial" panose="020B0604020202020204" pitchFamily="34" charset="0"/>
                        </a:rPr>
                        <a:t>SPECIAL PROVISIONS RELATING TO AVOIDANCE OF TAX </a:t>
                      </a:r>
                      <a:endParaRPr lang="en-IN" sz="20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SPECIAL PROVISIONS RELATING TO AVOIDANCE OF TAX 	</a:t>
                      </a:r>
                    </a:p>
                  </a:txBody>
                  <a:tcPr/>
                </a:tc>
                <a:tc>
                  <a:txBody>
                    <a:bodyPr/>
                    <a:lstStyle/>
                    <a:p>
                      <a:pPr algn="just"/>
                      <a:r>
                        <a:rPr lang="en-US" sz="2000" dirty="0">
                          <a:latin typeface="Arial" panose="020B0604020202020204" pitchFamily="34" charset="0"/>
                          <a:cs typeface="Arial" panose="020B0604020202020204" pitchFamily="34" charset="0"/>
                        </a:rPr>
                        <a:t>Sections 92 to 94B</a:t>
                      </a:r>
                      <a:r>
                        <a:rPr lang="en-US" sz="2000" baseline="0" dirty="0">
                          <a:latin typeface="Arial" panose="020B0604020202020204" pitchFamily="34" charset="0"/>
                          <a:cs typeface="Arial" panose="020B0604020202020204" pitchFamily="34" charset="0"/>
                        </a:rPr>
                        <a:t>-No of section  17</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161 to 177</a:t>
                      </a:r>
                      <a:r>
                        <a:rPr lang="en-US" sz="2000" baseline="0" dirty="0">
                          <a:latin typeface="Arial" panose="020B0604020202020204" pitchFamily="34" charset="0"/>
                          <a:cs typeface="Arial" panose="020B0604020202020204" pitchFamily="34" charset="0"/>
                        </a:rPr>
                        <a:t>-No of section 17</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XI   GENERAL ANTI-AVOIDANCE RULE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GENERAL ANTI-AVOIDANCE RULE 	</a:t>
                      </a:r>
                    </a:p>
                  </a:txBody>
                  <a:tcPr/>
                </a:tc>
                <a:tc>
                  <a:txBody>
                    <a:bodyPr/>
                    <a:lstStyle/>
                    <a:p>
                      <a:pPr algn="just"/>
                      <a:r>
                        <a:rPr lang="en-US" sz="2000" dirty="0">
                          <a:latin typeface="Arial" panose="020B0604020202020204" pitchFamily="34" charset="0"/>
                          <a:cs typeface="Arial" panose="020B0604020202020204" pitchFamily="34" charset="0"/>
                        </a:rPr>
                        <a:t>Sections 95 to 102</a:t>
                      </a:r>
                      <a:r>
                        <a:rPr lang="en-US" sz="2000" baseline="0" dirty="0">
                          <a:latin typeface="Arial" panose="020B0604020202020204" pitchFamily="34" charset="0"/>
                          <a:cs typeface="Arial" panose="020B0604020202020204" pitchFamily="34" charset="0"/>
                        </a:rPr>
                        <a:t>-No of section  8</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178 to 184</a:t>
                      </a:r>
                      <a:r>
                        <a:rPr lang="en-US" sz="2000" baseline="0" dirty="0">
                          <a:latin typeface="Arial" panose="020B0604020202020204" pitchFamily="34" charset="0"/>
                          <a:cs typeface="Arial" panose="020B0604020202020204" pitchFamily="34" charset="0"/>
                        </a:rPr>
                        <a:t>-No of section 7</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XII  </a:t>
                      </a:r>
                      <a:r>
                        <a:rPr lang="en-US" sz="2000" b="1" i="0" u="none" strike="noStrike" kern="1200" baseline="0" dirty="0">
                          <a:solidFill>
                            <a:schemeClr val="tx1"/>
                          </a:solidFill>
                          <a:latin typeface="Arial" panose="020B0604020202020204" pitchFamily="34" charset="0"/>
                          <a:ea typeface="+mn-ea"/>
                          <a:cs typeface="Arial" panose="020B0604020202020204" pitchFamily="34" charset="0"/>
                        </a:rPr>
                        <a:t>MODE OF PAYMENT IN CERTAIN CASES, ETC</a:t>
                      </a: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MODE OF PAYMENT IN CERTAIN CASES, ETC. 	</a:t>
                      </a:r>
                    </a:p>
                  </a:txBody>
                  <a:tcPr/>
                </a:tc>
                <a:tc>
                  <a:txBody>
                    <a:bodyPr/>
                    <a:lstStyle/>
                    <a:p>
                      <a:pPr algn="just"/>
                      <a:r>
                        <a:rPr lang="en-US" sz="2000" dirty="0">
                          <a:latin typeface="Arial" panose="020B0604020202020204" pitchFamily="34" charset="0"/>
                          <a:cs typeface="Arial" panose="020B0604020202020204" pitchFamily="34" charset="0"/>
                        </a:rPr>
                        <a:t>Sections 269SS </a:t>
                      </a:r>
                      <a:r>
                        <a:rPr lang="en-US" sz="2000" dirty="0" smtClean="0">
                          <a:latin typeface="Arial" panose="020B0604020202020204" pitchFamily="34" charset="0"/>
                          <a:cs typeface="Arial" panose="020B0604020202020204" pitchFamily="34" charset="0"/>
                        </a:rPr>
                        <a:t> to 269TT, 40</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185 to </a:t>
                      </a:r>
                      <a:r>
                        <a:rPr lang="en-US" sz="2000" dirty="0" smtClean="0">
                          <a:latin typeface="Arial" panose="020B0604020202020204" pitchFamily="34" charset="0"/>
                          <a:cs typeface="Arial" panose="020B0604020202020204" pitchFamily="34" charset="0"/>
                        </a:rPr>
                        <a:t>189, </a:t>
                      </a:r>
                      <a:r>
                        <a:rPr lang="en-US" sz="2000" baseline="0" dirty="0" smtClean="0">
                          <a:latin typeface="Arial" panose="020B0604020202020204" pitchFamily="34" charset="0"/>
                          <a:cs typeface="Arial" panose="020B0604020202020204" pitchFamily="34" charset="0"/>
                        </a:rPr>
                        <a:t>-</a:t>
                      </a:r>
                      <a:r>
                        <a:rPr lang="en-US" sz="2000" baseline="0" dirty="0">
                          <a:latin typeface="Arial" panose="020B0604020202020204" pitchFamily="34" charset="0"/>
                          <a:cs typeface="Arial" panose="020B0604020202020204" pitchFamily="34" charset="0"/>
                        </a:rPr>
                        <a:t>No of section 5</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5184025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850108"/>
              </p:ext>
            </p:extLst>
          </p:nvPr>
        </p:nvGraphicFramePr>
        <p:xfrm>
          <a:off x="713231" y="719666"/>
          <a:ext cx="10735056" cy="5090160"/>
        </p:xfrm>
        <a:graphic>
          <a:graphicData uri="http://schemas.openxmlformats.org/drawingml/2006/table">
            <a:tbl>
              <a:tblPr firstRow="1" bandRow="1">
                <a:tableStyleId>{5C22544A-7EE6-4342-B048-85BDC9FD1C3A}</a:tableStyleId>
              </a:tblPr>
              <a:tblGrid>
                <a:gridCol w="3578352"/>
                <a:gridCol w="3578352"/>
                <a:gridCol w="3578352"/>
              </a:tblGrid>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CHAPTER XIII 	</a:t>
                      </a:r>
                      <a:r>
                        <a:rPr lang="en-US" sz="2000" b="0" i="0" u="none" strike="noStrike" kern="1200" baseline="0" dirty="0">
                          <a:solidFill>
                            <a:schemeClr val="bg1"/>
                          </a:solidFill>
                          <a:latin typeface="Arial" panose="020B0604020202020204" pitchFamily="34" charset="0"/>
                          <a:ea typeface="+mn-ea"/>
                          <a:cs typeface="Arial" panose="020B0604020202020204" pitchFamily="34" charset="0"/>
                        </a:rPr>
                        <a:t>DETERMINATION OF TAX IN SPECIAL CASES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DETERMINATION OF TAX IN SPECIAL CASES 	</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110 to 115WM</a:t>
                      </a:r>
                      <a:r>
                        <a:rPr lang="en-US" sz="2000" baseline="0" dirty="0">
                          <a:latin typeface="Arial" panose="020B0604020202020204" pitchFamily="34" charset="0"/>
                          <a:cs typeface="Arial" panose="020B0604020202020204" pitchFamily="34" charset="0"/>
                        </a:rPr>
                        <a:t>-No of section 113</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190 to 235</a:t>
                      </a:r>
                      <a:r>
                        <a:rPr lang="en-US" sz="2000" baseline="0" dirty="0">
                          <a:latin typeface="Arial" panose="020B0604020202020204" pitchFamily="34" charset="0"/>
                          <a:cs typeface="Arial" panose="020B0604020202020204" pitchFamily="34" charset="0"/>
                        </a:rPr>
                        <a:t>-No of section  46</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XIV 	TAX ADMINISTRATION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TAX ADMINISTRATION 	</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Authorities, jurisdiction and functions 	</a:t>
                      </a:r>
                    </a:p>
                  </a:txBody>
                  <a:tcPr/>
                </a:tc>
                <a:tc>
                  <a:txBody>
                    <a:bodyPr/>
                    <a:lstStyle/>
                    <a:p>
                      <a:pPr algn="just"/>
                      <a:r>
                        <a:rPr lang="en-US" sz="2000" dirty="0">
                          <a:latin typeface="Arial" panose="020B0604020202020204" pitchFamily="34" charset="0"/>
                          <a:cs typeface="Arial" panose="020B0604020202020204" pitchFamily="34" charset="0"/>
                        </a:rPr>
                        <a:t>Sections</a:t>
                      </a:r>
                      <a:r>
                        <a:rPr lang="en-US" sz="2000" baseline="0" dirty="0">
                          <a:latin typeface="Arial" panose="020B0604020202020204" pitchFamily="34" charset="0"/>
                          <a:cs typeface="Arial" panose="020B0604020202020204" pitchFamily="34" charset="0"/>
                        </a:rPr>
                        <a:t> 116 to 130A-No of section  10</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 Sections</a:t>
                      </a:r>
                      <a:r>
                        <a:rPr lang="en-US" sz="2000" baseline="0" dirty="0">
                          <a:latin typeface="Arial" panose="020B0604020202020204" pitchFamily="34" charset="0"/>
                          <a:cs typeface="Arial" panose="020B0604020202020204" pitchFamily="34" charset="0"/>
                        </a:rPr>
                        <a:t> 236 to 245 -No of section 10</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Arial" panose="020B0604020202020204" pitchFamily="34" charset="0"/>
                          <a:ea typeface="+mn-ea"/>
                          <a:cs typeface="Arial" panose="020B0604020202020204" pitchFamily="34" charset="0"/>
                        </a:rPr>
                        <a:t>Power</a:t>
                      </a:r>
                      <a:endParaRPr lang="en-IN" sz="20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B)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Powers 	</a:t>
                      </a:r>
                    </a:p>
                  </a:txBody>
                  <a:tcPr/>
                </a:tc>
                <a:tc>
                  <a:txBody>
                    <a:bodyPr/>
                    <a:lstStyle/>
                    <a:p>
                      <a:pPr algn="just"/>
                      <a:r>
                        <a:rPr lang="en-US" sz="2000" dirty="0">
                          <a:latin typeface="Arial" panose="020B0604020202020204" pitchFamily="34" charset="0"/>
                          <a:cs typeface="Arial" panose="020B0604020202020204" pitchFamily="34" charset="0"/>
                        </a:rPr>
                        <a:t>Sections 131 to 136</a:t>
                      </a:r>
                      <a:r>
                        <a:rPr lang="en-US" sz="2000" baseline="0" dirty="0">
                          <a:latin typeface="Arial" panose="020B0604020202020204" pitchFamily="34" charset="0"/>
                          <a:cs typeface="Arial" panose="020B0604020202020204" pitchFamily="34" charset="0"/>
                        </a:rPr>
                        <a:t>-No of section 11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246 to 261</a:t>
                      </a:r>
                      <a:r>
                        <a:rPr lang="en-US" sz="2000" baseline="0" dirty="0">
                          <a:latin typeface="Arial" panose="020B0604020202020204" pitchFamily="34" charset="0"/>
                          <a:cs typeface="Arial" panose="020B0604020202020204" pitchFamily="34" charset="0"/>
                        </a:rPr>
                        <a:t>-No of section 16</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7052202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2512473"/>
              </p:ext>
            </p:extLst>
          </p:nvPr>
        </p:nvGraphicFramePr>
        <p:xfrm>
          <a:off x="91440" y="719666"/>
          <a:ext cx="11878056" cy="6156960"/>
        </p:xfrm>
        <a:graphic>
          <a:graphicData uri="http://schemas.openxmlformats.org/drawingml/2006/table">
            <a:tbl>
              <a:tblPr firstRow="1" bandRow="1">
                <a:tableStyleId>{5C22544A-7EE6-4342-B048-85BDC9FD1C3A}</a:tableStyleId>
              </a:tblPr>
              <a:tblGrid>
                <a:gridCol w="2639569"/>
                <a:gridCol w="3187786"/>
                <a:gridCol w="6050701"/>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B)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Filing of return of income and processing 	</a:t>
                      </a:r>
                    </a:p>
                    <a:p>
                      <a:pPr algn="just"/>
                      <a:r>
                        <a:rPr lang="en-US" sz="2000" dirty="0">
                          <a:latin typeface="Arial" panose="020B0604020202020204" pitchFamily="34" charset="0"/>
                          <a:cs typeface="Arial" panose="020B0604020202020204" pitchFamily="34" charset="0"/>
                        </a:rPr>
                        <a:t>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139 to 140A</a:t>
                      </a:r>
                      <a:r>
                        <a:rPr lang="en-US" sz="2000" baseline="0" dirty="0">
                          <a:latin typeface="Arial" panose="020B0604020202020204" pitchFamily="34" charset="0"/>
                          <a:cs typeface="Arial" panose="020B0604020202020204" pitchFamily="34" charset="0"/>
                        </a:rPr>
                        <a:t> except section (139A) -No of section 3</a:t>
                      </a:r>
                    </a:p>
                    <a:p>
                      <a:pPr algn="just"/>
                      <a:endParaRPr lang="en-US" sz="2000" baseline="0" dirty="0">
                        <a:latin typeface="Arial" panose="020B0604020202020204" pitchFamily="34" charset="0"/>
                        <a:cs typeface="Arial" panose="020B0604020202020204" pitchFamily="34" charset="0"/>
                      </a:endParaRPr>
                    </a:p>
                    <a:p>
                      <a:pPr algn="just"/>
                      <a:r>
                        <a:rPr lang="en-US" sz="2000" baseline="0" dirty="0">
                          <a:latin typeface="Arial" panose="020B0604020202020204" pitchFamily="34" charset="0"/>
                          <a:cs typeface="Arial" panose="020B0604020202020204" pitchFamily="34" charset="0"/>
                        </a:rPr>
                        <a:t>Chapter XIV-Procedure assessment</a:t>
                      </a:r>
                    </a:p>
                    <a:p>
                      <a:pPr algn="just"/>
                      <a:r>
                        <a:rPr lang="en-US" sz="2000" baseline="0" dirty="0">
                          <a:latin typeface="Arial" panose="020B0604020202020204" pitchFamily="34" charset="0"/>
                          <a:cs typeface="Arial" panose="020B0604020202020204" pitchFamily="34" charset="0"/>
                        </a:rPr>
                        <a:t>Sec 139 to 158</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263</a:t>
                      </a:r>
                      <a:r>
                        <a:rPr lang="en-US" sz="2000" baseline="0" dirty="0">
                          <a:latin typeface="Arial" panose="020B0604020202020204" pitchFamily="34" charset="0"/>
                          <a:cs typeface="Arial" panose="020B0604020202020204" pitchFamily="34" charset="0"/>
                        </a:rPr>
                        <a:t> to 267-No of section  2</a:t>
                      </a:r>
                    </a:p>
                    <a:p>
                      <a:pPr algn="just"/>
                      <a:endParaRPr lang="en-US" sz="2000" baseline="0" dirty="0">
                        <a:latin typeface="Arial" panose="020B0604020202020204" pitchFamily="34" charset="0"/>
                        <a:cs typeface="Arial" panose="020B0604020202020204" pitchFamily="34" charset="0"/>
                      </a:endParaRPr>
                    </a:p>
                    <a:p>
                      <a:pPr algn="just"/>
                      <a:r>
                        <a:rPr lang="en-US" sz="2000" baseline="0" dirty="0">
                          <a:latin typeface="Arial" panose="020B0604020202020204" pitchFamily="34" charset="0"/>
                          <a:cs typeface="Arial" panose="020B0604020202020204" pitchFamily="34" charset="0"/>
                        </a:rPr>
                        <a:t>Chapter XV-Return of Income</a:t>
                      </a:r>
                    </a:p>
                    <a:p>
                      <a:pPr algn="just"/>
                      <a:r>
                        <a:rPr lang="en-US" sz="2000" baseline="0" dirty="0">
                          <a:latin typeface="Arial" panose="020B0604020202020204" pitchFamily="34" charset="0"/>
                          <a:cs typeface="Arial" panose="020B0604020202020204" pitchFamily="34" charset="0"/>
                        </a:rPr>
                        <a:t>A-allotment of Permanent Account Number-262</a:t>
                      </a:r>
                    </a:p>
                    <a:p>
                      <a:pPr algn="just"/>
                      <a:r>
                        <a:rPr lang="en-US" sz="2000" dirty="0">
                          <a:latin typeface="Arial" panose="020B0604020202020204" pitchFamily="34" charset="0"/>
                          <a:cs typeface="Arial" panose="020B0604020202020204" pitchFamily="34" charset="0"/>
                        </a:rPr>
                        <a:t>B.––Filing of return of income and processing-263 to 267</a:t>
                      </a:r>
                      <a:endParaRPr lang="en-IN" sz="2000" dirty="0">
                        <a:latin typeface="Arial" panose="020B0604020202020204" pitchFamily="34" charset="0"/>
                        <a:cs typeface="Arial" panose="020B0604020202020204" pitchFamily="34" charset="0"/>
                      </a:endParaRP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 Sections 158 to 158BI </a:t>
                      </a:r>
                      <a:r>
                        <a:rPr lang="en-US" sz="2000" baseline="0" dirty="0" smtClean="0">
                          <a:latin typeface="Arial" panose="020B0604020202020204" pitchFamily="34" charset="0"/>
                          <a:cs typeface="Arial" panose="020B0604020202020204" pitchFamily="34" charset="0"/>
                        </a:rPr>
                        <a:t>-No of section  14-for search assessment</a:t>
                      </a:r>
                      <a:endParaRPr lang="en-IN" sz="2000" dirty="0" smtClean="0">
                        <a:latin typeface="Arial" panose="020B060402020202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CHAPTER XVI</a:t>
                      </a:r>
                    </a:p>
                    <a:p>
                      <a:pPr algn="just"/>
                      <a:r>
                        <a:rPr lang="en-US" sz="2000" dirty="0" smtClean="0">
                          <a:latin typeface="Arial" panose="020B0604020202020204" pitchFamily="34" charset="0"/>
                          <a:cs typeface="Arial" panose="020B0604020202020204" pitchFamily="34" charset="0"/>
                        </a:rPr>
                        <a:t>PROCEDURE FOR ASSESSMENT</a:t>
                      </a:r>
                    </a:p>
                    <a:p>
                      <a:pPr algn="just"/>
                      <a:r>
                        <a:rPr lang="en-US" sz="2000" dirty="0" smtClean="0">
                          <a:latin typeface="Arial" panose="020B0604020202020204" pitchFamily="34" charset="0"/>
                          <a:cs typeface="Arial" panose="020B0604020202020204" pitchFamily="34" charset="0"/>
                        </a:rPr>
                        <a:t>A.—Procedure for assessment-268 to 291-GAAR is now</a:t>
                      </a:r>
                      <a:r>
                        <a:rPr lang="en-US" sz="2000" baseline="0" dirty="0" smtClean="0">
                          <a:latin typeface="Arial" panose="020B0604020202020204" pitchFamily="34" charset="0"/>
                          <a:cs typeface="Arial" panose="020B0604020202020204" pitchFamily="34" charset="0"/>
                        </a:rPr>
                        <a:t> part of it.</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B.––Special procedure for assessment of search cases-292-301</a:t>
                      </a: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Time limit for completion of</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assessment, reassessment</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And recomputation.</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153</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286. (1) No order in respect of proceedings mentioned in column B of </a:t>
                      </a:r>
                      <a:r>
                        <a:rPr lang="en-US" sz="2000" b="1" dirty="0">
                          <a:solidFill>
                            <a:srgbClr val="FF0000"/>
                          </a:solidFill>
                          <a:latin typeface="Arial" panose="020B0604020202020204" pitchFamily="34" charset="0"/>
                          <a:cs typeface="Arial" panose="020B0604020202020204" pitchFamily="34" charset="0"/>
                        </a:rPr>
                        <a:t>the Table below shall </a:t>
                      </a:r>
                      <a:r>
                        <a:rPr lang="en-US" sz="2000" dirty="0">
                          <a:latin typeface="Arial" panose="020B0604020202020204" pitchFamily="34" charset="0"/>
                          <a:cs typeface="Arial" panose="020B0604020202020204" pitchFamily="34" charset="0"/>
                        </a:rPr>
                        <a:t>be made after expiry of the period specified in column D of the said Table and calculated from the date as mentioned in column C thereof.</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1664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D5B7273E-22BA-6EEB-59F3-FC3D307AFF4A}"/>
              </a:ext>
            </a:extLst>
          </p:cNvPr>
          <p:cNvGraphicFramePr>
            <a:graphicFrameLocks noGrp="1"/>
          </p:cNvGraphicFramePr>
          <p:nvPr>
            <p:extLst/>
          </p:nvPr>
        </p:nvGraphicFramePr>
        <p:xfrm>
          <a:off x="452285" y="719666"/>
          <a:ext cx="11602064" cy="5269654"/>
        </p:xfrm>
        <a:graphic>
          <a:graphicData uri="http://schemas.openxmlformats.org/drawingml/2006/table">
            <a:tbl>
              <a:tblPr firstRow="1" bandRow="1">
                <a:tableStyleId>{5C22544A-7EE6-4342-B048-85BDC9FD1C3A}</a:tableStyleId>
              </a:tblPr>
              <a:tblGrid>
                <a:gridCol w="5468205">
                  <a:extLst>
                    <a:ext uri="{9D8B030D-6E8A-4147-A177-3AD203B41FA5}">
                      <a16:colId xmlns="" xmlns:a16="http://schemas.microsoft.com/office/drawing/2014/main" val="685499512"/>
                    </a:ext>
                  </a:extLst>
                </a:gridCol>
                <a:gridCol w="6133859">
                  <a:extLst>
                    <a:ext uri="{9D8B030D-6E8A-4147-A177-3AD203B41FA5}">
                      <a16:colId xmlns="" xmlns:a16="http://schemas.microsoft.com/office/drawing/2014/main" val="1498077924"/>
                    </a:ext>
                  </a:extLst>
                </a:gridCol>
              </a:tblGrid>
              <a:tr h="492845">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2870708127"/>
                  </a:ext>
                </a:extLst>
              </a:tr>
              <a:tr h="3904852">
                <a:tc>
                  <a:txBody>
                    <a:bodyPr/>
                    <a:lstStyle/>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3</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The provisions of sub-section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shall not apply in the case of an individual who is a citizen of India and leaves </a:t>
                      </a:r>
                      <a:r>
                        <a:rPr lang="en-US" sz="2000" b="0" i="0" u="sng" strike="noStrike" kern="1200" baseline="0" dirty="0">
                          <a:solidFill>
                            <a:srgbClr val="FF0000"/>
                          </a:solidFill>
                          <a:latin typeface="Arial" panose="020B0604020202020204" pitchFamily="34" charset="0"/>
                          <a:ea typeface="+mn-ea"/>
                          <a:cs typeface="Arial" panose="020B0604020202020204" pitchFamily="34" charset="0"/>
                        </a:rPr>
                        <a:t>India in any tax year</a:t>
                      </a:r>
                      <a:r>
                        <a:rPr lang="en-US" sz="2000" b="0" i="0" u="sng" strike="noStrike" kern="1200" baseline="0" dirty="0">
                          <a:solidFill>
                            <a:srgbClr val="00B050"/>
                          </a:solidFill>
                          <a:latin typeface="Arial" panose="020B0604020202020204" pitchFamily="34" charset="0"/>
                          <a:ea typeface="+mn-ea"/>
                          <a:cs typeface="Arial" panose="020B0604020202020204" pitchFamily="34" charset="0"/>
                        </a:rPr>
                        <a:t>––( permanently not resident)</a:t>
                      </a:r>
                    </a:p>
                    <a:p>
                      <a:pPr marL="342900" indent="-342900" algn="just">
                        <a:buAutoNum type="alphaLcParenBoth"/>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as a member of the crew of an Indian ship, as defined in section 3(</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18</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of the Merchant Shipping Act, 1958; or</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for the purposes of employment outside India.</a:t>
                      </a:r>
                      <a:endParaRPr lang="en-IN" sz="2000" dirty="0">
                        <a:latin typeface="Arial" panose="020B0604020202020204" pitchFamily="34" charset="0"/>
                        <a:cs typeface="Arial" panose="020B0604020202020204" pitchFamily="34" charset="0"/>
                      </a:endParaRPr>
                    </a:p>
                  </a:txBody>
                  <a:tcPr/>
                </a:tc>
                <a:tc>
                  <a:txBody>
                    <a:bodyPr/>
                    <a:lstStyle/>
                    <a:p>
                      <a:pPr algn="just">
                        <a:buNone/>
                      </a:pPr>
                      <a:r>
                        <a:rPr lang="en-US" sz="2000" dirty="0">
                          <a:effectLst/>
                          <a:latin typeface="Arial" panose="020B0604020202020204" pitchFamily="34" charset="0"/>
                          <a:cs typeface="Arial" panose="020B0604020202020204" pitchFamily="34" charset="0"/>
                        </a:rPr>
                        <a:t>Explanation-(1) In the case of an individual,-</a:t>
                      </a:r>
                    </a:p>
                    <a:p>
                      <a:pPr algn="just">
                        <a:buNone/>
                      </a:pPr>
                      <a:r>
                        <a:rPr lang="en-US" sz="2000" dirty="0">
                          <a:effectLst/>
                          <a:latin typeface="Arial" panose="020B0604020202020204" pitchFamily="34" charset="0"/>
                          <a:cs typeface="Arial" panose="020B0604020202020204" pitchFamily="34" charset="0"/>
                        </a:rPr>
                        <a:t>(a)	 	</a:t>
                      </a:r>
                      <a:r>
                        <a:rPr lang="en-US" sz="2000" dirty="0">
                          <a:solidFill>
                            <a:srgbClr val="FF0000"/>
                          </a:solidFill>
                          <a:effectLst/>
                          <a:latin typeface="Arial" panose="020B0604020202020204" pitchFamily="34" charset="0"/>
                          <a:cs typeface="Arial" panose="020B0604020202020204" pitchFamily="34" charset="0"/>
                        </a:rPr>
                        <a:t>being a citizen of India</a:t>
                      </a:r>
                      <a:r>
                        <a:rPr lang="en-US" sz="2000" dirty="0">
                          <a:effectLst/>
                          <a:latin typeface="Arial" panose="020B0604020202020204" pitchFamily="34" charset="0"/>
                          <a:cs typeface="Arial" panose="020B0604020202020204" pitchFamily="34" charset="0"/>
                        </a:rPr>
                        <a:t>, </a:t>
                      </a:r>
                      <a:r>
                        <a:rPr lang="en-US" sz="2000" dirty="0">
                          <a:solidFill>
                            <a:srgbClr val="FF0000"/>
                          </a:solidFill>
                          <a:effectLst/>
                          <a:latin typeface="Arial" panose="020B0604020202020204" pitchFamily="34" charset="0"/>
                          <a:cs typeface="Arial" panose="020B0604020202020204" pitchFamily="34" charset="0"/>
                        </a:rPr>
                        <a:t>who leaves India </a:t>
                      </a:r>
                      <a:r>
                        <a:rPr lang="en-US" sz="2000" u="sng" dirty="0">
                          <a:solidFill>
                            <a:srgbClr val="FF0000"/>
                          </a:solidFill>
                          <a:effectLst/>
                          <a:latin typeface="Arial" panose="020B0604020202020204" pitchFamily="34" charset="0"/>
                          <a:cs typeface="Arial" panose="020B0604020202020204" pitchFamily="34" charset="0"/>
                        </a:rPr>
                        <a:t>in any previous year</a:t>
                      </a:r>
                      <a:r>
                        <a:rPr lang="en-US" sz="2000" u="sng" dirty="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a:t>
                      </a:r>
                      <a:r>
                        <a:rPr lang="en-US" sz="2000" dirty="0">
                          <a:solidFill>
                            <a:srgbClr val="FF0000"/>
                          </a:solidFill>
                          <a:effectLst/>
                          <a:latin typeface="Arial" panose="020B0604020202020204" pitchFamily="34" charset="0"/>
                          <a:cs typeface="Arial" panose="020B0604020202020204" pitchFamily="34" charset="0"/>
                        </a:rPr>
                        <a:t>as a member of the crew of an Indian ship </a:t>
                      </a:r>
                      <a:r>
                        <a:rPr lang="en-US" sz="2000" dirty="0">
                          <a:effectLst/>
                          <a:latin typeface="Arial" panose="020B0604020202020204" pitchFamily="34" charset="0"/>
                          <a:cs typeface="Arial" panose="020B0604020202020204" pitchFamily="34" charset="0"/>
                        </a:rPr>
                        <a:t>as defined in clause (18) of section 3 of the Merchant Shipping Act, 1958 (44 of 1958), Or </a:t>
                      </a:r>
                      <a:r>
                        <a:rPr lang="en-US" sz="2000" dirty="0">
                          <a:solidFill>
                            <a:srgbClr val="FF0000"/>
                          </a:solidFill>
                          <a:effectLst/>
                          <a:latin typeface="Arial" panose="020B0604020202020204" pitchFamily="34" charset="0"/>
                          <a:cs typeface="Arial" panose="020B0604020202020204" pitchFamily="34" charset="0"/>
                        </a:rPr>
                        <a:t>for the purposes of employment  outside India</a:t>
                      </a:r>
                      <a:r>
                        <a:rPr lang="en-US" sz="2000" u="sng" dirty="0">
                          <a:effectLst/>
                          <a:latin typeface="Arial" panose="020B0604020202020204" pitchFamily="34" charset="0"/>
                          <a:cs typeface="Arial" panose="020B0604020202020204" pitchFamily="34" charset="0"/>
                        </a:rPr>
                        <a:t>, </a:t>
                      </a:r>
                      <a:r>
                        <a:rPr lang="en-US" sz="2000" u="sng" dirty="0">
                          <a:solidFill>
                            <a:srgbClr val="FF0000"/>
                          </a:solidFill>
                          <a:effectLst/>
                          <a:latin typeface="Arial" panose="020B0604020202020204" pitchFamily="34" charset="0"/>
                          <a:cs typeface="Arial" panose="020B0604020202020204" pitchFamily="34" charset="0"/>
                        </a:rPr>
                        <a:t>the provisions of sub-clause (c) shall apply in relation to that year </a:t>
                      </a:r>
                      <a:r>
                        <a:rPr lang="en-US" sz="2000" dirty="0">
                          <a:effectLst/>
                          <a:latin typeface="Arial" panose="020B0604020202020204" pitchFamily="34" charset="0"/>
                          <a:cs typeface="Arial" panose="020B0604020202020204" pitchFamily="34" charset="0"/>
                        </a:rPr>
                        <a:t>as if for the words “sixty days”, occurring therein, the words “one hundred and eighty-two days” had been substituted ;</a:t>
                      </a:r>
                    </a:p>
                  </a:txBody>
                  <a:tcPr/>
                </a:tc>
                <a:extLst>
                  <a:ext uri="{0D108BD9-81ED-4DB2-BD59-A6C34878D82A}">
                    <a16:rowId xmlns="" xmlns:a16="http://schemas.microsoft.com/office/drawing/2014/main" val="3555178565"/>
                  </a:ext>
                </a:extLst>
              </a:tr>
              <a:tr h="871957">
                <a:tc gridSpan="2">
                  <a:txBody>
                    <a:bodyPr/>
                    <a:lstStyle/>
                    <a:p>
                      <a:pPr algn="just"/>
                      <a:r>
                        <a:rPr lang="en-IN" sz="2000" dirty="0">
                          <a:solidFill>
                            <a:srgbClr val="00B050"/>
                          </a:solidFill>
                          <a:latin typeface="Arial" panose="020B0604020202020204" pitchFamily="34" charset="0"/>
                          <a:cs typeface="Arial" panose="020B0604020202020204" pitchFamily="34" charset="0"/>
                        </a:rPr>
                        <a:t>As under sub section 3 of IT Act, 2025, in relation to any tax year missing, the individual will become non resident for ever.</a:t>
                      </a:r>
                    </a:p>
                  </a:txBody>
                  <a:tcPr/>
                </a:tc>
                <a:tc hMerge="1">
                  <a:txBody>
                    <a:bodyPr/>
                    <a:lstStyle/>
                    <a:p>
                      <a:pPr algn="just">
                        <a:buNone/>
                      </a:pPr>
                      <a:endParaRPr lang="en-US" sz="1800" dirty="0">
                        <a:effectLst/>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152612365"/>
                  </a:ext>
                </a:extLst>
              </a:tr>
            </a:tbl>
          </a:graphicData>
        </a:graphic>
      </p:graphicFrame>
    </p:spTree>
    <p:extLst>
      <p:ext uri="{BB962C8B-B14F-4D97-AF65-F5344CB8AC3E}">
        <p14:creationId xmlns:p14="http://schemas.microsoft.com/office/powerpoint/2010/main" val="19489820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9773837"/>
              </p:ext>
            </p:extLst>
          </p:nvPr>
        </p:nvGraphicFramePr>
        <p:xfrm>
          <a:off x="100584" y="719666"/>
          <a:ext cx="11996927" cy="5455920"/>
        </p:xfrm>
        <a:graphic>
          <a:graphicData uri="http://schemas.openxmlformats.org/drawingml/2006/table">
            <a:tbl>
              <a:tblPr firstRow="1" bandRow="1">
                <a:tableStyleId>{5C22544A-7EE6-4342-B048-85BDC9FD1C3A}</a:tableStyleId>
              </a:tblPr>
              <a:tblGrid>
                <a:gridCol w="1549306"/>
                <a:gridCol w="3975193"/>
                <a:gridCol w="6472428"/>
              </a:tblGrid>
              <a:tr h="370840">
                <a:tc>
                  <a:txBody>
                    <a:bodyPr/>
                    <a:lstStyle/>
                    <a:p>
                      <a:endParaRPr lang="en-IN" sz="2000" dirty="0">
                        <a:latin typeface="Arial" panose="020B0604020202020204" pitchFamily="34" charset="0"/>
                        <a:cs typeface="Arial" panose="020B0604020202020204" pitchFamily="34" charset="0"/>
                      </a:endParaRPr>
                    </a:p>
                  </a:txBody>
                  <a:tcPr/>
                </a:tc>
                <a:tc>
                  <a:txBody>
                    <a:bodyPr/>
                    <a:lstStyle/>
                    <a:p>
                      <a:endParaRPr lang="en-IN" sz="2000">
                        <a:latin typeface="Arial" panose="020B0604020202020204" pitchFamily="34" charset="0"/>
                        <a:cs typeface="Arial" panose="020B0604020202020204" pitchFamily="34" charset="0"/>
                      </a:endParaRPr>
                    </a:p>
                  </a:txBody>
                  <a:tcPr/>
                </a:tc>
                <a:tc>
                  <a:txBody>
                    <a:bodyPr/>
                    <a:lstStyle/>
                    <a:p>
                      <a:endParaRPr lang="en-IN" sz="2000">
                        <a:latin typeface="Arial" panose="020B0604020202020204" pitchFamily="34" charset="0"/>
                        <a:cs typeface="Arial" panose="020B0604020202020204" pitchFamily="34" charset="0"/>
                      </a:endParaRPr>
                    </a:p>
                  </a:txBody>
                  <a:tcPr/>
                </a:tc>
              </a:tr>
              <a:tr h="370840">
                <a:tc>
                  <a:txBody>
                    <a:bodyPr/>
                    <a:lstStyle/>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Income escaping</a:t>
                      </a:r>
                    </a:p>
                    <a:p>
                      <a:pPr algn="just"/>
                      <a:r>
                        <a:rPr lang="en-US" sz="2000" dirty="0">
                          <a:latin typeface="Arial" panose="020B0604020202020204" pitchFamily="34" charset="0"/>
                          <a:cs typeface="Arial" panose="020B0604020202020204" pitchFamily="34" charset="0"/>
                        </a:rPr>
                        <a:t>assessment.</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  147-</a:t>
                      </a:r>
                      <a:r>
                        <a:rPr lang="en-US" sz="2000" b="0" i="0" kern="1200" dirty="0">
                          <a:solidFill>
                            <a:schemeClr val="dk1"/>
                          </a:solidFill>
                          <a:effectLst/>
                          <a:latin typeface="Arial" panose="020B0604020202020204" pitchFamily="34" charset="0"/>
                          <a:ea typeface="+mn-ea"/>
                          <a:cs typeface="Arial" panose="020B0604020202020204" pitchFamily="34" charset="0"/>
                        </a:rPr>
                        <a:t>If any income chargeable to tax, in the case of an assessee, has escaped assessment for any  assessment year, the Assessing Officer may, subject to the provisions of </a:t>
                      </a:r>
                      <a:r>
                        <a:rPr lang="en-US" sz="2000" b="0" i="0" u="none" strike="noStrike" kern="1200" dirty="0">
                          <a:solidFill>
                            <a:schemeClr val="dk1"/>
                          </a:solidFill>
                          <a:effectLst/>
                          <a:latin typeface="Arial" panose="020B0604020202020204" pitchFamily="34" charset="0"/>
                          <a:ea typeface="+mn-ea"/>
                          <a:cs typeface="Arial" panose="020B0604020202020204" pitchFamily="34" charset="0"/>
                        </a:rPr>
                        <a:t>sections 148</a:t>
                      </a:r>
                      <a:r>
                        <a:rPr lang="en-US" sz="2000" b="0" i="0" kern="1200" dirty="0">
                          <a:solidFill>
                            <a:schemeClr val="dk1"/>
                          </a:solidFill>
                          <a:effectLst/>
                          <a:latin typeface="Arial" panose="020B0604020202020204" pitchFamily="34" charset="0"/>
                          <a:ea typeface="+mn-ea"/>
                          <a:cs typeface="Arial" panose="020B0604020202020204" pitchFamily="34" charset="0"/>
                        </a:rPr>
                        <a:t> to </a:t>
                      </a:r>
                      <a:r>
                        <a:rPr lang="en-US" sz="2000" b="0" i="0" u="none" strike="noStrike" kern="1200" dirty="0">
                          <a:solidFill>
                            <a:schemeClr val="dk1"/>
                          </a:solidFill>
                          <a:effectLst/>
                          <a:latin typeface="Arial" panose="020B0604020202020204" pitchFamily="34" charset="0"/>
                          <a:ea typeface="+mn-ea"/>
                          <a:cs typeface="Arial" panose="020B0604020202020204" pitchFamily="34" charset="0"/>
                        </a:rPr>
                        <a:t>153</a:t>
                      </a:r>
                      <a:r>
                        <a:rPr lang="en-US" sz="2000" b="0" i="0" kern="1200" dirty="0">
                          <a:solidFill>
                            <a:schemeClr val="dk1"/>
                          </a:solidFill>
                          <a:effectLst/>
                          <a:latin typeface="Arial" panose="020B0604020202020204" pitchFamily="34" charset="0"/>
                          <a:ea typeface="+mn-ea"/>
                          <a:cs typeface="Arial" panose="020B0604020202020204" pitchFamily="34" charset="0"/>
                        </a:rPr>
                        <a:t>, assess or reassess </a:t>
                      </a:r>
                      <a:r>
                        <a:rPr lang="en-US" sz="2000" b="0" i="0" kern="1200" dirty="0">
                          <a:solidFill>
                            <a:srgbClr val="FF0000"/>
                          </a:solidFill>
                          <a:effectLst/>
                          <a:latin typeface="Arial" panose="020B0604020202020204" pitchFamily="34" charset="0"/>
                          <a:ea typeface="+mn-ea"/>
                          <a:cs typeface="Arial" panose="020B0604020202020204" pitchFamily="34" charset="0"/>
                        </a:rPr>
                        <a:t>such income </a:t>
                      </a:r>
                      <a:r>
                        <a:rPr lang="en-US" sz="2000" b="0" i="0" kern="1200" dirty="0">
                          <a:solidFill>
                            <a:schemeClr val="dk1"/>
                          </a:solidFill>
                          <a:effectLst/>
                          <a:latin typeface="Arial" panose="020B0604020202020204" pitchFamily="34" charset="0"/>
                          <a:ea typeface="+mn-ea"/>
                          <a:cs typeface="Arial" panose="020B0604020202020204" pitchFamily="34" charset="0"/>
                        </a:rPr>
                        <a:t>or recompute the loss or the depreciation allowance or any other allowance or deduction for such assessment year (hereafter in this section and in </a:t>
                      </a:r>
                      <a:r>
                        <a:rPr lang="en-US" sz="2000" b="0" i="0" u="none" strike="noStrike" kern="1200" dirty="0">
                          <a:solidFill>
                            <a:schemeClr val="dk1"/>
                          </a:solidFill>
                          <a:effectLst/>
                          <a:latin typeface="Arial" panose="020B0604020202020204" pitchFamily="34" charset="0"/>
                          <a:ea typeface="+mn-ea"/>
                          <a:cs typeface="Arial" panose="020B0604020202020204" pitchFamily="34" charset="0"/>
                        </a:rPr>
                        <a:t>sections 148</a:t>
                      </a:r>
                      <a:r>
                        <a:rPr lang="en-US" sz="2000" b="0" i="0" kern="1200" dirty="0">
                          <a:solidFill>
                            <a:schemeClr val="dk1"/>
                          </a:solidFill>
                          <a:effectLst/>
                          <a:latin typeface="Arial" panose="020B0604020202020204" pitchFamily="34" charset="0"/>
                          <a:ea typeface="+mn-ea"/>
                          <a:cs typeface="Arial" panose="020B0604020202020204" pitchFamily="34" charset="0"/>
                        </a:rPr>
                        <a:t> to </a:t>
                      </a:r>
                      <a:r>
                        <a:rPr lang="en-US" sz="2000" b="0" i="0" u="none" strike="noStrike" kern="1200" dirty="0">
                          <a:solidFill>
                            <a:schemeClr val="dk1"/>
                          </a:solidFill>
                          <a:effectLst/>
                          <a:latin typeface="Arial" panose="020B0604020202020204" pitchFamily="34" charset="0"/>
                          <a:ea typeface="+mn-ea"/>
                          <a:cs typeface="Arial" panose="020B0604020202020204" pitchFamily="34" charset="0"/>
                        </a:rPr>
                        <a:t>153</a:t>
                      </a:r>
                      <a:r>
                        <a:rPr lang="en-US" sz="2000" b="0" i="0" kern="1200" dirty="0">
                          <a:solidFill>
                            <a:schemeClr val="dk1"/>
                          </a:solidFill>
                          <a:effectLst/>
                          <a:latin typeface="Arial" panose="020B0604020202020204" pitchFamily="34" charset="0"/>
                          <a:ea typeface="+mn-ea"/>
                          <a:cs typeface="Arial" panose="020B0604020202020204" pitchFamily="34" charset="0"/>
                        </a:rPr>
                        <a:t> referred to as the relevant assessment year</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279. (1) If, in the case of an assessee, any income chargeable to tax has escaped</a:t>
                      </a:r>
                    </a:p>
                    <a:p>
                      <a:pPr algn="just"/>
                      <a:r>
                        <a:rPr lang="en-US" sz="2000" dirty="0">
                          <a:latin typeface="Arial" panose="020B0604020202020204" pitchFamily="34" charset="0"/>
                          <a:cs typeface="Arial" panose="020B0604020202020204" pitchFamily="34" charset="0"/>
                        </a:rPr>
                        <a:t>assessment for any tax year (hereinafter referred to as “the relevant tax year” in this section and sections 280 to 286, the Assessing Officer may, subject to the provisions of sections 280 to 286, for the relevant tax year,––</a:t>
                      </a:r>
                    </a:p>
                    <a:p>
                      <a:pPr algn="just"/>
                      <a:r>
                        <a:rPr lang="en-US" sz="2000" dirty="0">
                          <a:solidFill>
                            <a:srgbClr val="FF0000"/>
                          </a:solidFill>
                          <a:latin typeface="Arial" panose="020B0604020202020204" pitchFamily="34" charset="0"/>
                          <a:cs typeface="Arial" panose="020B0604020202020204" pitchFamily="34" charset="0"/>
                        </a:rPr>
                        <a:t>(a) </a:t>
                      </a:r>
                      <a:r>
                        <a:rPr lang="en-US" sz="2000" dirty="0">
                          <a:solidFill>
                            <a:schemeClr val="tx1"/>
                          </a:solidFill>
                          <a:latin typeface="Arial" panose="020B0604020202020204" pitchFamily="34" charset="0"/>
                          <a:cs typeface="Arial" panose="020B0604020202020204" pitchFamily="34" charset="0"/>
                        </a:rPr>
                        <a:t>assess or reassess </a:t>
                      </a:r>
                      <a:r>
                        <a:rPr lang="en-US" sz="2000" dirty="0" smtClean="0">
                          <a:solidFill>
                            <a:srgbClr val="FF0000"/>
                          </a:solidFill>
                          <a:latin typeface="Arial" panose="020B0604020202020204" pitchFamily="34" charset="0"/>
                          <a:cs typeface="Arial" panose="020B0604020202020204" pitchFamily="34" charset="0"/>
                        </a:rPr>
                        <a:t>such</a:t>
                      </a:r>
                      <a:r>
                        <a:rPr lang="en-US" sz="2000" dirty="0" smtClean="0">
                          <a:solidFill>
                            <a:schemeClr val="tx1"/>
                          </a:solidFill>
                          <a:latin typeface="Arial" panose="020B0604020202020204" pitchFamily="34" charset="0"/>
                          <a:cs typeface="Arial" panose="020B0604020202020204" pitchFamily="34" charset="0"/>
                        </a:rPr>
                        <a:t> income</a:t>
                      </a:r>
                      <a:r>
                        <a:rPr lang="en-US" sz="2000" dirty="0">
                          <a:solidFill>
                            <a:schemeClr val="tx1"/>
                          </a:solidFill>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(b) recompute the loss or the depreciation allowance or any other allowance or deduction.</a:t>
                      </a:r>
                      <a:endParaRPr lang="en-IN" sz="2000" dirty="0">
                        <a:latin typeface="Arial" panose="020B0604020202020204" pitchFamily="34" charset="0"/>
                        <a:cs typeface="Arial" panose="020B0604020202020204" pitchFamily="34" charset="0"/>
                      </a:endParaRP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endParaRPr lang="en-IN" sz="2000" dirty="0">
                        <a:solidFill>
                          <a:srgbClr val="FF000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185840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7624734"/>
              </p:ext>
            </p:extLst>
          </p:nvPr>
        </p:nvGraphicFramePr>
        <p:xfrm>
          <a:off x="795527" y="719666"/>
          <a:ext cx="10661904" cy="5034280"/>
        </p:xfrm>
        <a:graphic>
          <a:graphicData uri="http://schemas.openxmlformats.org/drawingml/2006/table">
            <a:tbl>
              <a:tblPr firstRow="1" bandRow="1">
                <a:tableStyleId>{5C22544A-7EE6-4342-B048-85BDC9FD1C3A}</a:tableStyleId>
              </a:tblPr>
              <a:tblGrid>
                <a:gridCol w="2816353"/>
                <a:gridCol w="3200400"/>
                <a:gridCol w="4645151"/>
              </a:tblGrid>
              <a:tr h="370840">
                <a:tc>
                  <a:txBody>
                    <a:bodyPr/>
                    <a:lstStyle/>
                    <a:p>
                      <a:endParaRPr lang="en-IN" dirty="0"/>
                    </a:p>
                  </a:txBody>
                  <a:tcPr/>
                </a:tc>
                <a:tc>
                  <a:txBody>
                    <a:bodyPr/>
                    <a:lstStyle/>
                    <a:p>
                      <a:endParaRPr lang="en-IN"/>
                    </a:p>
                  </a:txBody>
                  <a:tcPr/>
                </a:tc>
                <a:tc>
                  <a:txBody>
                    <a:bodyPr/>
                    <a:lstStyle/>
                    <a:p>
                      <a:endParaRPr lang="en-IN"/>
                    </a:p>
                  </a:txBody>
                  <a:tcPr/>
                </a:tc>
              </a:tr>
              <a:tr h="370840">
                <a:tc>
                  <a:txBody>
                    <a:bodyPr/>
                    <a:lstStyle/>
                    <a:p>
                      <a:pPr algn="just"/>
                      <a:r>
                        <a:rPr lang="en-US" sz="2000" dirty="0">
                          <a:latin typeface="Arial" panose="020B0604020202020204" pitchFamily="34" charset="0"/>
                          <a:cs typeface="Arial" panose="020B0604020202020204" pitchFamily="34" charset="0"/>
                        </a:rPr>
                        <a:t>Procedure before</a:t>
                      </a:r>
                    </a:p>
                    <a:p>
                      <a:pPr algn="just"/>
                      <a:r>
                        <a:rPr lang="en-US" sz="2000" dirty="0">
                          <a:latin typeface="Arial" panose="020B0604020202020204" pitchFamily="34" charset="0"/>
                          <a:cs typeface="Arial" panose="020B0604020202020204" pitchFamily="34" charset="0"/>
                        </a:rPr>
                        <a:t>issuance of notice under</a:t>
                      </a:r>
                    </a:p>
                    <a:p>
                      <a:pPr algn="just"/>
                      <a:r>
                        <a:rPr lang="en-US" sz="2000" dirty="0">
                          <a:latin typeface="Arial" panose="020B0604020202020204" pitchFamily="34" charset="0"/>
                          <a:cs typeface="Arial" panose="020B0604020202020204" pitchFamily="34" charset="0"/>
                        </a:rPr>
                        <a:t>section 280.</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i="1" kern="1200" dirty="0">
                          <a:solidFill>
                            <a:schemeClr val="dk1"/>
                          </a:solidFill>
                          <a:effectLst/>
                          <a:latin typeface="Arial" panose="020B0604020202020204" pitchFamily="34" charset="0"/>
                          <a:ea typeface="+mn-ea"/>
                          <a:cs typeface="Arial" panose="020B0604020202020204" pitchFamily="34" charset="0"/>
                        </a:rPr>
                        <a:t>148A(4) The provisions of this section shall not apply to income chargeable to tax escaping assessment for any assessment year in the case of an assessee where the </a:t>
                      </a:r>
                      <a:r>
                        <a:rPr lang="en-US" sz="2000" b="0" i="1" kern="1200" dirty="0">
                          <a:solidFill>
                            <a:srgbClr val="FF0000"/>
                          </a:solidFill>
                          <a:effectLst/>
                          <a:latin typeface="Arial" panose="020B0604020202020204" pitchFamily="34" charset="0"/>
                          <a:ea typeface="+mn-ea"/>
                          <a:cs typeface="Arial" panose="020B0604020202020204" pitchFamily="34" charset="0"/>
                        </a:rPr>
                        <a:t>Assessing Officer has received information under the scheme notified under </a:t>
                      </a:r>
                      <a:r>
                        <a:rPr lang="en-US" sz="2000" b="0" i="1" u="none" strike="noStrike" kern="1200" dirty="0">
                          <a:solidFill>
                            <a:srgbClr val="FF0000"/>
                          </a:solidFill>
                          <a:effectLst/>
                          <a:latin typeface="Arial" panose="020B0604020202020204" pitchFamily="34" charset="0"/>
                          <a:ea typeface="+mn-ea"/>
                          <a:cs typeface="Arial" panose="020B0604020202020204" pitchFamily="34" charset="0"/>
                        </a:rPr>
                        <a:t>section 135A</a:t>
                      </a:r>
                      <a:r>
                        <a:rPr lang="en-US" sz="2000" b="0" i="1" kern="1200" dirty="0">
                          <a:solidFill>
                            <a:srgbClr val="FF0000"/>
                          </a:solidFill>
                          <a:effectLst/>
                          <a:latin typeface="Arial" panose="020B0604020202020204" pitchFamily="34" charset="0"/>
                          <a:ea typeface="+mn-ea"/>
                          <a:cs typeface="Arial" panose="020B0604020202020204" pitchFamily="34" charset="0"/>
                        </a:rPr>
                        <a:t>.</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280, 4) The provisions of this section shall not apply to income chargeable to tax escaping assessment for any tax year in the case of an assessee, </a:t>
                      </a:r>
                      <a:r>
                        <a:rPr lang="en-US" sz="2000" dirty="0">
                          <a:solidFill>
                            <a:srgbClr val="FF0000"/>
                          </a:solidFill>
                          <a:latin typeface="Arial" panose="020B0604020202020204" pitchFamily="34" charset="0"/>
                          <a:cs typeface="Arial" panose="020B0604020202020204" pitchFamily="34" charset="0"/>
                        </a:rPr>
                        <a:t>where the Assessing Officer has received—</a:t>
                      </a:r>
                    </a:p>
                    <a:p>
                      <a:pPr algn="just"/>
                      <a:r>
                        <a:rPr lang="en-US" sz="2000" dirty="0">
                          <a:solidFill>
                            <a:srgbClr val="FF0000"/>
                          </a:solidFill>
                          <a:latin typeface="Arial" panose="020B0604020202020204" pitchFamily="34" charset="0"/>
                          <a:cs typeface="Arial" panose="020B0604020202020204" pitchFamily="34" charset="0"/>
                        </a:rPr>
                        <a:t>(a) information under the scheme notified under section 260;</a:t>
                      </a:r>
                    </a:p>
                    <a:p>
                      <a:pPr algn="just"/>
                      <a:r>
                        <a:rPr lang="en-US" sz="2000" dirty="0">
                          <a:solidFill>
                            <a:srgbClr val="FF0000"/>
                          </a:solidFill>
                          <a:latin typeface="Arial" panose="020B0604020202020204" pitchFamily="34" charset="0"/>
                          <a:cs typeface="Arial" panose="020B0604020202020204" pitchFamily="34" charset="0"/>
                        </a:rPr>
                        <a:t>(b) directions issued by the Approving Panel under section 274(6);</a:t>
                      </a:r>
                    </a:p>
                    <a:p>
                      <a:pPr algn="just"/>
                      <a:r>
                        <a:rPr lang="en-US" sz="2000" dirty="0">
                          <a:solidFill>
                            <a:srgbClr val="FF0000"/>
                          </a:solidFill>
                          <a:latin typeface="Arial" panose="020B0604020202020204" pitchFamily="34" charset="0"/>
                          <a:cs typeface="Arial" panose="020B0604020202020204" pitchFamily="34" charset="0"/>
                        </a:rPr>
                        <a:t>(c) any finding or direction contained in an order passed by any authority, Tribunal or court in any proceeding under this Act by way of appeal, reference or revision, or by a Court in any proceeding under any other law.</a:t>
                      </a:r>
                      <a:endParaRPr lang="en-IN" sz="2000" dirty="0">
                        <a:solidFill>
                          <a:srgbClr val="FF000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74466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4553029"/>
              </p:ext>
            </p:extLst>
          </p:nvPr>
        </p:nvGraphicFramePr>
        <p:xfrm>
          <a:off x="786383" y="1524338"/>
          <a:ext cx="11018520" cy="6736080"/>
        </p:xfrm>
        <a:graphic>
          <a:graphicData uri="http://schemas.openxmlformats.org/drawingml/2006/table">
            <a:tbl>
              <a:tblPr firstRow="1" bandRow="1">
                <a:tableStyleId>{5C22544A-7EE6-4342-B048-85BDC9FD1C3A}</a:tableStyleId>
              </a:tblPr>
              <a:tblGrid>
                <a:gridCol w="1135931"/>
                <a:gridCol w="2536909"/>
                <a:gridCol w="1514574"/>
                <a:gridCol w="2158266"/>
                <a:gridCol w="3672840"/>
              </a:tblGrid>
              <a:tr h="37084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CHAPTER XVII </a:t>
                      </a:r>
                      <a:r>
                        <a:rPr lang="en-US" sz="2000" b="0" i="0" u="none" strike="noStrike" kern="1200" baseline="0" dirty="0">
                          <a:solidFill>
                            <a:schemeClr val="bg1"/>
                          </a:solidFill>
                          <a:latin typeface="Arial" panose="020B0604020202020204" pitchFamily="34" charset="0"/>
                          <a:ea typeface="+mn-ea"/>
                          <a:cs typeface="Arial" panose="020B0604020202020204" pitchFamily="34" charset="0"/>
                        </a:rPr>
                        <a:t>SPECIAL PROVISIONS RELATING TO CERTAIN PERSONS </a:t>
                      </a:r>
                      <a:endParaRPr lang="en-IN" sz="20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a:tc>
                <a:tc hMerge="1">
                  <a:txBody>
                    <a:bodyPr/>
                    <a:lstStyle/>
                    <a:p>
                      <a:endParaRPr lang="en-IN"/>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tr>
              <a:tr h="370840">
                <a:tc gridSpan="2">
                  <a:txBody>
                    <a:bodyPr/>
                    <a:lstStyle/>
                    <a:p>
                      <a:endParaRPr lang="en-IN" sz="2000" dirty="0">
                        <a:latin typeface="Arial" panose="020B0604020202020204" pitchFamily="34" charset="0"/>
                        <a:cs typeface="Arial" panose="020B0604020202020204" pitchFamily="34" charset="0"/>
                      </a:endParaRPr>
                    </a:p>
                  </a:txBody>
                  <a:tcPr/>
                </a:tc>
                <a:tc hMerge="1">
                  <a:txBody>
                    <a:bodyPr/>
                    <a:lstStyle/>
                    <a:p>
                      <a:endParaRPr lang="en-IN"/>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hMerge="1">
                  <a:txBody>
                    <a:bodyPr/>
                    <a:lstStyle/>
                    <a:p>
                      <a:endParaRPr lang="en-IN"/>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Association of persons, firm, Hindu undivided family, </a:t>
                      </a:r>
                      <a:r>
                        <a:rPr lang="en-US" sz="2000" b="0" i="0" u="none" strike="noStrike" kern="1200" baseline="0" dirty="0" err="1">
                          <a:solidFill>
                            <a:schemeClr val="dk1"/>
                          </a:solidFill>
                          <a:latin typeface="Arial" panose="020B0604020202020204" pitchFamily="34" charset="0"/>
                          <a:ea typeface="+mn-ea"/>
                          <a:cs typeface="Arial" panose="020B0604020202020204" pitchFamily="34" charset="0"/>
                        </a:rPr>
                        <a:t>etc</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tc hMerge="1">
                  <a:txBody>
                    <a:bodyPr/>
                    <a:lstStyle/>
                    <a:p>
                      <a:endParaRPr lang="en-IN"/>
                    </a:p>
                  </a:txBody>
                  <a:tcPr/>
                </a:tc>
                <a:tc gridSpan="2">
                  <a:txBody>
                    <a:bodyPr/>
                    <a:lstStyle/>
                    <a:p>
                      <a:r>
                        <a:rPr lang="en-US" sz="2000" dirty="0">
                          <a:latin typeface="Arial" panose="020B0604020202020204" pitchFamily="34" charset="0"/>
                          <a:cs typeface="Arial" panose="020B0604020202020204" pitchFamily="34" charset="0"/>
                        </a:rPr>
                        <a:t>Sections 159 to 189A</a:t>
                      </a:r>
                      <a:r>
                        <a:rPr lang="en-US" sz="2000" baseline="0" dirty="0">
                          <a:latin typeface="Arial" panose="020B0604020202020204" pitchFamily="34" charset="0"/>
                          <a:cs typeface="Arial" panose="020B0604020202020204" pitchFamily="34" charset="0"/>
                        </a:rPr>
                        <a:t>-No of section  37</a:t>
                      </a:r>
                      <a:endParaRPr lang="en-IN" sz="2000" dirty="0">
                        <a:latin typeface="Arial" panose="020B0604020202020204" pitchFamily="34" charset="0"/>
                        <a:cs typeface="Arial" panose="020B0604020202020204" pitchFamily="34" charset="0"/>
                      </a:endParaRPr>
                    </a:p>
                  </a:txBody>
                  <a:tcPr/>
                </a:tc>
                <a:tc hMerge="1">
                  <a:txBody>
                    <a:bodyPr/>
                    <a:lstStyle/>
                    <a:p>
                      <a:endParaRPr lang="en-IN"/>
                    </a:p>
                  </a:txBody>
                  <a:tcPr/>
                </a:tc>
                <a:tc>
                  <a:txBody>
                    <a:bodyPr/>
                    <a:lstStyle/>
                    <a:p>
                      <a:r>
                        <a:rPr lang="en-US" sz="2000" dirty="0">
                          <a:latin typeface="Arial" panose="020B0604020202020204" pitchFamily="34" charset="0"/>
                          <a:cs typeface="Arial" panose="020B0604020202020204" pitchFamily="34" charset="0"/>
                        </a:rPr>
                        <a:t>Sections 302 to 331</a:t>
                      </a:r>
                      <a:r>
                        <a:rPr lang="en-US" sz="2000" baseline="0" dirty="0">
                          <a:latin typeface="Arial" panose="020B0604020202020204" pitchFamily="34" charset="0"/>
                          <a:cs typeface="Arial" panose="020B0604020202020204" pitchFamily="34" charset="0"/>
                        </a:rPr>
                        <a:t>-No of section 30</a:t>
                      </a:r>
                      <a:endParaRPr lang="en-IN" sz="2000" dirty="0">
                        <a:latin typeface="Arial" panose="020B0604020202020204" pitchFamily="34" charset="0"/>
                        <a:cs typeface="Arial" panose="020B0604020202020204" pitchFamily="34" charset="0"/>
                      </a:endParaRPr>
                    </a:p>
                  </a:txBody>
                  <a:tcPr/>
                </a:tc>
              </a:tr>
              <a:tr h="37084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XVIII 	</a:t>
                      </a:r>
                      <a:r>
                        <a:rPr lang="en-US" sz="2000" b="1" i="0" u="none" strike="noStrike" kern="1200" baseline="0" dirty="0">
                          <a:solidFill>
                            <a:schemeClr val="tx1"/>
                          </a:solidFill>
                          <a:latin typeface="Arial" panose="020B0604020202020204" pitchFamily="34" charset="0"/>
                          <a:ea typeface="+mn-ea"/>
                          <a:cs typeface="Arial" panose="020B0604020202020204" pitchFamily="34" charset="0"/>
                        </a:rPr>
                        <a:t>APPEALS, REVISION AND ALTERNATE DISPUTE RESOLUTIONS </a:t>
                      </a:r>
                      <a:endParaRPr lang="en-IN" sz="20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endParaRPr lang="en-IN"/>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tr>
              <a:tr h="370840">
                <a:tc>
                  <a:txBody>
                    <a:bodyPr/>
                    <a:lstStyle/>
                    <a:p>
                      <a:r>
                        <a:rPr lang="en-US" sz="2000" dirty="0">
                          <a:latin typeface="Arial" panose="020B0604020202020204" pitchFamily="34" charset="0"/>
                          <a:cs typeface="Arial" panose="020B0604020202020204" pitchFamily="34" charset="0"/>
                        </a:rPr>
                        <a:t>appeal</a:t>
                      </a:r>
                      <a:endParaRPr lang="en-IN" sz="2000" dirty="0">
                        <a:latin typeface="Arial" panose="020B0604020202020204" pitchFamily="34" charset="0"/>
                        <a:cs typeface="Arial" panose="020B0604020202020204" pitchFamily="34" charset="0"/>
                      </a:endParaRPr>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1961-Chapter XX</a:t>
                      </a:r>
                      <a:endParaRPr lang="en-IN" sz="2000" dirty="0">
                        <a:latin typeface="Arial" panose="020B0604020202020204" pitchFamily="34" charset="0"/>
                        <a:cs typeface="Arial" panose="020B0604020202020204" pitchFamily="34" charset="0"/>
                      </a:endParaRP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N" dirty="0"/>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Bill 2025-CHAPTER XVIII</a:t>
                      </a:r>
                      <a:endParaRPr lang="en-IN" sz="2000" dirty="0">
                        <a:latin typeface="Arial" panose="020B0604020202020204" pitchFamily="34" charset="0"/>
                        <a:cs typeface="Arial" panose="020B0604020202020204" pitchFamily="34" charset="0"/>
                      </a:endParaRP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N"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N" sz="2000" dirty="0">
                        <a:latin typeface="Arial" panose="020B0604020202020204" pitchFamily="34" charset="0"/>
                        <a:cs typeface="Arial" panose="020B0604020202020204" pitchFamily="34" charset="0"/>
                      </a:endParaRPr>
                    </a:p>
                  </a:txBody>
                  <a:tcPr/>
                </a:tc>
                <a:tc gridSpan="2">
                  <a:txBody>
                    <a:bodyPr/>
                    <a:lstStyle/>
                    <a:p>
                      <a:r>
                        <a:rPr lang="en-US" sz="2000" dirty="0">
                          <a:latin typeface="Arial" panose="020B0604020202020204" pitchFamily="34" charset="0"/>
                          <a:cs typeface="Arial" panose="020B0604020202020204" pitchFamily="34" charset="0"/>
                        </a:rPr>
                        <a:t>Sections 246 to 269 </a:t>
                      </a:r>
                      <a:r>
                        <a:rPr lang="en-US" sz="2000" baseline="0" dirty="0">
                          <a:latin typeface="Arial" panose="020B0604020202020204" pitchFamily="34" charset="0"/>
                          <a:cs typeface="Arial" panose="020B0604020202020204" pitchFamily="34" charset="0"/>
                        </a:rPr>
                        <a:t>-31</a:t>
                      </a:r>
                      <a:endParaRPr lang="en-IN" sz="2000" dirty="0">
                        <a:latin typeface="Arial" panose="020B0604020202020204" pitchFamily="34" charset="0"/>
                        <a:cs typeface="Arial" panose="020B0604020202020204" pitchFamily="34" charset="0"/>
                      </a:endParaRPr>
                    </a:p>
                  </a:txBody>
                  <a:tcPr/>
                </a:tc>
                <a:tc hMerge="1">
                  <a:txBody>
                    <a:bodyPr/>
                    <a:lstStyle/>
                    <a:p>
                      <a:endParaRPr lang="en-IN" dirty="0"/>
                    </a:p>
                  </a:txBody>
                  <a:tcPr/>
                </a:tc>
                <a:tc gridSpan="2">
                  <a:txBody>
                    <a:bodyPr/>
                    <a:lstStyle/>
                    <a:p>
                      <a:r>
                        <a:rPr lang="en-US" sz="2000" dirty="0">
                          <a:latin typeface="Arial" panose="020B0604020202020204" pitchFamily="34" charset="0"/>
                          <a:cs typeface="Arial" panose="020B0604020202020204" pitchFamily="34" charset="0"/>
                        </a:rPr>
                        <a:t>Sections 356 to 374 &amp; Section</a:t>
                      </a:r>
                      <a:r>
                        <a:rPr lang="en-US" sz="2000" baseline="0" dirty="0">
                          <a:latin typeface="Arial" panose="020B0604020202020204" pitchFamily="34" charset="0"/>
                          <a:cs typeface="Arial" panose="020B0604020202020204" pitchFamily="34" charset="0"/>
                        </a:rPr>
                        <a:t>  377 to 389 -No of section 32</a:t>
                      </a:r>
                      <a:endParaRPr lang="en-IN" sz="2000" dirty="0">
                        <a:latin typeface="Arial" panose="020B0604020202020204" pitchFamily="34" charset="0"/>
                        <a:cs typeface="Arial" panose="020B0604020202020204" pitchFamily="34" charset="0"/>
                      </a:endParaRPr>
                    </a:p>
                  </a:txBody>
                  <a:tcPr/>
                </a:tc>
                <a:tc hMerge="1">
                  <a:txBody>
                    <a:bodyPr/>
                    <a:lstStyle/>
                    <a:p>
                      <a:endParaRPr lang="en-IN"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N" sz="2000" dirty="0">
                        <a:latin typeface="Arial" panose="020B0604020202020204" pitchFamily="34" charset="0"/>
                        <a:cs typeface="Arial" panose="020B0604020202020204" pitchFamily="34" charset="0"/>
                      </a:endParaRPr>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Section 158A &amp; 158AA </a:t>
                      </a:r>
                      <a:r>
                        <a:rPr lang="en-US" sz="2000" baseline="0" dirty="0">
                          <a:latin typeface="Arial" panose="020B0604020202020204" pitchFamily="34" charset="0"/>
                          <a:cs typeface="Arial" panose="020B0604020202020204" pitchFamily="34" charset="0"/>
                        </a:rPr>
                        <a:t>-No of section  2</a:t>
                      </a:r>
                      <a:endParaRPr lang="en-IN" sz="2000" dirty="0">
                        <a:latin typeface="Arial" panose="020B0604020202020204" pitchFamily="34" charset="0"/>
                        <a:cs typeface="Arial" panose="020B0604020202020204" pitchFamily="34" charset="0"/>
                      </a:endParaRP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N" dirty="0"/>
                    </a:p>
                  </a:txBody>
                  <a:tcPr/>
                </a:tc>
                <a:tc gridSpan="2">
                  <a:txBody>
                    <a:bodyPr/>
                    <a:lstStyle/>
                    <a:p>
                      <a:r>
                        <a:rPr lang="en-US" sz="2000" dirty="0">
                          <a:latin typeface="Arial" panose="020B0604020202020204" pitchFamily="34" charset="0"/>
                          <a:cs typeface="Arial" panose="020B0604020202020204" pitchFamily="34" charset="0"/>
                        </a:rPr>
                        <a:t>Appeals to Joint Commissioner (Appeals) and Commissioner (Appeals)</a:t>
                      </a:r>
                    </a:p>
                    <a:p>
                      <a:r>
                        <a:rPr lang="en-IN" sz="2000" dirty="0">
                          <a:latin typeface="Arial" panose="020B0604020202020204" pitchFamily="34" charset="0"/>
                          <a:cs typeface="Arial" panose="020B0604020202020204" pitchFamily="34" charset="0"/>
                        </a:rPr>
                        <a:t>Appeals to Appellate Tribunal</a:t>
                      </a:r>
                    </a:p>
                    <a:p>
                      <a:r>
                        <a:rPr lang="en-IN" sz="2000" dirty="0">
                          <a:latin typeface="Arial" panose="020B0604020202020204" pitchFamily="34" charset="0"/>
                          <a:cs typeface="Arial" panose="020B0604020202020204" pitchFamily="34" charset="0"/>
                        </a:rPr>
                        <a:t>Appeals to High Court.</a:t>
                      </a:r>
                    </a:p>
                    <a:p>
                      <a:r>
                        <a:rPr lang="en-IN" sz="2000" dirty="0">
                          <a:latin typeface="Arial" panose="020B0604020202020204" pitchFamily="34" charset="0"/>
                          <a:cs typeface="Arial" panose="020B0604020202020204" pitchFamily="34" charset="0"/>
                        </a:rPr>
                        <a:t>Appeals to Supreme Court</a:t>
                      </a:r>
                    </a:p>
                    <a:p>
                      <a:r>
                        <a:rPr lang="en-IN" sz="2000" dirty="0">
                          <a:latin typeface="Arial" panose="020B0604020202020204" pitchFamily="34" charset="0"/>
                          <a:cs typeface="Arial" panose="020B0604020202020204" pitchFamily="34" charset="0"/>
                        </a:rPr>
                        <a:t>General</a:t>
                      </a:r>
                    </a:p>
                    <a:p>
                      <a:r>
                        <a:rPr lang="en-US" sz="2000" dirty="0">
                          <a:solidFill>
                            <a:srgbClr val="FF0000"/>
                          </a:solidFill>
                          <a:latin typeface="Arial" panose="020B0604020202020204" pitchFamily="34" charset="0"/>
                          <a:cs typeface="Arial" panose="020B0604020202020204" pitchFamily="34" charset="0"/>
                        </a:rPr>
                        <a:t>Special provisions for avoiding repetitive appeals</a:t>
                      </a:r>
                    </a:p>
                    <a:p>
                      <a:r>
                        <a:rPr lang="en-US" sz="2000" dirty="0">
                          <a:latin typeface="Arial" panose="020B0604020202020204" pitchFamily="34" charset="0"/>
                          <a:cs typeface="Arial" panose="020B0604020202020204" pitchFamily="34" charset="0"/>
                        </a:rPr>
                        <a:t>Revision by the Principal Commissioner or Commissioner.</a:t>
                      </a:r>
                    </a:p>
                    <a:p>
                      <a:r>
                        <a:rPr lang="en-IN" sz="2000" dirty="0">
                          <a:solidFill>
                            <a:srgbClr val="FF0000"/>
                          </a:solidFill>
                          <a:latin typeface="Arial" panose="020B0604020202020204" pitchFamily="34" charset="0"/>
                          <a:cs typeface="Arial" panose="020B0604020202020204" pitchFamily="34" charset="0"/>
                        </a:rPr>
                        <a:t>Alternate dispute resolutions</a:t>
                      </a:r>
                    </a:p>
                    <a:p>
                      <a:r>
                        <a:rPr lang="en-IN" sz="2000" dirty="0">
                          <a:solidFill>
                            <a:srgbClr val="FF0000"/>
                          </a:solidFill>
                          <a:latin typeface="Arial" panose="020B0604020202020204" pitchFamily="34" charset="0"/>
                          <a:cs typeface="Arial" panose="020B0604020202020204" pitchFamily="34" charset="0"/>
                        </a:rPr>
                        <a:t>Advance rulings</a:t>
                      </a:r>
                    </a:p>
                  </a:txBody>
                  <a:tcPr/>
                </a:tc>
                <a:tc hMerge="1">
                  <a:txBody>
                    <a:bodyPr/>
                    <a:lstStyle/>
                    <a:p>
                      <a:endParaRPr lang="en-IN" dirty="0">
                        <a:solidFill>
                          <a:srgbClr val="FF0000"/>
                        </a:solidFill>
                      </a:endParaRPr>
                    </a:p>
                  </a:txBody>
                  <a:tcPr/>
                </a:tc>
              </a:tr>
            </a:tbl>
          </a:graphicData>
        </a:graphic>
      </p:graphicFrame>
    </p:spTree>
    <p:extLst>
      <p:ext uri="{BB962C8B-B14F-4D97-AF65-F5344CB8AC3E}">
        <p14:creationId xmlns:p14="http://schemas.microsoft.com/office/powerpoint/2010/main" val="38113687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316894"/>
              </p:ext>
            </p:extLst>
          </p:nvPr>
        </p:nvGraphicFramePr>
        <p:xfrm>
          <a:off x="768095" y="719666"/>
          <a:ext cx="10652760" cy="7071360"/>
        </p:xfrm>
        <a:graphic>
          <a:graphicData uri="http://schemas.openxmlformats.org/drawingml/2006/table">
            <a:tbl>
              <a:tblPr firstRow="1" bandRow="1">
                <a:tableStyleId>{5C22544A-7EE6-4342-B048-85BDC9FD1C3A}</a:tableStyleId>
              </a:tblPr>
              <a:tblGrid>
                <a:gridCol w="1609345"/>
                <a:gridCol w="3300984"/>
                <a:gridCol w="5742431"/>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1961-Chapter</a:t>
                      </a:r>
                      <a:r>
                        <a:rPr lang="en-US" sz="2000" baseline="0" dirty="0">
                          <a:latin typeface="Arial" panose="020B0604020202020204" pitchFamily="34" charset="0"/>
                          <a:cs typeface="Arial" panose="020B0604020202020204" pitchFamily="34" charset="0"/>
                        </a:rPr>
                        <a:t> XVII</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Bill 2025-Chapter XIX</a:t>
                      </a:r>
                      <a:endParaRPr lang="en-IN" sz="2000" dirty="0">
                        <a:latin typeface="Arial" panose="020B0604020202020204" pitchFamily="34" charset="0"/>
                        <a:cs typeface="Arial" panose="020B0604020202020204" pitchFamily="34" charset="0"/>
                      </a:endParaRPr>
                    </a:p>
                  </a:txBody>
                  <a:tcPr/>
                </a:tc>
              </a:tr>
              <a:tr h="370840">
                <a:tc rowSpan="3">
                  <a:txBody>
                    <a:bodyPr/>
                    <a:lstStyle/>
                    <a:p>
                      <a:pPr algn="just"/>
                      <a:r>
                        <a:rPr lang="en-US" sz="2000" dirty="0">
                          <a:latin typeface="Arial" panose="020B0604020202020204" pitchFamily="34" charset="0"/>
                          <a:cs typeface="Arial" panose="020B0604020202020204" pitchFamily="34" charset="0"/>
                        </a:rPr>
                        <a:t>Collection</a:t>
                      </a:r>
                      <a:r>
                        <a:rPr lang="en-US" sz="2000" baseline="0" dirty="0">
                          <a:latin typeface="Arial" panose="020B0604020202020204" pitchFamily="34" charset="0"/>
                          <a:cs typeface="Arial" panose="020B0604020202020204" pitchFamily="34" charset="0"/>
                        </a:rPr>
                        <a:t> and Recovery of tax</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aseline="0" dirty="0">
                          <a:latin typeface="Arial" panose="020B0604020202020204" pitchFamily="34" charset="0"/>
                          <a:cs typeface="Arial" panose="020B0604020202020204" pitchFamily="34" charset="0"/>
                        </a:rPr>
                        <a:t>Sec 192 to 234H-100 Section</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Sec  390 to 430-40 Section</a:t>
                      </a:r>
                      <a:endParaRPr lang="en-IN" sz="2000" dirty="0">
                        <a:latin typeface="Arial" panose="020B0604020202020204" pitchFamily="34" charset="0"/>
                        <a:cs typeface="Arial" panose="020B0604020202020204" pitchFamily="34" charset="0"/>
                      </a:endParaRPr>
                    </a:p>
                  </a:txBody>
                  <a:tcPr/>
                </a:tc>
              </a:tr>
              <a:tr h="370840">
                <a:tc vMerge="1">
                  <a:txBody>
                    <a:bodyPr/>
                    <a:lstStyle/>
                    <a:p>
                      <a:endParaRPr lang="en-IN" dirty="0"/>
                    </a:p>
                  </a:txBody>
                  <a:tcPr/>
                </a:tc>
                <a:tc>
                  <a:txBody>
                    <a:bodyPr/>
                    <a:lstStyle/>
                    <a:p>
                      <a:pPr algn="just"/>
                      <a:r>
                        <a:rPr lang="en-US" sz="2000" dirty="0">
                          <a:latin typeface="Arial" panose="020B0604020202020204" pitchFamily="34" charset="0"/>
                          <a:cs typeface="Arial" panose="020B0604020202020204" pitchFamily="34" charset="0"/>
                        </a:rPr>
                        <a:t>A-General-192,191-2</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A.––General-390-391-2</a:t>
                      </a:r>
                    </a:p>
                  </a:txBody>
                  <a:tcPr/>
                </a:tc>
              </a:tr>
              <a:tr h="370840">
                <a:tc vMerge="1">
                  <a:txBody>
                    <a:bodyPr/>
                    <a:lstStyle/>
                    <a:p>
                      <a:endParaRPr lang="en-IN" dirty="0"/>
                    </a:p>
                  </a:txBody>
                  <a:tcPr/>
                </a:tc>
                <a:tc>
                  <a:txBody>
                    <a:bodyPr/>
                    <a:lstStyle/>
                    <a:p>
                      <a:pPr algn="just"/>
                      <a:r>
                        <a:rPr lang="en-IN" sz="2000" b="0" i="1" kern="1200" dirty="0">
                          <a:solidFill>
                            <a:schemeClr val="dk1"/>
                          </a:solidFill>
                          <a:effectLst/>
                          <a:latin typeface="Arial" panose="020B0604020202020204" pitchFamily="34" charset="0"/>
                          <a:ea typeface="+mn-ea"/>
                          <a:cs typeface="Arial" panose="020B0604020202020204" pitchFamily="34" charset="0"/>
                        </a:rPr>
                        <a:t>B.—Deduction at source -</a:t>
                      </a:r>
                      <a:r>
                        <a:rPr lang="en-US" sz="2000" b="0" i="1" kern="1200" dirty="0">
                          <a:solidFill>
                            <a:schemeClr val="dk1"/>
                          </a:solidFill>
                          <a:effectLst/>
                          <a:latin typeface="Arial" panose="020B0604020202020204" pitchFamily="34" charset="0"/>
                          <a:ea typeface="+mn-ea"/>
                          <a:cs typeface="Arial" panose="020B0604020202020204" pitchFamily="34" charset="0"/>
                        </a:rPr>
                        <a:t>192-206AB-59</a:t>
                      </a:r>
                      <a:endParaRPr lang="en-IN" sz="2000" b="0" dirty="0">
                        <a:latin typeface="Arial" panose="020B0604020202020204" pitchFamily="34" charset="0"/>
                        <a:cs typeface="Arial" panose="020B0604020202020204" pitchFamily="34" charset="0"/>
                      </a:endParaRPr>
                    </a:p>
                  </a:txBody>
                  <a:tcPr/>
                </a:tc>
                <a:tc rowSpan="2">
                  <a:txBody>
                    <a:bodyPr/>
                    <a:lstStyle/>
                    <a:p>
                      <a:pPr algn="just"/>
                      <a:r>
                        <a:rPr lang="en-US" sz="2000" dirty="0">
                          <a:latin typeface="Arial" panose="020B0604020202020204" pitchFamily="34" charset="0"/>
                          <a:cs typeface="Arial" panose="020B0604020202020204" pitchFamily="34" charset="0"/>
                        </a:rPr>
                        <a:t>Deduction</a:t>
                      </a:r>
                    </a:p>
                    <a:p>
                      <a:pPr algn="just"/>
                      <a:r>
                        <a:rPr lang="en-US" sz="2000" dirty="0">
                          <a:latin typeface="Arial" panose="020B0604020202020204" pitchFamily="34" charset="0"/>
                          <a:cs typeface="Arial" panose="020B0604020202020204" pitchFamily="34" charset="0"/>
                        </a:rPr>
                        <a:t>B.––</a:t>
                      </a:r>
                      <a:r>
                        <a:rPr lang="en-US" sz="2000" b="1" dirty="0">
                          <a:latin typeface="Arial" panose="020B0604020202020204" pitchFamily="34" charset="0"/>
                          <a:cs typeface="Arial" panose="020B0604020202020204" pitchFamily="34" charset="0"/>
                        </a:rPr>
                        <a:t>Deduction and collection at source-392-402,  392-Salary</a:t>
                      </a:r>
                    </a:p>
                    <a:p>
                      <a:pPr algn="just"/>
                      <a:r>
                        <a:rPr lang="en-US" sz="2000" dirty="0">
                          <a:latin typeface="Arial" panose="020B0604020202020204" pitchFamily="34" charset="0"/>
                          <a:cs typeface="Arial" panose="020B0604020202020204" pitchFamily="34" charset="0"/>
                        </a:rPr>
                        <a:t>393(1)-payment</a:t>
                      </a:r>
                      <a:r>
                        <a:rPr lang="en-US" sz="2000" baseline="0" dirty="0">
                          <a:latin typeface="Arial" panose="020B0604020202020204" pitchFamily="34" charset="0"/>
                          <a:cs typeface="Arial" panose="020B0604020202020204" pitchFamily="34" charset="0"/>
                        </a:rPr>
                        <a:t> to resident with table</a:t>
                      </a:r>
                    </a:p>
                    <a:p>
                      <a:pPr algn="just"/>
                      <a:r>
                        <a:rPr lang="en-US" sz="2000" baseline="0" dirty="0">
                          <a:latin typeface="Arial" panose="020B0604020202020204" pitchFamily="34" charset="0"/>
                          <a:cs typeface="Arial" panose="020B0604020202020204" pitchFamily="34" charset="0"/>
                        </a:rPr>
                        <a:t>393(2)-payment to NR with table</a:t>
                      </a:r>
                    </a:p>
                    <a:p>
                      <a:pPr algn="just"/>
                      <a:r>
                        <a:rPr lang="en-US" sz="2000" baseline="0" dirty="0">
                          <a:latin typeface="Arial" panose="020B0604020202020204" pitchFamily="34" charset="0"/>
                          <a:cs typeface="Arial" panose="020B0604020202020204" pitchFamily="34" charset="0"/>
                        </a:rPr>
                        <a:t>393(3)-Payment of lottery winning</a:t>
                      </a:r>
                      <a:r>
                        <a:rPr lang="en-US" sz="2000" baseline="0" dirty="0" smtClean="0">
                          <a:latin typeface="Arial" panose="020B0604020202020204" pitchFamily="34" charset="0"/>
                          <a:cs typeface="Arial" panose="020B0604020202020204" pitchFamily="34" charset="0"/>
                        </a:rPr>
                        <a:t>, partner </a:t>
                      </a:r>
                      <a:r>
                        <a:rPr lang="en-US" sz="2000" baseline="0" dirty="0" err="1">
                          <a:latin typeface="Arial" panose="020B0604020202020204" pitchFamily="34" charset="0"/>
                          <a:cs typeface="Arial" panose="020B0604020202020204" pitchFamily="34" charset="0"/>
                        </a:rPr>
                        <a:t>etc</a:t>
                      </a:r>
                      <a:r>
                        <a:rPr lang="en-US" sz="2000" baseline="0" dirty="0">
                          <a:latin typeface="Arial" panose="020B0604020202020204" pitchFamily="34" charset="0"/>
                          <a:cs typeface="Arial" panose="020B0604020202020204" pitchFamily="34" charset="0"/>
                        </a:rPr>
                        <a:t> with table</a:t>
                      </a:r>
                    </a:p>
                    <a:p>
                      <a:pPr algn="just"/>
                      <a:r>
                        <a:rPr lang="en-US" sz="2000" baseline="0" dirty="0">
                          <a:latin typeface="Arial" panose="020B0604020202020204" pitchFamily="34" charset="0"/>
                          <a:cs typeface="Arial" panose="020B0604020202020204" pitchFamily="34" charset="0"/>
                        </a:rPr>
                        <a:t>393(4)-Where tds not required in respect of specified income with table</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393(5)-Where tds not required in respect of payment to specified person</a:t>
                      </a:r>
                      <a:r>
                        <a:rPr lang="en-US" sz="2000" baseline="0" dirty="0" smtClean="0">
                          <a:latin typeface="Arial" panose="020B0604020202020204" pitchFamily="34" charset="0"/>
                          <a:cs typeface="Arial" panose="020B0604020202020204" pitchFamily="34" charset="0"/>
                        </a:rPr>
                        <a:t>. 393(6)-Where </a:t>
                      </a:r>
                      <a:r>
                        <a:rPr lang="en-US" sz="2000" baseline="0" dirty="0" err="1" smtClean="0">
                          <a:latin typeface="Arial" panose="020B0604020202020204" pitchFamily="34" charset="0"/>
                          <a:cs typeface="Arial" panose="020B0604020202020204" pitchFamily="34" charset="0"/>
                        </a:rPr>
                        <a:t>tds</a:t>
                      </a:r>
                      <a:r>
                        <a:rPr lang="en-US" sz="2000" baseline="0" dirty="0" smtClean="0">
                          <a:latin typeface="Arial" panose="020B0604020202020204" pitchFamily="34" charset="0"/>
                          <a:cs typeface="Arial" panose="020B0604020202020204" pitchFamily="34" charset="0"/>
                        </a:rPr>
                        <a:t> not required  where declaration furnished of non taxable income with table</a:t>
                      </a:r>
                      <a:endParaRPr lang="en-IN" sz="2000" dirty="0" smtClean="0">
                        <a:latin typeface="Arial" panose="020B0604020202020204" pitchFamily="34" charset="0"/>
                        <a:cs typeface="Arial" panose="020B0604020202020204" pitchFamily="34" charset="0"/>
                      </a:endParaRPr>
                    </a:p>
                    <a:p>
                      <a:pPr algn="just"/>
                      <a:r>
                        <a:rPr lang="en-US" sz="2000" b="0" dirty="0" smtClean="0">
                          <a:latin typeface="Arial" panose="020B0604020202020204" pitchFamily="34" charset="0"/>
                          <a:cs typeface="Arial" panose="020B0604020202020204" pitchFamily="34" charset="0"/>
                        </a:rPr>
                        <a:t>393(8,9)-specified</a:t>
                      </a:r>
                      <a:r>
                        <a:rPr lang="en-US" sz="2000" b="0" baseline="0" dirty="0" smtClean="0">
                          <a:latin typeface="Arial" panose="020B0604020202020204" pitchFamily="34" charset="0"/>
                          <a:cs typeface="Arial" panose="020B0604020202020204" pitchFamily="34" charset="0"/>
                        </a:rPr>
                        <a:t> entity not required to deduct </a:t>
                      </a:r>
                      <a:r>
                        <a:rPr lang="en-US" sz="2000" b="0" baseline="0" dirty="0" err="1" smtClean="0">
                          <a:latin typeface="Arial" panose="020B0604020202020204" pitchFamily="34" charset="0"/>
                          <a:cs typeface="Arial" panose="020B0604020202020204" pitchFamily="34" charset="0"/>
                        </a:rPr>
                        <a:t>tds</a:t>
                      </a:r>
                      <a:r>
                        <a:rPr lang="en-US" sz="2000" b="0" baseline="0" dirty="0" smtClean="0">
                          <a:latin typeface="Arial" panose="020B0604020202020204" pitchFamily="34" charset="0"/>
                          <a:cs typeface="Arial" panose="020B0604020202020204" pitchFamily="34" charset="0"/>
                        </a:rPr>
                        <a:t> in specified circumstances</a:t>
                      </a:r>
                    </a:p>
                    <a:p>
                      <a:pPr algn="just"/>
                      <a:r>
                        <a:rPr lang="en-US" sz="2000" b="0" baseline="0" dirty="0" smtClean="0">
                          <a:latin typeface="Arial" panose="020B0604020202020204" pitchFamily="34" charset="0"/>
                          <a:cs typeface="Arial" panose="020B0604020202020204" pitchFamily="34" charset="0"/>
                        </a:rPr>
                        <a:t>393(10)-gross up</a:t>
                      </a:r>
                      <a:endParaRPr lang="en-IN" sz="2000" b="0" dirty="0" smtClean="0">
                        <a:latin typeface="Arial" panose="020B0604020202020204" pitchFamily="34" charset="0"/>
                        <a:cs typeface="Arial" panose="020B0604020202020204" pitchFamily="34" charset="0"/>
                      </a:endParaRPr>
                    </a:p>
                    <a:p>
                      <a:pPr algn="just"/>
                      <a:endParaRPr lang="en-US" sz="2000" baseline="0" dirty="0">
                        <a:latin typeface="Arial" panose="020B0604020202020204" pitchFamily="34" charset="0"/>
                        <a:cs typeface="Arial" panose="020B0604020202020204" pitchFamily="34" charset="0"/>
                      </a:endParaRP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b="1" dirty="0">
                        <a:latin typeface="Arial" panose="020B0604020202020204" pitchFamily="34" charset="0"/>
                        <a:cs typeface="Arial" panose="020B0604020202020204" pitchFamily="34" charset="0"/>
                      </a:endParaRPr>
                    </a:p>
                  </a:txBody>
                  <a:tcPr/>
                </a:tc>
                <a:tc vMerge="1">
                  <a:txBody>
                    <a:bodyPr/>
                    <a:lstStyle/>
                    <a:p>
                      <a:endParaRPr lang="en-IN" b="1" dirty="0"/>
                    </a:p>
                  </a:txBody>
                  <a:tcPr/>
                </a:tc>
              </a:tr>
            </a:tbl>
          </a:graphicData>
        </a:graphic>
      </p:graphicFrame>
    </p:spTree>
    <p:extLst>
      <p:ext uri="{BB962C8B-B14F-4D97-AF65-F5344CB8AC3E}">
        <p14:creationId xmlns:p14="http://schemas.microsoft.com/office/powerpoint/2010/main" val="3022208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3869342"/>
              </p:ext>
            </p:extLst>
          </p:nvPr>
        </p:nvGraphicFramePr>
        <p:xfrm>
          <a:off x="1078992" y="719666"/>
          <a:ext cx="10186416" cy="6217920"/>
        </p:xfrm>
        <a:graphic>
          <a:graphicData uri="http://schemas.openxmlformats.org/drawingml/2006/table">
            <a:tbl>
              <a:tblPr firstRow="1" bandRow="1">
                <a:tableStyleId>{5C22544A-7EE6-4342-B048-85BDC9FD1C3A}</a:tableStyleId>
              </a:tblPr>
              <a:tblGrid>
                <a:gridCol w="265176"/>
                <a:gridCol w="4591199"/>
                <a:gridCol w="5330041"/>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tr>
              <a:tr h="370840">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tr>
              <a:tr h="370840">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1" kern="1200" dirty="0" smtClean="0">
                          <a:solidFill>
                            <a:schemeClr val="dk1"/>
                          </a:solidFill>
                          <a:effectLst/>
                          <a:latin typeface="Arial" panose="020B0604020202020204" pitchFamily="34" charset="0"/>
                          <a:ea typeface="+mn-ea"/>
                          <a:cs typeface="Arial" panose="020B0604020202020204" pitchFamily="34" charset="0"/>
                        </a:rPr>
                        <a:t>BB.—Collection at source-</a:t>
                      </a:r>
                      <a:r>
                        <a:rPr lang="en-US" sz="2000" b="0" i="1" kern="1200" dirty="0" smtClean="0">
                          <a:solidFill>
                            <a:schemeClr val="dk1"/>
                          </a:solidFill>
                          <a:effectLst/>
                          <a:latin typeface="Arial" panose="020B0604020202020204" pitchFamily="34" charset="0"/>
                          <a:ea typeface="+mn-ea"/>
                          <a:cs typeface="Arial" panose="020B0604020202020204" pitchFamily="34" charset="0"/>
                        </a:rPr>
                        <a:t>206C-206CCA-5</a:t>
                      </a:r>
                      <a:endParaRPr lang="en-IN" sz="2000" b="1" dirty="0" smtClean="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1" dirty="0" smtClean="0">
                          <a:latin typeface="Arial" panose="020B0604020202020204" pitchFamily="34" charset="0"/>
                          <a:cs typeface="Arial" panose="020B0604020202020204" pitchFamily="34" charset="0"/>
                        </a:rPr>
                        <a:t>Collection</a:t>
                      </a:r>
                    </a:p>
                    <a:p>
                      <a:pPr algn="just"/>
                      <a:r>
                        <a:rPr lang="en-US" sz="2000" dirty="0" smtClean="0">
                          <a:latin typeface="Arial" panose="020B0604020202020204" pitchFamily="34" charset="0"/>
                          <a:cs typeface="Arial" panose="020B0604020202020204" pitchFamily="34" charset="0"/>
                        </a:rPr>
                        <a:t>394(1)-Collection at source</a:t>
                      </a:r>
                      <a:r>
                        <a:rPr lang="en-US" sz="2000" baseline="0" dirty="0" smtClean="0">
                          <a:latin typeface="Arial" panose="020B0604020202020204" pitchFamily="34" charset="0"/>
                          <a:cs typeface="Arial" panose="020B0604020202020204" pitchFamily="34" charset="0"/>
                        </a:rPr>
                        <a:t> with table </a:t>
                      </a:r>
                      <a:endParaRPr lang="en-IN" sz="2000" dirty="0">
                        <a:latin typeface="Arial" panose="020B0604020202020204" pitchFamily="34" charset="0"/>
                        <a:cs typeface="Arial" panose="020B0604020202020204" pitchFamily="34" charset="0"/>
                      </a:endParaRPr>
                    </a:p>
                  </a:txBody>
                  <a:tcPr/>
                </a:tc>
              </a:tr>
              <a:tr h="370840">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197</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aseline="0" dirty="0" smtClean="0">
                          <a:latin typeface="Arial" panose="020B0604020202020204" pitchFamily="34" charset="0"/>
                          <a:cs typeface="Arial" panose="020B0604020202020204" pitchFamily="34" charset="0"/>
                        </a:rPr>
                        <a:t>395-TDS/TCS at lower rate, resident or non-resident etc.</a:t>
                      </a:r>
                    </a:p>
                    <a:p>
                      <a:pPr algn="just"/>
                      <a:r>
                        <a:rPr lang="en-US" sz="2000" baseline="0" dirty="0" smtClean="0">
                          <a:latin typeface="Arial" panose="020B0604020202020204" pitchFamily="34" charset="0"/>
                          <a:cs typeface="Arial" panose="020B0604020202020204" pitchFamily="34" charset="0"/>
                        </a:rPr>
                        <a:t>Others are administrative and consequential section like penalty ,processing, interpretation part etc</a:t>
                      </a:r>
                      <a:r>
                        <a:rPr lang="en-US" sz="2000" baseline="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dirty="0">
                          <a:latin typeface="Arial" panose="020B0604020202020204" pitchFamily="34" charset="0"/>
                          <a:cs typeface="Arial" panose="020B0604020202020204" pitchFamily="34" charset="0"/>
                        </a:rPr>
                        <a:t>C-advance</a:t>
                      </a:r>
                      <a:r>
                        <a:rPr lang="en-US" sz="2000" b="0" baseline="0" dirty="0">
                          <a:latin typeface="Arial" panose="020B0604020202020204" pitchFamily="34" charset="0"/>
                          <a:cs typeface="Arial" panose="020B0604020202020204" pitchFamily="34" charset="0"/>
                        </a:rPr>
                        <a:t> payment of tax, 207-219-11 section( sec 214,215,216,217 </a:t>
                      </a:r>
                      <a:r>
                        <a:rPr lang="en-US" sz="2000" b="0" baseline="0" dirty="0" err="1">
                          <a:latin typeface="Arial" panose="020B0604020202020204" pitchFamily="34" charset="0"/>
                          <a:cs typeface="Arial" panose="020B0604020202020204" pitchFamily="34" charset="0"/>
                        </a:rPr>
                        <a:t>redundent</a:t>
                      </a:r>
                      <a:r>
                        <a:rPr lang="en-US" sz="2000" b="0" baseline="0" dirty="0">
                          <a:latin typeface="Arial" panose="020B0604020202020204" pitchFamily="34" charset="0"/>
                          <a:cs typeface="Arial" panose="020B0604020202020204" pitchFamily="34" charset="0"/>
                        </a:rPr>
                        <a:t> section)</a:t>
                      </a:r>
                      <a:endParaRPr lang="en-IN" sz="2000" b="0" dirty="0">
                        <a:latin typeface="Arial" panose="020B0604020202020204" pitchFamily="34" charset="0"/>
                        <a:cs typeface="Arial" panose="020B0604020202020204" pitchFamily="34" charset="0"/>
                      </a:endParaRPr>
                    </a:p>
                  </a:txBody>
                  <a:tcPr/>
                </a:tc>
                <a:tc>
                  <a:txBody>
                    <a:bodyPr/>
                    <a:lstStyle/>
                    <a:p>
                      <a:pPr algn="just"/>
                      <a:r>
                        <a:rPr lang="en-US" sz="2000" b="0" dirty="0">
                          <a:latin typeface="Arial" panose="020B0604020202020204" pitchFamily="34" charset="0"/>
                          <a:cs typeface="Arial" panose="020B0604020202020204" pitchFamily="34" charset="0"/>
                        </a:rPr>
                        <a:t>C.––Advance payment of tax-403-410-8</a:t>
                      </a:r>
                      <a:endParaRPr lang="en-IN" sz="2000" b="0" dirty="0">
                        <a:latin typeface="Arial" panose="020B0604020202020204" pitchFamily="34" charset="0"/>
                        <a:cs typeface="Arial" panose="020B0604020202020204" pitchFamily="34" charset="0"/>
                      </a:endParaRP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dirty="0">
                          <a:latin typeface="Arial" panose="020B0604020202020204" pitchFamily="34" charset="0"/>
                          <a:cs typeface="Arial" panose="020B0604020202020204" pitchFamily="34" charset="0"/>
                        </a:rPr>
                        <a:t>D-Collection</a:t>
                      </a:r>
                      <a:r>
                        <a:rPr lang="en-US" sz="2000" b="0" baseline="0" dirty="0">
                          <a:latin typeface="Arial" panose="020B0604020202020204" pitchFamily="34" charset="0"/>
                          <a:cs typeface="Arial" panose="020B0604020202020204" pitchFamily="34" charset="0"/>
                        </a:rPr>
                        <a:t> and recovery-220-232-13</a:t>
                      </a:r>
                      <a:endParaRPr lang="en-IN" sz="2000" b="0" dirty="0">
                        <a:latin typeface="Arial" panose="020B0604020202020204" pitchFamily="34" charset="0"/>
                        <a:cs typeface="Arial" panose="020B0604020202020204" pitchFamily="34" charset="0"/>
                      </a:endParaRPr>
                    </a:p>
                  </a:txBody>
                  <a:tcPr/>
                </a:tc>
                <a:tc>
                  <a:txBody>
                    <a:bodyPr/>
                    <a:lstStyle/>
                    <a:p>
                      <a:pPr algn="just"/>
                      <a:r>
                        <a:rPr lang="en-IN" sz="2000" b="0" dirty="0">
                          <a:latin typeface="Arial" panose="020B0604020202020204" pitchFamily="34" charset="0"/>
                          <a:cs typeface="Arial" panose="020B0604020202020204" pitchFamily="34" charset="0"/>
                        </a:rPr>
                        <a:t>D.––Collection and recovery-411-422-13</a:t>
                      </a: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dirty="0">
                          <a:latin typeface="Arial" panose="020B0604020202020204" pitchFamily="34" charset="0"/>
                          <a:cs typeface="Arial" panose="020B0604020202020204" pitchFamily="34" charset="0"/>
                        </a:rPr>
                        <a:t>F-Interest</a:t>
                      </a:r>
                      <a:r>
                        <a:rPr lang="en-US" sz="2000" b="0" baseline="0" dirty="0">
                          <a:latin typeface="Arial" panose="020B0604020202020204" pitchFamily="34" charset="0"/>
                          <a:cs typeface="Arial" panose="020B0604020202020204" pitchFamily="34" charset="0"/>
                        </a:rPr>
                        <a:t> chargeable in certain cases, 234A-2034D-4</a:t>
                      </a:r>
                      <a:endParaRPr lang="en-IN" sz="2000" b="0" dirty="0">
                        <a:latin typeface="Arial" panose="020B0604020202020204" pitchFamily="34" charset="0"/>
                        <a:cs typeface="Arial" panose="020B0604020202020204" pitchFamily="34" charset="0"/>
                      </a:endParaRPr>
                    </a:p>
                  </a:txBody>
                  <a:tcPr/>
                </a:tc>
                <a:tc>
                  <a:txBody>
                    <a:bodyPr/>
                    <a:lstStyle/>
                    <a:p>
                      <a:pPr algn="just"/>
                      <a:r>
                        <a:rPr lang="en-US" sz="2000" b="0" dirty="0">
                          <a:latin typeface="Arial" panose="020B0604020202020204" pitchFamily="34" charset="0"/>
                          <a:cs typeface="Arial" panose="020B0604020202020204" pitchFamily="34" charset="0"/>
                        </a:rPr>
                        <a:t>E.––Interest chargeable in certain case-423-426-4</a:t>
                      </a:r>
                      <a:endParaRPr lang="en-IN" sz="2000" b="0" dirty="0">
                        <a:latin typeface="Arial" panose="020B0604020202020204" pitchFamily="34" charset="0"/>
                        <a:cs typeface="Arial" panose="020B0604020202020204" pitchFamily="34" charset="0"/>
                      </a:endParaRPr>
                    </a:p>
                  </a:txBody>
                  <a:tcPr/>
                </a:tc>
              </a:tr>
              <a:tr h="370840">
                <a:tc>
                  <a:txBody>
                    <a:bodyPr/>
                    <a:lstStyle/>
                    <a:p>
                      <a:pPr algn="just"/>
                      <a:endParaRPr lang="en-IN" sz="2000">
                        <a:latin typeface="Arial" panose="020B0604020202020204" pitchFamily="34" charset="0"/>
                        <a:cs typeface="Arial" panose="020B0604020202020204" pitchFamily="34" charset="0"/>
                      </a:endParaRPr>
                    </a:p>
                  </a:txBody>
                  <a:tcPr/>
                </a:tc>
                <a:tc>
                  <a:txBody>
                    <a:bodyPr/>
                    <a:lstStyle/>
                    <a:p>
                      <a:pPr algn="just"/>
                      <a:r>
                        <a:rPr lang="en-US" sz="2000" b="0" dirty="0">
                          <a:latin typeface="Arial" panose="020B0604020202020204" pitchFamily="34" charset="0"/>
                          <a:cs typeface="Arial" panose="020B0604020202020204" pitchFamily="34" charset="0"/>
                        </a:rPr>
                        <a:t>G-Levy</a:t>
                      </a:r>
                      <a:r>
                        <a:rPr lang="en-US" sz="2000" b="0" baseline="0" dirty="0">
                          <a:latin typeface="Arial" panose="020B0604020202020204" pitchFamily="34" charset="0"/>
                          <a:cs typeface="Arial" panose="020B0604020202020204" pitchFamily="34" charset="0"/>
                        </a:rPr>
                        <a:t> of fee in certain cases , 234E-234H-4</a:t>
                      </a:r>
                      <a:endParaRPr lang="en-IN" sz="2000" b="0" dirty="0">
                        <a:latin typeface="Arial" panose="020B0604020202020204" pitchFamily="34" charset="0"/>
                        <a:cs typeface="Arial" panose="020B0604020202020204" pitchFamily="34" charset="0"/>
                      </a:endParaRPr>
                    </a:p>
                  </a:txBody>
                  <a:tcPr/>
                </a:tc>
                <a:tc>
                  <a:txBody>
                    <a:bodyPr/>
                    <a:lstStyle/>
                    <a:p>
                      <a:pPr algn="just"/>
                      <a:r>
                        <a:rPr lang="en-US" sz="2000" b="0" dirty="0">
                          <a:latin typeface="Arial" panose="020B0604020202020204" pitchFamily="34" charset="0"/>
                          <a:cs typeface="Arial" panose="020B0604020202020204" pitchFamily="34" charset="0"/>
                        </a:rPr>
                        <a:t>F.––Levy of fee in certain </a:t>
                      </a:r>
                      <a:r>
                        <a:rPr lang="en-US" sz="2000" b="0" dirty="0" smtClean="0">
                          <a:latin typeface="Arial" panose="020B0604020202020204" pitchFamily="34" charset="0"/>
                          <a:cs typeface="Arial" panose="020B0604020202020204" pitchFamily="34" charset="0"/>
                        </a:rPr>
                        <a:t>cases-427-430</a:t>
                      </a:r>
                      <a:endParaRPr lang="en-IN" sz="2000" b="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8586146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480FCC5-3145-4029-B247-106B85F11498}"/>
              </a:ext>
            </a:extLst>
          </p:cNvPr>
          <p:cNvGraphicFramePr>
            <a:graphicFrameLocks noGrp="1"/>
          </p:cNvGraphicFramePr>
          <p:nvPr>
            <p:extLst>
              <p:ext uri="{D42A27DB-BD31-4B8C-83A1-F6EECF244321}">
                <p14:modId xmlns:p14="http://schemas.microsoft.com/office/powerpoint/2010/main" val="4054749585"/>
              </p:ext>
            </p:extLst>
          </p:nvPr>
        </p:nvGraphicFramePr>
        <p:xfrm>
          <a:off x="225082" y="719666"/>
          <a:ext cx="11437036" cy="6400800"/>
        </p:xfrm>
        <a:graphic>
          <a:graphicData uri="http://schemas.openxmlformats.org/drawingml/2006/table">
            <a:tbl>
              <a:tblPr firstRow="1" bandRow="1">
                <a:tableStyleId>{5C22544A-7EE6-4342-B048-85BDC9FD1C3A}</a:tableStyleId>
              </a:tblPr>
              <a:tblGrid>
                <a:gridCol w="1210367">
                  <a:extLst>
                    <a:ext uri="{9D8B030D-6E8A-4147-A177-3AD203B41FA5}">
                      <a16:colId xmlns:a16="http://schemas.microsoft.com/office/drawing/2014/main" xmlns="" val="3933768531"/>
                    </a:ext>
                  </a:extLst>
                </a:gridCol>
                <a:gridCol w="1968933">
                  <a:extLst>
                    <a:ext uri="{9D8B030D-6E8A-4147-A177-3AD203B41FA5}">
                      <a16:colId xmlns:a16="http://schemas.microsoft.com/office/drawing/2014/main" xmlns="" val="2442254874"/>
                    </a:ext>
                  </a:extLst>
                </a:gridCol>
                <a:gridCol w="3376246">
                  <a:extLst>
                    <a:ext uri="{9D8B030D-6E8A-4147-A177-3AD203B41FA5}">
                      <a16:colId xmlns:a16="http://schemas.microsoft.com/office/drawing/2014/main" xmlns="" val="3825930675"/>
                    </a:ext>
                  </a:extLst>
                </a:gridCol>
                <a:gridCol w="4881490">
                  <a:extLst>
                    <a:ext uri="{9D8B030D-6E8A-4147-A177-3AD203B41FA5}">
                      <a16:colId xmlns:a16="http://schemas.microsoft.com/office/drawing/2014/main" xmlns="" val="2586524223"/>
                    </a:ext>
                  </a:extLst>
                </a:gridCol>
              </a:tblGrid>
              <a:tr h="370840">
                <a:tc>
                  <a:txBody>
                    <a:bodyPr/>
                    <a:lstStyle/>
                    <a:p>
                      <a:pPr algn="just"/>
                      <a:r>
                        <a:rPr lang="en-US" sz="2000" dirty="0">
                          <a:latin typeface="Arial" panose="020B0604020202020204" pitchFamily="34" charset="0"/>
                          <a:cs typeface="Arial" panose="020B0604020202020204" pitchFamily="34" charset="0"/>
                        </a:rPr>
                        <a:t>S.NO.</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Form under Income Tax Act 1961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Form under Income Tax Act 2025</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Nature of Form </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20223244"/>
                  </a:ext>
                </a:extLst>
              </a:tr>
              <a:tr h="370840">
                <a:tc gridSpan="4">
                  <a:txBody>
                    <a:bodyPr/>
                    <a:lstStyle/>
                    <a:p>
                      <a:pPr algn="just"/>
                      <a:r>
                        <a:rPr lang="en-US" sz="2000" dirty="0">
                          <a:latin typeface="Arial" panose="020B0604020202020204" pitchFamily="34" charset="0"/>
                          <a:cs typeface="Arial" panose="020B0604020202020204" pitchFamily="34" charset="0"/>
                        </a:rPr>
                        <a:t>TDS and TCS return form </a:t>
                      </a:r>
                      <a:endParaRPr lang="en-IN" sz="2000" dirty="0">
                        <a:latin typeface="Arial" panose="020B0604020202020204" pitchFamily="34" charset="0"/>
                        <a:cs typeface="Arial" panose="020B0604020202020204" pitchFamily="34" charset="0"/>
                      </a:endParaRPr>
                    </a:p>
                  </a:txBody>
                  <a:tcPr/>
                </a:tc>
                <a:tc hMerge="1">
                  <a:txBody>
                    <a:bodyPr/>
                    <a:lstStyle/>
                    <a:p>
                      <a:endParaRPr lang="en-IN" dirty="0"/>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981602815"/>
                  </a:ext>
                </a:extLst>
              </a:tr>
              <a:tr h="370840">
                <a:tc>
                  <a:txBody>
                    <a:bodyPr/>
                    <a:lstStyle/>
                    <a:p>
                      <a:pPr algn="just"/>
                      <a:r>
                        <a:rPr lang="en-US" sz="2000" dirty="0">
                          <a:latin typeface="Arial" panose="020B0604020202020204" pitchFamily="34" charset="0"/>
                          <a:cs typeface="Arial" panose="020B0604020202020204" pitchFamily="34" charset="0"/>
                        </a:rPr>
                        <a:t>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24Q</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138</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Salary TDS return </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40175534"/>
                  </a:ext>
                </a:extLst>
              </a:tr>
              <a:tr h="370840">
                <a:tc>
                  <a:txBody>
                    <a:bodyPr/>
                    <a:lstStyle/>
                    <a:p>
                      <a:pPr algn="just"/>
                      <a:r>
                        <a:rPr lang="en-US" sz="2000" dirty="0">
                          <a:latin typeface="Arial" panose="020B0604020202020204" pitchFamily="34" charset="0"/>
                          <a:cs typeface="Arial" panose="020B0604020202020204" pitchFamily="34" charset="0"/>
                        </a:rPr>
                        <a:t>2</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26Q</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140</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TDS return for non salary to resident</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87854089"/>
                  </a:ext>
                </a:extLst>
              </a:tr>
              <a:tr h="370840">
                <a:tc>
                  <a:txBody>
                    <a:bodyPr/>
                    <a:lstStyle/>
                    <a:p>
                      <a:pPr algn="just"/>
                      <a:r>
                        <a:rPr lang="en-US" sz="2000" dirty="0">
                          <a:latin typeface="Arial" panose="020B0604020202020204" pitchFamily="34" charset="0"/>
                          <a:cs typeface="Arial" panose="020B0604020202020204" pitchFamily="34" charset="0"/>
                        </a:rPr>
                        <a:t>3</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27Q</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144</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TDS return for non resident payment</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54698348"/>
                  </a:ext>
                </a:extLst>
              </a:tr>
              <a:tr h="370840">
                <a:tc>
                  <a:txBody>
                    <a:bodyPr/>
                    <a:lstStyle/>
                    <a:p>
                      <a:pPr algn="just"/>
                      <a:r>
                        <a:rPr lang="en-US" sz="2000" dirty="0">
                          <a:latin typeface="Arial" panose="020B0604020202020204" pitchFamily="34" charset="0"/>
                          <a:cs typeface="Arial" panose="020B0604020202020204" pitchFamily="34" charset="0"/>
                        </a:rPr>
                        <a:t>4</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27EQ</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143</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TCS Return</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94780824"/>
                  </a:ext>
                </a:extLst>
              </a:tr>
              <a:tr h="370840">
                <a:tc>
                  <a:txBody>
                    <a:bodyPr/>
                    <a:lstStyle/>
                    <a:p>
                      <a:pPr algn="just"/>
                      <a:r>
                        <a:rPr lang="en-US" sz="2000" dirty="0">
                          <a:latin typeface="Arial" panose="020B0604020202020204" pitchFamily="34" charset="0"/>
                          <a:cs typeface="Arial" panose="020B0604020202020204" pitchFamily="34" charset="0"/>
                        </a:rPr>
                        <a:t>5</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26QB</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Form 141 Part B, Schedule B</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TDS return on purchase of immovable property</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47415370"/>
                  </a:ext>
                </a:extLst>
              </a:tr>
              <a:tr h="370840">
                <a:tc>
                  <a:txBody>
                    <a:bodyPr/>
                    <a:lstStyle/>
                    <a:p>
                      <a:pPr algn="just"/>
                      <a:r>
                        <a:rPr lang="en-US" sz="2000" dirty="0">
                          <a:latin typeface="Arial" panose="020B0604020202020204" pitchFamily="34" charset="0"/>
                          <a:cs typeface="Arial" panose="020B0604020202020204" pitchFamily="34" charset="0"/>
                        </a:rPr>
                        <a:t>6</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26QC</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Form 141 Part B, Schedule A</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TDS return on rent by Individual and HUF</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33887188"/>
                  </a:ext>
                </a:extLst>
              </a:tr>
              <a:tr h="370840">
                <a:tc>
                  <a:txBody>
                    <a:bodyPr/>
                    <a:lstStyle/>
                    <a:p>
                      <a:pPr algn="just"/>
                      <a:r>
                        <a:rPr lang="en-US" sz="2000" dirty="0">
                          <a:latin typeface="Arial" panose="020B0604020202020204" pitchFamily="34" charset="0"/>
                          <a:cs typeface="Arial" panose="020B0604020202020204" pitchFamily="34" charset="0"/>
                        </a:rPr>
                        <a:t>7</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26QD</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a:latin typeface="Arial" panose="020B0604020202020204" pitchFamily="34" charset="0"/>
                          <a:cs typeface="Arial" panose="020B0604020202020204" pitchFamily="34" charset="0"/>
                        </a:rPr>
                        <a:t>Form 141 Part B, Schedule C</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TDS return on payment by Individual and HUF-</a:t>
                      </a:r>
                      <a:r>
                        <a:rPr lang="en-US" sz="2000" b="0" i="0" kern="1200" dirty="0">
                          <a:solidFill>
                            <a:schemeClr val="dk1"/>
                          </a:solidFill>
                          <a:effectLst/>
                          <a:latin typeface="Arial" panose="020B0604020202020204" pitchFamily="34" charset="0"/>
                          <a:ea typeface="+mn-ea"/>
                          <a:cs typeface="Arial" panose="020B0604020202020204" pitchFamily="34" charset="0"/>
                        </a:rPr>
                        <a:t> 5% TDS under Section 194M for payments exceeding ₹50 lakh/year to resident contractors or professionals.</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40878333"/>
                  </a:ext>
                </a:extLst>
              </a:tr>
              <a:tr h="370840">
                <a:tc>
                  <a:txBody>
                    <a:bodyPr/>
                    <a:lstStyle/>
                    <a:p>
                      <a:pPr algn="just"/>
                      <a:r>
                        <a:rPr lang="en-US" sz="2000" dirty="0">
                          <a:latin typeface="Arial" panose="020B0604020202020204" pitchFamily="34" charset="0"/>
                          <a:cs typeface="Arial" panose="020B0604020202020204" pitchFamily="34" charset="0"/>
                        </a:rPr>
                        <a:t>8</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26QE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Form 141 Part B, Schedule D</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TDS return on VDS</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02995750"/>
                  </a:ext>
                </a:extLst>
              </a:tr>
            </a:tbl>
          </a:graphicData>
        </a:graphic>
      </p:graphicFrame>
    </p:spTree>
    <p:extLst>
      <p:ext uri="{BB962C8B-B14F-4D97-AF65-F5344CB8AC3E}">
        <p14:creationId xmlns:p14="http://schemas.microsoft.com/office/powerpoint/2010/main" val="24153246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818F214-AAB2-4315-A35A-C19F8059481B}"/>
              </a:ext>
            </a:extLst>
          </p:cNvPr>
          <p:cNvGraphicFramePr>
            <a:graphicFrameLocks noGrp="1"/>
          </p:cNvGraphicFramePr>
          <p:nvPr>
            <p:extLst>
              <p:ext uri="{D42A27DB-BD31-4B8C-83A1-F6EECF244321}">
                <p14:modId xmlns:p14="http://schemas.microsoft.com/office/powerpoint/2010/main" val="4035903873"/>
              </p:ext>
            </p:extLst>
          </p:nvPr>
        </p:nvGraphicFramePr>
        <p:xfrm>
          <a:off x="281353" y="719666"/>
          <a:ext cx="11633980" cy="6614160"/>
        </p:xfrm>
        <a:graphic>
          <a:graphicData uri="http://schemas.openxmlformats.org/drawingml/2006/table">
            <a:tbl>
              <a:tblPr firstRow="1" bandRow="1">
                <a:tableStyleId>{5C22544A-7EE6-4342-B048-85BDC9FD1C3A}</a:tableStyleId>
              </a:tblPr>
              <a:tblGrid>
                <a:gridCol w="984739">
                  <a:extLst>
                    <a:ext uri="{9D8B030D-6E8A-4147-A177-3AD203B41FA5}">
                      <a16:colId xmlns:a16="http://schemas.microsoft.com/office/drawing/2014/main" xmlns="" val="2760241784"/>
                    </a:ext>
                  </a:extLst>
                </a:gridCol>
                <a:gridCol w="1093060">
                  <a:extLst>
                    <a:ext uri="{9D8B030D-6E8A-4147-A177-3AD203B41FA5}">
                      <a16:colId xmlns:a16="http://schemas.microsoft.com/office/drawing/2014/main" xmlns="" val="1058385301"/>
                    </a:ext>
                  </a:extLst>
                </a:gridCol>
                <a:gridCol w="693537"/>
                <a:gridCol w="220863">
                  <a:extLst>
                    <a:ext uri="{9D8B030D-6E8A-4147-A177-3AD203B41FA5}">
                      <a16:colId xmlns:a16="http://schemas.microsoft.com/office/drawing/2014/main" xmlns="" val="580619568"/>
                    </a:ext>
                  </a:extLst>
                </a:gridCol>
                <a:gridCol w="1523531"/>
                <a:gridCol w="7118250">
                  <a:extLst>
                    <a:ext uri="{9D8B030D-6E8A-4147-A177-3AD203B41FA5}">
                      <a16:colId xmlns:a16="http://schemas.microsoft.com/office/drawing/2014/main" xmlns="" val="2184663243"/>
                    </a:ext>
                  </a:extLst>
                </a:gridCol>
              </a:tblGrid>
              <a:tr h="370840">
                <a:tc>
                  <a:txBody>
                    <a:bodyPr/>
                    <a:lstStyle/>
                    <a:p>
                      <a:r>
                        <a:rPr lang="en-US" sz="2000" dirty="0">
                          <a:latin typeface="Arial" panose="020B0604020202020204" pitchFamily="34" charset="0"/>
                          <a:cs typeface="Arial" panose="020B0604020202020204" pitchFamily="34" charset="0"/>
                        </a:rPr>
                        <a:t>S.NO.</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dirty="0">
                          <a:latin typeface="Arial" panose="020B0604020202020204" pitchFamily="34" charset="0"/>
                          <a:cs typeface="Arial" panose="020B0604020202020204" pitchFamily="34" charset="0"/>
                        </a:rPr>
                        <a:t>Form under Income Tax Act 1961</a:t>
                      </a:r>
                      <a:endParaRPr lang="en-IN" sz="2000" dirty="0">
                        <a:latin typeface="Arial" panose="020B0604020202020204" pitchFamily="34" charset="0"/>
                        <a:cs typeface="Arial" panose="020B0604020202020204" pitchFamily="34" charset="0"/>
                      </a:endParaRPr>
                    </a:p>
                  </a:txBody>
                  <a:tcPr/>
                </a:tc>
                <a:tc hMerge="1">
                  <a:txBody>
                    <a:bodyPr/>
                    <a:lstStyle/>
                    <a:p>
                      <a:endParaRPr lang="en-IN"/>
                    </a:p>
                  </a:txBody>
                  <a:tcPr/>
                </a:tc>
                <a:tc gridSpan="2">
                  <a:txBody>
                    <a:bodyPr/>
                    <a:lstStyle/>
                    <a:p>
                      <a:r>
                        <a:rPr lang="en-US" sz="2000" dirty="0">
                          <a:latin typeface="Arial" panose="020B0604020202020204" pitchFamily="34" charset="0"/>
                          <a:cs typeface="Arial" panose="020B0604020202020204" pitchFamily="34" charset="0"/>
                        </a:rPr>
                        <a:t>Form under Income Tax Act 2025</a:t>
                      </a:r>
                      <a:endParaRPr lang="en-IN" sz="2000" dirty="0">
                        <a:latin typeface="Arial" panose="020B0604020202020204" pitchFamily="34" charset="0"/>
                        <a:cs typeface="Arial" panose="020B0604020202020204" pitchFamily="34" charset="0"/>
                      </a:endParaRPr>
                    </a:p>
                  </a:txBody>
                  <a:tcPr/>
                </a:tc>
                <a:tc hMerge="1">
                  <a:txBody>
                    <a:bodyPr/>
                    <a:lstStyle/>
                    <a:p>
                      <a:endParaRPr lang="en-IN"/>
                    </a:p>
                  </a:txBody>
                  <a:tcPr/>
                </a:tc>
                <a:tc>
                  <a:txBody>
                    <a:bodyPr/>
                    <a:lstStyle/>
                    <a:p>
                      <a:r>
                        <a:rPr lang="en-US" sz="2000" dirty="0">
                          <a:latin typeface="Arial" panose="020B0604020202020204" pitchFamily="34" charset="0"/>
                          <a:cs typeface="Arial" panose="020B0604020202020204" pitchFamily="34" charset="0"/>
                        </a:rPr>
                        <a:t>Nature of Form </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36939136"/>
                  </a:ext>
                </a:extLst>
              </a:tr>
              <a:tr h="370840">
                <a:tc gridSpan="6">
                  <a:txBody>
                    <a:bodyPr/>
                    <a:lstStyle/>
                    <a:p>
                      <a:r>
                        <a:rPr lang="en-US" sz="2000" dirty="0">
                          <a:latin typeface="Arial" panose="020B0604020202020204" pitchFamily="34" charset="0"/>
                          <a:cs typeface="Arial" panose="020B0604020202020204" pitchFamily="34" charset="0"/>
                        </a:rPr>
                        <a:t>TDS and TCS certificate</a:t>
                      </a:r>
                      <a:endParaRPr lang="en-IN" sz="2000"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986758500"/>
                  </a:ext>
                </a:extLst>
              </a:tr>
              <a:tr h="370840">
                <a:tc>
                  <a:txBody>
                    <a:bodyPr/>
                    <a:lstStyle/>
                    <a:p>
                      <a:r>
                        <a:rPr lang="en-US" sz="2000" dirty="0">
                          <a:latin typeface="Arial" panose="020B0604020202020204" pitchFamily="34" charset="0"/>
                          <a:cs typeface="Arial" panose="020B0604020202020204" pitchFamily="34" charset="0"/>
                        </a:rPr>
                        <a:t>1</a:t>
                      </a:r>
                      <a:endParaRPr lang="en-IN" sz="2000" dirty="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16</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dirty="0">
                          <a:latin typeface="Arial" panose="020B0604020202020204" pitchFamily="34" charset="0"/>
                          <a:cs typeface="Arial" panose="020B0604020202020204" pitchFamily="34" charset="0"/>
                        </a:rPr>
                        <a:t>130</a:t>
                      </a:r>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c gridSpan="2">
                  <a:txBody>
                    <a:bodyPr/>
                    <a:lstStyle/>
                    <a:p>
                      <a:pPr algn="just"/>
                      <a:r>
                        <a:rPr lang="en-US" sz="2000" dirty="0">
                          <a:latin typeface="Arial" panose="020B0604020202020204" pitchFamily="34" charset="0"/>
                          <a:cs typeface="Arial" panose="020B0604020202020204" pitchFamily="34" charset="0"/>
                        </a:rPr>
                        <a:t>TDS on salary</a:t>
                      </a:r>
                      <a:endParaRPr lang="en-IN" sz="2000" dirty="0">
                        <a:latin typeface="Arial" panose="020B0604020202020204" pitchFamily="34" charset="0"/>
                        <a:cs typeface="Arial" panose="020B0604020202020204" pitchFamily="34" charset="0"/>
                      </a:endParaRPr>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8344848"/>
                  </a:ext>
                </a:extLst>
              </a:tr>
              <a:tr h="370840">
                <a:tc>
                  <a:txBody>
                    <a:bodyPr/>
                    <a:lstStyle/>
                    <a:p>
                      <a:r>
                        <a:rPr lang="en-US" sz="2000" dirty="0">
                          <a:latin typeface="Arial" panose="020B0604020202020204" pitchFamily="34" charset="0"/>
                          <a:cs typeface="Arial" panose="020B0604020202020204" pitchFamily="34" charset="0"/>
                        </a:rPr>
                        <a:t>2</a:t>
                      </a:r>
                      <a:endParaRPr lang="en-IN" sz="2000" dirty="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16A</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a:latin typeface="Arial" panose="020B0604020202020204" pitchFamily="34" charset="0"/>
                          <a:cs typeface="Arial" panose="020B0604020202020204" pitchFamily="34" charset="0"/>
                        </a:rPr>
                        <a:t>131</a:t>
                      </a:r>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c gridSpan="2">
                  <a:txBody>
                    <a:bodyPr/>
                    <a:lstStyle/>
                    <a:p>
                      <a:pPr algn="just"/>
                      <a:r>
                        <a:rPr lang="en-US" sz="2000" dirty="0">
                          <a:latin typeface="Arial" panose="020B0604020202020204" pitchFamily="34" charset="0"/>
                          <a:cs typeface="Arial" panose="020B0604020202020204" pitchFamily="34" charset="0"/>
                        </a:rPr>
                        <a:t>TDS on Income other than salary</a:t>
                      </a:r>
                      <a:endParaRPr lang="en-IN" sz="2000" dirty="0">
                        <a:latin typeface="Arial" panose="020B0604020202020204" pitchFamily="34" charset="0"/>
                        <a:cs typeface="Arial" panose="020B0604020202020204" pitchFamily="34" charset="0"/>
                      </a:endParaRPr>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69347009"/>
                  </a:ext>
                </a:extLst>
              </a:tr>
              <a:tr h="370840">
                <a:tc>
                  <a:txBody>
                    <a:bodyPr/>
                    <a:lstStyle/>
                    <a:p>
                      <a:r>
                        <a:rPr lang="en-US" sz="2000" dirty="0">
                          <a:latin typeface="Arial" panose="020B0604020202020204" pitchFamily="34" charset="0"/>
                          <a:cs typeface="Arial" panose="020B0604020202020204" pitchFamily="34" charset="0"/>
                        </a:rPr>
                        <a:t>3</a:t>
                      </a:r>
                      <a:endParaRPr lang="en-IN" sz="2000" dirty="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16B</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dirty="0">
                          <a:latin typeface="Arial" panose="020B0604020202020204" pitchFamily="34" charset="0"/>
                          <a:cs typeface="Arial" panose="020B0604020202020204" pitchFamily="34" charset="0"/>
                        </a:rPr>
                        <a:t>132</a:t>
                      </a:r>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c gridSpan="2">
                  <a:txBody>
                    <a:bodyPr/>
                    <a:lstStyle/>
                    <a:p>
                      <a:pPr algn="just"/>
                      <a:r>
                        <a:rPr lang="en-US" sz="2000" b="0" i="0" kern="1200" dirty="0">
                          <a:solidFill>
                            <a:schemeClr val="dk1"/>
                          </a:solidFill>
                          <a:effectLst/>
                          <a:latin typeface="Arial" panose="020B0604020202020204" pitchFamily="34" charset="0"/>
                          <a:ea typeface="+mn-ea"/>
                          <a:cs typeface="Arial" panose="020B0604020202020204" pitchFamily="34" charset="0"/>
                        </a:rPr>
                        <a:t>TDS certificate issued by a buyer to a seller as proof that tax (TDS) deducted on the purchase of immovable property</a:t>
                      </a:r>
                      <a:endParaRPr lang="en-IN" sz="2000" dirty="0">
                        <a:latin typeface="Arial" panose="020B0604020202020204" pitchFamily="34" charset="0"/>
                        <a:cs typeface="Arial" panose="020B0604020202020204" pitchFamily="34" charset="0"/>
                      </a:endParaRPr>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97030510"/>
                  </a:ext>
                </a:extLst>
              </a:tr>
              <a:tr h="370840">
                <a:tc>
                  <a:txBody>
                    <a:bodyPr/>
                    <a:lstStyle/>
                    <a:p>
                      <a:r>
                        <a:rPr lang="en-US" sz="2000" dirty="0">
                          <a:latin typeface="Arial" panose="020B0604020202020204" pitchFamily="34" charset="0"/>
                          <a:cs typeface="Arial" panose="020B0604020202020204" pitchFamily="34" charset="0"/>
                        </a:rPr>
                        <a:t>4</a:t>
                      </a:r>
                      <a:endParaRPr lang="en-IN" sz="2000" dirty="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16C</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dirty="0">
                          <a:latin typeface="Arial" panose="020B0604020202020204" pitchFamily="34" charset="0"/>
                          <a:cs typeface="Arial" panose="020B0604020202020204" pitchFamily="34" charset="0"/>
                        </a:rPr>
                        <a:t>132</a:t>
                      </a:r>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c gridSpan="2">
                  <a:txBody>
                    <a:bodyPr/>
                    <a:lstStyle/>
                    <a:p>
                      <a:pPr algn="just"/>
                      <a:r>
                        <a:rPr lang="en-US" sz="2000" b="0" i="0" kern="1200" dirty="0">
                          <a:solidFill>
                            <a:schemeClr val="dk1"/>
                          </a:solidFill>
                          <a:effectLst/>
                          <a:latin typeface="Arial" panose="020B0604020202020204" pitchFamily="34" charset="0"/>
                          <a:ea typeface="+mn-ea"/>
                          <a:cs typeface="Arial" panose="020B0604020202020204" pitchFamily="34" charset="0"/>
                        </a:rPr>
                        <a:t> TDS certificate issued by tenants (individuals/HUF) to landlords for tax deducted (at 2%) on rent payments exceeding ₹50,000 per month under Section 194IB of the Income Tax Act</a:t>
                      </a:r>
                      <a:endParaRPr lang="en-IN" sz="2000" dirty="0">
                        <a:latin typeface="Arial" panose="020B0604020202020204" pitchFamily="34" charset="0"/>
                        <a:cs typeface="Arial" panose="020B0604020202020204" pitchFamily="34" charset="0"/>
                      </a:endParaRPr>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19623544"/>
                  </a:ext>
                </a:extLst>
              </a:tr>
              <a:tr h="370840">
                <a:tc>
                  <a:txBody>
                    <a:bodyPr/>
                    <a:lstStyle/>
                    <a:p>
                      <a:r>
                        <a:rPr lang="en-US" sz="2000" dirty="0">
                          <a:latin typeface="Arial" panose="020B0604020202020204" pitchFamily="34" charset="0"/>
                          <a:cs typeface="Arial" panose="020B0604020202020204" pitchFamily="34" charset="0"/>
                        </a:rPr>
                        <a:t>5</a:t>
                      </a:r>
                      <a:endParaRPr lang="en-IN" sz="2000" dirty="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16D</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a:latin typeface="Arial" panose="020B0604020202020204" pitchFamily="34" charset="0"/>
                          <a:cs typeface="Arial" panose="020B0604020202020204" pitchFamily="34" charset="0"/>
                        </a:rPr>
                        <a:t>132</a:t>
                      </a:r>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c gridSpan="2">
                  <a:txBody>
                    <a:bodyPr/>
                    <a:lstStyle/>
                    <a:p>
                      <a:pPr algn="just"/>
                      <a:r>
                        <a:rPr lang="en-US" sz="2000" b="0" i="0" kern="1200" dirty="0">
                          <a:solidFill>
                            <a:schemeClr val="dk1"/>
                          </a:solidFill>
                          <a:effectLst/>
                          <a:latin typeface="Arial" panose="020B0604020202020204" pitchFamily="34" charset="0"/>
                          <a:ea typeface="+mn-ea"/>
                          <a:cs typeface="Arial" panose="020B0604020202020204" pitchFamily="34" charset="0"/>
                        </a:rPr>
                        <a:t>TDS certificate issued under Section 194M for tax deducted on payments (commission, brokerage, contractor, professional fees) by individuals/HUFs exceeding ₹50 lakh in a financial year.</a:t>
                      </a:r>
                      <a:endParaRPr lang="en-IN" sz="2000" dirty="0">
                        <a:latin typeface="Arial" panose="020B0604020202020204" pitchFamily="34" charset="0"/>
                        <a:cs typeface="Arial" panose="020B0604020202020204" pitchFamily="34" charset="0"/>
                      </a:endParaRPr>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32649330"/>
                  </a:ext>
                </a:extLst>
              </a:tr>
              <a:tr h="370840">
                <a:tc>
                  <a:txBody>
                    <a:bodyPr/>
                    <a:lstStyle/>
                    <a:p>
                      <a:r>
                        <a:rPr lang="en-US" sz="2000" dirty="0">
                          <a:latin typeface="Arial" panose="020B0604020202020204" pitchFamily="34" charset="0"/>
                          <a:cs typeface="Arial" panose="020B0604020202020204" pitchFamily="34" charset="0"/>
                        </a:rPr>
                        <a:t>6</a:t>
                      </a:r>
                      <a:endParaRPr lang="en-IN" sz="2000" dirty="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16E</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a:latin typeface="Arial" panose="020B0604020202020204" pitchFamily="34" charset="0"/>
                          <a:cs typeface="Arial" panose="020B0604020202020204" pitchFamily="34" charset="0"/>
                        </a:rPr>
                        <a:t>132</a:t>
                      </a:r>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c gridSpan="2">
                  <a:txBody>
                    <a:bodyPr/>
                    <a:lstStyle/>
                    <a:p>
                      <a:pPr algn="just"/>
                      <a:r>
                        <a:rPr lang="en-US" sz="2000" b="0" i="0" kern="1200" dirty="0">
                          <a:solidFill>
                            <a:schemeClr val="dk1"/>
                          </a:solidFill>
                          <a:effectLst/>
                          <a:latin typeface="Arial" panose="020B0604020202020204" pitchFamily="34" charset="0"/>
                          <a:ea typeface="+mn-ea"/>
                          <a:cs typeface="Arial" panose="020B0604020202020204" pitchFamily="34" charset="0"/>
                        </a:rPr>
                        <a:t>TDS certificate issued by a buyer of Virtual Digital Assets (VDAs) to a resident seller, certifying tax deducted under Section 194S. </a:t>
                      </a:r>
                      <a:endParaRPr lang="en-IN" sz="2000" dirty="0">
                        <a:latin typeface="Arial" panose="020B0604020202020204" pitchFamily="34" charset="0"/>
                        <a:cs typeface="Arial" panose="020B0604020202020204" pitchFamily="34" charset="0"/>
                      </a:endParaRPr>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14096913"/>
                  </a:ext>
                </a:extLst>
              </a:tr>
              <a:tr h="370840">
                <a:tc>
                  <a:txBody>
                    <a:bodyPr/>
                    <a:lstStyle/>
                    <a:p>
                      <a:r>
                        <a:rPr lang="en-US" sz="2000" dirty="0">
                          <a:latin typeface="Arial" panose="020B0604020202020204" pitchFamily="34" charset="0"/>
                          <a:cs typeface="Arial" panose="020B0604020202020204" pitchFamily="34" charset="0"/>
                        </a:rPr>
                        <a:t>7</a:t>
                      </a:r>
                      <a:endParaRPr lang="en-IN"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27D</a:t>
                      </a:r>
                      <a:endParaRPr lang="en-IN" sz="2000" dirty="0">
                        <a:latin typeface="Arial" panose="020B0604020202020204" pitchFamily="34" charset="0"/>
                        <a:cs typeface="Arial" panose="020B0604020202020204" pitchFamily="34" charset="0"/>
                      </a:endParaRPr>
                    </a:p>
                  </a:txBody>
                  <a:tcPr/>
                </a:tc>
                <a:tc gridSpan="2">
                  <a:txBody>
                    <a:bodyPr/>
                    <a:lstStyle/>
                    <a:p>
                      <a:r>
                        <a:rPr lang="en-US" sz="2000" dirty="0">
                          <a:latin typeface="Arial" panose="020B0604020202020204" pitchFamily="34" charset="0"/>
                          <a:cs typeface="Arial" panose="020B0604020202020204" pitchFamily="34" charset="0"/>
                        </a:rPr>
                        <a:t>133</a:t>
                      </a:r>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c gridSpan="2">
                  <a:txBody>
                    <a:bodyPr/>
                    <a:lstStyle/>
                    <a:p>
                      <a:pPr algn="just"/>
                      <a:r>
                        <a:rPr lang="en-US" sz="2000" b="0" i="0" kern="1200" dirty="0">
                          <a:solidFill>
                            <a:schemeClr val="dk1"/>
                          </a:solidFill>
                          <a:effectLst/>
                          <a:latin typeface="Arial" panose="020B0604020202020204" pitchFamily="34" charset="0"/>
                          <a:ea typeface="+mn-ea"/>
                          <a:cs typeface="Arial" panose="020B0604020202020204" pitchFamily="34" charset="0"/>
                        </a:rPr>
                        <a:t>certificate of Tax Collected at Source (TCS) under Section 206C of the Income-tax Act, 1961, issued by a seller to a buyer when selling specified goods (e.g., motor vehicles &gt; ₹10 lakh, bullion, tender leaves)</a:t>
                      </a:r>
                      <a:endParaRPr lang="en-IN" sz="2000" dirty="0">
                        <a:latin typeface="Arial" panose="020B0604020202020204" pitchFamily="34" charset="0"/>
                        <a:cs typeface="Arial" panose="020B0604020202020204" pitchFamily="34" charset="0"/>
                      </a:endParaRPr>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0265927"/>
                  </a:ext>
                </a:extLst>
              </a:tr>
            </a:tbl>
          </a:graphicData>
        </a:graphic>
      </p:graphicFrame>
    </p:spTree>
    <p:extLst>
      <p:ext uri="{BB962C8B-B14F-4D97-AF65-F5344CB8AC3E}">
        <p14:creationId xmlns:p14="http://schemas.microsoft.com/office/powerpoint/2010/main" val="18614918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6DB940E-A0A7-40AC-977E-C2478438DC95}"/>
              </a:ext>
            </a:extLst>
          </p:cNvPr>
          <p:cNvGraphicFramePr>
            <a:graphicFrameLocks noGrp="1"/>
          </p:cNvGraphicFramePr>
          <p:nvPr>
            <p:extLst>
              <p:ext uri="{D42A27DB-BD31-4B8C-83A1-F6EECF244321}">
                <p14:modId xmlns:p14="http://schemas.microsoft.com/office/powerpoint/2010/main" val="3908298777"/>
              </p:ext>
            </p:extLst>
          </p:nvPr>
        </p:nvGraphicFramePr>
        <p:xfrm>
          <a:off x="506437" y="719666"/>
          <a:ext cx="11422964" cy="6180838"/>
        </p:xfrm>
        <a:graphic>
          <a:graphicData uri="http://schemas.openxmlformats.org/drawingml/2006/table">
            <a:tbl>
              <a:tblPr firstRow="1" bandRow="1">
                <a:tableStyleId>{5C22544A-7EE6-4342-B048-85BDC9FD1C3A}</a:tableStyleId>
              </a:tblPr>
              <a:tblGrid>
                <a:gridCol w="1294228">
                  <a:extLst>
                    <a:ext uri="{9D8B030D-6E8A-4147-A177-3AD203B41FA5}">
                      <a16:colId xmlns:a16="http://schemas.microsoft.com/office/drawing/2014/main" xmlns="" val="2189362006"/>
                    </a:ext>
                  </a:extLst>
                </a:gridCol>
                <a:gridCol w="1716258">
                  <a:extLst>
                    <a:ext uri="{9D8B030D-6E8A-4147-A177-3AD203B41FA5}">
                      <a16:colId xmlns:a16="http://schemas.microsoft.com/office/drawing/2014/main" xmlns="" val="322120445"/>
                    </a:ext>
                  </a:extLst>
                </a:gridCol>
                <a:gridCol w="1659988">
                  <a:extLst>
                    <a:ext uri="{9D8B030D-6E8A-4147-A177-3AD203B41FA5}">
                      <a16:colId xmlns:a16="http://schemas.microsoft.com/office/drawing/2014/main" xmlns="" val="715493447"/>
                    </a:ext>
                  </a:extLst>
                </a:gridCol>
                <a:gridCol w="6752490">
                  <a:extLst>
                    <a:ext uri="{9D8B030D-6E8A-4147-A177-3AD203B41FA5}">
                      <a16:colId xmlns:a16="http://schemas.microsoft.com/office/drawing/2014/main" xmlns="" val="2587234724"/>
                    </a:ext>
                  </a:extLst>
                </a:gridCol>
              </a:tblGrid>
              <a:tr h="974264">
                <a:tc>
                  <a:txBody>
                    <a:bodyPr/>
                    <a:lstStyle/>
                    <a:p>
                      <a:r>
                        <a:rPr lang="en-US" dirty="0">
                          <a:latin typeface="Arial" panose="020B0604020202020204" pitchFamily="34" charset="0"/>
                          <a:cs typeface="Arial" panose="020B0604020202020204" pitchFamily="34" charset="0"/>
                        </a:rPr>
                        <a:t>S.NO.</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Form under Income Tax Act 1961</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Form under Income Tax Act 2025</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Nature of Form </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95546673"/>
                  </a:ext>
                </a:extLst>
              </a:tr>
              <a:tr h="395118">
                <a:tc gridSpan="4">
                  <a:txBody>
                    <a:bodyPr/>
                    <a:lstStyle/>
                    <a:p>
                      <a:r>
                        <a:rPr lang="en-US" sz="1600" dirty="0">
                          <a:latin typeface="Arial" panose="020B0604020202020204" pitchFamily="34" charset="0"/>
                          <a:cs typeface="Arial" panose="020B0604020202020204" pitchFamily="34" charset="0"/>
                        </a:rPr>
                        <a:t>DECLARATION EITHER FOR NIL OR LOWER </a:t>
                      </a:r>
                      <a:r>
                        <a:rPr lang="en-US" sz="1800" dirty="0">
                          <a:latin typeface="Arial" panose="020B0604020202020204" pitchFamily="34" charset="0"/>
                          <a:cs typeface="Arial" panose="020B0604020202020204" pitchFamily="34" charset="0"/>
                        </a:rPr>
                        <a:t>TDS</a:t>
                      </a:r>
                      <a:r>
                        <a:rPr lang="en-US" sz="1600" dirty="0">
                          <a:latin typeface="Arial" panose="020B0604020202020204" pitchFamily="34" charset="0"/>
                          <a:cs typeface="Arial" panose="020B0604020202020204" pitchFamily="34" charset="0"/>
                        </a:rPr>
                        <a:t> CERTICIATE</a:t>
                      </a:r>
                      <a:endParaRPr lang="en-IN" sz="1600" dirty="0">
                        <a:latin typeface="Arial" panose="020B0604020202020204" pitchFamily="34" charset="0"/>
                        <a:cs typeface="Arial" panose="020B060402020202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270900566"/>
                  </a:ext>
                </a:extLst>
              </a:tr>
              <a:tr h="974264">
                <a:tc>
                  <a:txBody>
                    <a:bodyPr/>
                    <a:lstStyle/>
                    <a:p>
                      <a:r>
                        <a:rPr lang="en-US" dirty="0">
                          <a:latin typeface="Arial" panose="020B0604020202020204" pitchFamily="34" charset="0"/>
                          <a:cs typeface="Arial" panose="020B0604020202020204" pitchFamily="34" charset="0"/>
                        </a:rPr>
                        <a:t>1</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15G</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121</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self-declaration form for Indian residents under 60 years old (and HUFs) to request that banks or financial institutions do not deduct TDS on interest income, PF withdrawals, or dividends</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48654968"/>
                  </a:ext>
                </a:extLst>
              </a:tr>
              <a:tr h="681984">
                <a:tc>
                  <a:txBody>
                    <a:bodyPr/>
                    <a:lstStyle/>
                    <a:p>
                      <a:r>
                        <a:rPr lang="en-US" dirty="0">
                          <a:latin typeface="Arial" panose="020B0604020202020204" pitchFamily="34" charset="0"/>
                          <a:cs typeface="Arial" panose="020B0604020202020204" pitchFamily="34" charset="0"/>
                        </a:rPr>
                        <a:t>2</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15H</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121</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 self-declaration form for individuals aged 60 or older (senior citizens) to ensure no Tax Deducted at Source (TDS) is deducted on income</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06059314"/>
                  </a:ext>
                </a:extLst>
              </a:tr>
              <a:tr h="974264">
                <a:tc>
                  <a:txBody>
                    <a:bodyPr/>
                    <a:lstStyle/>
                    <a:p>
                      <a:r>
                        <a:rPr lang="en-US" dirty="0">
                          <a:latin typeface="Arial" panose="020B0604020202020204" pitchFamily="34" charset="0"/>
                          <a:cs typeface="Arial" panose="020B0604020202020204" pitchFamily="34" charset="0"/>
                        </a:rPr>
                        <a:t>3</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12BB</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124</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statement of claims made by a salaried employee to their employer, declaring tax-saving investments and expenses (HRA, LTA, 80C, Home Loan) to calculate accurate TDS</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80138543"/>
                  </a:ext>
                </a:extLst>
              </a:tr>
              <a:tr h="974264">
                <a:tc>
                  <a:txBody>
                    <a:bodyPr/>
                    <a:lstStyle/>
                    <a:p>
                      <a:r>
                        <a:rPr lang="en-US" dirty="0">
                          <a:latin typeface="Arial" panose="020B0604020202020204" pitchFamily="34" charset="0"/>
                          <a:cs typeface="Arial" panose="020B0604020202020204" pitchFamily="34" charset="0"/>
                        </a:rPr>
                        <a:t>4</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27C</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127</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statutory declaration under Section 206C(1A) of the Income Tax Act, 1961, allowing buyers to purchase specific goods without paying Tax Collected at Source (TCS). </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17645660"/>
                  </a:ext>
                </a:extLst>
              </a:tr>
              <a:tr h="974264">
                <a:tc>
                  <a:txBody>
                    <a:bodyPr/>
                    <a:lstStyle/>
                    <a:p>
                      <a:r>
                        <a:rPr lang="en-US" dirty="0">
                          <a:latin typeface="Arial" panose="020B0604020202020204" pitchFamily="34" charset="0"/>
                          <a:cs typeface="Arial" panose="020B0604020202020204" pitchFamily="34" charset="0"/>
                        </a:rPr>
                        <a:t>5</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13</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128</a:t>
                      </a:r>
                      <a:endParaRPr lang="en-IN"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an application under Section 197 of the Income Tax Act, 1961, used by taxpayers to request a lower or nil deduction of Tax Deducted at Source (TDS) or Tax Collected at Source (TCS)</a:t>
                      </a:r>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28185822"/>
                  </a:ext>
                </a:extLst>
              </a:tr>
            </a:tbl>
          </a:graphicData>
        </a:graphic>
      </p:graphicFrame>
    </p:spTree>
    <p:extLst>
      <p:ext uri="{BB962C8B-B14F-4D97-AF65-F5344CB8AC3E}">
        <p14:creationId xmlns:p14="http://schemas.microsoft.com/office/powerpoint/2010/main" val="22757363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184444"/>
              </p:ext>
            </p:extLst>
          </p:nvPr>
        </p:nvGraphicFramePr>
        <p:xfrm>
          <a:off x="768095" y="719666"/>
          <a:ext cx="10616184" cy="6278880"/>
        </p:xfrm>
        <a:graphic>
          <a:graphicData uri="http://schemas.openxmlformats.org/drawingml/2006/table">
            <a:tbl>
              <a:tblPr firstRow="1" bandRow="1">
                <a:tableStyleId>{5C22544A-7EE6-4342-B048-85BDC9FD1C3A}</a:tableStyleId>
              </a:tblPr>
              <a:tblGrid>
                <a:gridCol w="3538728"/>
                <a:gridCol w="3538728"/>
                <a:gridCol w="3538728"/>
              </a:tblGrid>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CHAPTER XX 	REFUNDS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tx1"/>
                          </a:solidFill>
                          <a:latin typeface="Arial" panose="020B0604020202020204" pitchFamily="34" charset="0"/>
                          <a:ea typeface="+mn-ea"/>
                          <a:cs typeface="Arial" panose="020B0604020202020204" pitchFamily="34" charset="0"/>
                        </a:rPr>
                        <a:t>REFUNDS 	</a:t>
                      </a:r>
                    </a:p>
                  </a:txBody>
                  <a:tcPr/>
                </a:tc>
                <a:tc>
                  <a:txBody>
                    <a:bodyPr/>
                    <a:lstStyle/>
                    <a:p>
                      <a:pPr algn="just"/>
                      <a:r>
                        <a:rPr lang="en-US" sz="2000" dirty="0">
                          <a:latin typeface="Arial" panose="020B0604020202020204" pitchFamily="34" charset="0"/>
                          <a:cs typeface="Arial" panose="020B0604020202020204" pitchFamily="34" charset="0"/>
                        </a:rPr>
                        <a:t>Sections 237 to 245</a:t>
                      </a:r>
                      <a:r>
                        <a:rPr lang="en-US" sz="2000" baseline="0" dirty="0">
                          <a:latin typeface="Arial" panose="020B0604020202020204" pitchFamily="34" charset="0"/>
                          <a:cs typeface="Arial" panose="020B0604020202020204" pitchFamily="34" charset="0"/>
                        </a:rPr>
                        <a:t>-No of section 11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431 to 438</a:t>
                      </a:r>
                      <a:r>
                        <a:rPr lang="en-US" sz="2000" baseline="0" dirty="0">
                          <a:latin typeface="Arial" panose="020B0604020202020204" pitchFamily="34" charset="0"/>
                          <a:cs typeface="Arial" panose="020B0604020202020204" pitchFamily="34" charset="0"/>
                        </a:rPr>
                        <a:t>-No of section  8</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XXI 	PENALTIES </a:t>
                      </a: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PENALTIES 	</a:t>
                      </a:r>
                    </a:p>
                  </a:txBody>
                  <a:tcPr/>
                </a:tc>
                <a:tc>
                  <a:txBody>
                    <a:bodyPr/>
                    <a:lstStyle/>
                    <a:p>
                      <a:pPr algn="just"/>
                      <a:r>
                        <a:rPr lang="en-US" sz="2000" dirty="0">
                          <a:latin typeface="Arial" panose="020B0604020202020204" pitchFamily="34" charset="0"/>
                          <a:cs typeface="Arial" panose="020B0604020202020204" pitchFamily="34" charset="0"/>
                        </a:rPr>
                        <a:t>Sections</a:t>
                      </a:r>
                      <a:r>
                        <a:rPr lang="en-US" sz="2000" baseline="0" dirty="0">
                          <a:latin typeface="Arial" panose="020B0604020202020204" pitchFamily="34" charset="0"/>
                          <a:cs typeface="Arial" panose="020B0604020202020204" pitchFamily="34" charset="0"/>
                        </a:rPr>
                        <a:t> 270A to 275 -No of section  43</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439 to 472 </a:t>
                      </a:r>
                      <a:r>
                        <a:rPr lang="en-US" sz="2000" baseline="0" dirty="0">
                          <a:latin typeface="Arial" panose="020B0604020202020204" pitchFamily="34" charset="0"/>
                          <a:cs typeface="Arial" panose="020B0604020202020204" pitchFamily="34" charset="0"/>
                        </a:rPr>
                        <a:t>-No of section  33</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XXII 	OFFENCES AND PROSECUTION </a:t>
                      </a: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OFFENCES AND PROSECUTION 	</a:t>
                      </a:r>
                    </a:p>
                  </a:txBody>
                  <a:tcPr/>
                </a:tc>
                <a:tc>
                  <a:txBody>
                    <a:bodyPr/>
                    <a:lstStyle/>
                    <a:p>
                      <a:pPr algn="just"/>
                      <a:r>
                        <a:rPr lang="en-US" sz="2000" dirty="0">
                          <a:latin typeface="Arial" panose="020B0604020202020204" pitchFamily="34" charset="0"/>
                          <a:cs typeface="Arial" panose="020B0604020202020204" pitchFamily="34" charset="0"/>
                        </a:rPr>
                        <a:t>Sections</a:t>
                      </a:r>
                      <a:r>
                        <a:rPr lang="en-US" sz="2000" baseline="0" dirty="0">
                          <a:latin typeface="Arial" panose="020B0604020202020204" pitchFamily="34" charset="0"/>
                          <a:cs typeface="Arial" panose="020B0604020202020204" pitchFamily="34" charset="0"/>
                        </a:rPr>
                        <a:t> 275A to 280D -No of section 29</a:t>
                      </a:r>
                    </a:p>
                    <a:p>
                      <a:pPr marL="0" marR="0" indent="0" algn="just" defTabSz="457200" rtl="0" eaLnBrk="1" fontAlgn="auto" latinLnBrk="0" hangingPunct="1">
                        <a:lnSpc>
                          <a:spcPct val="100000"/>
                        </a:lnSpc>
                        <a:spcBef>
                          <a:spcPts val="0"/>
                        </a:spcBef>
                        <a:spcAft>
                          <a:spcPts val="0"/>
                        </a:spcAft>
                        <a:buClrTx/>
                        <a:buSzTx/>
                        <a:buFontTx/>
                        <a:buNone/>
                        <a:tabLst/>
                        <a:defRPr/>
                      </a:pP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 Sections 473 to 498</a:t>
                      </a:r>
                      <a:r>
                        <a:rPr lang="en-US" sz="2000" baseline="0" dirty="0">
                          <a:latin typeface="Arial" panose="020B0604020202020204" pitchFamily="34" charset="0"/>
                          <a:cs typeface="Arial" panose="020B0604020202020204" pitchFamily="34" charset="0"/>
                        </a:rPr>
                        <a:t> -No of section 26</a:t>
                      </a:r>
                      <a:endParaRPr lang="en-IN" sz="2000" dirty="0">
                        <a:latin typeface="Arial" panose="020B0604020202020204" pitchFamily="34" charset="0"/>
                        <a:cs typeface="Arial" panose="020B0604020202020204" pitchFamily="34" charset="0"/>
                      </a:endParaRPr>
                    </a:p>
                  </a:txBody>
                  <a:tcPr/>
                </a:tc>
              </a:tr>
              <a:tr h="370840">
                <a:tc gridSpan="3">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1" i="0" u="none" strike="noStrike" kern="1200" baseline="0" dirty="0">
                          <a:solidFill>
                            <a:schemeClr val="tx1"/>
                          </a:solidFill>
                          <a:latin typeface="Arial" panose="020B0604020202020204" pitchFamily="34" charset="0"/>
                          <a:ea typeface="+mn-ea"/>
                          <a:cs typeface="Arial" panose="020B0604020202020204" pitchFamily="34" charset="0"/>
                        </a:rPr>
                        <a:t>CHAPTER XXIII 	MISCELLANEOUS </a:t>
                      </a:r>
                      <a:r>
                        <a:rPr lang="en-IN" sz="2000" b="0" i="0" u="none" strike="noStrike" kern="1200" baseline="0" dirty="0">
                          <a:solidFill>
                            <a:schemeClr val="lt1"/>
                          </a:solidFill>
                          <a:latin typeface="Arial" panose="020B0604020202020204" pitchFamily="34" charset="0"/>
                          <a:ea typeface="+mn-ea"/>
                          <a:cs typeface="Arial" panose="020B0604020202020204" pitchFamily="34" charset="0"/>
                        </a:rPr>
                        <a:t>	</a:t>
                      </a:r>
                    </a:p>
                  </a:txBody>
                  <a:tcPr/>
                </a:tc>
                <a:tc hMerge="1">
                  <a:txBody>
                    <a:bodyPr/>
                    <a:lstStyle/>
                    <a:p>
                      <a:endParaRPr lang="en-IN" dirty="0"/>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a:t>
                      </a:r>
                      <a:r>
                        <a:rPr lang="en-US" sz="2000" baseline="0" dirty="0" smtClean="0">
                          <a:latin typeface="Arial" panose="020B0604020202020204" pitchFamily="34" charset="0"/>
                          <a:cs typeface="Arial" panose="020B0604020202020204" pitchFamily="34" charset="0"/>
                        </a:rPr>
                        <a:t>Act </a:t>
                      </a:r>
                      <a:r>
                        <a:rPr lang="en-US" sz="2000" baseline="0" dirty="0">
                          <a:latin typeface="Arial" panose="020B0604020202020204" pitchFamily="34" charset="0"/>
                          <a:cs typeface="Arial" panose="020B0604020202020204" pitchFamily="34" charset="0"/>
                        </a:rPr>
                        <a:t>2025</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MISCELLANEOUS 	</a:t>
                      </a:r>
                    </a:p>
                  </a:txBody>
                  <a:tcPr/>
                </a:tc>
                <a:tc>
                  <a:txBody>
                    <a:bodyPr/>
                    <a:lstStyle/>
                    <a:p>
                      <a:pPr algn="just"/>
                      <a:r>
                        <a:rPr lang="en-US" sz="2000" dirty="0">
                          <a:latin typeface="Arial" panose="020B0604020202020204" pitchFamily="34" charset="0"/>
                          <a:cs typeface="Arial" panose="020B0604020202020204" pitchFamily="34" charset="0"/>
                        </a:rPr>
                        <a:t>Sections 281 to 298 </a:t>
                      </a:r>
                      <a:r>
                        <a:rPr lang="en-US" sz="2000" baseline="0" dirty="0">
                          <a:latin typeface="Arial" panose="020B0604020202020204" pitchFamily="34" charset="0"/>
                          <a:cs typeface="Arial" panose="020B0604020202020204" pitchFamily="34" charset="0"/>
                        </a:rPr>
                        <a:t>-No of section  38</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Sections 499 to</a:t>
                      </a:r>
                      <a:r>
                        <a:rPr lang="en-US" sz="2000" baseline="0" dirty="0">
                          <a:latin typeface="Arial" panose="020B0604020202020204" pitchFamily="34" charset="0"/>
                          <a:cs typeface="Arial" panose="020B0604020202020204" pitchFamily="34" charset="0"/>
                        </a:rPr>
                        <a:t> 536-No of section  37</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388359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9C467451-31D7-9C52-EAFC-761F2028FB08}"/>
              </a:ext>
            </a:extLst>
          </p:cNvPr>
          <p:cNvGraphicFramePr>
            <a:graphicFrameLocks noGrp="1"/>
          </p:cNvGraphicFramePr>
          <p:nvPr>
            <p:extLst/>
          </p:nvPr>
        </p:nvGraphicFramePr>
        <p:xfrm>
          <a:off x="235974" y="719666"/>
          <a:ext cx="11434916" cy="5669280"/>
        </p:xfrm>
        <a:graphic>
          <a:graphicData uri="http://schemas.openxmlformats.org/drawingml/2006/table">
            <a:tbl>
              <a:tblPr firstRow="1" bandRow="1">
                <a:tableStyleId>{5C22544A-7EE6-4342-B048-85BDC9FD1C3A}</a:tableStyleId>
              </a:tblPr>
              <a:tblGrid>
                <a:gridCol w="4345858">
                  <a:extLst>
                    <a:ext uri="{9D8B030D-6E8A-4147-A177-3AD203B41FA5}">
                      <a16:colId xmlns="" xmlns:a16="http://schemas.microsoft.com/office/drawing/2014/main" val="1296743409"/>
                    </a:ext>
                  </a:extLst>
                </a:gridCol>
                <a:gridCol w="7089058">
                  <a:extLst>
                    <a:ext uri="{9D8B030D-6E8A-4147-A177-3AD203B41FA5}">
                      <a16:colId xmlns="" xmlns:a16="http://schemas.microsoft.com/office/drawing/2014/main" val="2415685585"/>
                    </a:ext>
                  </a:extLst>
                </a:gridCol>
              </a:tblGrid>
              <a:tr h="362838">
                <a:tc>
                  <a:txBody>
                    <a:bodyPr/>
                    <a:lstStyle/>
                    <a:p>
                      <a:endParaRPr lang="en-IN" dirty="0"/>
                    </a:p>
                  </a:txBody>
                  <a:tcPr/>
                </a:tc>
                <a:tc>
                  <a:txBody>
                    <a:bodyPr/>
                    <a:lstStyle/>
                    <a:p>
                      <a:endParaRPr lang="en-IN" dirty="0"/>
                    </a:p>
                  </a:txBody>
                  <a:tcPr/>
                </a:tc>
                <a:extLst>
                  <a:ext uri="{0D108BD9-81ED-4DB2-BD59-A6C34878D82A}">
                    <a16:rowId xmlns="" xmlns:a16="http://schemas.microsoft.com/office/drawing/2014/main" val="3844408609"/>
                  </a:ext>
                </a:extLst>
              </a:tr>
              <a:tr h="362838">
                <a:tc>
                  <a:txBody>
                    <a:bodyPr/>
                    <a:lstStyle/>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.536 (</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Income-tax Act, 1961 is hereby repealed.</a:t>
                      </a:r>
                    </a:p>
                    <a:p>
                      <a:pPr algn="just"/>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536(3)Where any reference is made in this Act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to any tax year commencing on the 1st April, 2025 or to any earlier tax year,</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same shall be construed as a reference to the corresponding previous year under the repealed Income-tax Act.</a:t>
                      </a:r>
                    </a:p>
                    <a:p>
                      <a:pPr algn="just"/>
                      <a:endParaRPr lang="en-US" sz="1800" b="0" i="0" u="none" strike="noStrike" kern="1200" baseline="0" dirty="0">
                        <a:solidFill>
                          <a:srgbClr val="00B050"/>
                        </a:solidFill>
                        <a:latin typeface="Arial" panose="020B0604020202020204" pitchFamily="34" charset="0"/>
                        <a:ea typeface="+mn-ea"/>
                        <a:cs typeface="Arial" panose="020B0604020202020204" pitchFamily="34" charset="0"/>
                      </a:endParaRPr>
                    </a:p>
                    <a:p>
                      <a:pPr algn="just"/>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This will govern the understanding of the provisions of ITA 2025</a:t>
                      </a:r>
                    </a:p>
                    <a:p>
                      <a:pPr algn="just"/>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This will govern the provisions of sec 536(2) of the ITA 2025</a:t>
                      </a:r>
                    </a:p>
                    <a:p>
                      <a:pPr algn="just"/>
                      <a:endParaRPr lang="en-IN" dirty="0">
                        <a:solidFill>
                          <a:srgbClr val="00B050"/>
                        </a:solidFill>
                      </a:endParaRPr>
                    </a:p>
                    <a:p>
                      <a:endParaRPr lang="en-IN" dirty="0"/>
                    </a:p>
                  </a:txBody>
                  <a:tcPr/>
                </a:tc>
                <a:tc>
                  <a:txBody>
                    <a:bodyPr/>
                    <a:lstStyle/>
                    <a:p>
                      <a:pPr algn="just"/>
                      <a:r>
                        <a:rPr lang="en-US" dirty="0">
                          <a:solidFill>
                            <a:srgbClr val="FF0000"/>
                          </a:solidFill>
                        </a:rPr>
                        <a:t>6</a:t>
                      </a:r>
                      <a:r>
                        <a:rPr lang="en-US" dirty="0">
                          <a:solidFill>
                            <a:srgbClr val="FF0000"/>
                          </a:solidFill>
                          <a:latin typeface="Arial" panose="020B0604020202020204" pitchFamily="34" charset="0"/>
                          <a:cs typeface="Arial" panose="020B0604020202020204" pitchFamily="34" charset="0"/>
                        </a:rPr>
                        <a:t>. Effect of repeal</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Where this Act, or any 4[Central Act] or Regulation made after the commencement of this Act, repeals any enactment hitherto made or hereafter to be made, then, unless a different intention appears, the repeal shall not—</a:t>
                      </a:r>
                    </a:p>
                    <a:p>
                      <a:pPr algn="just"/>
                      <a:r>
                        <a:rPr lang="en-US" dirty="0">
                          <a:latin typeface="Arial" panose="020B0604020202020204" pitchFamily="34" charset="0"/>
                          <a:cs typeface="Arial" panose="020B0604020202020204" pitchFamily="34" charset="0"/>
                        </a:rPr>
                        <a:t> (a) revive anything not in force or existing at the time at which the repeal takes effect; or</a:t>
                      </a:r>
                    </a:p>
                    <a:p>
                      <a:pPr algn="just"/>
                      <a:r>
                        <a:rPr lang="en-US" dirty="0">
                          <a:latin typeface="Arial" panose="020B0604020202020204" pitchFamily="34" charset="0"/>
                          <a:cs typeface="Arial" panose="020B0604020202020204" pitchFamily="34" charset="0"/>
                        </a:rPr>
                        <a:t> (b) affect the previous operation of any enactment so repealed or anything duly done or suffered thereunder; or</a:t>
                      </a:r>
                    </a:p>
                    <a:p>
                      <a:pPr algn="just"/>
                      <a:r>
                        <a:rPr lang="en-US" dirty="0">
                          <a:latin typeface="Arial" panose="020B0604020202020204" pitchFamily="34" charset="0"/>
                          <a:cs typeface="Arial" panose="020B0604020202020204" pitchFamily="34" charset="0"/>
                        </a:rPr>
                        <a:t> (c) affect any right, privilege, obligation or liability acquired, accrued or incurred under any enactment so repealed; or </a:t>
                      </a:r>
                    </a:p>
                    <a:p>
                      <a:pPr algn="just"/>
                      <a:r>
                        <a:rPr lang="en-US" dirty="0">
                          <a:latin typeface="Arial" panose="020B0604020202020204" pitchFamily="34" charset="0"/>
                          <a:cs typeface="Arial" panose="020B0604020202020204" pitchFamily="34" charset="0"/>
                        </a:rPr>
                        <a:t>(d) affect any penalty, forfeiture or punishment incurred in respect of any offence committed against any enactment so repealed; or</a:t>
                      </a:r>
                    </a:p>
                    <a:p>
                      <a:pPr algn="just"/>
                      <a:r>
                        <a:rPr lang="en-US" dirty="0">
                          <a:latin typeface="Arial" panose="020B0604020202020204" pitchFamily="34" charset="0"/>
                          <a:cs typeface="Arial" panose="020B0604020202020204" pitchFamily="34" charset="0"/>
                        </a:rPr>
                        <a:t> (e) affect any investigation, legal proceeding or remedy in respect of any such right, privilege, obligation, liability, penalty, forfeiture or punishment as aforesaid; and any such investigation, legal proceeding or remedy may be instituted, continued or enforced, and any such penalty, forfeiture or punishment may be imposed as if the repealing Act or Regulation had not been passed. </a:t>
                      </a:r>
                      <a:endParaRPr lang="en-IN"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60678306"/>
                  </a:ext>
                </a:extLst>
              </a:tr>
            </a:tbl>
          </a:graphicData>
        </a:graphic>
      </p:graphicFrame>
    </p:spTree>
    <p:extLst>
      <p:ext uri="{BB962C8B-B14F-4D97-AF65-F5344CB8AC3E}">
        <p14:creationId xmlns:p14="http://schemas.microsoft.com/office/powerpoint/2010/main" val="370821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3E4CBA7-73FD-E1F3-CF89-752BCB5D0E78}"/>
              </a:ext>
            </a:extLst>
          </p:cNvPr>
          <p:cNvGraphicFramePr>
            <a:graphicFrameLocks noGrp="1"/>
          </p:cNvGraphicFramePr>
          <p:nvPr>
            <p:extLst/>
          </p:nvPr>
        </p:nvGraphicFramePr>
        <p:xfrm>
          <a:off x="671208" y="719666"/>
          <a:ext cx="10826886" cy="5430520"/>
        </p:xfrm>
        <a:graphic>
          <a:graphicData uri="http://schemas.openxmlformats.org/drawingml/2006/table">
            <a:tbl>
              <a:tblPr firstRow="1" bandRow="1">
                <a:tableStyleId>{5C22544A-7EE6-4342-B048-85BDC9FD1C3A}</a:tableStyleId>
              </a:tblPr>
              <a:tblGrid>
                <a:gridCol w="4766031">
                  <a:extLst>
                    <a:ext uri="{9D8B030D-6E8A-4147-A177-3AD203B41FA5}">
                      <a16:colId xmlns="" xmlns:a16="http://schemas.microsoft.com/office/drawing/2014/main" val="575250948"/>
                    </a:ext>
                  </a:extLst>
                </a:gridCol>
                <a:gridCol w="6060855">
                  <a:extLst>
                    <a:ext uri="{9D8B030D-6E8A-4147-A177-3AD203B41FA5}">
                      <a16:colId xmlns="" xmlns:a16="http://schemas.microsoft.com/office/drawing/2014/main" val="1485711539"/>
                    </a:ext>
                  </a:extLst>
                </a:gridCol>
              </a:tblGrid>
              <a:tr h="370840">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3823301151"/>
                  </a:ext>
                </a:extLst>
              </a:tr>
              <a:tr h="370840">
                <a:tc>
                  <a:txBody>
                    <a:bodyPr/>
                    <a:lstStyle/>
                    <a:p>
                      <a:pPr algn="just"/>
                      <a:r>
                        <a:rPr lang="en-US" sz="2000" b="0" i="0" u="none" strike="noStrike" kern="1200" baseline="0" dirty="0">
                          <a:solidFill>
                            <a:schemeClr val="dk1"/>
                          </a:solidFill>
                          <a:latin typeface="+mn-lt"/>
                          <a:ea typeface="+mn-ea"/>
                          <a:cs typeface="+mn-cs"/>
                        </a:rPr>
                        <a:t>6(4)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The provisions of sub-section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shall not apply, subject to the provisions of sub-section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in the case of an individual––</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who is a citizen of India or a person of Indian origin; and</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who being outside India, comes on a visit to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India in any tax year</a:t>
                      </a:r>
                      <a:r>
                        <a:rPr lang="en-US" sz="2000" b="0" i="0" u="none" strike="noStrike" kern="1200" baseline="0" dirty="0">
                          <a:solidFill>
                            <a:srgbClr val="00B050"/>
                          </a:solidFill>
                          <a:latin typeface="Arial" panose="020B0604020202020204" pitchFamily="34" charset="0"/>
                          <a:ea typeface="+mn-ea"/>
                          <a:cs typeface="Arial" panose="020B0604020202020204" pitchFamily="34" charset="0"/>
                        </a:rPr>
                        <a:t>.(he will become  Not resident for any year to come)</a:t>
                      </a:r>
                      <a:endParaRPr lang="en-IN" sz="2000" dirty="0">
                        <a:solidFill>
                          <a:srgbClr val="00B050"/>
                        </a:solidFill>
                        <a:latin typeface="Arial" panose="020B0604020202020204" pitchFamily="34" charset="0"/>
                        <a:cs typeface="Arial" panose="020B0604020202020204" pitchFamily="34" charset="0"/>
                      </a:endParaRPr>
                    </a:p>
                    <a:p>
                      <a:endParaRPr lang="en-IN" sz="2000" dirty="0"/>
                    </a:p>
                  </a:txBody>
                  <a:tcPr/>
                </a:tc>
                <a:tc>
                  <a:txBody>
                    <a:bodyPr/>
                    <a:lstStyle/>
                    <a:p>
                      <a:pPr algn="just"/>
                      <a:r>
                        <a:rPr lang="en-US" sz="2000" dirty="0">
                          <a:latin typeface="Arial" panose="020B0604020202020204" pitchFamily="34" charset="0"/>
                          <a:cs typeface="Arial" panose="020B0604020202020204" pitchFamily="34" charset="0"/>
                        </a:rPr>
                        <a:t>b)	 	being a citizen of India, or a person of Indian origin within the meaning of Explanation to clause (e) of section 115C, who, being outside India</a:t>
                      </a:r>
                      <a:r>
                        <a:rPr lang="en-US" sz="2000" b="1"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comes on a visit to India </a:t>
                      </a:r>
                      <a:r>
                        <a:rPr lang="en-US" sz="2000" b="1" u="sng" dirty="0">
                          <a:solidFill>
                            <a:srgbClr val="FF0000"/>
                          </a:solidFill>
                          <a:latin typeface="Arial" panose="020B0604020202020204" pitchFamily="34" charset="0"/>
                          <a:cs typeface="Arial" panose="020B0604020202020204" pitchFamily="34" charset="0"/>
                        </a:rPr>
                        <a:t>in any previ­ous year</a:t>
                      </a:r>
                      <a:r>
                        <a:rPr lang="en-US" sz="2000" b="1" dirty="0">
                          <a:solidFill>
                            <a:srgbClr val="FF0000"/>
                          </a:solidFill>
                          <a:latin typeface="Arial" panose="020B0604020202020204" pitchFamily="34" charset="0"/>
                          <a:cs typeface="Arial" panose="020B0604020202020204" pitchFamily="34" charset="0"/>
                        </a:rPr>
                        <a:t>, the provisions of sub-clause (c) shall apply in </a:t>
                      </a:r>
                      <a:r>
                        <a:rPr lang="en-US" sz="2000" b="1" u="sng" dirty="0">
                          <a:solidFill>
                            <a:srgbClr val="FF0000"/>
                          </a:solidFill>
                          <a:latin typeface="Arial" panose="020B0604020202020204" pitchFamily="34" charset="0"/>
                          <a:cs typeface="Arial" panose="020B0604020202020204" pitchFamily="34" charset="0"/>
                        </a:rPr>
                        <a:t>rela­tion to that year </a:t>
                      </a:r>
                      <a:r>
                        <a:rPr lang="en-US" sz="2000" b="1" dirty="0">
                          <a:solidFill>
                            <a:srgbClr val="FF0000"/>
                          </a:solidFill>
                          <a:latin typeface="Arial" panose="020B0604020202020204" pitchFamily="34" charset="0"/>
                          <a:cs typeface="Arial" panose="020B0604020202020204" pitchFamily="34" charset="0"/>
                        </a:rPr>
                        <a:t>as if for the words “sixty days</a:t>
                      </a:r>
                      <a:r>
                        <a:rPr lang="en-US" sz="2000"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occurring therein, </a:t>
                      </a:r>
                      <a:r>
                        <a:rPr lang="en-US" sz="2000" dirty="0">
                          <a:solidFill>
                            <a:srgbClr val="FF0000"/>
                          </a:solidFill>
                          <a:latin typeface="Arial" panose="020B0604020202020204" pitchFamily="34" charset="0"/>
                          <a:cs typeface="Arial" panose="020B0604020202020204" pitchFamily="34" charset="0"/>
                        </a:rPr>
                        <a:t>the words “one hundred and 72[eighty-two] days” had been substituted </a:t>
                      </a:r>
                      <a:r>
                        <a:rPr lang="en-US" sz="2000" dirty="0">
                          <a:latin typeface="Arial" panose="020B0604020202020204" pitchFamily="34" charset="0"/>
                          <a:cs typeface="Arial" panose="020B0604020202020204" pitchFamily="34" charset="0"/>
                        </a:rPr>
                        <a:t>73[and in case of 74[such person] having total income, other than the income from foreign sources, exceeding fifteen lakh rupees during the previous year, for the words “sixty days” occurring therein, the words “one hundred and twenty days” had been substituted].]</a:t>
                      </a:r>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924953910"/>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dirty="0">
                          <a:solidFill>
                            <a:srgbClr val="00B050"/>
                          </a:solidFill>
                        </a:rPr>
                        <a:t>As under sub section 3 of IT Act, 2025, in relation to any tax year missing, the individual will become non resident for ever.</a:t>
                      </a:r>
                      <a:endParaRPr lang="en-IN" sz="2000" dirty="0"/>
                    </a:p>
                  </a:txBody>
                  <a:tcPr/>
                </a:tc>
                <a:tc hMerge="1">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589572895"/>
                  </a:ext>
                </a:extLst>
              </a:tr>
            </a:tbl>
          </a:graphicData>
        </a:graphic>
      </p:graphicFrame>
    </p:spTree>
    <p:extLst>
      <p:ext uri="{BB962C8B-B14F-4D97-AF65-F5344CB8AC3E}">
        <p14:creationId xmlns:p14="http://schemas.microsoft.com/office/powerpoint/2010/main" val="3715144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5279450"/>
              </p:ext>
            </p:extLst>
          </p:nvPr>
        </p:nvGraphicFramePr>
        <p:xfrm>
          <a:off x="630936" y="719666"/>
          <a:ext cx="10817352" cy="5400040"/>
        </p:xfrm>
        <a:graphic>
          <a:graphicData uri="http://schemas.openxmlformats.org/drawingml/2006/table">
            <a:tbl>
              <a:tblPr firstRow="1" bandRow="1">
                <a:tableStyleId>{5C22544A-7EE6-4342-B048-85BDC9FD1C3A}</a:tableStyleId>
              </a:tblPr>
              <a:tblGrid>
                <a:gridCol w="10817352"/>
              </a:tblGrid>
              <a:tr h="370840">
                <a:tc>
                  <a:txBody>
                    <a:bodyPr/>
                    <a:lstStyle/>
                    <a:p>
                      <a:endParaRPr lang="en-IN"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1" u="none" strike="noStrike" kern="1200" baseline="0" dirty="0" smtClean="0">
                          <a:solidFill>
                            <a:schemeClr val="dk1"/>
                          </a:solidFill>
                          <a:latin typeface="Arial" panose="020B0604020202020204" pitchFamily="34" charset="0"/>
                          <a:ea typeface="+mn-ea"/>
                          <a:cs typeface="Arial" panose="020B0604020202020204" pitchFamily="34" charset="0"/>
                        </a:rPr>
                        <a:t>2</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Irrespective of the repeal of the Income-tax Act, 1961 (herein referred to as the repealed Income-tax Act), and subject to sub-section (</a:t>
                      </a:r>
                      <a:r>
                        <a:rPr lang="en-US" sz="1800" b="0" i="1" u="none" strike="noStrike" kern="1200" baseline="0" dirty="0" smtClean="0">
                          <a:solidFill>
                            <a:schemeClr val="dk1"/>
                          </a:solidFill>
                          <a:latin typeface="Arial" panose="020B0604020202020204" pitchFamily="34" charset="0"/>
                          <a:ea typeface="+mn-ea"/>
                          <a:cs typeface="Arial" panose="020B0604020202020204" pitchFamily="34" charset="0"/>
                        </a:rPr>
                        <a:t>3)</a:t>
                      </a:r>
                      <a:endPar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smtClean="0">
                          <a:solidFill>
                            <a:schemeClr val="dk1"/>
                          </a:solidFill>
                          <a:latin typeface="Arial" panose="020B0604020202020204" pitchFamily="34" charset="0"/>
                          <a:ea typeface="+mn-ea"/>
                          <a:cs typeface="Arial" panose="020B0604020202020204" pitchFamily="34" charset="0"/>
                        </a:rPr>
                        <a:t>4</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Without prejudice to the provisions of sub-section (</a:t>
                      </a:r>
                      <a:r>
                        <a:rPr lang="en-US" sz="1800" b="0" i="1" u="none" strike="noStrike" kern="1200" baseline="0" dirty="0" smtClean="0">
                          <a:solidFill>
                            <a:schemeClr val="dk1"/>
                          </a:solidFill>
                          <a:latin typeface="Arial" panose="020B0604020202020204" pitchFamily="34" charset="0"/>
                          <a:ea typeface="+mn-ea"/>
                          <a:cs typeface="Arial" panose="020B0604020202020204" pitchFamily="34" charset="0"/>
                        </a:rPr>
                        <a:t>2</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the provisions of section 6 of the General Clauses Act, 1897 shall apply with regard to the </a:t>
                      </a:r>
                      <a:r>
                        <a:rPr lang="en-IN" sz="1800" b="0" i="0" u="none" strike="noStrike" kern="1200" baseline="0" dirty="0" smtClean="0">
                          <a:solidFill>
                            <a:schemeClr val="dk1"/>
                          </a:solidFill>
                          <a:latin typeface="Arial" panose="020B0604020202020204" pitchFamily="34" charset="0"/>
                          <a:ea typeface="+mn-ea"/>
                          <a:cs typeface="Arial" panose="020B0604020202020204" pitchFamily="34" charset="0"/>
                        </a:rPr>
                        <a:t>effect of repeal.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algn="just"/>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2(c) the provisions of the repealed Income-tax Act shall continue to apply to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any proceeding pending on the date of commencement of this Act </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and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to </a:t>
                      </a:r>
                      <a:r>
                        <a:rPr lang="en-US" sz="1800" b="0" i="0" u="sng" strike="noStrike" kern="1200" baseline="0" dirty="0" smtClean="0">
                          <a:solidFill>
                            <a:srgbClr val="FF0000"/>
                          </a:solidFill>
                          <a:latin typeface="Arial" panose="020B0604020202020204" pitchFamily="34" charset="0"/>
                          <a:ea typeface="+mn-ea"/>
                          <a:cs typeface="Arial" panose="020B0604020202020204" pitchFamily="34" charset="0"/>
                        </a:rPr>
                        <a:t>any proceedings initiated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on or after the 1st April, 2026 </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(including notices, </a:t>
                      </a:r>
                      <a:r>
                        <a:rPr lang="en-IN" sz="1800" b="0" i="0" u="none" strike="noStrike" kern="1200" baseline="0" dirty="0" smtClean="0">
                          <a:solidFill>
                            <a:schemeClr val="dk1"/>
                          </a:solidFill>
                          <a:latin typeface="Arial" panose="020B0604020202020204" pitchFamily="34" charset="0"/>
                          <a:ea typeface="+mn-ea"/>
                          <a:cs typeface="Arial" panose="020B0604020202020204" pitchFamily="34" charset="0"/>
                        </a:rPr>
                        <a:t>assessment, re-assessment, recomputation, rectification, penalty, reference, </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revision and appeals) in respect of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any tax year beginning before the 1st April, 2026 </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and such proceedings shall be carried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out as per the procedure specified in the repealed Income-tax Act</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a:t>
                      </a:r>
                    </a:p>
                    <a:p>
                      <a:pPr algn="just"/>
                      <a:endPar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smtClean="0">
                          <a:solidFill>
                            <a:schemeClr val="dk1"/>
                          </a:solidFill>
                          <a:latin typeface="Arial" panose="020B0604020202020204" pitchFamily="34" charset="0"/>
                          <a:ea typeface="+mn-ea"/>
                          <a:cs typeface="Arial" panose="020B0604020202020204" pitchFamily="34" charset="0"/>
                        </a:rPr>
                        <a:t>j</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any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agreement entered </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into,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appointment made</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approval given</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recognition granted</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circular, direction, instruction, notification, order or rule or any scheme </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framed therein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issued</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under any provision of the repealed Income-tax Act shall, so far as it is not inconsistent with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the corresponding provisions of this Act</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800" b="0" i="0" u="none" strike="noStrike" kern="1200" baseline="0" dirty="0" smtClean="0">
                          <a:solidFill>
                            <a:srgbClr val="FF0000"/>
                          </a:solidFill>
                          <a:latin typeface="Arial" panose="020B0604020202020204" pitchFamily="34" charset="0"/>
                          <a:ea typeface="+mn-ea"/>
                          <a:cs typeface="Arial" panose="020B0604020202020204" pitchFamily="34" charset="0"/>
                        </a:rPr>
                        <a:t>be deemed to have been entered into, made, granted, given or issued un</a:t>
                      </a:r>
                      <a:r>
                        <a:rPr lang="en-US" sz="1800" b="0" i="0" u="none" strike="noStrike" kern="1200" baseline="0" dirty="0" smtClean="0">
                          <a:solidFill>
                            <a:schemeClr val="dk1"/>
                          </a:solidFill>
                          <a:latin typeface="Arial" panose="020B0604020202020204" pitchFamily="34" charset="0"/>
                          <a:ea typeface="+mn-ea"/>
                          <a:cs typeface="Arial" panose="020B0604020202020204" pitchFamily="34" charset="0"/>
                        </a:rPr>
                        <a:t>der the corresponding provision of this Act and shall </a:t>
                      </a:r>
                      <a:r>
                        <a:rPr lang="en-IN" sz="1800" b="0" i="0" u="none" strike="noStrike" kern="1200" baseline="0" dirty="0" smtClean="0">
                          <a:solidFill>
                            <a:schemeClr val="dk1"/>
                          </a:solidFill>
                          <a:latin typeface="Arial" panose="020B0604020202020204" pitchFamily="34" charset="0"/>
                          <a:ea typeface="+mn-ea"/>
                          <a:cs typeface="Arial" panose="020B0604020202020204" pitchFamily="34" charset="0"/>
                        </a:rPr>
                        <a:t>continue in force accordingly;</a:t>
                      </a:r>
                    </a:p>
                    <a:p>
                      <a:endParaRPr lang="en-IN" dirty="0"/>
                    </a:p>
                  </a:txBody>
                  <a:tcPr/>
                </a:tc>
              </a:tr>
            </a:tbl>
          </a:graphicData>
        </a:graphic>
      </p:graphicFrame>
    </p:spTree>
    <p:extLst>
      <p:ext uri="{BB962C8B-B14F-4D97-AF65-F5344CB8AC3E}">
        <p14:creationId xmlns:p14="http://schemas.microsoft.com/office/powerpoint/2010/main" val="35428972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1202138"/>
              </p:ext>
            </p:extLst>
          </p:nvPr>
        </p:nvGraphicFramePr>
        <p:xfrm>
          <a:off x="713232" y="719666"/>
          <a:ext cx="10552176" cy="5315374"/>
        </p:xfrm>
        <a:graphic>
          <a:graphicData uri="http://schemas.openxmlformats.org/drawingml/2006/table">
            <a:tbl>
              <a:tblPr firstRow="1" bandRow="1">
                <a:tableStyleId>{5C22544A-7EE6-4342-B048-85BDC9FD1C3A}</a:tableStyleId>
              </a:tblPr>
              <a:tblGrid>
                <a:gridCol w="10552176"/>
              </a:tblGrid>
              <a:tr h="489309">
                <a:tc>
                  <a:txBody>
                    <a:bodyPr/>
                    <a:lstStyle/>
                    <a:p>
                      <a:endParaRPr lang="en-IN" dirty="0"/>
                    </a:p>
                  </a:txBody>
                  <a:tcPr/>
                </a:tc>
              </a:tr>
              <a:tr h="4826065">
                <a:tc>
                  <a:txBody>
                    <a:bodyPr/>
                    <a:lstStyle/>
                    <a:p>
                      <a:endParaRPr lang="en-US" dirty="0" smtClean="0"/>
                    </a:p>
                    <a:p>
                      <a:endParaRPr lang="en-US" dirty="0" smtClean="0"/>
                    </a:p>
                    <a:p>
                      <a:endParaRPr lang="en-US" dirty="0" smtClean="0"/>
                    </a:p>
                    <a:p>
                      <a:endParaRPr lang="en-US" dirty="0" smtClean="0"/>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Thanks You</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MANOJ KUMAR</a:t>
                      </a:r>
                    </a:p>
                    <a:p>
                      <a:r>
                        <a:rPr lang="en-US" dirty="0" smtClean="0">
                          <a:latin typeface="Arial" panose="020B0604020202020204" pitchFamily="34" charset="0"/>
                          <a:cs typeface="Arial" panose="020B0604020202020204" pitchFamily="34" charset="0"/>
                        </a:rPr>
                        <a:t>For MANOJ</a:t>
                      </a:r>
                      <a:r>
                        <a:rPr lang="en-US" baseline="0" dirty="0" smtClean="0">
                          <a:latin typeface="Arial" panose="020B0604020202020204" pitchFamily="34" charset="0"/>
                          <a:cs typeface="Arial" panose="020B0604020202020204" pitchFamily="34" charset="0"/>
                        </a:rPr>
                        <a:t> KUMAR MITTAL &amp; CO.</a:t>
                      </a:r>
                    </a:p>
                    <a:p>
                      <a:r>
                        <a:rPr lang="en-US" baseline="0" dirty="0" smtClean="0">
                          <a:latin typeface="Arial" panose="020B0604020202020204" pitchFamily="34" charset="0"/>
                          <a:cs typeface="Arial" panose="020B0604020202020204" pitchFamily="34" charset="0"/>
                        </a:rPr>
                        <a:t>CHARTERED ACCOUNTANTS</a:t>
                      </a:r>
                    </a:p>
                    <a:p>
                      <a:r>
                        <a:rPr lang="en-US" baseline="0" dirty="0" smtClean="0">
                          <a:latin typeface="Arial" panose="020B0604020202020204" pitchFamily="34" charset="0"/>
                          <a:cs typeface="Arial" panose="020B0604020202020204" pitchFamily="34" charset="0"/>
                          <a:hlinkClick r:id="rId2"/>
                        </a:rPr>
                        <a:t>manojmittal2005@yahoo.com</a:t>
                      </a:r>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9810764620</a:t>
                      </a:r>
                      <a:endParaRPr lang="en-IN"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70624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A4EEF899-BDCC-8EC9-C9A1-D33AA2E3092D}"/>
              </a:ext>
            </a:extLst>
          </p:cNvPr>
          <p:cNvGraphicFramePr>
            <a:graphicFrameLocks noGrp="1"/>
          </p:cNvGraphicFramePr>
          <p:nvPr>
            <p:extLst/>
          </p:nvPr>
        </p:nvGraphicFramePr>
        <p:xfrm>
          <a:off x="373626" y="719666"/>
          <a:ext cx="11366090" cy="5794946"/>
        </p:xfrm>
        <a:graphic>
          <a:graphicData uri="http://schemas.openxmlformats.org/drawingml/2006/table">
            <a:tbl>
              <a:tblPr firstRow="1" bandRow="1">
                <a:tableStyleId>{5C22544A-7EE6-4342-B048-85BDC9FD1C3A}</a:tableStyleId>
              </a:tblPr>
              <a:tblGrid>
                <a:gridCol w="5683045">
                  <a:extLst>
                    <a:ext uri="{9D8B030D-6E8A-4147-A177-3AD203B41FA5}">
                      <a16:colId xmlns="" xmlns:a16="http://schemas.microsoft.com/office/drawing/2014/main" val="1027872123"/>
                    </a:ext>
                  </a:extLst>
                </a:gridCol>
                <a:gridCol w="5683045">
                  <a:extLst>
                    <a:ext uri="{9D8B030D-6E8A-4147-A177-3AD203B41FA5}">
                      <a16:colId xmlns="" xmlns:a16="http://schemas.microsoft.com/office/drawing/2014/main" val="3657593672"/>
                    </a:ext>
                  </a:extLst>
                </a:gridCol>
              </a:tblGrid>
              <a:tr h="414428">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3645357466"/>
                  </a:ext>
                </a:extLst>
              </a:tr>
              <a:tr h="4087512">
                <a:tc>
                  <a:txBody>
                    <a:bodyPr/>
                    <a:lstStyle/>
                    <a:p>
                      <a:pPr algn="just"/>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1" i="1" u="none" strike="noStrike" kern="1200" baseline="0" dirty="0">
                          <a:solidFill>
                            <a:schemeClr val="dk1"/>
                          </a:solidFill>
                          <a:latin typeface="Arial" panose="020B0604020202020204" pitchFamily="34" charset="0"/>
                          <a:ea typeface="+mn-ea"/>
                          <a:cs typeface="Arial" panose="020B0604020202020204" pitchFamily="34" charset="0"/>
                        </a:rPr>
                        <a:t>7</a:t>
                      </a:r>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Irrespective of the provisions of sub-sections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to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6</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an individual shall be deemed to be resident in India for a tax year, if he––</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is a citizen of India;</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is not liable to tax in any other country or territory due to his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domicile, residence, or similar criteria; and</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c</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has total income exceeding fifteen lakh rupees during such tax year (other than the income from foreign sources).</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8</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 Sub-section (</a:t>
                      </a:r>
                      <a:r>
                        <a:rPr lang="en-US" sz="2000" b="0" i="1" u="none" strike="noStrike" kern="1200" baseline="0" dirty="0">
                          <a:solidFill>
                            <a:srgbClr val="FF0000"/>
                          </a:solidFill>
                          <a:latin typeface="Arial" panose="020B0604020202020204" pitchFamily="34" charset="0"/>
                          <a:ea typeface="+mn-ea"/>
                          <a:cs typeface="Arial" panose="020B0604020202020204" pitchFamily="34" charset="0"/>
                        </a:rPr>
                        <a:t>7</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 shall not apply to an individual, who is resident in India for a tax year under sub-sections (</a:t>
                      </a:r>
                      <a:r>
                        <a:rPr lang="en-US" sz="2000" b="0" i="1" u="none" strike="noStrike" kern="1200" baseline="0" dirty="0">
                          <a:solidFill>
                            <a:srgbClr val="FF0000"/>
                          </a:solidFill>
                          <a:latin typeface="Arial" panose="020B0604020202020204" pitchFamily="34" charset="0"/>
                          <a:ea typeface="+mn-ea"/>
                          <a:cs typeface="Arial" panose="020B0604020202020204" pitchFamily="34" charset="0"/>
                        </a:rPr>
                        <a:t>2</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 to (</a:t>
                      </a:r>
                      <a:r>
                        <a:rPr lang="en-US" sz="2000" b="0" i="1" u="none" strike="noStrike" kern="1200" baseline="0" dirty="0">
                          <a:solidFill>
                            <a:srgbClr val="FF0000"/>
                          </a:solidFill>
                          <a:latin typeface="Arial" panose="020B0604020202020204" pitchFamily="34" charset="0"/>
                          <a:ea typeface="+mn-ea"/>
                          <a:cs typeface="Arial" panose="020B0604020202020204" pitchFamily="34" charset="0"/>
                        </a:rPr>
                        <a:t>6</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2000" b="1" dirty="0"/>
                        <a:t>(</a:t>
                      </a:r>
                      <a:r>
                        <a:rPr lang="en-US" sz="2000" b="1" dirty="0">
                          <a:latin typeface="Arial" panose="020B0604020202020204" pitchFamily="34" charset="0"/>
                          <a:cs typeface="Arial" panose="020B0604020202020204" pitchFamily="34" charset="0"/>
                        </a:rPr>
                        <a:t>1A)	 </a:t>
                      </a:r>
                      <a:r>
                        <a:rPr lang="en-US" sz="2000" dirty="0">
                          <a:latin typeface="Arial" panose="020B0604020202020204" pitchFamily="34" charset="0"/>
                          <a:cs typeface="Arial" panose="020B0604020202020204" pitchFamily="34" charset="0"/>
                        </a:rPr>
                        <a:t>	Notwithstanding anything contained in clause (1), </a:t>
                      </a:r>
                      <a:r>
                        <a:rPr lang="en-US" sz="2000" dirty="0">
                          <a:solidFill>
                            <a:srgbClr val="FF0000"/>
                          </a:solidFill>
                          <a:latin typeface="Arial" panose="020B0604020202020204" pitchFamily="34" charset="0"/>
                          <a:cs typeface="Arial" panose="020B0604020202020204" pitchFamily="34" charset="0"/>
                        </a:rPr>
                        <a:t>an individual, being a citizen of India</a:t>
                      </a: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having total income, other than the income from foreign sources, exceeding fifteen lakh rupees </a:t>
                      </a:r>
                      <a:r>
                        <a:rPr lang="en-US" sz="2000" dirty="0">
                          <a:latin typeface="Arial" panose="020B0604020202020204" pitchFamily="34" charset="0"/>
                          <a:cs typeface="Arial" panose="020B0604020202020204" pitchFamily="34" charset="0"/>
                        </a:rPr>
                        <a:t>during the previous year shall be deemed to be resident in India in that previous year, if he is not liable to tax in any other country or territory by reason of his domicile or residence or any other criteria of similar nature.]</a:t>
                      </a:r>
                    </a:p>
                    <a:p>
                      <a:pPr algn="just"/>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[Explanation.-For the removal of doubts, it is hereby declared that this clause shall not apply in case of an individual who is said to be resident in India in the previous year under clause (1).]</a:t>
                      </a:r>
                      <a:endParaRPr lang="en-IN" sz="20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07175005"/>
                  </a:ext>
                </a:extLst>
              </a:tr>
              <a:tr h="1021878">
                <a:tc gridSpan="2">
                  <a:txBody>
                    <a:bodyPr/>
                    <a:lstStyle/>
                    <a:p>
                      <a:pPr algn="just"/>
                      <a:r>
                        <a:rPr lang="en-IN" dirty="0">
                          <a:solidFill>
                            <a:srgbClr val="00B050"/>
                          </a:solidFill>
                          <a:latin typeface="Arial" panose="020B0604020202020204" pitchFamily="34" charset="0"/>
                          <a:cs typeface="Arial" panose="020B0604020202020204" pitchFamily="34" charset="0"/>
                        </a:rPr>
                        <a:t>State less person, it means that person resident of India who is a citizen of India and not tax resident of any country by domicile or residency or any other criteria , it means his global income is not taxable in any of the country.</a:t>
                      </a:r>
                    </a:p>
                  </a:txBody>
                  <a:tcPr/>
                </a:tc>
                <a:tc hMerge="1">
                  <a:txBody>
                    <a:bodyPr/>
                    <a:lstStyle/>
                    <a:p>
                      <a:pPr algn="just"/>
                      <a:endParaRPr lang="en-IN"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48210109"/>
                  </a:ext>
                </a:extLst>
              </a:tr>
            </a:tbl>
          </a:graphicData>
        </a:graphic>
      </p:graphicFrame>
    </p:spTree>
    <p:extLst>
      <p:ext uri="{BB962C8B-B14F-4D97-AF65-F5344CB8AC3E}">
        <p14:creationId xmlns:p14="http://schemas.microsoft.com/office/powerpoint/2010/main" val="12159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49FEC754-B8B6-9F97-B968-61217A3CCFB6}"/>
              </a:ext>
            </a:extLst>
          </p:cNvPr>
          <p:cNvGraphicFramePr>
            <a:graphicFrameLocks noGrp="1"/>
          </p:cNvGraphicFramePr>
          <p:nvPr>
            <p:extLst/>
          </p:nvPr>
        </p:nvGraphicFramePr>
        <p:xfrm>
          <a:off x="363794" y="287047"/>
          <a:ext cx="11592232" cy="6040120"/>
        </p:xfrm>
        <a:graphic>
          <a:graphicData uri="http://schemas.openxmlformats.org/drawingml/2006/table">
            <a:tbl>
              <a:tblPr firstRow="1" bandRow="1">
                <a:tableStyleId>{5C22544A-7EE6-4342-B048-85BDC9FD1C3A}</a:tableStyleId>
              </a:tblPr>
              <a:tblGrid>
                <a:gridCol w="5796116">
                  <a:extLst>
                    <a:ext uri="{9D8B030D-6E8A-4147-A177-3AD203B41FA5}">
                      <a16:colId xmlns="" xmlns:a16="http://schemas.microsoft.com/office/drawing/2014/main" val="3844468942"/>
                    </a:ext>
                  </a:extLst>
                </a:gridCol>
                <a:gridCol w="5796116">
                  <a:extLst>
                    <a:ext uri="{9D8B030D-6E8A-4147-A177-3AD203B41FA5}">
                      <a16:colId xmlns="" xmlns:a16="http://schemas.microsoft.com/office/drawing/2014/main" val="137428565"/>
                    </a:ext>
                  </a:extLst>
                </a:gridCol>
              </a:tblGrid>
              <a:tr h="370840">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975763213"/>
                  </a:ext>
                </a:extLst>
              </a:tr>
              <a:tr h="370840">
                <a:tc>
                  <a:txBody>
                    <a:bodyPr/>
                    <a:lstStyle/>
                    <a:p>
                      <a:pPr algn="just"/>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400" b="0" i="1" u="none" strike="noStrike" kern="1200" baseline="0" dirty="0">
                          <a:solidFill>
                            <a:schemeClr val="dk1"/>
                          </a:solidFill>
                          <a:latin typeface="Arial" panose="020B0604020202020204" pitchFamily="34" charset="0"/>
                          <a:ea typeface="+mn-ea"/>
                          <a:cs typeface="Arial" panose="020B0604020202020204" pitchFamily="34" charset="0"/>
                        </a:rPr>
                        <a:t>13</a:t>
                      </a:r>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 A person </a:t>
                      </a:r>
                      <a:r>
                        <a:rPr lang="en-US" sz="2400" b="0" i="0" u="none" strike="noStrike" kern="1200" baseline="0" dirty="0">
                          <a:solidFill>
                            <a:srgbClr val="FF0000"/>
                          </a:solidFill>
                          <a:latin typeface="Arial" panose="020B0604020202020204" pitchFamily="34" charset="0"/>
                          <a:ea typeface="+mn-ea"/>
                          <a:cs typeface="Arial" panose="020B0604020202020204" pitchFamily="34" charset="0"/>
                        </a:rPr>
                        <a:t>is not ordinarily resident in India in any tax year</a:t>
                      </a:r>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 if that </a:t>
                      </a:r>
                      <a:r>
                        <a:rPr lang="en-IN" sz="2400" b="0" i="0" u="none" strike="noStrike" kern="1200" baseline="0" dirty="0">
                          <a:solidFill>
                            <a:schemeClr val="dk1"/>
                          </a:solidFill>
                          <a:latin typeface="Arial" panose="020B0604020202020204" pitchFamily="34" charset="0"/>
                          <a:ea typeface="+mn-ea"/>
                          <a:cs typeface="Arial" panose="020B0604020202020204" pitchFamily="34" charset="0"/>
                        </a:rPr>
                        <a:t>person is—</a:t>
                      </a:r>
                    </a:p>
                    <a:p>
                      <a:pPr algn="just"/>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a</a:t>
                      </a:r>
                    </a:p>
                    <a:p>
                      <a:pPr algn="just"/>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b</a:t>
                      </a:r>
                    </a:p>
                    <a:p>
                      <a:pPr algn="just"/>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400" b="0" i="1" u="none" strike="noStrike" kern="1200" baseline="0" dirty="0">
                          <a:solidFill>
                            <a:schemeClr val="dk1"/>
                          </a:solidFill>
                          <a:latin typeface="Arial" panose="020B0604020202020204" pitchFamily="34" charset="0"/>
                          <a:ea typeface="+mn-ea"/>
                          <a:cs typeface="Arial" panose="020B0604020202020204" pitchFamily="34" charset="0"/>
                        </a:rPr>
                        <a:t>c</a:t>
                      </a:r>
                      <a:r>
                        <a:rPr lang="en-US" sz="2400" b="0" i="0" u="none" strike="noStrike" kern="1200" baseline="0" dirty="0">
                          <a:solidFill>
                            <a:schemeClr val="dk1"/>
                          </a:solidFill>
                          <a:latin typeface="Arial" panose="020B0604020202020204" pitchFamily="34" charset="0"/>
                          <a:ea typeface="+mn-ea"/>
                          <a:cs typeface="Arial" panose="020B0604020202020204" pitchFamily="34" charset="0"/>
                        </a:rPr>
                        <a:t>) a citizen of India who is deemed to be resident in India under </a:t>
                      </a:r>
                      <a:r>
                        <a:rPr lang="en-IN" sz="2400" b="0" i="0" u="none" strike="noStrike" kern="1200" baseline="0" dirty="0">
                          <a:solidFill>
                            <a:schemeClr val="dk1"/>
                          </a:solidFill>
                          <a:latin typeface="Arial" panose="020B0604020202020204" pitchFamily="34" charset="0"/>
                          <a:ea typeface="+mn-ea"/>
                          <a:cs typeface="Arial" panose="020B0604020202020204" pitchFamily="34" charset="0"/>
                        </a:rPr>
                        <a:t>sub-section (</a:t>
                      </a:r>
                      <a:r>
                        <a:rPr lang="en-IN" sz="2400" b="0" i="1" u="none" strike="noStrike" kern="1200" baseline="0" dirty="0">
                          <a:solidFill>
                            <a:schemeClr val="dk1"/>
                          </a:solidFill>
                          <a:latin typeface="Arial" panose="020B0604020202020204" pitchFamily="34" charset="0"/>
                          <a:ea typeface="+mn-ea"/>
                          <a:cs typeface="Arial" panose="020B0604020202020204" pitchFamily="34" charset="0"/>
                        </a:rPr>
                        <a:t>7</a:t>
                      </a:r>
                      <a:r>
                        <a:rPr lang="en-IN" sz="2400" b="0" i="0" u="none" strike="noStrike" kern="1200" baseline="0" dirty="0">
                          <a:solidFill>
                            <a:srgbClr val="92D050"/>
                          </a:solidFill>
                          <a:latin typeface="Arial" panose="020B0604020202020204" pitchFamily="34" charset="0"/>
                          <a:ea typeface="+mn-ea"/>
                          <a:cs typeface="Arial" panose="020B0604020202020204" pitchFamily="34" charset="0"/>
                        </a:rPr>
                        <a:t>).( not read with sub section  8)</a:t>
                      </a:r>
                      <a:endParaRPr lang="en-IN" sz="2400" dirty="0">
                        <a:solidFill>
                          <a:srgbClr val="92D050"/>
                        </a:solidFill>
                        <a:latin typeface="Arial" panose="020B0604020202020204" pitchFamily="34" charset="0"/>
                        <a:cs typeface="Arial" panose="020B0604020202020204" pitchFamily="34" charset="0"/>
                      </a:endParaRPr>
                    </a:p>
                    <a:p>
                      <a:pPr algn="just"/>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(6)	 	A person is said to be “not ordinarily resident” in India in any previous year if such person is-</a:t>
                      </a:r>
                    </a:p>
                    <a:p>
                      <a:pPr algn="just"/>
                      <a:r>
                        <a:rPr lang="en-US" sz="2400" dirty="0">
                          <a:latin typeface="Arial" panose="020B0604020202020204" pitchFamily="34" charset="0"/>
                          <a:cs typeface="Arial" panose="020B0604020202020204" pitchFamily="34" charset="0"/>
                        </a:rPr>
                        <a:t>a)</a:t>
                      </a:r>
                    </a:p>
                    <a:p>
                      <a:pPr algn="just"/>
                      <a:r>
                        <a:rPr lang="en-US" sz="2400" dirty="0">
                          <a:latin typeface="Arial" panose="020B0604020202020204" pitchFamily="34" charset="0"/>
                          <a:cs typeface="Arial" panose="020B0604020202020204" pitchFamily="34" charset="0"/>
                        </a:rPr>
                        <a:t>b)</a:t>
                      </a:r>
                    </a:p>
                    <a:p>
                      <a:pPr algn="just"/>
                      <a:r>
                        <a:rPr lang="en-US" sz="2400" dirty="0">
                          <a:latin typeface="Arial" panose="020B0604020202020204" pitchFamily="34" charset="0"/>
                          <a:cs typeface="Arial" panose="020B0604020202020204" pitchFamily="34" charset="0"/>
                        </a:rPr>
                        <a:t>c)</a:t>
                      </a:r>
                    </a:p>
                    <a:p>
                      <a:pPr algn="just"/>
                      <a:r>
                        <a:rPr lang="en-US" sz="2400" dirty="0">
                          <a:latin typeface="Arial" panose="020B0604020202020204" pitchFamily="34" charset="0"/>
                          <a:cs typeface="Arial" panose="020B0604020202020204" pitchFamily="34" charset="0"/>
                        </a:rPr>
                        <a:t>(d)	 	a citizen of India who is deemed to be resident in India under clause (1A).</a:t>
                      </a:r>
                      <a:endParaRPr lang="en-IN"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099068072"/>
                  </a:ext>
                </a:extLst>
              </a:tr>
              <a:tr h="370840">
                <a:tc gridSpan="2">
                  <a:txBody>
                    <a:bodyPr/>
                    <a:lstStyle/>
                    <a:p>
                      <a:pPr algn="just"/>
                      <a:r>
                        <a:rPr lang="en-IN" sz="2400" dirty="0">
                          <a:solidFill>
                            <a:srgbClr val="00B050"/>
                          </a:solidFill>
                          <a:latin typeface="Arial" panose="020B0604020202020204" pitchFamily="34" charset="0"/>
                          <a:cs typeface="Arial" panose="020B0604020202020204" pitchFamily="34" charset="0"/>
                        </a:rPr>
                        <a:t>Under Income Tax Act, 1961, clause d refers to clause 1A and when we read clause 1A, we shall read it with explanation. </a:t>
                      </a:r>
                    </a:p>
                    <a:p>
                      <a:pPr algn="just"/>
                      <a:r>
                        <a:rPr lang="en-IN" sz="2400" dirty="0">
                          <a:solidFill>
                            <a:srgbClr val="00B050"/>
                          </a:solidFill>
                          <a:latin typeface="Arial" panose="020B0604020202020204" pitchFamily="34" charset="0"/>
                          <a:cs typeface="Arial" panose="020B0604020202020204" pitchFamily="34" charset="0"/>
                        </a:rPr>
                        <a:t>However, under sec 13 of IT ACT2025, It refers to sub section  7 but not 8 it means it is separated from sub section 7 and thus all of us becomes not ordinary resident and if we read it along with section 5 with after clause c with ,  but then all we are being not ordinary resident will be only taxable only if income is derived from business set up in India or profession set up in India.</a:t>
                      </a:r>
                    </a:p>
                  </a:txBody>
                  <a:tcPr/>
                </a:tc>
                <a:tc hMerge="1">
                  <a:txBody>
                    <a:bodyPr/>
                    <a:lstStyle/>
                    <a:p>
                      <a:pPr algn="just"/>
                      <a:endParaRPr lang="en-IN" sz="24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028849164"/>
                  </a:ext>
                </a:extLst>
              </a:tr>
            </a:tbl>
          </a:graphicData>
        </a:graphic>
      </p:graphicFrame>
    </p:spTree>
    <p:extLst>
      <p:ext uri="{BB962C8B-B14F-4D97-AF65-F5344CB8AC3E}">
        <p14:creationId xmlns:p14="http://schemas.microsoft.com/office/powerpoint/2010/main" val="10368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52F46-E07F-B80D-CB75-7A4D94326228}"/>
              </a:ext>
            </a:extLst>
          </p:cNvPr>
          <p:cNvSpPr>
            <a:spLocks noGrp="1"/>
          </p:cNvSpPr>
          <p:nvPr>
            <p:ph type="title"/>
          </p:nvPr>
        </p:nvSpPr>
        <p:spPr/>
        <p:txBody>
          <a:bodyPr/>
          <a:lstStyle/>
          <a:p>
            <a:r>
              <a:rPr lang="en-US" dirty="0"/>
              <a:t>Income Tax </a:t>
            </a:r>
            <a:r>
              <a:rPr lang="en-US" dirty="0" smtClean="0"/>
              <a:t>Act </a:t>
            </a:r>
            <a:r>
              <a:rPr lang="en-US" dirty="0"/>
              <a:t>2025</a:t>
            </a:r>
            <a:endParaRPr lang="en-IN" dirty="0"/>
          </a:p>
        </p:txBody>
      </p:sp>
      <p:graphicFrame>
        <p:nvGraphicFramePr>
          <p:cNvPr id="4" name="Content Placeholder 3">
            <a:extLst>
              <a:ext uri="{FF2B5EF4-FFF2-40B4-BE49-F238E27FC236}">
                <a16:creationId xmlns:a16="http://schemas.microsoft.com/office/drawing/2014/main" xmlns="" id="{DB2A19ED-BA63-8C86-BB4F-9C7D756C6685}"/>
              </a:ext>
            </a:extLst>
          </p:cNvPr>
          <p:cNvGraphicFramePr>
            <a:graphicFrameLocks noGrp="1"/>
          </p:cNvGraphicFramePr>
          <p:nvPr>
            <p:ph idx="1"/>
            <p:extLst>
              <p:ext uri="{D42A27DB-BD31-4B8C-83A1-F6EECF244321}">
                <p14:modId xmlns:p14="http://schemas.microsoft.com/office/powerpoint/2010/main" val="1491560354"/>
              </p:ext>
            </p:extLst>
          </p:nvPr>
        </p:nvGraphicFramePr>
        <p:xfrm>
          <a:off x="0" y="1780223"/>
          <a:ext cx="12091415" cy="4815840"/>
        </p:xfrm>
        <a:graphic>
          <a:graphicData uri="http://schemas.openxmlformats.org/drawingml/2006/table">
            <a:tbl>
              <a:tblPr firstRow="1" bandRow="1">
                <a:tableStyleId>{5C22544A-7EE6-4342-B048-85BDC9FD1C3A}</a:tableStyleId>
              </a:tblPr>
              <a:tblGrid>
                <a:gridCol w="1630302">
                  <a:extLst>
                    <a:ext uri="{9D8B030D-6E8A-4147-A177-3AD203B41FA5}">
                      <a16:colId xmlns:a16="http://schemas.microsoft.com/office/drawing/2014/main" xmlns="" val="2281578987"/>
                    </a:ext>
                  </a:extLst>
                </a:gridCol>
                <a:gridCol w="5139984">
                  <a:extLst>
                    <a:ext uri="{9D8B030D-6E8A-4147-A177-3AD203B41FA5}">
                      <a16:colId xmlns:a16="http://schemas.microsoft.com/office/drawing/2014/main" xmlns="" val="3342669230"/>
                    </a:ext>
                  </a:extLst>
                </a:gridCol>
                <a:gridCol w="5321129">
                  <a:extLst>
                    <a:ext uri="{9D8B030D-6E8A-4147-A177-3AD203B41FA5}">
                      <a16:colId xmlns:a16="http://schemas.microsoft.com/office/drawing/2014/main" xmlns="" val="894216670"/>
                    </a:ext>
                  </a:extLst>
                </a:gridCol>
              </a:tblGrid>
              <a:tr h="10014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BASIS OF CHARGE</a:t>
                      </a:r>
                      <a:r>
                        <a:rPr lang="en-US" sz="2000" baseline="0" dirty="0">
                          <a:latin typeface="Arial" panose="020B0604020202020204" pitchFamily="34" charset="0"/>
                          <a:cs typeface="Arial" panose="020B0604020202020204" pitchFamily="34" charset="0"/>
                        </a:rPr>
                        <a:t> </a:t>
                      </a:r>
                      <a:endParaRPr lang="en-IN" sz="2000" dirty="0">
                        <a:latin typeface="Arial" panose="020B0604020202020204" pitchFamily="34" charset="0"/>
                        <a:cs typeface="Arial" panose="020B0604020202020204" pitchFamily="34" charset="0"/>
                      </a:endParaRPr>
                    </a:p>
                    <a:p>
                      <a:endParaRPr lang="en-IN"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Income Tax Act 2025</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79826852"/>
                  </a:ext>
                </a:extLst>
              </a:tr>
              <a:tr h="697962">
                <a:tc>
                  <a:txBody>
                    <a:bodyPr/>
                    <a:lstStyle/>
                    <a:p>
                      <a:r>
                        <a:rPr lang="en-IN" sz="2000" dirty="0">
                          <a:latin typeface="Arial" panose="020B0604020202020204" pitchFamily="34" charset="0"/>
                          <a:cs typeface="Arial" panose="020B0604020202020204" pitchFamily="34" charset="0"/>
                        </a:rPr>
                        <a:t>Sec 7 and 8</a:t>
                      </a:r>
                    </a:p>
                  </a:txBody>
                  <a:tcPr/>
                </a:tc>
                <a:tc>
                  <a:txBody>
                    <a:bodyPr/>
                    <a:lstStyle/>
                    <a:p>
                      <a:r>
                        <a:rPr lang="en-US" sz="2000" b="1" i="0" kern="1200" dirty="0">
                          <a:solidFill>
                            <a:schemeClr val="dk1"/>
                          </a:solidFill>
                          <a:effectLst/>
                          <a:latin typeface="Arial" panose="020B0604020202020204" pitchFamily="34" charset="0"/>
                          <a:ea typeface="+mn-ea"/>
                          <a:cs typeface="Arial" panose="020B0604020202020204" pitchFamily="34" charset="0"/>
                        </a:rPr>
                        <a:t>Sec 7-Income deemed to be received.</a:t>
                      </a:r>
                    </a:p>
                    <a:p>
                      <a:r>
                        <a:rPr lang="en-IN" sz="2000" b="1" i="0" kern="1200" dirty="0">
                          <a:solidFill>
                            <a:schemeClr val="dk1"/>
                          </a:solidFill>
                          <a:effectLst/>
                          <a:latin typeface="Arial" panose="020B0604020202020204" pitchFamily="34" charset="0"/>
                          <a:ea typeface="+mn-ea"/>
                          <a:cs typeface="Arial" panose="020B0604020202020204" pitchFamily="34" charset="0"/>
                        </a:rPr>
                        <a:t>Sec 8  Dividend income.</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Sec 7-</a:t>
                      </a:r>
                      <a:r>
                        <a:rPr lang="en-US" sz="2000" b="1" i="0" kern="1200" dirty="0">
                          <a:solidFill>
                            <a:schemeClr val="dk1"/>
                          </a:solidFill>
                          <a:effectLst/>
                          <a:latin typeface="Arial" panose="020B0604020202020204" pitchFamily="34" charset="0"/>
                          <a:ea typeface="+mn-ea"/>
                          <a:cs typeface="Arial" panose="020B0604020202020204" pitchFamily="34" charset="0"/>
                        </a:rPr>
                        <a:t>Income deemed to be received</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0510742"/>
                  </a:ext>
                </a:extLst>
              </a:tr>
              <a:tr h="1001424">
                <a:tc>
                  <a:txBody>
                    <a:bodyPr/>
                    <a:lstStyle/>
                    <a:p>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Sec 9B-</a:t>
                      </a:r>
                      <a:r>
                        <a:rPr lang="en-US" sz="2000" b="1" i="0" kern="1200" dirty="0">
                          <a:solidFill>
                            <a:schemeClr val="dk1"/>
                          </a:solidFill>
                          <a:effectLst/>
                          <a:latin typeface="Arial" panose="020B0604020202020204" pitchFamily="34" charset="0"/>
                          <a:ea typeface="+mn-ea"/>
                          <a:cs typeface="Arial" panose="020B0604020202020204" pitchFamily="34" charset="0"/>
                        </a:rPr>
                        <a:t>Income on receipt of capital asset or stock in trade by specified person from specified entity.</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Sec 8-</a:t>
                      </a:r>
                      <a:r>
                        <a:rPr lang="en-US" sz="2000" b="1" i="0" kern="1200" dirty="0">
                          <a:solidFill>
                            <a:schemeClr val="dk1"/>
                          </a:solidFill>
                          <a:effectLst/>
                          <a:latin typeface="Arial" panose="020B0604020202020204" pitchFamily="34" charset="0"/>
                          <a:ea typeface="+mn-ea"/>
                          <a:cs typeface="Arial" panose="020B0604020202020204" pitchFamily="34" charset="0"/>
                        </a:rPr>
                        <a:t>Income on receipt of capital asset or stock in trade by specified person from specified entity.</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22244703"/>
                  </a:ext>
                </a:extLst>
              </a:tr>
              <a:tr h="394500">
                <a:tc>
                  <a:txBody>
                    <a:bodyPr/>
                    <a:lstStyle/>
                    <a:p>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Sec 9</a:t>
                      </a:r>
                    </a:p>
                  </a:txBody>
                  <a:tcPr/>
                </a:tc>
                <a:tc>
                  <a:txBody>
                    <a:bodyPr/>
                    <a:lstStyle/>
                    <a:p>
                      <a:r>
                        <a:rPr lang="en-IN" sz="2000" dirty="0">
                          <a:latin typeface="Arial" panose="020B0604020202020204" pitchFamily="34" charset="0"/>
                          <a:cs typeface="Arial" panose="020B0604020202020204" pitchFamily="34" charset="0"/>
                        </a:rPr>
                        <a:t>Sec 9</a:t>
                      </a:r>
                    </a:p>
                  </a:txBody>
                  <a:tcPr/>
                </a:tc>
                <a:extLst>
                  <a:ext uri="{0D108BD9-81ED-4DB2-BD59-A6C34878D82A}">
                    <a16:rowId xmlns:a16="http://schemas.microsoft.com/office/drawing/2014/main" xmlns="" val="1521177656"/>
                  </a:ext>
                </a:extLst>
              </a:tr>
              <a:tr h="697962">
                <a:tc>
                  <a:txBody>
                    <a:bodyPr/>
                    <a:lstStyle/>
                    <a:p>
                      <a:endParaRPr lang="en-IN" sz="2000" dirty="0">
                        <a:latin typeface="Arial" panose="020B0604020202020204" pitchFamily="34" charset="0"/>
                        <a:cs typeface="Arial" panose="020B0604020202020204" pitchFamily="34" charset="0"/>
                      </a:endParaRPr>
                    </a:p>
                  </a:txBody>
                  <a:tcPr/>
                </a:tc>
                <a:tc>
                  <a:txBody>
                    <a:bodyPr/>
                    <a:lstStyle/>
                    <a:p>
                      <a:r>
                        <a:rPr lang="en-US" sz="2000" b="1" i="0" kern="1200" dirty="0">
                          <a:solidFill>
                            <a:schemeClr val="dk1"/>
                          </a:solidFill>
                          <a:effectLst/>
                          <a:latin typeface="Arial" panose="020B0604020202020204" pitchFamily="34" charset="0"/>
                          <a:ea typeface="+mn-ea"/>
                          <a:cs typeface="Arial" panose="020B0604020202020204" pitchFamily="34" charset="0"/>
                        </a:rPr>
                        <a:t>Sec 9A=Certain activities not to constitute business connection in India.</a:t>
                      </a:r>
                      <a:endParaRPr lang="en-IN" sz="2000" dirty="0">
                        <a:latin typeface="Arial" panose="020B0604020202020204" pitchFamily="34" charset="0"/>
                        <a:cs typeface="Arial" panose="020B0604020202020204" pitchFamily="34" charset="0"/>
                      </a:endParaRPr>
                    </a:p>
                  </a:txBody>
                  <a:tcPr/>
                </a:tc>
                <a:tc>
                  <a:txBody>
                    <a:bodyPr/>
                    <a:lstStyle/>
                    <a:p>
                      <a:r>
                        <a:rPr lang="en-IN" sz="2000" dirty="0">
                          <a:latin typeface="Arial" panose="020B0604020202020204" pitchFamily="34" charset="0"/>
                          <a:cs typeface="Arial" panose="020B0604020202020204" pitchFamily="34" charset="0"/>
                        </a:rPr>
                        <a:t>9(12)-</a:t>
                      </a:r>
                      <a:r>
                        <a:rPr lang="en-US" sz="2000" b="1" i="0" kern="1200" dirty="0">
                          <a:solidFill>
                            <a:schemeClr val="dk1"/>
                          </a:solidFill>
                          <a:effectLst/>
                          <a:latin typeface="Arial" panose="020B0604020202020204" pitchFamily="34" charset="0"/>
                          <a:ea typeface="+mn-ea"/>
                          <a:cs typeface="Arial" panose="020B0604020202020204" pitchFamily="34" charset="0"/>
                        </a:rPr>
                        <a:t>Certain activities not to constitute business connection in India.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63772394"/>
                  </a:ext>
                </a:extLst>
              </a:tr>
              <a:tr h="1001424">
                <a:tc>
                  <a:txBody>
                    <a:bodyPr/>
                    <a:lstStyle/>
                    <a:p>
                      <a:r>
                        <a:rPr lang="en-IN" sz="2000" dirty="0">
                          <a:latin typeface="Arial" panose="020B0604020202020204" pitchFamily="34" charset="0"/>
                          <a:cs typeface="Arial" panose="020B0604020202020204" pitchFamily="34" charset="0"/>
                        </a:rPr>
                        <a:t>Sec 5A</a:t>
                      </a:r>
                    </a:p>
                  </a:txBody>
                  <a:tcPr/>
                </a:tc>
                <a:tc>
                  <a:txBody>
                    <a:bodyPr/>
                    <a:lstStyle/>
                    <a:p>
                      <a:r>
                        <a:rPr lang="en-IN" sz="2000" dirty="0">
                          <a:latin typeface="Arial" panose="020B0604020202020204" pitchFamily="34" charset="0"/>
                          <a:cs typeface="Arial" panose="020B0604020202020204" pitchFamily="34" charset="0"/>
                        </a:rPr>
                        <a:t>Sec 5A-</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Apportionmet of income between spouses governed by Portuguese Civil Code.</a:t>
                      </a:r>
                      <a:endParaRPr lang="en-IN" sz="2000" dirty="0">
                        <a:latin typeface="Arial" panose="020B0604020202020204" pitchFamily="34" charset="0"/>
                        <a:cs typeface="Arial" panose="020B0604020202020204" pitchFamily="34" charset="0"/>
                      </a:endParaRPr>
                    </a:p>
                  </a:txBody>
                  <a:tcPr/>
                </a:tc>
                <a:tc>
                  <a:txBody>
                    <a:bodyPr/>
                    <a:lstStyle/>
                    <a:p>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Sec 10-Apportionmet of income between spouses governed by Portuguese Civil Code.</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70049473"/>
                  </a:ext>
                </a:extLst>
              </a:tr>
            </a:tbl>
          </a:graphicData>
        </a:graphic>
      </p:graphicFrame>
    </p:spTree>
    <p:extLst>
      <p:ext uri="{BB962C8B-B14F-4D97-AF65-F5344CB8AC3E}">
        <p14:creationId xmlns:p14="http://schemas.microsoft.com/office/powerpoint/2010/main" val="351239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D5AB3CDE-0E55-C5AB-B688-017FA7B6CB60}"/>
              </a:ext>
            </a:extLst>
          </p:cNvPr>
          <p:cNvGraphicFramePr>
            <a:graphicFrameLocks noGrp="1"/>
          </p:cNvGraphicFramePr>
          <p:nvPr>
            <p:extLst>
              <p:ext uri="{D42A27DB-BD31-4B8C-83A1-F6EECF244321}">
                <p14:modId xmlns:p14="http://schemas.microsoft.com/office/powerpoint/2010/main" val="3419485990"/>
              </p:ext>
            </p:extLst>
          </p:nvPr>
        </p:nvGraphicFramePr>
        <p:xfrm>
          <a:off x="698090" y="729824"/>
          <a:ext cx="10805652" cy="5376008"/>
        </p:xfrm>
        <a:graphic>
          <a:graphicData uri="http://schemas.openxmlformats.org/drawingml/2006/table">
            <a:tbl>
              <a:tblPr firstRow="1" bandRow="1">
                <a:tableStyleId>{5C22544A-7EE6-4342-B048-85BDC9FD1C3A}</a:tableStyleId>
              </a:tblPr>
              <a:tblGrid>
                <a:gridCol w="8082116">
                  <a:extLst>
                    <a:ext uri="{9D8B030D-6E8A-4147-A177-3AD203B41FA5}">
                      <a16:colId xmlns="" xmlns:a16="http://schemas.microsoft.com/office/drawing/2014/main" val="1719862088"/>
                    </a:ext>
                  </a:extLst>
                </a:gridCol>
                <a:gridCol w="2723536">
                  <a:extLst>
                    <a:ext uri="{9D8B030D-6E8A-4147-A177-3AD203B41FA5}">
                      <a16:colId xmlns="" xmlns:a16="http://schemas.microsoft.com/office/drawing/2014/main" val="2976590266"/>
                    </a:ext>
                  </a:extLst>
                </a:gridCol>
              </a:tblGrid>
              <a:tr h="540033">
                <a:tc>
                  <a:txBody>
                    <a:bodyPr/>
                    <a:lstStyle/>
                    <a:p>
                      <a:pPr algn="just"/>
                      <a:r>
                        <a:rPr lang="en-US" sz="2000" dirty="0" smtClean="0">
                          <a:latin typeface="Arial" panose="020B0604020202020204" pitchFamily="34" charset="0"/>
                          <a:cs typeface="Arial" panose="020B0604020202020204" pitchFamily="34" charset="0"/>
                        </a:rPr>
                        <a:t>Income Tax Act 2025</a:t>
                      </a:r>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79057619"/>
                  </a:ext>
                </a:extLst>
              </a:tr>
              <a:tr h="4835975">
                <a:tc>
                  <a:txBody>
                    <a:bodyPr/>
                    <a:lstStyle/>
                    <a:p>
                      <a:pPr algn="just"/>
                      <a:r>
                        <a:rPr lang="en-US" sz="2000" dirty="0">
                          <a:latin typeface="Arial" panose="020B0604020202020204" pitchFamily="34" charset="0"/>
                          <a:cs typeface="Arial" panose="020B0604020202020204" pitchFamily="34" charset="0"/>
                        </a:rPr>
                        <a:t>9)(a) </a:t>
                      </a:r>
                      <a:r>
                        <a:rPr lang="en-US" sz="2000" u="sng" dirty="0">
                          <a:solidFill>
                            <a:srgbClr val="FF0000"/>
                          </a:solidFill>
                          <a:latin typeface="Arial" panose="020B0604020202020204" pitchFamily="34" charset="0"/>
                          <a:cs typeface="Arial" panose="020B0604020202020204" pitchFamily="34" charset="0"/>
                        </a:rPr>
                        <a:t>For the purposes of this section</a:t>
                      </a:r>
                      <a:r>
                        <a:rPr lang="en-US" sz="2000" dirty="0">
                          <a:solidFill>
                            <a:srgbClr val="FF0000"/>
                          </a:solidFill>
                          <a:latin typeface="Arial" panose="020B0604020202020204" pitchFamily="34" charset="0"/>
                          <a:cs typeface="Arial" panose="020B0604020202020204" pitchFamily="34" charset="0"/>
                        </a:rPr>
                        <a:t>, “business connection” in India shall include</a:t>
                      </a:r>
                      <a:r>
                        <a:rPr lang="en-US" sz="2000" dirty="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any business carried out in India in the case of which all or part of operation are carried out in India</a:t>
                      </a:r>
                      <a:r>
                        <a:rPr lang="en-US" sz="2000" dirty="0">
                          <a:solidFill>
                            <a:srgbClr val="00B050"/>
                          </a:solidFill>
                          <a:latin typeface="Arial" panose="020B0604020202020204" pitchFamily="34" charset="0"/>
                          <a:cs typeface="Arial" panose="020B0604020202020204" pitchFamily="34" charset="0"/>
                        </a:rPr>
                        <a:t>( dependent agent type</a:t>
                      </a:r>
                      <a:r>
                        <a:rPr lang="en-US" sz="2000" dirty="0">
                          <a:latin typeface="Arial" panose="020B0604020202020204" pitchFamily="34" charset="0"/>
                          <a:cs typeface="Arial" panose="020B0604020202020204" pitchFamily="34" charset="0"/>
                        </a:rPr>
                        <a:t>); or</a:t>
                      </a:r>
                    </a:p>
                    <a:p>
                      <a:pPr marL="400050" indent="-400050" algn="just">
                        <a:buAutoNum type="romanLcParenBoth" startAt="2"/>
                      </a:pPr>
                      <a:r>
                        <a:rPr lang="en-US" sz="2000" dirty="0">
                          <a:latin typeface="Arial" panose="020B0604020202020204" pitchFamily="34" charset="0"/>
                          <a:cs typeface="Arial" panose="020B0604020202020204" pitchFamily="34" charset="0"/>
                        </a:rPr>
                        <a:t> 	a significant economic presence in India;</a:t>
                      </a:r>
                    </a:p>
                    <a:p>
                      <a:pPr marL="0" indent="0" algn="just">
                        <a:buNone/>
                      </a:pPr>
                      <a:endParaRPr lang="en-US" sz="2000" dirty="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65860184"/>
                  </a:ext>
                </a:extLst>
              </a:tr>
            </a:tbl>
          </a:graphicData>
        </a:graphic>
      </p:graphicFrame>
    </p:spTree>
    <p:extLst>
      <p:ext uri="{BB962C8B-B14F-4D97-AF65-F5344CB8AC3E}">
        <p14:creationId xmlns:p14="http://schemas.microsoft.com/office/powerpoint/2010/main" val="367516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9C90DE8-396B-9F33-580C-D6FA211816A4}"/>
              </a:ext>
            </a:extLst>
          </p:cNvPr>
          <p:cNvGraphicFramePr>
            <a:graphicFrameLocks noGrp="1"/>
          </p:cNvGraphicFramePr>
          <p:nvPr>
            <p:extLst>
              <p:ext uri="{D42A27DB-BD31-4B8C-83A1-F6EECF244321}">
                <p14:modId xmlns:p14="http://schemas.microsoft.com/office/powerpoint/2010/main" val="918179994"/>
              </p:ext>
            </p:extLst>
          </p:nvPr>
        </p:nvGraphicFramePr>
        <p:xfrm>
          <a:off x="356616" y="719666"/>
          <a:ext cx="11539728" cy="6217920"/>
        </p:xfrm>
        <a:graphic>
          <a:graphicData uri="http://schemas.openxmlformats.org/drawingml/2006/table">
            <a:tbl>
              <a:tblPr firstRow="1" bandRow="1">
                <a:tableStyleId>{5C22544A-7EE6-4342-B048-85BDC9FD1C3A}</a:tableStyleId>
              </a:tblPr>
              <a:tblGrid>
                <a:gridCol w="6584211">
                  <a:extLst>
                    <a:ext uri="{9D8B030D-6E8A-4147-A177-3AD203B41FA5}">
                      <a16:colId xmlns="" xmlns:a16="http://schemas.microsoft.com/office/drawing/2014/main" val="1874399532"/>
                    </a:ext>
                  </a:extLst>
                </a:gridCol>
                <a:gridCol w="4955517">
                  <a:extLst>
                    <a:ext uri="{9D8B030D-6E8A-4147-A177-3AD203B41FA5}">
                      <a16:colId xmlns="" xmlns:a16="http://schemas.microsoft.com/office/drawing/2014/main" val="1562186506"/>
                    </a:ext>
                  </a:extLst>
                </a:gridCol>
              </a:tblGrid>
              <a:tr h="2930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b="1" dirty="0" smtClean="0"/>
                        <a:t>Income Tax Act 2025</a:t>
                      </a:r>
                    </a:p>
                    <a:p>
                      <a:endParaRPr lang="en-IN" dirty="0"/>
                    </a:p>
                  </a:txBody>
                  <a:tcPr/>
                </a:tc>
                <a:tc>
                  <a:txBody>
                    <a:bodyPr/>
                    <a:lstStyle/>
                    <a:p>
                      <a:r>
                        <a:rPr lang="en-US" dirty="0" smtClean="0"/>
                        <a:t>Income</a:t>
                      </a:r>
                      <a:r>
                        <a:rPr lang="en-US" baseline="0" dirty="0" smtClean="0"/>
                        <a:t> Tax Act 1961</a:t>
                      </a:r>
                      <a:endParaRPr lang="en-IN" dirty="0"/>
                    </a:p>
                  </a:txBody>
                  <a:tcPr/>
                </a:tc>
                <a:extLst>
                  <a:ext uri="{0D108BD9-81ED-4DB2-BD59-A6C34878D82A}">
                    <a16:rowId xmlns="" xmlns:a16="http://schemas.microsoft.com/office/drawing/2014/main" val="2470290270"/>
                  </a:ext>
                </a:extLst>
              </a:tr>
              <a:tr h="370840">
                <a:tc>
                  <a:txBody>
                    <a:bodyPr/>
                    <a:lstStyle/>
                    <a:p>
                      <a:pPr algn="just"/>
                      <a:endParaRPr lang="en-US" dirty="0"/>
                    </a:p>
                    <a:p>
                      <a:pPr algn="just"/>
                      <a:r>
                        <a:rPr lang="en-US" dirty="0"/>
                        <a:t>9(c</a:t>
                      </a:r>
                      <a:r>
                        <a:rPr lang="en-US" dirty="0">
                          <a:latin typeface="Arial" panose="020B0604020202020204" pitchFamily="34" charset="0"/>
                          <a:cs typeface="Arial" panose="020B0604020202020204" pitchFamily="34" charset="0"/>
                        </a:rPr>
                        <a:t>) in clauses (a) and (b), a business carried out in India shall not include any business activity or operations of the non-resident</a:t>
                      </a:r>
                      <a:r>
                        <a:rPr lang="en-US" dirty="0">
                          <a:solidFill>
                            <a:srgbClr val="00B050"/>
                          </a:solidFill>
                          <a:latin typeface="Arial" panose="020B0604020202020204" pitchFamily="34" charset="0"/>
                          <a:cs typeface="Arial" panose="020B0604020202020204" pitchFamily="34" charset="0"/>
                        </a:rPr>
                        <a:t>—(No business Connection in India)</a:t>
                      </a:r>
                    </a:p>
                    <a:p>
                      <a:pPr algn="just"/>
                      <a:r>
                        <a:rPr lang="en-US" dirty="0">
                          <a:latin typeface="Arial" panose="020B0604020202020204" pitchFamily="34" charset="0"/>
                          <a:cs typeface="Arial" panose="020B0604020202020204" pitchFamily="34" charset="0"/>
                        </a:rPr>
                        <a:t>(ii)	 	which are confined to any of the following—</a:t>
                      </a:r>
                    </a:p>
                    <a:p>
                      <a:pPr marL="342900" indent="-342900" algn="just">
                        <a:buAutoNum type="alphaUcParenBoth"/>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purchase of goods in India </a:t>
                      </a:r>
                      <a:r>
                        <a:rPr lang="en-US" b="1" dirty="0">
                          <a:solidFill>
                            <a:srgbClr val="FF0000"/>
                          </a:solidFill>
                          <a:latin typeface="Arial" panose="020B0604020202020204" pitchFamily="34" charset="0"/>
                          <a:cs typeface="Arial" panose="020B0604020202020204" pitchFamily="34" charset="0"/>
                        </a:rPr>
                        <a:t>for the purposes of export out of India</a:t>
                      </a:r>
                      <a:r>
                        <a:rPr lang="en-US" dirty="0">
                          <a:solidFill>
                            <a:srgbClr val="FF0000"/>
                          </a:solidFill>
                          <a:latin typeface="Arial" panose="020B0604020202020204" pitchFamily="34" charset="0"/>
                          <a:cs typeface="Arial" panose="020B0604020202020204" pitchFamily="34" charset="0"/>
                        </a:rPr>
                        <a:t>; </a:t>
                      </a:r>
                    </a:p>
                    <a:p>
                      <a:pPr marL="0" indent="0" algn="just">
                        <a:buNone/>
                      </a:pPr>
                      <a:r>
                        <a:rPr lang="en-US" dirty="0">
                          <a:solidFill>
                            <a:srgbClr val="FF0000"/>
                          </a:solidFill>
                          <a:latin typeface="Arial" panose="020B0604020202020204" pitchFamily="34" charset="0"/>
                          <a:cs typeface="Arial" panose="020B0604020202020204" pitchFamily="34" charset="0"/>
                        </a:rPr>
                        <a:t>( it means supply to SEZ or </a:t>
                      </a:r>
                      <a:r>
                        <a:rPr lang="en-US" sz="1800" b="0" i="0" kern="1200" dirty="0">
                          <a:solidFill>
                            <a:srgbClr val="FF0000"/>
                          </a:solidFill>
                          <a:effectLst/>
                          <a:latin typeface="Arial" panose="020B0604020202020204" pitchFamily="34" charset="0"/>
                          <a:ea typeface="+mn-ea"/>
                          <a:cs typeface="Arial" panose="020B0604020202020204" pitchFamily="34" charset="0"/>
                        </a:rPr>
                        <a:t>other domestic transfers that are deemed exports for other regulatory purposes but do not involve physical exit from India's customs territory-not cover</a:t>
                      </a:r>
                      <a:r>
                        <a:rPr lang="en-US" sz="1800" b="0" i="0" kern="1200" dirty="0">
                          <a:solidFill>
                            <a:srgbClr val="00B050"/>
                          </a:solidFill>
                          <a:effectLst/>
                          <a:latin typeface="Arial" panose="020B0604020202020204" pitchFamily="34" charset="0"/>
                          <a:ea typeface="+mn-ea"/>
                          <a:cs typeface="Arial" panose="020B0604020202020204" pitchFamily="34" charset="0"/>
                        </a:rPr>
                        <a:t>ed)</a:t>
                      </a:r>
                    </a:p>
                    <a:p>
                      <a:pPr algn="just"/>
                      <a:r>
                        <a:rPr lang="en-US" sz="1800" b="0" i="0" u="none" strike="noStrike" kern="1200" baseline="0" dirty="0">
                          <a:solidFill>
                            <a:schemeClr val="dk1"/>
                          </a:solidFill>
                          <a:latin typeface="+mn-lt"/>
                          <a:ea typeface="+mn-ea"/>
                          <a:cs typeface="+mn-cs"/>
                        </a:rPr>
                        <a:t>(</a:t>
                      </a:r>
                      <a:r>
                        <a:rPr lang="en-US" sz="1800" b="0" i="1" u="none" strike="noStrike" kern="1200" baseline="0" dirty="0">
                          <a:solidFill>
                            <a:schemeClr val="dk1"/>
                          </a:solidFill>
                          <a:latin typeface="+mn-lt"/>
                          <a:ea typeface="+mn-ea"/>
                          <a:cs typeface="+mn-cs"/>
                        </a:rPr>
                        <a:t>B</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collection of news and views in India for transmission</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out of India, in the case where such non-resident is engaged in the business of running a news agency or of publishing newspapers, </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magazines or journals; or</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C</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display of uncut and unassorted diamond in any special zone notified by the Central Government, in the case where such non-resident is a foreign company engaged in the business of mining </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of diamonds; or</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D</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shooting of any cinematographic film in India, in the case where such non-resident is a person being––</a:t>
                      </a:r>
                      <a:endParaRPr lang="en-IN" dirty="0">
                        <a:solidFill>
                          <a:srgbClr val="00B050"/>
                        </a:solidFill>
                        <a:latin typeface="Arial" panose="020B0604020202020204" pitchFamily="34" charset="0"/>
                        <a:cs typeface="Arial" panose="020B0604020202020204" pitchFamily="34" charset="0"/>
                      </a:endParaRPr>
                    </a:p>
                  </a:txBody>
                  <a:tcPr/>
                </a:tc>
                <a:tc>
                  <a:txBody>
                    <a:bodyPr/>
                    <a:lstStyle/>
                    <a:p>
                      <a:pPr algn="just">
                        <a:buNone/>
                      </a:pPr>
                      <a:r>
                        <a:rPr lang="en-US" sz="1200" u="sng" baseline="30000" dirty="0">
                          <a:solidFill>
                            <a:srgbClr val="0000FF"/>
                          </a:solidFill>
                          <a:effectLst/>
                          <a:latin typeface="Times New Roman" panose="02020603050405020304" pitchFamily="18" charset="0"/>
                        </a:rPr>
                        <a:t/>
                      </a:r>
                      <a:br>
                        <a:rPr lang="en-US" sz="1200" u="sng" baseline="30000" dirty="0">
                          <a:solidFill>
                            <a:srgbClr val="0000FF"/>
                          </a:solidFill>
                          <a:effectLst/>
                          <a:latin typeface="Times New Roman" panose="02020603050405020304" pitchFamily="18" charset="0"/>
                        </a:rPr>
                      </a:br>
                      <a:r>
                        <a:rPr lang="en-US" sz="1200" u="sng" baseline="30000" dirty="0">
                          <a:solidFill>
                            <a:srgbClr val="0000FF"/>
                          </a:solidFill>
                          <a:effectLst/>
                          <a:latin typeface="Times New Roman" panose="02020603050405020304" pitchFamily="18" charset="0"/>
                        </a:rPr>
                        <a:t>9(1)(I)</a:t>
                      </a:r>
                      <a:endParaRPr lang="en-US" sz="1800" u="sng" baseline="30000" dirty="0">
                        <a:solidFill>
                          <a:srgbClr val="0000FF"/>
                        </a:solidFill>
                        <a:effectLst/>
                        <a:latin typeface="Arial" panose="020B0604020202020204" pitchFamily="34" charset="0"/>
                        <a:cs typeface="Arial" panose="020B0604020202020204" pitchFamily="34" charset="0"/>
                      </a:endParaRPr>
                    </a:p>
                    <a:p>
                      <a:pPr algn="just">
                        <a:buNone/>
                      </a:pPr>
                      <a:r>
                        <a:rPr lang="en-US" sz="1800" dirty="0">
                          <a:effectLst/>
                          <a:latin typeface="Arial" panose="020B0604020202020204" pitchFamily="34" charset="0"/>
                          <a:cs typeface="Arial" panose="020B0604020202020204" pitchFamily="34" charset="0"/>
                        </a:rPr>
                        <a:t>[</a:t>
                      </a:r>
                      <a:r>
                        <a:rPr lang="en-US" sz="1800" i="1" dirty="0">
                          <a:effectLst/>
                          <a:latin typeface="Arial" panose="020B0604020202020204" pitchFamily="34" charset="0"/>
                          <a:cs typeface="Arial" panose="020B0604020202020204" pitchFamily="34" charset="0"/>
                        </a:rPr>
                        <a:t>Explanation 1</a:t>
                      </a:r>
                      <a:r>
                        <a:rPr lang="en-US" sz="1800" dirty="0">
                          <a:effectLst/>
                          <a:latin typeface="Arial" panose="020B0604020202020204" pitchFamily="34" charset="0"/>
                          <a:cs typeface="Arial" panose="020B0604020202020204" pitchFamily="34" charset="0"/>
                        </a:rPr>
                        <a:t>].-For the purposes of this clause-</a:t>
                      </a:r>
                      <a:r>
                        <a:rPr lang="en-US" sz="1800" dirty="0">
                          <a:solidFill>
                            <a:srgbClr val="00B050"/>
                          </a:solidFill>
                          <a:effectLst/>
                          <a:latin typeface="Arial" panose="020B0604020202020204" pitchFamily="34" charset="0"/>
                          <a:cs typeface="Arial" panose="020B0604020202020204" pitchFamily="34" charset="0"/>
                        </a:rPr>
                        <a:t>( Attribution clause-there is business connection but not attribution in India)</a:t>
                      </a:r>
                    </a:p>
                    <a:p>
                      <a:pPr algn="just">
                        <a:buNone/>
                      </a:pPr>
                      <a:r>
                        <a:rPr lang="en-US" sz="1800" dirty="0">
                          <a:effectLst/>
                          <a:latin typeface="Arial" panose="020B0604020202020204" pitchFamily="34" charset="0"/>
                          <a:cs typeface="Arial" panose="020B0604020202020204" pitchFamily="34" charset="0"/>
                        </a:rPr>
                        <a:t>a)	 	in the case of a business , other than the business having business connection in India on account of significant economic presence,] of which all the operations  are not carried out in India, the income of the business deemed under this clause to accrue or arise in India shall be only such part of the income as is reasonably attributable to the opera­tions 98 carried out in India ;</a:t>
                      </a:r>
                    </a:p>
                    <a:p>
                      <a:pPr algn="just">
                        <a:buNone/>
                      </a:pPr>
                      <a:r>
                        <a:rPr lang="en-US" sz="1800" dirty="0">
                          <a:effectLst/>
                          <a:latin typeface="Arial" panose="020B0604020202020204" pitchFamily="34" charset="0"/>
                          <a:cs typeface="Arial" panose="020B0604020202020204" pitchFamily="34" charset="0"/>
                        </a:rPr>
                        <a:t>(b)	 	in the case of a non-resident, no income shall be deemed to accrue or arise in India to him through or from opera­tions which are confined to the purchase of goods in India </a:t>
                      </a:r>
                      <a:r>
                        <a:rPr lang="en-US" sz="1800" dirty="0">
                          <a:solidFill>
                            <a:srgbClr val="FF0000"/>
                          </a:solidFill>
                          <a:effectLst/>
                          <a:latin typeface="Arial" panose="020B0604020202020204" pitchFamily="34" charset="0"/>
                          <a:cs typeface="Arial" panose="020B0604020202020204" pitchFamily="34" charset="0"/>
                        </a:rPr>
                        <a:t>for the purpose of export </a:t>
                      </a:r>
                      <a:r>
                        <a:rPr lang="en-US" sz="1800" dirty="0">
                          <a:effectLst/>
                          <a:latin typeface="Arial" panose="020B0604020202020204" pitchFamily="34" charset="0"/>
                          <a:cs typeface="Arial" panose="020B0604020202020204" pitchFamily="34" charset="0"/>
                        </a:rPr>
                        <a:t>;</a:t>
                      </a:r>
                    </a:p>
                    <a:p>
                      <a:pPr algn="just">
                        <a:buNone/>
                      </a:pPr>
                      <a:r>
                        <a:rPr lang="en-US" sz="1800" dirty="0">
                          <a:effectLst/>
                          <a:latin typeface="Arial" panose="020B0604020202020204" pitchFamily="34" charset="0"/>
                          <a:cs typeface="Arial" panose="020B0604020202020204" pitchFamily="34" charset="0"/>
                        </a:rPr>
                        <a:t>c) Collection of news, shooting and diamond cut display)</a:t>
                      </a:r>
                    </a:p>
                  </a:txBody>
                  <a:tcPr/>
                </a:tc>
                <a:extLst>
                  <a:ext uri="{0D108BD9-81ED-4DB2-BD59-A6C34878D82A}">
                    <a16:rowId xmlns="" xmlns:a16="http://schemas.microsoft.com/office/drawing/2014/main" val="3310476572"/>
                  </a:ext>
                </a:extLst>
              </a:tr>
            </a:tbl>
          </a:graphicData>
        </a:graphic>
      </p:graphicFrame>
    </p:spTree>
    <p:extLst>
      <p:ext uri="{BB962C8B-B14F-4D97-AF65-F5344CB8AC3E}">
        <p14:creationId xmlns:p14="http://schemas.microsoft.com/office/powerpoint/2010/main" val="352819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and Reasons</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The Income-tax Act passed in 1961 has been subjected to numerous amendments since its passage sixty years ago. As a result of these amendments the basic structure of the Income-tax Act has been overburdened and language has become complex, increasing cost of compliance for taxpayers and hampering efficiency of direct-tax administration. Tax administrators, practitioners and taxpayers have also raised concerns about the complicated provisions and structure of the Income-tax Act.</a:t>
            </a:r>
          </a:p>
          <a:p>
            <a:pPr algn="just"/>
            <a:r>
              <a:rPr lang="en-US" dirty="0"/>
              <a:t>Therefore, the Government in the budget in July 2024 announced that a time bound comprehensive review of the Income-tax Act, 1961 would be undertaken to make the Act concise, lucid, easy to read and understand. Accordingly, the Income-tax Bill, 2025 has been prepared which proposes to repeal and replace the Income-tax Act, 1961</a:t>
            </a:r>
            <a:endParaRPr lang="en-IN" dirty="0"/>
          </a:p>
          <a:p>
            <a:endParaRPr lang="en-IN" dirty="0"/>
          </a:p>
        </p:txBody>
      </p:sp>
    </p:spTree>
    <p:extLst>
      <p:ext uri="{BB962C8B-B14F-4D97-AF65-F5344CB8AC3E}">
        <p14:creationId xmlns:p14="http://schemas.microsoft.com/office/powerpoint/2010/main" val="86264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D2A330F8-85DE-86DF-1F6E-28DF3A73CAB3}"/>
              </a:ext>
            </a:extLst>
          </p:cNvPr>
          <p:cNvGraphicFramePr>
            <a:graphicFrameLocks noGrp="1"/>
          </p:cNvGraphicFramePr>
          <p:nvPr>
            <p:extLst/>
          </p:nvPr>
        </p:nvGraphicFramePr>
        <p:xfrm>
          <a:off x="540774" y="700002"/>
          <a:ext cx="10982632" cy="5969219"/>
        </p:xfrm>
        <a:graphic>
          <a:graphicData uri="http://schemas.openxmlformats.org/drawingml/2006/table">
            <a:tbl>
              <a:tblPr firstRow="1" bandRow="1">
                <a:tableStyleId>{5C22544A-7EE6-4342-B048-85BDC9FD1C3A}</a:tableStyleId>
              </a:tblPr>
              <a:tblGrid>
                <a:gridCol w="5997678">
                  <a:extLst>
                    <a:ext uri="{9D8B030D-6E8A-4147-A177-3AD203B41FA5}">
                      <a16:colId xmlns="" xmlns:a16="http://schemas.microsoft.com/office/drawing/2014/main" val="2220302215"/>
                    </a:ext>
                  </a:extLst>
                </a:gridCol>
                <a:gridCol w="4984954">
                  <a:extLst>
                    <a:ext uri="{9D8B030D-6E8A-4147-A177-3AD203B41FA5}">
                      <a16:colId xmlns="" xmlns:a16="http://schemas.microsoft.com/office/drawing/2014/main" val="2026252997"/>
                    </a:ext>
                  </a:extLst>
                </a:gridCol>
              </a:tblGrid>
              <a:tr h="391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b="1" dirty="0" smtClean="0"/>
                        <a:t>Income Tax Act 2025</a:t>
                      </a:r>
                    </a:p>
                  </a:txBody>
                  <a:tcPr/>
                </a:tc>
                <a:tc>
                  <a:txBody>
                    <a:bodyPr/>
                    <a:lstStyle/>
                    <a:p>
                      <a:r>
                        <a:rPr lang="en-US" dirty="0" smtClean="0"/>
                        <a:t>Income</a:t>
                      </a:r>
                      <a:r>
                        <a:rPr lang="en-US" baseline="0" dirty="0" smtClean="0"/>
                        <a:t> Tax Act 1961</a:t>
                      </a:r>
                      <a:endParaRPr lang="en-IN" dirty="0"/>
                    </a:p>
                  </a:txBody>
                  <a:tcPr/>
                </a:tc>
                <a:extLst>
                  <a:ext uri="{0D108BD9-81ED-4DB2-BD59-A6C34878D82A}">
                    <a16:rowId xmlns="" xmlns:a16="http://schemas.microsoft.com/office/drawing/2014/main" val="3355173995"/>
                  </a:ext>
                </a:extLst>
              </a:tr>
              <a:tr h="370840">
                <a:tc>
                  <a:txBody>
                    <a:bodyPr/>
                    <a:lstStyle/>
                    <a:p>
                      <a:pPr algn="just"/>
                      <a:r>
                        <a:rPr lang="en-US" sz="1800" b="0" i="0" u="none" strike="noStrike" kern="1200" baseline="0" dirty="0">
                          <a:solidFill>
                            <a:schemeClr val="dk1"/>
                          </a:solidFill>
                          <a:latin typeface="+mn-lt"/>
                          <a:ea typeface="+mn-ea"/>
                          <a:cs typeface="+mn-cs"/>
                        </a:rPr>
                        <a:t>(</a:t>
                      </a:r>
                      <a:r>
                        <a:rPr lang="en-US" sz="1800" b="0" i="1" u="none" strike="noStrike" kern="1200" baseline="0" dirty="0">
                          <a:solidFill>
                            <a:schemeClr val="dk1"/>
                          </a:solidFill>
                          <a:latin typeface="+mn-lt"/>
                          <a:ea typeface="+mn-ea"/>
                          <a:cs typeface="+mn-cs"/>
                        </a:rPr>
                        <a:t>f</a:t>
                      </a:r>
                      <a:r>
                        <a:rPr lang="en-US" sz="1800" b="0" i="0" u="none" strike="noStrike" kern="1200" baseline="0" dirty="0">
                          <a:solidFill>
                            <a:schemeClr val="dk1"/>
                          </a:solidFill>
                          <a:latin typeface="+mn-lt"/>
                          <a:ea typeface="+mn-ea"/>
                          <a:cs typeface="+mn-cs"/>
                        </a:rPr>
                        <a:t>)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in this section, only the income which is reasonably attributable to––</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err="1">
                          <a:solidFill>
                            <a:schemeClr val="dk1"/>
                          </a:solidFill>
                          <a:latin typeface="Arial" panose="020B0604020202020204" pitchFamily="34" charset="0"/>
                          <a:ea typeface="+mn-ea"/>
                          <a:cs typeface="Arial" panose="020B0604020202020204" pitchFamily="34" charset="0"/>
                        </a:rPr>
                        <a:t>i</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operations carried out in India, when all operations of the business are not carried out in India;</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ii</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transactions or activities referred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to in clause (</a:t>
                      </a:r>
                      <a:r>
                        <a:rPr lang="en-US" sz="1800" b="0" i="1" u="none" strike="noStrike" kern="1200" baseline="0" dirty="0">
                          <a:solidFill>
                            <a:srgbClr val="FF0000"/>
                          </a:solidFill>
                          <a:latin typeface="Arial" panose="020B0604020202020204" pitchFamily="34" charset="0"/>
                          <a:ea typeface="+mn-ea"/>
                          <a:cs typeface="Arial" panose="020B0604020202020204" pitchFamily="34" charset="0"/>
                        </a:rPr>
                        <a:t>d</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 It should be read with clause e otherwise income from purchase of goods from exports covered)</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shall be deemed to accrue or arise in India from any business connection;</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d</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 non-resident shall have a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significant economic presence in India</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where </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there is—</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err="1">
                          <a:solidFill>
                            <a:schemeClr val="dk1"/>
                          </a:solidFill>
                          <a:latin typeface="Arial" panose="020B0604020202020204" pitchFamily="34" charset="0"/>
                          <a:ea typeface="+mn-ea"/>
                          <a:cs typeface="Arial" panose="020B0604020202020204" pitchFamily="34" charset="0"/>
                        </a:rPr>
                        <a:t>i</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transaction in respect of any goods, services or property carried out by such non-resident with any person in India including provision of download of data or software in India, if the aggregate of payments arising from such transaction or transactions during the tax year exceeds such amount as may be prescribed; or</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ii</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systematic and continuous soliciting of business activities or engaging in interaction with such number of users in India, as may be prescribed,</a:t>
                      </a:r>
                      <a:endParaRPr lang="en-IN" dirty="0"/>
                    </a:p>
                  </a:txBody>
                  <a:tcPr/>
                </a:tc>
                <a:tc>
                  <a:txBody>
                    <a:bodyPr/>
                    <a:lstStyle/>
                    <a:p>
                      <a:pPr algn="just">
                        <a:buNone/>
                      </a:pPr>
                      <a:r>
                        <a:rPr lang="en-US" sz="1800" i="1" dirty="0">
                          <a:effectLst/>
                          <a:latin typeface="Arial" panose="020B0604020202020204" pitchFamily="34" charset="0"/>
                          <a:cs typeface="Arial" panose="020B0604020202020204" pitchFamily="34" charset="0"/>
                        </a:rPr>
                        <a:t>Explanation 1</a:t>
                      </a:r>
                      <a:r>
                        <a:rPr lang="en-US" sz="1800" dirty="0">
                          <a:effectLst/>
                          <a:latin typeface="Arial" panose="020B0604020202020204" pitchFamily="34" charset="0"/>
                          <a:cs typeface="Arial" panose="020B0604020202020204" pitchFamily="34" charset="0"/>
                        </a:rPr>
                        <a:t>].-For the purposes of this clause-</a:t>
                      </a:r>
                      <a:r>
                        <a:rPr lang="en-US" sz="1800" dirty="0">
                          <a:solidFill>
                            <a:srgbClr val="00B050"/>
                          </a:solidFill>
                          <a:effectLst/>
                          <a:latin typeface="Arial" panose="020B0604020202020204" pitchFamily="34" charset="0"/>
                          <a:cs typeface="Arial" panose="020B0604020202020204" pitchFamily="34" charset="0"/>
                        </a:rPr>
                        <a:t>( Attribution clause-there is business connection but not attribution in India)</a:t>
                      </a:r>
                    </a:p>
                    <a:p>
                      <a:pPr marL="342900" indent="-342900" algn="just">
                        <a:buAutoNum type="alphaLcParenR"/>
                      </a:pPr>
                      <a:r>
                        <a:rPr lang="en-US" sz="1800" dirty="0">
                          <a:effectLst/>
                          <a:latin typeface="Arial" panose="020B0604020202020204" pitchFamily="34" charset="0"/>
                          <a:cs typeface="Arial" panose="020B0604020202020204" pitchFamily="34" charset="0"/>
                        </a:rPr>
                        <a:t>in the case of a business, other than the business having business connection in India on account of significant economic presence,] of which all the operations  are not carried out in India, the income of the business deemed under this clause to accrue or arise in India shall be only such part of the income as is reasonably attributable to the opera­tions  carried out in India ;</a:t>
                      </a:r>
                    </a:p>
                    <a:p>
                      <a:pPr marL="342900" indent="-342900" algn="just">
                        <a:buAutoNum type="alphaLcParenR"/>
                      </a:pPr>
                      <a:r>
                        <a:rPr lang="en-IN" sz="1800" b="0" i="1" kern="1200" dirty="0">
                          <a:solidFill>
                            <a:schemeClr val="dk1"/>
                          </a:solidFill>
                          <a:effectLst/>
                          <a:latin typeface="Arial" panose="020B0604020202020204" pitchFamily="34" charset="0"/>
                          <a:ea typeface="+mn-ea"/>
                          <a:cs typeface="Arial" panose="020B0604020202020204" pitchFamily="34" charset="0"/>
                        </a:rPr>
                        <a:t>Explanation 2A. SEP</a:t>
                      </a:r>
                    </a:p>
                    <a:p>
                      <a:pPr marL="0" indent="0" algn="just">
                        <a:buNone/>
                      </a:pPr>
                      <a:r>
                        <a:rPr lang="en-US" sz="1800" b="1" i="0" kern="1200" dirty="0">
                          <a:solidFill>
                            <a:schemeClr val="dk1"/>
                          </a:solidFill>
                          <a:effectLst/>
                          <a:latin typeface="Arial" panose="020B0604020202020204" pitchFamily="34" charset="0"/>
                          <a:ea typeface="+mn-ea"/>
                          <a:cs typeface="Arial" panose="020B0604020202020204" pitchFamily="34" charset="0"/>
                        </a:rPr>
                        <a:t>Provided further</a:t>
                      </a:r>
                      <a:r>
                        <a:rPr lang="en-US" sz="1800" b="0" i="0" kern="1200" dirty="0">
                          <a:solidFill>
                            <a:schemeClr val="dk1"/>
                          </a:solidFill>
                          <a:effectLst/>
                          <a:latin typeface="Arial" panose="020B0604020202020204" pitchFamily="34" charset="0"/>
                          <a:ea typeface="+mn-ea"/>
                          <a:cs typeface="Arial" panose="020B0604020202020204" pitchFamily="34" charset="0"/>
                        </a:rPr>
                        <a:t> </a:t>
                      </a:r>
                      <a:r>
                        <a:rPr lang="en-US" sz="1800" b="0" i="1" kern="1200" dirty="0">
                          <a:solidFill>
                            <a:srgbClr val="FF0000"/>
                          </a:solidFill>
                          <a:effectLst/>
                          <a:latin typeface="Arial" panose="020B0604020202020204" pitchFamily="34" charset="0"/>
                          <a:ea typeface="+mn-ea"/>
                          <a:cs typeface="Arial" panose="020B0604020202020204" pitchFamily="34" charset="0"/>
                        </a:rPr>
                        <a:t>that the transactions or activities which are confined to the purchase of goods in India for the purpose of export shall not constitute significant economic presence in India:</a:t>
                      </a:r>
                      <a:endParaRPr lang="en-IN" dirty="0"/>
                    </a:p>
                  </a:txBody>
                  <a:tcPr/>
                </a:tc>
                <a:extLst>
                  <a:ext uri="{0D108BD9-81ED-4DB2-BD59-A6C34878D82A}">
                    <a16:rowId xmlns="" xmlns:a16="http://schemas.microsoft.com/office/drawing/2014/main" val="1743716492"/>
                  </a:ext>
                </a:extLst>
              </a:tr>
            </a:tbl>
          </a:graphicData>
        </a:graphic>
      </p:graphicFrame>
    </p:spTree>
    <p:extLst>
      <p:ext uri="{BB962C8B-B14F-4D97-AF65-F5344CB8AC3E}">
        <p14:creationId xmlns:p14="http://schemas.microsoft.com/office/powerpoint/2010/main" val="110928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ED27B71-1156-6A6D-0EAE-C6DA1F83AE66}"/>
              </a:ext>
            </a:extLst>
          </p:cNvPr>
          <p:cNvGraphicFramePr>
            <a:graphicFrameLocks noGrp="1"/>
          </p:cNvGraphicFramePr>
          <p:nvPr>
            <p:extLst/>
          </p:nvPr>
        </p:nvGraphicFramePr>
        <p:xfrm>
          <a:off x="727587" y="719666"/>
          <a:ext cx="10726994" cy="5491480"/>
        </p:xfrm>
        <a:graphic>
          <a:graphicData uri="http://schemas.openxmlformats.org/drawingml/2006/table">
            <a:tbl>
              <a:tblPr firstRow="1" bandRow="1">
                <a:tableStyleId>{5C22544A-7EE6-4342-B048-85BDC9FD1C3A}</a:tableStyleId>
              </a:tblPr>
              <a:tblGrid>
                <a:gridCol w="6744929">
                  <a:extLst>
                    <a:ext uri="{9D8B030D-6E8A-4147-A177-3AD203B41FA5}">
                      <a16:colId xmlns="" xmlns:a16="http://schemas.microsoft.com/office/drawing/2014/main" val="2523880116"/>
                    </a:ext>
                  </a:extLst>
                </a:gridCol>
                <a:gridCol w="3982065">
                  <a:extLst>
                    <a:ext uri="{9D8B030D-6E8A-4147-A177-3AD203B41FA5}">
                      <a16:colId xmlns="" xmlns:a16="http://schemas.microsoft.com/office/drawing/2014/main" val="1862539785"/>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b="1" dirty="0" smtClean="0"/>
                        <a:t>Income Tax Act 2025</a:t>
                      </a:r>
                    </a:p>
                  </a:txBody>
                  <a:tcPr/>
                </a:tc>
                <a:tc>
                  <a:txBody>
                    <a:bodyPr/>
                    <a:lstStyle/>
                    <a:p>
                      <a:r>
                        <a:rPr lang="en-US" dirty="0" smtClean="0"/>
                        <a:t>Income</a:t>
                      </a:r>
                      <a:r>
                        <a:rPr lang="en-US" baseline="0" dirty="0" smtClean="0"/>
                        <a:t> Tax Act 1961</a:t>
                      </a:r>
                      <a:endParaRPr lang="en-IN" dirty="0"/>
                    </a:p>
                  </a:txBody>
                  <a:tcPr/>
                </a:tc>
                <a:extLst>
                  <a:ext uri="{0D108BD9-81ED-4DB2-BD59-A6C34878D82A}">
                    <a16:rowId xmlns="" xmlns:a16="http://schemas.microsoft.com/office/drawing/2014/main" val="1755370217"/>
                  </a:ext>
                </a:extLst>
              </a:tr>
              <a:tr h="370840">
                <a:tc>
                  <a:txBody>
                    <a:bodyPr/>
                    <a:lstStyle/>
                    <a:p>
                      <a:pPr algn="just"/>
                      <a:r>
                        <a:rPr lang="en-US" sz="1800" b="0" i="0" u="none" strike="noStrike" kern="1200" baseline="0" dirty="0">
                          <a:solidFill>
                            <a:schemeClr val="dk1"/>
                          </a:solidFill>
                          <a:latin typeface="+mn-lt"/>
                          <a:ea typeface="+mn-ea"/>
                          <a:cs typeface="+mn-cs"/>
                        </a:rPr>
                        <a:t>(</a:t>
                      </a:r>
                      <a:r>
                        <a:rPr lang="en-US" sz="1800" b="0" i="1" u="none" strike="noStrike" kern="1200" baseline="0" dirty="0">
                          <a:solidFill>
                            <a:schemeClr val="dk1"/>
                          </a:solidFill>
                          <a:latin typeface="+mn-lt"/>
                          <a:ea typeface="+mn-ea"/>
                          <a:cs typeface="+mn-cs"/>
                        </a:rPr>
                        <a:t>e</a:t>
                      </a:r>
                      <a:r>
                        <a:rPr lang="en-US" sz="1800" b="0" i="0" u="none" strike="noStrike" kern="1200" baseline="0" dirty="0">
                          <a:solidFill>
                            <a:schemeClr val="dk1"/>
                          </a:solidFill>
                          <a:latin typeface="+mn-lt"/>
                          <a:ea typeface="+mn-ea"/>
                          <a:cs typeface="+mn-cs"/>
                        </a:rPr>
                        <a:t>)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the provisions of clause (</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d</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shall not apply to the transactions or activities which are confined to the purchase of goods in India for the purpose of export;</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this is not excluded out of 9(9)(f)</a:t>
                      </a:r>
                    </a:p>
                    <a:p>
                      <a:pPr algn="just"/>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f</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in this section,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only the income which is reasonably attributable to––</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err="1">
                          <a:solidFill>
                            <a:schemeClr val="dk1"/>
                          </a:solidFill>
                          <a:latin typeface="Arial" panose="020B0604020202020204" pitchFamily="34" charset="0"/>
                          <a:ea typeface="+mn-ea"/>
                          <a:cs typeface="Arial" panose="020B0604020202020204" pitchFamily="34" charset="0"/>
                        </a:rPr>
                        <a:t>i</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operations carried out in India, when all operations of the business are not carried out in India;</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ii</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transactions or activities referred to in clause (</a:t>
                      </a:r>
                      <a:r>
                        <a:rPr lang="en-US" sz="1800" b="0" i="1" u="none" strike="noStrike" kern="1200" baseline="0" dirty="0">
                          <a:solidFill>
                            <a:srgbClr val="FF0000"/>
                          </a:solidFill>
                          <a:latin typeface="Arial" panose="020B0604020202020204" pitchFamily="34" charset="0"/>
                          <a:ea typeface="+mn-ea"/>
                          <a:cs typeface="Arial" panose="020B0604020202020204" pitchFamily="34" charset="0"/>
                        </a:rPr>
                        <a:t>d</a:t>
                      </a:r>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 read with clause e-missing)</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shall be deemed to accrue or arise in India from any business connection;</a:t>
                      </a:r>
                      <a:endParaRPr lang="en-IN" dirty="0">
                        <a:latin typeface="Arial" panose="020B0604020202020204" pitchFamily="34" charset="0"/>
                        <a:cs typeface="Arial" panose="020B0604020202020204" pitchFamily="34" charset="0"/>
                      </a:endParaRPr>
                    </a:p>
                  </a:txBody>
                  <a:tcPr/>
                </a:tc>
                <a:tc>
                  <a:txBody>
                    <a:bodyPr/>
                    <a:lstStyle/>
                    <a:p>
                      <a:endParaRPr lang="en-IN" dirty="0"/>
                    </a:p>
                  </a:txBody>
                  <a:tcPr/>
                </a:tc>
                <a:extLst>
                  <a:ext uri="{0D108BD9-81ED-4DB2-BD59-A6C34878D82A}">
                    <a16:rowId xmlns="" xmlns:a16="http://schemas.microsoft.com/office/drawing/2014/main" val="384161377"/>
                  </a:ext>
                </a:extLst>
              </a:tr>
              <a:tr h="370840">
                <a:tc gridSpan="2">
                  <a:txBody>
                    <a:bodyPr/>
                    <a:lstStyle/>
                    <a:p>
                      <a:pPr algn="just"/>
                      <a:r>
                        <a:rPr lang="en-IN" dirty="0">
                          <a:solidFill>
                            <a:srgbClr val="00B050"/>
                          </a:solidFill>
                          <a:latin typeface="Arial" panose="020B0604020202020204" pitchFamily="34" charset="0"/>
                          <a:cs typeface="Arial" panose="020B0604020202020204" pitchFamily="34" charset="0"/>
                        </a:rPr>
                        <a:t>Where as explanation 1 of income tax act 1961 was an attribution clause and says that there is a business connection but no attribution but now in 9(9)(c), there are saying not business connection.</a:t>
                      </a:r>
                    </a:p>
                    <a:p>
                      <a:pPr algn="just"/>
                      <a:endParaRPr lang="en-IN" dirty="0">
                        <a:solidFill>
                          <a:srgbClr val="00B050"/>
                        </a:solidFill>
                        <a:latin typeface="Arial" panose="020B0604020202020204" pitchFamily="34" charset="0"/>
                        <a:cs typeface="Arial" panose="020B0604020202020204" pitchFamily="34" charset="0"/>
                      </a:endParaRPr>
                    </a:p>
                    <a:p>
                      <a:pPr algn="just"/>
                      <a:r>
                        <a:rPr lang="en-IN" dirty="0">
                          <a:solidFill>
                            <a:srgbClr val="00B050"/>
                          </a:solidFill>
                          <a:latin typeface="Arial" panose="020B0604020202020204" pitchFamily="34" charset="0"/>
                          <a:cs typeface="Arial" panose="020B0604020202020204" pitchFamily="34" charset="0"/>
                        </a:rPr>
                        <a:t>Here, In 9(9)(f) not referring in clause ii, the clause e, it means that profit from purchase transaction is also included.</a:t>
                      </a:r>
                    </a:p>
                    <a:p>
                      <a:pPr algn="just"/>
                      <a:endParaRPr lang="en-IN" dirty="0">
                        <a:latin typeface="Arial" panose="020B0604020202020204" pitchFamily="34" charset="0"/>
                        <a:cs typeface="Arial" panose="020B0604020202020204" pitchFamily="34" charset="0"/>
                      </a:endParaRPr>
                    </a:p>
                  </a:txBody>
                  <a:tcPr/>
                </a:tc>
                <a:tc hMerge="1">
                  <a:txBody>
                    <a:bodyPr/>
                    <a:lstStyle/>
                    <a:p>
                      <a:endParaRPr lang="en-IN" dirty="0"/>
                    </a:p>
                  </a:txBody>
                  <a:tcPr/>
                </a:tc>
                <a:extLst>
                  <a:ext uri="{0D108BD9-81ED-4DB2-BD59-A6C34878D82A}">
                    <a16:rowId xmlns="" xmlns:a16="http://schemas.microsoft.com/office/drawing/2014/main" val="4229996486"/>
                  </a:ext>
                </a:extLst>
              </a:tr>
            </a:tbl>
          </a:graphicData>
        </a:graphic>
      </p:graphicFrame>
    </p:spTree>
    <p:extLst>
      <p:ext uri="{BB962C8B-B14F-4D97-AF65-F5344CB8AC3E}">
        <p14:creationId xmlns:p14="http://schemas.microsoft.com/office/powerpoint/2010/main" val="202117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3619557"/>
              </p:ext>
            </p:extLst>
          </p:nvPr>
        </p:nvGraphicFramePr>
        <p:xfrm>
          <a:off x="329184" y="719666"/>
          <a:ext cx="11777472" cy="5303520"/>
        </p:xfrm>
        <a:graphic>
          <a:graphicData uri="http://schemas.openxmlformats.org/drawingml/2006/table">
            <a:tbl>
              <a:tblPr firstRow="1" bandRow="1">
                <a:tableStyleId>{5C22544A-7EE6-4342-B048-85BDC9FD1C3A}</a:tableStyleId>
              </a:tblPr>
              <a:tblGrid>
                <a:gridCol w="1331976"/>
                <a:gridCol w="7350906"/>
                <a:gridCol w="3094590"/>
              </a:tblGrid>
              <a:tr h="370840">
                <a:tc>
                  <a:txBody>
                    <a:bodyPr/>
                    <a:lstStyle/>
                    <a:p>
                      <a:r>
                        <a:rPr lang="en-US" dirty="0" smtClean="0"/>
                        <a:t>Particulars</a:t>
                      </a:r>
                      <a:endParaRPr lang="en-IN" dirty="0"/>
                    </a:p>
                  </a:txBody>
                  <a:tcPr/>
                </a:tc>
                <a:tc>
                  <a:txBody>
                    <a:bodyPr/>
                    <a:lstStyle/>
                    <a:p>
                      <a:r>
                        <a:rPr lang="en-US" dirty="0" smtClean="0"/>
                        <a:t>Income</a:t>
                      </a:r>
                      <a:r>
                        <a:rPr lang="en-US" baseline="0" dirty="0" smtClean="0"/>
                        <a:t> Tax Act 2025-Chapter III</a:t>
                      </a:r>
                      <a:endParaRPr lang="en-IN" dirty="0"/>
                    </a:p>
                  </a:txBody>
                  <a:tcPr/>
                </a:tc>
                <a:tc>
                  <a:txBody>
                    <a:bodyPr/>
                    <a:lstStyle/>
                    <a:p>
                      <a:r>
                        <a:rPr lang="en-US" dirty="0" smtClean="0"/>
                        <a:t>Income Tax Act 1961-Chapter</a:t>
                      </a:r>
                      <a:r>
                        <a:rPr lang="en-US" baseline="0" dirty="0" smtClean="0"/>
                        <a:t> III</a:t>
                      </a:r>
                      <a:endParaRPr lang="en-IN" dirty="0"/>
                    </a:p>
                  </a:txBody>
                  <a:tcPr/>
                </a:tc>
              </a:tr>
              <a:tr h="370840">
                <a:tc>
                  <a:txBody>
                    <a:bodyPr/>
                    <a:lstStyle/>
                    <a:p>
                      <a:pPr algn="just"/>
                      <a:r>
                        <a:rPr lang="en-US" sz="2000" dirty="0" smtClean="0">
                          <a:latin typeface="Arial" panose="020B0604020202020204" pitchFamily="34" charset="0"/>
                          <a:cs typeface="Arial" panose="020B0604020202020204" pitchFamily="34" charset="0"/>
                        </a:rPr>
                        <a:t>Income</a:t>
                      </a:r>
                      <a:r>
                        <a:rPr lang="en-US" sz="2000" baseline="0" dirty="0" smtClean="0">
                          <a:latin typeface="Arial" panose="020B0604020202020204" pitchFamily="34" charset="0"/>
                          <a:cs typeface="Arial" panose="020B0604020202020204" pitchFamily="34" charset="0"/>
                        </a:rPr>
                        <a:t> which </a:t>
                      </a:r>
                      <a:r>
                        <a:rPr lang="en-US" sz="2000" baseline="0" dirty="0" err="1" smtClean="0">
                          <a:latin typeface="Arial" panose="020B0604020202020204" pitchFamily="34" charset="0"/>
                          <a:cs typeface="Arial" panose="020B0604020202020204" pitchFamily="34" charset="0"/>
                        </a:rPr>
                        <a:t>donot</a:t>
                      </a:r>
                      <a:r>
                        <a:rPr lang="en-US" sz="2000" baseline="0" dirty="0" smtClean="0">
                          <a:latin typeface="Arial" panose="020B0604020202020204" pitchFamily="34" charset="0"/>
                          <a:cs typeface="Arial" panose="020B0604020202020204" pitchFamily="34" charset="0"/>
                        </a:rPr>
                        <a:t> form part of total Income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a:t>
                      </a:r>
                      <a:r>
                        <a:rPr lang="en-US" sz="2000" baseline="0" dirty="0">
                          <a:latin typeface="Arial" panose="020B0604020202020204" pitchFamily="34" charset="0"/>
                          <a:cs typeface="Arial" panose="020B0604020202020204" pitchFamily="34" charset="0"/>
                        </a:rPr>
                        <a:t> 11 </a:t>
                      </a:r>
                      <a:r>
                        <a:rPr lang="en-US" sz="2000" baseline="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 In computing the total income of any person for a tax year under this Act, any income enumerated in Schedules II, III, IV, V and VI shall not be included, subject to fulfilment of conditions specified therein.</a:t>
                      </a:r>
                    </a:p>
                    <a:p>
                      <a:pPr algn="just"/>
                      <a:r>
                        <a:rPr lang="en-US" sz="2000" dirty="0" smtClean="0">
                          <a:latin typeface="Arial" panose="020B0604020202020204" pitchFamily="34" charset="0"/>
                          <a:cs typeface="Arial" panose="020B0604020202020204" pitchFamily="34" charset="0"/>
                        </a:rPr>
                        <a:t>(3) The persons enumerated in Schedule VII shall, subject to fulfilment of the conditions specified therein, not be chargeable to tax under this Act on the total income for a tax year.</a:t>
                      </a:r>
                      <a:endParaRPr lang="en-US" sz="2000" baseline="0" dirty="0">
                        <a:latin typeface="Arial" panose="020B0604020202020204" pitchFamily="34" charset="0"/>
                        <a:cs typeface="Arial" panose="020B0604020202020204" pitchFamily="34" charset="0"/>
                      </a:endParaRP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Schedule II(Table: S. No.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1 to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16),</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Schedule III</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(Table: S. No.1 to38),</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Schedule IV(Table:S.No.1 to 14 &amp; 16)</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Schedule V, Schedule VI, Schedule VII.</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Clauses relating to salary like LTA, HRA taken to salary chapter And schedule</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clause having sun set clause taken to repeal and saving clause like 10(15)</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a:t>
                      </a:r>
                      <a:r>
                        <a:rPr lang="en-US" sz="2000" baseline="0" dirty="0" smtClean="0">
                          <a:latin typeface="Arial" panose="020B0604020202020204" pitchFamily="34" charset="0"/>
                          <a:cs typeface="Arial" panose="020B0604020202020204" pitchFamily="34" charset="0"/>
                        </a:rPr>
                        <a:t> 10 to 13B  -No of section 15</a:t>
                      </a:r>
                      <a:endParaRPr lang="en-IN" sz="2000" dirty="0" smtClean="0">
                        <a:latin typeface="Arial" panose="020B0604020202020204" pitchFamily="34" charset="0"/>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baseline="0" dirty="0" smtClean="0">
                          <a:latin typeface="Arial" panose="020B0604020202020204" pitchFamily="34" charset="0"/>
                          <a:cs typeface="Arial" panose="020B0604020202020204" pitchFamily="34" charset="0"/>
                        </a:rPr>
                        <a:t>Section 10-total 140 clauses</a:t>
                      </a:r>
                    </a:p>
                    <a:p>
                      <a:pPr algn="just"/>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57703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1743375"/>
              </p:ext>
            </p:extLst>
          </p:nvPr>
        </p:nvGraphicFramePr>
        <p:xfrm>
          <a:off x="713231" y="719666"/>
          <a:ext cx="10744200" cy="5852160"/>
        </p:xfrm>
        <a:graphic>
          <a:graphicData uri="http://schemas.openxmlformats.org/drawingml/2006/table">
            <a:tbl>
              <a:tblPr firstRow="1" bandRow="1">
                <a:tableStyleId>{5C22544A-7EE6-4342-B048-85BDC9FD1C3A}</a:tableStyleId>
              </a:tblPr>
              <a:tblGrid>
                <a:gridCol w="3581400"/>
                <a:gridCol w="4191001"/>
                <a:gridCol w="2971799"/>
              </a:tblGrid>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WHICH</a:t>
                      </a:r>
                      <a:r>
                        <a:rPr lang="en-US" sz="2000" baseline="0" dirty="0">
                          <a:latin typeface="Arial" panose="020B0604020202020204" pitchFamily="34" charset="0"/>
                          <a:cs typeface="Arial" panose="020B0604020202020204" pitchFamily="34" charset="0"/>
                        </a:rPr>
                        <a:t> DO NOT FORM PART OF TOTAL INCOME</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Bill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a:latin typeface="Arial" panose="020B0604020202020204" pitchFamily="34" charset="0"/>
                          <a:cs typeface="Arial" panose="020B0604020202020204" pitchFamily="34" charset="0"/>
                        </a:rPr>
                        <a:t>Nature of Entity</a:t>
                      </a:r>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a:latin typeface="Arial" panose="020B0604020202020204" pitchFamily="34" charset="0"/>
                        <a:cs typeface="Arial" panose="020B0604020202020204" pitchFamily="34" charset="0"/>
                      </a:endParaRPr>
                    </a:p>
                  </a:txBody>
                  <a:tcPr/>
                </a:tc>
              </a:tr>
              <a:tr h="370840">
                <a:tc>
                  <a:txBody>
                    <a:bodyPr/>
                    <a:lstStyle/>
                    <a:p>
                      <a:pPr algn="just"/>
                      <a:r>
                        <a:rPr lang="en-US" sz="2000" dirty="0">
                          <a:latin typeface="Arial" panose="020B0604020202020204" pitchFamily="34" charset="0"/>
                          <a:cs typeface="Arial" panose="020B0604020202020204" pitchFamily="34" charset="0"/>
                        </a:rPr>
                        <a:t>Section 10 -Certain</a:t>
                      </a:r>
                      <a:r>
                        <a:rPr lang="en-US" sz="2000" baseline="0" dirty="0">
                          <a:latin typeface="Arial" panose="020B0604020202020204" pitchFamily="34" charset="0"/>
                          <a:cs typeface="Arial" panose="020B0604020202020204" pitchFamily="34" charset="0"/>
                        </a:rPr>
                        <a:t> Income Exempt for every one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-Agriculture,</a:t>
                      </a:r>
                      <a:r>
                        <a:rPr lang="en-US" sz="2000" baseline="0" dirty="0">
                          <a:latin typeface="Arial" panose="020B0604020202020204" pitchFamily="34" charset="0"/>
                          <a:cs typeface="Arial" panose="020B0604020202020204" pitchFamily="34" charset="0"/>
                        </a:rPr>
                        <a:t> Insurance receipt, provident fund receipt, </a:t>
                      </a: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Any income covered under sec 10(15)(iii) or (15)(iv)(c), (15)(iv)(d), (15)(iv)(e), (15)(iv) (f), (15)(iv) (g) or (15)(iv) (h) or (36) of the Income-tax Act, 1961, subject to the conditions as provided therein</a:t>
                      </a:r>
                      <a:endParaRPr lang="en-IN" sz="2000" dirty="0">
                        <a:latin typeface="Arial" panose="020B0604020202020204" pitchFamily="34" charset="0"/>
                        <a:cs typeface="Arial" panose="020B0604020202020204" pitchFamily="34" charset="0"/>
                      </a:endParaRPr>
                    </a:p>
                  </a:txBody>
                  <a:tcPr/>
                </a:tc>
                <a:tc>
                  <a:txBody>
                    <a:bodyPr/>
                    <a:lstStyle/>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Schedule II- Income</a:t>
                      </a:r>
                      <a:r>
                        <a:rPr lang="en-US" sz="2000" baseline="0" dirty="0">
                          <a:latin typeface="Arial" panose="020B0604020202020204" pitchFamily="34" charset="0"/>
                          <a:cs typeface="Arial" panose="020B0604020202020204" pitchFamily="34" charset="0"/>
                        </a:rPr>
                        <a:t> not to be included into the total income</a:t>
                      </a:r>
                      <a:endParaRPr lang="en-IN" sz="2000" dirty="0">
                        <a:latin typeface="Arial" panose="020B0604020202020204" pitchFamily="34" charset="0"/>
                        <a:cs typeface="Arial" panose="020B0604020202020204" pitchFamily="34" charset="0"/>
                      </a:endParaRPr>
                    </a:p>
                  </a:txBody>
                  <a:tcPr/>
                </a:tc>
              </a:tr>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Section 10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Income not to be included in total income of </a:t>
                      </a:r>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eligible persons	</a:t>
                      </a:r>
                    </a:p>
                  </a:txBody>
                  <a:tcPr/>
                </a:tc>
                <a:tc>
                  <a:txBody>
                    <a:bodyPr/>
                    <a:lstStyle/>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Family pension, any allowance </a:t>
                      </a:r>
                    </a:p>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Any income falling under section 10(</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err="1">
                          <a:solidFill>
                            <a:schemeClr val="dk1"/>
                          </a:solidFill>
                          <a:latin typeface="Arial" panose="020B0604020202020204" pitchFamily="34" charset="0"/>
                          <a:ea typeface="+mn-ea"/>
                          <a:cs typeface="Arial" panose="020B0604020202020204" pitchFamily="34" charset="0"/>
                        </a:rPr>
                        <a:t>iic</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iv</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i</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19A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40</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of the Income-tax Act, 1961(43 of 1961)</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99 (1)(d)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shall be subject to the conditions as provided therein. </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SCHEDULE III- </a:t>
                      </a: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not to be included into the total income</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tr>
            </a:tbl>
          </a:graphicData>
        </a:graphic>
      </p:graphicFrame>
    </p:spTree>
    <p:extLst>
      <p:ext uri="{BB962C8B-B14F-4D97-AF65-F5344CB8AC3E}">
        <p14:creationId xmlns:p14="http://schemas.microsoft.com/office/powerpoint/2010/main" val="24207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0753588"/>
              </p:ext>
            </p:extLst>
          </p:nvPr>
        </p:nvGraphicFramePr>
        <p:xfrm>
          <a:off x="1061884" y="705811"/>
          <a:ext cx="10724733" cy="5748290"/>
        </p:xfrm>
        <a:graphic>
          <a:graphicData uri="http://schemas.openxmlformats.org/drawingml/2006/table">
            <a:tbl>
              <a:tblPr firstRow="1" bandRow="1">
                <a:tableStyleId>{5C22544A-7EE6-4342-B048-85BDC9FD1C3A}</a:tableStyleId>
              </a:tblPr>
              <a:tblGrid>
                <a:gridCol w="3574911">
                  <a:extLst>
                    <a:ext uri="{9D8B030D-6E8A-4147-A177-3AD203B41FA5}">
                      <a16:colId xmlns:a16="http://schemas.microsoft.com/office/drawing/2014/main" xmlns="" val="20000"/>
                    </a:ext>
                  </a:extLst>
                </a:gridCol>
                <a:gridCol w="3574911">
                  <a:extLst>
                    <a:ext uri="{9D8B030D-6E8A-4147-A177-3AD203B41FA5}">
                      <a16:colId xmlns:a16="http://schemas.microsoft.com/office/drawing/2014/main" xmlns="" val="20001"/>
                    </a:ext>
                  </a:extLst>
                </a:gridCol>
                <a:gridCol w="3574911">
                  <a:extLst>
                    <a:ext uri="{9D8B030D-6E8A-4147-A177-3AD203B41FA5}">
                      <a16:colId xmlns:a16="http://schemas.microsoft.com/office/drawing/2014/main" xmlns="" val="20002"/>
                    </a:ext>
                  </a:extLst>
                </a:gridCol>
              </a:tblGrid>
              <a:tr h="66602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WHICH</a:t>
                      </a:r>
                      <a:r>
                        <a:rPr lang="en-US" sz="2000" baseline="0" dirty="0">
                          <a:latin typeface="Arial" panose="020B0604020202020204" pitchFamily="34" charset="0"/>
                          <a:cs typeface="Arial" panose="020B0604020202020204" pitchFamily="34" charset="0"/>
                        </a:rPr>
                        <a:t> DO NOT FORM PART OF TOTAL INCOME </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Bill 2025</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298264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Section 10 income not to be included in total income of eligible non-residents, foreign companies and other such persons 	</a:t>
                      </a:r>
                    </a:p>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Interest received , lease rentals,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income received in India in Indian currency, Any income falling under section 10(</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6A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6B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6BB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err="1">
                          <a:solidFill>
                            <a:schemeClr val="dk1"/>
                          </a:solidFill>
                          <a:latin typeface="Arial" panose="020B0604020202020204" pitchFamily="34" charset="0"/>
                          <a:ea typeface="+mn-ea"/>
                          <a:cs typeface="Arial" panose="020B0604020202020204" pitchFamily="34" charset="0"/>
                        </a:rPr>
                        <a:t>iiia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err="1">
                          <a:solidFill>
                            <a:schemeClr val="dk1"/>
                          </a:solidFill>
                          <a:latin typeface="Arial" panose="020B0604020202020204" pitchFamily="34" charset="0"/>
                          <a:ea typeface="+mn-ea"/>
                          <a:cs typeface="Arial" panose="020B0604020202020204" pitchFamily="34" charset="0"/>
                        </a:rPr>
                        <a:t>iiib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err="1">
                          <a:solidFill>
                            <a:schemeClr val="dk1"/>
                          </a:solidFill>
                          <a:latin typeface="Arial" panose="020B0604020202020204" pitchFamily="34" charset="0"/>
                          <a:ea typeface="+mn-ea"/>
                          <a:cs typeface="Arial" panose="020B0604020202020204" pitchFamily="34" charset="0"/>
                        </a:rPr>
                        <a:t>iiic</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 (15)(</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iv</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iv</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15</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iv</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err="1">
                          <a:solidFill>
                            <a:schemeClr val="dk1"/>
                          </a:solidFill>
                          <a:latin typeface="Arial" panose="020B0604020202020204" pitchFamily="34" charset="0"/>
                          <a:ea typeface="+mn-ea"/>
                          <a:cs typeface="Arial" panose="020B0604020202020204" pitchFamily="34" charset="0"/>
                        </a:rPr>
                        <a:t>fa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of the Income-tax Act, </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SCHEDULE IV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income not to be included in total income of eligible non-residents, foreign companies and other such persons 	</a:t>
                      </a:r>
                    </a:p>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a:t>
                      </a:r>
                    </a:p>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206460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Section 10, income not to be included in total income of certain eligible persons including investment funds, business trusts and their unit holders 	</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income from investment ,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distributed income referred to in section 223 </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Any income falling under section 10(</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23F</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and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23FA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of the Income-tax Act, 1961</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SCHEDULE V -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income not to be included in total income of certain eligible persons including investment funds, business trusts and their unit </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holders</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8515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3382"/>
              </p:ext>
            </p:extLst>
          </p:nvPr>
        </p:nvGraphicFramePr>
        <p:xfrm>
          <a:off x="656428" y="591651"/>
          <a:ext cx="10723419" cy="5533358"/>
        </p:xfrm>
        <a:graphic>
          <a:graphicData uri="http://schemas.openxmlformats.org/drawingml/2006/table">
            <a:tbl>
              <a:tblPr firstRow="1" bandRow="1">
                <a:tableStyleId>{5C22544A-7EE6-4342-B048-85BDC9FD1C3A}</a:tableStyleId>
              </a:tblPr>
              <a:tblGrid>
                <a:gridCol w="3574473">
                  <a:extLst>
                    <a:ext uri="{9D8B030D-6E8A-4147-A177-3AD203B41FA5}">
                      <a16:colId xmlns:a16="http://schemas.microsoft.com/office/drawing/2014/main" xmlns="" val="20000"/>
                    </a:ext>
                  </a:extLst>
                </a:gridCol>
                <a:gridCol w="3574473">
                  <a:extLst>
                    <a:ext uri="{9D8B030D-6E8A-4147-A177-3AD203B41FA5}">
                      <a16:colId xmlns:a16="http://schemas.microsoft.com/office/drawing/2014/main" xmlns="" val="20001"/>
                    </a:ext>
                  </a:extLst>
                </a:gridCol>
                <a:gridCol w="3574473">
                  <a:extLst>
                    <a:ext uri="{9D8B030D-6E8A-4147-A177-3AD203B41FA5}">
                      <a16:colId xmlns:a16="http://schemas.microsoft.com/office/drawing/2014/main" xmlns="" val="20002"/>
                    </a:ext>
                  </a:extLst>
                </a:gridCol>
              </a:tblGrid>
              <a:tr h="362292">
                <a:tc>
                  <a:txBody>
                    <a:bodyPr/>
                    <a:lstStyle/>
                    <a:p>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Bill 2025</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4278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Section 10,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PERSONS EXEMPT FROM TAX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Any University or other educational institution;   any hospital or other institution , Any hospital or other institution wholly or substantially financed by the Government, Any University or other educational institution wholly or substantially financed by the Government , Regiment fund, provident fund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SCHEDULE VII - Persons exempt from tax 	</a:t>
                      </a:r>
                    </a:p>
                    <a:p>
                      <a:pPr marL="0" marR="0" indent="0" algn="l"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388078">
                <a:tc gridSpan="3">
                  <a:txBody>
                    <a:bodyPr/>
                    <a:lstStyle/>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Wherever the conditions referred to in the Schedules referred in sub-section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are not satisfied in any tax year in respect of any income enumerated in the said Schedules,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such income shall be charged to tax under this Act for that tax year.</a:t>
                      </a:r>
                      <a:endParaRPr lang="en-IN" sz="2000" dirty="0">
                        <a:solidFill>
                          <a:srgbClr val="FF0000"/>
                        </a:solidFill>
                        <a:latin typeface="Arial" panose="020B0604020202020204" pitchFamily="34" charset="0"/>
                        <a:cs typeface="Arial" panose="020B0604020202020204" pitchFamily="34" charset="0"/>
                      </a:endParaRPr>
                    </a:p>
                  </a:txBody>
                  <a:tcPr/>
                </a:tc>
                <a:tc hMerge="1">
                  <a:txBody>
                    <a:bodyPr/>
                    <a:lstStyle/>
                    <a:p>
                      <a:pPr algn="just"/>
                      <a:endParaRPr lang="en-US" sz="1800" b="0" i="0" u="none" strike="noStrike" kern="1200" baseline="0" dirty="0">
                        <a:solidFill>
                          <a:schemeClr val="dk1"/>
                        </a:solidFill>
                        <a:latin typeface="+mn-lt"/>
                        <a:ea typeface="+mn-ea"/>
                        <a:cs typeface="+mn-cs"/>
                      </a:endParaRPr>
                    </a:p>
                  </a:txBody>
                  <a:tcPr/>
                </a:tc>
                <a:tc hMerge="1">
                  <a:txBody>
                    <a:bodyPr/>
                    <a:lstStyle/>
                    <a:p>
                      <a:endParaRPr lang="en-IN" dirty="0"/>
                    </a:p>
                  </a:txBody>
                  <a:tcPr/>
                </a:tc>
                <a:extLst>
                  <a:ext uri="{0D108BD9-81ED-4DB2-BD59-A6C34878D82A}">
                    <a16:rowId xmlns:a16="http://schemas.microsoft.com/office/drawing/2014/main" xmlns="" val="1269440351"/>
                  </a:ext>
                </a:extLst>
              </a:tr>
            </a:tbl>
          </a:graphicData>
        </a:graphic>
      </p:graphicFrame>
    </p:spTree>
    <p:extLst>
      <p:ext uri="{BB962C8B-B14F-4D97-AF65-F5344CB8AC3E}">
        <p14:creationId xmlns:p14="http://schemas.microsoft.com/office/powerpoint/2010/main" val="309313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4841611"/>
              </p:ext>
            </p:extLst>
          </p:nvPr>
        </p:nvGraphicFramePr>
        <p:xfrm>
          <a:off x="603503" y="728810"/>
          <a:ext cx="11000232" cy="2712720"/>
        </p:xfrm>
        <a:graphic>
          <a:graphicData uri="http://schemas.openxmlformats.org/drawingml/2006/table">
            <a:tbl>
              <a:tblPr firstRow="1" bandRow="1">
                <a:tableStyleId>{5C22544A-7EE6-4342-B048-85BDC9FD1C3A}</a:tableStyleId>
              </a:tblPr>
              <a:tblGrid>
                <a:gridCol w="3666744"/>
                <a:gridCol w="3666744"/>
                <a:gridCol w="3666744"/>
              </a:tblGrid>
              <a:tr h="37084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WHICH</a:t>
                      </a:r>
                      <a:r>
                        <a:rPr lang="en-US" sz="2000" baseline="0" dirty="0">
                          <a:latin typeface="Arial" panose="020B0604020202020204" pitchFamily="34" charset="0"/>
                          <a:cs typeface="Arial" panose="020B0604020202020204" pitchFamily="34" charset="0"/>
                        </a:rPr>
                        <a:t> DO NOT FORM PART OF TOTAL INCOME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Income Tax Act 1961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Income Tax Act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b="1" i="0" kern="1200" dirty="0">
                          <a:solidFill>
                            <a:schemeClr val="dk1"/>
                          </a:solidFill>
                          <a:effectLst/>
                          <a:latin typeface="Arial" panose="020B0604020202020204" pitchFamily="34" charset="0"/>
                          <a:ea typeface="+mn-ea"/>
                          <a:cs typeface="Arial" panose="020B0604020202020204" pitchFamily="34" charset="0"/>
                        </a:rPr>
                        <a:t>Special provisions relating to voluntary contributions received by electoral trust.</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 13B</a:t>
                      </a:r>
                    </a:p>
                  </a:txBody>
                  <a:tcPr/>
                </a:tc>
                <a:tc>
                  <a:txBody>
                    <a:bodyPr/>
                    <a:lstStyle/>
                    <a:p>
                      <a:pPr algn="just"/>
                      <a:r>
                        <a:rPr lang="en-IN" sz="2000" dirty="0">
                          <a:latin typeface="Arial" panose="020B0604020202020204" pitchFamily="34" charset="0"/>
                          <a:cs typeface="Arial" panose="020B0604020202020204" pitchFamily="34" charset="0"/>
                        </a:rPr>
                        <a:t>Sec 12 read with Schedule VIII</a:t>
                      </a:r>
                    </a:p>
                  </a:txBody>
                  <a:tcPr/>
                </a:tc>
              </a:tr>
              <a:tr h="370840">
                <a:tc gridSpan="3">
                  <a:txBody>
                    <a:bodyPr/>
                    <a:lstStyle/>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Wherever the conditions referred to in Schedule VIII are not satisfied in any tax year in respect of any income enumerated in the said Schedule, such income shall be charged to tax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under this Act for that tax year.</a:t>
                      </a:r>
                      <a:endParaRPr lang="en-IN" sz="2000" dirty="0">
                        <a:solidFill>
                          <a:srgbClr val="FF0000"/>
                        </a:solidFill>
                        <a:latin typeface="Arial" panose="020B0604020202020204" pitchFamily="34" charset="0"/>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tr>
            </a:tbl>
          </a:graphicData>
        </a:graphic>
      </p:graphicFrame>
    </p:spTree>
    <p:extLst>
      <p:ext uri="{BB962C8B-B14F-4D97-AF65-F5344CB8AC3E}">
        <p14:creationId xmlns:p14="http://schemas.microsoft.com/office/powerpoint/2010/main" val="948324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3262863"/>
              </p:ext>
            </p:extLst>
          </p:nvPr>
        </p:nvGraphicFramePr>
        <p:xfrm>
          <a:off x="768095" y="719666"/>
          <a:ext cx="10771632" cy="5181600"/>
        </p:xfrm>
        <a:graphic>
          <a:graphicData uri="http://schemas.openxmlformats.org/drawingml/2006/table">
            <a:tbl>
              <a:tblPr firstRow="1" bandRow="1">
                <a:tableStyleId>{5C22544A-7EE6-4342-B048-85BDC9FD1C3A}</a:tableStyleId>
              </a:tblPr>
              <a:tblGrid>
                <a:gridCol w="2148841"/>
                <a:gridCol w="3502152"/>
                <a:gridCol w="5120639"/>
              </a:tblGrid>
              <a:tr h="37084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WHICH</a:t>
                      </a:r>
                      <a:r>
                        <a:rPr lang="en-US" baseline="0" dirty="0"/>
                        <a:t> DO NOT FORM PART OF TOTAL INCOME </a:t>
                      </a:r>
                      <a:endParaRPr lang="en-I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Provisions</a:t>
                      </a:r>
                      <a:r>
                        <a:rPr lang="en-US" baseline="0" dirty="0"/>
                        <a:t> relating to charitable trust</a:t>
                      </a:r>
                      <a:endParaRPr lang="en-IN" b="1" dirty="0"/>
                    </a:p>
                  </a:txBody>
                  <a:tcPr/>
                </a:tc>
                <a:tc hMerge="1">
                  <a:txBody>
                    <a:bodyPr/>
                    <a:lstStyle/>
                    <a:p>
                      <a:endParaRPr lang="en-IN"/>
                    </a:p>
                  </a:txBody>
                  <a:tcPr/>
                </a:tc>
                <a:tc hMerge="1">
                  <a:txBody>
                    <a:bodyPr/>
                    <a:lstStyle/>
                    <a:p>
                      <a:endParaRPr lang="en-IN" dirty="0"/>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a:t>
                      </a:r>
                      <a:r>
                        <a:rPr lang="en-US" sz="2000" baseline="0" dirty="0" smtClean="0">
                          <a:latin typeface="Arial" panose="020B0604020202020204" pitchFamily="34" charset="0"/>
                          <a:cs typeface="Arial" panose="020B0604020202020204" pitchFamily="34" charset="0"/>
                        </a:rPr>
                        <a:t> T Act 1961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a:t>
                      </a:r>
                      <a:r>
                        <a:rPr lang="en-US" sz="2000" baseline="0" dirty="0" smtClean="0">
                          <a:latin typeface="Arial" panose="020B0604020202020204" pitchFamily="34" charset="0"/>
                          <a:cs typeface="Arial" panose="020B0604020202020204" pitchFamily="34" charset="0"/>
                        </a:rPr>
                        <a:t> T Act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a:latin typeface="Arial" panose="020B0604020202020204" pitchFamily="34" charset="0"/>
                          <a:cs typeface="Arial" panose="020B0604020202020204" pitchFamily="34" charset="0"/>
                        </a:rPr>
                        <a:t>Name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University,</a:t>
                      </a:r>
                      <a:r>
                        <a:rPr lang="en-US" sz="2000" baseline="0" dirty="0">
                          <a:latin typeface="Arial" panose="020B0604020202020204" pitchFamily="34" charset="0"/>
                          <a:cs typeface="Arial" panose="020B0604020202020204" pitchFamily="34" charset="0"/>
                        </a:rPr>
                        <a:t> School, Hospital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Non profit</a:t>
                      </a:r>
                      <a:r>
                        <a:rPr lang="en-US" sz="2000" baseline="0" dirty="0">
                          <a:latin typeface="Arial" panose="020B0604020202020204" pitchFamily="34" charset="0"/>
                          <a:cs typeface="Arial" panose="020B0604020202020204" pitchFamily="34" charset="0"/>
                        </a:rPr>
                        <a:t> registered organization.</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a:latin typeface="Arial" panose="020B0604020202020204" pitchFamily="34" charset="0"/>
                          <a:cs typeface="Arial" panose="020B0604020202020204" pitchFamily="34" charset="0"/>
                        </a:rPr>
                        <a:t>Law relating</a:t>
                      </a:r>
                      <a:r>
                        <a:rPr lang="en-US" sz="2000" baseline="0" dirty="0">
                          <a:latin typeface="Arial" panose="020B0604020202020204" pitchFamily="34" charset="0"/>
                          <a:cs typeface="Arial" panose="020B0604020202020204" pitchFamily="34" charset="0"/>
                        </a:rPr>
                        <a:t> to charitable trust</a:t>
                      </a:r>
                    </a:p>
                  </a:txBody>
                  <a:tcPr/>
                </a:tc>
                <a:tc>
                  <a:txBody>
                    <a:bodyPr/>
                    <a:lstStyle/>
                    <a:p>
                      <a:pPr algn="just"/>
                      <a:r>
                        <a:rPr lang="en-US" sz="2000" dirty="0">
                          <a:latin typeface="Arial" panose="020B0604020202020204" pitchFamily="34" charset="0"/>
                          <a:cs typeface="Arial" panose="020B0604020202020204" pitchFamily="34" charset="0"/>
                        </a:rPr>
                        <a:t>11,12,13,,115TD,115BBC, 10(23C), 115BBI, Rule 17AA,44AB, 1394A</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I-Registration-</a:t>
                      </a:r>
                      <a:r>
                        <a:rPr lang="en-US" sz="2000" baseline="0" dirty="0">
                          <a:latin typeface="Arial" panose="020B0604020202020204" pitchFamily="34" charset="0"/>
                          <a:cs typeface="Arial" panose="020B0604020202020204" pitchFamily="34" charset="0"/>
                        </a:rPr>
                        <a:t> Sec 332 to 333</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II-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Income of registered non-profit organization  - sec 334 to 343</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III-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Commercial activities by registered non-profit organisation sec- 344 to 346</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IV-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Compliances sec- 347 to 350</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V-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Violations sec- 351 to 353</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VI-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Approval for purpose of deduction under section 133(1)(b)(ii)  sec – </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354</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VI-Merger of Registered NPO in certain cases</a:t>
                      </a:r>
                      <a:endParaRPr lang="en-US" sz="20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VII-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Interpretation ( </a:t>
                      </a:r>
                      <a:r>
                        <a:rPr lang="en-IN" sz="2000" b="0" i="0" u="none" strike="noStrike" kern="1200" baseline="0" dirty="0">
                          <a:solidFill>
                            <a:srgbClr val="FF0000"/>
                          </a:solidFill>
                          <a:latin typeface="Arial" panose="020B0604020202020204" pitchFamily="34" charset="0"/>
                          <a:ea typeface="+mn-ea"/>
                          <a:cs typeface="Arial" panose="020B0604020202020204" pitchFamily="34" charset="0"/>
                        </a:rPr>
                        <a:t>Definition</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sec- 355</a:t>
                      </a:r>
                    </a:p>
                  </a:txBody>
                  <a:tcPr/>
                </a:tc>
              </a:tr>
            </a:tbl>
          </a:graphicData>
        </a:graphic>
      </p:graphicFrame>
    </p:spTree>
    <p:extLst>
      <p:ext uri="{BB962C8B-B14F-4D97-AF65-F5344CB8AC3E}">
        <p14:creationId xmlns:p14="http://schemas.microsoft.com/office/powerpoint/2010/main" val="2292366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5247240"/>
              </p:ext>
            </p:extLst>
          </p:nvPr>
        </p:nvGraphicFramePr>
        <p:xfrm>
          <a:off x="658367" y="719666"/>
          <a:ext cx="10826496" cy="5974080"/>
        </p:xfrm>
        <a:graphic>
          <a:graphicData uri="http://schemas.openxmlformats.org/drawingml/2006/table">
            <a:tbl>
              <a:tblPr firstRow="1" bandRow="1">
                <a:tableStyleId>{5C22544A-7EE6-4342-B048-85BDC9FD1C3A}</a:tableStyleId>
              </a:tblPr>
              <a:tblGrid>
                <a:gridCol w="1883665"/>
                <a:gridCol w="2980944"/>
                <a:gridCol w="5961887"/>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 Act 1961- Chapter</a:t>
                      </a:r>
                      <a:r>
                        <a:rPr lang="en-US" sz="2000" baseline="0" dirty="0" smtClean="0">
                          <a:latin typeface="Arial" panose="020B0604020202020204" pitchFamily="34" charset="0"/>
                          <a:cs typeface="Arial" panose="020B0604020202020204" pitchFamily="34" charset="0"/>
                        </a:rPr>
                        <a:t> III- Income which </a:t>
                      </a:r>
                      <a:r>
                        <a:rPr lang="en-US" sz="2000" baseline="0" dirty="0" err="1" smtClean="0">
                          <a:latin typeface="Arial" panose="020B0604020202020204" pitchFamily="34" charset="0"/>
                          <a:cs typeface="Arial" panose="020B0604020202020204" pitchFamily="34" charset="0"/>
                        </a:rPr>
                        <a:t>donot</a:t>
                      </a:r>
                      <a:r>
                        <a:rPr lang="en-US" sz="2000" baseline="0" dirty="0" smtClean="0">
                          <a:latin typeface="Arial" panose="020B0604020202020204" pitchFamily="34" charset="0"/>
                          <a:cs typeface="Arial" panose="020B0604020202020204" pitchFamily="34" charset="0"/>
                        </a:rPr>
                        <a:t> form part of total Income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a:t>
                      </a:r>
                      <a:r>
                        <a:rPr lang="en-US" sz="2000" baseline="0" dirty="0" smtClean="0">
                          <a:latin typeface="Arial" panose="020B0604020202020204" pitchFamily="34" charset="0"/>
                          <a:cs typeface="Arial" panose="020B0604020202020204" pitchFamily="34" charset="0"/>
                        </a:rPr>
                        <a:t> Act 2025-Chapter XVII-B special provisions relating to registered charitable </a:t>
                      </a:r>
                      <a:r>
                        <a:rPr lang="en-US" sz="2000" baseline="0" dirty="0" err="1" smtClean="0">
                          <a:latin typeface="Arial" panose="020B0604020202020204" pitchFamily="34" charset="0"/>
                          <a:cs typeface="Arial" panose="020B0604020202020204" pitchFamily="34" charset="0"/>
                        </a:rPr>
                        <a:t>organisation</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Shits</a:t>
                      </a:r>
                      <a:r>
                        <a:rPr lang="en-US" sz="2000" baseline="0" dirty="0" smtClean="0">
                          <a:latin typeface="Arial" panose="020B0604020202020204" pitchFamily="34" charset="0"/>
                          <a:cs typeface="Arial" panose="020B0604020202020204" pitchFamily="34" charset="0"/>
                        </a:rPr>
                        <a:t> from  Exemption Provisions to charging provisions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1" kern="1200" dirty="0" smtClean="0">
                          <a:solidFill>
                            <a:schemeClr val="dk1"/>
                          </a:solidFill>
                          <a:effectLst/>
                          <a:latin typeface="Arial" panose="020B0604020202020204" pitchFamily="34" charset="0"/>
                          <a:ea typeface="+mn-ea"/>
                          <a:cs typeface="Arial" panose="020B0604020202020204" pitchFamily="34" charset="0"/>
                        </a:rPr>
                        <a:t>Income from property held for charitable or religious purposes.</a:t>
                      </a:r>
                      <a:endParaRPr lang="en-US" sz="20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n-US" sz="2000" b="1" kern="1200" dirty="0" smtClean="0">
                          <a:solidFill>
                            <a:schemeClr val="dk1"/>
                          </a:solidFill>
                          <a:effectLst/>
                          <a:latin typeface="Arial" panose="020B0604020202020204" pitchFamily="34" charset="0"/>
                          <a:ea typeface="+mn-ea"/>
                          <a:cs typeface="Arial" panose="020B0604020202020204" pitchFamily="34" charset="0"/>
                        </a:rPr>
                        <a:t>11.</a:t>
                      </a:r>
                      <a:r>
                        <a:rPr lang="en-US" sz="2000" kern="1200" dirty="0" smtClean="0">
                          <a:solidFill>
                            <a:schemeClr val="dk1"/>
                          </a:solidFill>
                          <a:effectLst/>
                          <a:latin typeface="Arial" panose="020B0604020202020204" pitchFamily="34" charset="0"/>
                          <a:ea typeface="+mn-ea"/>
                          <a:cs typeface="Arial" panose="020B0604020202020204" pitchFamily="34" charset="0"/>
                        </a:rPr>
                        <a:t> (1) Subject to the provisions of sections 60 to 63, the following income shall not be included in the total income of the previous year of the person in receipt of the income—</a:t>
                      </a:r>
                    </a:p>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solidFill>
                            <a:srgbClr val="FF0000"/>
                          </a:solidFill>
                          <a:latin typeface="Arial" panose="020B0604020202020204" pitchFamily="34" charset="0"/>
                          <a:cs typeface="Arial" panose="020B0604020202020204" pitchFamily="34" charset="0"/>
                        </a:rPr>
                        <a:t>Tax on income of registered non-profit </a:t>
                      </a:r>
                      <a:r>
                        <a:rPr lang="en-US" sz="2000" dirty="0" err="1" smtClean="0">
                          <a:solidFill>
                            <a:srgbClr val="FF0000"/>
                          </a:solidFill>
                          <a:latin typeface="Arial" panose="020B0604020202020204" pitchFamily="34" charset="0"/>
                          <a:cs typeface="Arial" panose="020B0604020202020204" pitchFamily="34" charset="0"/>
                        </a:rPr>
                        <a:t>organisation</a:t>
                      </a:r>
                      <a:r>
                        <a:rPr lang="en-US" sz="2000" dirty="0" smtClean="0">
                          <a:solidFill>
                            <a:srgbClr val="FF0000"/>
                          </a:solidFill>
                          <a:latin typeface="Arial" panose="020B0604020202020204" pitchFamily="34" charset="0"/>
                          <a:cs typeface="Arial" panose="020B0604020202020204" pitchFamily="34" charset="0"/>
                        </a:rPr>
                        <a:t>.</a:t>
                      </a:r>
                    </a:p>
                    <a:p>
                      <a:pPr algn="just"/>
                      <a:r>
                        <a:rPr lang="en-US" sz="2000" dirty="0" smtClean="0">
                          <a:latin typeface="Arial" panose="020B0604020202020204" pitchFamily="34" charset="0"/>
                          <a:cs typeface="Arial" panose="020B0604020202020204" pitchFamily="34" charset="0"/>
                        </a:rPr>
                        <a:t>334. (1) The income-tax payable by a registered non-profit </a:t>
                      </a:r>
                      <a:r>
                        <a:rPr lang="en-US" sz="2000" dirty="0" err="1" smtClean="0">
                          <a:latin typeface="Arial" panose="020B0604020202020204" pitchFamily="34" charset="0"/>
                          <a:cs typeface="Arial" panose="020B0604020202020204" pitchFamily="34" charset="0"/>
                        </a:rPr>
                        <a:t>organisation</a:t>
                      </a:r>
                      <a:r>
                        <a:rPr lang="en-US" sz="2000" dirty="0" smtClean="0">
                          <a:latin typeface="Arial" panose="020B0604020202020204" pitchFamily="34" charset="0"/>
                          <a:cs typeface="Arial" panose="020B0604020202020204" pitchFamily="34" charset="0"/>
                        </a:rPr>
                        <a:t> on its total income for any tax year shall be the aggregate of the amounts calculated—</a:t>
                      </a:r>
                    </a:p>
                    <a:p>
                      <a:pPr algn="just"/>
                      <a:r>
                        <a:rPr lang="en-US" sz="2000" dirty="0" smtClean="0">
                          <a:latin typeface="Arial" panose="020B0604020202020204" pitchFamily="34" charset="0"/>
                          <a:cs typeface="Arial" panose="020B0604020202020204" pitchFamily="34" charset="0"/>
                        </a:rPr>
                        <a:t>(a)	 	at the rate of 30% on specified income for such tax year; and</a:t>
                      </a:r>
                    </a:p>
                    <a:p>
                      <a:pPr algn="just"/>
                      <a:r>
                        <a:rPr lang="en-US" sz="2000" dirty="0" smtClean="0">
                          <a:latin typeface="Arial" panose="020B0604020202020204" pitchFamily="34" charset="0"/>
                          <a:cs typeface="Arial" panose="020B0604020202020204" pitchFamily="34" charset="0"/>
                        </a:rPr>
                        <a:t>(b)	 	at the rate applicable on taxable regular income and any residual income for such tax year under other provisions of this Act.</a:t>
                      </a:r>
                    </a:p>
                    <a:p>
                      <a:pPr algn="just"/>
                      <a:r>
                        <a:rPr lang="en-US" sz="2000" dirty="0" smtClean="0">
                          <a:latin typeface="Arial" panose="020B0604020202020204" pitchFamily="34" charset="0"/>
                          <a:cs typeface="Arial" panose="020B0604020202020204" pitchFamily="34" charset="0"/>
                        </a:rPr>
                        <a:t>(2) The provisions of this Chapter shall apply irrespective of anything to the contrary contained in any other provision of this Act other than sections 96 to 98.</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90502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 </a:t>
            </a:r>
            <a:r>
              <a:rPr lang="en-US" dirty="0" smtClean="0"/>
              <a:t>Act </a:t>
            </a:r>
            <a:r>
              <a:rPr lang="en-US" dirty="0"/>
              <a:t>2025</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9945397"/>
              </p:ext>
            </p:extLst>
          </p:nvPr>
        </p:nvGraphicFramePr>
        <p:xfrm>
          <a:off x="1295400" y="2557463"/>
          <a:ext cx="9601200" cy="3017520"/>
        </p:xfrm>
        <a:graphic>
          <a:graphicData uri="http://schemas.openxmlformats.org/drawingml/2006/table">
            <a:tbl>
              <a:tblPr firstRow="1" bandRow="1">
                <a:tableStyleId>{5C22544A-7EE6-4342-B048-85BDC9FD1C3A}</a:tableStyleId>
              </a:tblPr>
              <a:tblGrid>
                <a:gridCol w="3289126">
                  <a:extLst>
                    <a:ext uri="{9D8B030D-6E8A-4147-A177-3AD203B41FA5}">
                      <a16:colId xmlns:a16="http://schemas.microsoft.com/office/drawing/2014/main" xmlns="" val="20000"/>
                    </a:ext>
                  </a:extLst>
                </a:gridCol>
                <a:gridCol w="3111674">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370840">
                <a:tc gridSpan="3">
                  <a:txBody>
                    <a:bodyPr/>
                    <a:lstStyle/>
                    <a:p>
                      <a:pPr algn="just"/>
                      <a:r>
                        <a:rPr lang="en-IN" sz="2000" b="0" i="0" u="none" strike="noStrike" kern="1200" baseline="0" dirty="0">
                          <a:solidFill>
                            <a:schemeClr val="bg1"/>
                          </a:solidFill>
                          <a:latin typeface="Arial" panose="020B0604020202020204" pitchFamily="34" charset="0"/>
                          <a:ea typeface="+mn-ea"/>
                          <a:cs typeface="Arial" panose="020B0604020202020204" pitchFamily="34" charset="0"/>
                        </a:rPr>
                        <a:t>COMPUTATION OF TOTAL INCOME –A Head of Income</a:t>
                      </a:r>
                      <a:endParaRPr lang="en-IN" sz="2000" dirty="0">
                        <a:solidFill>
                          <a:schemeClr val="bg1"/>
                        </a:solidFill>
                        <a:latin typeface="Arial" panose="020B0604020202020204" pitchFamily="34" charset="0"/>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xmlns="" val="10000"/>
                  </a:ext>
                </a:extLst>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 Tax Act 1961-CHAPTER IV</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Income</a:t>
                      </a:r>
                      <a:r>
                        <a:rPr lang="en-US" sz="2000" baseline="0" dirty="0">
                          <a:latin typeface="Arial" panose="020B0604020202020204" pitchFamily="34" charset="0"/>
                          <a:cs typeface="Arial" panose="020B0604020202020204" pitchFamily="34" charset="0"/>
                        </a:rPr>
                        <a:t> Tax Bill 2025-</a:t>
                      </a:r>
                      <a:r>
                        <a:rPr lang="en-US" sz="2000" dirty="0">
                          <a:latin typeface="Arial" panose="020B0604020202020204" pitchFamily="34" charset="0"/>
                          <a:cs typeface="Arial" panose="020B0604020202020204" pitchFamily="34" charset="0"/>
                        </a:rPr>
                        <a:t>CHAPTER IV</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112520">
                <a:tc>
                  <a:txBody>
                    <a:bodyPr/>
                    <a:lstStyle/>
                    <a:p>
                      <a:pPr algn="just"/>
                      <a:endParaRPr lang="en-IN" sz="20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COMPUTATION OF TOTAL INCOME 	</a:t>
                      </a:r>
                    </a:p>
                    <a:p>
                      <a:pPr marL="342900" indent="-342900" algn="just">
                        <a:buAutoNum type="alphaUcParenR"/>
                      </a:pPr>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Heads of income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342900" indent="-342900" algn="just">
                        <a:buAutoNum type="alphaUcParenR"/>
                      </a:pPr>
                      <a:endParaRPr lang="en-IN" sz="20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a:t>
                      </a:r>
                      <a:r>
                        <a:rPr lang="en-US" sz="2000" baseline="0" dirty="0">
                          <a:latin typeface="Arial" panose="020B0604020202020204" pitchFamily="34" charset="0"/>
                          <a:cs typeface="Arial" panose="020B0604020202020204" pitchFamily="34" charset="0"/>
                        </a:rPr>
                        <a:t> 14 &amp; 14A -No of section 2</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 13 &amp; 14</a:t>
                      </a:r>
                      <a:r>
                        <a:rPr lang="en-US" sz="2000" baseline="0" dirty="0">
                          <a:latin typeface="Arial" panose="020B0604020202020204" pitchFamily="34" charset="0"/>
                          <a:cs typeface="Arial" panose="020B0604020202020204" pitchFamily="34" charset="0"/>
                        </a:rPr>
                        <a:t>-No of section 2</a:t>
                      </a:r>
                      <a:endParaRPr lang="en-US" sz="2000" dirty="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74169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Executive Summary</a:t>
            </a:r>
            <a:endParaRPr lang="en-IN" dirty="0"/>
          </a:p>
        </p:txBody>
      </p:sp>
      <p:graphicFrame>
        <p:nvGraphicFramePr>
          <p:cNvPr id="4" name="Content Placeholder 3"/>
          <p:cNvGraphicFramePr>
            <a:graphicFrameLocks noGrp="1"/>
          </p:cNvGraphicFramePr>
          <p:nvPr>
            <p:ph idx="1"/>
            <p:extLst/>
          </p:nvPr>
        </p:nvGraphicFramePr>
        <p:xfrm>
          <a:off x="1295400" y="2557463"/>
          <a:ext cx="9601200" cy="3037840"/>
        </p:xfrm>
        <a:graphic>
          <a:graphicData uri="http://schemas.openxmlformats.org/drawingml/2006/table">
            <a:tbl>
              <a:tblPr firstRow="1" bandRow="1">
                <a:tableStyleId>{5C22544A-7EE6-4342-B048-85BDC9FD1C3A}</a:tableStyleId>
              </a:tblPr>
              <a:tblGrid>
                <a:gridCol w="1065663">
                  <a:extLst>
                    <a:ext uri="{9D8B030D-6E8A-4147-A177-3AD203B41FA5}">
                      <a16:colId xmlns:a16="http://schemas.microsoft.com/office/drawing/2014/main" xmlns="" val="20000"/>
                    </a:ext>
                  </a:extLst>
                </a:gridCol>
                <a:gridCol w="2047164">
                  <a:extLst>
                    <a:ext uri="{9D8B030D-6E8A-4147-A177-3AD203B41FA5}">
                      <a16:colId xmlns:a16="http://schemas.microsoft.com/office/drawing/2014/main" xmlns="" val="20001"/>
                    </a:ext>
                  </a:extLst>
                </a:gridCol>
                <a:gridCol w="2088107">
                  <a:extLst>
                    <a:ext uri="{9D8B030D-6E8A-4147-A177-3AD203B41FA5}">
                      <a16:colId xmlns:a16="http://schemas.microsoft.com/office/drawing/2014/main" xmlns="" val="20002"/>
                    </a:ext>
                  </a:extLst>
                </a:gridCol>
                <a:gridCol w="4400266">
                  <a:extLst>
                    <a:ext uri="{9D8B030D-6E8A-4147-A177-3AD203B41FA5}">
                      <a16:colId xmlns:a16="http://schemas.microsoft.com/office/drawing/2014/main" xmlns="" val="20003"/>
                    </a:ext>
                  </a:extLst>
                </a:gridCol>
              </a:tblGrid>
              <a:tr h="370840">
                <a:tc>
                  <a:txBody>
                    <a:bodyPr/>
                    <a:lstStyle/>
                    <a:p>
                      <a:r>
                        <a:rPr lang="en-IN" dirty="0"/>
                        <a:t>Item </a:t>
                      </a:r>
                    </a:p>
                  </a:txBody>
                  <a:tcPr/>
                </a:tc>
                <a:tc>
                  <a:txBody>
                    <a:bodyPr/>
                    <a:lstStyle/>
                    <a:p>
                      <a:r>
                        <a:rPr lang="en-IN" dirty="0"/>
                        <a:t>Existing Income-tax</a:t>
                      </a:r>
                    </a:p>
                    <a:p>
                      <a:r>
                        <a:rPr lang="en-IN" dirty="0"/>
                        <a:t>Act, 1961</a:t>
                      </a:r>
                    </a:p>
                  </a:txBody>
                  <a:tcPr/>
                </a:tc>
                <a:tc>
                  <a:txBody>
                    <a:bodyPr/>
                    <a:lstStyle/>
                    <a:p>
                      <a:r>
                        <a:rPr lang="en-US" dirty="0"/>
                        <a:t>Proposed in the</a:t>
                      </a:r>
                    </a:p>
                    <a:p>
                      <a:r>
                        <a:rPr lang="en-US" dirty="0"/>
                        <a:t>Income-tax Bill,</a:t>
                      </a:r>
                    </a:p>
                    <a:p>
                      <a:r>
                        <a:rPr lang="en-US" dirty="0"/>
                        <a:t>2025</a:t>
                      </a:r>
                      <a:endParaRPr lang="en-IN" dirty="0"/>
                    </a:p>
                  </a:txBody>
                  <a:tcPr/>
                </a:tc>
                <a:tc>
                  <a:txBody>
                    <a:bodyPr/>
                    <a:lstStyle/>
                    <a:p>
                      <a:r>
                        <a:rPr lang="en-IN" dirty="0"/>
                        <a:t>Change</a:t>
                      </a:r>
                    </a:p>
                    <a:p>
                      <a:r>
                        <a:rPr lang="en-IN" dirty="0"/>
                        <a:t>(Reduction/Addition)</a:t>
                      </a:r>
                    </a:p>
                  </a:txBody>
                  <a:tcPr/>
                </a:tc>
                <a:extLst>
                  <a:ext uri="{0D108BD9-81ED-4DB2-BD59-A6C34878D82A}">
                    <a16:rowId xmlns:a16="http://schemas.microsoft.com/office/drawing/2014/main" xmlns="" val="10000"/>
                  </a:ext>
                </a:extLst>
              </a:tr>
              <a:tr h="370840">
                <a:tc>
                  <a:txBody>
                    <a:bodyPr/>
                    <a:lstStyle/>
                    <a:p>
                      <a:r>
                        <a:rPr lang="en-IN" dirty="0"/>
                        <a:t>Words </a:t>
                      </a:r>
                    </a:p>
                  </a:txBody>
                  <a:tcPr/>
                </a:tc>
                <a:tc>
                  <a:txBody>
                    <a:bodyPr/>
                    <a:lstStyle/>
                    <a:p>
                      <a:r>
                        <a:rPr lang="en-IN" dirty="0"/>
                        <a:t>512,535 </a:t>
                      </a:r>
                    </a:p>
                  </a:txBody>
                  <a:tcPr/>
                </a:tc>
                <a:tc>
                  <a:txBody>
                    <a:bodyPr/>
                    <a:lstStyle/>
                    <a:p>
                      <a:r>
                        <a:rPr lang="en-IN" dirty="0"/>
                        <a:t>259,676 </a:t>
                      </a:r>
                    </a:p>
                  </a:txBody>
                  <a:tcPr/>
                </a:tc>
                <a:tc>
                  <a:txBody>
                    <a:bodyPr/>
                    <a:lstStyle/>
                    <a:p>
                      <a:r>
                        <a:rPr lang="en-IN" dirty="0"/>
                        <a:t>Reduction: 252,859 words(mainly due to deletion of obsolete or redundant provisions)</a:t>
                      </a:r>
                    </a:p>
                  </a:txBody>
                  <a:tcPr/>
                </a:tc>
                <a:extLst>
                  <a:ext uri="{0D108BD9-81ED-4DB2-BD59-A6C34878D82A}">
                    <a16:rowId xmlns:a16="http://schemas.microsoft.com/office/drawing/2014/main" xmlns="" val="10001"/>
                  </a:ext>
                </a:extLst>
              </a:tr>
              <a:tr h="370840">
                <a:tc>
                  <a:txBody>
                    <a:bodyPr/>
                    <a:lstStyle/>
                    <a:p>
                      <a:r>
                        <a:rPr lang="en-IN" dirty="0"/>
                        <a:t>Chapters </a:t>
                      </a:r>
                    </a:p>
                  </a:txBody>
                  <a:tcPr/>
                </a:tc>
                <a:tc>
                  <a:txBody>
                    <a:bodyPr/>
                    <a:lstStyle/>
                    <a:p>
                      <a:r>
                        <a:rPr lang="en-IN" dirty="0"/>
                        <a:t>47</a:t>
                      </a:r>
                    </a:p>
                  </a:txBody>
                  <a:tcPr/>
                </a:tc>
                <a:tc>
                  <a:txBody>
                    <a:bodyPr/>
                    <a:lstStyle/>
                    <a:p>
                      <a:r>
                        <a:rPr lang="en-IN" dirty="0"/>
                        <a:t>23</a:t>
                      </a:r>
                    </a:p>
                  </a:txBody>
                  <a:tcPr/>
                </a:tc>
                <a:tc>
                  <a:txBody>
                    <a:bodyPr/>
                    <a:lstStyle/>
                    <a:p>
                      <a:r>
                        <a:rPr lang="en-IN" dirty="0"/>
                        <a:t>Reduction: 24 chapters</a:t>
                      </a:r>
                    </a:p>
                  </a:txBody>
                  <a:tcPr/>
                </a:tc>
                <a:extLst>
                  <a:ext uri="{0D108BD9-81ED-4DB2-BD59-A6C34878D82A}">
                    <a16:rowId xmlns:a16="http://schemas.microsoft.com/office/drawing/2014/main" xmlns="" val="10002"/>
                  </a:ext>
                </a:extLst>
              </a:tr>
              <a:tr h="370840">
                <a:tc>
                  <a:txBody>
                    <a:bodyPr/>
                    <a:lstStyle/>
                    <a:p>
                      <a:r>
                        <a:rPr lang="en-IN" dirty="0"/>
                        <a:t>Sections</a:t>
                      </a:r>
                    </a:p>
                  </a:txBody>
                  <a:tcPr/>
                </a:tc>
                <a:tc>
                  <a:txBody>
                    <a:bodyPr/>
                    <a:lstStyle/>
                    <a:p>
                      <a:r>
                        <a:rPr lang="en-IN" dirty="0"/>
                        <a:t>819 </a:t>
                      </a:r>
                    </a:p>
                  </a:txBody>
                  <a:tcPr/>
                </a:tc>
                <a:tc>
                  <a:txBody>
                    <a:bodyPr/>
                    <a:lstStyle/>
                    <a:p>
                      <a:r>
                        <a:rPr lang="en-IN" dirty="0"/>
                        <a:t>536</a:t>
                      </a:r>
                    </a:p>
                  </a:txBody>
                  <a:tcPr/>
                </a:tc>
                <a:tc>
                  <a:txBody>
                    <a:bodyPr/>
                    <a:lstStyle/>
                    <a:p>
                      <a:r>
                        <a:rPr lang="en-IN" dirty="0"/>
                        <a:t>Reduction: 283 sections</a:t>
                      </a:r>
                    </a:p>
                  </a:txBody>
                  <a:tcPr/>
                </a:tc>
                <a:extLst>
                  <a:ext uri="{0D108BD9-81ED-4DB2-BD59-A6C34878D82A}">
                    <a16:rowId xmlns:a16="http://schemas.microsoft.com/office/drawing/2014/main" xmlns="" val="10003"/>
                  </a:ext>
                </a:extLst>
              </a:tr>
              <a:tr h="370840">
                <a:tc>
                  <a:txBody>
                    <a:bodyPr/>
                    <a:lstStyle/>
                    <a:p>
                      <a:r>
                        <a:rPr lang="en-IN" dirty="0"/>
                        <a:t>Tables </a:t>
                      </a:r>
                    </a:p>
                  </a:txBody>
                  <a:tcPr/>
                </a:tc>
                <a:tc>
                  <a:txBody>
                    <a:bodyPr/>
                    <a:lstStyle/>
                    <a:p>
                      <a:r>
                        <a:rPr lang="en-IN" dirty="0"/>
                        <a:t>18 </a:t>
                      </a:r>
                    </a:p>
                  </a:txBody>
                  <a:tcPr/>
                </a:tc>
                <a:tc>
                  <a:txBody>
                    <a:bodyPr/>
                    <a:lstStyle/>
                    <a:p>
                      <a:r>
                        <a:rPr lang="en-IN" dirty="0"/>
                        <a:t>57 </a:t>
                      </a:r>
                    </a:p>
                  </a:txBody>
                  <a:tcPr/>
                </a:tc>
                <a:tc>
                  <a:txBody>
                    <a:bodyPr/>
                    <a:lstStyle/>
                    <a:p>
                      <a:r>
                        <a:rPr lang="en-IN" dirty="0"/>
                        <a:t>Addition: 39 tables</a:t>
                      </a:r>
                    </a:p>
                  </a:txBody>
                  <a:tcPr/>
                </a:tc>
                <a:extLst>
                  <a:ext uri="{0D108BD9-81ED-4DB2-BD59-A6C34878D82A}">
                    <a16:rowId xmlns:a16="http://schemas.microsoft.com/office/drawing/2014/main" xmlns="" val="10004"/>
                  </a:ext>
                </a:extLst>
              </a:tr>
              <a:tr h="370840">
                <a:tc>
                  <a:txBody>
                    <a:bodyPr/>
                    <a:lstStyle/>
                    <a:p>
                      <a:r>
                        <a:rPr lang="en-IN" dirty="0"/>
                        <a:t>Formulae </a:t>
                      </a:r>
                    </a:p>
                  </a:txBody>
                  <a:tcPr/>
                </a:tc>
                <a:tc>
                  <a:txBody>
                    <a:bodyPr/>
                    <a:lstStyle/>
                    <a:p>
                      <a:r>
                        <a:rPr lang="en-IN" dirty="0"/>
                        <a:t>6 </a:t>
                      </a:r>
                    </a:p>
                  </a:txBody>
                  <a:tcPr/>
                </a:tc>
                <a:tc>
                  <a:txBody>
                    <a:bodyPr/>
                    <a:lstStyle/>
                    <a:p>
                      <a:r>
                        <a:rPr lang="en-IN" dirty="0"/>
                        <a:t>46 </a:t>
                      </a:r>
                    </a:p>
                  </a:txBody>
                  <a:tcPr/>
                </a:tc>
                <a:tc>
                  <a:txBody>
                    <a:bodyPr/>
                    <a:lstStyle/>
                    <a:p>
                      <a:r>
                        <a:rPr lang="en-IN" dirty="0"/>
                        <a:t>Addition: 40 formulae</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24887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448327562"/>
              </p:ext>
            </p:extLst>
          </p:nvPr>
        </p:nvGraphicFramePr>
        <p:xfrm>
          <a:off x="914400" y="1094704"/>
          <a:ext cx="10406130" cy="4284153"/>
        </p:xfrm>
        <a:graphic>
          <a:graphicData uri="http://schemas.openxmlformats.org/drawingml/2006/table">
            <a:tbl>
              <a:tblPr firstRow="1" bandRow="1">
                <a:tableStyleId>{5C22544A-7EE6-4342-B048-85BDC9FD1C3A}</a:tableStyleId>
              </a:tblPr>
              <a:tblGrid>
                <a:gridCol w="5190374"/>
                <a:gridCol w="5215756"/>
              </a:tblGrid>
              <a:tr h="603156">
                <a:tc grid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b="0" i="0" u="none" strike="noStrike" kern="1200" baseline="0" dirty="0" smtClean="0">
                          <a:solidFill>
                            <a:schemeClr val="bg1"/>
                          </a:solidFill>
                          <a:latin typeface="Arial" panose="020B0604020202020204" pitchFamily="34" charset="0"/>
                          <a:ea typeface="+mn-ea"/>
                          <a:cs typeface="Arial" panose="020B0604020202020204" pitchFamily="34" charset="0"/>
                        </a:rPr>
                        <a:t>COMPUTATION OF TOTAL INCOME – Salary Income</a:t>
                      </a:r>
                      <a:endParaRPr lang="en-IN" sz="2000" dirty="0" smtClean="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tc hMerge="1">
                  <a:txBody>
                    <a:bodyPr/>
                    <a:lstStyle/>
                    <a:p>
                      <a:endParaRPr lang="en-IN" sz="2000" dirty="0">
                        <a:latin typeface="Arial" panose="020B0604020202020204" pitchFamily="34" charset="0"/>
                        <a:cs typeface="Arial" panose="020B0604020202020204" pitchFamily="34" charset="0"/>
                      </a:endParaRPr>
                    </a:p>
                  </a:txBody>
                  <a:tcPr/>
                </a:tc>
              </a:tr>
              <a:tr h="603156">
                <a:tc>
                  <a:txBody>
                    <a:bodyPr/>
                    <a:lstStyle/>
                    <a:p>
                      <a:pPr algn="just"/>
                      <a:r>
                        <a:rPr lang="en-US" sz="2000" dirty="0" smtClean="0">
                          <a:latin typeface="Arial" panose="020B0604020202020204" pitchFamily="34" charset="0"/>
                          <a:cs typeface="Arial" panose="020B0604020202020204" pitchFamily="34" charset="0"/>
                        </a:rPr>
                        <a:t>ITA 2025 : Chapter IV-B</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ITA 1961 : Chapter IV-A</a:t>
                      </a:r>
                      <a:endParaRPr lang="en-IN" sz="2000" dirty="0">
                        <a:latin typeface="Arial" panose="020B0604020202020204" pitchFamily="34" charset="0"/>
                        <a:cs typeface="Arial" panose="020B0604020202020204" pitchFamily="34" charset="0"/>
                      </a:endParaRPr>
                    </a:p>
                  </a:txBody>
                  <a:tcPr/>
                </a:tc>
              </a:tr>
              <a:tr h="603156">
                <a:tc>
                  <a:txBody>
                    <a:bodyPr/>
                    <a:lstStyle/>
                    <a:p>
                      <a:pPr algn="just"/>
                      <a:r>
                        <a:rPr lang="en-US" sz="2000" dirty="0" smtClean="0">
                          <a:latin typeface="Arial" panose="020B0604020202020204" pitchFamily="34" charset="0"/>
                          <a:cs typeface="Arial" panose="020B0604020202020204" pitchFamily="34" charset="0"/>
                        </a:rPr>
                        <a:t>1.</a:t>
                      </a:r>
                      <a:r>
                        <a:rPr lang="en-US" sz="2000" baseline="0" dirty="0" smtClean="0">
                          <a:latin typeface="Arial" panose="020B0604020202020204" pitchFamily="34" charset="0"/>
                          <a:cs typeface="Arial" panose="020B0604020202020204" pitchFamily="34" charset="0"/>
                        </a:rPr>
                        <a:t> Section 15 : Specific Charge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a:t>
                      </a:r>
                      <a:r>
                        <a:rPr lang="en-US" sz="2000" baseline="0" dirty="0" smtClean="0">
                          <a:latin typeface="Arial" panose="020B0604020202020204" pitchFamily="34" charset="0"/>
                          <a:cs typeface="Arial" panose="020B0604020202020204" pitchFamily="34" charset="0"/>
                        </a:rPr>
                        <a:t> Section 15 : Specific Charge</a:t>
                      </a:r>
                      <a:endParaRPr lang="en-IN" sz="2000" dirty="0">
                        <a:latin typeface="Arial" panose="020B0604020202020204" pitchFamily="34" charset="0"/>
                        <a:cs typeface="Arial" panose="020B0604020202020204" pitchFamily="34" charset="0"/>
                      </a:endParaRPr>
                    </a:p>
                  </a:txBody>
                  <a:tcPr/>
                </a:tc>
              </a:tr>
              <a:tr h="603156">
                <a:tc>
                  <a:txBody>
                    <a:bodyPr/>
                    <a:lstStyle/>
                    <a:p>
                      <a:pPr algn="just"/>
                      <a:r>
                        <a:rPr lang="en-US" sz="2000" dirty="0" smtClean="0">
                          <a:latin typeface="Arial" panose="020B0604020202020204" pitchFamily="34" charset="0"/>
                          <a:cs typeface="Arial" panose="020B0604020202020204" pitchFamily="34" charset="0"/>
                        </a:rPr>
                        <a:t>2. Section 16 : Defines</a:t>
                      </a:r>
                      <a:r>
                        <a:rPr lang="en-US" sz="2000" baseline="0" dirty="0" smtClean="0">
                          <a:latin typeface="Arial" panose="020B0604020202020204" pitchFamily="34" charset="0"/>
                          <a:cs typeface="Arial" panose="020B0604020202020204" pitchFamily="34" charset="0"/>
                        </a:rPr>
                        <a:t> Salary</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2. Section 16 : Deduction</a:t>
                      </a:r>
                      <a:endParaRPr lang="en-IN" sz="2000" dirty="0">
                        <a:latin typeface="Arial" panose="020B0604020202020204" pitchFamily="34" charset="0"/>
                        <a:cs typeface="Arial" panose="020B0604020202020204" pitchFamily="34" charset="0"/>
                      </a:endParaRPr>
                    </a:p>
                  </a:txBody>
                  <a:tcPr/>
                </a:tc>
              </a:tr>
              <a:tr h="603156">
                <a:tc>
                  <a:txBody>
                    <a:bodyPr/>
                    <a:lstStyle/>
                    <a:p>
                      <a:pPr algn="just"/>
                      <a:r>
                        <a:rPr lang="en-US" sz="2000" dirty="0" smtClean="0">
                          <a:latin typeface="Arial" panose="020B0604020202020204" pitchFamily="34" charset="0"/>
                          <a:cs typeface="Arial" panose="020B0604020202020204" pitchFamily="34" charset="0"/>
                        </a:rPr>
                        <a:t>3. Section</a:t>
                      </a:r>
                      <a:r>
                        <a:rPr lang="en-US" sz="2000" baseline="0" dirty="0" smtClean="0">
                          <a:latin typeface="Arial" panose="020B0604020202020204" pitchFamily="34" charset="0"/>
                          <a:cs typeface="Arial" panose="020B0604020202020204" pitchFamily="34" charset="0"/>
                        </a:rPr>
                        <a:t> 17 : Defines perquisite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3. Section 17 : Term defined</a:t>
                      </a:r>
                      <a:endParaRPr lang="en-IN" sz="2000" dirty="0">
                        <a:latin typeface="Arial" panose="020B0604020202020204" pitchFamily="34" charset="0"/>
                        <a:cs typeface="Arial" panose="020B0604020202020204" pitchFamily="34" charset="0"/>
                      </a:endParaRPr>
                    </a:p>
                  </a:txBody>
                  <a:tcPr/>
                </a:tc>
              </a:tr>
              <a:tr h="469449">
                <a:tc>
                  <a:txBody>
                    <a:bodyPr/>
                    <a:lstStyle/>
                    <a:p>
                      <a:pPr algn="just"/>
                      <a:r>
                        <a:rPr lang="en-US" sz="2000" dirty="0" smtClean="0">
                          <a:latin typeface="Arial" panose="020B0604020202020204" pitchFamily="34" charset="0"/>
                          <a:cs typeface="Arial" panose="020B0604020202020204" pitchFamily="34" charset="0"/>
                        </a:rPr>
                        <a:t>4. Section 18</a:t>
                      </a:r>
                      <a:r>
                        <a:rPr lang="en-US" sz="2000" baseline="0" dirty="0" smtClean="0">
                          <a:latin typeface="Arial" panose="020B0604020202020204" pitchFamily="34" charset="0"/>
                          <a:cs typeface="Arial" panose="020B0604020202020204" pitchFamily="34" charset="0"/>
                        </a:rPr>
                        <a:t> : Defines profit in lieu of salary</a:t>
                      </a:r>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r>
              <a:tr h="603156">
                <a:tc>
                  <a:txBody>
                    <a:bodyPr/>
                    <a:lstStyle/>
                    <a:p>
                      <a:pPr algn="just"/>
                      <a:r>
                        <a:rPr lang="en-US" sz="2000" dirty="0" smtClean="0">
                          <a:latin typeface="Arial" panose="020B0604020202020204" pitchFamily="34" charset="0"/>
                          <a:cs typeface="Arial" panose="020B0604020202020204" pitchFamily="34" charset="0"/>
                        </a:rPr>
                        <a:t>5. Section 19 : Deduction</a:t>
                      </a:r>
                      <a:r>
                        <a:rPr lang="en-US" sz="2000" dirty="0" smtClean="0">
                          <a:solidFill>
                            <a:srgbClr val="00B0F0"/>
                          </a:solidFill>
                          <a:latin typeface="Arial" panose="020B0604020202020204" pitchFamily="34" charset="0"/>
                          <a:cs typeface="Arial" panose="020B0604020202020204" pitchFamily="34" charset="0"/>
                        </a:rPr>
                        <a:t>( some of them</a:t>
                      </a:r>
                      <a:r>
                        <a:rPr lang="en-US" sz="2000" baseline="0" dirty="0" smtClean="0">
                          <a:solidFill>
                            <a:srgbClr val="00B0F0"/>
                          </a:solidFill>
                          <a:latin typeface="Arial" panose="020B0604020202020204" pitchFamily="34" charset="0"/>
                          <a:cs typeface="Arial" panose="020B0604020202020204" pitchFamily="34" charset="0"/>
                        </a:rPr>
                        <a:t> converted into deduction from exemption)</a:t>
                      </a:r>
                      <a:endParaRPr lang="en-IN" sz="2000" dirty="0">
                        <a:solidFill>
                          <a:srgbClr val="00B0F0"/>
                        </a:solidFill>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34769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3337021"/>
              </p:ext>
            </p:extLst>
          </p:nvPr>
        </p:nvGraphicFramePr>
        <p:xfrm>
          <a:off x="232913" y="719666"/>
          <a:ext cx="11959087" cy="4876800"/>
        </p:xfrm>
        <a:graphic>
          <a:graphicData uri="http://schemas.openxmlformats.org/drawingml/2006/table">
            <a:tbl>
              <a:tblPr firstRow="1" bandRow="1">
                <a:tableStyleId>{5C22544A-7EE6-4342-B048-85BDC9FD1C3A}</a:tableStyleId>
              </a:tblPr>
              <a:tblGrid>
                <a:gridCol w="7126094"/>
                <a:gridCol w="1128331"/>
                <a:gridCol w="3704662"/>
              </a:tblGrid>
              <a:tr h="370840">
                <a:tc>
                  <a:txBody>
                    <a:bodyPr/>
                    <a:lstStyle/>
                    <a:p>
                      <a:pPr algn="just"/>
                      <a:r>
                        <a:rPr lang="en-US" sz="2000" dirty="0" smtClean="0">
                          <a:latin typeface="Arial" panose="020B0604020202020204" pitchFamily="34" charset="0"/>
                          <a:cs typeface="Arial" panose="020B0604020202020204" pitchFamily="34" charset="0"/>
                        </a:rPr>
                        <a:t>Particulars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a:t>
                      </a:r>
                      <a:r>
                        <a:rPr lang="en-US" sz="2000" baseline="0" dirty="0" smtClean="0">
                          <a:latin typeface="Arial" panose="020B0604020202020204" pitchFamily="34" charset="0"/>
                          <a:cs typeface="Arial" panose="020B0604020202020204" pitchFamily="34" charset="0"/>
                        </a:rPr>
                        <a:t> Act 1961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a:t>
                      </a:r>
                      <a:r>
                        <a:rPr lang="en-US" sz="2000" baseline="0" dirty="0" smtClean="0">
                          <a:latin typeface="Arial" panose="020B0604020202020204" pitchFamily="34" charset="0"/>
                          <a:cs typeface="Arial" panose="020B0604020202020204" pitchFamily="34" charset="0"/>
                        </a:rPr>
                        <a:t> Act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solidFill>
                            <a:srgbClr val="FF0000"/>
                          </a:solidFill>
                          <a:latin typeface="Arial" panose="020B0604020202020204" pitchFamily="34" charset="0"/>
                          <a:cs typeface="Arial" panose="020B0604020202020204" pitchFamily="34" charset="0"/>
                        </a:rPr>
                        <a:t>Deduction</a:t>
                      </a:r>
                      <a:r>
                        <a:rPr lang="en-US" sz="2000" baseline="0" dirty="0" smtClean="0">
                          <a:solidFill>
                            <a:srgbClr val="FF0000"/>
                          </a:solidFill>
                          <a:latin typeface="Arial" panose="020B0604020202020204" pitchFamily="34" charset="0"/>
                          <a:cs typeface="Arial" panose="020B0604020202020204" pitchFamily="34" charset="0"/>
                        </a:rPr>
                        <a:t> Schedule-Sec 19</a:t>
                      </a:r>
                      <a:endParaRPr lang="en-IN" sz="2000" dirty="0">
                        <a:solidFill>
                          <a:srgbClr val="FF0000"/>
                        </a:solidFill>
                        <a:latin typeface="Arial" panose="020B0604020202020204" pitchFamily="34" charset="0"/>
                        <a:cs typeface="Arial" panose="020B0604020202020204" pitchFamily="34" charset="0"/>
                      </a:endParaRPr>
                    </a:p>
                  </a:txBody>
                  <a:tcPr/>
                </a:tc>
              </a:tr>
              <a:tr h="370840">
                <a:tc>
                  <a:txBody>
                    <a:bodyPr/>
                    <a:lstStyle/>
                    <a:p>
                      <a:pPr algn="just"/>
                      <a:r>
                        <a:rPr lang="en-IN" sz="2000" dirty="0" smtClean="0">
                          <a:latin typeface="Arial" panose="020B0604020202020204" pitchFamily="34" charset="0"/>
                          <a:cs typeface="Arial" panose="020B0604020202020204" pitchFamily="34" charset="0"/>
                        </a:rPr>
                        <a:t>death-</a:t>
                      </a:r>
                      <a:r>
                        <a:rPr lang="en-IN" sz="2000" i="1" dirty="0" smtClean="0">
                          <a:latin typeface="Arial" panose="020B0604020202020204" pitchFamily="34" charset="0"/>
                          <a:cs typeface="Arial" panose="020B0604020202020204" pitchFamily="34" charset="0"/>
                        </a:rPr>
                        <a:t>cum</a:t>
                      </a:r>
                      <a:r>
                        <a:rPr lang="en-IN" sz="2000" dirty="0" smtClean="0">
                          <a:latin typeface="Arial" panose="020B0604020202020204" pitchFamily="34" charset="0"/>
                          <a:cs typeface="Arial" panose="020B0604020202020204" pitchFamily="34" charset="0"/>
                        </a:rPr>
                        <a:t>-retirement gratuity</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10(10)</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Schedule II (Table: Sl. No. 3);</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any payment in commutation of pension received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10(10A)</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Schedule II (Table: Sl. No. 8)</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any compensation received by a workman under the Industrial Disputes Act, 1947</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10(10B)</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II(Table: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11)</a:t>
                      </a:r>
                      <a:endParaRPr lang="en-IN" sz="2000" dirty="0">
                        <a:latin typeface="Arial" panose="020B0604020202020204" pitchFamily="34" charset="0"/>
                        <a:cs typeface="Arial" panose="020B0604020202020204" pitchFamily="34" charset="0"/>
                      </a:endParaRPr>
                    </a:p>
                  </a:txBody>
                  <a:tcPr/>
                </a:tc>
              </a:tr>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solidFill>
                            <a:srgbClr val="FF0000"/>
                          </a:solidFill>
                          <a:latin typeface="Arial" panose="020B0604020202020204" pitchFamily="34" charset="0"/>
                          <a:cs typeface="Arial" panose="020B0604020202020204" pitchFamily="34" charset="0"/>
                        </a:rPr>
                        <a:t>Exemption</a:t>
                      </a:r>
                      <a:r>
                        <a:rPr lang="en-US" sz="2000" baseline="0" dirty="0" smtClean="0">
                          <a:solidFill>
                            <a:srgbClr val="FF0000"/>
                          </a:solidFill>
                          <a:latin typeface="Arial" panose="020B0604020202020204" pitchFamily="34" charset="0"/>
                          <a:cs typeface="Arial" panose="020B0604020202020204" pitchFamily="34" charset="0"/>
                        </a:rPr>
                        <a:t> Schedule-Sec 11</a:t>
                      </a:r>
                      <a:endParaRPr lang="en-IN" sz="2000" dirty="0">
                        <a:solidFill>
                          <a:srgbClr val="FF0000"/>
                        </a:solidFill>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any payment from a provident fund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10(11)</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VII (Table: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22)</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 the accumulated balance due and becoming payable to an employee participating in a </a:t>
                      </a:r>
                      <a:r>
                        <a:rPr lang="en-US" sz="2000" dirty="0" err="1" smtClean="0">
                          <a:latin typeface="Arial" panose="020B0604020202020204" pitchFamily="34" charset="0"/>
                          <a:cs typeface="Arial" panose="020B0604020202020204" pitchFamily="34" charset="0"/>
                        </a:rPr>
                        <a:t>recognised</a:t>
                      </a:r>
                      <a:r>
                        <a:rPr lang="en-US" sz="2000" dirty="0" smtClean="0">
                          <a:latin typeface="Arial" panose="020B0604020202020204" pitchFamily="34" charset="0"/>
                          <a:cs typeface="Arial" panose="020B0604020202020204" pitchFamily="34" charset="0"/>
                        </a:rPr>
                        <a:t> provident fund,</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10(12)</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VII  (Table: </a:t>
                      </a:r>
                      <a:r>
                        <a:rPr lang="en-US" sz="2000" baseline="0" dirty="0" err="1" smtClean="0">
                          <a:latin typeface="Arial" panose="020B0604020202020204" pitchFamily="34" charset="0"/>
                          <a:cs typeface="Arial" panose="020B0604020202020204" pitchFamily="34" charset="0"/>
                        </a:rPr>
                        <a:t>S.No</a:t>
                      </a:r>
                      <a:r>
                        <a:rPr lang="en-US" sz="2000" baseline="0" dirty="0" smtClean="0">
                          <a:latin typeface="Arial" panose="020B0604020202020204" pitchFamily="34" charset="0"/>
                          <a:cs typeface="Arial" panose="020B0604020202020204" pitchFamily="34" charset="0"/>
                        </a:rPr>
                        <a:t>. 22)</a:t>
                      </a:r>
                      <a:endParaRPr lang="en-IN" sz="2000" dirty="0" smtClean="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any payment from an approved superannuation fund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10(13)</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VII (Table: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23</a:t>
                      </a:r>
                      <a:r>
                        <a:rPr lang="en-US" sz="2000" baseline="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 H R A</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10(13A)</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III (Table: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11</a:t>
                      </a:r>
                      <a:r>
                        <a:rPr lang="en-US" sz="2000" baseline="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662203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88446070"/>
              </p:ext>
            </p:extLst>
          </p:nvPr>
        </p:nvGraphicFramePr>
        <p:xfrm>
          <a:off x="500330" y="719666"/>
          <a:ext cx="11447254" cy="4175760"/>
        </p:xfrm>
        <a:graphic>
          <a:graphicData uri="http://schemas.openxmlformats.org/drawingml/2006/table">
            <a:tbl>
              <a:tblPr firstRow="1" bandRow="1">
                <a:tableStyleId>{5C22544A-7EE6-4342-B048-85BDC9FD1C3A}</a:tableStyleId>
              </a:tblPr>
              <a:tblGrid>
                <a:gridCol w="1673527"/>
                <a:gridCol w="6107501"/>
                <a:gridCol w="3666226"/>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Section 19- deduction</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 19</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Sec 10(10)</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dirty="0" smtClean="0">
                          <a:latin typeface="Arial" panose="020B0604020202020204" pitchFamily="34" charset="0"/>
                          <a:cs typeface="Arial" panose="020B0604020202020204" pitchFamily="34" charset="0"/>
                        </a:rPr>
                        <a:t>death-</a:t>
                      </a:r>
                      <a:r>
                        <a:rPr lang="en-IN" sz="2000" i="1" dirty="0" smtClean="0">
                          <a:latin typeface="Arial" panose="020B0604020202020204" pitchFamily="34" charset="0"/>
                          <a:cs typeface="Arial" panose="020B0604020202020204" pitchFamily="34" charset="0"/>
                        </a:rPr>
                        <a:t>cum</a:t>
                      </a:r>
                      <a:r>
                        <a:rPr lang="en-IN" sz="2000" dirty="0" smtClean="0">
                          <a:latin typeface="Arial" panose="020B0604020202020204" pitchFamily="34" charset="0"/>
                          <a:cs typeface="Arial" panose="020B0604020202020204" pitchFamily="34" charset="0"/>
                        </a:rPr>
                        <a:t>-retirement gratuity</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 II (Table: Sl. No. 3);</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Sec</a:t>
                      </a:r>
                      <a:r>
                        <a:rPr lang="en-US" sz="2000" baseline="0" dirty="0" smtClean="0">
                          <a:latin typeface="Arial" panose="020B0604020202020204" pitchFamily="34" charset="0"/>
                          <a:cs typeface="Arial" panose="020B0604020202020204" pitchFamily="34" charset="0"/>
                        </a:rPr>
                        <a:t> 10(10A)</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any payment in commutation of pension received </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 II (Table: Sl. No. 8)</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Sec 10(10AA)</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Leave Encashment</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II(Table: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13)</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Sec 10(10B)</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any compensation received by a workman under the Industrial Disputes Act, 1947 or</a:t>
                      </a:r>
                      <a:r>
                        <a:rPr lang="en-US" sz="2000" baseline="0" dirty="0" smtClean="0">
                          <a:latin typeface="Arial" panose="020B0604020202020204" pitchFamily="34" charset="0"/>
                          <a:cs typeface="Arial" panose="020B0604020202020204" pitchFamily="34" charset="0"/>
                        </a:rPr>
                        <a:t> other Act</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II(Table: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11)</a:t>
                      </a:r>
                      <a:endParaRPr lang="en-IN" sz="2000" dirty="0" smtClean="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Sec 10(10C)</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Am</a:t>
                      </a:r>
                      <a:r>
                        <a:rPr lang="en-US" sz="2000" baseline="0" dirty="0" smtClean="0">
                          <a:latin typeface="Arial" panose="020B0604020202020204" pitchFamily="34" charset="0"/>
                          <a:cs typeface="Arial" panose="020B0604020202020204" pitchFamily="34" charset="0"/>
                        </a:rPr>
                        <a:t>t </a:t>
                      </a:r>
                      <a:r>
                        <a:rPr lang="en-US" sz="2000" baseline="0" dirty="0" err="1" smtClean="0">
                          <a:latin typeface="Arial" panose="020B0604020202020204" pitchFamily="34" charset="0"/>
                          <a:cs typeface="Arial" panose="020B0604020202020204" pitchFamily="34" charset="0"/>
                        </a:rPr>
                        <a:t>recd</a:t>
                      </a:r>
                      <a:r>
                        <a:rPr lang="en-US" sz="2000" baseline="0" dirty="0" smtClean="0">
                          <a:latin typeface="Arial" panose="020B0604020202020204" pitchFamily="34" charset="0"/>
                          <a:cs typeface="Arial" panose="020B0604020202020204" pitchFamily="34" charset="0"/>
                        </a:rPr>
                        <a:t> on voluntary retirement</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II(Table: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12)</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Sec 16(</a:t>
                      </a:r>
                      <a:r>
                        <a:rPr lang="en-US" sz="2000" dirty="0" err="1"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Standard</a:t>
                      </a:r>
                      <a:r>
                        <a:rPr lang="en-US" sz="2000" baseline="0" dirty="0" smtClean="0">
                          <a:latin typeface="Arial" panose="020B0604020202020204" pitchFamily="34" charset="0"/>
                          <a:cs typeface="Arial" panose="020B0604020202020204" pitchFamily="34" charset="0"/>
                        </a:rPr>
                        <a:t> Deduction</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II(Table: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2)</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Sec 16(iii)</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Professional</a:t>
                      </a:r>
                      <a:r>
                        <a:rPr lang="en-US" sz="2000" baseline="0" dirty="0" smtClean="0">
                          <a:latin typeface="Arial" panose="020B0604020202020204" pitchFamily="34" charset="0"/>
                          <a:cs typeface="Arial" panose="020B0604020202020204" pitchFamily="34" charset="0"/>
                        </a:rPr>
                        <a:t> Tax</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Schedule</a:t>
                      </a:r>
                      <a:r>
                        <a:rPr lang="en-US" sz="2000" baseline="0" dirty="0" smtClean="0">
                          <a:latin typeface="Arial" panose="020B0604020202020204" pitchFamily="34" charset="0"/>
                          <a:cs typeface="Arial" panose="020B0604020202020204" pitchFamily="34" charset="0"/>
                        </a:rPr>
                        <a:t> II(Table: </a:t>
                      </a:r>
                      <a:r>
                        <a:rPr lang="en-US" sz="2000" baseline="0" dirty="0" err="1" smtClean="0">
                          <a:latin typeface="Arial" panose="020B0604020202020204" pitchFamily="34" charset="0"/>
                          <a:cs typeface="Arial" panose="020B0604020202020204" pitchFamily="34" charset="0"/>
                        </a:rPr>
                        <a:t>Sl.No</a:t>
                      </a:r>
                      <a:r>
                        <a:rPr lang="en-US" sz="2000" baseline="0" dirty="0" smtClean="0">
                          <a:latin typeface="Arial" panose="020B0604020202020204" pitchFamily="34" charset="0"/>
                          <a:cs typeface="Arial" panose="020B0604020202020204" pitchFamily="34" charset="0"/>
                        </a:rPr>
                        <a:t>. 1)</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10(10)(iii)</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Retirement</a:t>
                      </a:r>
                      <a:r>
                        <a:rPr lang="en-US" sz="2000" baseline="0" dirty="0" smtClean="0">
                          <a:latin typeface="Arial" panose="020B0604020202020204" pitchFamily="34" charset="0"/>
                          <a:cs typeface="Arial" panose="020B0604020202020204" pitchFamily="34" charset="0"/>
                        </a:rPr>
                        <a:t> Gratuity</a:t>
                      </a:r>
                      <a:endParaRPr lang="en-IN" sz="200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3060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035033078"/>
              </p:ext>
            </p:extLst>
          </p:nvPr>
        </p:nvGraphicFramePr>
        <p:xfrm>
          <a:off x="914400" y="1094705"/>
          <a:ext cx="10406130" cy="5014663"/>
        </p:xfrm>
        <a:graphic>
          <a:graphicData uri="http://schemas.openxmlformats.org/drawingml/2006/table">
            <a:tbl>
              <a:tblPr firstRow="1" bandRow="1">
                <a:tableStyleId>{5C22544A-7EE6-4342-B048-85BDC9FD1C3A}</a:tableStyleId>
              </a:tblPr>
              <a:tblGrid>
                <a:gridCol w="5190374"/>
                <a:gridCol w="5215756"/>
              </a:tblGrid>
              <a:tr h="457997">
                <a:tc gridSpan="2">
                  <a:txBody>
                    <a:bodyPr/>
                    <a:lstStyle/>
                    <a:p>
                      <a:pPr algn="just"/>
                      <a:r>
                        <a:rPr lang="en-US" sz="2000" dirty="0" smtClean="0">
                          <a:solidFill>
                            <a:schemeClr val="tx1"/>
                          </a:solidFill>
                          <a:latin typeface="Arial" panose="020B0604020202020204" pitchFamily="34" charset="0"/>
                          <a:cs typeface="Arial" panose="020B0604020202020204" pitchFamily="34" charset="0"/>
                        </a:rPr>
                        <a:t>Income</a:t>
                      </a:r>
                      <a:r>
                        <a:rPr lang="en-US" sz="2000" baseline="0" dirty="0" smtClean="0">
                          <a:solidFill>
                            <a:schemeClr val="tx1"/>
                          </a:solidFill>
                          <a:latin typeface="Arial" panose="020B0604020202020204" pitchFamily="34" charset="0"/>
                          <a:cs typeface="Arial" panose="020B0604020202020204" pitchFamily="34" charset="0"/>
                        </a:rPr>
                        <a:t> From </a:t>
                      </a:r>
                      <a:r>
                        <a:rPr lang="en-US" sz="2000" dirty="0" smtClean="0">
                          <a:solidFill>
                            <a:schemeClr val="tx1"/>
                          </a:solidFill>
                          <a:latin typeface="Arial" panose="020B0604020202020204" pitchFamily="34" charset="0"/>
                          <a:cs typeface="Arial" panose="020B0604020202020204" pitchFamily="34" charset="0"/>
                        </a:rPr>
                        <a:t>HOUSE PROPERTY</a:t>
                      </a:r>
                      <a:endParaRPr lang="en-IN" sz="200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IN" sz="2000" dirty="0"/>
                    </a:p>
                  </a:txBody>
                  <a:tcPr/>
                </a:tc>
              </a:tr>
              <a:tr h="457997">
                <a:tc>
                  <a:txBody>
                    <a:bodyPr/>
                    <a:lstStyle/>
                    <a:p>
                      <a:pPr algn="just"/>
                      <a:r>
                        <a:rPr lang="en-US" sz="2000" b="1" dirty="0" smtClean="0">
                          <a:latin typeface="Arial" panose="020B0604020202020204" pitchFamily="34" charset="0"/>
                          <a:cs typeface="Arial" panose="020B0604020202020204" pitchFamily="34" charset="0"/>
                        </a:rPr>
                        <a:t>IT</a:t>
                      </a:r>
                      <a:r>
                        <a:rPr lang="en-US" sz="2000" b="1" baseline="0" dirty="0" smtClean="0">
                          <a:latin typeface="Arial" panose="020B0604020202020204" pitchFamily="34" charset="0"/>
                          <a:cs typeface="Arial" panose="020B0604020202020204" pitchFamily="34" charset="0"/>
                        </a:rPr>
                        <a:t> Act 2025</a:t>
                      </a:r>
                      <a:endParaRPr lang="en-IN" sz="2000" b="1" dirty="0">
                        <a:latin typeface="Arial" panose="020B0604020202020204" pitchFamily="34" charset="0"/>
                        <a:cs typeface="Arial" panose="020B0604020202020204" pitchFamily="34" charset="0"/>
                      </a:endParaRPr>
                    </a:p>
                  </a:txBody>
                  <a:tcPr/>
                </a:tc>
                <a:tc>
                  <a:txBody>
                    <a:bodyPr/>
                    <a:lstStyle/>
                    <a:p>
                      <a:pPr algn="just"/>
                      <a:r>
                        <a:rPr lang="en-US" sz="2000" b="1" dirty="0" smtClean="0">
                          <a:latin typeface="Arial" panose="020B0604020202020204" pitchFamily="34" charset="0"/>
                          <a:cs typeface="Arial" panose="020B0604020202020204" pitchFamily="34" charset="0"/>
                        </a:rPr>
                        <a:t>IT</a:t>
                      </a:r>
                      <a:r>
                        <a:rPr lang="en-US" sz="2000" b="1" baseline="0" dirty="0" smtClean="0">
                          <a:latin typeface="Arial" panose="020B0604020202020204" pitchFamily="34" charset="0"/>
                          <a:cs typeface="Arial" panose="020B0604020202020204" pitchFamily="34" charset="0"/>
                        </a:rPr>
                        <a:t> Act 1961</a:t>
                      </a:r>
                      <a:endParaRPr lang="en-IN" sz="2000" b="1" dirty="0">
                        <a:latin typeface="Arial" panose="020B0604020202020204" pitchFamily="34" charset="0"/>
                        <a:cs typeface="Arial" panose="020B0604020202020204" pitchFamily="34" charset="0"/>
                      </a:endParaRPr>
                    </a:p>
                  </a:txBody>
                  <a:tcPr/>
                </a:tc>
              </a:tr>
              <a:tr h="457997">
                <a:tc>
                  <a:txBody>
                    <a:bodyPr/>
                    <a:lstStyle/>
                    <a:p>
                      <a:pPr algn="just"/>
                      <a:r>
                        <a:rPr lang="en-US" sz="2000" b="1" dirty="0" smtClean="0">
                          <a:latin typeface="Arial" panose="020B0604020202020204" pitchFamily="34" charset="0"/>
                          <a:cs typeface="Arial" panose="020B0604020202020204" pitchFamily="34" charset="0"/>
                        </a:rPr>
                        <a:t>Sec</a:t>
                      </a:r>
                      <a:r>
                        <a:rPr lang="en-US" sz="2000" b="1" baseline="0" dirty="0" smtClean="0">
                          <a:latin typeface="Arial" panose="020B0604020202020204" pitchFamily="34" charset="0"/>
                          <a:cs typeface="Arial" panose="020B0604020202020204" pitchFamily="34" charset="0"/>
                        </a:rPr>
                        <a:t> 20-charging section</a:t>
                      </a:r>
                      <a:endParaRPr lang="en-IN" sz="2000" b="1" dirty="0">
                        <a:latin typeface="Arial" panose="020B0604020202020204" pitchFamily="34" charset="0"/>
                        <a:cs typeface="Arial" panose="020B0604020202020204" pitchFamily="34" charset="0"/>
                      </a:endParaRPr>
                    </a:p>
                  </a:txBody>
                  <a:tcPr/>
                </a:tc>
                <a:tc>
                  <a:txBody>
                    <a:bodyPr/>
                    <a:lstStyle/>
                    <a:p>
                      <a:pPr algn="just"/>
                      <a:r>
                        <a:rPr lang="en-US" sz="2000" b="1" dirty="0" smtClean="0">
                          <a:latin typeface="Arial" panose="020B0604020202020204" pitchFamily="34" charset="0"/>
                          <a:cs typeface="Arial" panose="020B0604020202020204" pitchFamily="34" charset="0"/>
                        </a:rPr>
                        <a:t>Sec</a:t>
                      </a:r>
                      <a:r>
                        <a:rPr lang="en-US" sz="2000" b="1" baseline="0" dirty="0" smtClean="0">
                          <a:latin typeface="Arial" panose="020B0604020202020204" pitchFamily="34" charset="0"/>
                          <a:cs typeface="Arial" panose="020B0604020202020204" pitchFamily="34" charset="0"/>
                        </a:rPr>
                        <a:t> 22-charging section</a:t>
                      </a:r>
                      <a:endParaRPr lang="en-IN" sz="2000" b="1" dirty="0">
                        <a:latin typeface="Arial" panose="020B0604020202020204" pitchFamily="34" charset="0"/>
                        <a:cs typeface="Arial" panose="020B0604020202020204" pitchFamily="34" charset="0"/>
                      </a:endParaRPr>
                    </a:p>
                  </a:txBody>
                  <a:tcPr/>
                </a:tc>
              </a:tr>
              <a:tr h="457997">
                <a:tc>
                  <a:txBody>
                    <a:bodyPr/>
                    <a:lstStyle/>
                    <a:p>
                      <a:pPr algn="just"/>
                      <a:r>
                        <a:rPr lang="en-US" sz="2000" dirty="0" smtClean="0">
                          <a:latin typeface="Arial" panose="020B0604020202020204" pitchFamily="34" charset="0"/>
                          <a:cs typeface="Arial" panose="020B0604020202020204" pitchFamily="34" charset="0"/>
                        </a:rPr>
                        <a:t>Section 21(1)-Annual</a:t>
                      </a:r>
                      <a:r>
                        <a:rPr lang="en-US" sz="2000" baseline="0" dirty="0" smtClean="0">
                          <a:latin typeface="Arial" panose="020B0604020202020204" pitchFamily="34" charset="0"/>
                          <a:cs typeface="Arial" panose="020B0604020202020204" pitchFamily="34" charset="0"/>
                        </a:rPr>
                        <a:t> Value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Section 23(1)(a)</a:t>
                      </a:r>
                      <a:r>
                        <a:rPr lang="en-US" sz="2000" baseline="0" dirty="0" smtClean="0">
                          <a:latin typeface="Arial" panose="020B0604020202020204" pitchFamily="34" charset="0"/>
                          <a:cs typeface="Arial" panose="020B0604020202020204" pitchFamily="34" charset="0"/>
                        </a:rPr>
                        <a:t> and (b)</a:t>
                      </a:r>
                      <a:endParaRPr lang="en-IN" sz="2000" dirty="0">
                        <a:latin typeface="Arial" panose="020B0604020202020204" pitchFamily="34" charset="0"/>
                        <a:cs typeface="Arial" panose="020B0604020202020204" pitchFamily="34" charset="0"/>
                      </a:endParaRPr>
                    </a:p>
                  </a:txBody>
                  <a:tcPr/>
                </a:tc>
              </a:tr>
              <a:tr h="4579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 21(2)</a:t>
                      </a:r>
                      <a:endParaRPr lang="en-IN" sz="2000" dirty="0" smtClean="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Section 23(1)(c)</a:t>
                      </a:r>
                      <a:endParaRPr lang="en-IN" sz="2000" dirty="0">
                        <a:latin typeface="Arial" panose="020B0604020202020204" pitchFamily="34" charset="0"/>
                        <a:cs typeface="Arial" panose="020B0604020202020204" pitchFamily="34" charset="0"/>
                      </a:endParaRPr>
                    </a:p>
                  </a:txBody>
                  <a:tcPr/>
                </a:tc>
              </a:tr>
              <a:tr h="4579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 21(3)</a:t>
                      </a:r>
                      <a:endParaRPr lang="en-IN" sz="2000" dirty="0" smtClean="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Proviso</a:t>
                      </a:r>
                      <a:r>
                        <a:rPr lang="en-US" sz="2000" baseline="0" dirty="0" smtClean="0">
                          <a:latin typeface="Arial" panose="020B0604020202020204" pitchFamily="34" charset="0"/>
                          <a:cs typeface="Arial" panose="020B0604020202020204" pitchFamily="34" charset="0"/>
                        </a:rPr>
                        <a:t> to Section 23(1) and 27(vi)</a:t>
                      </a:r>
                      <a:endParaRPr lang="en-IN" sz="2000" dirty="0">
                        <a:latin typeface="Arial" panose="020B0604020202020204" pitchFamily="34" charset="0"/>
                        <a:cs typeface="Arial" panose="020B0604020202020204" pitchFamily="34" charset="0"/>
                      </a:endParaRPr>
                    </a:p>
                  </a:txBody>
                  <a:tcPr/>
                </a:tc>
              </a:tr>
              <a:tr h="43469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 21(4)</a:t>
                      </a:r>
                      <a:endParaRPr lang="en-IN" sz="2000" dirty="0" smtClean="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Explanation to Section 23(1)</a:t>
                      </a:r>
                      <a:endParaRPr lang="en-IN" sz="2000" dirty="0">
                        <a:latin typeface="Arial" panose="020B0604020202020204" pitchFamily="34" charset="0"/>
                        <a:cs typeface="Arial" panose="020B0604020202020204" pitchFamily="34" charset="0"/>
                      </a:endParaRPr>
                    </a:p>
                  </a:txBody>
                  <a:tcPr/>
                </a:tc>
              </a:tr>
              <a:tr h="4579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 21(5)</a:t>
                      </a:r>
                      <a:endParaRPr lang="en-IN" sz="2000" dirty="0" smtClean="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Section 23 (5)</a:t>
                      </a:r>
                      <a:endParaRPr lang="en-IN" sz="2000" dirty="0">
                        <a:latin typeface="Arial" panose="020B0604020202020204" pitchFamily="34" charset="0"/>
                        <a:cs typeface="Arial" panose="020B0604020202020204" pitchFamily="34" charset="0"/>
                      </a:endParaRPr>
                    </a:p>
                  </a:txBody>
                  <a:tcPr/>
                </a:tc>
              </a:tr>
              <a:tr h="4579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 21(6)</a:t>
                      </a:r>
                      <a:endParaRPr lang="en-IN" sz="2000" dirty="0" smtClean="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Section 23 (2)</a:t>
                      </a:r>
                      <a:endParaRPr lang="en-IN" sz="2000" dirty="0">
                        <a:latin typeface="Arial" panose="020B0604020202020204" pitchFamily="34" charset="0"/>
                        <a:cs typeface="Arial" panose="020B0604020202020204" pitchFamily="34" charset="0"/>
                      </a:endParaRPr>
                    </a:p>
                  </a:txBody>
                  <a:tcPr/>
                </a:tc>
              </a:tr>
              <a:tr h="4579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 21(7)(a)</a:t>
                      </a:r>
                      <a:endParaRPr lang="en-IN" sz="2000" dirty="0" smtClean="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Section 23 (4)(a)</a:t>
                      </a:r>
                      <a:endParaRPr lang="en-IN" sz="2000" dirty="0">
                        <a:latin typeface="Arial" panose="020B0604020202020204" pitchFamily="34" charset="0"/>
                        <a:cs typeface="Arial" panose="020B0604020202020204" pitchFamily="34" charset="0"/>
                      </a:endParaRPr>
                    </a:p>
                  </a:txBody>
                  <a:tcPr/>
                </a:tc>
              </a:tr>
              <a:tr h="4579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Section 21(7)(b)</a:t>
                      </a:r>
                      <a:endParaRPr lang="en-IN" sz="2000" dirty="0" smtClean="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Section 23 (3)</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980540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024768148"/>
              </p:ext>
            </p:extLst>
          </p:nvPr>
        </p:nvGraphicFramePr>
        <p:xfrm>
          <a:off x="914400" y="1094705"/>
          <a:ext cx="10406130" cy="2991025"/>
        </p:xfrm>
        <a:graphic>
          <a:graphicData uri="http://schemas.openxmlformats.org/drawingml/2006/table">
            <a:tbl>
              <a:tblPr firstRow="1" bandRow="1">
                <a:tableStyleId>{5C22544A-7EE6-4342-B048-85BDC9FD1C3A}</a:tableStyleId>
              </a:tblPr>
              <a:tblGrid>
                <a:gridCol w="5190374"/>
                <a:gridCol w="5215756"/>
              </a:tblGrid>
              <a:tr h="457997">
                <a:tc gridSpan="2">
                  <a:txBody>
                    <a:bodyPr/>
                    <a:lstStyle/>
                    <a:p>
                      <a:pPr algn="ctr"/>
                      <a:r>
                        <a:rPr lang="en-US" sz="2000" dirty="0" smtClean="0">
                          <a:solidFill>
                            <a:schemeClr val="tx1"/>
                          </a:solidFill>
                        </a:rPr>
                        <a:t>HOUSE PROPERTY</a:t>
                      </a:r>
                      <a:endParaRPr lang="en-IN" sz="2000" dirty="0">
                        <a:solidFill>
                          <a:schemeClr val="tx1"/>
                        </a:solidFill>
                      </a:endParaRPr>
                    </a:p>
                  </a:txBody>
                  <a:tcPr/>
                </a:tc>
                <a:tc hMerge="1">
                  <a:txBody>
                    <a:bodyPr/>
                    <a:lstStyle/>
                    <a:p>
                      <a:endParaRPr lang="en-IN" sz="2000" dirty="0"/>
                    </a:p>
                  </a:txBody>
                  <a:tcPr/>
                </a:tc>
              </a:tr>
              <a:tr h="457997">
                <a:tc>
                  <a:txBody>
                    <a:bodyPr/>
                    <a:lstStyle/>
                    <a:p>
                      <a:r>
                        <a:rPr lang="en-US" sz="2000" b="1" dirty="0" smtClean="0"/>
                        <a:t>IT</a:t>
                      </a:r>
                      <a:r>
                        <a:rPr lang="en-US" sz="2000" b="1" baseline="0" dirty="0" smtClean="0"/>
                        <a:t> Act 2025</a:t>
                      </a:r>
                      <a:endParaRPr lang="en-IN" sz="2000" b="1" dirty="0"/>
                    </a:p>
                  </a:txBody>
                  <a:tcPr/>
                </a:tc>
                <a:tc>
                  <a:txBody>
                    <a:bodyPr/>
                    <a:lstStyle/>
                    <a:p>
                      <a:r>
                        <a:rPr lang="en-US" sz="2000" b="1" dirty="0" smtClean="0"/>
                        <a:t>IT</a:t>
                      </a:r>
                      <a:r>
                        <a:rPr lang="en-US" sz="2000" b="1" baseline="0" dirty="0" smtClean="0"/>
                        <a:t> Act 1961</a:t>
                      </a:r>
                      <a:endParaRPr lang="en-IN" sz="2000" b="1" dirty="0"/>
                    </a:p>
                  </a:txBody>
                  <a:tcPr/>
                </a:tc>
              </a:tr>
              <a:tr h="457997">
                <a:tc>
                  <a:txBody>
                    <a:bodyPr/>
                    <a:lstStyle/>
                    <a:p>
                      <a:r>
                        <a:rPr lang="en-US" sz="2000" b="0" dirty="0" smtClean="0">
                          <a:latin typeface="Arial" panose="020B0604020202020204" pitchFamily="34" charset="0"/>
                          <a:cs typeface="Arial" panose="020B0604020202020204" pitchFamily="34" charset="0"/>
                        </a:rPr>
                        <a:t>Sec 22- deduction</a:t>
                      </a:r>
                      <a:r>
                        <a:rPr lang="en-US" sz="2000" b="0" baseline="0" dirty="0" smtClean="0">
                          <a:latin typeface="Arial" panose="020B0604020202020204" pitchFamily="34" charset="0"/>
                          <a:cs typeface="Arial" panose="020B0604020202020204" pitchFamily="34" charset="0"/>
                        </a:rPr>
                        <a:t> from Income from house property</a:t>
                      </a:r>
                      <a:endParaRPr lang="en-IN" sz="2000" b="0" dirty="0">
                        <a:latin typeface="Arial" panose="020B0604020202020204" pitchFamily="34" charset="0"/>
                        <a:cs typeface="Arial" panose="020B0604020202020204" pitchFamily="34" charset="0"/>
                      </a:endParaRPr>
                    </a:p>
                  </a:txBody>
                  <a:tcPr/>
                </a:tc>
                <a:tc>
                  <a:txBody>
                    <a:bodyPr/>
                    <a:lstStyle/>
                    <a:p>
                      <a:r>
                        <a:rPr lang="en-US" sz="2000" b="0" dirty="0" smtClean="0">
                          <a:latin typeface="Arial" panose="020B0604020202020204" pitchFamily="34" charset="0"/>
                          <a:cs typeface="Arial" panose="020B0604020202020204" pitchFamily="34" charset="0"/>
                        </a:rPr>
                        <a:t>Sec</a:t>
                      </a:r>
                      <a:r>
                        <a:rPr lang="en-US" sz="2000" b="0" baseline="0" dirty="0" smtClean="0">
                          <a:latin typeface="Arial" panose="020B0604020202020204" pitchFamily="34" charset="0"/>
                          <a:cs typeface="Arial" panose="020B0604020202020204" pitchFamily="34" charset="0"/>
                        </a:rPr>
                        <a:t> 24 and 25</a:t>
                      </a:r>
                      <a:endParaRPr lang="en-IN" sz="2000" b="0" dirty="0">
                        <a:latin typeface="Arial" panose="020B0604020202020204" pitchFamily="34" charset="0"/>
                        <a:cs typeface="Arial" panose="020B0604020202020204" pitchFamily="34" charset="0"/>
                      </a:endParaRPr>
                    </a:p>
                  </a:txBody>
                  <a:tcPr/>
                </a:tc>
              </a:tr>
              <a:tr h="457997">
                <a:tc>
                  <a:txBody>
                    <a:bodyPr/>
                    <a:lstStyle/>
                    <a:p>
                      <a:r>
                        <a:rPr lang="en-US" sz="2000" b="0" dirty="0" smtClean="0">
                          <a:latin typeface="Arial" panose="020B0604020202020204" pitchFamily="34" charset="0"/>
                          <a:cs typeface="Arial" panose="020B0604020202020204" pitchFamily="34" charset="0"/>
                        </a:rPr>
                        <a:t>Sec 23- Arrears</a:t>
                      </a:r>
                      <a:r>
                        <a:rPr lang="en-US" sz="2000" b="0" baseline="0" dirty="0" smtClean="0">
                          <a:latin typeface="Arial" panose="020B0604020202020204" pitchFamily="34" charset="0"/>
                          <a:cs typeface="Arial" panose="020B0604020202020204" pitchFamily="34" charset="0"/>
                        </a:rPr>
                        <a:t> of Rent and unrealized Rent</a:t>
                      </a:r>
                      <a:endParaRPr lang="en-IN" sz="2000" b="0" dirty="0">
                        <a:latin typeface="Arial" panose="020B0604020202020204" pitchFamily="34" charset="0"/>
                        <a:cs typeface="Arial" panose="020B0604020202020204" pitchFamily="34" charset="0"/>
                      </a:endParaRPr>
                    </a:p>
                  </a:txBody>
                  <a:tcPr/>
                </a:tc>
                <a:tc>
                  <a:txBody>
                    <a:bodyPr/>
                    <a:lstStyle/>
                    <a:p>
                      <a:r>
                        <a:rPr lang="en-US" sz="2000" b="0" dirty="0" smtClean="0">
                          <a:latin typeface="Arial" panose="020B0604020202020204" pitchFamily="34" charset="0"/>
                          <a:cs typeface="Arial" panose="020B0604020202020204" pitchFamily="34" charset="0"/>
                        </a:rPr>
                        <a:t>25A</a:t>
                      </a:r>
                      <a:endParaRPr lang="en-IN" sz="2000" b="0" dirty="0">
                        <a:latin typeface="Arial" panose="020B0604020202020204" pitchFamily="34" charset="0"/>
                        <a:cs typeface="Arial" panose="020B0604020202020204" pitchFamily="34" charset="0"/>
                      </a:endParaRPr>
                    </a:p>
                  </a:txBody>
                  <a:tcPr/>
                </a:tc>
              </a:tr>
              <a:tr h="457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Arial" panose="020B0604020202020204" pitchFamily="34" charset="0"/>
                          <a:cs typeface="Arial" panose="020B0604020202020204" pitchFamily="34" charset="0"/>
                        </a:rPr>
                        <a:t>Sec 24-Property</a:t>
                      </a:r>
                      <a:r>
                        <a:rPr lang="en-US" sz="2000" b="0" baseline="0" dirty="0" smtClean="0">
                          <a:latin typeface="Arial" panose="020B0604020202020204" pitchFamily="34" charset="0"/>
                          <a:cs typeface="Arial" panose="020B0604020202020204" pitchFamily="34" charset="0"/>
                        </a:rPr>
                        <a:t> owned by co owners</a:t>
                      </a:r>
                      <a:endParaRPr lang="en-IN" sz="2000" b="0" dirty="0" smtClean="0">
                        <a:latin typeface="Arial" panose="020B0604020202020204" pitchFamily="34" charset="0"/>
                        <a:cs typeface="Arial" panose="020B0604020202020204" pitchFamily="34" charset="0"/>
                      </a:endParaRPr>
                    </a:p>
                  </a:txBody>
                  <a:tcPr/>
                </a:tc>
                <a:tc>
                  <a:txBody>
                    <a:bodyPr/>
                    <a:lstStyle/>
                    <a:p>
                      <a:r>
                        <a:rPr lang="en-US" sz="2000" b="0" dirty="0" smtClean="0">
                          <a:latin typeface="Arial" panose="020B0604020202020204" pitchFamily="34" charset="0"/>
                          <a:cs typeface="Arial" panose="020B0604020202020204" pitchFamily="34" charset="0"/>
                        </a:rPr>
                        <a:t>26</a:t>
                      </a:r>
                      <a:endParaRPr lang="en-IN" sz="2000" b="0" dirty="0">
                        <a:latin typeface="Arial" panose="020B0604020202020204" pitchFamily="34" charset="0"/>
                        <a:cs typeface="Arial" panose="020B0604020202020204" pitchFamily="34" charset="0"/>
                      </a:endParaRPr>
                    </a:p>
                  </a:txBody>
                  <a:tcPr/>
                </a:tc>
              </a:tr>
              <a:tr h="457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Arial" panose="020B0604020202020204" pitchFamily="34" charset="0"/>
                          <a:cs typeface="Arial" panose="020B0604020202020204" pitchFamily="34" charset="0"/>
                        </a:rPr>
                        <a:t>Sec 25- Interpretation</a:t>
                      </a:r>
                      <a:endParaRPr lang="en-IN" sz="2000" b="0" dirty="0" smtClean="0">
                        <a:latin typeface="Arial" panose="020B0604020202020204" pitchFamily="34" charset="0"/>
                        <a:cs typeface="Arial" panose="020B0604020202020204" pitchFamily="34" charset="0"/>
                      </a:endParaRPr>
                    </a:p>
                  </a:txBody>
                  <a:tcPr/>
                </a:tc>
                <a:tc>
                  <a:txBody>
                    <a:bodyPr/>
                    <a:lstStyle/>
                    <a:p>
                      <a:r>
                        <a:rPr lang="en-US" sz="2000" b="0" dirty="0" smtClean="0">
                          <a:latin typeface="Arial" panose="020B0604020202020204" pitchFamily="34" charset="0"/>
                          <a:cs typeface="Arial" panose="020B0604020202020204" pitchFamily="34" charset="0"/>
                        </a:rPr>
                        <a:t>27</a:t>
                      </a:r>
                      <a:endParaRPr lang="en-IN" sz="2000" b="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259065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19238FB9-C8C7-722C-5591-CACBC958756B}"/>
              </a:ext>
            </a:extLst>
          </p:cNvPr>
          <p:cNvGraphicFramePr>
            <a:graphicFrameLocks noGrp="1"/>
          </p:cNvGraphicFramePr>
          <p:nvPr>
            <p:extLst>
              <p:ext uri="{D42A27DB-BD31-4B8C-83A1-F6EECF244321}">
                <p14:modId xmlns:p14="http://schemas.microsoft.com/office/powerpoint/2010/main" val="3800169367"/>
              </p:ext>
            </p:extLst>
          </p:nvPr>
        </p:nvGraphicFramePr>
        <p:xfrm>
          <a:off x="876886" y="670560"/>
          <a:ext cx="10438227" cy="5394960"/>
        </p:xfrm>
        <a:graphic>
          <a:graphicData uri="http://schemas.openxmlformats.org/drawingml/2006/table">
            <a:tbl>
              <a:tblPr firstRow="1" bandRow="1">
                <a:tableStyleId>{5C22544A-7EE6-4342-B048-85BDC9FD1C3A}</a:tableStyleId>
              </a:tblPr>
              <a:tblGrid>
                <a:gridCol w="1656002">
                  <a:extLst>
                    <a:ext uri="{9D8B030D-6E8A-4147-A177-3AD203B41FA5}">
                      <a16:colId xmlns:a16="http://schemas.microsoft.com/office/drawing/2014/main" xmlns="" val="814798914"/>
                    </a:ext>
                  </a:extLst>
                </a:gridCol>
                <a:gridCol w="6217217">
                  <a:extLst>
                    <a:ext uri="{9D8B030D-6E8A-4147-A177-3AD203B41FA5}">
                      <a16:colId xmlns:a16="http://schemas.microsoft.com/office/drawing/2014/main" xmlns="" val="2512886813"/>
                    </a:ext>
                  </a:extLst>
                </a:gridCol>
                <a:gridCol w="2565008">
                  <a:extLst>
                    <a:ext uri="{9D8B030D-6E8A-4147-A177-3AD203B41FA5}">
                      <a16:colId xmlns:a16="http://schemas.microsoft.com/office/drawing/2014/main" xmlns="" val="1002613900"/>
                    </a:ext>
                  </a:extLst>
                </a:gridCol>
              </a:tblGrid>
              <a:tr h="370840">
                <a:tc gridSpan="3">
                  <a:txBody>
                    <a:bodyPr/>
                    <a:lstStyle/>
                    <a:p>
                      <a:pPr algn="just"/>
                      <a:r>
                        <a:rPr lang="en-US" sz="2000" dirty="0" smtClean="0">
                          <a:latin typeface="Arial" panose="020B0604020202020204" pitchFamily="34" charset="0"/>
                          <a:cs typeface="Arial" panose="020B0604020202020204" pitchFamily="34" charset="0"/>
                        </a:rPr>
                        <a:t>Income</a:t>
                      </a:r>
                      <a:r>
                        <a:rPr lang="en-US" sz="2000" baseline="0" dirty="0" smtClean="0">
                          <a:latin typeface="Arial" panose="020B0604020202020204" pitchFamily="34" charset="0"/>
                          <a:cs typeface="Arial" panose="020B0604020202020204" pitchFamily="34" charset="0"/>
                        </a:rPr>
                        <a:t> From Business and Profession</a:t>
                      </a:r>
                      <a:endParaRPr lang="en-IN" sz="2000" dirty="0">
                        <a:latin typeface="Arial" panose="020B0604020202020204" pitchFamily="34" charset="0"/>
                        <a:cs typeface="Arial" panose="020B0604020202020204" pitchFamily="34" charset="0"/>
                      </a:endParaRPr>
                    </a:p>
                  </a:txBody>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IN" dirty="0">
                        <a:latin typeface="Arial" panose="020B0604020202020204" pitchFamily="34" charset="0"/>
                        <a:cs typeface="Arial" panose="020B0604020202020204" pitchFamily="34" charset="0"/>
                      </a:endParaRPr>
                    </a:p>
                  </a:txBody>
                  <a:tcPr/>
                </a:tc>
                <a:tc hMerge="1">
                  <a:txBody>
                    <a:bodyPr/>
                    <a:lstStyle/>
                    <a:p>
                      <a:pPr algn="just"/>
                      <a:endParaRPr lang="en-IN" dirty="0">
                        <a:latin typeface="Arial" panose="020B0604020202020204" pitchFamily="34" charset="0"/>
                        <a:cs typeface="Arial" panose="020B0604020202020204" pitchFamily="34" charset="0"/>
                      </a:endParaRPr>
                    </a:p>
                  </a:txBody>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solidFill>
                            <a:srgbClr val="FF0000"/>
                          </a:solidFill>
                          <a:latin typeface="Arial" panose="020B0604020202020204" pitchFamily="34" charset="0"/>
                          <a:cs typeface="Arial" panose="020B0604020202020204" pitchFamily="34" charset="0"/>
                        </a:rPr>
                        <a:t>Section in ITA 2025</a:t>
                      </a:r>
                    </a:p>
                    <a:p>
                      <a:pPr algn="just"/>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smtClean="0">
                          <a:solidFill>
                            <a:srgbClr val="FF0000"/>
                          </a:solidFill>
                          <a:latin typeface="Arial" panose="020B0604020202020204" pitchFamily="34" charset="0"/>
                          <a:cs typeface="Arial" panose="020B0604020202020204" pitchFamily="34" charset="0"/>
                        </a:rPr>
                        <a:t>Description( reduced</a:t>
                      </a:r>
                      <a:r>
                        <a:rPr lang="en-IN" sz="2000" baseline="0" dirty="0" smtClean="0">
                          <a:solidFill>
                            <a:srgbClr val="FF0000"/>
                          </a:solidFill>
                          <a:latin typeface="Arial" panose="020B0604020202020204" pitchFamily="34" charset="0"/>
                          <a:cs typeface="Arial" panose="020B0604020202020204" pitchFamily="34" charset="0"/>
                        </a:rPr>
                        <a:t> from 65 to 41 section)</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aseline="0" dirty="0" smtClean="0">
                          <a:solidFill>
                            <a:srgbClr val="FF0000"/>
                          </a:solidFill>
                          <a:latin typeface="Arial" panose="020B0604020202020204" pitchFamily="34" charset="0"/>
                          <a:cs typeface="Arial" panose="020B0604020202020204" pitchFamily="34" charset="0"/>
                        </a:rPr>
                        <a:t>Various contingency like in actual cost or bad debts is in the form of table, formula has been introduced, many </a:t>
                      </a:r>
                      <a:r>
                        <a:rPr lang="en-US" sz="2000" baseline="0" dirty="0" err="1" smtClean="0">
                          <a:solidFill>
                            <a:srgbClr val="FF0000"/>
                          </a:solidFill>
                          <a:latin typeface="Arial" panose="020B0604020202020204" pitchFamily="34" charset="0"/>
                          <a:cs typeface="Arial" panose="020B0604020202020204" pitchFamily="34" charset="0"/>
                        </a:rPr>
                        <a:t>redundent</a:t>
                      </a:r>
                      <a:r>
                        <a:rPr lang="en-US" sz="2000" baseline="0" dirty="0" smtClean="0">
                          <a:solidFill>
                            <a:srgbClr val="FF0000"/>
                          </a:solidFill>
                          <a:latin typeface="Arial" panose="020B0604020202020204" pitchFamily="34" charset="0"/>
                          <a:cs typeface="Arial" panose="020B0604020202020204" pitchFamily="34" charset="0"/>
                        </a:rPr>
                        <a:t> provision has been deleted)</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solidFill>
                            <a:srgbClr val="FF0000"/>
                          </a:solidFill>
                          <a:latin typeface="Arial" panose="020B0604020202020204" pitchFamily="34" charset="0"/>
                          <a:cs typeface="Arial" panose="020B0604020202020204" pitchFamily="34" charset="0"/>
                        </a:rPr>
                        <a:t>Corresponding Section (s) in ITA 1961</a:t>
                      </a:r>
                    </a:p>
                    <a:p>
                      <a:pPr algn="just"/>
                      <a:endParaRPr lang="en-IN" sz="20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83412546"/>
                  </a:ext>
                </a:extLst>
              </a:tr>
              <a:tr h="370840">
                <a:tc>
                  <a:txBody>
                    <a:bodyPr/>
                    <a:lstStyle/>
                    <a:p>
                      <a:pPr algn="just"/>
                      <a:r>
                        <a:rPr lang="en-US" sz="2000" dirty="0">
                          <a:latin typeface="Arial" panose="020B0604020202020204" pitchFamily="34" charset="0"/>
                          <a:cs typeface="Arial" panose="020B0604020202020204" pitchFamily="34" charset="0"/>
                        </a:rPr>
                        <a:t>26</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Income under head "Profits and gains of business or profession</a:t>
                      </a:r>
                      <a:r>
                        <a:rPr lang="en-IN" sz="200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28</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04144881"/>
                  </a:ext>
                </a:extLst>
              </a:tr>
              <a:tr h="370840">
                <a:tc>
                  <a:txBody>
                    <a:bodyPr/>
                    <a:lstStyle/>
                    <a:p>
                      <a:pPr algn="just"/>
                      <a:r>
                        <a:rPr lang="en-US" sz="2000" dirty="0">
                          <a:latin typeface="Arial" panose="020B0604020202020204" pitchFamily="34" charset="0"/>
                          <a:cs typeface="Arial" panose="020B0604020202020204" pitchFamily="34" charset="0"/>
                        </a:rPr>
                        <a:t>27</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Manner of computing profits and gains of business or </a:t>
                      </a:r>
                      <a:r>
                        <a:rPr lang="en-IN" sz="2000" dirty="0" smtClean="0">
                          <a:latin typeface="Arial" panose="020B0604020202020204" pitchFamily="34" charset="0"/>
                          <a:cs typeface="Arial" panose="020B0604020202020204" pitchFamily="34" charset="0"/>
                        </a:rPr>
                        <a:t>profession</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29</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0858050"/>
                  </a:ext>
                </a:extLst>
              </a:tr>
              <a:tr h="370840">
                <a:tc>
                  <a:txBody>
                    <a:bodyPr/>
                    <a:lstStyle/>
                    <a:p>
                      <a:pPr algn="just"/>
                      <a:r>
                        <a:rPr lang="en-US" sz="2000" dirty="0">
                          <a:latin typeface="Arial" panose="020B0604020202020204" pitchFamily="34" charset="0"/>
                          <a:cs typeface="Arial" panose="020B0604020202020204" pitchFamily="34" charset="0"/>
                        </a:rPr>
                        <a:t>28</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Rent, rates, taxes, repairs and insurance</a:t>
                      </a:r>
                    </a:p>
                  </a:txBody>
                  <a:tcPr/>
                </a:tc>
                <a:tc>
                  <a:txBody>
                    <a:bodyPr/>
                    <a:lstStyle/>
                    <a:p>
                      <a:pPr algn="just"/>
                      <a:r>
                        <a:rPr lang="en-US" sz="2000" dirty="0">
                          <a:latin typeface="Arial" panose="020B0604020202020204" pitchFamily="34" charset="0"/>
                          <a:cs typeface="Arial" panose="020B0604020202020204" pitchFamily="34" charset="0"/>
                        </a:rPr>
                        <a:t>30  31  38</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4783191"/>
                  </a:ext>
                </a:extLst>
              </a:tr>
              <a:tr h="370840">
                <a:tc>
                  <a:txBody>
                    <a:bodyPr/>
                    <a:lstStyle/>
                    <a:p>
                      <a:pPr algn="just"/>
                      <a:r>
                        <a:rPr lang="en-US" sz="2000" dirty="0">
                          <a:latin typeface="Arial" panose="020B0604020202020204" pitchFamily="34" charset="0"/>
                          <a:cs typeface="Arial" panose="020B0604020202020204" pitchFamily="34" charset="0"/>
                        </a:rPr>
                        <a:t>29</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Deductions related to employee welfare</a:t>
                      </a:r>
                      <a:r>
                        <a:rPr lang="en-IN" sz="200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36  40A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66477136"/>
                  </a:ext>
                </a:extLst>
              </a:tr>
              <a:tr h="370840">
                <a:tc>
                  <a:txBody>
                    <a:bodyPr/>
                    <a:lstStyle/>
                    <a:p>
                      <a:pPr algn="just"/>
                      <a:r>
                        <a:rPr lang="en-US" sz="2000" dirty="0">
                          <a:latin typeface="Arial" panose="020B0604020202020204" pitchFamily="34" charset="0"/>
                          <a:cs typeface="Arial" panose="020B0604020202020204" pitchFamily="34" charset="0"/>
                        </a:rPr>
                        <a:t>30</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Deduction on certain </a:t>
                      </a:r>
                      <a:r>
                        <a:rPr lang="en-IN" sz="2000" dirty="0" smtClean="0">
                          <a:latin typeface="Arial" panose="020B0604020202020204" pitchFamily="34" charset="0"/>
                          <a:cs typeface="Arial" panose="020B0604020202020204" pitchFamily="34" charset="0"/>
                        </a:rPr>
                        <a:t>premium to be read with table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36</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93995530"/>
                  </a:ext>
                </a:extLst>
              </a:tr>
              <a:tr h="370840">
                <a:tc>
                  <a:txBody>
                    <a:bodyPr/>
                    <a:lstStyle/>
                    <a:p>
                      <a:pPr algn="just"/>
                      <a:r>
                        <a:rPr lang="en-US" sz="2000" dirty="0">
                          <a:latin typeface="Arial" panose="020B0604020202020204" pitchFamily="34" charset="0"/>
                          <a:cs typeface="Arial" panose="020B0604020202020204" pitchFamily="34" charset="0"/>
                        </a:rPr>
                        <a:t>31</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Deduction for bad debt and provision for bad and doubtful debt</a:t>
                      </a:r>
                      <a:r>
                        <a:rPr lang="en-IN" sz="2000" dirty="0" smtClean="0">
                          <a:latin typeface="Arial" panose="020B0604020202020204" pitchFamily="34" charset="0"/>
                          <a:cs typeface="Arial" panose="020B0604020202020204" pitchFamily="34" charset="0"/>
                        </a:rPr>
                        <a:t>.(logical</a:t>
                      </a:r>
                      <a:r>
                        <a:rPr lang="en-IN" sz="2000" baseline="0" dirty="0" smtClean="0">
                          <a:latin typeface="Arial" panose="020B0604020202020204" pitchFamily="34" charset="0"/>
                          <a:cs typeface="Arial" panose="020B0604020202020204" pitchFamily="34" charset="0"/>
                        </a:rPr>
                        <a:t> arrangement)</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36</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7518017"/>
                  </a:ext>
                </a:extLst>
              </a:tr>
              <a:tr h="370840">
                <a:tc>
                  <a:txBody>
                    <a:bodyPr/>
                    <a:lstStyle/>
                    <a:p>
                      <a:pPr algn="just"/>
                      <a:r>
                        <a:rPr lang="en-US" sz="2000" dirty="0">
                          <a:latin typeface="Arial" panose="020B0604020202020204" pitchFamily="34" charset="0"/>
                          <a:cs typeface="Arial" panose="020B0604020202020204" pitchFamily="34" charset="0"/>
                        </a:rPr>
                        <a:t>32</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Other deductions</a:t>
                      </a:r>
                    </a:p>
                  </a:txBody>
                  <a:tcPr/>
                </a:tc>
                <a:tc>
                  <a:txBody>
                    <a:bodyPr/>
                    <a:lstStyle/>
                    <a:p>
                      <a:pPr algn="just"/>
                      <a:r>
                        <a:rPr lang="en-US" sz="2000" dirty="0">
                          <a:latin typeface="Arial" panose="020B0604020202020204" pitchFamily="34" charset="0"/>
                          <a:cs typeface="Arial" panose="020B0604020202020204" pitchFamily="34" charset="0"/>
                        </a:rPr>
                        <a:t>36</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1029567"/>
                  </a:ext>
                </a:extLst>
              </a:tr>
            </a:tbl>
          </a:graphicData>
        </a:graphic>
      </p:graphicFrame>
    </p:spTree>
    <p:extLst>
      <p:ext uri="{BB962C8B-B14F-4D97-AF65-F5344CB8AC3E}">
        <p14:creationId xmlns:p14="http://schemas.microsoft.com/office/powerpoint/2010/main" val="133459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C7B375-B17B-DBC0-A9FF-90A3ACB5BA4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FC10CB79-652D-70E1-2E93-02740D9D9FA4}"/>
              </a:ext>
            </a:extLst>
          </p:cNvPr>
          <p:cNvGraphicFramePr>
            <a:graphicFrameLocks noGrp="1"/>
          </p:cNvGraphicFramePr>
          <p:nvPr>
            <p:extLst/>
          </p:nvPr>
        </p:nvGraphicFramePr>
        <p:xfrm>
          <a:off x="661183" y="621193"/>
          <a:ext cx="11363177" cy="6004560"/>
        </p:xfrm>
        <a:graphic>
          <a:graphicData uri="http://schemas.openxmlformats.org/drawingml/2006/table">
            <a:tbl>
              <a:tblPr firstRow="1" bandRow="1">
                <a:tableStyleId>{5C22544A-7EE6-4342-B048-85BDC9FD1C3A}</a:tableStyleId>
              </a:tblPr>
              <a:tblGrid>
                <a:gridCol w="2210973">
                  <a:extLst>
                    <a:ext uri="{9D8B030D-6E8A-4147-A177-3AD203B41FA5}">
                      <a16:colId xmlns:a16="http://schemas.microsoft.com/office/drawing/2014/main" xmlns="" val="814798914"/>
                    </a:ext>
                  </a:extLst>
                </a:gridCol>
                <a:gridCol w="6450879">
                  <a:extLst>
                    <a:ext uri="{9D8B030D-6E8A-4147-A177-3AD203B41FA5}">
                      <a16:colId xmlns:a16="http://schemas.microsoft.com/office/drawing/2014/main" xmlns="" val="2512886813"/>
                    </a:ext>
                  </a:extLst>
                </a:gridCol>
                <a:gridCol w="2701325">
                  <a:extLst>
                    <a:ext uri="{9D8B030D-6E8A-4147-A177-3AD203B41FA5}">
                      <a16:colId xmlns:a16="http://schemas.microsoft.com/office/drawing/2014/main" xmlns="" val="1002613900"/>
                    </a:ext>
                  </a:extLst>
                </a:gridCol>
              </a:tblGrid>
              <a:tr h="90238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Section in ITA </a:t>
                      </a:r>
                      <a:r>
                        <a:rPr lang="en-IN" dirty="0" smtClean="0">
                          <a:latin typeface="Arial" panose="020B0604020202020204" pitchFamily="34" charset="0"/>
                          <a:cs typeface="Arial" panose="020B0604020202020204" pitchFamily="34" charset="0"/>
                        </a:rPr>
                        <a:t>2025</a:t>
                      </a:r>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Description</a:t>
                      </a:r>
                    </a:p>
                    <a:p>
                      <a:pPr algn="just"/>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Corresponding Section (s) in ITA 1961</a:t>
                      </a:r>
                    </a:p>
                    <a:p>
                      <a:pPr algn="just"/>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83412546"/>
                  </a:ext>
                </a:extLst>
              </a:tr>
              <a:tr h="691828">
                <a:tc>
                  <a:txBody>
                    <a:bodyPr/>
                    <a:lstStyle/>
                    <a:p>
                      <a:pPr algn="just"/>
                      <a:r>
                        <a:rPr lang="en-US" sz="2000" dirty="0">
                          <a:latin typeface="Arial" panose="020B0604020202020204" pitchFamily="34" charset="0"/>
                          <a:cs typeface="Arial" panose="020B0604020202020204" pitchFamily="34" charset="0"/>
                        </a:rPr>
                        <a:t>33,39 and 41</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Deduction for depreciation.</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32, 38, 43(1) and 43(6</a:t>
                      </a:r>
                      <a:r>
                        <a:rPr lang="en-IN" sz="2000" dirty="0" smtClean="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04144881"/>
                  </a:ext>
                </a:extLst>
              </a:tr>
              <a:tr h="391033">
                <a:tc>
                  <a:txBody>
                    <a:bodyPr/>
                    <a:lstStyle/>
                    <a:p>
                      <a:pPr algn="just"/>
                      <a:r>
                        <a:rPr lang="en-US" sz="2000" dirty="0">
                          <a:latin typeface="Arial" panose="020B0604020202020204" pitchFamily="34" charset="0"/>
                          <a:cs typeface="Arial" panose="020B0604020202020204" pitchFamily="34" charset="0"/>
                        </a:rPr>
                        <a:t>34</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General conditions for allowable deductions.</a:t>
                      </a:r>
                    </a:p>
                  </a:txBody>
                  <a:tcPr/>
                </a:tc>
                <a:tc>
                  <a:txBody>
                    <a:bodyPr/>
                    <a:lstStyle/>
                    <a:p>
                      <a:pPr algn="just"/>
                      <a:r>
                        <a:rPr lang="en-US" sz="2000" dirty="0">
                          <a:latin typeface="Arial" panose="020B0604020202020204" pitchFamily="34" charset="0"/>
                          <a:cs typeface="Arial" panose="020B0604020202020204" pitchFamily="34" charset="0"/>
                        </a:rPr>
                        <a:t>37</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0858050"/>
                  </a:ext>
                </a:extLst>
              </a:tr>
              <a:tr h="391033">
                <a:tc>
                  <a:txBody>
                    <a:bodyPr/>
                    <a:lstStyle/>
                    <a:p>
                      <a:pPr algn="just"/>
                      <a:r>
                        <a:rPr lang="en-US" sz="2000" dirty="0">
                          <a:latin typeface="Arial" panose="020B0604020202020204" pitchFamily="34" charset="0"/>
                          <a:cs typeface="Arial" panose="020B0604020202020204" pitchFamily="34" charset="0"/>
                        </a:rPr>
                        <a:t>35</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Amounts not deductible in certain circumstances.</a:t>
                      </a:r>
                    </a:p>
                  </a:txBody>
                  <a:tcPr/>
                </a:tc>
                <a:tc>
                  <a:txBody>
                    <a:bodyPr/>
                    <a:lstStyle/>
                    <a:p>
                      <a:pPr algn="just"/>
                      <a:r>
                        <a:rPr lang="en-US" sz="2000" dirty="0">
                          <a:latin typeface="Arial" panose="020B0604020202020204" pitchFamily="34" charset="0"/>
                          <a:cs typeface="Arial" panose="020B0604020202020204" pitchFamily="34" charset="0"/>
                        </a:rPr>
                        <a:t>40</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4783191"/>
                  </a:ext>
                </a:extLst>
              </a:tr>
              <a:tr h="691828">
                <a:tc>
                  <a:txBody>
                    <a:bodyPr/>
                    <a:lstStyle/>
                    <a:p>
                      <a:pPr algn="just"/>
                      <a:r>
                        <a:rPr lang="en-US" sz="2000" dirty="0">
                          <a:latin typeface="Arial" panose="020B0604020202020204" pitchFamily="34" charset="0"/>
                          <a:cs typeface="Arial" panose="020B0604020202020204" pitchFamily="34" charset="0"/>
                        </a:rPr>
                        <a:t>36</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Expenses or payments not deductible in certain circumstances.</a:t>
                      </a:r>
                    </a:p>
                  </a:txBody>
                  <a:tcPr/>
                </a:tc>
                <a:tc>
                  <a:txBody>
                    <a:bodyPr/>
                    <a:lstStyle/>
                    <a:p>
                      <a:pPr algn="just"/>
                      <a:r>
                        <a:rPr lang="en-US" sz="2000" dirty="0">
                          <a:latin typeface="Arial" panose="020B0604020202020204" pitchFamily="34" charset="0"/>
                          <a:cs typeface="Arial" panose="020B0604020202020204" pitchFamily="34" charset="0"/>
                        </a:rPr>
                        <a:t>40A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66477136"/>
                  </a:ext>
                </a:extLst>
              </a:tr>
              <a:tr h="391033">
                <a:tc>
                  <a:txBody>
                    <a:bodyPr/>
                    <a:lstStyle/>
                    <a:p>
                      <a:pPr algn="just"/>
                      <a:r>
                        <a:rPr lang="en-US" sz="2000" dirty="0">
                          <a:latin typeface="Arial" panose="020B0604020202020204" pitchFamily="34" charset="0"/>
                          <a:cs typeface="Arial" panose="020B0604020202020204" pitchFamily="34" charset="0"/>
                        </a:rPr>
                        <a:t>37</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Certain deductions allowed on actual payment basis only.</a:t>
                      </a:r>
                    </a:p>
                  </a:txBody>
                  <a:tcPr/>
                </a:tc>
                <a:tc>
                  <a:txBody>
                    <a:bodyPr/>
                    <a:lstStyle/>
                    <a:p>
                      <a:pPr algn="just"/>
                      <a:r>
                        <a:rPr lang="en-US" sz="2000" dirty="0">
                          <a:latin typeface="Arial" panose="020B0604020202020204" pitchFamily="34" charset="0"/>
                          <a:cs typeface="Arial" panose="020B0604020202020204" pitchFamily="34" charset="0"/>
                        </a:rPr>
                        <a:t>43B</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93995530"/>
                  </a:ext>
                </a:extLst>
              </a:tr>
              <a:tr h="691828">
                <a:tc>
                  <a:txBody>
                    <a:bodyPr/>
                    <a:lstStyle/>
                    <a:p>
                      <a:pPr algn="just"/>
                      <a:r>
                        <a:rPr lang="en-US" sz="2000" dirty="0">
                          <a:latin typeface="Arial" panose="020B0604020202020204" pitchFamily="34" charset="0"/>
                          <a:cs typeface="Arial" panose="020B0604020202020204" pitchFamily="34" charset="0"/>
                        </a:rPr>
                        <a:t>38</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Certain sums deemed as profits and gains of business or profession.</a:t>
                      </a:r>
                    </a:p>
                  </a:txBody>
                  <a:tcPr/>
                </a:tc>
                <a:tc>
                  <a:txBody>
                    <a:bodyPr/>
                    <a:lstStyle/>
                    <a:p>
                      <a:pPr algn="just"/>
                      <a:r>
                        <a:rPr lang="en-US" sz="2000" dirty="0">
                          <a:latin typeface="Arial" panose="020B0604020202020204" pitchFamily="34" charset="0"/>
                          <a:cs typeface="Arial" panose="020B0604020202020204" pitchFamily="34" charset="0"/>
                        </a:rPr>
                        <a:t>41</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7518017"/>
                  </a:ext>
                </a:extLst>
              </a:tr>
              <a:tr h="691828">
                <a:tc>
                  <a:txBody>
                    <a:bodyPr/>
                    <a:lstStyle/>
                    <a:p>
                      <a:pPr algn="just"/>
                      <a:r>
                        <a:rPr lang="en-US" sz="2000" dirty="0">
                          <a:latin typeface="Arial" panose="020B0604020202020204" pitchFamily="34" charset="0"/>
                          <a:cs typeface="Arial" panose="020B0604020202020204" pitchFamily="34" charset="0"/>
                        </a:rPr>
                        <a:t>40</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Special provision for computation of cost of acquisition of certain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43C</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1029567"/>
                  </a:ext>
                </a:extLst>
              </a:tr>
              <a:tr h="391033">
                <a:tc>
                  <a:txBody>
                    <a:bodyPr/>
                    <a:lstStyle/>
                    <a:p>
                      <a:pPr algn="just"/>
                      <a:r>
                        <a:rPr lang="en-US" sz="2000" dirty="0">
                          <a:latin typeface="Arial" panose="020B0604020202020204" pitchFamily="34" charset="0"/>
                          <a:cs typeface="Arial" panose="020B0604020202020204" pitchFamily="34" charset="0"/>
                        </a:rPr>
                        <a:t>42</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Capitalising impact of foreign exchange fluctuation.</a:t>
                      </a:r>
                    </a:p>
                  </a:txBody>
                  <a:tcPr/>
                </a:tc>
                <a:tc>
                  <a:txBody>
                    <a:bodyPr/>
                    <a:lstStyle/>
                    <a:p>
                      <a:pPr algn="just"/>
                      <a:r>
                        <a:rPr lang="en-US" sz="2000" dirty="0">
                          <a:latin typeface="Arial" panose="020B0604020202020204" pitchFamily="34" charset="0"/>
                          <a:cs typeface="Arial" panose="020B0604020202020204" pitchFamily="34" charset="0"/>
                        </a:rPr>
                        <a:t>43A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10430150"/>
                  </a:ext>
                </a:extLst>
              </a:tr>
              <a:tr h="391033">
                <a:tc>
                  <a:txBody>
                    <a:bodyPr/>
                    <a:lstStyle/>
                    <a:p>
                      <a:pPr algn="just"/>
                      <a:r>
                        <a:rPr lang="en-US" sz="2000" dirty="0">
                          <a:latin typeface="Arial" panose="020B0604020202020204" pitchFamily="34" charset="0"/>
                          <a:cs typeface="Arial" panose="020B0604020202020204" pitchFamily="34" charset="0"/>
                        </a:rPr>
                        <a:t>43</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Taxation of foreign exchange fluctuation</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43AA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198693"/>
                  </a:ext>
                </a:extLst>
              </a:tr>
            </a:tbl>
          </a:graphicData>
        </a:graphic>
      </p:graphicFrame>
    </p:spTree>
    <p:extLst>
      <p:ext uri="{BB962C8B-B14F-4D97-AF65-F5344CB8AC3E}">
        <p14:creationId xmlns:p14="http://schemas.microsoft.com/office/powerpoint/2010/main" val="1091221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C507870-5FD8-51FF-7909-80BF10F2524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591E72A6-2D9E-551E-A6DC-0007C1001B86}"/>
              </a:ext>
            </a:extLst>
          </p:cNvPr>
          <p:cNvGraphicFramePr>
            <a:graphicFrameLocks noGrp="1"/>
          </p:cNvGraphicFramePr>
          <p:nvPr>
            <p:extLst/>
          </p:nvPr>
        </p:nvGraphicFramePr>
        <p:xfrm>
          <a:off x="562708" y="478303"/>
          <a:ext cx="10944663" cy="5913120"/>
        </p:xfrm>
        <a:graphic>
          <a:graphicData uri="http://schemas.openxmlformats.org/drawingml/2006/table">
            <a:tbl>
              <a:tblPr firstRow="1" bandRow="1">
                <a:tableStyleId>{5C22544A-7EE6-4342-B048-85BDC9FD1C3A}</a:tableStyleId>
              </a:tblPr>
              <a:tblGrid>
                <a:gridCol w="2380757">
                  <a:extLst>
                    <a:ext uri="{9D8B030D-6E8A-4147-A177-3AD203B41FA5}">
                      <a16:colId xmlns:a16="http://schemas.microsoft.com/office/drawing/2014/main" xmlns="" val="814798914"/>
                    </a:ext>
                  </a:extLst>
                </a:gridCol>
                <a:gridCol w="5900771">
                  <a:extLst>
                    <a:ext uri="{9D8B030D-6E8A-4147-A177-3AD203B41FA5}">
                      <a16:colId xmlns:a16="http://schemas.microsoft.com/office/drawing/2014/main" xmlns="" val="2512886813"/>
                    </a:ext>
                  </a:extLst>
                </a:gridCol>
                <a:gridCol w="2663135">
                  <a:extLst>
                    <a:ext uri="{9D8B030D-6E8A-4147-A177-3AD203B41FA5}">
                      <a16:colId xmlns:a16="http://schemas.microsoft.com/office/drawing/2014/main" xmlns="" val="1002613900"/>
                    </a:ext>
                  </a:extLst>
                </a:gridCol>
              </a:tblGrid>
              <a:tr h="88757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Section in ITA 2025</a:t>
                      </a:r>
                    </a:p>
                    <a:p>
                      <a:pPr algn="just"/>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Description</a:t>
                      </a:r>
                    </a:p>
                    <a:p>
                      <a:pPr algn="just"/>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Corresponding Section (s) in ITA 1961</a:t>
                      </a:r>
                    </a:p>
                    <a:p>
                      <a:pPr algn="just"/>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83412546"/>
                  </a:ext>
                </a:extLst>
              </a:tr>
              <a:tr h="384614">
                <a:tc>
                  <a:txBody>
                    <a:bodyPr/>
                    <a:lstStyle/>
                    <a:p>
                      <a:pPr algn="just"/>
                      <a:r>
                        <a:rPr lang="en-US" sz="2000" dirty="0">
                          <a:latin typeface="Arial" panose="020B0604020202020204" pitchFamily="34" charset="0"/>
                          <a:cs typeface="Arial" panose="020B0604020202020204" pitchFamily="34" charset="0"/>
                        </a:rPr>
                        <a:t>44</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Amortisation of certain preliminary expenses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35D</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04144881"/>
                  </a:ext>
                </a:extLst>
              </a:tr>
              <a:tr h="68047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45 [Read with Schedule XIII]</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Expenditure on scientific research</a:t>
                      </a:r>
                    </a:p>
                  </a:txBody>
                  <a:tcPr/>
                </a:tc>
                <a:tc>
                  <a:txBody>
                    <a:bodyPr/>
                    <a:lstStyle/>
                    <a:p>
                      <a:pPr algn="just"/>
                      <a:r>
                        <a:rPr lang="en-US" sz="2000" dirty="0">
                          <a:latin typeface="Arial" panose="020B0604020202020204" pitchFamily="34" charset="0"/>
                          <a:cs typeface="Arial" panose="020B0604020202020204" pitchFamily="34" charset="0"/>
                        </a:rPr>
                        <a:t>35</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0858050"/>
                  </a:ext>
                </a:extLst>
              </a:tr>
              <a:tr h="384614">
                <a:tc>
                  <a:txBody>
                    <a:bodyPr/>
                    <a:lstStyle/>
                    <a:p>
                      <a:pPr algn="just"/>
                      <a:r>
                        <a:rPr lang="en-US" sz="2000" dirty="0">
                          <a:latin typeface="Arial" panose="020B0604020202020204" pitchFamily="34" charset="0"/>
                          <a:cs typeface="Arial" panose="020B0604020202020204" pitchFamily="34" charset="0"/>
                        </a:rPr>
                        <a:t>46</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Capital expenditure of specified business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35AD</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4783191"/>
                  </a:ext>
                </a:extLst>
              </a:tr>
              <a:tr h="680470">
                <a:tc>
                  <a:txBody>
                    <a:bodyPr/>
                    <a:lstStyle/>
                    <a:p>
                      <a:pPr algn="just"/>
                      <a:r>
                        <a:rPr lang="en-US" sz="2000" dirty="0">
                          <a:latin typeface="Arial" panose="020B0604020202020204" pitchFamily="34" charset="0"/>
                          <a:cs typeface="Arial" panose="020B0604020202020204" pitchFamily="34" charset="0"/>
                        </a:rPr>
                        <a:t>47</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Expenditure on agricultural extension project and skill development project.</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35CCC </a:t>
                      </a:r>
                      <a:r>
                        <a:rPr lang="en-US" sz="2000" dirty="0" smtClean="0">
                          <a:latin typeface="Arial" panose="020B0604020202020204" pitchFamily="34" charset="0"/>
                          <a:cs typeface="Arial" panose="020B0604020202020204" pitchFamily="34" charset="0"/>
                        </a:rPr>
                        <a:t>, 35CCD</a:t>
                      </a:r>
                      <a:endParaRPr lang="en-IN" sz="2000" dirty="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66477136"/>
                  </a:ext>
                </a:extLst>
              </a:tr>
              <a:tr h="68047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48 [Read with Schedule IX]</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Tea development account, coffee development account and rubber development account.</a:t>
                      </a:r>
                    </a:p>
                  </a:txBody>
                  <a:tcPr/>
                </a:tc>
                <a:tc>
                  <a:txBody>
                    <a:bodyPr/>
                    <a:lstStyle/>
                    <a:p>
                      <a:pPr algn="just"/>
                      <a:r>
                        <a:rPr lang="en-US" sz="2000" dirty="0">
                          <a:latin typeface="Arial" panose="020B0604020202020204" pitchFamily="34" charset="0"/>
                          <a:cs typeface="Arial" panose="020B0604020202020204" pitchFamily="34" charset="0"/>
                        </a:rPr>
                        <a:t>33AB</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93995530"/>
                  </a:ext>
                </a:extLst>
              </a:tr>
              <a:tr h="68047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49 [Read with Schedule X]</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Site Restoration Fund.</a:t>
                      </a:r>
                    </a:p>
                  </a:txBody>
                  <a:tcPr/>
                </a:tc>
                <a:tc>
                  <a:txBody>
                    <a:bodyPr/>
                    <a:lstStyle/>
                    <a:p>
                      <a:pPr algn="just"/>
                      <a:r>
                        <a:rPr lang="en-US" sz="2000" dirty="0">
                          <a:latin typeface="Arial" panose="020B0604020202020204" pitchFamily="34" charset="0"/>
                          <a:cs typeface="Arial" panose="020B0604020202020204" pitchFamily="34" charset="0"/>
                        </a:rPr>
                        <a:t>33ABA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7518017"/>
                  </a:ext>
                </a:extLst>
              </a:tr>
              <a:tr h="680470">
                <a:tc>
                  <a:txBody>
                    <a:bodyPr/>
                    <a:lstStyle/>
                    <a:p>
                      <a:pPr algn="just"/>
                      <a:r>
                        <a:rPr lang="en-US" sz="2000" dirty="0">
                          <a:latin typeface="Arial" panose="020B0604020202020204" pitchFamily="34" charset="0"/>
                          <a:cs typeface="Arial" panose="020B0604020202020204" pitchFamily="34" charset="0"/>
                        </a:rPr>
                        <a:t>50</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Special provision in case of trade, profession or similar association</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44A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1029567"/>
                  </a:ext>
                </a:extLst>
              </a:tr>
              <a:tr h="68047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51 [Read with Schedule XII]</a:t>
                      </a:r>
                    </a:p>
                  </a:txBody>
                  <a:tcPr/>
                </a:tc>
                <a:tc>
                  <a:txBody>
                    <a:bodyPr/>
                    <a:lstStyle/>
                    <a:p>
                      <a:pPr algn="just"/>
                      <a:r>
                        <a:rPr lang="en-US" sz="2000" dirty="0">
                          <a:latin typeface="Arial" panose="020B0604020202020204" pitchFamily="34" charset="0"/>
                          <a:cs typeface="Arial" panose="020B0604020202020204" pitchFamily="34" charset="0"/>
                        </a:rPr>
                        <a:t>Amortisation of expenditure for prospecting certain minerals</a:t>
                      </a:r>
                    </a:p>
                  </a:txBody>
                  <a:tcPr/>
                </a:tc>
                <a:tc>
                  <a:txBody>
                    <a:bodyPr/>
                    <a:lstStyle/>
                    <a:p>
                      <a:pPr algn="just"/>
                      <a:r>
                        <a:rPr lang="en-US" sz="2000" dirty="0">
                          <a:latin typeface="Arial" panose="020B0604020202020204" pitchFamily="34" charset="0"/>
                          <a:cs typeface="Arial" panose="020B0604020202020204" pitchFamily="34" charset="0"/>
                        </a:rPr>
                        <a:t>35E</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10430150"/>
                  </a:ext>
                </a:extLst>
              </a:tr>
            </a:tbl>
          </a:graphicData>
        </a:graphic>
      </p:graphicFrame>
    </p:spTree>
    <p:extLst>
      <p:ext uri="{BB962C8B-B14F-4D97-AF65-F5344CB8AC3E}">
        <p14:creationId xmlns:p14="http://schemas.microsoft.com/office/powerpoint/2010/main" val="2814924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955230-2653-C6A4-8DE9-D59AB04A15C9}"/>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B5C7093F-DFA4-5510-CF07-D6491A68C242}"/>
              </a:ext>
            </a:extLst>
          </p:cNvPr>
          <p:cNvGraphicFramePr>
            <a:graphicFrameLocks noGrp="1"/>
          </p:cNvGraphicFramePr>
          <p:nvPr>
            <p:extLst/>
          </p:nvPr>
        </p:nvGraphicFramePr>
        <p:xfrm>
          <a:off x="475956" y="365760"/>
          <a:ext cx="11214295" cy="6126480"/>
        </p:xfrm>
        <a:graphic>
          <a:graphicData uri="http://schemas.openxmlformats.org/drawingml/2006/table">
            <a:tbl>
              <a:tblPr firstRow="1" bandRow="1">
                <a:tableStyleId>{5C22544A-7EE6-4342-B048-85BDC9FD1C3A}</a:tableStyleId>
              </a:tblPr>
              <a:tblGrid>
                <a:gridCol w="2435504">
                  <a:extLst>
                    <a:ext uri="{9D8B030D-6E8A-4147-A177-3AD203B41FA5}">
                      <a16:colId xmlns:a16="http://schemas.microsoft.com/office/drawing/2014/main" xmlns="" val="814798914"/>
                    </a:ext>
                  </a:extLst>
                </a:gridCol>
                <a:gridCol w="6048833">
                  <a:extLst>
                    <a:ext uri="{9D8B030D-6E8A-4147-A177-3AD203B41FA5}">
                      <a16:colId xmlns:a16="http://schemas.microsoft.com/office/drawing/2014/main" xmlns="" val="2512886813"/>
                    </a:ext>
                  </a:extLst>
                </a:gridCol>
                <a:gridCol w="2729958">
                  <a:extLst>
                    <a:ext uri="{9D8B030D-6E8A-4147-A177-3AD203B41FA5}">
                      <a16:colId xmlns:a16="http://schemas.microsoft.com/office/drawing/2014/main" xmlns="" val="1002613900"/>
                    </a:ext>
                  </a:extLst>
                </a:gridCol>
              </a:tblGrid>
              <a:tr h="42925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Section in ITA 2025</a:t>
                      </a:r>
                    </a:p>
                    <a:p>
                      <a:pPr algn="just"/>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Description</a:t>
                      </a:r>
                    </a:p>
                    <a:p>
                      <a:pPr algn="just"/>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Corresponding Section (s) in ITA 1961</a:t>
                      </a:r>
                    </a:p>
                    <a:p>
                      <a:pPr algn="just"/>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83412546"/>
                  </a:ext>
                </a:extLst>
              </a:tr>
              <a:tr h="967368">
                <a:tc>
                  <a:txBody>
                    <a:bodyPr/>
                    <a:lstStyle/>
                    <a:p>
                      <a:pPr algn="just"/>
                      <a:r>
                        <a:rPr lang="en-US" sz="2000" dirty="0">
                          <a:latin typeface="Arial" panose="020B0604020202020204" pitchFamily="34" charset="0"/>
                          <a:cs typeface="Arial" panose="020B0604020202020204" pitchFamily="34" charset="0"/>
                        </a:rPr>
                        <a:t>52</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Amortisation of expenditure for telecommunications services, amalgamation, demerger, scheme of voluntary retirement, etc.</a:t>
                      </a:r>
                    </a:p>
                  </a:txBody>
                  <a:tcPr/>
                </a:tc>
                <a:tc>
                  <a:txBody>
                    <a:bodyPr/>
                    <a:lstStyle/>
                    <a:p>
                      <a:pPr algn="just"/>
                      <a:r>
                        <a:rPr lang="en-IN" sz="2000" dirty="0">
                          <a:latin typeface="Arial" panose="020B0604020202020204" pitchFamily="34" charset="0"/>
                          <a:cs typeface="Arial" panose="020B0604020202020204" pitchFamily="34" charset="0"/>
                        </a:rPr>
                        <a:t>35ABA   35ABB</a:t>
                      </a:r>
                    </a:p>
                    <a:p>
                      <a:pPr algn="just"/>
                      <a:r>
                        <a:rPr lang="en-IN" sz="2000" dirty="0">
                          <a:latin typeface="Arial" panose="020B0604020202020204" pitchFamily="34" charset="0"/>
                          <a:cs typeface="Arial" panose="020B0604020202020204" pitchFamily="34" charset="0"/>
                        </a:rPr>
                        <a:t>35DD     35DDA</a:t>
                      </a:r>
                    </a:p>
                    <a:p>
                      <a:pPr algn="just"/>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04144881"/>
                  </a:ext>
                </a:extLst>
              </a:tr>
              <a:tr h="67422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53</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Full value of consideration for transfer of assets other than capital assets in certain cases.</a:t>
                      </a:r>
                    </a:p>
                  </a:txBody>
                  <a:tcPr/>
                </a:tc>
                <a:tc>
                  <a:txBody>
                    <a:bodyPr/>
                    <a:lstStyle/>
                    <a:p>
                      <a:pPr algn="just"/>
                      <a:r>
                        <a:rPr lang="en-US" sz="2000" dirty="0">
                          <a:latin typeface="Arial" panose="020B0604020202020204" pitchFamily="34" charset="0"/>
                          <a:cs typeface="Arial" panose="020B0604020202020204" pitchFamily="34" charset="0"/>
                        </a:rPr>
                        <a:t>43CA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0858050"/>
                  </a:ext>
                </a:extLst>
              </a:tr>
              <a:tr h="381084">
                <a:tc>
                  <a:txBody>
                    <a:bodyPr/>
                    <a:lstStyle/>
                    <a:p>
                      <a:pPr algn="just"/>
                      <a:r>
                        <a:rPr lang="en-US" sz="2000" dirty="0">
                          <a:latin typeface="Arial" panose="020B0604020202020204" pitchFamily="34" charset="0"/>
                          <a:cs typeface="Arial" panose="020B0604020202020204" pitchFamily="34" charset="0"/>
                        </a:rPr>
                        <a:t>54</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Business of prospecting for mineral oils.</a:t>
                      </a:r>
                    </a:p>
                  </a:txBody>
                  <a:tcPr/>
                </a:tc>
                <a:tc>
                  <a:txBody>
                    <a:bodyPr/>
                    <a:lstStyle/>
                    <a:p>
                      <a:pPr algn="just"/>
                      <a:r>
                        <a:rPr lang="en-US" sz="2000" dirty="0">
                          <a:latin typeface="Arial" panose="020B0604020202020204" pitchFamily="34" charset="0"/>
                          <a:cs typeface="Arial" panose="020B0604020202020204" pitchFamily="34" charset="0"/>
                        </a:rPr>
                        <a:t>42</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4783191"/>
                  </a:ext>
                </a:extLst>
              </a:tr>
              <a:tr h="67422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55 [Read with Schedule XIV]</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Insurance business.</a:t>
                      </a:r>
                    </a:p>
                  </a:txBody>
                  <a:tcPr/>
                </a:tc>
                <a:tc>
                  <a:txBody>
                    <a:bodyPr/>
                    <a:lstStyle/>
                    <a:p>
                      <a:pPr algn="just"/>
                      <a:r>
                        <a:rPr lang="en-US" sz="2000" dirty="0">
                          <a:latin typeface="Arial" panose="020B0604020202020204" pitchFamily="34" charset="0"/>
                          <a:cs typeface="Arial" panose="020B0604020202020204" pitchFamily="34" charset="0"/>
                        </a:rPr>
                        <a:t>44</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66477136"/>
                  </a:ext>
                </a:extLst>
              </a:tr>
              <a:tr h="67422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56</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sz="2000" dirty="0">
                          <a:latin typeface="Arial" panose="020B0604020202020204" pitchFamily="34" charset="0"/>
                          <a:cs typeface="Arial" panose="020B0604020202020204" pitchFamily="34" charset="0"/>
                        </a:rPr>
                        <a:t>Special provision in case of interest income of specified financial institutions</a:t>
                      </a:r>
                      <a:endParaRPr lang="en-US"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43D</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93995530"/>
                  </a:ext>
                </a:extLst>
              </a:tr>
              <a:tr h="53354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57</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Revenue recognition for construction and service contracts.</a:t>
                      </a:r>
                    </a:p>
                  </a:txBody>
                  <a:tcPr/>
                </a:tc>
                <a:tc>
                  <a:txBody>
                    <a:bodyPr/>
                    <a:lstStyle/>
                    <a:p>
                      <a:pPr algn="just"/>
                      <a:r>
                        <a:rPr lang="en-US" sz="2000" dirty="0">
                          <a:latin typeface="Arial" panose="020B0604020202020204" pitchFamily="34" charset="0"/>
                          <a:cs typeface="Arial" panose="020B0604020202020204" pitchFamily="34" charset="0"/>
                        </a:rPr>
                        <a:t>43CB</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7518017"/>
                  </a:ext>
                </a:extLst>
              </a:tr>
              <a:tr h="967368">
                <a:tc>
                  <a:txBody>
                    <a:bodyPr/>
                    <a:lstStyle/>
                    <a:p>
                      <a:pPr algn="just"/>
                      <a:r>
                        <a:rPr lang="en-US" sz="2000" dirty="0">
                          <a:latin typeface="Arial" panose="020B0604020202020204" pitchFamily="34" charset="0"/>
                          <a:cs typeface="Arial" panose="020B0604020202020204" pitchFamily="34" charset="0"/>
                        </a:rPr>
                        <a:t>58</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Special provision for computing profits and gains of business or profession on presumptive basis in case of certain residents.</a:t>
                      </a:r>
                    </a:p>
                  </a:txBody>
                  <a:tcPr/>
                </a:tc>
                <a:tc>
                  <a:txBody>
                    <a:bodyPr/>
                    <a:lstStyle/>
                    <a:p>
                      <a:pPr algn="just"/>
                      <a:r>
                        <a:rPr lang="en-US" sz="2000" dirty="0">
                          <a:latin typeface="Arial" panose="020B0604020202020204" pitchFamily="34" charset="0"/>
                          <a:cs typeface="Arial" panose="020B0604020202020204" pitchFamily="34" charset="0"/>
                        </a:rPr>
                        <a:t>44AD</a:t>
                      </a:r>
                    </a:p>
                    <a:p>
                      <a:pPr algn="just"/>
                      <a:r>
                        <a:rPr lang="en-US" sz="2000" dirty="0">
                          <a:latin typeface="Arial" panose="020B0604020202020204" pitchFamily="34" charset="0"/>
                          <a:cs typeface="Arial" panose="020B0604020202020204" pitchFamily="34" charset="0"/>
                        </a:rPr>
                        <a:t>44ADA</a:t>
                      </a:r>
                    </a:p>
                    <a:p>
                      <a:pPr algn="just"/>
                      <a:r>
                        <a:rPr lang="en-US" sz="2000" dirty="0">
                          <a:latin typeface="Arial" panose="020B0604020202020204" pitchFamily="34" charset="0"/>
                          <a:cs typeface="Arial" panose="020B0604020202020204" pitchFamily="34" charset="0"/>
                        </a:rPr>
                        <a:t>44AE</a:t>
                      </a:r>
                    </a:p>
                  </a:txBody>
                  <a:tcPr/>
                </a:tc>
                <a:extLst>
                  <a:ext uri="{0D108BD9-81ED-4DB2-BD59-A6C34878D82A}">
                    <a16:rowId xmlns:a16="http://schemas.microsoft.com/office/drawing/2014/main" xmlns="" val="2961029567"/>
                  </a:ext>
                </a:extLst>
              </a:tr>
            </a:tbl>
          </a:graphicData>
        </a:graphic>
      </p:graphicFrame>
    </p:spTree>
    <p:extLst>
      <p:ext uri="{BB962C8B-B14F-4D97-AF65-F5344CB8AC3E}">
        <p14:creationId xmlns:p14="http://schemas.microsoft.com/office/powerpoint/2010/main" val="1607701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E20DE33-17AF-FF6A-B139-9CAF25390C60}"/>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D5F43EE1-A1CA-8238-7C51-5AD0F45843F7}"/>
              </a:ext>
            </a:extLst>
          </p:cNvPr>
          <p:cNvGraphicFramePr>
            <a:graphicFrameLocks noGrp="1"/>
          </p:cNvGraphicFramePr>
          <p:nvPr>
            <p:extLst/>
          </p:nvPr>
        </p:nvGraphicFramePr>
        <p:xfrm>
          <a:off x="562707" y="624840"/>
          <a:ext cx="10818055" cy="5913120"/>
        </p:xfrm>
        <a:graphic>
          <a:graphicData uri="http://schemas.openxmlformats.org/drawingml/2006/table">
            <a:tbl>
              <a:tblPr firstRow="1" bandRow="1">
                <a:tableStyleId>{5C22544A-7EE6-4342-B048-85BDC9FD1C3A}</a:tableStyleId>
              </a:tblPr>
              <a:tblGrid>
                <a:gridCol w="2349449">
                  <a:extLst>
                    <a:ext uri="{9D8B030D-6E8A-4147-A177-3AD203B41FA5}">
                      <a16:colId xmlns:a16="http://schemas.microsoft.com/office/drawing/2014/main" xmlns="" val="814798914"/>
                    </a:ext>
                  </a:extLst>
                </a:gridCol>
                <a:gridCol w="5835106">
                  <a:extLst>
                    <a:ext uri="{9D8B030D-6E8A-4147-A177-3AD203B41FA5}">
                      <a16:colId xmlns:a16="http://schemas.microsoft.com/office/drawing/2014/main" xmlns="" val="2512886813"/>
                    </a:ext>
                  </a:extLst>
                </a:gridCol>
                <a:gridCol w="2633500">
                  <a:extLst>
                    <a:ext uri="{9D8B030D-6E8A-4147-A177-3AD203B41FA5}">
                      <a16:colId xmlns:a16="http://schemas.microsoft.com/office/drawing/2014/main" xmlns="" val="1002613900"/>
                    </a:ext>
                  </a:extLst>
                </a:gridCol>
              </a:tblGrid>
              <a:tr h="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Section in ITA 2025</a:t>
                      </a:r>
                    </a:p>
                    <a:p>
                      <a:pPr algn="just"/>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Description</a:t>
                      </a:r>
                    </a:p>
                    <a:p>
                      <a:pPr algn="just"/>
                      <a:endParaRPr lang="en-IN"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N" dirty="0">
                          <a:latin typeface="Arial" panose="020B0604020202020204" pitchFamily="34" charset="0"/>
                          <a:cs typeface="Arial" panose="020B0604020202020204" pitchFamily="34" charset="0"/>
                        </a:rPr>
                        <a:t>Corresponding Section (s) in ITA 1961</a:t>
                      </a:r>
                    </a:p>
                    <a:p>
                      <a:pPr algn="just"/>
                      <a:endParaRPr lang="en-I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83412546"/>
                  </a:ext>
                </a:extLst>
              </a:tr>
              <a:tr h="370840">
                <a:tc>
                  <a:txBody>
                    <a:bodyPr/>
                    <a:lstStyle/>
                    <a:p>
                      <a:pPr algn="just"/>
                      <a:r>
                        <a:rPr lang="en-US" sz="2000" dirty="0">
                          <a:latin typeface="Arial" panose="020B0604020202020204" pitchFamily="34" charset="0"/>
                          <a:cs typeface="Arial" panose="020B0604020202020204" pitchFamily="34" charset="0"/>
                        </a:rPr>
                        <a:t>59</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Computation of royalty and fee for technical services in hands of non-residents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44DA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04144881"/>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60</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Deduction of head office expenditure in case of non-residents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44C</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20858050"/>
                  </a:ext>
                </a:extLst>
              </a:tr>
              <a:tr h="370840">
                <a:tc>
                  <a:txBody>
                    <a:bodyPr/>
                    <a:lstStyle/>
                    <a:p>
                      <a:pPr algn="just"/>
                      <a:r>
                        <a:rPr lang="en-US" sz="2000" dirty="0">
                          <a:latin typeface="Arial" panose="020B0604020202020204" pitchFamily="34" charset="0"/>
                          <a:cs typeface="Arial" panose="020B0604020202020204" pitchFamily="34" charset="0"/>
                        </a:rPr>
                        <a:t>61</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Special provision for computation of income on presumptive basis in respect of certain business activities of certain non-residents</a:t>
                      </a:r>
                    </a:p>
                  </a:txBody>
                  <a:tcPr/>
                </a:tc>
                <a:tc>
                  <a:txBody>
                    <a:bodyPr/>
                    <a:lstStyle/>
                    <a:p>
                      <a:pPr algn="just"/>
                      <a:r>
                        <a:rPr lang="en-US" sz="2000" dirty="0">
                          <a:latin typeface="Arial" panose="020B0604020202020204" pitchFamily="34" charset="0"/>
                          <a:cs typeface="Arial" panose="020B0604020202020204" pitchFamily="34" charset="0"/>
                        </a:rPr>
                        <a:t>44B  44BB</a:t>
                      </a:r>
                    </a:p>
                    <a:p>
                      <a:pPr algn="just"/>
                      <a:r>
                        <a:rPr lang="en-US" sz="2000" dirty="0">
                          <a:latin typeface="Arial" panose="020B0604020202020204" pitchFamily="34" charset="0"/>
                          <a:cs typeface="Arial" panose="020B0604020202020204" pitchFamily="34" charset="0"/>
                        </a:rPr>
                        <a:t>44BBA 44BBB</a:t>
                      </a:r>
                    </a:p>
                    <a:p>
                      <a:pPr algn="just"/>
                      <a:r>
                        <a:rPr lang="en-US" sz="2000" dirty="0">
                          <a:latin typeface="Arial" panose="020B0604020202020204" pitchFamily="34" charset="0"/>
                          <a:cs typeface="Arial" panose="020B0604020202020204" pitchFamily="34" charset="0"/>
                        </a:rPr>
                        <a:t>44BBC  44BBD</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4783191"/>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62</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Maintenance of books of accounts.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44AA</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66477136"/>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63</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Tax Audit</a:t>
                      </a:r>
                    </a:p>
                  </a:txBody>
                  <a:tcPr/>
                </a:tc>
                <a:tc>
                  <a:txBody>
                    <a:bodyPr/>
                    <a:lstStyle/>
                    <a:p>
                      <a:pPr algn="just"/>
                      <a:r>
                        <a:rPr lang="en-US" sz="2000" dirty="0">
                          <a:latin typeface="Arial" panose="020B0604020202020204" pitchFamily="34" charset="0"/>
                          <a:cs typeface="Arial" panose="020B0604020202020204" pitchFamily="34" charset="0"/>
                        </a:rPr>
                        <a:t>44AB</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93995530"/>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64</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Special provision for computing deductions in case of business reorganization of co-operative banks.</a:t>
                      </a:r>
                    </a:p>
                  </a:txBody>
                  <a:tcPr/>
                </a:tc>
                <a:tc>
                  <a:txBody>
                    <a:bodyPr/>
                    <a:lstStyle/>
                    <a:p>
                      <a:pPr algn="just"/>
                      <a:r>
                        <a:rPr lang="en-US" sz="2000" dirty="0">
                          <a:latin typeface="Arial" panose="020B0604020202020204" pitchFamily="34" charset="0"/>
                          <a:cs typeface="Arial" panose="020B0604020202020204" pitchFamily="34" charset="0"/>
                        </a:rPr>
                        <a:t>44DB</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7518017"/>
                  </a:ext>
                </a:extLst>
              </a:tr>
              <a:tr h="370840">
                <a:tc>
                  <a:txBody>
                    <a:bodyPr/>
                    <a:lstStyle/>
                    <a:p>
                      <a:pPr algn="just"/>
                      <a:r>
                        <a:rPr lang="en-US" sz="2000" dirty="0">
                          <a:latin typeface="Arial" panose="020B0604020202020204" pitchFamily="34" charset="0"/>
                          <a:cs typeface="Arial" panose="020B0604020202020204" pitchFamily="34" charset="0"/>
                        </a:rPr>
                        <a:t>65</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Interpretation for purposes of section 64</a:t>
                      </a:r>
                    </a:p>
                  </a:txBody>
                  <a:tcPr/>
                </a:tc>
                <a:tc>
                  <a:txBody>
                    <a:bodyPr/>
                    <a:lstStyle/>
                    <a:p>
                      <a:pPr algn="just"/>
                      <a:r>
                        <a:rPr lang="en-US" sz="2000" dirty="0">
                          <a:latin typeface="Arial" panose="020B0604020202020204" pitchFamily="34" charset="0"/>
                          <a:cs typeface="Arial" panose="020B0604020202020204" pitchFamily="34" charset="0"/>
                        </a:rPr>
                        <a:t>44DB</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1029567"/>
                  </a:ext>
                </a:extLst>
              </a:tr>
              <a:tr h="370840">
                <a:tc>
                  <a:txBody>
                    <a:bodyPr/>
                    <a:lstStyle/>
                    <a:p>
                      <a:pPr algn="just"/>
                      <a:r>
                        <a:rPr lang="en-US" sz="2000" dirty="0">
                          <a:latin typeface="Arial" panose="020B0604020202020204" pitchFamily="34" charset="0"/>
                          <a:cs typeface="Arial" panose="020B0604020202020204" pitchFamily="34" charset="0"/>
                        </a:rPr>
                        <a:t>66</a:t>
                      </a:r>
                      <a:endParaRPr lang="en-IN" sz="20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Interpretation</a:t>
                      </a:r>
                    </a:p>
                  </a:txBody>
                  <a:tcPr/>
                </a:tc>
                <a:tc>
                  <a:txBody>
                    <a:bodyPr/>
                    <a:lstStyle/>
                    <a:p>
                      <a:pPr algn="just"/>
                      <a:r>
                        <a:rPr lang="en-US" sz="2000" dirty="0">
                          <a:latin typeface="Arial" panose="020B0604020202020204" pitchFamily="34" charset="0"/>
                          <a:cs typeface="Arial" panose="020B0604020202020204" pitchFamily="34" charset="0"/>
                        </a:rPr>
                        <a:t>43</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08676896"/>
                  </a:ext>
                </a:extLst>
              </a:tr>
            </a:tbl>
          </a:graphicData>
        </a:graphic>
      </p:graphicFrame>
    </p:spTree>
    <p:extLst>
      <p:ext uri="{BB962C8B-B14F-4D97-AF65-F5344CB8AC3E}">
        <p14:creationId xmlns:p14="http://schemas.microsoft.com/office/powerpoint/2010/main" val="23465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4188540"/>
              </p:ext>
            </p:extLst>
          </p:nvPr>
        </p:nvGraphicFramePr>
        <p:xfrm>
          <a:off x="768097" y="719666"/>
          <a:ext cx="10588751" cy="4790440"/>
        </p:xfrm>
        <a:graphic>
          <a:graphicData uri="http://schemas.openxmlformats.org/drawingml/2006/table">
            <a:tbl>
              <a:tblPr firstRow="1" bandRow="1">
                <a:tableStyleId>{5C22544A-7EE6-4342-B048-85BDC9FD1C3A}</a:tableStyleId>
              </a:tblPr>
              <a:tblGrid>
                <a:gridCol w="2916935"/>
                <a:gridCol w="4014216"/>
                <a:gridCol w="3657600"/>
              </a:tblGrid>
              <a:tr h="370840">
                <a:tc>
                  <a:txBody>
                    <a:bodyPr/>
                    <a:lstStyle/>
                    <a:p>
                      <a:r>
                        <a:rPr lang="en-US" dirty="0" smtClean="0"/>
                        <a:t>Particulars</a:t>
                      </a:r>
                      <a:endParaRPr lang="en-IN" dirty="0"/>
                    </a:p>
                  </a:txBody>
                  <a:tcPr/>
                </a:tc>
                <a:tc>
                  <a:txBody>
                    <a:bodyPr/>
                    <a:lstStyle/>
                    <a:p>
                      <a:r>
                        <a:rPr lang="en-US" dirty="0" smtClean="0"/>
                        <a:t>Income</a:t>
                      </a:r>
                      <a:r>
                        <a:rPr lang="en-US" baseline="0" dirty="0" smtClean="0"/>
                        <a:t> Tax Act 1961</a:t>
                      </a:r>
                      <a:endParaRPr lang="en-IN" dirty="0"/>
                    </a:p>
                  </a:txBody>
                  <a:tcPr/>
                </a:tc>
                <a:tc>
                  <a:txBody>
                    <a:bodyPr/>
                    <a:lstStyle/>
                    <a:p>
                      <a:r>
                        <a:rPr lang="en-US" dirty="0" smtClean="0"/>
                        <a:t>Income Tax Act</a:t>
                      </a:r>
                      <a:r>
                        <a:rPr lang="en-US" baseline="0" dirty="0" smtClean="0"/>
                        <a:t> 2025</a:t>
                      </a:r>
                      <a:endParaRPr lang="en-IN" dirty="0"/>
                    </a:p>
                  </a:txBody>
                  <a:tcPr/>
                </a:tc>
              </a:tr>
              <a:tr h="370840">
                <a:tc>
                  <a:txBody>
                    <a:bodyPr/>
                    <a:lstStyle/>
                    <a:p>
                      <a:r>
                        <a:rPr lang="en-US" sz="2000" b="1" dirty="0">
                          <a:latin typeface="Arial" panose="020B0604020202020204" pitchFamily="34" charset="0"/>
                          <a:cs typeface="Arial" panose="020B0604020202020204" pitchFamily="34" charset="0"/>
                        </a:rPr>
                        <a:t>Short title, extent and commencement.</a:t>
                      </a:r>
                      <a:endParaRPr lang="en-IN" sz="2000" b="1"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1</a:t>
                      </a:r>
                      <a:endParaRPr lang="en-IN"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1</a:t>
                      </a:r>
                      <a:endParaRPr lang="en-IN" sz="2000" dirty="0">
                        <a:latin typeface="Arial" panose="020B0604020202020204" pitchFamily="34" charset="0"/>
                        <a:cs typeface="Arial" panose="020B0604020202020204" pitchFamily="34" charset="0"/>
                      </a:endParaRPr>
                    </a:p>
                  </a:txBody>
                  <a:tcPr/>
                </a:tc>
              </a:tr>
              <a:tr h="370840">
                <a:tc>
                  <a:txBody>
                    <a:bodyPr/>
                    <a:lstStyle/>
                    <a:p>
                      <a:r>
                        <a:rPr lang="en-IN" sz="2000" b="1" dirty="0">
                          <a:latin typeface="Arial" panose="020B0604020202020204" pitchFamily="34" charset="0"/>
                          <a:cs typeface="Arial" panose="020B0604020202020204" pitchFamily="34" charset="0"/>
                        </a:rPr>
                        <a:t>Definitions.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2 </a:t>
                      </a:r>
                      <a:endParaRPr lang="en-IN" sz="20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2 </a:t>
                      </a:r>
                      <a:endParaRPr lang="en-IN" sz="2000" dirty="0">
                        <a:latin typeface="Arial" panose="020B0604020202020204" pitchFamily="34" charset="0"/>
                        <a:cs typeface="Arial" panose="020B0604020202020204" pitchFamily="34" charset="0"/>
                      </a:endParaRPr>
                    </a:p>
                  </a:txBody>
                  <a:tcPr/>
                </a:tc>
              </a:tr>
              <a:tr h="370840">
                <a:tc>
                  <a:txBody>
                    <a:bodyPr/>
                    <a:lstStyle/>
                    <a:p>
                      <a:r>
                        <a:rPr lang="en-IN" sz="2000" b="1" dirty="0">
                          <a:latin typeface="Arial" panose="020B0604020202020204" pitchFamily="34" charset="0"/>
                          <a:cs typeface="Arial" panose="020B0604020202020204" pitchFamily="34" charset="0"/>
                        </a:rPr>
                        <a:t>Definitions.</a:t>
                      </a:r>
                    </a:p>
                  </a:txBody>
                  <a:tcPr/>
                </a:tc>
                <a:tc>
                  <a:txBody>
                    <a:bodyPr/>
                    <a:lstStyle/>
                    <a:p>
                      <a:r>
                        <a:rPr lang="en-US" sz="2000" dirty="0">
                          <a:latin typeface="Arial" panose="020B0604020202020204" pitchFamily="34" charset="0"/>
                          <a:cs typeface="Arial" panose="020B0604020202020204" pitchFamily="34" charset="0"/>
                        </a:rPr>
                        <a:t>2(15)proviso-</a:t>
                      </a:r>
                      <a:r>
                        <a:rPr lang="en-US" sz="2000" baseline="0" dirty="0">
                          <a:latin typeface="Arial" panose="020B0604020202020204" pitchFamily="34" charset="0"/>
                          <a:cs typeface="Arial" panose="020B0604020202020204" pitchFamily="34" charset="0"/>
                        </a:rPr>
                        <a:t> charitable </a:t>
                      </a:r>
                      <a:endParaRPr lang="en-IN"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2(23)</a:t>
                      </a:r>
                      <a:endParaRPr lang="en-IN" sz="2000" dirty="0">
                        <a:latin typeface="Arial" panose="020B0604020202020204" pitchFamily="34" charset="0"/>
                        <a:cs typeface="Arial" panose="020B0604020202020204" pitchFamily="34" charset="0"/>
                      </a:endParaRPr>
                    </a:p>
                  </a:txBody>
                  <a:tcPr/>
                </a:tc>
              </a:tr>
              <a:tr h="370840">
                <a:tc>
                  <a:txBody>
                    <a:bodyPr/>
                    <a:lstStyle/>
                    <a:p>
                      <a:r>
                        <a:rPr lang="en-IN" sz="2000" b="1" dirty="0">
                          <a:latin typeface="Arial" panose="020B0604020202020204" pitchFamily="34" charset="0"/>
                          <a:cs typeface="Arial" panose="020B0604020202020204" pitchFamily="34" charset="0"/>
                        </a:rPr>
                        <a:t>Previous year" defined</a:t>
                      </a:r>
                    </a:p>
                  </a:txBody>
                  <a:tcPr/>
                </a:tc>
                <a:tc>
                  <a:txBody>
                    <a:bodyPr/>
                    <a:lstStyle/>
                    <a:p>
                      <a:r>
                        <a:rPr lang="en-US" sz="2000" dirty="0">
                          <a:latin typeface="Arial" panose="020B0604020202020204" pitchFamily="34" charset="0"/>
                          <a:cs typeface="Arial" panose="020B0604020202020204" pitchFamily="34" charset="0"/>
                        </a:rPr>
                        <a:t>3</a:t>
                      </a:r>
                      <a:endParaRPr lang="en-IN"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3-Tax Year</a:t>
                      </a:r>
                      <a:endParaRPr lang="en-IN" sz="2000" dirty="0">
                        <a:latin typeface="Arial" panose="020B0604020202020204" pitchFamily="34" charset="0"/>
                        <a:cs typeface="Arial" panose="020B0604020202020204" pitchFamily="34" charset="0"/>
                      </a:endParaRPr>
                    </a:p>
                  </a:txBody>
                  <a:tcPr/>
                </a:tc>
              </a:tr>
              <a:tr h="370840">
                <a:tc>
                  <a:txBody>
                    <a:bodyPr/>
                    <a:lstStyle/>
                    <a:p>
                      <a:r>
                        <a:rPr lang="en-IN" sz="2000" b="1" dirty="0">
                          <a:latin typeface="Arial" panose="020B0604020202020204" pitchFamily="34" charset="0"/>
                          <a:cs typeface="Arial" panose="020B0604020202020204" pitchFamily="34" charset="0"/>
                        </a:rPr>
                        <a:t>Relative-Sec 2(41) vs Clause 2(91)</a:t>
                      </a:r>
                    </a:p>
                  </a:txBody>
                  <a:tcPr/>
                </a:tc>
                <a:tc>
                  <a:txBody>
                    <a:bodyPr/>
                    <a:lstStyle/>
                    <a:p>
                      <a:pPr algn="just"/>
                      <a:r>
                        <a:rPr lang="en-US" sz="2000" b="0" i="0" kern="1200" dirty="0" smtClean="0">
                          <a:solidFill>
                            <a:schemeClr val="dk1"/>
                          </a:solidFill>
                          <a:effectLst/>
                          <a:latin typeface="Arial" panose="020B0604020202020204" pitchFamily="34" charset="0"/>
                          <a:ea typeface="+mn-ea"/>
                          <a:cs typeface="Arial" panose="020B0604020202020204" pitchFamily="34" charset="0"/>
                        </a:rPr>
                        <a:t>2(41</a:t>
                      </a:r>
                      <a:r>
                        <a:rPr lang="en-US" sz="2000" b="1" i="0" kern="1200" dirty="0" smtClean="0">
                          <a:solidFill>
                            <a:schemeClr val="dk1"/>
                          </a:solidFill>
                          <a:effectLst/>
                          <a:latin typeface="Arial" panose="020B0604020202020204" pitchFamily="34" charset="0"/>
                          <a:ea typeface="+mn-ea"/>
                          <a:cs typeface="Arial" panose="020B0604020202020204" pitchFamily="34" charset="0"/>
                        </a:rPr>
                        <a:t>) relative</a:t>
                      </a:r>
                      <a:r>
                        <a:rPr lang="en-US" sz="2000" b="0" i="0" kern="1200" dirty="0">
                          <a:solidFill>
                            <a:schemeClr val="dk1"/>
                          </a:solidFill>
                          <a:effectLst/>
                          <a:latin typeface="Arial" panose="020B0604020202020204" pitchFamily="34" charset="0"/>
                          <a:ea typeface="+mn-ea"/>
                          <a:cs typeface="Arial" panose="020B0604020202020204" pitchFamily="34" charset="0"/>
                        </a:rPr>
                        <a:t>", in relation to an individual, means the husband, wife, brother or sister or any lineal ascendant or descendant of that individual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2(94) </a:t>
                      </a:r>
                      <a:r>
                        <a:rPr lang="en-US" sz="2000" b="1" i="0" u="none" strike="noStrike" kern="1200" baseline="0" dirty="0" smtClean="0">
                          <a:solidFill>
                            <a:schemeClr val="dk1"/>
                          </a:solidFill>
                          <a:latin typeface="Arial" panose="020B0604020202020204" pitchFamily="34" charset="0"/>
                          <a:ea typeface="+mn-ea"/>
                          <a:cs typeface="Arial" panose="020B0604020202020204" pitchFamily="34" charset="0"/>
                        </a:rPr>
                        <a:t>“relative</a:t>
                      </a:r>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in relation to an individual, means the husband, wife, brother, sister or any lineal ascendant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(maternal as well as paternal</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descendant of that individual;</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51115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1E6CD7E-8E52-DDFE-1DE1-17F23B964D15}"/>
              </a:ext>
            </a:extLst>
          </p:cNvPr>
          <p:cNvGraphicFramePr>
            <a:graphicFrameLocks noGrp="1"/>
          </p:cNvGraphicFramePr>
          <p:nvPr>
            <p:extLst/>
          </p:nvPr>
        </p:nvGraphicFramePr>
        <p:xfrm>
          <a:off x="984738" y="2103120"/>
          <a:ext cx="10253004" cy="4663440"/>
        </p:xfrm>
        <a:graphic>
          <a:graphicData uri="http://schemas.openxmlformats.org/drawingml/2006/table">
            <a:tbl>
              <a:tblPr firstRow="1" bandRow="1">
                <a:tableStyleId>{5C22544A-7EE6-4342-B048-85BDC9FD1C3A}</a:tableStyleId>
              </a:tblPr>
              <a:tblGrid>
                <a:gridCol w="5111262">
                  <a:extLst>
                    <a:ext uri="{9D8B030D-6E8A-4147-A177-3AD203B41FA5}">
                      <a16:colId xmlns:a16="http://schemas.microsoft.com/office/drawing/2014/main" xmlns="" val="1521218511"/>
                    </a:ext>
                  </a:extLst>
                </a:gridCol>
                <a:gridCol w="5141742">
                  <a:extLst>
                    <a:ext uri="{9D8B030D-6E8A-4147-A177-3AD203B41FA5}">
                      <a16:colId xmlns:a16="http://schemas.microsoft.com/office/drawing/2014/main" xmlns="" val="87044891"/>
                    </a:ext>
                  </a:extLst>
                </a:gridCol>
              </a:tblGrid>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dirty="0"/>
                        <a:t>Section 26 of the IT Act 2025</a:t>
                      </a:r>
                    </a:p>
                    <a:p>
                      <a:pPr algn="just"/>
                      <a:endParaRPr lang="en-IN" sz="2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dirty="0"/>
                        <a:t>Section 28 of the IT Act 1961</a:t>
                      </a:r>
                    </a:p>
                    <a:p>
                      <a:pPr algn="just"/>
                      <a:endParaRPr lang="en-IN" sz="2400" dirty="0"/>
                    </a:p>
                  </a:txBody>
                  <a:tcPr/>
                </a:tc>
                <a:extLst>
                  <a:ext uri="{0D108BD9-81ED-4DB2-BD59-A6C34878D82A}">
                    <a16:rowId xmlns:a16="http://schemas.microsoft.com/office/drawing/2014/main" xmlns="" val="3646705915"/>
                  </a:ext>
                </a:extLst>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26. (1) The income</a:t>
                      </a:r>
                      <a:r>
                        <a:rPr lang="en-US" sz="2400" dirty="0">
                          <a:solidFill>
                            <a:srgbClr val="FF0000"/>
                          </a:solidFill>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referred </a:t>
                      </a:r>
                      <a:r>
                        <a:rPr lang="en-US" sz="2400" dirty="0">
                          <a:solidFill>
                            <a:srgbClr val="FF0000"/>
                          </a:solidFill>
                          <a:latin typeface="Arial" panose="020B0604020202020204" pitchFamily="34" charset="0"/>
                          <a:cs typeface="Arial" panose="020B0604020202020204" pitchFamily="34" charset="0"/>
                        </a:rPr>
                        <a:t>to in sub-section (2)</a:t>
                      </a:r>
                      <a:r>
                        <a:rPr lang="en-US" sz="2400" dirty="0">
                          <a:latin typeface="Arial" panose="020B0604020202020204" pitchFamily="34" charset="0"/>
                          <a:cs typeface="Arial" panose="020B0604020202020204" pitchFamily="34" charset="0"/>
                        </a:rPr>
                        <a:t> shall be chargeable to income-tax under the head "Profits and gains of business or profession".</a:t>
                      </a:r>
                    </a:p>
                    <a:p>
                      <a:pPr algn="just"/>
                      <a:r>
                        <a:rPr lang="en-US" sz="2400" dirty="0">
                          <a:latin typeface="Arial" panose="020B0604020202020204" pitchFamily="34" charset="0"/>
                          <a:cs typeface="Arial" panose="020B0604020202020204" pitchFamily="34" charset="0"/>
                        </a:rPr>
                        <a:t>(2) The income under sub-section (1)</a:t>
                      </a:r>
                    </a:p>
                    <a:p>
                      <a:pPr algn="just"/>
                      <a:r>
                        <a:rPr lang="en-US" sz="2400" dirty="0">
                          <a:solidFill>
                            <a:srgbClr val="FF0000"/>
                          </a:solidFill>
                          <a:latin typeface="Arial" panose="020B0604020202020204" pitchFamily="34" charset="0"/>
                          <a:cs typeface="Arial" panose="020B0604020202020204" pitchFamily="34" charset="0"/>
                        </a:rPr>
                        <a:t>shall </a:t>
                      </a:r>
                      <a:r>
                        <a:rPr lang="en-US" sz="2400" dirty="0" smtClean="0">
                          <a:solidFill>
                            <a:srgbClr val="FF0000"/>
                          </a:solidFill>
                          <a:latin typeface="Arial" panose="020B0604020202020204" pitchFamily="34" charset="0"/>
                          <a:cs typeface="Arial" panose="020B0604020202020204" pitchFamily="34" charset="0"/>
                        </a:rPr>
                        <a:t>include-</a:t>
                      </a:r>
                      <a:endParaRPr lang="en-IN" sz="24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28. The </a:t>
                      </a:r>
                      <a:r>
                        <a:rPr lang="en-US" sz="2400" dirty="0">
                          <a:solidFill>
                            <a:srgbClr val="FF0000"/>
                          </a:solidFill>
                          <a:latin typeface="Arial" panose="020B0604020202020204" pitchFamily="34" charset="0"/>
                          <a:cs typeface="Arial" panose="020B0604020202020204" pitchFamily="34" charset="0"/>
                        </a:rPr>
                        <a:t>following income shall be </a:t>
                      </a:r>
                      <a:r>
                        <a:rPr lang="en-US" sz="2400" dirty="0">
                          <a:latin typeface="Arial" panose="020B0604020202020204" pitchFamily="34" charset="0"/>
                          <a:cs typeface="Arial" panose="020B0604020202020204" pitchFamily="34" charset="0"/>
                        </a:rPr>
                        <a:t>chargeable to income-tax under the head "Profits and gains of business or profession",-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400" dirty="0">
                        <a:latin typeface="Arial" panose="020B0604020202020204" pitchFamily="34" charset="0"/>
                        <a:cs typeface="Arial" panose="020B0604020202020204" pitchFamily="34" charset="0"/>
                      </a:endParaRPr>
                    </a:p>
                    <a:p>
                      <a:pPr algn="just"/>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39671949"/>
                  </a:ext>
                </a:extLst>
              </a:tr>
              <a:tr h="370840">
                <a:tc gridSpan="2">
                  <a:txBody>
                    <a:bodyPr/>
                    <a:lstStyle/>
                    <a:p>
                      <a:pPr algn="just"/>
                      <a:r>
                        <a:rPr lang="en-US" sz="2400" dirty="0" smtClean="0">
                          <a:solidFill>
                            <a:srgbClr val="92D050"/>
                          </a:solidFill>
                          <a:latin typeface="Arial" panose="020B0604020202020204" pitchFamily="34" charset="0"/>
                          <a:cs typeface="Arial" panose="020B0604020202020204" pitchFamily="34" charset="0"/>
                        </a:rPr>
                        <a:t>Now the word</a:t>
                      </a:r>
                      <a:r>
                        <a:rPr lang="en-US" sz="2400" baseline="0" dirty="0" smtClean="0">
                          <a:solidFill>
                            <a:srgbClr val="92D050"/>
                          </a:solidFill>
                          <a:latin typeface="Arial" panose="020B0604020202020204" pitchFamily="34" charset="0"/>
                          <a:cs typeface="Arial" panose="020B0604020202020204" pitchFamily="34" charset="0"/>
                        </a:rPr>
                        <a:t> in sub sec 2 is  “shall include”  earlier following income chargeable thereby enhancing the scope of income under the head </a:t>
                      </a:r>
                      <a:r>
                        <a:rPr lang="en-US" sz="2400" baseline="0" dirty="0" err="1" smtClean="0">
                          <a:solidFill>
                            <a:srgbClr val="92D050"/>
                          </a:solidFill>
                          <a:latin typeface="Arial" panose="020B0604020202020204" pitchFamily="34" charset="0"/>
                          <a:cs typeface="Arial" panose="020B0604020202020204" pitchFamily="34" charset="0"/>
                        </a:rPr>
                        <a:t>b&amp;p</a:t>
                      </a:r>
                      <a:endParaRPr lang="en-IN" sz="2400" dirty="0">
                        <a:solidFill>
                          <a:srgbClr val="92D050"/>
                        </a:solidFill>
                        <a:latin typeface="Arial" panose="020B0604020202020204" pitchFamily="34" charset="0"/>
                        <a:cs typeface="Arial" panose="020B0604020202020204" pitchFamily="34" charset="0"/>
                      </a:endParaRPr>
                    </a:p>
                  </a:txBody>
                  <a:tcPr/>
                </a:tc>
                <a:tc hMerge="1">
                  <a:txBody>
                    <a:bodyPr/>
                    <a:lstStyle/>
                    <a:p>
                      <a:pPr algn="just"/>
                      <a:endParaRPr lang="en-IN" sz="2400" dirty="0">
                        <a:latin typeface="Arial" panose="020B0604020202020204" pitchFamily="34" charset="0"/>
                        <a:cs typeface="Arial" panose="020B0604020202020204" pitchFamily="34" charset="0"/>
                      </a:endParaRPr>
                    </a:p>
                  </a:txBody>
                  <a:tcPr/>
                </a:tc>
              </a:tr>
            </a:tbl>
          </a:graphicData>
        </a:graphic>
      </p:graphicFrame>
      <p:sp>
        <p:nvSpPr>
          <p:cNvPr id="3" name="TextBox 2">
            <a:extLst>
              <a:ext uri="{FF2B5EF4-FFF2-40B4-BE49-F238E27FC236}">
                <a16:creationId xmlns:a16="http://schemas.microsoft.com/office/drawing/2014/main" xmlns="" id="{C560E4BB-6942-1D39-5C47-D5CB1853A700}"/>
              </a:ext>
            </a:extLst>
          </p:cNvPr>
          <p:cNvSpPr txBox="1"/>
          <p:nvPr/>
        </p:nvSpPr>
        <p:spPr>
          <a:xfrm>
            <a:off x="954258" y="956603"/>
            <a:ext cx="8428893" cy="769441"/>
          </a:xfrm>
          <a:prstGeom prst="rect">
            <a:avLst/>
          </a:prstGeom>
          <a:noFill/>
        </p:spPr>
        <p:txBody>
          <a:bodyPr wrap="square" rtlCol="0">
            <a:spAutoFit/>
          </a:bodyPr>
          <a:lstStyle/>
          <a:p>
            <a:r>
              <a:rPr lang="en-US" sz="4400" b="1" dirty="0"/>
              <a:t>PREAMBLE</a:t>
            </a:r>
            <a:endParaRPr lang="en-IN" sz="4400" b="1" dirty="0"/>
          </a:p>
        </p:txBody>
      </p:sp>
    </p:spTree>
    <p:extLst>
      <p:ext uri="{BB962C8B-B14F-4D97-AF65-F5344CB8AC3E}">
        <p14:creationId xmlns:p14="http://schemas.microsoft.com/office/powerpoint/2010/main" val="1393454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7130141"/>
              </p:ext>
            </p:extLst>
          </p:nvPr>
        </p:nvGraphicFramePr>
        <p:xfrm>
          <a:off x="201168" y="719666"/>
          <a:ext cx="11640312" cy="6035040"/>
        </p:xfrm>
        <a:graphic>
          <a:graphicData uri="http://schemas.openxmlformats.org/drawingml/2006/table">
            <a:tbl>
              <a:tblPr firstRow="1" bandRow="1">
                <a:tableStyleId>{5C22544A-7EE6-4342-B048-85BDC9FD1C3A}</a:tableStyleId>
              </a:tblPr>
              <a:tblGrid>
                <a:gridCol w="5820156"/>
                <a:gridCol w="5820156"/>
              </a:tblGrid>
              <a:tr h="370840">
                <a:tc>
                  <a:txBody>
                    <a:bodyPr/>
                    <a:lstStyle/>
                    <a:p>
                      <a:pPr algn="just"/>
                      <a:endParaRPr lang="en-IN" sz="2000" dirty="0"/>
                    </a:p>
                  </a:txBody>
                  <a:tcPr/>
                </a:tc>
                <a:tc>
                  <a:txBody>
                    <a:bodyPr/>
                    <a:lstStyle/>
                    <a:p>
                      <a:pPr algn="just"/>
                      <a:endParaRPr lang="en-IN" sz="2000"/>
                    </a:p>
                  </a:txBody>
                  <a:tcPr/>
                </a:tc>
              </a:tr>
              <a:tr h="370840">
                <a:tc>
                  <a:txBody>
                    <a:bodyPr/>
                    <a:lstStyle/>
                    <a:p>
                      <a:pPr algn="just"/>
                      <a:r>
                        <a:rPr lang="en-US" sz="2000" dirty="0" smtClean="0">
                          <a:latin typeface="Arial" panose="020B0604020202020204" pitchFamily="34" charset="0"/>
                          <a:cs typeface="Arial" panose="020B0604020202020204" pitchFamily="34" charset="0"/>
                        </a:rPr>
                        <a:t>(3) Where speculative transactions carried on by an </a:t>
                      </a:r>
                      <a:r>
                        <a:rPr lang="en-US" sz="2000" dirty="0" err="1" smtClean="0">
                          <a:latin typeface="Arial" panose="020B0604020202020204" pitchFamily="34" charset="0"/>
                          <a:cs typeface="Arial" panose="020B0604020202020204" pitchFamily="34" charset="0"/>
                        </a:rPr>
                        <a:t>assessee</a:t>
                      </a:r>
                      <a:r>
                        <a:rPr lang="en-US" sz="2000" dirty="0" smtClean="0">
                          <a:latin typeface="Arial" panose="020B0604020202020204" pitchFamily="34" charset="0"/>
                          <a:cs typeface="Arial" panose="020B0604020202020204" pitchFamily="34" charset="0"/>
                        </a:rPr>
                        <a:t> are of such nature to constitute a business, the business (herein referred to as speculation business) shall be deemed to be distinct and separate from any other business.</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Explanation 2.-Where speculative transactions  carried on by an </a:t>
                      </a:r>
                      <a:r>
                        <a:rPr lang="en-US" sz="2000" dirty="0" err="1" smtClean="0">
                          <a:latin typeface="Arial" panose="020B0604020202020204" pitchFamily="34" charset="0"/>
                          <a:cs typeface="Arial" panose="020B0604020202020204" pitchFamily="34" charset="0"/>
                        </a:rPr>
                        <a:t>assessee</a:t>
                      </a:r>
                      <a:r>
                        <a:rPr lang="en-US" sz="2000" dirty="0" smtClean="0">
                          <a:latin typeface="Arial" panose="020B0604020202020204" pitchFamily="34" charset="0"/>
                          <a:cs typeface="Arial" panose="020B0604020202020204" pitchFamily="34" charset="0"/>
                        </a:rPr>
                        <a:t> are of such a nature as to constitute a business, the business (hereinafter referred to as “speculation business”) shall be deemed to be distinct and separate from any other business</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dirty="0" smtClean="0">
                          <a:latin typeface="Arial" panose="020B0604020202020204" pitchFamily="34" charset="0"/>
                          <a:cs typeface="Arial" panose="020B0604020202020204" pitchFamily="34" charset="0"/>
                        </a:rPr>
                        <a:t>(4) Any income from letting out of a residential house or a part of it by the owner shall not be included in income under sub-section (1) and shall be chargeable only under the head “Income from house property”.</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Explanation 3.- It is hereby clarified that any income from letting out of a residential house or a part of the house by the owner shall not be chargeable under the head “Profits and gains of business or profession” and shall be chargeable under the head “Income from house property”</a:t>
                      </a:r>
                      <a:endParaRPr lang="en-IN" sz="2000" dirty="0">
                        <a:latin typeface="Arial" panose="020B0604020202020204" pitchFamily="34" charset="0"/>
                        <a:cs typeface="Arial" panose="020B0604020202020204" pitchFamily="34" charset="0"/>
                      </a:endParaRPr>
                    </a:p>
                  </a:txBody>
                  <a:tcPr/>
                </a:tc>
              </a:tr>
              <a:tr h="370840">
                <a:tc gridSpan="2">
                  <a:txBody>
                    <a:bodyPr/>
                    <a:lstStyle/>
                    <a:p>
                      <a:pPr algn="just"/>
                      <a:r>
                        <a:rPr lang="en-US" sz="1600" dirty="0" smtClean="0">
                          <a:solidFill>
                            <a:srgbClr val="00B050"/>
                          </a:solidFill>
                          <a:latin typeface="Arial" panose="020B0604020202020204" pitchFamily="34" charset="0"/>
                          <a:cs typeface="Arial" panose="020B0604020202020204" pitchFamily="34" charset="0"/>
                        </a:rPr>
                        <a:t>Sec</a:t>
                      </a:r>
                      <a:r>
                        <a:rPr lang="en-US" sz="1600" baseline="0" dirty="0" smtClean="0">
                          <a:solidFill>
                            <a:srgbClr val="00B050"/>
                          </a:solidFill>
                          <a:latin typeface="Arial" panose="020B0604020202020204" pitchFamily="34" charset="0"/>
                          <a:cs typeface="Arial" panose="020B0604020202020204" pitchFamily="34" charset="0"/>
                        </a:rPr>
                        <a:t> 26(1) refers to subsection 2 and not sub section 3 and 4, earlier explanation were </a:t>
                      </a:r>
                      <a:r>
                        <a:rPr lang="en-US" sz="1600" baseline="0" dirty="0" err="1" smtClean="0">
                          <a:solidFill>
                            <a:srgbClr val="00B050"/>
                          </a:solidFill>
                          <a:latin typeface="Arial" panose="020B0604020202020204" pitchFamily="34" charset="0"/>
                          <a:cs typeface="Arial" panose="020B0604020202020204" pitchFamily="34" charset="0"/>
                        </a:rPr>
                        <a:t>infact</a:t>
                      </a:r>
                      <a:r>
                        <a:rPr lang="en-US" sz="1600" baseline="0" dirty="0" smtClean="0">
                          <a:solidFill>
                            <a:srgbClr val="00B050"/>
                          </a:solidFill>
                          <a:latin typeface="Arial" panose="020B0604020202020204" pitchFamily="34" charset="0"/>
                          <a:cs typeface="Arial" panose="020B0604020202020204" pitchFamily="34" charset="0"/>
                        </a:rPr>
                        <a:t> part of sub section 1 hence can be read collectively but now as sub section has independent existence and can not be read with sub section 1. it may contain its own ramification , one may argue that as sub section 1 does not refer to sub section 3, or court may interpret sub section 2 as subject to sub section 3.</a:t>
                      </a:r>
                    </a:p>
                    <a:p>
                      <a:pPr algn="just"/>
                      <a:r>
                        <a:rPr lang="en-US" sz="1600" baseline="0" dirty="0" smtClean="0">
                          <a:solidFill>
                            <a:srgbClr val="00B050"/>
                          </a:solidFill>
                          <a:latin typeface="Arial" panose="020B0604020202020204" pitchFamily="34" charset="0"/>
                          <a:cs typeface="Arial" panose="020B0604020202020204" pitchFamily="34" charset="0"/>
                        </a:rPr>
                        <a:t>Sub section 4 now referring sub section 1 and it has now come in full force being independent sub section earlier being explanation, it may be challenged that explanation can not change the chargeability in main section but now being independent sub section and referring sub section 1, it has its full force now. </a:t>
                      </a:r>
                      <a:endParaRPr lang="en-IN" sz="1600" dirty="0">
                        <a:solidFill>
                          <a:srgbClr val="00B050"/>
                        </a:solidFill>
                        <a:latin typeface="Arial" panose="020B0604020202020204" pitchFamily="34" charset="0"/>
                        <a:cs typeface="Arial" panose="020B0604020202020204" pitchFamily="34" charset="0"/>
                      </a:endParaRPr>
                    </a:p>
                  </a:txBody>
                  <a:tcPr/>
                </a:tc>
                <a:tc hMerge="1">
                  <a:txBody>
                    <a:bodyPr/>
                    <a:lstStyle/>
                    <a:p>
                      <a:pPr algn="just"/>
                      <a:endParaRPr lang="en-IN" dirty="0"/>
                    </a:p>
                  </a:txBody>
                  <a:tcPr/>
                </a:tc>
              </a:tr>
            </a:tbl>
          </a:graphicData>
        </a:graphic>
      </p:graphicFrame>
    </p:spTree>
    <p:extLst>
      <p:ext uri="{BB962C8B-B14F-4D97-AF65-F5344CB8AC3E}">
        <p14:creationId xmlns:p14="http://schemas.microsoft.com/office/powerpoint/2010/main" val="3952783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C82D69-F33D-E777-0291-5A77C68ACA5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141863D-25F7-C62B-D101-577D363DBBD1}"/>
              </a:ext>
            </a:extLst>
          </p:cNvPr>
          <p:cNvGraphicFramePr>
            <a:graphicFrameLocks noGrp="1"/>
          </p:cNvGraphicFramePr>
          <p:nvPr>
            <p:extLst/>
          </p:nvPr>
        </p:nvGraphicFramePr>
        <p:xfrm>
          <a:off x="797169" y="817591"/>
          <a:ext cx="10663312" cy="2504389"/>
        </p:xfrm>
        <a:graphic>
          <a:graphicData uri="http://schemas.openxmlformats.org/drawingml/2006/table">
            <a:tbl>
              <a:tblPr firstRow="1" bandRow="1">
                <a:tableStyleId>{5C22544A-7EE6-4342-B048-85BDC9FD1C3A}</a:tableStyleId>
              </a:tblPr>
              <a:tblGrid>
                <a:gridCol w="5331656">
                  <a:extLst>
                    <a:ext uri="{9D8B030D-6E8A-4147-A177-3AD203B41FA5}">
                      <a16:colId xmlns:a16="http://schemas.microsoft.com/office/drawing/2014/main" xmlns="" val="2740999877"/>
                    </a:ext>
                  </a:extLst>
                </a:gridCol>
                <a:gridCol w="5331656">
                  <a:extLst>
                    <a:ext uri="{9D8B030D-6E8A-4147-A177-3AD203B41FA5}">
                      <a16:colId xmlns:a16="http://schemas.microsoft.com/office/drawing/2014/main" xmlns="" val="3992883713"/>
                    </a:ext>
                  </a:extLst>
                </a:gridCol>
              </a:tblGrid>
              <a:tr h="584149">
                <a:tc>
                  <a:txBody>
                    <a:bodyPr/>
                    <a:lstStyle/>
                    <a:p>
                      <a:pPr algn="just"/>
                      <a:r>
                        <a:rPr lang="en-US" sz="2000" dirty="0">
                          <a:latin typeface="Arial" panose="020B0604020202020204" pitchFamily="34" charset="0"/>
                          <a:cs typeface="Arial" panose="020B0604020202020204" pitchFamily="34" charset="0"/>
                        </a:rPr>
                        <a:t>Section 29 (1)(e) (i) of the IT Act 2025 </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Section 36 (v a) of the IT Act 1961</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02284842"/>
                  </a:ext>
                </a:extLst>
              </a:tr>
              <a:tr h="370840">
                <a:tc>
                  <a:txBody>
                    <a:bodyPr/>
                    <a:lstStyle/>
                    <a:p>
                      <a:pPr algn="just"/>
                      <a:r>
                        <a:rPr lang="en-US" sz="2000" dirty="0">
                          <a:latin typeface="Arial" panose="020B0604020202020204" pitchFamily="34" charset="0"/>
                          <a:cs typeface="Arial" panose="020B0604020202020204" pitchFamily="34" charset="0"/>
                        </a:rPr>
                        <a:t>(e)(i) the amount of </a:t>
                      </a:r>
                      <a:r>
                        <a:rPr lang="en-US" sz="2000" dirty="0">
                          <a:solidFill>
                            <a:srgbClr val="FF0000"/>
                          </a:solidFill>
                          <a:latin typeface="Arial" panose="020B0604020202020204" pitchFamily="34" charset="0"/>
                          <a:cs typeface="Arial" panose="020B0604020202020204" pitchFamily="34" charset="0"/>
                        </a:rPr>
                        <a:t>contribution received from an employee to which the provisions of section 2(49)(o) apply</a:t>
                      </a:r>
                      <a:r>
                        <a:rPr lang="en-US" sz="2000" dirty="0">
                          <a:latin typeface="Arial" panose="020B0604020202020204" pitchFamily="34" charset="0"/>
                          <a:cs typeface="Arial" panose="020B0604020202020204" pitchFamily="34" charset="0"/>
                        </a:rPr>
                        <a:t>, if it is credited by the assessee to the account of the employee in the relevant fund or funds by the due date;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(v a) any sum received by the </a:t>
                      </a:r>
                      <a:r>
                        <a:rPr lang="en-US" sz="2000" dirty="0">
                          <a:solidFill>
                            <a:srgbClr val="FF0000"/>
                          </a:solidFill>
                          <a:latin typeface="Arial" panose="020B0604020202020204" pitchFamily="34" charset="0"/>
                          <a:cs typeface="Arial" panose="020B0604020202020204" pitchFamily="34" charset="0"/>
                        </a:rPr>
                        <a:t>assessee from any of his employees to which the provisions of sub-clause (x) of clause (24) of section 2 apply, if such sum is credited by the assessee </a:t>
                      </a:r>
                      <a:r>
                        <a:rPr lang="en-US" sz="2000" dirty="0">
                          <a:latin typeface="Arial" panose="020B0604020202020204" pitchFamily="34" charset="0"/>
                          <a:cs typeface="Arial" panose="020B0604020202020204" pitchFamily="34" charset="0"/>
                        </a:rPr>
                        <a:t>to the employee's account in the relevant fund or funds on or before the due date.</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15239362"/>
                  </a:ext>
                </a:extLst>
              </a:tr>
            </a:tbl>
          </a:graphicData>
        </a:graphic>
      </p:graphicFrame>
      <p:graphicFrame>
        <p:nvGraphicFramePr>
          <p:cNvPr id="4" name="Table 3">
            <a:extLst>
              <a:ext uri="{FF2B5EF4-FFF2-40B4-BE49-F238E27FC236}">
                <a16:creationId xmlns:a16="http://schemas.microsoft.com/office/drawing/2014/main" xmlns="" id="{F2CD06F5-A981-CB9E-BEAF-7E50809478EE}"/>
              </a:ext>
            </a:extLst>
          </p:cNvPr>
          <p:cNvGraphicFramePr>
            <a:graphicFrameLocks noGrp="1"/>
          </p:cNvGraphicFramePr>
          <p:nvPr>
            <p:extLst/>
          </p:nvPr>
        </p:nvGraphicFramePr>
        <p:xfrm>
          <a:off x="731519" y="3536020"/>
          <a:ext cx="10728962" cy="3357367"/>
        </p:xfrm>
        <a:graphic>
          <a:graphicData uri="http://schemas.openxmlformats.org/drawingml/2006/table">
            <a:tbl>
              <a:tblPr firstRow="1" bandRow="1">
                <a:tableStyleId>{5C22544A-7EE6-4342-B048-85BDC9FD1C3A}</a:tableStyleId>
              </a:tblPr>
              <a:tblGrid>
                <a:gridCol w="5364481">
                  <a:extLst>
                    <a:ext uri="{9D8B030D-6E8A-4147-A177-3AD203B41FA5}">
                      <a16:colId xmlns:a16="http://schemas.microsoft.com/office/drawing/2014/main" xmlns="" val="590068207"/>
                    </a:ext>
                  </a:extLst>
                </a:gridCol>
                <a:gridCol w="5364481">
                  <a:extLst>
                    <a:ext uri="{9D8B030D-6E8A-4147-A177-3AD203B41FA5}">
                      <a16:colId xmlns:a16="http://schemas.microsoft.com/office/drawing/2014/main" xmlns="" val="623829125"/>
                    </a:ext>
                  </a:extLst>
                </a:gridCol>
              </a:tblGrid>
              <a:tr h="522727">
                <a:tc>
                  <a:txBody>
                    <a:bodyPr/>
                    <a:lstStyle/>
                    <a:p>
                      <a:r>
                        <a:rPr lang="en-US" sz="2000" dirty="0"/>
                        <a:t>Section 29 (1)(e) (ii) of the IT Act 2025</a:t>
                      </a:r>
                      <a:endParaRPr lang="en-IN" sz="2000" dirty="0"/>
                    </a:p>
                  </a:txBody>
                  <a:tcPr/>
                </a:tc>
                <a:tc>
                  <a:txBody>
                    <a:bodyPr/>
                    <a:lstStyle/>
                    <a:p>
                      <a:r>
                        <a:rPr lang="en-US" sz="2000" dirty="0"/>
                        <a:t>Section 36 (v a) of the IT Act 1961</a:t>
                      </a:r>
                      <a:endParaRPr lang="en-IN" sz="2000" dirty="0"/>
                    </a:p>
                  </a:txBody>
                  <a:tcPr/>
                </a:tc>
                <a:extLst>
                  <a:ext uri="{0D108BD9-81ED-4DB2-BD59-A6C34878D82A}">
                    <a16:rowId xmlns:a16="http://schemas.microsoft.com/office/drawing/2014/main" xmlns="" val="991532505"/>
                  </a:ext>
                </a:extLst>
              </a:tr>
              <a:tr h="370840">
                <a:tc>
                  <a:txBody>
                    <a:bodyPr/>
                    <a:lstStyle/>
                    <a:p>
                      <a:pPr algn="just"/>
                      <a:r>
                        <a:rPr lang="en-US" sz="2000" dirty="0">
                          <a:latin typeface="Arial" panose="020B0604020202020204" pitchFamily="34" charset="0"/>
                          <a:cs typeface="Arial" panose="020B0604020202020204" pitchFamily="34" charset="0"/>
                        </a:rPr>
                        <a:t>(ii) for the purposes of sub-clause (i), </a:t>
                      </a:r>
                      <a:r>
                        <a:rPr lang="en-US" sz="2000" dirty="0">
                          <a:solidFill>
                            <a:srgbClr val="FF0000"/>
                          </a:solidFill>
                          <a:latin typeface="Arial" panose="020B0604020202020204" pitchFamily="34" charset="0"/>
                          <a:cs typeface="Arial" panose="020B0604020202020204" pitchFamily="34" charset="0"/>
                        </a:rPr>
                        <a:t>"due date" </a:t>
                      </a:r>
                      <a:r>
                        <a:rPr lang="en-US" sz="2000" strike="sngStrike" dirty="0">
                          <a:solidFill>
                            <a:srgbClr val="FF0000"/>
                          </a:solidFill>
                          <a:latin typeface="Arial" panose="020B0604020202020204" pitchFamily="34" charset="0"/>
                          <a:cs typeface="Arial" panose="020B0604020202020204" pitchFamily="34" charset="0"/>
                        </a:rPr>
                        <a:t>means the date by which the assessee is required as an employer to credit employee contribution to the account of an employee in the relevant fund under any Act</a:t>
                      </a:r>
                      <a:r>
                        <a:rPr lang="en-US" sz="2000" dirty="0">
                          <a:solidFill>
                            <a:srgbClr val="FF000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rule, order or notification issued under it or under any standing order, award, contract of service or otherwise</a:t>
                      </a:r>
                      <a:r>
                        <a:rPr lang="en-US" sz="2000" dirty="0" smtClean="0">
                          <a:latin typeface="Arial" panose="020B0604020202020204" pitchFamily="34" charset="0"/>
                          <a:cs typeface="Arial" panose="020B0604020202020204" pitchFamily="34" charset="0"/>
                        </a:rPr>
                        <a:t>...</a:t>
                      </a:r>
                      <a:r>
                        <a:rPr lang="en-US" sz="2000" dirty="0" smtClean="0">
                          <a:solidFill>
                            <a:srgbClr val="FF0000"/>
                          </a:solidFill>
                          <a:latin typeface="Arial" panose="020B0604020202020204" pitchFamily="34" charset="0"/>
                          <a:cs typeface="Arial" panose="020B0604020202020204" pitchFamily="34" charset="0"/>
                        </a:rPr>
                        <a:t>Now</a:t>
                      </a:r>
                      <a:r>
                        <a:rPr lang="en-US" sz="2000" baseline="0" dirty="0" smtClean="0">
                          <a:solidFill>
                            <a:srgbClr val="FF0000"/>
                          </a:solidFill>
                          <a:latin typeface="Arial" panose="020B0604020202020204" pitchFamily="34" charset="0"/>
                          <a:cs typeface="Arial" panose="020B0604020202020204" pitchFamily="34" charset="0"/>
                        </a:rPr>
                        <a:t> due date means , date </a:t>
                      </a:r>
                      <a:r>
                        <a:rPr lang="en-US" sz="2000" baseline="0" dirty="0" err="1" smtClean="0">
                          <a:solidFill>
                            <a:srgbClr val="FF0000"/>
                          </a:solidFill>
                          <a:latin typeface="Arial" panose="020B0604020202020204" pitchFamily="34" charset="0"/>
                          <a:cs typeface="Arial" panose="020B0604020202020204" pitchFamily="34" charset="0"/>
                        </a:rPr>
                        <a:t>date</a:t>
                      </a:r>
                      <a:r>
                        <a:rPr lang="en-US" sz="2000" baseline="0" dirty="0" smtClean="0">
                          <a:solidFill>
                            <a:srgbClr val="FF0000"/>
                          </a:solidFill>
                          <a:latin typeface="Arial" panose="020B0604020202020204" pitchFamily="34" charset="0"/>
                          <a:cs typeface="Arial" panose="020B0604020202020204" pitchFamily="34" charset="0"/>
                        </a:rPr>
                        <a:t> of filling ITR.</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2000" dirty="0">
                          <a:latin typeface="Arial" panose="020B0604020202020204" pitchFamily="34" charset="0"/>
                          <a:cs typeface="Arial" panose="020B0604020202020204" pitchFamily="34" charset="0"/>
                        </a:rPr>
                        <a:t>Explanation 1. For the purposes of this clause, "</a:t>
                      </a:r>
                      <a:r>
                        <a:rPr lang="en-US" sz="2000" dirty="0">
                          <a:solidFill>
                            <a:srgbClr val="FF0000"/>
                          </a:solidFill>
                          <a:latin typeface="Arial" panose="020B0604020202020204" pitchFamily="34" charset="0"/>
                          <a:cs typeface="Arial" panose="020B0604020202020204" pitchFamily="34" charset="0"/>
                        </a:rPr>
                        <a:t>due date" means the date by which the assessee is required as an employer to credit an employee's contribution to the employee's account in the relevant fund under any Act, </a:t>
                      </a:r>
                      <a:r>
                        <a:rPr lang="en-US" sz="2000" dirty="0">
                          <a:latin typeface="Arial" panose="020B0604020202020204" pitchFamily="34" charset="0"/>
                          <a:cs typeface="Arial" panose="020B0604020202020204" pitchFamily="34" charset="0"/>
                        </a:rPr>
                        <a:t>rule, order or notification issued thereunder or under any standing order, award, contract of service or </a:t>
                      </a:r>
                      <a:r>
                        <a:rPr lang="en-US" sz="2000" dirty="0" smtClean="0">
                          <a:latin typeface="Arial" panose="020B0604020202020204" pitchFamily="34" charset="0"/>
                          <a:cs typeface="Arial" panose="020B0604020202020204" pitchFamily="34" charset="0"/>
                        </a:rPr>
                        <a:t>otherwise…..</a:t>
                      </a:r>
                      <a:endParaRPr lang="en-I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80863011"/>
                  </a:ext>
                </a:extLst>
              </a:tr>
            </a:tbl>
          </a:graphicData>
        </a:graphic>
      </p:graphicFrame>
    </p:spTree>
    <p:extLst>
      <p:ext uri="{BB962C8B-B14F-4D97-AF65-F5344CB8AC3E}">
        <p14:creationId xmlns:p14="http://schemas.microsoft.com/office/powerpoint/2010/main" val="3527469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7317518"/>
              </p:ext>
            </p:extLst>
          </p:nvPr>
        </p:nvGraphicFramePr>
        <p:xfrm>
          <a:off x="722376" y="719666"/>
          <a:ext cx="10780776" cy="3840480"/>
        </p:xfrm>
        <a:graphic>
          <a:graphicData uri="http://schemas.openxmlformats.org/drawingml/2006/table">
            <a:tbl>
              <a:tblPr firstRow="1" bandRow="1">
                <a:tableStyleId>{5C22544A-7EE6-4342-B048-85BDC9FD1C3A}</a:tableStyleId>
              </a:tblPr>
              <a:tblGrid>
                <a:gridCol w="10780776"/>
              </a:tblGrid>
              <a:tr h="370840">
                <a:tc>
                  <a:txBody>
                    <a:bodyPr/>
                    <a:lstStyle/>
                    <a:p>
                      <a:pPr algn="just"/>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US" sz="2000" b="0" baseline="0" dirty="0" smtClean="0">
                          <a:latin typeface="Arial" panose="020B0604020202020204" pitchFamily="34" charset="0"/>
                          <a:cs typeface="Arial" panose="020B0604020202020204" pitchFamily="34" charset="0"/>
                        </a:rPr>
                        <a:t>1961</a:t>
                      </a:r>
                    </a:p>
                    <a:p>
                      <a:pPr algn="just"/>
                      <a:r>
                        <a:rPr lang="en-US" sz="2000" b="0" baseline="0" dirty="0" smtClean="0">
                          <a:latin typeface="Arial" panose="020B0604020202020204" pitchFamily="34" charset="0"/>
                          <a:cs typeface="Arial" panose="020B0604020202020204" pitchFamily="34" charset="0"/>
                        </a:rPr>
                        <a:t>presumptive taxation </a:t>
                      </a:r>
                      <a:r>
                        <a:rPr lang="en-US" sz="2000" b="1" baseline="0" dirty="0" smtClean="0">
                          <a:latin typeface="Arial" panose="020B0604020202020204" pitchFamily="34" charset="0"/>
                          <a:cs typeface="Arial" panose="020B0604020202020204" pitchFamily="34" charset="0"/>
                        </a:rPr>
                        <a:t>44AD, 44ADA, 44AE </a:t>
                      </a:r>
                    </a:p>
                    <a:p>
                      <a:pPr algn="just"/>
                      <a:r>
                        <a:rPr lang="en-US" sz="2000" b="0" i="0" kern="1200" dirty="0" smtClean="0">
                          <a:solidFill>
                            <a:srgbClr val="FF0000"/>
                          </a:solidFill>
                          <a:effectLst/>
                          <a:latin typeface="Arial" panose="020B0604020202020204" pitchFamily="34" charset="0"/>
                          <a:ea typeface="+mn-ea"/>
                          <a:cs typeface="Arial" panose="020B0604020202020204" pitchFamily="34" charset="0"/>
                        </a:rPr>
                        <a:t>6% or 8% or a sum higher than the aforesaid sum claimed to have been earned by the eligible assessee</a:t>
                      </a:r>
                      <a:endParaRPr lang="en-IN" sz="2000" b="1" dirty="0" smtClean="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2025</a:t>
                      </a:r>
                    </a:p>
                    <a:p>
                      <a:pPr algn="just"/>
                      <a:r>
                        <a:rPr lang="en-US" sz="2000" b="0" baseline="0" dirty="0" smtClean="0">
                          <a:latin typeface="Arial" panose="020B0604020202020204" pitchFamily="34" charset="0"/>
                          <a:cs typeface="Arial" panose="020B0604020202020204" pitchFamily="34" charset="0"/>
                        </a:rPr>
                        <a:t>presumptive taxation </a:t>
                      </a:r>
                      <a:r>
                        <a:rPr lang="en-US" sz="2000" b="1" baseline="0" dirty="0" smtClean="0">
                          <a:latin typeface="Arial" panose="020B0604020202020204" pitchFamily="34" charset="0"/>
                          <a:cs typeface="Arial" panose="020B0604020202020204" pitchFamily="34" charset="0"/>
                        </a:rPr>
                        <a:t>section 58</a:t>
                      </a:r>
                    </a:p>
                    <a:p>
                      <a:pPr algn="just"/>
                      <a:r>
                        <a:rPr lang="en-IN" sz="2000" b="0" i="0" u="none" strike="noStrike" kern="1200" baseline="0" dirty="0" smtClean="0">
                          <a:solidFill>
                            <a:srgbClr val="FF0000"/>
                          </a:solidFill>
                          <a:latin typeface="Arial" panose="020B0604020202020204" pitchFamily="34" charset="0"/>
                          <a:ea typeface="+mn-ea"/>
                          <a:cs typeface="Arial" panose="020B0604020202020204" pitchFamily="34" charset="0"/>
                        </a:rPr>
                        <a:t>“ profit claimed to have been </a:t>
                      </a:r>
                      <a:r>
                        <a:rPr lang="en-IN" sz="2000" b="0" i="0" u="sng" strike="noStrike" kern="1200" baseline="0" dirty="0" smtClean="0">
                          <a:solidFill>
                            <a:srgbClr val="FF0000"/>
                          </a:solidFill>
                          <a:latin typeface="Arial" panose="020B0604020202020204" pitchFamily="34" charset="0"/>
                          <a:ea typeface="+mn-ea"/>
                          <a:cs typeface="Arial" panose="020B0604020202020204" pitchFamily="34" charset="0"/>
                        </a:rPr>
                        <a:t>actually</a:t>
                      </a:r>
                      <a:r>
                        <a:rPr lang="en-IN" sz="2000" b="0" i="0" u="none" strike="noStrike" kern="1200" baseline="0" dirty="0" smtClean="0">
                          <a:solidFill>
                            <a:srgbClr val="FF0000"/>
                          </a:solidFill>
                          <a:latin typeface="Arial" panose="020B0604020202020204" pitchFamily="34" charset="0"/>
                          <a:ea typeface="+mn-ea"/>
                          <a:cs typeface="Arial" panose="020B0604020202020204" pitchFamily="34" charset="0"/>
                        </a:rPr>
                        <a:t> earned,”</a:t>
                      </a:r>
                      <a:endParaRPr lang="en-IN" sz="2000" b="1" dirty="0" smtClean="0">
                        <a:solidFill>
                          <a:srgbClr val="FF0000"/>
                        </a:solidFill>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360923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FACA140-06B6-1826-FA78-3EFC99E22D53}"/>
              </a:ext>
            </a:extLst>
          </p:cNvPr>
          <p:cNvGraphicFramePr>
            <a:graphicFrameLocks noGrp="1"/>
          </p:cNvGraphicFramePr>
          <p:nvPr>
            <p:extLst>
              <p:ext uri="{D42A27DB-BD31-4B8C-83A1-F6EECF244321}">
                <p14:modId xmlns:p14="http://schemas.microsoft.com/office/powerpoint/2010/main" val="2796081200"/>
              </p:ext>
            </p:extLst>
          </p:nvPr>
        </p:nvGraphicFramePr>
        <p:xfrm>
          <a:off x="942536" y="717452"/>
          <a:ext cx="10424160" cy="3566046"/>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xmlns="" val="4147536793"/>
                    </a:ext>
                  </a:extLst>
                </a:gridCol>
                <a:gridCol w="3474720">
                  <a:extLst>
                    <a:ext uri="{9D8B030D-6E8A-4147-A177-3AD203B41FA5}">
                      <a16:colId xmlns:a16="http://schemas.microsoft.com/office/drawing/2014/main" xmlns="" val="3958931496"/>
                    </a:ext>
                  </a:extLst>
                </a:gridCol>
                <a:gridCol w="3474720">
                  <a:extLst>
                    <a:ext uri="{9D8B030D-6E8A-4147-A177-3AD203B41FA5}">
                      <a16:colId xmlns:a16="http://schemas.microsoft.com/office/drawing/2014/main" xmlns="" val="372468222"/>
                    </a:ext>
                  </a:extLst>
                </a:gridCol>
              </a:tblGrid>
              <a:tr h="190286">
                <a:tc gridSpan="3">
                  <a:txBody>
                    <a:bodyPr/>
                    <a:lstStyle/>
                    <a:p>
                      <a:r>
                        <a:rPr lang="en-US" sz="3200" dirty="0" smtClean="0"/>
                        <a:t>Income from Capital</a:t>
                      </a:r>
                      <a:r>
                        <a:rPr lang="en-US" sz="3200" baseline="0" dirty="0" smtClean="0"/>
                        <a:t> Gain</a:t>
                      </a:r>
                      <a:endParaRPr lang="en-IN" sz="3200" dirty="0"/>
                    </a:p>
                  </a:txBody>
                  <a:tcPr/>
                </a:tc>
                <a:tc hMerge="1">
                  <a:txBody>
                    <a:bodyPr/>
                    <a:lstStyle/>
                    <a:p>
                      <a:endParaRPr lang="en-IN" sz="3200" dirty="0"/>
                    </a:p>
                  </a:txBody>
                  <a:tcPr/>
                </a:tc>
                <a:tc hMerge="1">
                  <a:txBody>
                    <a:bodyPr/>
                    <a:lstStyle/>
                    <a:p>
                      <a:endParaRPr lang="en-IN" sz="3200" dirty="0"/>
                    </a:p>
                  </a:txBody>
                  <a:tcPr/>
                </a:tc>
              </a:tr>
              <a:tr h="190286">
                <a:tc>
                  <a:txBody>
                    <a:bodyPr/>
                    <a:lstStyle/>
                    <a:p>
                      <a:r>
                        <a:rPr lang="en-US" sz="3200" dirty="0"/>
                        <a:t>Meaning of</a:t>
                      </a:r>
                      <a:endParaRPr lang="en-IN" sz="3200" dirty="0"/>
                    </a:p>
                  </a:txBody>
                  <a:tcPr/>
                </a:tc>
                <a:tc>
                  <a:txBody>
                    <a:bodyPr/>
                    <a:lstStyle/>
                    <a:p>
                      <a:r>
                        <a:rPr lang="en-IN" sz="3200" dirty="0"/>
                        <a:t>ITA 2025</a:t>
                      </a:r>
                    </a:p>
                  </a:txBody>
                  <a:tcPr/>
                </a:tc>
                <a:tc>
                  <a:txBody>
                    <a:bodyPr/>
                    <a:lstStyle/>
                    <a:p>
                      <a:r>
                        <a:rPr lang="en-IN" sz="3200" dirty="0"/>
                        <a:t>ITA 1961</a:t>
                      </a:r>
                    </a:p>
                  </a:txBody>
                  <a:tcPr/>
                </a:tc>
                <a:extLst>
                  <a:ext uri="{0D108BD9-81ED-4DB2-BD59-A6C34878D82A}">
                    <a16:rowId xmlns:a16="http://schemas.microsoft.com/office/drawing/2014/main" xmlns="" val="1230342306"/>
                  </a:ext>
                </a:extLst>
              </a:tr>
              <a:tr h="401301">
                <a:tc>
                  <a:txBody>
                    <a:bodyPr/>
                    <a:lstStyle/>
                    <a:p>
                      <a:pPr algn="just"/>
                      <a:r>
                        <a:rPr lang="en-IN" sz="2000" dirty="0">
                          <a:latin typeface="Arial" panose="020B0604020202020204" pitchFamily="34" charset="0"/>
                          <a:cs typeface="Arial" panose="020B0604020202020204" pitchFamily="34" charset="0"/>
                        </a:rPr>
                        <a:t>"capital asset"</a:t>
                      </a:r>
                    </a:p>
                  </a:txBody>
                  <a:tcPr/>
                </a:tc>
                <a:tc>
                  <a:txBody>
                    <a:bodyPr/>
                    <a:lstStyle/>
                    <a:p>
                      <a:pPr algn="just"/>
                      <a:r>
                        <a:rPr lang="en-IN" sz="2000" dirty="0">
                          <a:latin typeface="Arial" panose="020B0604020202020204" pitchFamily="34" charset="0"/>
                          <a:cs typeface="Arial" panose="020B0604020202020204" pitchFamily="34" charset="0"/>
                        </a:rPr>
                        <a:t>Section 2(22)</a:t>
                      </a:r>
                    </a:p>
                  </a:txBody>
                  <a:tcPr/>
                </a:tc>
                <a:tc>
                  <a:txBody>
                    <a:bodyPr/>
                    <a:lstStyle/>
                    <a:p>
                      <a:pPr algn="just"/>
                      <a:r>
                        <a:rPr lang="en-IN" sz="2000" dirty="0">
                          <a:latin typeface="Arial" panose="020B0604020202020204" pitchFamily="34" charset="0"/>
                          <a:cs typeface="Arial" panose="020B0604020202020204" pitchFamily="34" charset="0"/>
                        </a:rPr>
                        <a:t>Section 2(14)</a:t>
                      </a:r>
                    </a:p>
                  </a:txBody>
                  <a:tcPr/>
                </a:tc>
                <a:extLst>
                  <a:ext uri="{0D108BD9-81ED-4DB2-BD59-A6C34878D82A}">
                    <a16:rowId xmlns:a16="http://schemas.microsoft.com/office/drawing/2014/main" xmlns="" val="634872824"/>
                  </a:ext>
                </a:extLst>
              </a:tr>
              <a:tr h="401301">
                <a:tc>
                  <a:txBody>
                    <a:bodyPr/>
                    <a:lstStyle/>
                    <a:p>
                      <a:pPr algn="just"/>
                      <a:r>
                        <a:rPr lang="en-IN" sz="2000" dirty="0">
                          <a:latin typeface="Arial" panose="020B0604020202020204" pitchFamily="34" charset="0"/>
                          <a:cs typeface="Arial" panose="020B0604020202020204" pitchFamily="34" charset="0"/>
                        </a:rPr>
                        <a:t>"long-term capital asset"</a:t>
                      </a:r>
                    </a:p>
                  </a:txBody>
                  <a:tcPr/>
                </a:tc>
                <a:tc>
                  <a:txBody>
                    <a:bodyPr/>
                    <a:lstStyle/>
                    <a:p>
                      <a:pPr algn="just"/>
                      <a:r>
                        <a:rPr lang="en-IN" sz="2000" dirty="0">
                          <a:latin typeface="Arial" panose="020B0604020202020204" pitchFamily="34" charset="0"/>
                          <a:cs typeface="Arial" panose="020B0604020202020204" pitchFamily="34" charset="0"/>
                        </a:rPr>
                        <a:t>Section 2(67)</a:t>
                      </a:r>
                    </a:p>
                  </a:txBody>
                  <a:tcPr/>
                </a:tc>
                <a:tc>
                  <a:txBody>
                    <a:bodyPr/>
                    <a:lstStyle/>
                    <a:p>
                      <a:pPr algn="just"/>
                      <a:r>
                        <a:rPr lang="en-IN" sz="2000" dirty="0">
                          <a:latin typeface="Arial" panose="020B0604020202020204" pitchFamily="34" charset="0"/>
                          <a:cs typeface="Arial" panose="020B0604020202020204" pitchFamily="34" charset="0"/>
                        </a:rPr>
                        <a:t>Section 2(29AA)</a:t>
                      </a:r>
                    </a:p>
                  </a:txBody>
                  <a:tcPr/>
                </a:tc>
                <a:extLst>
                  <a:ext uri="{0D108BD9-81ED-4DB2-BD59-A6C34878D82A}">
                    <a16:rowId xmlns:a16="http://schemas.microsoft.com/office/drawing/2014/main" xmlns="" val="4162695366"/>
                  </a:ext>
                </a:extLst>
              </a:tr>
              <a:tr h="401301">
                <a:tc>
                  <a:txBody>
                    <a:bodyPr/>
                    <a:lstStyle/>
                    <a:p>
                      <a:pPr algn="just"/>
                      <a:r>
                        <a:rPr lang="en-IN" sz="2000" dirty="0">
                          <a:latin typeface="Arial" panose="020B0604020202020204" pitchFamily="34" charset="0"/>
                          <a:cs typeface="Arial" panose="020B0604020202020204" pitchFamily="34" charset="0"/>
                        </a:rPr>
                        <a:t>"long-term capital gain"</a:t>
                      </a:r>
                    </a:p>
                  </a:txBody>
                  <a:tcPr/>
                </a:tc>
                <a:tc>
                  <a:txBody>
                    <a:bodyPr/>
                    <a:lstStyle/>
                    <a:p>
                      <a:pPr algn="just"/>
                      <a:r>
                        <a:rPr lang="en-IN" sz="2000" dirty="0">
                          <a:latin typeface="Arial" panose="020B0604020202020204" pitchFamily="34" charset="0"/>
                          <a:cs typeface="Arial" panose="020B0604020202020204" pitchFamily="34" charset="0"/>
                        </a:rPr>
                        <a:t>Section 2(68)</a:t>
                      </a:r>
                    </a:p>
                  </a:txBody>
                  <a:tcPr/>
                </a:tc>
                <a:tc>
                  <a:txBody>
                    <a:bodyPr/>
                    <a:lstStyle/>
                    <a:p>
                      <a:pPr algn="just"/>
                      <a:r>
                        <a:rPr lang="en-IN" sz="2000" dirty="0">
                          <a:latin typeface="Arial" panose="020B0604020202020204" pitchFamily="34" charset="0"/>
                          <a:cs typeface="Arial" panose="020B0604020202020204" pitchFamily="34" charset="0"/>
                        </a:rPr>
                        <a:t>Section 2(298)</a:t>
                      </a:r>
                    </a:p>
                  </a:txBody>
                  <a:tcPr/>
                </a:tc>
                <a:extLst>
                  <a:ext uri="{0D108BD9-81ED-4DB2-BD59-A6C34878D82A}">
                    <a16:rowId xmlns:a16="http://schemas.microsoft.com/office/drawing/2014/main" xmlns="" val="1036106514"/>
                  </a:ext>
                </a:extLst>
              </a:tr>
              <a:tr h="401301">
                <a:tc>
                  <a:txBody>
                    <a:bodyPr/>
                    <a:lstStyle/>
                    <a:p>
                      <a:pPr algn="just"/>
                      <a:r>
                        <a:rPr lang="en-IN" sz="2000" dirty="0">
                          <a:latin typeface="Arial" panose="020B0604020202020204" pitchFamily="34" charset="0"/>
                          <a:cs typeface="Arial" panose="020B0604020202020204" pitchFamily="34" charset="0"/>
                        </a:rPr>
                        <a:t>short-term capital asset</a:t>
                      </a:r>
                    </a:p>
                  </a:txBody>
                  <a:tcPr/>
                </a:tc>
                <a:tc>
                  <a:txBody>
                    <a:bodyPr/>
                    <a:lstStyle/>
                    <a:p>
                      <a:pPr algn="just"/>
                      <a:r>
                        <a:rPr lang="en-IN" sz="2000" dirty="0">
                          <a:latin typeface="Arial" panose="020B0604020202020204" pitchFamily="34" charset="0"/>
                          <a:cs typeface="Arial" panose="020B0604020202020204" pitchFamily="34" charset="0"/>
                        </a:rPr>
                        <a:t>Section 2(101)</a:t>
                      </a:r>
                    </a:p>
                  </a:txBody>
                  <a:tcPr/>
                </a:tc>
                <a:tc>
                  <a:txBody>
                    <a:bodyPr/>
                    <a:lstStyle/>
                    <a:p>
                      <a:pPr algn="just"/>
                      <a:r>
                        <a:rPr lang="en-IN" sz="2000" dirty="0">
                          <a:latin typeface="Arial" panose="020B0604020202020204" pitchFamily="34" charset="0"/>
                          <a:cs typeface="Arial" panose="020B0604020202020204" pitchFamily="34" charset="0"/>
                        </a:rPr>
                        <a:t>Section 2(42A)</a:t>
                      </a:r>
                    </a:p>
                  </a:txBody>
                  <a:tcPr/>
                </a:tc>
                <a:extLst>
                  <a:ext uri="{0D108BD9-81ED-4DB2-BD59-A6C34878D82A}">
                    <a16:rowId xmlns:a16="http://schemas.microsoft.com/office/drawing/2014/main" xmlns="" val="1851994646"/>
                  </a:ext>
                </a:extLst>
              </a:tr>
              <a:tr h="401301">
                <a:tc>
                  <a:txBody>
                    <a:bodyPr/>
                    <a:lstStyle/>
                    <a:p>
                      <a:pPr algn="just"/>
                      <a:r>
                        <a:rPr lang="en-IN" sz="2000" dirty="0">
                          <a:latin typeface="Arial" panose="020B0604020202020204" pitchFamily="34" charset="0"/>
                          <a:cs typeface="Arial" panose="020B0604020202020204" pitchFamily="34" charset="0"/>
                        </a:rPr>
                        <a:t>short-term capital gain</a:t>
                      </a:r>
                    </a:p>
                  </a:txBody>
                  <a:tcPr/>
                </a:tc>
                <a:tc>
                  <a:txBody>
                    <a:bodyPr/>
                    <a:lstStyle/>
                    <a:p>
                      <a:pPr algn="just"/>
                      <a:r>
                        <a:rPr lang="en-IN" sz="2000" dirty="0">
                          <a:latin typeface="Arial" panose="020B0604020202020204" pitchFamily="34" charset="0"/>
                          <a:cs typeface="Arial" panose="020B0604020202020204" pitchFamily="34" charset="0"/>
                        </a:rPr>
                        <a:t>Section 2(102)</a:t>
                      </a:r>
                    </a:p>
                  </a:txBody>
                  <a:tcPr/>
                </a:tc>
                <a:tc>
                  <a:txBody>
                    <a:bodyPr/>
                    <a:lstStyle/>
                    <a:p>
                      <a:pPr algn="just"/>
                      <a:r>
                        <a:rPr lang="en-IN" sz="2000" dirty="0">
                          <a:latin typeface="Arial" panose="020B0604020202020204" pitchFamily="34" charset="0"/>
                          <a:cs typeface="Arial" panose="020B0604020202020204" pitchFamily="34" charset="0"/>
                        </a:rPr>
                        <a:t>Section 2(42B)</a:t>
                      </a:r>
                    </a:p>
                  </a:txBody>
                  <a:tcPr/>
                </a:tc>
                <a:extLst>
                  <a:ext uri="{0D108BD9-81ED-4DB2-BD59-A6C34878D82A}">
                    <a16:rowId xmlns:a16="http://schemas.microsoft.com/office/drawing/2014/main" xmlns="" val="2623315728"/>
                  </a:ext>
                </a:extLst>
              </a:tr>
              <a:tr h="401301">
                <a:tc>
                  <a:txBody>
                    <a:bodyPr/>
                    <a:lstStyle/>
                    <a:p>
                      <a:pPr algn="just"/>
                      <a:r>
                        <a:rPr lang="en-IN" sz="2000" dirty="0">
                          <a:latin typeface="Arial" panose="020B0604020202020204" pitchFamily="34" charset="0"/>
                          <a:cs typeface="Arial" panose="020B0604020202020204" pitchFamily="34" charset="0"/>
                        </a:rPr>
                        <a:t>"transfer"</a:t>
                      </a:r>
                    </a:p>
                  </a:txBody>
                  <a:tcPr/>
                </a:tc>
                <a:tc>
                  <a:txBody>
                    <a:bodyPr/>
                    <a:lstStyle/>
                    <a:p>
                      <a:pPr algn="just"/>
                      <a:r>
                        <a:rPr lang="en-IN" sz="2000" dirty="0">
                          <a:latin typeface="Arial" panose="020B0604020202020204" pitchFamily="34" charset="0"/>
                          <a:cs typeface="Arial" panose="020B0604020202020204" pitchFamily="34" charset="0"/>
                        </a:rPr>
                        <a:t>Section 2(109)</a:t>
                      </a:r>
                    </a:p>
                  </a:txBody>
                  <a:tcPr/>
                </a:tc>
                <a:tc>
                  <a:txBody>
                    <a:bodyPr/>
                    <a:lstStyle/>
                    <a:p>
                      <a:pPr algn="just"/>
                      <a:r>
                        <a:rPr lang="en-IN" sz="2000" dirty="0">
                          <a:latin typeface="Arial" panose="020B0604020202020204" pitchFamily="34" charset="0"/>
                          <a:cs typeface="Arial" panose="020B0604020202020204" pitchFamily="34" charset="0"/>
                        </a:rPr>
                        <a:t>Section 2(47)</a:t>
                      </a:r>
                    </a:p>
                  </a:txBody>
                  <a:tcPr/>
                </a:tc>
                <a:extLst>
                  <a:ext uri="{0D108BD9-81ED-4DB2-BD59-A6C34878D82A}">
                    <a16:rowId xmlns:a16="http://schemas.microsoft.com/office/drawing/2014/main" xmlns="" val="3477587474"/>
                  </a:ext>
                </a:extLst>
              </a:tr>
            </a:tbl>
          </a:graphicData>
        </a:graphic>
      </p:graphicFrame>
    </p:spTree>
    <p:extLst>
      <p:ext uri="{BB962C8B-B14F-4D97-AF65-F5344CB8AC3E}">
        <p14:creationId xmlns:p14="http://schemas.microsoft.com/office/powerpoint/2010/main" val="339555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0F4A17-EC2C-B7CF-6D79-A61FCD37B4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CC439E91-CCD6-8229-4E91-36091E59CF80}"/>
              </a:ext>
            </a:extLst>
          </p:cNvPr>
          <p:cNvSpPr txBox="1"/>
          <p:nvPr/>
        </p:nvSpPr>
        <p:spPr>
          <a:xfrm>
            <a:off x="1505243" y="359118"/>
            <a:ext cx="9875519" cy="4154984"/>
          </a:xfrm>
          <a:prstGeom prst="rect">
            <a:avLst/>
          </a:prstGeom>
          <a:noFill/>
        </p:spPr>
        <p:txBody>
          <a:bodyPr wrap="square">
            <a:spAutoFit/>
          </a:bodyPr>
          <a:lstStyle/>
          <a:p>
            <a:r>
              <a:rPr lang="en-IN" sz="6600" dirty="0"/>
              <a:t>              </a:t>
            </a:r>
          </a:p>
          <a:p>
            <a:r>
              <a:rPr lang="en-IN" sz="6600" dirty="0"/>
              <a:t>              </a:t>
            </a:r>
            <a:r>
              <a:rPr lang="en-IN" sz="6600" b="1" dirty="0"/>
              <a:t>Section 67: </a:t>
            </a:r>
          </a:p>
          <a:p>
            <a:endParaRPr lang="en-IN" sz="6600" b="1" dirty="0"/>
          </a:p>
          <a:p>
            <a:r>
              <a:rPr lang="en-IN" sz="6600" b="1" dirty="0"/>
              <a:t>            Capital gains</a:t>
            </a:r>
          </a:p>
        </p:txBody>
      </p:sp>
    </p:spTree>
    <p:extLst>
      <p:ext uri="{BB962C8B-B14F-4D97-AF65-F5344CB8AC3E}">
        <p14:creationId xmlns:p14="http://schemas.microsoft.com/office/powerpoint/2010/main" val="1446016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C1E4D3-3287-63ED-3CE6-5A51000A5BF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4953196-D601-6143-1191-5FA87445C944}"/>
              </a:ext>
            </a:extLst>
          </p:cNvPr>
          <p:cNvGraphicFramePr>
            <a:graphicFrameLocks noGrp="1"/>
          </p:cNvGraphicFramePr>
          <p:nvPr>
            <p:extLst>
              <p:ext uri="{D42A27DB-BD31-4B8C-83A1-F6EECF244321}">
                <p14:modId xmlns:p14="http://schemas.microsoft.com/office/powerpoint/2010/main" val="169324984"/>
              </p:ext>
            </p:extLst>
          </p:nvPr>
        </p:nvGraphicFramePr>
        <p:xfrm>
          <a:off x="883920" y="518551"/>
          <a:ext cx="10424160" cy="3665006"/>
        </p:xfrm>
        <a:graphic>
          <a:graphicData uri="http://schemas.openxmlformats.org/drawingml/2006/table">
            <a:tbl>
              <a:tblPr firstRow="1" bandRow="1">
                <a:tableStyleId>{5C22544A-7EE6-4342-B048-85BDC9FD1C3A}</a:tableStyleId>
              </a:tblPr>
              <a:tblGrid>
                <a:gridCol w="4954172">
                  <a:extLst>
                    <a:ext uri="{9D8B030D-6E8A-4147-A177-3AD203B41FA5}">
                      <a16:colId xmlns:a16="http://schemas.microsoft.com/office/drawing/2014/main" xmlns="" val="4147536793"/>
                    </a:ext>
                  </a:extLst>
                </a:gridCol>
                <a:gridCol w="2757268">
                  <a:extLst>
                    <a:ext uri="{9D8B030D-6E8A-4147-A177-3AD203B41FA5}">
                      <a16:colId xmlns:a16="http://schemas.microsoft.com/office/drawing/2014/main" xmlns="" val="3958931496"/>
                    </a:ext>
                  </a:extLst>
                </a:gridCol>
                <a:gridCol w="2712720">
                  <a:extLst>
                    <a:ext uri="{9D8B030D-6E8A-4147-A177-3AD203B41FA5}">
                      <a16:colId xmlns:a16="http://schemas.microsoft.com/office/drawing/2014/main" xmlns="" val="372468222"/>
                    </a:ext>
                  </a:extLst>
                </a:gridCol>
              </a:tblGrid>
              <a:tr h="0">
                <a:tc>
                  <a:txBody>
                    <a:bodyPr/>
                    <a:lstStyle/>
                    <a:p>
                      <a:pPr algn="just"/>
                      <a:r>
                        <a:rPr lang="en-US" sz="2000" dirty="0">
                          <a:latin typeface="Arial" panose="020B0604020202020204" pitchFamily="34" charset="0"/>
                          <a:cs typeface="Arial" panose="020B0604020202020204" pitchFamily="34" charset="0"/>
                        </a:rPr>
                        <a:t>Description</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ITA 2025</a:t>
                      </a:r>
                    </a:p>
                  </a:txBody>
                  <a:tcPr/>
                </a:tc>
                <a:tc>
                  <a:txBody>
                    <a:bodyPr/>
                    <a:lstStyle/>
                    <a:p>
                      <a:pPr algn="just"/>
                      <a:r>
                        <a:rPr lang="en-IN" sz="20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a:txBody>
                    <a:bodyPr/>
                    <a:lstStyle/>
                    <a:p>
                      <a:pPr algn="just"/>
                      <a:r>
                        <a:rPr lang="en-IN" sz="2000" dirty="0">
                          <a:latin typeface="Arial" panose="020B0604020202020204" pitchFamily="34" charset="0"/>
                          <a:cs typeface="Arial" panose="020B0604020202020204" pitchFamily="34" charset="0"/>
                        </a:rPr>
                        <a:t>General Capital Gains</a:t>
                      </a:r>
                    </a:p>
                  </a:txBody>
                  <a:tcPr/>
                </a:tc>
                <a:tc>
                  <a:txBody>
                    <a:bodyPr/>
                    <a:lstStyle/>
                    <a:p>
                      <a:pPr algn="just"/>
                      <a:r>
                        <a:rPr lang="en-IN" sz="2000" dirty="0">
                          <a:latin typeface="Arial" panose="020B0604020202020204" pitchFamily="34" charset="0"/>
                          <a:cs typeface="Arial" panose="020B0604020202020204" pitchFamily="34" charset="0"/>
                        </a:rPr>
                        <a:t>Section 67(1)</a:t>
                      </a:r>
                    </a:p>
                  </a:txBody>
                  <a:tcPr/>
                </a:tc>
                <a:tc>
                  <a:txBody>
                    <a:bodyPr/>
                    <a:lstStyle/>
                    <a:p>
                      <a:pPr algn="just"/>
                      <a:r>
                        <a:rPr lang="en-IN" sz="2000" dirty="0">
                          <a:latin typeface="Arial" panose="020B0604020202020204" pitchFamily="34" charset="0"/>
                          <a:cs typeface="Arial" panose="020B0604020202020204" pitchFamily="34" charset="0"/>
                        </a:rPr>
                        <a:t>Section 45(1)</a:t>
                      </a:r>
                    </a:p>
                  </a:txBody>
                  <a:tcPr/>
                </a:tc>
                <a:extLst>
                  <a:ext uri="{0D108BD9-81ED-4DB2-BD59-A6C34878D82A}">
                    <a16:rowId xmlns:a16="http://schemas.microsoft.com/office/drawing/2014/main" xmlns="" val="634872824"/>
                  </a:ext>
                </a:extLst>
              </a:tr>
              <a:tr h="764345">
                <a:tc rowSpan="2">
                  <a:txBody>
                    <a:bodyPr/>
                    <a:lstStyle/>
                    <a:p>
                      <a:pPr algn="just"/>
                      <a:r>
                        <a:rPr lang="en-US" sz="2000" dirty="0">
                          <a:latin typeface="Arial" panose="020B0604020202020204" pitchFamily="34" charset="0"/>
                          <a:cs typeface="Arial" panose="020B0604020202020204" pitchFamily="34" charset="0"/>
                        </a:rPr>
                        <a:t>Insurance money received on account of damage to, or destruction of, any capital asset</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67(2) &amp; 67(3)</a:t>
                      </a:r>
                    </a:p>
                  </a:txBody>
                  <a:tcPr/>
                </a:tc>
                <a:tc>
                  <a:txBody>
                    <a:bodyPr/>
                    <a:lstStyle/>
                    <a:p>
                      <a:pPr algn="just"/>
                      <a:r>
                        <a:rPr lang="en-IN" sz="2000" dirty="0">
                          <a:latin typeface="Arial" panose="020B0604020202020204" pitchFamily="34" charset="0"/>
                          <a:cs typeface="Arial" panose="020B0604020202020204" pitchFamily="34" charset="0"/>
                        </a:rPr>
                        <a:t>Section 45(1A)</a:t>
                      </a:r>
                    </a:p>
                  </a:txBody>
                  <a:tcPr/>
                </a:tc>
                <a:extLst>
                  <a:ext uri="{0D108BD9-81ED-4DB2-BD59-A6C34878D82A}">
                    <a16:rowId xmlns:a16="http://schemas.microsoft.com/office/drawing/2014/main" xmlns="" val="4162695366"/>
                  </a:ext>
                </a:extLst>
              </a:tr>
              <a:tr h="401301">
                <a:tc vMerge="1">
                  <a:txBody>
                    <a:bodyPr/>
                    <a:lstStyle/>
                    <a:p>
                      <a:endParaRPr lang="en-IN" sz="2400" dirty="0"/>
                    </a:p>
                  </a:txBody>
                  <a:tcPr/>
                </a:tc>
                <a:tc>
                  <a:txBody>
                    <a:bodyPr/>
                    <a:lstStyle/>
                    <a:p>
                      <a:pPr algn="just"/>
                      <a:r>
                        <a:rPr lang="en-IN" sz="2000" dirty="0">
                          <a:latin typeface="Arial" panose="020B0604020202020204" pitchFamily="34" charset="0"/>
                          <a:cs typeface="Arial" panose="020B0604020202020204" pitchFamily="34" charset="0"/>
                        </a:rPr>
                        <a:t>Section 67(4)</a:t>
                      </a:r>
                    </a:p>
                  </a:txBody>
                  <a:tcPr/>
                </a:tc>
                <a:tc>
                  <a:txBody>
                    <a:bodyPr/>
                    <a:lstStyle/>
                    <a:p>
                      <a:pPr algn="just"/>
                      <a:r>
                        <a:rPr lang="en-IN" sz="2000" dirty="0">
                          <a:latin typeface="Arial" panose="020B0604020202020204" pitchFamily="34" charset="0"/>
                          <a:cs typeface="Arial" panose="020B0604020202020204" pitchFamily="34" charset="0"/>
                        </a:rPr>
                        <a:t>Section</a:t>
                      </a:r>
                    </a:p>
                    <a:p>
                      <a:pPr algn="just"/>
                      <a:r>
                        <a:rPr lang="en-IN" sz="2000" dirty="0">
                          <a:latin typeface="Arial" panose="020B0604020202020204" pitchFamily="34" charset="0"/>
                          <a:cs typeface="Arial" panose="020B0604020202020204" pitchFamily="34" charset="0"/>
                        </a:rPr>
                        <a:t>45(1A), Explanation</a:t>
                      </a:r>
                    </a:p>
                  </a:txBody>
                  <a:tcPr/>
                </a:tc>
                <a:extLst>
                  <a:ext uri="{0D108BD9-81ED-4DB2-BD59-A6C34878D82A}">
                    <a16:rowId xmlns:a16="http://schemas.microsoft.com/office/drawing/2014/main" xmlns="" val="1036106514"/>
                  </a:ext>
                </a:extLst>
              </a:tr>
              <a:tr h="401301">
                <a:tc>
                  <a:txBody>
                    <a:bodyPr/>
                    <a:lstStyle/>
                    <a:p>
                      <a:pPr algn="just"/>
                      <a:r>
                        <a:rPr lang="en-US" sz="2000" dirty="0">
                          <a:latin typeface="Arial" panose="020B0604020202020204" pitchFamily="34" charset="0"/>
                          <a:cs typeface="Arial" panose="020B0604020202020204" pitchFamily="34" charset="0"/>
                        </a:rPr>
                        <a:t>Receipt of any amount, including a bonus, under a unit linked insurance policy</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67(5)</a:t>
                      </a:r>
                    </a:p>
                  </a:txBody>
                  <a:tcPr/>
                </a:tc>
                <a:tc>
                  <a:txBody>
                    <a:bodyPr/>
                    <a:lstStyle/>
                    <a:p>
                      <a:pPr algn="just"/>
                      <a:r>
                        <a:rPr lang="en-IN" sz="2000" dirty="0">
                          <a:latin typeface="Arial" panose="020B0604020202020204" pitchFamily="34" charset="0"/>
                          <a:cs typeface="Arial" panose="020B0604020202020204" pitchFamily="34" charset="0"/>
                        </a:rPr>
                        <a:t>Section 45(1B)</a:t>
                      </a:r>
                    </a:p>
                  </a:txBody>
                  <a:tcPr/>
                </a:tc>
                <a:extLst>
                  <a:ext uri="{0D108BD9-81ED-4DB2-BD59-A6C34878D82A}">
                    <a16:rowId xmlns:a16="http://schemas.microsoft.com/office/drawing/2014/main" xmlns="" val="1851994646"/>
                  </a:ext>
                </a:extLst>
              </a:tr>
              <a:tr h="401301">
                <a:tc>
                  <a:txBody>
                    <a:bodyPr/>
                    <a:lstStyle/>
                    <a:p>
                      <a:pPr algn="just"/>
                      <a:r>
                        <a:rPr lang="en-US" sz="2000" dirty="0">
                          <a:latin typeface="Arial" panose="020B0604020202020204" pitchFamily="34" charset="0"/>
                          <a:cs typeface="Arial" panose="020B0604020202020204" pitchFamily="34" charset="0"/>
                        </a:rPr>
                        <a:t>Receipt of any amount, including a bonus, under a unit linked insurance policy</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dirty="0">
                          <a:latin typeface="Arial" panose="020B0604020202020204" pitchFamily="34" charset="0"/>
                          <a:cs typeface="Arial" panose="020B0604020202020204" pitchFamily="34" charset="0"/>
                        </a:rPr>
                        <a:t>Section 67(5)</a:t>
                      </a:r>
                    </a:p>
                  </a:txBody>
                  <a:tcPr/>
                </a:tc>
                <a:tc>
                  <a:txBody>
                    <a:bodyPr/>
                    <a:lstStyle/>
                    <a:p>
                      <a:pPr algn="just"/>
                      <a:r>
                        <a:rPr lang="en-IN" sz="2000" dirty="0">
                          <a:latin typeface="Arial" panose="020B0604020202020204" pitchFamily="34" charset="0"/>
                          <a:cs typeface="Arial" panose="020B0604020202020204" pitchFamily="34" charset="0"/>
                        </a:rPr>
                        <a:t>Section 45(1B)</a:t>
                      </a:r>
                    </a:p>
                  </a:txBody>
                  <a:tcPr/>
                </a:tc>
                <a:extLst>
                  <a:ext uri="{0D108BD9-81ED-4DB2-BD59-A6C34878D82A}">
                    <a16:rowId xmlns:a16="http://schemas.microsoft.com/office/drawing/2014/main" xmlns="" val="2623315728"/>
                  </a:ext>
                </a:extLst>
              </a:tr>
            </a:tbl>
          </a:graphicData>
        </a:graphic>
      </p:graphicFrame>
    </p:spTree>
    <p:extLst>
      <p:ext uri="{BB962C8B-B14F-4D97-AF65-F5344CB8AC3E}">
        <p14:creationId xmlns:p14="http://schemas.microsoft.com/office/powerpoint/2010/main" val="1859257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CBB1E5-562B-3585-DF57-1C7CAD16B4F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62B1CC6-CE63-E412-B12D-9E482495B8E9}"/>
              </a:ext>
            </a:extLst>
          </p:cNvPr>
          <p:cNvGraphicFramePr>
            <a:graphicFrameLocks noGrp="1"/>
          </p:cNvGraphicFramePr>
          <p:nvPr>
            <p:extLst>
              <p:ext uri="{D42A27DB-BD31-4B8C-83A1-F6EECF244321}">
                <p14:modId xmlns:p14="http://schemas.microsoft.com/office/powerpoint/2010/main" val="3467622023"/>
              </p:ext>
            </p:extLst>
          </p:nvPr>
        </p:nvGraphicFramePr>
        <p:xfrm>
          <a:off x="883920" y="518551"/>
          <a:ext cx="10424160" cy="4700563"/>
        </p:xfrm>
        <a:graphic>
          <a:graphicData uri="http://schemas.openxmlformats.org/drawingml/2006/table">
            <a:tbl>
              <a:tblPr firstRow="1" bandRow="1">
                <a:tableStyleId>{5C22544A-7EE6-4342-B048-85BDC9FD1C3A}</a:tableStyleId>
              </a:tblPr>
              <a:tblGrid>
                <a:gridCol w="4954172">
                  <a:extLst>
                    <a:ext uri="{9D8B030D-6E8A-4147-A177-3AD203B41FA5}">
                      <a16:colId xmlns:a16="http://schemas.microsoft.com/office/drawing/2014/main" xmlns="" val="4147536793"/>
                    </a:ext>
                  </a:extLst>
                </a:gridCol>
                <a:gridCol w="2757268">
                  <a:extLst>
                    <a:ext uri="{9D8B030D-6E8A-4147-A177-3AD203B41FA5}">
                      <a16:colId xmlns:a16="http://schemas.microsoft.com/office/drawing/2014/main" xmlns="" val="3958931496"/>
                    </a:ext>
                  </a:extLst>
                </a:gridCol>
                <a:gridCol w="2712720">
                  <a:extLst>
                    <a:ext uri="{9D8B030D-6E8A-4147-A177-3AD203B41FA5}">
                      <a16:colId xmlns:a16="http://schemas.microsoft.com/office/drawing/2014/main" xmlns="" val="372468222"/>
                    </a:ext>
                  </a:extLst>
                </a:gridCol>
              </a:tblGrid>
              <a:tr h="0">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a:txBody>
                    <a:bodyPr/>
                    <a:lstStyle/>
                    <a:p>
                      <a:pPr algn="just"/>
                      <a:r>
                        <a:rPr lang="en-US" sz="2400" dirty="0">
                          <a:latin typeface="Arial" panose="020B0604020202020204" pitchFamily="34" charset="0"/>
                          <a:cs typeface="Arial" panose="020B0604020202020204" pitchFamily="34" charset="0"/>
                        </a:rPr>
                        <a:t>Conversion of a capital asset into, or its treatment by the owner as, stock-in-trade</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67(6)</a:t>
                      </a:r>
                    </a:p>
                  </a:txBody>
                  <a:tcPr/>
                </a:tc>
                <a:tc>
                  <a:txBody>
                    <a:bodyPr/>
                    <a:lstStyle/>
                    <a:p>
                      <a:pPr algn="just"/>
                      <a:r>
                        <a:rPr lang="en-IN" sz="2400" dirty="0">
                          <a:latin typeface="Arial" panose="020B0604020202020204" pitchFamily="34" charset="0"/>
                          <a:cs typeface="Arial" panose="020B0604020202020204" pitchFamily="34" charset="0"/>
                        </a:rPr>
                        <a:t>Section 45(2)</a:t>
                      </a:r>
                    </a:p>
                  </a:txBody>
                  <a:tcPr/>
                </a:tc>
                <a:extLst>
                  <a:ext uri="{0D108BD9-81ED-4DB2-BD59-A6C34878D82A}">
                    <a16:rowId xmlns:a16="http://schemas.microsoft.com/office/drawing/2014/main" xmlns="" val="634872824"/>
                  </a:ext>
                </a:extLst>
              </a:tr>
              <a:tr h="555283">
                <a:tc rowSpan="2">
                  <a:txBody>
                    <a:bodyPr/>
                    <a:lstStyle/>
                    <a:p>
                      <a:pPr algn="just"/>
                      <a:r>
                        <a:rPr lang="en-US" sz="2400" dirty="0">
                          <a:latin typeface="Arial" panose="020B0604020202020204" pitchFamily="34" charset="0"/>
                          <a:cs typeface="Arial" panose="020B0604020202020204" pitchFamily="34" charset="0"/>
                        </a:rPr>
                        <a:t>Transfer made by the depository or participant of such beneficial interest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67(7)</a:t>
                      </a:r>
                    </a:p>
                  </a:txBody>
                  <a:tcPr/>
                </a:tc>
                <a:tc>
                  <a:txBody>
                    <a:bodyPr/>
                    <a:lstStyle/>
                    <a:p>
                      <a:pPr algn="just"/>
                      <a:r>
                        <a:rPr lang="en-IN" sz="2400" dirty="0">
                          <a:latin typeface="Arial" panose="020B0604020202020204" pitchFamily="34" charset="0"/>
                          <a:cs typeface="Arial" panose="020B0604020202020204" pitchFamily="34" charset="0"/>
                        </a:rPr>
                        <a:t>Section 45(2A)</a:t>
                      </a:r>
                    </a:p>
                  </a:txBody>
                  <a:tcPr/>
                </a:tc>
                <a:extLst>
                  <a:ext uri="{0D108BD9-81ED-4DB2-BD59-A6C34878D82A}">
                    <a16:rowId xmlns:a16="http://schemas.microsoft.com/office/drawing/2014/main" xmlns="" val="4162695366"/>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67(8)</a:t>
                      </a:r>
                    </a:p>
                  </a:txBody>
                  <a:tcPr/>
                </a:tc>
                <a:tc>
                  <a:txBody>
                    <a:bodyPr/>
                    <a:lstStyle/>
                    <a:p>
                      <a:pPr algn="just"/>
                      <a:r>
                        <a:rPr lang="en-IN" sz="2400" dirty="0">
                          <a:latin typeface="Arial" panose="020B0604020202020204" pitchFamily="34" charset="0"/>
                          <a:cs typeface="Arial" panose="020B0604020202020204" pitchFamily="34" charset="0"/>
                        </a:rPr>
                        <a:t>Section 45(2A), Explanation</a:t>
                      </a:r>
                    </a:p>
                  </a:txBody>
                  <a:tcPr/>
                </a:tc>
                <a:extLst>
                  <a:ext uri="{0D108BD9-81ED-4DB2-BD59-A6C34878D82A}">
                    <a16:rowId xmlns:a16="http://schemas.microsoft.com/office/drawing/2014/main" xmlns="" val="1036106514"/>
                  </a:ext>
                </a:extLst>
              </a:tr>
              <a:tr h="401301">
                <a:tc>
                  <a:txBody>
                    <a:bodyPr/>
                    <a:lstStyle/>
                    <a:p>
                      <a:pPr algn="just"/>
                      <a:r>
                        <a:rPr lang="en-US" sz="2400" dirty="0">
                          <a:latin typeface="Arial" panose="020B0604020202020204" pitchFamily="34" charset="0"/>
                          <a:cs typeface="Arial" panose="020B0604020202020204" pitchFamily="34" charset="0"/>
                        </a:rPr>
                        <a:t>Transfer of a capital asset by a person, to a firm or other association of persons or body of individuals</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67(9)</a:t>
                      </a:r>
                    </a:p>
                  </a:txBody>
                  <a:tcPr/>
                </a:tc>
                <a:tc>
                  <a:txBody>
                    <a:bodyPr/>
                    <a:lstStyle/>
                    <a:p>
                      <a:pPr algn="just"/>
                      <a:r>
                        <a:rPr lang="en-IN" sz="2400" dirty="0">
                          <a:latin typeface="Arial" panose="020B0604020202020204" pitchFamily="34" charset="0"/>
                          <a:cs typeface="Arial" panose="020B0604020202020204" pitchFamily="34" charset="0"/>
                        </a:rPr>
                        <a:t>Section 45(3)</a:t>
                      </a:r>
                    </a:p>
                  </a:txBody>
                  <a:tcPr/>
                </a:tc>
                <a:extLst>
                  <a:ext uri="{0D108BD9-81ED-4DB2-BD59-A6C34878D82A}">
                    <a16:rowId xmlns:a16="http://schemas.microsoft.com/office/drawing/2014/main" xmlns="" val="1851994646"/>
                  </a:ext>
                </a:extLst>
              </a:tr>
            </a:tbl>
          </a:graphicData>
        </a:graphic>
      </p:graphicFrame>
    </p:spTree>
    <p:extLst>
      <p:ext uri="{BB962C8B-B14F-4D97-AF65-F5344CB8AC3E}">
        <p14:creationId xmlns:p14="http://schemas.microsoft.com/office/powerpoint/2010/main" val="3435146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8F4C9F-AAFB-ED7F-4F3C-5F29830E2D7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66C1445-453D-ABC1-7133-F1B8586EB376}"/>
              </a:ext>
            </a:extLst>
          </p:cNvPr>
          <p:cNvGraphicFramePr>
            <a:graphicFrameLocks noGrp="1"/>
          </p:cNvGraphicFramePr>
          <p:nvPr>
            <p:extLst>
              <p:ext uri="{D42A27DB-BD31-4B8C-83A1-F6EECF244321}">
                <p14:modId xmlns:p14="http://schemas.microsoft.com/office/powerpoint/2010/main" val="3238766783"/>
              </p:ext>
            </p:extLst>
          </p:nvPr>
        </p:nvGraphicFramePr>
        <p:xfrm>
          <a:off x="883920" y="518551"/>
          <a:ext cx="10424160" cy="3505200"/>
        </p:xfrm>
        <a:graphic>
          <a:graphicData uri="http://schemas.openxmlformats.org/drawingml/2006/table">
            <a:tbl>
              <a:tblPr firstRow="1" bandRow="1">
                <a:tableStyleId>{5C22544A-7EE6-4342-B048-85BDC9FD1C3A}</a:tableStyleId>
              </a:tblPr>
              <a:tblGrid>
                <a:gridCol w="4954172">
                  <a:extLst>
                    <a:ext uri="{9D8B030D-6E8A-4147-A177-3AD203B41FA5}">
                      <a16:colId xmlns:a16="http://schemas.microsoft.com/office/drawing/2014/main" xmlns="" val="4147536793"/>
                    </a:ext>
                  </a:extLst>
                </a:gridCol>
                <a:gridCol w="2757268">
                  <a:extLst>
                    <a:ext uri="{9D8B030D-6E8A-4147-A177-3AD203B41FA5}">
                      <a16:colId xmlns:a16="http://schemas.microsoft.com/office/drawing/2014/main" xmlns="" val="3958931496"/>
                    </a:ext>
                  </a:extLst>
                </a:gridCol>
                <a:gridCol w="2712720">
                  <a:extLst>
                    <a:ext uri="{9D8B030D-6E8A-4147-A177-3AD203B41FA5}">
                      <a16:colId xmlns:a16="http://schemas.microsoft.com/office/drawing/2014/main" xmlns="" val="372468222"/>
                    </a:ext>
                  </a:extLst>
                </a:gridCol>
              </a:tblGrid>
              <a:tr h="0">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rowSpan="3">
                  <a:txBody>
                    <a:bodyPr/>
                    <a:lstStyle/>
                    <a:p>
                      <a:pPr algn="just"/>
                      <a:r>
                        <a:rPr lang="en-US" sz="2400" dirty="0">
                          <a:latin typeface="Arial" panose="020B0604020202020204" pitchFamily="34" charset="0"/>
                          <a:cs typeface="Arial" panose="020B0604020202020204" pitchFamily="34" charset="0"/>
                        </a:rPr>
                        <a:t>On reconstitution of such specified entity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67(10)(a) &amp; (b)</a:t>
                      </a:r>
                    </a:p>
                  </a:txBody>
                  <a:tcPr/>
                </a:tc>
                <a:tc>
                  <a:txBody>
                    <a:bodyPr/>
                    <a:lstStyle/>
                    <a:p>
                      <a:pPr algn="just"/>
                      <a:r>
                        <a:rPr lang="en-IN" sz="2400" dirty="0">
                          <a:latin typeface="Arial" panose="020B0604020202020204" pitchFamily="34" charset="0"/>
                          <a:cs typeface="Arial" panose="020B0604020202020204" pitchFamily="34" charset="0"/>
                        </a:rPr>
                        <a:t>Section 45(4)</a:t>
                      </a:r>
                    </a:p>
                  </a:txBody>
                  <a:tcPr/>
                </a:tc>
                <a:extLst>
                  <a:ext uri="{0D108BD9-81ED-4DB2-BD59-A6C34878D82A}">
                    <a16:rowId xmlns:a16="http://schemas.microsoft.com/office/drawing/2014/main" xmlns="" val="634872824"/>
                  </a:ext>
                </a:extLst>
              </a:tr>
              <a:tr h="555283">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67(10)(c)(i)</a:t>
                      </a:r>
                    </a:p>
                  </a:txBody>
                  <a:tcPr/>
                </a:tc>
                <a:tc>
                  <a:txBody>
                    <a:bodyPr/>
                    <a:lstStyle/>
                    <a:p>
                      <a:pPr algn="just"/>
                      <a:r>
                        <a:rPr lang="en-IN" sz="2400" dirty="0">
                          <a:latin typeface="Arial" panose="020B0604020202020204" pitchFamily="34" charset="0"/>
                          <a:cs typeface="Arial" panose="020B0604020202020204" pitchFamily="34" charset="0"/>
                        </a:rPr>
                        <a:t>Section 45(4), 1st Proviso</a:t>
                      </a:r>
                    </a:p>
                  </a:txBody>
                  <a:tcPr/>
                </a:tc>
                <a:extLst>
                  <a:ext uri="{0D108BD9-81ED-4DB2-BD59-A6C34878D82A}">
                    <a16:rowId xmlns:a16="http://schemas.microsoft.com/office/drawing/2014/main" xmlns="" val="4162695366"/>
                  </a:ext>
                </a:extLst>
              </a:tr>
              <a:tr h="401301">
                <a:tc vMerge="1">
                  <a:txBody>
                    <a:bodyPr/>
                    <a:lstStyle/>
                    <a:p>
                      <a:endParaRPr lang="en-IN" sz="2400" dirty="0"/>
                    </a:p>
                  </a:txBody>
                  <a:tcPr/>
                </a:tc>
                <a:tc>
                  <a:txBody>
                    <a:bodyPr/>
                    <a:lstStyle/>
                    <a:p>
                      <a:pPr algn="just"/>
                      <a:r>
                        <a:rPr lang="en-US" sz="2400" dirty="0">
                          <a:latin typeface="Arial" panose="020B0604020202020204" pitchFamily="34" charset="0"/>
                          <a:cs typeface="Arial" panose="020B0604020202020204" pitchFamily="34" charset="0"/>
                        </a:rPr>
                        <a:t>Section 67(10)(c)(ii)</a:t>
                      </a:r>
                    </a:p>
                  </a:txBody>
                  <a:tcPr/>
                </a:tc>
                <a:tc>
                  <a:txBody>
                    <a:bodyPr/>
                    <a:lstStyle/>
                    <a:p>
                      <a:pPr algn="just"/>
                      <a:r>
                        <a:rPr lang="en-IN" sz="2400" dirty="0">
                          <a:latin typeface="Arial" panose="020B0604020202020204" pitchFamily="34" charset="0"/>
                          <a:cs typeface="Arial" panose="020B0604020202020204" pitchFamily="34" charset="0"/>
                        </a:rPr>
                        <a:t>Section 45(4), 2nd Proviso</a:t>
                      </a:r>
                    </a:p>
                  </a:txBody>
                  <a:tcPr/>
                </a:tc>
                <a:extLst>
                  <a:ext uri="{0D108BD9-81ED-4DB2-BD59-A6C34878D82A}">
                    <a16:rowId xmlns:a16="http://schemas.microsoft.com/office/drawing/2014/main" xmlns="" val="1036106514"/>
                  </a:ext>
                </a:extLst>
              </a:tr>
              <a:tr h="401301">
                <a:tc>
                  <a:txBody>
                    <a:bodyPr/>
                    <a:lstStyle/>
                    <a:p>
                      <a:pPr algn="just"/>
                      <a:endParaRPr lang="en-IN" sz="2400" dirty="0">
                        <a:latin typeface="Arial" panose="020B0604020202020204" pitchFamily="34" charset="0"/>
                        <a:cs typeface="Arial" panose="020B0604020202020204" pitchFamily="34" charset="0"/>
                      </a:endParaRPr>
                    </a:p>
                  </a:txBody>
                  <a:tcPr/>
                </a:tc>
                <a:tc>
                  <a:txBody>
                    <a:bodyPr/>
                    <a:lstStyle/>
                    <a:p>
                      <a:pPr algn="just"/>
                      <a:endParaRPr lang="en-IN" sz="2400" dirty="0">
                        <a:latin typeface="Arial" panose="020B0604020202020204" pitchFamily="34" charset="0"/>
                        <a:cs typeface="Arial" panose="020B0604020202020204" pitchFamily="34" charset="0"/>
                      </a:endParaRPr>
                    </a:p>
                  </a:txBody>
                  <a:tcPr/>
                </a:tc>
                <a:tc>
                  <a:txBody>
                    <a:bodyPr/>
                    <a:lstStyle/>
                    <a:p>
                      <a:pPr algn="just"/>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51994646"/>
                  </a:ext>
                </a:extLst>
              </a:tr>
            </a:tbl>
          </a:graphicData>
        </a:graphic>
      </p:graphicFrame>
    </p:spTree>
    <p:extLst>
      <p:ext uri="{BB962C8B-B14F-4D97-AF65-F5344CB8AC3E}">
        <p14:creationId xmlns:p14="http://schemas.microsoft.com/office/powerpoint/2010/main" val="504823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2CD6B6-780D-DD1C-DBF8-76519FF5849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2F5DB1E-A59D-963E-0267-39C5CDC475BB}"/>
              </a:ext>
            </a:extLst>
          </p:cNvPr>
          <p:cNvGraphicFramePr>
            <a:graphicFrameLocks noGrp="1"/>
          </p:cNvGraphicFramePr>
          <p:nvPr>
            <p:extLst>
              <p:ext uri="{D42A27DB-BD31-4B8C-83A1-F6EECF244321}">
                <p14:modId xmlns:p14="http://schemas.microsoft.com/office/powerpoint/2010/main" val="2913954634"/>
              </p:ext>
            </p:extLst>
          </p:nvPr>
        </p:nvGraphicFramePr>
        <p:xfrm>
          <a:off x="883920" y="518551"/>
          <a:ext cx="10424160" cy="5334000"/>
        </p:xfrm>
        <a:graphic>
          <a:graphicData uri="http://schemas.openxmlformats.org/drawingml/2006/table">
            <a:tbl>
              <a:tblPr firstRow="1" bandRow="1">
                <a:tableStyleId>{5C22544A-7EE6-4342-B048-85BDC9FD1C3A}</a:tableStyleId>
              </a:tblPr>
              <a:tblGrid>
                <a:gridCol w="4954172">
                  <a:extLst>
                    <a:ext uri="{9D8B030D-6E8A-4147-A177-3AD203B41FA5}">
                      <a16:colId xmlns:a16="http://schemas.microsoft.com/office/drawing/2014/main" xmlns="" val="4147536793"/>
                    </a:ext>
                  </a:extLst>
                </a:gridCol>
                <a:gridCol w="2757268">
                  <a:extLst>
                    <a:ext uri="{9D8B030D-6E8A-4147-A177-3AD203B41FA5}">
                      <a16:colId xmlns:a16="http://schemas.microsoft.com/office/drawing/2014/main" xmlns="" val="3958931496"/>
                    </a:ext>
                  </a:extLst>
                </a:gridCol>
                <a:gridCol w="2712720">
                  <a:extLst>
                    <a:ext uri="{9D8B030D-6E8A-4147-A177-3AD203B41FA5}">
                      <a16:colId xmlns:a16="http://schemas.microsoft.com/office/drawing/2014/main" xmlns="" val="372468222"/>
                    </a:ext>
                  </a:extLst>
                </a:gridCol>
              </a:tblGrid>
              <a:tr h="0">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rowSpan="4">
                  <a:txBody>
                    <a:bodyPr/>
                    <a:lstStyle/>
                    <a:p>
                      <a:pPr algn="just"/>
                      <a:r>
                        <a:rPr lang="en-US" sz="2400" dirty="0">
                          <a:latin typeface="Arial" panose="020B0604020202020204" pitchFamily="34" charset="0"/>
                          <a:cs typeface="Arial" panose="020B0604020202020204" pitchFamily="34" charset="0"/>
                        </a:rPr>
                        <a:t>On reconstitution of such specified entity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67(11)</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45(4), </a:t>
                      </a:r>
                      <a:r>
                        <a:rPr lang="en-IN" sz="2400" i="1" dirty="0">
                          <a:latin typeface="Arial" panose="020B0604020202020204" pitchFamily="34" charset="0"/>
                          <a:cs typeface="Arial" panose="020B0604020202020204" pitchFamily="34" charset="0"/>
                        </a:rPr>
                        <a:t>Explanation 1</a:t>
                      </a:r>
                    </a:p>
                  </a:txBody>
                  <a:tcPr/>
                </a:tc>
                <a:extLst>
                  <a:ext uri="{0D108BD9-81ED-4DB2-BD59-A6C34878D82A}">
                    <a16:rowId xmlns:a16="http://schemas.microsoft.com/office/drawing/2014/main" xmlns="" val="634872824"/>
                  </a:ext>
                </a:extLst>
              </a:tr>
              <a:tr h="555283">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67(11)(a)</a:t>
                      </a:r>
                    </a:p>
                  </a:txBody>
                  <a:tcPr/>
                </a:tc>
                <a:tc>
                  <a:txBody>
                    <a:bodyPr/>
                    <a:lstStyle/>
                    <a:p>
                      <a:pPr algn="just"/>
                      <a:r>
                        <a:rPr lang="en-US" sz="2400" dirty="0">
                          <a:latin typeface="Arial" panose="020B0604020202020204" pitchFamily="34" charset="0"/>
                          <a:cs typeface="Arial" panose="020B0604020202020204" pitchFamily="34" charset="0"/>
                        </a:rPr>
                        <a:t>Section</a:t>
                      </a:r>
                    </a:p>
                    <a:p>
                      <a:pPr algn="just"/>
                      <a:r>
                        <a:rPr lang="en-US" sz="2400" dirty="0">
                          <a:latin typeface="Arial" panose="020B0604020202020204" pitchFamily="34" charset="0"/>
                          <a:cs typeface="Arial" panose="020B0604020202020204" pitchFamily="34" charset="0"/>
                        </a:rPr>
                        <a:t>45(4), </a:t>
                      </a:r>
                      <a:r>
                        <a:rPr lang="en-US" sz="2400" i="1" dirty="0">
                          <a:latin typeface="Arial" panose="020B0604020202020204" pitchFamily="34" charset="0"/>
                          <a:cs typeface="Arial" panose="020B0604020202020204" pitchFamily="34" charset="0"/>
                        </a:rPr>
                        <a:t>Explanation 1 (i)</a:t>
                      </a:r>
                      <a:endParaRPr lang="en-IN" sz="24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62695366"/>
                  </a:ext>
                </a:extLst>
              </a:tr>
              <a:tr h="401301">
                <a:tc vMerge="1">
                  <a:txBody>
                    <a:bodyPr/>
                    <a:lstStyle/>
                    <a:p>
                      <a:endParaRPr lang="en-IN" sz="2400" dirty="0"/>
                    </a:p>
                  </a:txBody>
                  <a:tcPr/>
                </a:tc>
                <a:tc>
                  <a:txBody>
                    <a:bodyPr/>
                    <a:lstStyle/>
                    <a:p>
                      <a:pPr algn="just"/>
                      <a:r>
                        <a:rPr lang="en-US" sz="2400" dirty="0">
                          <a:latin typeface="Arial" panose="020B0604020202020204" pitchFamily="34" charset="0"/>
                          <a:cs typeface="Arial" panose="020B0604020202020204" pitchFamily="34" charset="0"/>
                        </a:rPr>
                        <a:t>Section 67(11)(b)</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45(4), </a:t>
                      </a:r>
                      <a:r>
                        <a:rPr lang="en-IN" sz="2400" i="1" dirty="0">
                          <a:latin typeface="Arial" panose="020B0604020202020204" pitchFamily="34" charset="0"/>
                          <a:cs typeface="Arial" panose="020B0604020202020204" pitchFamily="34" charset="0"/>
                        </a:rPr>
                        <a:t>Explanation 1 (ii)</a:t>
                      </a:r>
                    </a:p>
                  </a:txBody>
                  <a:tcPr/>
                </a:tc>
                <a:extLst>
                  <a:ext uri="{0D108BD9-81ED-4DB2-BD59-A6C34878D82A}">
                    <a16:rowId xmlns:a16="http://schemas.microsoft.com/office/drawing/2014/main" xmlns="" val="1036106514"/>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67(10)(d)</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45(4), </a:t>
                      </a:r>
                      <a:r>
                        <a:rPr lang="en-IN" sz="2400" i="1" dirty="0">
                          <a:latin typeface="Arial" panose="020B0604020202020204" pitchFamily="34" charset="0"/>
                          <a:cs typeface="Arial" panose="020B0604020202020204" pitchFamily="34" charset="0"/>
                        </a:rPr>
                        <a:t>Explanation 2</a:t>
                      </a:r>
                    </a:p>
                  </a:txBody>
                  <a:tcPr/>
                </a:tc>
                <a:extLst>
                  <a:ext uri="{0D108BD9-81ED-4DB2-BD59-A6C34878D82A}">
                    <a16:rowId xmlns:a16="http://schemas.microsoft.com/office/drawing/2014/main" xmlns="" val="1851994646"/>
                  </a:ext>
                </a:extLst>
              </a:tr>
            </a:tbl>
          </a:graphicData>
        </a:graphic>
      </p:graphicFrame>
    </p:spTree>
    <p:extLst>
      <p:ext uri="{BB962C8B-B14F-4D97-AF65-F5344CB8AC3E}">
        <p14:creationId xmlns:p14="http://schemas.microsoft.com/office/powerpoint/2010/main" val="374903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1398395"/>
              </p:ext>
            </p:extLst>
          </p:nvPr>
        </p:nvGraphicFramePr>
        <p:xfrm>
          <a:off x="457201" y="719666"/>
          <a:ext cx="11439142" cy="6344920"/>
        </p:xfrm>
        <a:graphic>
          <a:graphicData uri="http://schemas.openxmlformats.org/drawingml/2006/table">
            <a:tbl>
              <a:tblPr firstRow="1" bandRow="1">
                <a:tableStyleId>{5C22544A-7EE6-4342-B048-85BDC9FD1C3A}</a:tableStyleId>
              </a:tblPr>
              <a:tblGrid>
                <a:gridCol w="2012352"/>
                <a:gridCol w="4307995"/>
                <a:gridCol w="5118795"/>
              </a:tblGrid>
              <a:tr h="370840">
                <a:tc>
                  <a:txBody>
                    <a:bodyPr/>
                    <a:lstStyle/>
                    <a:p>
                      <a:r>
                        <a:rPr lang="en-US" dirty="0" smtClean="0"/>
                        <a:t>Particulars</a:t>
                      </a:r>
                      <a:endParaRPr lang="en-IN" dirty="0"/>
                    </a:p>
                  </a:txBody>
                  <a:tcPr/>
                </a:tc>
                <a:tc>
                  <a:txBody>
                    <a:bodyPr/>
                    <a:lstStyle/>
                    <a:p>
                      <a:r>
                        <a:rPr lang="en-US" dirty="0" smtClean="0"/>
                        <a:t>Income</a:t>
                      </a:r>
                      <a:r>
                        <a:rPr lang="en-US" baseline="0" dirty="0" smtClean="0"/>
                        <a:t> Tax Act 1961</a:t>
                      </a:r>
                      <a:endParaRPr lang="en-IN" dirty="0"/>
                    </a:p>
                  </a:txBody>
                  <a:tcPr/>
                </a:tc>
                <a:tc>
                  <a:txBody>
                    <a:bodyPr/>
                    <a:lstStyle/>
                    <a:p>
                      <a:r>
                        <a:rPr lang="en-US" dirty="0" smtClean="0"/>
                        <a:t>Income Tax Act</a:t>
                      </a:r>
                      <a:r>
                        <a:rPr lang="en-US" baseline="0" dirty="0" smtClean="0"/>
                        <a:t> 2025</a:t>
                      </a:r>
                      <a:endParaRPr lang="en-IN" dirty="0"/>
                    </a:p>
                  </a:txBody>
                  <a:tcPr/>
                </a:tc>
              </a:tr>
              <a:tr h="370840">
                <a:tc>
                  <a:txBody>
                    <a:bodyPr/>
                    <a:lstStyle/>
                    <a:p>
                      <a:pPr algn="just"/>
                      <a:r>
                        <a:rPr lang="en-IN" sz="2000" dirty="0">
                          <a:latin typeface="Arial" panose="020B0604020202020204" pitchFamily="34" charset="0"/>
                          <a:cs typeface="Arial" panose="020B0604020202020204" pitchFamily="34" charset="0"/>
                        </a:rPr>
                        <a:t>Books of Accounts-</a:t>
                      </a:r>
                    </a:p>
                  </a:txBody>
                  <a:tcPr/>
                </a:tc>
                <a:tc>
                  <a:txBody>
                    <a:bodyPr/>
                    <a:lstStyle/>
                    <a:p>
                      <a:pPr algn="just"/>
                      <a:r>
                        <a:rPr lang="en-US" sz="2000" b="0" i="0" kern="1200" dirty="0">
                          <a:solidFill>
                            <a:schemeClr val="dk1"/>
                          </a:solidFill>
                          <a:effectLst/>
                          <a:latin typeface="Arial" panose="020B0604020202020204" pitchFamily="34" charset="0"/>
                          <a:ea typeface="+mn-ea"/>
                          <a:cs typeface="Arial" panose="020B0604020202020204" pitchFamily="34" charset="0"/>
                        </a:rPr>
                        <a:t>(</a:t>
                      </a:r>
                      <a:r>
                        <a:rPr lang="en-US" sz="2000" b="0" i="1" kern="1200" dirty="0">
                          <a:solidFill>
                            <a:schemeClr val="dk1"/>
                          </a:solidFill>
                          <a:effectLst/>
                          <a:latin typeface="Arial" panose="020B0604020202020204" pitchFamily="34" charset="0"/>
                          <a:ea typeface="+mn-ea"/>
                          <a:cs typeface="Arial" panose="020B0604020202020204" pitchFamily="34" charset="0"/>
                        </a:rPr>
                        <a:t>12A</a:t>
                      </a:r>
                      <a:r>
                        <a:rPr lang="en-US" sz="2000" b="0" i="0" kern="1200" dirty="0">
                          <a:solidFill>
                            <a:schemeClr val="dk1"/>
                          </a:solidFill>
                          <a:effectLst/>
                          <a:latin typeface="Arial" panose="020B0604020202020204" pitchFamily="34" charset="0"/>
                          <a:ea typeface="+mn-ea"/>
                          <a:cs typeface="Arial" panose="020B0604020202020204" pitchFamily="34" charset="0"/>
                        </a:rPr>
                        <a:t>) "books or books of account" includes ledgers, day-books, cash books, account-books and other books, whether kept </a:t>
                      </a:r>
                      <a:r>
                        <a:rPr lang="en-US" sz="2000" b="0" i="0" u="none" strike="noStrike" kern="1200" baseline="30000" dirty="0">
                          <a:solidFill>
                            <a:schemeClr val="dk1"/>
                          </a:solidFill>
                          <a:effectLst/>
                          <a:latin typeface="Arial" panose="020B0604020202020204" pitchFamily="34" charset="0"/>
                          <a:ea typeface="+mn-ea"/>
                          <a:cs typeface="Arial" panose="020B0604020202020204" pitchFamily="34" charset="0"/>
                        </a:rPr>
                        <a:t>1</a:t>
                      </a:r>
                      <a:r>
                        <a:rPr lang="en-US" sz="2000" b="0" i="0" kern="1200" dirty="0">
                          <a:solidFill>
                            <a:schemeClr val="dk1"/>
                          </a:solidFill>
                          <a:effectLst/>
                          <a:latin typeface="Arial" panose="020B0604020202020204" pitchFamily="34" charset="0"/>
                          <a:ea typeface="+mn-ea"/>
                          <a:cs typeface="Arial" panose="020B0604020202020204" pitchFamily="34" charset="0"/>
                        </a:rPr>
                        <a:t>[in the written form or in electronic form or in digital form or as print-outs of data stored in such electronic form or in digital form or in] a floppy, disc, tape or any other form of electro-magnetic data storage device;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19</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“books or books of account” includes ledgers, day-books, cash books, account-books or other books, whether kept––</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in written form; or</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in electronic or any digital form, or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on cloud based storage</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or on any electromagnetic data storage device, such as floppy, disc, tape, portable data storage device, external hard drives, or memory cards; or</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c) Prints out of </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above(b)</a:t>
                      </a:r>
                      <a:endParaRPr lang="en-US" sz="20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pPr algn="just"/>
                      <a:r>
                        <a:rPr lang="en-IN" sz="2000" dirty="0">
                          <a:latin typeface="Arial" panose="020B0604020202020204" pitchFamily="34" charset="0"/>
                          <a:cs typeface="Arial" panose="020B0604020202020204" pitchFamily="34" charset="0"/>
                        </a:rPr>
                        <a:t>Capital Assets </a:t>
                      </a:r>
                    </a:p>
                  </a:txBody>
                  <a:tcPr/>
                </a:tc>
                <a:tc>
                  <a:txBody>
                    <a:bodyPr/>
                    <a:lstStyle/>
                    <a:p>
                      <a:pPr algn="just"/>
                      <a:r>
                        <a:rPr lang="en-IN" sz="2000" b="0" i="0" kern="1200" dirty="0" smtClean="0">
                          <a:solidFill>
                            <a:schemeClr val="dk1"/>
                          </a:solidFill>
                          <a:effectLst/>
                          <a:latin typeface="Arial" panose="020B0604020202020204" pitchFamily="34" charset="0"/>
                          <a:ea typeface="+mn-ea"/>
                          <a:cs typeface="Arial" panose="020B0604020202020204" pitchFamily="34" charset="0"/>
                        </a:rPr>
                        <a:t>2(14)capital </a:t>
                      </a:r>
                      <a:r>
                        <a:rPr lang="en-IN" sz="2000" b="0" i="0" kern="1200" dirty="0">
                          <a:solidFill>
                            <a:schemeClr val="dk1"/>
                          </a:solidFill>
                          <a:effectLst/>
                          <a:latin typeface="Arial" panose="020B0604020202020204" pitchFamily="34" charset="0"/>
                          <a:ea typeface="+mn-ea"/>
                          <a:cs typeface="Arial" panose="020B0604020202020204" pitchFamily="34" charset="0"/>
                        </a:rPr>
                        <a:t>asset" means—</a:t>
                      </a:r>
                    </a:p>
                    <a:p>
                      <a:pPr algn="just"/>
                      <a:r>
                        <a:rPr lang="en-US" sz="2000" b="0" i="0" kern="1200" dirty="0">
                          <a:solidFill>
                            <a:schemeClr val="dk1"/>
                          </a:solidFill>
                          <a:effectLst/>
                          <a:latin typeface="Arial" panose="020B0604020202020204" pitchFamily="34" charset="0"/>
                          <a:ea typeface="+mn-ea"/>
                          <a:cs typeface="Arial" panose="020B0604020202020204" pitchFamily="34" charset="0"/>
                        </a:rPr>
                        <a:t>(</a:t>
                      </a:r>
                      <a:r>
                        <a:rPr lang="en-US" sz="2000" b="0" i="1" kern="1200" dirty="0">
                          <a:solidFill>
                            <a:schemeClr val="dk1"/>
                          </a:solidFill>
                          <a:effectLst/>
                          <a:latin typeface="Arial" panose="020B0604020202020204" pitchFamily="34" charset="0"/>
                          <a:ea typeface="+mn-ea"/>
                          <a:cs typeface="Arial" panose="020B0604020202020204" pitchFamily="34" charset="0"/>
                        </a:rPr>
                        <a:t>b</a:t>
                      </a:r>
                      <a:r>
                        <a:rPr lang="en-US" sz="2000" b="0" i="0" kern="1200" dirty="0">
                          <a:solidFill>
                            <a:schemeClr val="dk1"/>
                          </a:solidFill>
                          <a:effectLst/>
                          <a:latin typeface="Arial" panose="020B0604020202020204" pitchFamily="34" charset="0"/>
                          <a:ea typeface="+mn-ea"/>
                          <a:cs typeface="Arial" panose="020B0604020202020204" pitchFamily="34" charset="0"/>
                        </a:rPr>
                        <a:t>) any securities held by a Foreign Institutional Investor which has invested in such securities in accordance with the regulations made under the Securities and Exchange Board of India Act, 1992 (15 of 1992);</a:t>
                      </a:r>
                      <a:endParaRPr lang="en-IN" sz="2000" dirty="0">
                        <a:latin typeface="Arial" panose="020B0604020202020204" pitchFamily="34" charset="0"/>
                        <a:cs typeface="Arial" panose="020B0604020202020204" pitchFamily="34" charset="0"/>
                      </a:endParaRPr>
                    </a:p>
                  </a:txBody>
                  <a:tcPr/>
                </a:tc>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22</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“capital asset” means—</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any securities held by a Foreign Institutional Investor or </a:t>
                      </a:r>
                      <a:r>
                        <a:rPr lang="en-US" sz="2000" b="0" i="0" u="sng" strike="noStrike" kern="1200" baseline="0" dirty="0">
                          <a:solidFill>
                            <a:srgbClr val="FF0000"/>
                          </a:solidFill>
                          <a:latin typeface="Arial" panose="020B0604020202020204" pitchFamily="34" charset="0"/>
                          <a:ea typeface="+mn-ea"/>
                          <a:cs typeface="Arial" panose="020B0604020202020204" pitchFamily="34" charset="0"/>
                        </a:rPr>
                        <a:t>held by an investment fund specified in section 224(</a:t>
                      </a:r>
                      <a:r>
                        <a:rPr lang="en-US" sz="2000" b="0" i="1" u="sng" strike="noStrike" kern="1200" baseline="0" dirty="0">
                          <a:solidFill>
                            <a:srgbClr val="FF0000"/>
                          </a:solidFill>
                          <a:latin typeface="Arial" panose="020B0604020202020204" pitchFamily="34" charset="0"/>
                          <a:ea typeface="+mn-ea"/>
                          <a:cs typeface="Arial" panose="020B0604020202020204" pitchFamily="34" charset="0"/>
                        </a:rPr>
                        <a:t>10</a:t>
                      </a:r>
                      <a:r>
                        <a:rPr lang="en-US" sz="2000" b="0" i="0" u="sng" strike="noStrike" kern="1200" baseline="0" dirty="0">
                          <a:solidFill>
                            <a:srgbClr val="FF0000"/>
                          </a:solidFill>
                          <a:latin typeface="Arial" panose="020B0604020202020204" pitchFamily="34" charset="0"/>
                          <a:ea typeface="+mn-ea"/>
                          <a:cs typeface="Arial" panose="020B0604020202020204" pitchFamily="34" charset="0"/>
                        </a:rPr>
                        <a:t>)(</a:t>
                      </a:r>
                      <a:r>
                        <a:rPr lang="en-US" sz="2000" b="0" i="1" u="sng" strike="noStrike" kern="1200" baseline="0" dirty="0">
                          <a:solidFill>
                            <a:srgbClr val="FF0000"/>
                          </a:solidFill>
                          <a:latin typeface="Arial" panose="020B0604020202020204" pitchFamily="34" charset="0"/>
                          <a:ea typeface="+mn-ea"/>
                          <a:cs typeface="Arial" panose="020B0604020202020204" pitchFamily="34" charset="0"/>
                        </a:rPr>
                        <a:t>a</a:t>
                      </a:r>
                      <a:r>
                        <a:rPr lang="en-US" sz="2000" b="0" i="0" u="sng" strike="noStrike" kern="1200" baseline="0" dirty="0">
                          <a:solidFill>
                            <a:srgbClr val="FF0000"/>
                          </a:solidFill>
                          <a:latin typeface="Arial" panose="020B0604020202020204" pitchFamily="34" charset="0"/>
                          <a:ea typeface="+mn-ea"/>
                          <a:cs typeface="Arial" panose="020B0604020202020204" pitchFamily="34" charset="0"/>
                        </a:rPr>
                        <a:t>)</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 </a:t>
                      </a:r>
                      <a:r>
                        <a:rPr lang="en-US" sz="2000" b="0" i="0" u="none" strike="noStrike" kern="1200" baseline="0" dirty="0">
                          <a:solidFill>
                            <a:schemeClr val="tx1"/>
                          </a:solidFill>
                          <a:latin typeface="Arial" panose="020B0604020202020204" pitchFamily="34" charset="0"/>
                          <a:ea typeface="+mn-ea"/>
                          <a:cs typeface="Arial" panose="020B0604020202020204" pitchFamily="34" charset="0"/>
                        </a:rPr>
                        <a:t>which has invested in such securities </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as per the regulations made under the Securities and Exchange Board of India Act, 1992;</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033237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EFE687-84B0-4841-6486-745EB5B37E5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0A71679-2A76-7AC2-BD36-21D621B0059A}"/>
              </a:ext>
            </a:extLst>
          </p:cNvPr>
          <p:cNvGraphicFramePr>
            <a:graphicFrameLocks noGrp="1"/>
          </p:cNvGraphicFramePr>
          <p:nvPr>
            <p:extLst>
              <p:ext uri="{D42A27DB-BD31-4B8C-83A1-F6EECF244321}">
                <p14:modId xmlns:p14="http://schemas.microsoft.com/office/powerpoint/2010/main" val="1147640916"/>
              </p:ext>
            </p:extLst>
          </p:nvPr>
        </p:nvGraphicFramePr>
        <p:xfrm>
          <a:off x="377483" y="293468"/>
          <a:ext cx="11437034" cy="5432083"/>
        </p:xfrm>
        <a:graphic>
          <a:graphicData uri="http://schemas.openxmlformats.org/drawingml/2006/table">
            <a:tbl>
              <a:tblPr firstRow="1" bandRow="1">
                <a:tableStyleId>{5C22544A-7EE6-4342-B048-85BDC9FD1C3A}</a:tableStyleId>
              </a:tblPr>
              <a:tblGrid>
                <a:gridCol w="4679149">
                  <a:extLst>
                    <a:ext uri="{9D8B030D-6E8A-4147-A177-3AD203B41FA5}">
                      <a16:colId xmlns:a16="http://schemas.microsoft.com/office/drawing/2014/main" xmlns="" val="4147536793"/>
                    </a:ext>
                  </a:extLst>
                </a:gridCol>
                <a:gridCol w="3246120">
                  <a:extLst>
                    <a:ext uri="{9D8B030D-6E8A-4147-A177-3AD203B41FA5}">
                      <a16:colId xmlns:a16="http://schemas.microsoft.com/office/drawing/2014/main" xmlns="" val="3958931496"/>
                    </a:ext>
                  </a:extLst>
                </a:gridCol>
                <a:gridCol w="3511765">
                  <a:extLst>
                    <a:ext uri="{9D8B030D-6E8A-4147-A177-3AD203B41FA5}">
                      <a16:colId xmlns:a16="http://schemas.microsoft.com/office/drawing/2014/main" xmlns="" val="372468222"/>
                    </a:ext>
                  </a:extLst>
                </a:gridCol>
              </a:tblGrid>
              <a:tr h="0">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rowSpan="8">
                  <a:txBody>
                    <a:bodyPr/>
                    <a:lstStyle/>
                    <a:p>
                      <a:pPr algn="just"/>
                      <a:r>
                        <a:rPr lang="en-US" sz="2400" dirty="0">
                          <a:latin typeface="Arial" panose="020B0604020202020204" pitchFamily="34" charset="0"/>
                          <a:cs typeface="Arial" panose="020B0604020202020204" pitchFamily="34" charset="0"/>
                        </a:rPr>
                        <a:t>Compulsory acquisition under any law, or a transfer the consideration for which was determined or approved by the Central Government or the Reserve Bank of India</a:t>
                      </a:r>
                    </a:p>
                  </a:txBody>
                  <a:tcPr/>
                </a:tc>
                <a:tc>
                  <a:txBody>
                    <a:bodyPr/>
                    <a:lstStyle/>
                    <a:p>
                      <a:pPr algn="just"/>
                      <a:r>
                        <a:rPr lang="en-IN" sz="2400" dirty="0">
                          <a:latin typeface="Arial" panose="020B0604020202020204" pitchFamily="34" charset="0"/>
                          <a:cs typeface="Arial" panose="020B0604020202020204" pitchFamily="34" charset="0"/>
                        </a:rPr>
                        <a:t>Section 67(12)</a:t>
                      </a:r>
                    </a:p>
                  </a:txBody>
                  <a:tcPr/>
                </a:tc>
                <a:tc>
                  <a:txBody>
                    <a:bodyPr/>
                    <a:lstStyle/>
                    <a:p>
                      <a:pPr algn="just"/>
                      <a:r>
                        <a:rPr lang="en-IN" sz="2400" i="0" dirty="0">
                          <a:latin typeface="Arial" panose="020B0604020202020204" pitchFamily="34" charset="0"/>
                          <a:cs typeface="Arial" panose="020B0604020202020204" pitchFamily="34" charset="0"/>
                        </a:rPr>
                        <a:t>Section 45(5)</a:t>
                      </a:r>
                    </a:p>
                  </a:txBody>
                  <a:tcPr/>
                </a:tc>
                <a:extLst>
                  <a:ext uri="{0D108BD9-81ED-4DB2-BD59-A6C34878D82A}">
                    <a16:rowId xmlns:a16="http://schemas.microsoft.com/office/drawing/2014/main" xmlns="" val="634872824"/>
                  </a:ext>
                </a:extLst>
              </a:tr>
              <a:tr h="555283">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67(12)(a)</a:t>
                      </a:r>
                    </a:p>
                  </a:txBody>
                  <a:tcPr/>
                </a:tc>
                <a:tc>
                  <a:txBody>
                    <a:bodyPr/>
                    <a:lstStyle/>
                    <a:p>
                      <a:pPr algn="just"/>
                      <a:r>
                        <a:rPr lang="en-IN" sz="2400" i="0" dirty="0">
                          <a:latin typeface="Arial" panose="020B0604020202020204" pitchFamily="34" charset="0"/>
                          <a:cs typeface="Arial" panose="020B0604020202020204" pitchFamily="34" charset="0"/>
                        </a:rPr>
                        <a:t>Section 45(5)(a)</a:t>
                      </a:r>
                    </a:p>
                  </a:txBody>
                  <a:tcPr/>
                </a:tc>
                <a:extLst>
                  <a:ext uri="{0D108BD9-81ED-4DB2-BD59-A6C34878D82A}">
                    <a16:rowId xmlns:a16="http://schemas.microsoft.com/office/drawing/2014/main" xmlns="" val="4162695366"/>
                  </a:ext>
                </a:extLst>
              </a:tr>
              <a:tr h="401301">
                <a:tc vMerge="1">
                  <a:txBody>
                    <a:bodyPr/>
                    <a:lstStyle/>
                    <a:p>
                      <a:endParaRPr lang="en-IN" sz="2400" dirty="0"/>
                    </a:p>
                  </a:txBody>
                  <a:tcPr/>
                </a:tc>
                <a:tc>
                  <a:txBody>
                    <a:bodyPr/>
                    <a:lstStyle/>
                    <a:p>
                      <a:pPr algn="just"/>
                      <a:r>
                        <a:rPr lang="en-US" sz="2400" dirty="0">
                          <a:latin typeface="Arial" panose="020B0604020202020204" pitchFamily="34" charset="0"/>
                          <a:cs typeface="Arial" panose="020B0604020202020204" pitchFamily="34" charset="0"/>
                        </a:rPr>
                        <a:t>Section 67(12)(b)</a:t>
                      </a:r>
                    </a:p>
                  </a:txBody>
                  <a:tcPr/>
                </a:tc>
                <a:tc>
                  <a:txBody>
                    <a:bodyPr/>
                    <a:lstStyle/>
                    <a:p>
                      <a:pPr algn="just"/>
                      <a:r>
                        <a:rPr lang="en-IN" sz="2400" i="0" dirty="0">
                          <a:latin typeface="Arial" panose="020B0604020202020204" pitchFamily="34" charset="0"/>
                          <a:cs typeface="Arial" panose="020B0604020202020204" pitchFamily="34" charset="0"/>
                        </a:rPr>
                        <a:t>Section 45(5)(b)</a:t>
                      </a:r>
                    </a:p>
                  </a:txBody>
                  <a:tcPr/>
                </a:tc>
                <a:extLst>
                  <a:ext uri="{0D108BD9-81ED-4DB2-BD59-A6C34878D82A}">
                    <a16:rowId xmlns:a16="http://schemas.microsoft.com/office/drawing/2014/main" xmlns="" val="1036106514"/>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67(12)(c)</a:t>
                      </a:r>
                    </a:p>
                  </a:txBody>
                  <a:tcPr/>
                </a:tc>
                <a:tc>
                  <a:txBody>
                    <a:bodyPr/>
                    <a:lstStyle/>
                    <a:p>
                      <a:pPr algn="just"/>
                      <a:r>
                        <a:rPr lang="en-IN" sz="2400" i="0" dirty="0">
                          <a:latin typeface="Arial" panose="020B0604020202020204" pitchFamily="34" charset="0"/>
                          <a:cs typeface="Arial" panose="020B0604020202020204" pitchFamily="34" charset="0"/>
                        </a:rPr>
                        <a:t>Section 45(5)(b) Proviso</a:t>
                      </a:r>
                    </a:p>
                  </a:txBody>
                  <a:tcPr/>
                </a:tc>
                <a:extLst>
                  <a:ext uri="{0D108BD9-81ED-4DB2-BD59-A6C34878D82A}">
                    <a16:rowId xmlns:a16="http://schemas.microsoft.com/office/drawing/2014/main" xmlns="" val="1851994646"/>
                  </a:ext>
                </a:extLst>
              </a:tr>
              <a:tr h="401301">
                <a:tc vMerge="1">
                  <a:txBody>
                    <a:bodyPr/>
                    <a:lstStyle/>
                    <a:p>
                      <a:endParaRPr dirty="0"/>
                    </a:p>
                  </a:txBody>
                  <a:tcPr/>
                </a:tc>
                <a:tc>
                  <a:txBody>
                    <a:bodyPr/>
                    <a:lstStyle/>
                    <a:p>
                      <a:pPr algn="just"/>
                      <a:r>
                        <a:rPr lang="en-IN" sz="2400" dirty="0">
                          <a:latin typeface="Arial" panose="020B0604020202020204" pitchFamily="34" charset="0"/>
                          <a:cs typeface="Arial" panose="020B0604020202020204" pitchFamily="34" charset="0"/>
                        </a:rPr>
                        <a:t>Section 67(12)(d)</a:t>
                      </a:r>
                    </a:p>
                  </a:txBody>
                  <a:tcPr/>
                </a:tc>
                <a:tc>
                  <a:txBody>
                    <a:bodyPr/>
                    <a:lstStyle/>
                    <a:p>
                      <a:pPr algn="just"/>
                      <a:r>
                        <a:rPr lang="en-IN" sz="2400" i="0" dirty="0">
                          <a:latin typeface="Arial" panose="020B0604020202020204" pitchFamily="34" charset="0"/>
                          <a:cs typeface="Arial" panose="020B0604020202020204" pitchFamily="34" charset="0"/>
                        </a:rPr>
                        <a:t>Section 45(5)(c)</a:t>
                      </a:r>
                    </a:p>
                  </a:txBody>
                  <a:tcPr/>
                </a:tc>
                <a:extLst>
                  <a:ext uri="{0D108BD9-81ED-4DB2-BD59-A6C34878D82A}">
                    <a16:rowId xmlns:a16="http://schemas.microsoft.com/office/drawing/2014/main" xmlns="" val="2154616324"/>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67(13)(a)</a:t>
                      </a:r>
                    </a:p>
                  </a:txBody>
                  <a:tcPr/>
                </a:tc>
                <a:tc>
                  <a:txBody>
                    <a:bodyPr/>
                    <a:lstStyle/>
                    <a:p>
                      <a:pPr algn="just"/>
                      <a:r>
                        <a:rPr lang="en-IN" sz="2400" i="0" dirty="0">
                          <a:latin typeface="Arial" panose="020B0604020202020204" pitchFamily="34" charset="0"/>
                          <a:cs typeface="Arial" panose="020B0604020202020204" pitchFamily="34" charset="0"/>
                        </a:rPr>
                        <a:t>Section</a:t>
                      </a:r>
                    </a:p>
                    <a:p>
                      <a:pPr algn="just"/>
                      <a:r>
                        <a:rPr lang="en-IN" sz="2400" i="0" dirty="0">
                          <a:latin typeface="Arial" panose="020B0604020202020204" pitchFamily="34" charset="0"/>
                          <a:cs typeface="Arial" panose="020B0604020202020204" pitchFamily="34" charset="0"/>
                        </a:rPr>
                        <a:t>45(5), </a:t>
                      </a:r>
                      <a:r>
                        <a:rPr lang="en-IN" sz="2400" i="1" dirty="0">
                          <a:latin typeface="Arial" panose="020B0604020202020204" pitchFamily="34" charset="0"/>
                          <a:cs typeface="Arial" panose="020B0604020202020204" pitchFamily="34" charset="0"/>
                        </a:rPr>
                        <a:t>Explanation (i)</a:t>
                      </a:r>
                    </a:p>
                  </a:txBody>
                  <a:tcPr/>
                </a:tc>
                <a:extLst>
                  <a:ext uri="{0D108BD9-81ED-4DB2-BD59-A6C34878D82A}">
                    <a16:rowId xmlns:a16="http://schemas.microsoft.com/office/drawing/2014/main" xmlns="" val="2751097630"/>
                  </a:ext>
                </a:extLst>
              </a:tr>
              <a:tr h="401301">
                <a:tc vMerge="1">
                  <a:txBody>
                    <a:bodyPr/>
                    <a:lstStyle/>
                    <a:p>
                      <a:endParaRPr lang="en-IN" sz="2400" dirty="0"/>
                    </a:p>
                  </a:txBody>
                  <a:tcPr/>
                </a:tc>
                <a:tc>
                  <a:txBody>
                    <a:bodyPr/>
                    <a:lstStyle/>
                    <a:p>
                      <a:pPr algn="just"/>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i="0" dirty="0">
                          <a:latin typeface="Arial" panose="020B0604020202020204" pitchFamily="34" charset="0"/>
                          <a:cs typeface="Arial" panose="020B0604020202020204" pitchFamily="34" charset="0"/>
                        </a:rPr>
                        <a:t>Section 45(5), </a:t>
                      </a:r>
                      <a:r>
                        <a:rPr lang="en-IN" sz="2400" i="1" dirty="0">
                          <a:latin typeface="Arial" panose="020B0604020202020204" pitchFamily="34" charset="0"/>
                          <a:cs typeface="Arial" panose="020B0604020202020204" pitchFamily="34" charset="0"/>
                        </a:rPr>
                        <a:t>Explanation (ii)</a:t>
                      </a:r>
                    </a:p>
                  </a:txBody>
                  <a:tcPr/>
                </a:tc>
                <a:extLst>
                  <a:ext uri="{0D108BD9-81ED-4DB2-BD59-A6C34878D82A}">
                    <a16:rowId xmlns:a16="http://schemas.microsoft.com/office/drawing/2014/main" xmlns="" val="3873697502"/>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67(13)(b)</a:t>
                      </a:r>
                    </a:p>
                  </a:txBody>
                  <a:tcPr/>
                </a:tc>
                <a:tc>
                  <a:txBody>
                    <a:bodyPr/>
                    <a:lstStyle/>
                    <a:p>
                      <a:pPr algn="just"/>
                      <a:r>
                        <a:rPr lang="en-IN" sz="2400" i="0" dirty="0">
                          <a:latin typeface="Arial" panose="020B0604020202020204" pitchFamily="34" charset="0"/>
                          <a:cs typeface="Arial" panose="020B0604020202020204" pitchFamily="34" charset="0"/>
                        </a:rPr>
                        <a:t>Section</a:t>
                      </a:r>
                    </a:p>
                    <a:p>
                      <a:pPr algn="just"/>
                      <a:r>
                        <a:rPr lang="en-IN" sz="2400" i="0" dirty="0">
                          <a:latin typeface="Arial" panose="020B0604020202020204" pitchFamily="34" charset="0"/>
                          <a:cs typeface="Arial" panose="020B0604020202020204" pitchFamily="34" charset="0"/>
                        </a:rPr>
                        <a:t>45(5), </a:t>
                      </a:r>
                      <a:r>
                        <a:rPr lang="en-IN" sz="2400" i="1" dirty="0">
                          <a:latin typeface="Arial" panose="020B0604020202020204" pitchFamily="34" charset="0"/>
                          <a:cs typeface="Arial" panose="020B0604020202020204" pitchFamily="34" charset="0"/>
                        </a:rPr>
                        <a:t>Explanation (iii)</a:t>
                      </a:r>
                    </a:p>
                  </a:txBody>
                  <a:tcPr/>
                </a:tc>
                <a:extLst>
                  <a:ext uri="{0D108BD9-81ED-4DB2-BD59-A6C34878D82A}">
                    <a16:rowId xmlns:a16="http://schemas.microsoft.com/office/drawing/2014/main" xmlns="" val="3776962404"/>
                  </a:ext>
                </a:extLst>
              </a:tr>
            </a:tbl>
          </a:graphicData>
        </a:graphic>
      </p:graphicFrame>
    </p:spTree>
    <p:extLst>
      <p:ext uri="{BB962C8B-B14F-4D97-AF65-F5344CB8AC3E}">
        <p14:creationId xmlns:p14="http://schemas.microsoft.com/office/powerpoint/2010/main" val="767441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2F9A95-A7EC-B95D-AF53-CB99F4E6897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2A80E96-BC78-4D5E-B5C0-B4BF22EDF246}"/>
              </a:ext>
            </a:extLst>
          </p:cNvPr>
          <p:cNvGraphicFramePr>
            <a:graphicFrameLocks noGrp="1"/>
          </p:cNvGraphicFramePr>
          <p:nvPr>
            <p:extLst>
              <p:ext uri="{D42A27DB-BD31-4B8C-83A1-F6EECF244321}">
                <p14:modId xmlns:p14="http://schemas.microsoft.com/office/powerpoint/2010/main" val="4078028921"/>
              </p:ext>
            </p:extLst>
          </p:nvPr>
        </p:nvGraphicFramePr>
        <p:xfrm>
          <a:off x="377483" y="293468"/>
          <a:ext cx="11437034" cy="6248400"/>
        </p:xfrm>
        <a:graphic>
          <a:graphicData uri="http://schemas.openxmlformats.org/drawingml/2006/table">
            <a:tbl>
              <a:tblPr firstRow="1" bandRow="1">
                <a:tableStyleId>{5C22544A-7EE6-4342-B048-85BDC9FD1C3A}</a:tableStyleId>
              </a:tblPr>
              <a:tblGrid>
                <a:gridCol w="5435549">
                  <a:extLst>
                    <a:ext uri="{9D8B030D-6E8A-4147-A177-3AD203B41FA5}">
                      <a16:colId xmlns:a16="http://schemas.microsoft.com/office/drawing/2014/main" xmlns="" val="4147536793"/>
                    </a:ext>
                  </a:extLst>
                </a:gridCol>
                <a:gridCol w="3025181">
                  <a:extLst>
                    <a:ext uri="{9D8B030D-6E8A-4147-A177-3AD203B41FA5}">
                      <a16:colId xmlns:a16="http://schemas.microsoft.com/office/drawing/2014/main" xmlns="" val="3958931496"/>
                    </a:ext>
                  </a:extLst>
                </a:gridCol>
                <a:gridCol w="2976304">
                  <a:extLst>
                    <a:ext uri="{9D8B030D-6E8A-4147-A177-3AD203B41FA5}">
                      <a16:colId xmlns:a16="http://schemas.microsoft.com/office/drawing/2014/main" xmlns="" val="372468222"/>
                    </a:ext>
                  </a:extLst>
                </a:gridCol>
              </a:tblGrid>
              <a:tr h="0">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rowSpan="6">
                  <a:txBody>
                    <a:bodyPr/>
                    <a:lstStyle/>
                    <a:p>
                      <a:pPr algn="just"/>
                      <a:r>
                        <a:rPr lang="en-US" sz="2400" dirty="0">
                          <a:latin typeface="Arial" panose="020B0604020202020204" pitchFamily="34" charset="0"/>
                          <a:cs typeface="Arial" panose="020B0604020202020204" pitchFamily="34" charset="0"/>
                        </a:rPr>
                        <a:t>Transfer of a capital asset, being land or building or both, under a specified agreement,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67(14)</a:t>
                      </a:r>
                    </a:p>
                  </a:txBody>
                  <a:tcPr/>
                </a:tc>
                <a:tc>
                  <a:txBody>
                    <a:bodyPr/>
                    <a:lstStyle/>
                    <a:p>
                      <a:pPr algn="just"/>
                      <a:r>
                        <a:rPr lang="en-IN" sz="2400" i="0" dirty="0">
                          <a:latin typeface="Arial" panose="020B0604020202020204" pitchFamily="34" charset="0"/>
                          <a:cs typeface="Arial" panose="020B0604020202020204" pitchFamily="34" charset="0"/>
                        </a:rPr>
                        <a:t>Section 45(5A)</a:t>
                      </a:r>
                    </a:p>
                  </a:txBody>
                  <a:tcPr/>
                </a:tc>
                <a:extLst>
                  <a:ext uri="{0D108BD9-81ED-4DB2-BD59-A6C34878D82A}">
                    <a16:rowId xmlns:a16="http://schemas.microsoft.com/office/drawing/2014/main" xmlns="" val="634872824"/>
                  </a:ext>
                </a:extLst>
              </a:tr>
              <a:tr h="555283">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67(16)</a:t>
                      </a:r>
                    </a:p>
                  </a:txBody>
                  <a:tcPr/>
                </a:tc>
                <a:tc>
                  <a:txBody>
                    <a:bodyPr/>
                    <a:lstStyle/>
                    <a:p>
                      <a:pPr algn="just"/>
                      <a:r>
                        <a:rPr lang="en-IN" sz="2400" i="0" dirty="0">
                          <a:latin typeface="Arial" panose="020B0604020202020204" pitchFamily="34" charset="0"/>
                          <a:cs typeface="Arial" panose="020B0604020202020204" pitchFamily="34" charset="0"/>
                        </a:rPr>
                        <a:t>Section 45(5A), Proviso</a:t>
                      </a:r>
                    </a:p>
                  </a:txBody>
                  <a:tcPr/>
                </a:tc>
                <a:extLst>
                  <a:ext uri="{0D108BD9-81ED-4DB2-BD59-A6C34878D82A}">
                    <a16:rowId xmlns:a16="http://schemas.microsoft.com/office/drawing/2014/main" xmlns="" val="4162695366"/>
                  </a:ext>
                </a:extLst>
              </a:tr>
              <a:tr h="401301">
                <a:tc vMerge="1">
                  <a:txBody>
                    <a:bodyPr/>
                    <a:lstStyle/>
                    <a:p>
                      <a:endParaRPr lang="en-IN" sz="2400" dirty="0"/>
                    </a:p>
                  </a:txBody>
                  <a:tcPr/>
                </a:tc>
                <a:tc>
                  <a:txBody>
                    <a:bodyPr/>
                    <a:lstStyle/>
                    <a:p>
                      <a:pPr algn="just"/>
                      <a:r>
                        <a:rPr lang="en-US" sz="2400" dirty="0">
                          <a:latin typeface="Arial" panose="020B0604020202020204" pitchFamily="34" charset="0"/>
                          <a:cs typeface="Arial" panose="020B0604020202020204" pitchFamily="34" charset="0"/>
                        </a:rPr>
                        <a:t>Section 67(15)</a:t>
                      </a:r>
                    </a:p>
                  </a:txBody>
                  <a:tcPr/>
                </a:tc>
                <a:tc>
                  <a:txBody>
                    <a:bodyPr/>
                    <a:lstStyle/>
                    <a:p>
                      <a:pPr algn="just"/>
                      <a:r>
                        <a:rPr lang="en-IN" sz="2400" i="0" dirty="0">
                          <a:latin typeface="Arial" panose="020B0604020202020204" pitchFamily="34" charset="0"/>
                          <a:cs typeface="Arial" panose="020B0604020202020204" pitchFamily="34" charset="0"/>
                        </a:rPr>
                        <a:t>Section</a:t>
                      </a:r>
                    </a:p>
                    <a:p>
                      <a:pPr algn="just"/>
                      <a:r>
                        <a:rPr lang="en-IN" sz="2400" i="0" dirty="0">
                          <a:latin typeface="Arial" panose="020B0604020202020204" pitchFamily="34" charset="0"/>
                          <a:cs typeface="Arial" panose="020B0604020202020204" pitchFamily="34" charset="0"/>
                        </a:rPr>
                        <a:t>45(5A), </a:t>
                      </a:r>
                      <a:r>
                        <a:rPr lang="en-IN" sz="2400" i="1" dirty="0">
                          <a:latin typeface="Arial" panose="020B0604020202020204" pitchFamily="34" charset="0"/>
                          <a:cs typeface="Arial" panose="020B0604020202020204" pitchFamily="34" charset="0"/>
                        </a:rPr>
                        <a:t>Explanation</a:t>
                      </a:r>
                    </a:p>
                  </a:txBody>
                  <a:tcPr/>
                </a:tc>
                <a:extLst>
                  <a:ext uri="{0D108BD9-81ED-4DB2-BD59-A6C34878D82A}">
                    <a16:rowId xmlns:a16="http://schemas.microsoft.com/office/drawing/2014/main" xmlns="" val="1036106514"/>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67(15)(a)</a:t>
                      </a:r>
                    </a:p>
                  </a:txBody>
                  <a:tcPr/>
                </a:tc>
                <a:tc>
                  <a:txBody>
                    <a:bodyPr/>
                    <a:lstStyle/>
                    <a:p>
                      <a:pPr algn="just"/>
                      <a:r>
                        <a:rPr lang="en-IN" sz="2400" i="0" dirty="0">
                          <a:latin typeface="Arial" panose="020B0604020202020204" pitchFamily="34" charset="0"/>
                          <a:cs typeface="Arial" panose="020B0604020202020204" pitchFamily="34" charset="0"/>
                        </a:rPr>
                        <a:t>Section</a:t>
                      </a:r>
                    </a:p>
                    <a:p>
                      <a:pPr algn="just"/>
                      <a:r>
                        <a:rPr lang="en-IN" sz="2400" i="0" dirty="0">
                          <a:latin typeface="Arial" panose="020B0604020202020204" pitchFamily="34" charset="0"/>
                          <a:cs typeface="Arial" panose="020B0604020202020204" pitchFamily="34" charset="0"/>
                        </a:rPr>
                        <a:t>45(5A), </a:t>
                      </a:r>
                      <a:r>
                        <a:rPr lang="en-IN" sz="2400" i="1" dirty="0">
                          <a:latin typeface="Arial" panose="020B0604020202020204" pitchFamily="34" charset="0"/>
                          <a:cs typeface="Arial" panose="020B0604020202020204" pitchFamily="34" charset="0"/>
                        </a:rPr>
                        <a:t>Explanation (i)</a:t>
                      </a:r>
                    </a:p>
                  </a:txBody>
                  <a:tcPr/>
                </a:tc>
                <a:extLst>
                  <a:ext uri="{0D108BD9-81ED-4DB2-BD59-A6C34878D82A}">
                    <a16:rowId xmlns:a16="http://schemas.microsoft.com/office/drawing/2014/main" xmlns="" val="1851994646"/>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67(15)(b)</a:t>
                      </a:r>
                    </a:p>
                  </a:txBody>
                  <a:tcPr/>
                </a:tc>
                <a:tc>
                  <a:txBody>
                    <a:bodyPr/>
                    <a:lstStyle/>
                    <a:p>
                      <a:pPr algn="just"/>
                      <a:r>
                        <a:rPr lang="en-IN" sz="2400" i="0" dirty="0">
                          <a:latin typeface="Arial" panose="020B0604020202020204" pitchFamily="34" charset="0"/>
                          <a:cs typeface="Arial" panose="020B0604020202020204" pitchFamily="34" charset="0"/>
                        </a:rPr>
                        <a:t>Section</a:t>
                      </a:r>
                    </a:p>
                    <a:p>
                      <a:pPr algn="just"/>
                      <a:r>
                        <a:rPr lang="en-IN" sz="2400" i="0" dirty="0">
                          <a:latin typeface="Arial" panose="020B0604020202020204" pitchFamily="34" charset="0"/>
                          <a:cs typeface="Arial" panose="020B0604020202020204" pitchFamily="34" charset="0"/>
                        </a:rPr>
                        <a:t>45(5A), </a:t>
                      </a:r>
                      <a:r>
                        <a:rPr lang="en-IN" sz="2400" i="1" dirty="0">
                          <a:latin typeface="Arial" panose="020B0604020202020204" pitchFamily="34" charset="0"/>
                          <a:cs typeface="Arial" panose="020B0604020202020204" pitchFamily="34" charset="0"/>
                        </a:rPr>
                        <a:t>Explanation (ii)</a:t>
                      </a:r>
                    </a:p>
                  </a:txBody>
                  <a:tcPr/>
                </a:tc>
                <a:extLst>
                  <a:ext uri="{0D108BD9-81ED-4DB2-BD59-A6C34878D82A}">
                    <a16:rowId xmlns:a16="http://schemas.microsoft.com/office/drawing/2014/main" xmlns="" val="2154616324"/>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2(105)</a:t>
                      </a:r>
                    </a:p>
                  </a:txBody>
                  <a:tcPr/>
                </a:tc>
                <a:tc>
                  <a:txBody>
                    <a:bodyPr/>
                    <a:lstStyle/>
                    <a:p>
                      <a:pPr algn="just"/>
                      <a:r>
                        <a:rPr lang="en-IN" sz="2400" i="0" dirty="0">
                          <a:latin typeface="Arial" panose="020B0604020202020204" pitchFamily="34" charset="0"/>
                          <a:cs typeface="Arial" panose="020B0604020202020204" pitchFamily="34" charset="0"/>
                        </a:rPr>
                        <a:t>Section</a:t>
                      </a:r>
                    </a:p>
                    <a:p>
                      <a:pPr algn="just"/>
                      <a:r>
                        <a:rPr lang="en-IN" sz="2400" i="0" dirty="0">
                          <a:latin typeface="Arial" panose="020B0604020202020204" pitchFamily="34" charset="0"/>
                          <a:cs typeface="Arial" panose="020B0604020202020204" pitchFamily="34" charset="0"/>
                        </a:rPr>
                        <a:t>45(5A), </a:t>
                      </a:r>
                      <a:r>
                        <a:rPr lang="en-IN" sz="2400" i="1" dirty="0">
                          <a:latin typeface="Arial" panose="020B0604020202020204" pitchFamily="34" charset="0"/>
                          <a:cs typeface="Arial" panose="020B0604020202020204" pitchFamily="34" charset="0"/>
                        </a:rPr>
                        <a:t>Explanation (iii)</a:t>
                      </a:r>
                    </a:p>
                  </a:txBody>
                  <a:tcPr/>
                </a:tc>
                <a:extLst>
                  <a:ext uri="{0D108BD9-81ED-4DB2-BD59-A6C34878D82A}">
                    <a16:rowId xmlns:a16="http://schemas.microsoft.com/office/drawing/2014/main" xmlns="" val="2751097630"/>
                  </a:ext>
                </a:extLst>
              </a:tr>
            </a:tbl>
          </a:graphicData>
        </a:graphic>
      </p:graphicFrame>
    </p:spTree>
    <p:extLst>
      <p:ext uri="{BB962C8B-B14F-4D97-AF65-F5344CB8AC3E}">
        <p14:creationId xmlns:p14="http://schemas.microsoft.com/office/powerpoint/2010/main" val="3869929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D9A577-AC60-57D3-7091-ED9F16703EF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361E6E2-83F9-08E6-B07C-52ABAF6DEB17}"/>
              </a:ext>
            </a:extLst>
          </p:cNvPr>
          <p:cNvGraphicFramePr>
            <a:graphicFrameLocks noGrp="1"/>
          </p:cNvGraphicFramePr>
          <p:nvPr>
            <p:extLst>
              <p:ext uri="{D42A27DB-BD31-4B8C-83A1-F6EECF244321}">
                <p14:modId xmlns:p14="http://schemas.microsoft.com/office/powerpoint/2010/main" val="3505758705"/>
              </p:ext>
            </p:extLst>
          </p:nvPr>
        </p:nvGraphicFramePr>
        <p:xfrm>
          <a:off x="377483" y="996852"/>
          <a:ext cx="11437034" cy="4372792"/>
        </p:xfrm>
        <a:graphic>
          <a:graphicData uri="http://schemas.openxmlformats.org/drawingml/2006/table">
            <a:tbl>
              <a:tblPr firstRow="1" bandRow="1">
                <a:tableStyleId>{5C22544A-7EE6-4342-B048-85BDC9FD1C3A}</a:tableStyleId>
              </a:tblPr>
              <a:tblGrid>
                <a:gridCol w="5435549">
                  <a:extLst>
                    <a:ext uri="{9D8B030D-6E8A-4147-A177-3AD203B41FA5}">
                      <a16:colId xmlns:a16="http://schemas.microsoft.com/office/drawing/2014/main" xmlns="" val="4147536793"/>
                    </a:ext>
                  </a:extLst>
                </a:gridCol>
                <a:gridCol w="3025181">
                  <a:extLst>
                    <a:ext uri="{9D8B030D-6E8A-4147-A177-3AD203B41FA5}">
                      <a16:colId xmlns:a16="http://schemas.microsoft.com/office/drawing/2014/main" xmlns="" val="3958931496"/>
                    </a:ext>
                  </a:extLst>
                </a:gridCol>
                <a:gridCol w="2976304">
                  <a:extLst>
                    <a:ext uri="{9D8B030D-6E8A-4147-A177-3AD203B41FA5}">
                      <a16:colId xmlns:a16="http://schemas.microsoft.com/office/drawing/2014/main" xmlns="" val="372468222"/>
                    </a:ext>
                  </a:extLst>
                </a:gridCol>
              </a:tblGrid>
              <a:tr h="550594">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115786">
                <a:tc rowSpan="2">
                  <a:txBody>
                    <a:bodyPr/>
                    <a:lstStyle/>
                    <a:p>
                      <a:pPr algn="just"/>
                      <a:r>
                        <a:rPr lang="en-US" sz="2400" dirty="0">
                          <a:latin typeface="Arial" panose="020B0604020202020204" pitchFamily="34" charset="0"/>
                          <a:cs typeface="Arial" panose="020B0604020202020204" pitchFamily="34" charset="0"/>
                        </a:rPr>
                        <a:t>On difference between the repurchase price of the units referred Section 80CCB(2) and the capital value of such units</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67(17)</a:t>
                      </a:r>
                    </a:p>
                  </a:txBody>
                  <a:tcPr/>
                </a:tc>
                <a:tc>
                  <a:txBody>
                    <a:bodyPr/>
                    <a:lstStyle/>
                    <a:p>
                      <a:pPr algn="just"/>
                      <a:r>
                        <a:rPr lang="en-IN" sz="2400" i="0" dirty="0">
                          <a:latin typeface="Arial" panose="020B0604020202020204" pitchFamily="34" charset="0"/>
                          <a:cs typeface="Arial" panose="020B0604020202020204" pitchFamily="34" charset="0"/>
                        </a:rPr>
                        <a:t>Section 45(6)</a:t>
                      </a:r>
                    </a:p>
                  </a:txBody>
                  <a:tcPr/>
                </a:tc>
                <a:extLst>
                  <a:ext uri="{0D108BD9-81ED-4DB2-BD59-A6C34878D82A}">
                    <a16:rowId xmlns:a16="http://schemas.microsoft.com/office/drawing/2014/main" xmlns="" val="634872824"/>
                  </a:ext>
                </a:extLst>
              </a:tr>
              <a:tr h="2677886">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67(18)</a:t>
                      </a:r>
                    </a:p>
                  </a:txBody>
                  <a:tcPr/>
                </a:tc>
                <a:tc>
                  <a:txBody>
                    <a:bodyPr/>
                    <a:lstStyle/>
                    <a:p>
                      <a:pPr algn="just"/>
                      <a:r>
                        <a:rPr lang="en-IN" sz="2400" i="0" dirty="0">
                          <a:latin typeface="Arial" panose="020B0604020202020204" pitchFamily="34" charset="0"/>
                          <a:cs typeface="Arial" panose="020B0604020202020204" pitchFamily="34" charset="0"/>
                        </a:rPr>
                        <a:t>Section</a:t>
                      </a:r>
                    </a:p>
                    <a:p>
                      <a:pPr algn="just"/>
                      <a:r>
                        <a:rPr lang="en-IN" sz="2400" i="0" dirty="0">
                          <a:latin typeface="Arial" panose="020B0604020202020204" pitchFamily="34" charset="0"/>
                          <a:cs typeface="Arial" panose="020B0604020202020204" pitchFamily="34" charset="0"/>
                        </a:rPr>
                        <a:t>45(6), </a:t>
                      </a:r>
                      <a:r>
                        <a:rPr lang="en-IN" sz="2400" i="1" dirty="0">
                          <a:latin typeface="Arial" panose="020B0604020202020204" pitchFamily="34" charset="0"/>
                          <a:cs typeface="Arial" panose="020B0604020202020204" pitchFamily="34" charset="0"/>
                        </a:rPr>
                        <a:t>Explanation</a:t>
                      </a:r>
                    </a:p>
                  </a:txBody>
                  <a:tcPr/>
                </a:tc>
                <a:extLst>
                  <a:ext uri="{0D108BD9-81ED-4DB2-BD59-A6C34878D82A}">
                    <a16:rowId xmlns:a16="http://schemas.microsoft.com/office/drawing/2014/main" xmlns="" val="4162695366"/>
                  </a:ext>
                </a:extLst>
              </a:tr>
            </a:tbl>
          </a:graphicData>
        </a:graphic>
      </p:graphicFrame>
    </p:spTree>
    <p:extLst>
      <p:ext uri="{BB962C8B-B14F-4D97-AF65-F5344CB8AC3E}">
        <p14:creationId xmlns:p14="http://schemas.microsoft.com/office/powerpoint/2010/main" val="4098035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15582C-C7E6-FC9F-48C7-FBAB839107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F0F9BE13-3500-26E0-46A5-8992EF4B43EE}"/>
              </a:ext>
            </a:extLst>
          </p:cNvPr>
          <p:cNvSpPr txBox="1"/>
          <p:nvPr/>
        </p:nvSpPr>
        <p:spPr>
          <a:xfrm>
            <a:off x="1153551" y="-239150"/>
            <a:ext cx="10818056" cy="6186309"/>
          </a:xfrm>
          <a:prstGeom prst="rect">
            <a:avLst/>
          </a:prstGeom>
          <a:noFill/>
        </p:spPr>
        <p:txBody>
          <a:bodyPr wrap="square">
            <a:spAutoFit/>
          </a:bodyPr>
          <a:lstStyle/>
          <a:p>
            <a:r>
              <a:rPr lang="en-IN" sz="6600" dirty="0"/>
              <a:t>              </a:t>
            </a:r>
          </a:p>
          <a:p>
            <a:r>
              <a:rPr lang="en-US" sz="6600" dirty="0"/>
              <a:t>                 Section 68 –</a:t>
            </a:r>
          </a:p>
          <a:p>
            <a:r>
              <a:rPr lang="en-US" sz="6600" dirty="0"/>
              <a:t>                Capital gains</a:t>
            </a:r>
          </a:p>
          <a:p>
            <a:r>
              <a:rPr lang="en-US" sz="6600" b="1" dirty="0"/>
              <a:t>Capital gains on distribution </a:t>
            </a:r>
          </a:p>
          <a:p>
            <a:r>
              <a:rPr lang="en-US" sz="6600" b="1" dirty="0"/>
              <a:t> of assets by companies in </a:t>
            </a:r>
          </a:p>
          <a:p>
            <a:r>
              <a:rPr lang="en-US" sz="6600" b="1" dirty="0"/>
              <a:t>             liquidation</a:t>
            </a:r>
            <a:endParaRPr lang="en-IN" sz="6600" b="1" dirty="0"/>
          </a:p>
        </p:txBody>
      </p:sp>
    </p:spTree>
    <p:extLst>
      <p:ext uri="{BB962C8B-B14F-4D97-AF65-F5344CB8AC3E}">
        <p14:creationId xmlns:p14="http://schemas.microsoft.com/office/powerpoint/2010/main" val="312574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6346C4-A635-05BF-64F7-D0E9830BEF3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E9B3C57-ADD6-DA32-B5F9-7A3F50A8EE39}"/>
              </a:ext>
            </a:extLst>
          </p:cNvPr>
          <p:cNvGraphicFramePr>
            <a:graphicFrameLocks noGrp="1"/>
          </p:cNvGraphicFramePr>
          <p:nvPr>
            <p:extLst>
              <p:ext uri="{D42A27DB-BD31-4B8C-83A1-F6EECF244321}">
                <p14:modId xmlns:p14="http://schemas.microsoft.com/office/powerpoint/2010/main" val="3677958410"/>
              </p:ext>
            </p:extLst>
          </p:nvPr>
        </p:nvGraphicFramePr>
        <p:xfrm>
          <a:off x="377483" y="996852"/>
          <a:ext cx="11437034" cy="4372792"/>
        </p:xfrm>
        <a:graphic>
          <a:graphicData uri="http://schemas.openxmlformats.org/drawingml/2006/table">
            <a:tbl>
              <a:tblPr firstRow="1" bandRow="1">
                <a:tableStyleId>{5C22544A-7EE6-4342-B048-85BDC9FD1C3A}</a:tableStyleId>
              </a:tblPr>
              <a:tblGrid>
                <a:gridCol w="5435549">
                  <a:extLst>
                    <a:ext uri="{9D8B030D-6E8A-4147-A177-3AD203B41FA5}">
                      <a16:colId xmlns:a16="http://schemas.microsoft.com/office/drawing/2014/main" xmlns="" val="4147536793"/>
                    </a:ext>
                  </a:extLst>
                </a:gridCol>
                <a:gridCol w="3025181">
                  <a:extLst>
                    <a:ext uri="{9D8B030D-6E8A-4147-A177-3AD203B41FA5}">
                      <a16:colId xmlns:a16="http://schemas.microsoft.com/office/drawing/2014/main" xmlns="" val="3958931496"/>
                    </a:ext>
                  </a:extLst>
                </a:gridCol>
                <a:gridCol w="2976304">
                  <a:extLst>
                    <a:ext uri="{9D8B030D-6E8A-4147-A177-3AD203B41FA5}">
                      <a16:colId xmlns:a16="http://schemas.microsoft.com/office/drawing/2014/main" xmlns="" val="372468222"/>
                    </a:ext>
                  </a:extLst>
                </a:gridCol>
              </a:tblGrid>
              <a:tr h="550594">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115786">
                <a:tc rowSpan="2">
                  <a:txBody>
                    <a:bodyPr/>
                    <a:lstStyle/>
                    <a:p>
                      <a:pPr algn="just"/>
                      <a:r>
                        <a:rPr lang="en-US" sz="2400" dirty="0">
                          <a:latin typeface="Arial" panose="020B0604020202020204" pitchFamily="34" charset="0"/>
                          <a:cs typeface="Arial" panose="020B0604020202020204" pitchFamily="34" charset="0"/>
                        </a:rPr>
                        <a:t>Capital gains on distribution of assets by companies in liquidation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68(1)</a:t>
                      </a:r>
                    </a:p>
                  </a:txBody>
                  <a:tcPr/>
                </a:tc>
                <a:tc>
                  <a:txBody>
                    <a:bodyPr/>
                    <a:lstStyle/>
                    <a:p>
                      <a:pPr algn="just"/>
                      <a:r>
                        <a:rPr lang="en-IN" sz="2400" i="0" dirty="0">
                          <a:latin typeface="Arial" panose="020B0604020202020204" pitchFamily="34" charset="0"/>
                          <a:cs typeface="Arial" panose="020B0604020202020204" pitchFamily="34" charset="0"/>
                        </a:rPr>
                        <a:t>Section 46(1)</a:t>
                      </a:r>
                    </a:p>
                  </a:txBody>
                  <a:tcPr/>
                </a:tc>
                <a:extLst>
                  <a:ext uri="{0D108BD9-81ED-4DB2-BD59-A6C34878D82A}">
                    <a16:rowId xmlns:a16="http://schemas.microsoft.com/office/drawing/2014/main" xmlns="" val="634872824"/>
                  </a:ext>
                </a:extLst>
              </a:tr>
              <a:tr h="2677886">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68(2)</a:t>
                      </a:r>
                    </a:p>
                  </a:txBody>
                  <a:tcPr/>
                </a:tc>
                <a:tc>
                  <a:txBody>
                    <a:bodyPr/>
                    <a:lstStyle/>
                    <a:p>
                      <a:pPr algn="just"/>
                      <a:r>
                        <a:rPr lang="en-IN" sz="2400" i="0" dirty="0">
                          <a:latin typeface="Arial" panose="020B0604020202020204" pitchFamily="34" charset="0"/>
                          <a:cs typeface="Arial" panose="020B0604020202020204" pitchFamily="34" charset="0"/>
                        </a:rPr>
                        <a:t>Section 46(2)</a:t>
                      </a:r>
                    </a:p>
                  </a:txBody>
                  <a:tcPr/>
                </a:tc>
                <a:extLst>
                  <a:ext uri="{0D108BD9-81ED-4DB2-BD59-A6C34878D82A}">
                    <a16:rowId xmlns:a16="http://schemas.microsoft.com/office/drawing/2014/main" xmlns="" val="4162695366"/>
                  </a:ext>
                </a:extLst>
              </a:tr>
            </a:tbl>
          </a:graphicData>
        </a:graphic>
      </p:graphicFrame>
    </p:spTree>
    <p:extLst>
      <p:ext uri="{BB962C8B-B14F-4D97-AF65-F5344CB8AC3E}">
        <p14:creationId xmlns:p14="http://schemas.microsoft.com/office/powerpoint/2010/main" val="1247015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9CAB041-E31E-DAFA-6C13-F15952A15C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CC122D08-AD4C-E2E6-F1ED-B465D9BE2664}"/>
              </a:ext>
            </a:extLst>
          </p:cNvPr>
          <p:cNvSpPr txBox="1"/>
          <p:nvPr/>
        </p:nvSpPr>
        <p:spPr>
          <a:xfrm>
            <a:off x="1153551" y="-239150"/>
            <a:ext cx="10818056" cy="6186309"/>
          </a:xfrm>
          <a:prstGeom prst="rect">
            <a:avLst/>
          </a:prstGeom>
          <a:noFill/>
        </p:spPr>
        <p:txBody>
          <a:bodyPr wrap="square">
            <a:spAutoFit/>
          </a:bodyPr>
          <a:lstStyle/>
          <a:p>
            <a:r>
              <a:rPr lang="en-IN" sz="6600" dirty="0"/>
              <a:t>              </a:t>
            </a:r>
          </a:p>
          <a:p>
            <a:r>
              <a:rPr lang="en-US" sz="6600" dirty="0"/>
              <a:t>                 Section 69 –</a:t>
            </a:r>
          </a:p>
          <a:p>
            <a:r>
              <a:rPr lang="en-US" sz="6600" dirty="0"/>
              <a:t>                Capital gains</a:t>
            </a:r>
          </a:p>
          <a:p>
            <a:r>
              <a:rPr lang="en-US" sz="6600" b="1" dirty="0"/>
              <a:t>Capital gains on purchase by company of its own shares or other specified securities</a:t>
            </a:r>
            <a:endParaRPr lang="en-IN" sz="6600" b="1" dirty="0"/>
          </a:p>
        </p:txBody>
      </p:sp>
    </p:spTree>
    <p:extLst>
      <p:ext uri="{BB962C8B-B14F-4D97-AF65-F5344CB8AC3E}">
        <p14:creationId xmlns:p14="http://schemas.microsoft.com/office/powerpoint/2010/main" val="2602474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4FF2C1-ACC6-634F-3F19-743A2F94DAD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CE87BC3-F98E-0873-AD25-16D3EA70B157}"/>
              </a:ext>
            </a:extLst>
          </p:cNvPr>
          <p:cNvGraphicFramePr>
            <a:graphicFrameLocks noGrp="1"/>
          </p:cNvGraphicFramePr>
          <p:nvPr>
            <p:extLst>
              <p:ext uri="{D42A27DB-BD31-4B8C-83A1-F6EECF244321}">
                <p14:modId xmlns:p14="http://schemas.microsoft.com/office/powerpoint/2010/main" val="1756653049"/>
              </p:ext>
            </p:extLst>
          </p:nvPr>
        </p:nvGraphicFramePr>
        <p:xfrm>
          <a:off x="2194561" y="1587696"/>
          <a:ext cx="8201464" cy="2857696"/>
        </p:xfrm>
        <a:graphic>
          <a:graphicData uri="http://schemas.openxmlformats.org/drawingml/2006/table">
            <a:tbl>
              <a:tblPr firstRow="1" bandRow="1">
                <a:tableStyleId>{5C22544A-7EE6-4342-B048-85BDC9FD1C3A}</a:tableStyleId>
              </a:tblPr>
              <a:tblGrid>
                <a:gridCol w="3897817">
                  <a:extLst>
                    <a:ext uri="{9D8B030D-6E8A-4147-A177-3AD203B41FA5}">
                      <a16:colId xmlns:a16="http://schemas.microsoft.com/office/drawing/2014/main" xmlns="" val="4147536793"/>
                    </a:ext>
                  </a:extLst>
                </a:gridCol>
                <a:gridCol w="2169348">
                  <a:extLst>
                    <a:ext uri="{9D8B030D-6E8A-4147-A177-3AD203B41FA5}">
                      <a16:colId xmlns:a16="http://schemas.microsoft.com/office/drawing/2014/main" xmlns="" val="3958931496"/>
                    </a:ext>
                  </a:extLst>
                </a:gridCol>
                <a:gridCol w="2134299">
                  <a:extLst>
                    <a:ext uri="{9D8B030D-6E8A-4147-A177-3AD203B41FA5}">
                      <a16:colId xmlns:a16="http://schemas.microsoft.com/office/drawing/2014/main" xmlns="" val="372468222"/>
                    </a:ext>
                  </a:extLst>
                </a:gridCol>
              </a:tblGrid>
              <a:tr h="550594">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32656">
                <a:tc rowSpan="3">
                  <a:txBody>
                    <a:bodyPr/>
                    <a:lstStyle/>
                    <a:p>
                      <a:pPr algn="just"/>
                      <a:r>
                        <a:rPr lang="en-US" sz="2400" dirty="0">
                          <a:latin typeface="Arial" panose="020B0604020202020204" pitchFamily="34" charset="0"/>
                          <a:cs typeface="Arial" panose="020B0604020202020204" pitchFamily="34" charset="0"/>
                        </a:rPr>
                        <a:t>Capital gains on purchase by company of its own shares or other specified securities</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69(1)</a:t>
                      </a:r>
                    </a:p>
                  </a:txBody>
                  <a:tcPr/>
                </a:tc>
                <a:tc>
                  <a:txBody>
                    <a:bodyPr/>
                    <a:lstStyle/>
                    <a:p>
                      <a:pPr algn="just"/>
                      <a:r>
                        <a:rPr lang="en-IN" sz="2400" i="0" dirty="0">
                          <a:latin typeface="Arial" panose="020B0604020202020204" pitchFamily="34" charset="0"/>
                          <a:cs typeface="Arial" panose="020B0604020202020204" pitchFamily="34" charset="0"/>
                        </a:rPr>
                        <a:t>Section 46A</a:t>
                      </a:r>
                    </a:p>
                  </a:txBody>
                  <a:tcPr/>
                </a:tc>
                <a:extLst>
                  <a:ext uri="{0D108BD9-81ED-4DB2-BD59-A6C34878D82A}">
                    <a16:rowId xmlns:a16="http://schemas.microsoft.com/office/drawing/2014/main" xmlns="" val="634872824"/>
                  </a:ext>
                </a:extLst>
              </a:tr>
              <a:tr h="787790">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69(2)</a:t>
                      </a:r>
                    </a:p>
                  </a:txBody>
                  <a:tcPr/>
                </a:tc>
                <a:tc>
                  <a:txBody>
                    <a:bodyPr/>
                    <a:lstStyle/>
                    <a:p>
                      <a:pPr algn="just"/>
                      <a:r>
                        <a:rPr lang="en-IN" sz="2400" i="0" dirty="0">
                          <a:latin typeface="Arial" panose="020B0604020202020204" pitchFamily="34" charset="0"/>
                          <a:cs typeface="Arial" panose="020B0604020202020204" pitchFamily="34" charset="0"/>
                        </a:rPr>
                        <a:t>Proviso to Section 46A</a:t>
                      </a:r>
                    </a:p>
                  </a:txBody>
                  <a:tcPr/>
                </a:tc>
                <a:extLst>
                  <a:ext uri="{0D108BD9-81ED-4DB2-BD59-A6C34878D82A}">
                    <a16:rowId xmlns:a16="http://schemas.microsoft.com/office/drawing/2014/main" xmlns="" val="4162695366"/>
                  </a:ext>
                </a:extLst>
              </a:tr>
              <a:tr h="787790">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69(3)</a:t>
                      </a:r>
                    </a:p>
                  </a:txBody>
                  <a:tcPr/>
                </a:tc>
                <a:tc>
                  <a:txBody>
                    <a:bodyPr/>
                    <a:lstStyle/>
                    <a:p>
                      <a:pPr algn="just"/>
                      <a:r>
                        <a:rPr lang="en-IN" sz="2400" i="1" dirty="0">
                          <a:latin typeface="Arial" panose="020B0604020202020204" pitchFamily="34" charset="0"/>
                          <a:cs typeface="Arial" panose="020B0604020202020204" pitchFamily="34" charset="0"/>
                        </a:rPr>
                        <a:t>Explanation to Section </a:t>
                      </a:r>
                      <a:r>
                        <a:rPr lang="en-IN" sz="2400" i="0" dirty="0">
                          <a:latin typeface="Arial" panose="020B0604020202020204" pitchFamily="34" charset="0"/>
                          <a:cs typeface="Arial" panose="020B0604020202020204" pitchFamily="34" charset="0"/>
                        </a:rPr>
                        <a:t>46A</a:t>
                      </a:r>
                    </a:p>
                  </a:txBody>
                  <a:tcPr/>
                </a:tc>
                <a:extLst>
                  <a:ext uri="{0D108BD9-81ED-4DB2-BD59-A6C34878D82A}">
                    <a16:rowId xmlns:a16="http://schemas.microsoft.com/office/drawing/2014/main" xmlns="" val="3274547776"/>
                  </a:ext>
                </a:extLst>
              </a:tr>
            </a:tbl>
          </a:graphicData>
        </a:graphic>
      </p:graphicFrame>
    </p:spTree>
    <p:extLst>
      <p:ext uri="{BB962C8B-B14F-4D97-AF65-F5344CB8AC3E}">
        <p14:creationId xmlns:p14="http://schemas.microsoft.com/office/powerpoint/2010/main" val="4166732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E4E615-D365-7049-39AA-A0309B679B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43B5070A-3693-234D-C7DE-2B1FFB7E0617}"/>
              </a:ext>
            </a:extLst>
          </p:cNvPr>
          <p:cNvSpPr txBox="1"/>
          <p:nvPr/>
        </p:nvSpPr>
        <p:spPr>
          <a:xfrm>
            <a:off x="1153551" y="-239150"/>
            <a:ext cx="10818056" cy="6186309"/>
          </a:xfrm>
          <a:prstGeom prst="rect">
            <a:avLst/>
          </a:prstGeom>
          <a:noFill/>
        </p:spPr>
        <p:txBody>
          <a:bodyPr wrap="square">
            <a:spAutoFit/>
          </a:bodyPr>
          <a:lstStyle/>
          <a:p>
            <a:r>
              <a:rPr lang="en-IN" sz="6600" dirty="0"/>
              <a:t>              </a:t>
            </a:r>
          </a:p>
          <a:p>
            <a:r>
              <a:rPr lang="en-US" sz="6600" dirty="0"/>
              <a:t>                 Section 70 –</a:t>
            </a:r>
          </a:p>
          <a:p>
            <a:r>
              <a:rPr lang="en-US" sz="6600" dirty="0"/>
              <a:t>                Capital gains</a:t>
            </a:r>
          </a:p>
          <a:p>
            <a:endParaRPr lang="en-US" sz="6600" dirty="0"/>
          </a:p>
          <a:p>
            <a:r>
              <a:rPr lang="en-US" sz="6600" b="1" dirty="0"/>
              <a:t>Transactions not regarded as transfer</a:t>
            </a:r>
            <a:endParaRPr lang="en-IN" sz="6600" b="1" dirty="0"/>
          </a:p>
        </p:txBody>
      </p:sp>
    </p:spTree>
    <p:extLst>
      <p:ext uri="{BB962C8B-B14F-4D97-AF65-F5344CB8AC3E}">
        <p14:creationId xmlns:p14="http://schemas.microsoft.com/office/powerpoint/2010/main" val="2305246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3960DA-25EB-60ED-B6F6-C22D9FB4F95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FA9C39E-2419-B088-9C73-141C4D240DC0}"/>
              </a:ext>
            </a:extLst>
          </p:cNvPr>
          <p:cNvGraphicFramePr>
            <a:graphicFrameLocks noGrp="1"/>
          </p:cNvGraphicFramePr>
          <p:nvPr>
            <p:extLst>
              <p:ext uri="{D42A27DB-BD31-4B8C-83A1-F6EECF244321}">
                <p14:modId xmlns:p14="http://schemas.microsoft.com/office/powerpoint/2010/main" val="425571801"/>
              </p:ext>
            </p:extLst>
          </p:nvPr>
        </p:nvGraphicFramePr>
        <p:xfrm>
          <a:off x="942536" y="717452"/>
          <a:ext cx="10424160" cy="3779520"/>
        </p:xfrm>
        <a:graphic>
          <a:graphicData uri="http://schemas.openxmlformats.org/drawingml/2006/table">
            <a:tbl>
              <a:tblPr firstRow="1" bandRow="1">
                <a:tableStyleId>{5C22544A-7EE6-4342-B048-85BDC9FD1C3A}</a:tableStyleId>
              </a:tblPr>
              <a:tblGrid>
                <a:gridCol w="5824024">
                  <a:extLst>
                    <a:ext uri="{9D8B030D-6E8A-4147-A177-3AD203B41FA5}">
                      <a16:colId xmlns:a16="http://schemas.microsoft.com/office/drawing/2014/main" xmlns="" val="4147536793"/>
                    </a:ext>
                  </a:extLst>
                </a:gridCol>
                <a:gridCol w="2377440">
                  <a:extLst>
                    <a:ext uri="{9D8B030D-6E8A-4147-A177-3AD203B41FA5}">
                      <a16:colId xmlns:a16="http://schemas.microsoft.com/office/drawing/2014/main" xmlns="" val="3958931496"/>
                    </a:ext>
                  </a:extLst>
                </a:gridCol>
                <a:gridCol w="2222696">
                  <a:extLst>
                    <a:ext uri="{9D8B030D-6E8A-4147-A177-3AD203B41FA5}">
                      <a16:colId xmlns:a16="http://schemas.microsoft.com/office/drawing/2014/main" xmlns="" val="372468222"/>
                    </a:ext>
                  </a:extLst>
                </a:gridCol>
              </a:tblGrid>
              <a:tr h="190286">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a:txBody>
                    <a:bodyPr/>
                    <a:lstStyle/>
                    <a:p>
                      <a:pPr algn="just"/>
                      <a:r>
                        <a:rPr lang="en-US" sz="2400" dirty="0">
                          <a:latin typeface="Arial" panose="020B0604020202020204" pitchFamily="34" charset="0"/>
                          <a:cs typeface="Arial" panose="020B0604020202020204" pitchFamily="34" charset="0"/>
                        </a:rPr>
                        <a:t>The provisions of section 67 shall not apply to transfer</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a:t>
                      </a:r>
                    </a:p>
                  </a:txBody>
                  <a:tcPr/>
                </a:tc>
                <a:tc>
                  <a:txBody>
                    <a:bodyPr/>
                    <a:lstStyle/>
                    <a:p>
                      <a:pPr algn="just"/>
                      <a:r>
                        <a:rPr lang="en-IN" sz="2400" dirty="0">
                          <a:latin typeface="Arial" panose="020B0604020202020204" pitchFamily="34" charset="0"/>
                          <a:cs typeface="Arial" panose="020B0604020202020204" pitchFamily="34" charset="0"/>
                        </a:rPr>
                        <a:t>Section 47</a:t>
                      </a:r>
                    </a:p>
                  </a:txBody>
                  <a:tcPr/>
                </a:tc>
                <a:extLst>
                  <a:ext uri="{0D108BD9-81ED-4DB2-BD59-A6C34878D82A}">
                    <a16:rowId xmlns:a16="http://schemas.microsoft.com/office/drawing/2014/main" xmlns="" val="634872824"/>
                  </a:ext>
                </a:extLst>
              </a:tr>
              <a:tr h="401301">
                <a:tc>
                  <a:txBody>
                    <a:bodyPr/>
                    <a:lstStyle/>
                    <a:p>
                      <a:pPr algn="just"/>
                      <a:r>
                        <a:rPr lang="en-US" sz="2400" dirty="0">
                          <a:latin typeface="Arial" panose="020B0604020202020204" pitchFamily="34" charset="0"/>
                          <a:cs typeface="Arial" panose="020B0604020202020204" pitchFamily="34" charset="0"/>
                        </a:rPr>
                        <a:t>(a) by way of distribution of capital assets59 on the total or partial partition of a Hindu undivided family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70(1)(a)</a:t>
                      </a:r>
                    </a:p>
                  </a:txBody>
                  <a:tcPr/>
                </a:tc>
                <a:tc>
                  <a:txBody>
                    <a:bodyPr/>
                    <a:lstStyle/>
                    <a:p>
                      <a:pPr algn="just"/>
                      <a:r>
                        <a:rPr lang="en-IN" sz="2400" dirty="0">
                          <a:latin typeface="Arial" panose="020B0604020202020204" pitchFamily="34" charset="0"/>
                          <a:cs typeface="Arial" panose="020B0604020202020204" pitchFamily="34" charset="0"/>
                        </a:rPr>
                        <a:t>Section 47(i)</a:t>
                      </a:r>
                    </a:p>
                  </a:txBody>
                  <a:tcPr/>
                </a:tc>
                <a:extLst>
                  <a:ext uri="{0D108BD9-81ED-4DB2-BD59-A6C34878D82A}">
                    <a16:rowId xmlns:a16="http://schemas.microsoft.com/office/drawing/2014/main" xmlns="" val="4162695366"/>
                  </a:ext>
                </a:extLst>
              </a:tr>
              <a:tr h="401301">
                <a:tc>
                  <a:txBody>
                    <a:bodyPr/>
                    <a:lstStyle/>
                    <a:p>
                      <a:pPr algn="just"/>
                      <a:r>
                        <a:rPr lang="en-US" sz="2400" dirty="0">
                          <a:latin typeface="Arial" panose="020B0604020202020204" pitchFamily="34" charset="0"/>
                          <a:cs typeface="Arial" panose="020B0604020202020204" pitchFamily="34" charset="0"/>
                        </a:rPr>
                        <a:t>(b) of a capital asset by an individual or a Hindu undivided family, under a will or a gift60 or an irrevocable trust;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70(1)(b)</a:t>
                      </a:r>
                    </a:p>
                  </a:txBody>
                  <a:tcPr/>
                </a:tc>
                <a:tc>
                  <a:txBody>
                    <a:bodyPr/>
                    <a:lstStyle/>
                    <a:p>
                      <a:pPr algn="just"/>
                      <a:r>
                        <a:rPr lang="en-IN" sz="2400" dirty="0">
                          <a:latin typeface="Arial" panose="020B0604020202020204" pitchFamily="34" charset="0"/>
                          <a:cs typeface="Arial" panose="020B0604020202020204" pitchFamily="34" charset="0"/>
                        </a:rPr>
                        <a:t>Section 47(iii)</a:t>
                      </a:r>
                    </a:p>
                  </a:txBody>
                  <a:tcPr/>
                </a:tc>
                <a:extLst>
                  <a:ext uri="{0D108BD9-81ED-4DB2-BD59-A6C34878D82A}">
                    <a16:rowId xmlns:a16="http://schemas.microsoft.com/office/drawing/2014/main" xmlns="" val="1036106514"/>
                  </a:ext>
                </a:extLst>
              </a:tr>
            </a:tbl>
          </a:graphicData>
        </a:graphic>
      </p:graphicFrame>
    </p:spTree>
    <p:extLst>
      <p:ext uri="{BB962C8B-B14F-4D97-AF65-F5344CB8AC3E}">
        <p14:creationId xmlns:p14="http://schemas.microsoft.com/office/powerpoint/2010/main" val="548360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1F6845-49DB-33DB-95B6-9D8C60EE197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70A4687-B3C5-4ADA-AE94-C273AB6DF929}"/>
              </a:ext>
            </a:extLst>
          </p:cNvPr>
          <p:cNvGraphicFramePr>
            <a:graphicFrameLocks noGrp="1"/>
          </p:cNvGraphicFramePr>
          <p:nvPr>
            <p:extLst>
              <p:ext uri="{D42A27DB-BD31-4B8C-83A1-F6EECF244321}">
                <p14:modId xmlns:p14="http://schemas.microsoft.com/office/powerpoint/2010/main" val="490968278"/>
              </p:ext>
            </p:extLst>
          </p:nvPr>
        </p:nvGraphicFramePr>
        <p:xfrm>
          <a:off x="292609" y="267286"/>
          <a:ext cx="11832337" cy="5882640"/>
        </p:xfrm>
        <a:graphic>
          <a:graphicData uri="http://schemas.openxmlformats.org/drawingml/2006/table">
            <a:tbl>
              <a:tblPr firstRow="1" bandRow="1">
                <a:tableStyleId>{5C22544A-7EE6-4342-B048-85BDC9FD1C3A}</a:tableStyleId>
              </a:tblPr>
              <a:tblGrid>
                <a:gridCol w="6610778">
                  <a:extLst>
                    <a:ext uri="{9D8B030D-6E8A-4147-A177-3AD203B41FA5}">
                      <a16:colId xmlns:a16="http://schemas.microsoft.com/office/drawing/2014/main" xmlns="" val="4147536793"/>
                    </a:ext>
                  </a:extLst>
                </a:gridCol>
                <a:gridCol w="2698604">
                  <a:extLst>
                    <a:ext uri="{9D8B030D-6E8A-4147-A177-3AD203B41FA5}">
                      <a16:colId xmlns:a16="http://schemas.microsoft.com/office/drawing/2014/main" xmlns="" val="3958931496"/>
                    </a:ext>
                  </a:extLst>
                </a:gridCol>
                <a:gridCol w="2522955">
                  <a:extLst>
                    <a:ext uri="{9D8B030D-6E8A-4147-A177-3AD203B41FA5}">
                      <a16:colId xmlns:a16="http://schemas.microsoft.com/office/drawing/2014/main" xmlns="" val="372468222"/>
                    </a:ext>
                  </a:extLst>
                </a:gridCol>
              </a:tblGrid>
              <a:tr h="190286">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401301">
                <a:tc rowSpan="3">
                  <a:txBody>
                    <a:bodyPr/>
                    <a:lstStyle/>
                    <a:p>
                      <a:pPr algn="just"/>
                      <a:r>
                        <a:rPr lang="en-US" sz="2400" dirty="0">
                          <a:latin typeface="Arial" panose="020B0604020202020204" pitchFamily="34" charset="0"/>
                          <a:cs typeface="Arial" panose="020B0604020202020204" pitchFamily="34" charset="0"/>
                        </a:rPr>
                        <a:t>(c) of a capital asset, not being stock-in-trade, by a company to its subsidiary company, if-</a:t>
                      </a:r>
                    </a:p>
                    <a:p>
                      <a:pPr algn="just"/>
                      <a:r>
                        <a:rPr lang="en-US" sz="2400" dirty="0">
                          <a:latin typeface="Arial" panose="020B0604020202020204" pitchFamily="34" charset="0"/>
                          <a:cs typeface="Arial" panose="020B0604020202020204" pitchFamily="34" charset="0"/>
                        </a:rPr>
                        <a:t>(i) the parent company or its nominees hold the whole of the share capital of the subsidiary company; and</a:t>
                      </a:r>
                    </a:p>
                    <a:p>
                      <a:pPr algn="just"/>
                      <a:r>
                        <a:rPr lang="en-US" sz="2400" dirty="0">
                          <a:latin typeface="Arial" panose="020B0604020202020204" pitchFamily="34" charset="0"/>
                          <a:cs typeface="Arial" panose="020B0604020202020204" pitchFamily="34" charset="0"/>
                        </a:rPr>
                        <a:t>(ii) the subsidiary company is an Indian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70(1)(c)</a:t>
                      </a:r>
                    </a:p>
                  </a:txBody>
                  <a:tcPr/>
                </a:tc>
                <a:tc>
                  <a:txBody>
                    <a:bodyPr/>
                    <a:lstStyle/>
                    <a:p>
                      <a:pPr algn="just"/>
                      <a:r>
                        <a:rPr lang="en-IN" sz="2400" dirty="0">
                          <a:latin typeface="Arial" panose="020B0604020202020204" pitchFamily="34" charset="0"/>
                          <a:cs typeface="Arial" panose="020B0604020202020204" pitchFamily="34" charset="0"/>
                        </a:rPr>
                        <a:t>Section 47(iv)</a:t>
                      </a:r>
                    </a:p>
                  </a:txBody>
                  <a:tcPr/>
                </a:tc>
                <a:extLst>
                  <a:ext uri="{0D108BD9-81ED-4DB2-BD59-A6C34878D82A}">
                    <a16:rowId xmlns:a16="http://schemas.microsoft.com/office/drawing/2014/main" xmlns="" val="634872824"/>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70(1)(d)</a:t>
                      </a:r>
                    </a:p>
                  </a:txBody>
                  <a:tcPr/>
                </a:tc>
                <a:tc>
                  <a:txBody>
                    <a:bodyPr/>
                    <a:lstStyle/>
                    <a:p>
                      <a:pPr algn="just"/>
                      <a:r>
                        <a:rPr lang="en-IN" sz="2400" dirty="0">
                          <a:latin typeface="Arial" panose="020B0604020202020204" pitchFamily="34" charset="0"/>
                          <a:cs typeface="Arial" panose="020B0604020202020204" pitchFamily="34" charset="0"/>
                        </a:rPr>
                        <a:t>Section 47(v)</a:t>
                      </a:r>
                    </a:p>
                  </a:txBody>
                  <a:tcPr/>
                </a:tc>
                <a:extLst>
                  <a:ext uri="{0D108BD9-81ED-4DB2-BD59-A6C34878D82A}">
                    <a16:rowId xmlns:a16="http://schemas.microsoft.com/office/drawing/2014/main" xmlns="" val="4162695366"/>
                  </a:ext>
                </a:extLst>
              </a:tr>
              <a:tr h="401301">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70(1)(c)</a:t>
                      </a:r>
                    </a:p>
                    <a:p>
                      <a:pPr algn="just"/>
                      <a:r>
                        <a:rPr lang="en-IN" sz="2400" dirty="0">
                          <a:latin typeface="Arial" panose="020B0604020202020204" pitchFamily="34" charset="0"/>
                          <a:cs typeface="Arial" panose="020B0604020202020204" pitchFamily="34" charset="0"/>
                        </a:rPr>
                        <a:t>&amp; (d)</a:t>
                      </a:r>
                    </a:p>
                  </a:txBody>
                  <a:tcPr/>
                </a:tc>
                <a:tc>
                  <a:txBody>
                    <a:bodyPr/>
                    <a:lstStyle/>
                    <a:p>
                      <a:pPr algn="just"/>
                      <a:r>
                        <a:rPr lang="en-US" sz="2400" dirty="0">
                          <a:latin typeface="Arial" panose="020B0604020202020204" pitchFamily="34" charset="0"/>
                          <a:cs typeface="Arial" panose="020B0604020202020204" pitchFamily="34" charset="0"/>
                        </a:rPr>
                        <a:t>Proviso below</a:t>
                      </a:r>
                    </a:p>
                    <a:p>
                      <a:pPr algn="just"/>
                      <a:r>
                        <a:rPr lang="en-US" sz="2400" dirty="0">
                          <a:latin typeface="Arial" panose="020B0604020202020204" pitchFamily="34" charset="0"/>
                          <a:cs typeface="Arial" panose="020B0604020202020204" pitchFamily="34" charset="0"/>
                        </a:rPr>
                        <a:t>Section 47(v)</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36106514"/>
                  </a:ext>
                </a:extLst>
              </a:tr>
              <a:tr h="401301">
                <a:tc rowSpan="3">
                  <a:txBody>
                    <a:bodyPr/>
                    <a:lstStyle/>
                    <a:p>
                      <a:pPr algn="just"/>
                      <a:r>
                        <a:rPr lang="en-US" sz="2400" dirty="0">
                          <a:latin typeface="Arial" panose="020B0604020202020204" pitchFamily="34" charset="0"/>
                          <a:cs typeface="Arial" panose="020B0604020202020204" pitchFamily="34" charset="0"/>
                        </a:rPr>
                        <a:t>(d) of a capital asset, not being stock-in-trade, by a subsidiary company to the holding company, if-</a:t>
                      </a:r>
                    </a:p>
                    <a:p>
                      <a:pPr algn="just"/>
                      <a:r>
                        <a:rPr lang="en-US" sz="2400" dirty="0">
                          <a:latin typeface="Arial" panose="020B0604020202020204" pitchFamily="34" charset="0"/>
                          <a:cs typeface="Arial" panose="020B0604020202020204" pitchFamily="34" charset="0"/>
                        </a:rPr>
                        <a:t>(i) the whole of the share capital of the subsidiary company is held by the holding company; and</a:t>
                      </a:r>
                    </a:p>
                    <a:p>
                      <a:pPr algn="just"/>
                      <a:r>
                        <a:rPr lang="en-US" sz="2400" dirty="0">
                          <a:latin typeface="Arial" panose="020B0604020202020204" pitchFamily="34" charset="0"/>
                          <a:cs typeface="Arial" panose="020B0604020202020204" pitchFamily="34" charset="0"/>
                        </a:rPr>
                        <a:t>(ii) the holding company is an Indian company;</a:t>
                      </a:r>
                      <a:endParaRPr lang="en-IN" sz="2400" dirty="0">
                        <a:latin typeface="Arial" panose="020B0604020202020204" pitchFamily="34" charset="0"/>
                        <a:cs typeface="Arial" panose="020B0604020202020204" pitchFamily="34" charset="0"/>
                      </a:endParaRPr>
                    </a:p>
                  </a:txBody>
                  <a:tcPr/>
                </a:tc>
                <a:tc>
                  <a:txBody>
                    <a:bodyPr/>
                    <a:lstStyle/>
                    <a:p>
                      <a:pPr algn="just"/>
                      <a:endParaRPr lang="en-IN" sz="2400" dirty="0">
                        <a:latin typeface="Arial" panose="020B0604020202020204" pitchFamily="34" charset="0"/>
                        <a:cs typeface="Arial" panose="020B0604020202020204" pitchFamily="34" charset="0"/>
                      </a:endParaRPr>
                    </a:p>
                  </a:txBody>
                  <a:tcPr/>
                </a:tc>
                <a:tc>
                  <a:txBody>
                    <a:bodyPr/>
                    <a:lstStyle/>
                    <a:p>
                      <a:pPr algn="just"/>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48824147"/>
                  </a:ext>
                </a:extLst>
              </a:tr>
              <a:tr h="401301">
                <a:tc vMerge="1">
                  <a:txBody>
                    <a:bodyPr/>
                    <a:lstStyle/>
                    <a:p>
                      <a:endParaRPr lang="en-IN" sz="2400" dirty="0"/>
                    </a:p>
                  </a:txBody>
                  <a:tcPr/>
                </a:tc>
                <a:tc>
                  <a:txBody>
                    <a:bodyPr/>
                    <a:lstStyle/>
                    <a:p>
                      <a:pPr algn="just"/>
                      <a:endParaRPr lang="en-IN" sz="2400" dirty="0">
                        <a:latin typeface="Arial" panose="020B0604020202020204" pitchFamily="34" charset="0"/>
                        <a:cs typeface="Arial" panose="020B0604020202020204" pitchFamily="34" charset="0"/>
                      </a:endParaRPr>
                    </a:p>
                  </a:txBody>
                  <a:tcPr/>
                </a:tc>
                <a:tc>
                  <a:txBody>
                    <a:bodyPr/>
                    <a:lstStyle/>
                    <a:p>
                      <a:pPr algn="just"/>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44762468"/>
                  </a:ext>
                </a:extLst>
              </a:tr>
              <a:tr h="401301">
                <a:tc vMerge="1">
                  <a:txBody>
                    <a:bodyPr/>
                    <a:lstStyle/>
                    <a:p>
                      <a:endParaRPr lang="en-IN" sz="2400" dirty="0"/>
                    </a:p>
                  </a:txBody>
                  <a:tcPr/>
                </a:tc>
                <a:tc>
                  <a:txBody>
                    <a:bodyPr/>
                    <a:lstStyle/>
                    <a:p>
                      <a:pPr algn="just"/>
                      <a:endParaRPr lang="en-IN" sz="2400" dirty="0">
                        <a:latin typeface="Arial" panose="020B0604020202020204" pitchFamily="34" charset="0"/>
                        <a:cs typeface="Arial" panose="020B0604020202020204" pitchFamily="34" charset="0"/>
                      </a:endParaRPr>
                    </a:p>
                  </a:txBody>
                  <a:tcPr/>
                </a:tc>
                <a:tc>
                  <a:txBody>
                    <a:bodyPr/>
                    <a:lstStyle/>
                    <a:p>
                      <a:pPr algn="just"/>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3977109"/>
                  </a:ext>
                </a:extLst>
              </a:tr>
            </a:tbl>
          </a:graphicData>
        </a:graphic>
      </p:graphicFrame>
    </p:spTree>
    <p:extLst>
      <p:ext uri="{BB962C8B-B14F-4D97-AF65-F5344CB8AC3E}">
        <p14:creationId xmlns:p14="http://schemas.microsoft.com/office/powerpoint/2010/main" val="258688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7450708"/>
              </p:ext>
            </p:extLst>
          </p:nvPr>
        </p:nvGraphicFramePr>
        <p:xfrm>
          <a:off x="658367" y="719666"/>
          <a:ext cx="10844784" cy="6344920"/>
        </p:xfrm>
        <a:graphic>
          <a:graphicData uri="http://schemas.openxmlformats.org/drawingml/2006/table">
            <a:tbl>
              <a:tblPr firstRow="1" bandRow="1">
                <a:tableStyleId>{5C22544A-7EE6-4342-B048-85BDC9FD1C3A}</a:tableStyleId>
              </a:tblPr>
              <a:tblGrid>
                <a:gridCol w="1581913"/>
                <a:gridCol w="4297680"/>
                <a:gridCol w="4965191"/>
              </a:tblGrid>
              <a:tr h="370840">
                <a:tc>
                  <a:txBody>
                    <a:bodyPr/>
                    <a:lstStyle/>
                    <a:p>
                      <a:r>
                        <a:rPr lang="en-US" dirty="0" smtClean="0"/>
                        <a:t>Particulars</a:t>
                      </a:r>
                      <a:endParaRPr lang="en-IN" dirty="0"/>
                    </a:p>
                  </a:txBody>
                  <a:tcPr/>
                </a:tc>
                <a:tc>
                  <a:txBody>
                    <a:bodyPr/>
                    <a:lstStyle/>
                    <a:p>
                      <a:r>
                        <a:rPr lang="en-US" dirty="0" smtClean="0"/>
                        <a:t>Income</a:t>
                      </a:r>
                      <a:r>
                        <a:rPr lang="en-US" baseline="0" dirty="0" smtClean="0"/>
                        <a:t> Tax Act 1961</a:t>
                      </a:r>
                      <a:endParaRPr lang="en-IN" dirty="0"/>
                    </a:p>
                  </a:txBody>
                  <a:tcPr/>
                </a:tc>
                <a:tc>
                  <a:txBody>
                    <a:bodyPr/>
                    <a:lstStyle/>
                    <a:p>
                      <a:r>
                        <a:rPr lang="en-US" dirty="0" smtClean="0"/>
                        <a:t>Income Tax Act</a:t>
                      </a:r>
                      <a:r>
                        <a:rPr lang="en-US" baseline="0" dirty="0" smtClean="0"/>
                        <a:t> 2025</a:t>
                      </a:r>
                      <a:endParaRPr lang="en-IN" dirty="0"/>
                    </a:p>
                  </a:txBody>
                  <a:tcPr/>
                </a:tc>
              </a:tr>
              <a:tr h="370840">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IN" sz="2000" b="0" i="0" u="none" strike="noStrike" kern="1200" baseline="0" dirty="0">
                          <a:solidFill>
                            <a:srgbClr val="FF0000"/>
                          </a:solidFill>
                          <a:latin typeface="Arial" panose="020B0604020202020204" pitchFamily="34" charset="0"/>
                          <a:ea typeface="+mn-ea"/>
                          <a:cs typeface="Arial" panose="020B0604020202020204" pitchFamily="34" charset="0"/>
                        </a:rPr>
                        <a:t>charitable purpose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i="1" kern="1200" dirty="0">
                          <a:solidFill>
                            <a:schemeClr val="dk1"/>
                          </a:solidFill>
                          <a:effectLst/>
                          <a:latin typeface="Arial" panose="020B0604020202020204" pitchFamily="34" charset="0"/>
                          <a:ea typeface="+mn-ea"/>
                          <a:cs typeface="Arial" panose="020B0604020202020204" pitchFamily="34" charset="0"/>
                        </a:rPr>
                        <a:t>15</a:t>
                      </a:r>
                      <a:r>
                        <a:rPr lang="en-US" sz="2000" b="0" i="0" kern="1200" dirty="0">
                          <a:solidFill>
                            <a:schemeClr val="dk1"/>
                          </a:solidFill>
                          <a:effectLst/>
                          <a:latin typeface="Arial" panose="020B0604020202020204" pitchFamily="34" charset="0"/>
                          <a:ea typeface="+mn-ea"/>
                          <a:cs typeface="Arial" panose="020B0604020202020204" pitchFamily="34" charset="0"/>
                        </a:rPr>
                        <a:t>) "charitable purpose" includes relief of the poor, education, yoga, medical relief, preserva­tion of environment (including watersheds, forests and wildlife) and preservation of monuments or places or objects of artistic or historic interest, </a:t>
                      </a:r>
                      <a:r>
                        <a:rPr lang="en-US" sz="2000" b="0" i="0" kern="1200" dirty="0">
                          <a:solidFill>
                            <a:srgbClr val="FF0000"/>
                          </a:solidFill>
                          <a:effectLst/>
                          <a:latin typeface="Arial" panose="020B0604020202020204" pitchFamily="34" charset="0"/>
                          <a:ea typeface="+mn-ea"/>
                          <a:cs typeface="Arial" panose="020B0604020202020204" pitchFamily="34" charset="0"/>
                        </a:rPr>
                        <a:t>and the advancement of any other object of gener­al public utility:</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23</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IN" sz="2000" b="0" i="0" u="none" strike="noStrike" kern="1200" baseline="0" dirty="0">
                          <a:solidFill>
                            <a:srgbClr val="FF0000"/>
                          </a:solidFill>
                          <a:latin typeface="Arial" panose="020B0604020202020204" pitchFamily="34" charset="0"/>
                          <a:ea typeface="+mn-ea"/>
                          <a:cs typeface="Arial" panose="020B0604020202020204" pitchFamily="34" charset="0"/>
                        </a:rPr>
                        <a:t>charitable purpose” includes––</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relief of the poor;</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education;</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c</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yoga;</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IN" sz="2000" b="0" i="1" u="none" strike="noStrike" kern="1200" baseline="0" dirty="0">
                          <a:solidFill>
                            <a:schemeClr val="dk1"/>
                          </a:solidFill>
                          <a:latin typeface="Arial" panose="020B0604020202020204" pitchFamily="34" charset="0"/>
                          <a:ea typeface="+mn-ea"/>
                          <a:cs typeface="Arial" panose="020B0604020202020204" pitchFamily="34" charset="0"/>
                        </a:rPr>
                        <a:t>d</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 medical relief;</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e</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preservation of environment (including watersheds, forests </a:t>
                      </a:r>
                      <a:r>
                        <a:rPr lang="en-US" sz="2000" b="0" i="0" u="none" strike="noStrike" kern="1200" baseline="0" dirty="0" smtClean="0">
                          <a:solidFill>
                            <a:schemeClr val="dk1"/>
                          </a:solidFill>
                          <a:latin typeface="Arial" panose="020B0604020202020204" pitchFamily="34" charset="0"/>
                          <a:ea typeface="+mn-ea"/>
                          <a:cs typeface="Arial" panose="020B0604020202020204" pitchFamily="34" charset="0"/>
                        </a:rPr>
                        <a:t>and </a:t>
                      </a:r>
                      <a:r>
                        <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rPr>
                        <a:t>wildlife</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f</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preservation of monuments or places or objects of artistic or </a:t>
                      </a:r>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historic interest</a:t>
                      </a:r>
                      <a:r>
                        <a:rPr lang="en-IN" sz="2000" b="0" i="0" u="none" strike="noStrike" kern="1200" baseline="0" dirty="0" smtClean="0">
                          <a:solidFill>
                            <a:schemeClr val="dk1"/>
                          </a:solidFill>
                          <a:latin typeface="Arial" panose="020B0604020202020204" pitchFamily="34" charset="0"/>
                          <a:ea typeface="+mn-ea"/>
                          <a:cs typeface="Arial" panose="020B0604020202020204" pitchFamily="34" charset="0"/>
                        </a:rPr>
                        <a:t>;</a:t>
                      </a:r>
                      <a:endParaRPr lang="en-IN" sz="2000" dirty="0">
                        <a:latin typeface="Arial" panose="020B0604020202020204" pitchFamily="34" charset="0"/>
                        <a:cs typeface="Arial" panose="020B0604020202020204" pitchFamily="34" charset="0"/>
                      </a:endParaRPr>
                    </a:p>
                  </a:txBody>
                  <a:tcPr/>
                </a:tc>
              </a:tr>
              <a:tr h="370840">
                <a:tc gridSpan="3">
                  <a:txBody>
                    <a:bodyPr/>
                    <a:lstStyle/>
                    <a:p>
                      <a:pPr algn="just"/>
                      <a:r>
                        <a:rPr lang="en-US" sz="1800" b="0" i="1" kern="1200" dirty="0" smtClean="0">
                          <a:solidFill>
                            <a:srgbClr val="FF0000"/>
                          </a:solidFill>
                          <a:effectLst/>
                          <a:latin typeface="Arial" panose="020B0604020202020204" pitchFamily="34" charset="0"/>
                          <a:ea typeface="+mn-ea"/>
                          <a:cs typeface="Arial" panose="020B0604020202020204" pitchFamily="34" charset="0"/>
                        </a:rPr>
                        <a:t>Provided</a:t>
                      </a:r>
                      <a:r>
                        <a:rPr lang="en-US" sz="1800" b="0" i="0" kern="1200" dirty="0" smtClean="0">
                          <a:solidFill>
                            <a:srgbClr val="FF0000"/>
                          </a:solidFill>
                          <a:effectLst/>
                          <a:latin typeface="Arial" panose="020B0604020202020204" pitchFamily="34" charset="0"/>
                          <a:ea typeface="+mn-ea"/>
                          <a:cs typeface="Arial" panose="020B0604020202020204" pitchFamily="34" charset="0"/>
                        </a:rPr>
                        <a:t> </a:t>
                      </a:r>
                      <a:r>
                        <a:rPr lang="en-US" sz="1800" b="0" i="0" kern="1200" dirty="0" smtClean="0">
                          <a:solidFill>
                            <a:schemeClr val="tx1"/>
                          </a:solidFill>
                          <a:effectLst/>
                          <a:latin typeface="Arial" panose="020B0604020202020204" pitchFamily="34" charset="0"/>
                          <a:ea typeface="+mn-ea"/>
                          <a:cs typeface="Arial" panose="020B0604020202020204" pitchFamily="34" charset="0"/>
                        </a:rPr>
                        <a:t>that </a:t>
                      </a:r>
                      <a:r>
                        <a:rPr lang="en-US" sz="1800" b="0" i="0" u="none" kern="1200" dirty="0" smtClean="0">
                          <a:solidFill>
                            <a:srgbClr val="FF0000"/>
                          </a:solidFill>
                          <a:effectLst/>
                          <a:latin typeface="Arial" panose="020B0604020202020204" pitchFamily="34" charset="0"/>
                          <a:ea typeface="+mn-ea"/>
                          <a:cs typeface="Arial" panose="020B0604020202020204" pitchFamily="34" charset="0"/>
                        </a:rPr>
                        <a:t>the advancement of any other object of general public utility </a:t>
                      </a:r>
                      <a:r>
                        <a:rPr lang="en-US" sz="1800" b="0" i="0" kern="1200" dirty="0" smtClean="0">
                          <a:solidFill>
                            <a:schemeClr val="tx1"/>
                          </a:solidFill>
                          <a:effectLst/>
                          <a:latin typeface="Arial" panose="020B0604020202020204" pitchFamily="34" charset="0"/>
                          <a:ea typeface="+mn-ea"/>
                          <a:cs typeface="Arial" panose="020B0604020202020204" pitchFamily="34" charset="0"/>
                        </a:rPr>
                        <a:t>shall not be a charitable purpose, if it involves the carrying on of any activity in the nature of trade, commerce or business, or any activity of rendering any service in relation to any trade, commerce or business, for a </a:t>
                      </a:r>
                      <a:r>
                        <a:rPr lang="en-US" sz="1800" b="0" i="0" kern="1200" dirty="0" err="1" smtClean="0">
                          <a:solidFill>
                            <a:schemeClr val="tx1"/>
                          </a:solidFill>
                          <a:effectLst/>
                          <a:latin typeface="Arial" panose="020B0604020202020204" pitchFamily="34" charset="0"/>
                          <a:ea typeface="+mn-ea"/>
                          <a:cs typeface="Arial" panose="020B0604020202020204" pitchFamily="34" charset="0"/>
                        </a:rPr>
                        <a:t>cess</a:t>
                      </a:r>
                      <a:r>
                        <a:rPr lang="en-US" sz="1800" b="0" i="0" kern="1200" dirty="0" smtClean="0">
                          <a:solidFill>
                            <a:schemeClr val="tx1"/>
                          </a:solidFill>
                          <a:effectLst/>
                          <a:latin typeface="Arial" panose="020B0604020202020204" pitchFamily="34" charset="0"/>
                          <a:ea typeface="+mn-ea"/>
                          <a:cs typeface="Arial" panose="020B0604020202020204" pitchFamily="34" charset="0"/>
                        </a:rPr>
                        <a:t> or fee or any other consideration, irrespective of the nature of use or application, or retention, of the income from such activity, unless—</a:t>
                      </a:r>
                    </a:p>
                    <a:p>
                      <a:pPr algn="just"/>
                      <a:r>
                        <a:rPr lang="en-US" sz="1800" b="0" i="0" kern="1200" dirty="0" smtClean="0">
                          <a:solidFill>
                            <a:schemeClr val="tx1"/>
                          </a:solidFill>
                          <a:effectLst/>
                          <a:latin typeface="Arial" panose="020B0604020202020204" pitchFamily="34" charset="0"/>
                          <a:ea typeface="+mn-ea"/>
                          <a:cs typeface="Arial" panose="020B0604020202020204" pitchFamily="34" charset="0"/>
                        </a:rPr>
                        <a:t>(</a:t>
                      </a:r>
                      <a:r>
                        <a:rPr lang="en-US" sz="1800" b="0" i="1" kern="1200" dirty="0" err="1" smtClean="0">
                          <a:solidFill>
                            <a:schemeClr val="tx1"/>
                          </a:solidFill>
                          <a:effectLst/>
                          <a:latin typeface="Arial" panose="020B0604020202020204" pitchFamily="34" charset="0"/>
                          <a:ea typeface="+mn-ea"/>
                          <a:cs typeface="Arial" panose="020B0604020202020204" pitchFamily="34" charset="0"/>
                        </a:rPr>
                        <a:t>i</a:t>
                      </a:r>
                      <a:r>
                        <a:rPr lang="en-US" sz="1800" b="0" i="0" kern="1200" dirty="0" smtClean="0">
                          <a:solidFill>
                            <a:schemeClr val="tx1"/>
                          </a:solidFill>
                          <a:effectLst/>
                          <a:latin typeface="Arial" panose="020B0604020202020204" pitchFamily="34" charset="0"/>
                          <a:ea typeface="+mn-ea"/>
                          <a:cs typeface="Arial" panose="020B0604020202020204" pitchFamily="34" charset="0"/>
                        </a:rPr>
                        <a:t>) such activity is undertaken in the course of actual carrying out of such advancement of any other object of general public utility; and</a:t>
                      </a:r>
                    </a:p>
                    <a:p>
                      <a:pPr algn="just"/>
                      <a:r>
                        <a:rPr lang="en-US" sz="1800" b="0" i="0" kern="1200" dirty="0" smtClean="0">
                          <a:solidFill>
                            <a:schemeClr val="tx1"/>
                          </a:solidFill>
                          <a:effectLst/>
                          <a:latin typeface="Arial" panose="020B0604020202020204" pitchFamily="34" charset="0"/>
                          <a:ea typeface="+mn-ea"/>
                          <a:cs typeface="Arial" panose="020B0604020202020204" pitchFamily="34" charset="0"/>
                        </a:rPr>
                        <a:t>(</a:t>
                      </a:r>
                      <a:r>
                        <a:rPr lang="en-US" sz="1800" b="0" i="1" kern="1200" dirty="0" smtClean="0">
                          <a:solidFill>
                            <a:schemeClr val="tx1"/>
                          </a:solidFill>
                          <a:effectLst/>
                          <a:latin typeface="Arial" panose="020B0604020202020204" pitchFamily="34" charset="0"/>
                          <a:ea typeface="+mn-ea"/>
                          <a:cs typeface="Arial" panose="020B0604020202020204" pitchFamily="34" charset="0"/>
                        </a:rPr>
                        <a:t>ii</a:t>
                      </a:r>
                      <a:r>
                        <a:rPr lang="en-US" sz="1800" b="0" i="0" kern="1200" dirty="0" smtClean="0">
                          <a:solidFill>
                            <a:schemeClr val="tx1"/>
                          </a:solidFill>
                          <a:effectLst/>
                          <a:latin typeface="Arial" panose="020B0604020202020204" pitchFamily="34" charset="0"/>
                          <a:ea typeface="+mn-ea"/>
                          <a:cs typeface="Arial" panose="020B0604020202020204" pitchFamily="34" charset="0"/>
                        </a:rPr>
                        <a:t>) the aggregate receipts from such activity or activities during the previous year, do not exceed twenty per cent of the total receipts, of the trust or institution undertaking such activity or activities, of that previous year;</a:t>
                      </a:r>
                      <a:endParaRPr lang="en-IN" dirty="0">
                        <a:solidFill>
                          <a:schemeClr val="tx1"/>
                        </a:solidFill>
                        <a:latin typeface="Arial" panose="020B0604020202020204" pitchFamily="34" charset="0"/>
                        <a:cs typeface="Arial" panose="020B0604020202020204" pitchFamily="34" charset="0"/>
                      </a:endParaRPr>
                    </a:p>
                  </a:txBody>
                  <a:tcPr/>
                </a:tc>
                <a:tc hMerge="1">
                  <a:txBody>
                    <a:bodyPr/>
                    <a:lstStyle/>
                    <a:p>
                      <a:endParaRPr lang="en-IN" dirty="0"/>
                    </a:p>
                  </a:txBody>
                  <a:tcPr/>
                </a:tc>
                <a:tc hMerge="1">
                  <a:txBody>
                    <a:bodyPr/>
                    <a:lstStyle/>
                    <a:p>
                      <a:endParaRPr lang="en-IN" dirty="0"/>
                    </a:p>
                  </a:txBody>
                  <a:tcPr/>
                </a:tc>
              </a:tr>
            </a:tbl>
          </a:graphicData>
        </a:graphic>
      </p:graphicFrame>
    </p:spTree>
    <p:extLst>
      <p:ext uri="{BB962C8B-B14F-4D97-AF65-F5344CB8AC3E}">
        <p14:creationId xmlns:p14="http://schemas.microsoft.com/office/powerpoint/2010/main" val="40738014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21CB83-667D-B3E1-693C-093ABB6F612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BB90522-B59A-5D17-15C3-19F9FE7BAA87}"/>
              </a:ext>
            </a:extLst>
          </p:cNvPr>
          <p:cNvGraphicFramePr>
            <a:graphicFrameLocks noGrp="1"/>
          </p:cNvGraphicFramePr>
          <p:nvPr>
            <p:extLst>
              <p:ext uri="{D42A27DB-BD31-4B8C-83A1-F6EECF244321}">
                <p14:modId xmlns:p14="http://schemas.microsoft.com/office/powerpoint/2010/main" val="4002791727"/>
              </p:ext>
            </p:extLst>
          </p:nvPr>
        </p:nvGraphicFramePr>
        <p:xfrm>
          <a:off x="676656" y="1069847"/>
          <a:ext cx="10936223" cy="4693920"/>
        </p:xfrm>
        <a:graphic>
          <a:graphicData uri="http://schemas.openxmlformats.org/drawingml/2006/table">
            <a:tbl>
              <a:tblPr firstRow="1" bandRow="1">
                <a:tableStyleId>{5C22544A-7EE6-4342-B048-85BDC9FD1C3A}</a:tableStyleId>
              </a:tblPr>
              <a:tblGrid>
                <a:gridCol w="7009001">
                  <a:extLst>
                    <a:ext uri="{9D8B030D-6E8A-4147-A177-3AD203B41FA5}">
                      <a16:colId xmlns:a16="http://schemas.microsoft.com/office/drawing/2014/main" xmlns="" val="4147536793"/>
                    </a:ext>
                  </a:extLst>
                </a:gridCol>
                <a:gridCol w="1959066">
                  <a:extLst>
                    <a:ext uri="{9D8B030D-6E8A-4147-A177-3AD203B41FA5}">
                      <a16:colId xmlns:a16="http://schemas.microsoft.com/office/drawing/2014/main" xmlns="" val="3958931496"/>
                    </a:ext>
                  </a:extLst>
                </a:gridCol>
                <a:gridCol w="1968156">
                  <a:extLst>
                    <a:ext uri="{9D8B030D-6E8A-4147-A177-3AD203B41FA5}">
                      <a16:colId xmlns:a16="http://schemas.microsoft.com/office/drawing/2014/main" xmlns="" val="372468222"/>
                    </a:ext>
                  </a:extLst>
                </a:gridCol>
              </a:tblGrid>
              <a:tr h="190286">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(g) in a scheme of amalgamation, to him of a capital asset being a share or shares held in an Indian company by the amalgamating foreign company to the amalgamated foreign company, if-</a:t>
                      </a:r>
                    </a:p>
                    <a:p>
                      <a:pPr algn="just"/>
                      <a:r>
                        <a:rPr lang="en-US" sz="2400" dirty="0">
                          <a:latin typeface="Arial" panose="020B0604020202020204" pitchFamily="34" charset="0"/>
                          <a:cs typeface="Arial" panose="020B0604020202020204" pitchFamily="34" charset="0"/>
                        </a:rPr>
                        <a:t>(i) at least 25% of the shareholders of the amalgamating foreign company continue to remain shareholders of the amalgamated foreign company; and</a:t>
                      </a:r>
                    </a:p>
                    <a:p>
                      <a:pPr algn="just"/>
                      <a:r>
                        <a:rPr lang="en-US" sz="2400" dirty="0">
                          <a:latin typeface="Arial" panose="020B0604020202020204" pitchFamily="34" charset="0"/>
                          <a:cs typeface="Arial" panose="020B0604020202020204" pitchFamily="34" charset="0"/>
                        </a:rPr>
                        <a:t>(ii) such transfer does not attract tax on capital gains in the country, in which the amalgamating company is incorporated;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70(1)(g)</a:t>
                      </a:r>
                    </a:p>
                  </a:txBody>
                  <a:tcPr/>
                </a:tc>
                <a:tc>
                  <a:txBody>
                    <a:bodyPr/>
                    <a:lstStyle/>
                    <a:p>
                      <a:pPr algn="just"/>
                      <a:r>
                        <a:rPr lang="en-IN" sz="2400" dirty="0">
                          <a:latin typeface="Arial" panose="020B0604020202020204" pitchFamily="34" charset="0"/>
                          <a:cs typeface="Arial" panose="020B0604020202020204" pitchFamily="34" charset="0"/>
                        </a:rPr>
                        <a:t>Section 47(via)</a:t>
                      </a: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1393757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2F6008-65A1-BB82-6374-5B2B235358C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F491121-2C9B-8B46-6288-0A16F89AB0CD}"/>
              </a:ext>
            </a:extLst>
          </p:cNvPr>
          <p:cNvGraphicFramePr>
            <a:graphicFrameLocks noGrp="1"/>
          </p:cNvGraphicFramePr>
          <p:nvPr>
            <p:extLst>
              <p:ext uri="{D42A27DB-BD31-4B8C-83A1-F6EECF244321}">
                <p14:modId xmlns:p14="http://schemas.microsoft.com/office/powerpoint/2010/main" val="1671162220"/>
              </p:ext>
            </p:extLst>
          </p:nvPr>
        </p:nvGraphicFramePr>
        <p:xfrm>
          <a:off x="685800" y="548639"/>
          <a:ext cx="11283696" cy="5791200"/>
        </p:xfrm>
        <a:graphic>
          <a:graphicData uri="http://schemas.openxmlformats.org/drawingml/2006/table">
            <a:tbl>
              <a:tblPr firstRow="1" bandRow="1">
                <a:tableStyleId>{5C22544A-7EE6-4342-B048-85BDC9FD1C3A}</a:tableStyleId>
              </a:tblPr>
              <a:tblGrid>
                <a:gridCol w="7231694">
                  <a:extLst>
                    <a:ext uri="{9D8B030D-6E8A-4147-A177-3AD203B41FA5}">
                      <a16:colId xmlns:a16="http://schemas.microsoft.com/office/drawing/2014/main" xmlns="" val="4147536793"/>
                    </a:ext>
                  </a:extLst>
                </a:gridCol>
                <a:gridCol w="2021312">
                  <a:extLst>
                    <a:ext uri="{9D8B030D-6E8A-4147-A177-3AD203B41FA5}">
                      <a16:colId xmlns:a16="http://schemas.microsoft.com/office/drawing/2014/main" xmlns="" val="3958931496"/>
                    </a:ext>
                  </a:extLst>
                </a:gridCol>
                <a:gridCol w="2030690">
                  <a:extLst>
                    <a:ext uri="{9D8B030D-6E8A-4147-A177-3AD203B41FA5}">
                      <a16:colId xmlns:a16="http://schemas.microsoft.com/office/drawing/2014/main" xmlns="" val="372468222"/>
                    </a:ext>
                  </a:extLst>
                </a:gridCol>
              </a:tblGrid>
              <a:tr h="190286">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(h) in a scheme of amalgamation, of a capital asset, being a share of a foreign company, referred to in section 9(10)(a) which derives directly or indirectly, its value substantially from the share or shares of an Indian company, held by the amalgamating foreign company to the amalgamated foreign company, if-</a:t>
                      </a:r>
                    </a:p>
                    <a:p>
                      <a:pPr algn="just"/>
                      <a:r>
                        <a:rPr lang="en-US" sz="2400" dirty="0">
                          <a:latin typeface="Arial" panose="020B0604020202020204" pitchFamily="34" charset="0"/>
                          <a:cs typeface="Arial" panose="020B0604020202020204" pitchFamily="34" charset="0"/>
                        </a:rPr>
                        <a:t>(i) at least 25% of the shareholders of the amalgamating foreign company continue to remain shareholders of the amalgamated foreign company; and</a:t>
                      </a:r>
                    </a:p>
                    <a:p>
                      <a:pPr algn="just"/>
                      <a:r>
                        <a:rPr lang="en-US" sz="2400" dirty="0">
                          <a:latin typeface="Arial" panose="020B0604020202020204" pitchFamily="34" charset="0"/>
                          <a:cs typeface="Arial" panose="020B0604020202020204" pitchFamily="34" charset="0"/>
                        </a:rPr>
                        <a:t>(ii) such transfer does not attract tax on capital gains in the country in which the amalgamating company is incorporated;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70(1)(h)</a:t>
                      </a:r>
                    </a:p>
                  </a:txBody>
                  <a:tcPr/>
                </a:tc>
                <a:tc>
                  <a:txBody>
                    <a:bodyPr/>
                    <a:lstStyle/>
                    <a:p>
                      <a:pPr algn="just"/>
                      <a:r>
                        <a:rPr lang="en-IN" sz="2400" dirty="0">
                          <a:latin typeface="Arial" panose="020B0604020202020204" pitchFamily="34" charset="0"/>
                          <a:cs typeface="Arial" panose="020B0604020202020204" pitchFamily="34" charset="0"/>
                        </a:rPr>
                        <a:t>Section 47(</a:t>
                      </a:r>
                      <a:r>
                        <a:rPr lang="en-IN" sz="2400" dirty="0" err="1">
                          <a:latin typeface="Arial" panose="020B0604020202020204" pitchFamily="34" charset="0"/>
                          <a:cs typeface="Arial" panose="020B0604020202020204" pitchFamily="34" charset="0"/>
                        </a:rPr>
                        <a:t>viab</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3375113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93AFBC0-8EA8-F3A4-BA49-A56D5D468B1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7340878-424D-27BD-92EC-EF8FC2A6C3F7}"/>
              </a:ext>
            </a:extLst>
          </p:cNvPr>
          <p:cNvGraphicFramePr>
            <a:graphicFrameLocks noGrp="1"/>
          </p:cNvGraphicFramePr>
          <p:nvPr>
            <p:extLst>
              <p:ext uri="{D42A27DB-BD31-4B8C-83A1-F6EECF244321}">
                <p14:modId xmlns:p14="http://schemas.microsoft.com/office/powerpoint/2010/main" val="1235280746"/>
              </p:ext>
            </p:extLst>
          </p:nvPr>
        </p:nvGraphicFramePr>
        <p:xfrm>
          <a:off x="704088" y="1197863"/>
          <a:ext cx="10732713" cy="4434783"/>
        </p:xfrm>
        <a:graphic>
          <a:graphicData uri="http://schemas.openxmlformats.org/drawingml/2006/table">
            <a:tbl>
              <a:tblPr firstRow="1" bandRow="1">
                <a:tableStyleId>{5C22544A-7EE6-4342-B048-85BDC9FD1C3A}</a:tableStyleId>
              </a:tblPr>
              <a:tblGrid>
                <a:gridCol w="6878571">
                  <a:extLst>
                    <a:ext uri="{9D8B030D-6E8A-4147-A177-3AD203B41FA5}">
                      <a16:colId xmlns:a16="http://schemas.microsoft.com/office/drawing/2014/main" xmlns="" val="4147536793"/>
                    </a:ext>
                  </a:extLst>
                </a:gridCol>
                <a:gridCol w="1922611">
                  <a:extLst>
                    <a:ext uri="{9D8B030D-6E8A-4147-A177-3AD203B41FA5}">
                      <a16:colId xmlns:a16="http://schemas.microsoft.com/office/drawing/2014/main" xmlns="" val="3958931496"/>
                    </a:ext>
                  </a:extLst>
                </a:gridCol>
                <a:gridCol w="1931531">
                  <a:extLst>
                    <a:ext uri="{9D8B030D-6E8A-4147-A177-3AD203B41FA5}">
                      <a16:colId xmlns:a16="http://schemas.microsoft.com/office/drawing/2014/main" xmlns="" val="372468222"/>
                    </a:ext>
                  </a:extLst>
                </a:gridCol>
              </a:tblGrid>
              <a:tr h="190286">
                <a:tc>
                  <a:txBody>
                    <a:bodyPr/>
                    <a:lstStyle/>
                    <a:p>
                      <a:pPr algn="just"/>
                      <a:r>
                        <a:rPr lang="en-US" sz="3200" dirty="0">
                          <a:latin typeface="Arial" panose="020B0604020202020204" pitchFamily="34" charset="0"/>
                          <a:cs typeface="Arial" panose="020B0604020202020204" pitchFamily="34" charset="0"/>
                        </a:rPr>
                        <a:t>Description</a:t>
                      </a:r>
                      <a:endParaRPr lang="en-IN" sz="3200" dirty="0">
                        <a:latin typeface="Arial" panose="020B0604020202020204" pitchFamily="34" charset="0"/>
                        <a:cs typeface="Arial" panose="020B0604020202020204" pitchFamily="34" charset="0"/>
                      </a:endParaRPr>
                    </a:p>
                  </a:txBody>
                  <a:tcPr/>
                </a:tc>
                <a:tc>
                  <a:txBody>
                    <a:bodyPr/>
                    <a:lstStyle/>
                    <a:p>
                      <a:pPr algn="just"/>
                      <a:r>
                        <a:rPr lang="en-IN" sz="3200" dirty="0">
                          <a:latin typeface="Arial" panose="020B0604020202020204" pitchFamily="34" charset="0"/>
                          <a:cs typeface="Arial" panose="020B0604020202020204" pitchFamily="34" charset="0"/>
                        </a:rPr>
                        <a:t>ITA 2025</a:t>
                      </a:r>
                    </a:p>
                  </a:txBody>
                  <a:tcPr/>
                </a:tc>
                <a:tc>
                  <a:txBody>
                    <a:bodyPr/>
                    <a:lstStyle/>
                    <a:p>
                      <a:pPr algn="just"/>
                      <a:r>
                        <a:rPr lang="en-IN" sz="32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(i) of a capital asset by a banking company to a banking institution under a scheme of amalgamation of a banking company with a banking institution sanctioned and brought into force by the Central Government under section 45(7) of the Banking Regulation Act, 1949 (10 of 1949);</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70(1)(i)</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viaa</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(j) in a demerger, of a capital asset by the demerged company to the resulting company, if the resulting company is an Indian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70(1)(i)</a:t>
                      </a:r>
                    </a:p>
                  </a:txBody>
                  <a:tcPr/>
                </a:tc>
                <a:tc>
                  <a:txBody>
                    <a:bodyPr/>
                    <a:lstStyle/>
                    <a:p>
                      <a:pPr algn="just"/>
                      <a:r>
                        <a:rPr lang="en-IN" sz="2400" dirty="0">
                          <a:latin typeface="Arial" panose="020B0604020202020204" pitchFamily="34" charset="0"/>
                          <a:cs typeface="Arial" panose="020B0604020202020204" pitchFamily="34" charset="0"/>
                        </a:rPr>
                        <a:t>Section 47(</a:t>
                      </a:r>
                      <a:r>
                        <a:rPr lang="en-IN" sz="2400" dirty="0" err="1">
                          <a:latin typeface="Arial" panose="020B0604020202020204" pitchFamily="34" charset="0"/>
                          <a:cs typeface="Arial" panose="020B0604020202020204" pitchFamily="34" charset="0"/>
                        </a:rPr>
                        <a:t>vib</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264174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0BEFC6-81E3-04DC-865A-D56962DAFBB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62772BF-960F-4D56-8E50-6D09C880ED82}"/>
              </a:ext>
            </a:extLst>
          </p:cNvPr>
          <p:cNvGraphicFramePr>
            <a:graphicFrameLocks noGrp="1"/>
          </p:cNvGraphicFramePr>
          <p:nvPr>
            <p:extLst>
              <p:ext uri="{D42A27DB-BD31-4B8C-83A1-F6EECF244321}">
                <p14:modId xmlns:p14="http://schemas.microsoft.com/office/powerpoint/2010/main" val="25752627"/>
              </p:ext>
            </p:extLst>
          </p:nvPr>
        </p:nvGraphicFramePr>
        <p:xfrm>
          <a:off x="530351" y="182879"/>
          <a:ext cx="10934819" cy="6492240"/>
        </p:xfrm>
        <a:graphic>
          <a:graphicData uri="http://schemas.openxmlformats.org/drawingml/2006/table">
            <a:tbl>
              <a:tblPr firstRow="1" bandRow="1">
                <a:tableStyleId>{5C22544A-7EE6-4342-B048-85BDC9FD1C3A}</a:tableStyleId>
              </a:tblPr>
              <a:tblGrid>
                <a:gridCol w="7654373">
                  <a:extLst>
                    <a:ext uri="{9D8B030D-6E8A-4147-A177-3AD203B41FA5}">
                      <a16:colId xmlns:a16="http://schemas.microsoft.com/office/drawing/2014/main" xmlns="" val="4147536793"/>
                    </a:ext>
                  </a:extLst>
                </a:gridCol>
                <a:gridCol w="1312542">
                  <a:extLst>
                    <a:ext uri="{9D8B030D-6E8A-4147-A177-3AD203B41FA5}">
                      <a16:colId xmlns:a16="http://schemas.microsoft.com/office/drawing/2014/main" xmlns="" val="3958931496"/>
                    </a:ext>
                  </a:extLst>
                </a:gridCol>
                <a:gridCol w="1967904">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(k) of shares by the resulting company or issue of shares by such company, in a scheme of demerger to the shareholders of the demerged company, if the transfer or issue is made in consideration of demerger of the undertaking;</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70(1)(k)</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47(vid)</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(I) of a capital asset in a demerger, being a share or shares held in an Indian company, by the demerged foreign company to the resulting foreign company, if-</a:t>
                      </a:r>
                    </a:p>
                    <a:p>
                      <a:pPr algn="just"/>
                      <a:r>
                        <a:rPr lang="en-US" sz="2400" dirty="0">
                          <a:latin typeface="Arial" panose="020B0604020202020204" pitchFamily="34" charset="0"/>
                          <a:cs typeface="Arial" panose="020B0604020202020204" pitchFamily="34" charset="0"/>
                        </a:rPr>
                        <a:t>(i) the shareholders holding not less than 75% in value of the shares of the demerged foreign company continue to remain shareholders of the resulting foreign company; and</a:t>
                      </a:r>
                    </a:p>
                    <a:p>
                      <a:pPr algn="just"/>
                      <a:r>
                        <a:rPr lang="en-US" sz="2400" dirty="0">
                          <a:latin typeface="Arial" panose="020B0604020202020204" pitchFamily="34" charset="0"/>
                          <a:cs typeface="Arial" panose="020B0604020202020204" pitchFamily="34" charset="0"/>
                        </a:rPr>
                        <a:t>(ii) such transfer does not attract tax on capital gains in the country, in which the demerged foreign company is incorporated,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70(1)(l)</a:t>
                      </a:r>
                    </a:p>
                  </a:txBody>
                  <a:tcPr/>
                </a:tc>
                <a:tc>
                  <a:txBody>
                    <a:bodyPr/>
                    <a:lstStyle/>
                    <a:p>
                      <a:pPr algn="just"/>
                      <a:r>
                        <a:rPr lang="en-US" sz="2400" dirty="0">
                          <a:latin typeface="Arial" panose="020B0604020202020204" pitchFamily="34" charset="0"/>
                          <a:cs typeface="Arial" panose="020B0604020202020204" pitchFamily="34" charset="0"/>
                        </a:rPr>
                        <a:t>Section</a:t>
                      </a:r>
                    </a:p>
                    <a:p>
                      <a:pPr algn="just"/>
                      <a:r>
                        <a:rPr lang="en-US" sz="2400" dirty="0">
                          <a:latin typeface="Arial" panose="020B0604020202020204" pitchFamily="34" charset="0"/>
                          <a:cs typeface="Arial" panose="020B0604020202020204" pitchFamily="34" charset="0"/>
                        </a:rPr>
                        <a:t>47(</a:t>
                      </a:r>
                      <a:r>
                        <a:rPr lang="en-US" sz="2400" dirty="0" err="1">
                          <a:latin typeface="Arial" panose="020B0604020202020204" pitchFamily="34" charset="0"/>
                          <a:cs typeface="Arial" panose="020B0604020202020204" pitchFamily="34" charset="0"/>
                        </a:rPr>
                        <a:t>vic</a:t>
                      </a:r>
                      <a:r>
                        <a:rPr lang="en-US" sz="2400" dirty="0">
                          <a:latin typeface="Arial" panose="020B0604020202020204" pitchFamily="34" charset="0"/>
                          <a:cs typeface="Arial" panose="020B0604020202020204" pitchFamily="34" charset="0"/>
                        </a:rPr>
                        <a:t>) &amp; its</a:t>
                      </a:r>
                    </a:p>
                    <a:p>
                      <a:pPr algn="just"/>
                      <a:r>
                        <a:rPr lang="en-US" sz="2400" dirty="0">
                          <a:latin typeface="Arial" panose="020B0604020202020204" pitchFamily="34" charset="0"/>
                          <a:cs typeface="Arial" panose="020B0604020202020204" pitchFamily="34" charset="0"/>
                        </a:rPr>
                        <a:t>Proviso</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472939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925231-2E02-B14D-7E26-8221A1E266D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ECFAECD-99BE-419A-1301-60C687921EC1}"/>
              </a:ext>
            </a:extLst>
          </p:cNvPr>
          <p:cNvGraphicFramePr>
            <a:graphicFrameLocks noGrp="1"/>
          </p:cNvGraphicFramePr>
          <p:nvPr>
            <p:extLst>
              <p:ext uri="{D42A27DB-BD31-4B8C-83A1-F6EECF244321}">
                <p14:modId xmlns:p14="http://schemas.microsoft.com/office/powerpoint/2010/main" val="1873989713"/>
              </p:ext>
            </p:extLst>
          </p:nvPr>
        </p:nvGraphicFramePr>
        <p:xfrm>
          <a:off x="726830" y="182879"/>
          <a:ext cx="10738340" cy="6400800"/>
        </p:xfrm>
        <a:graphic>
          <a:graphicData uri="http://schemas.openxmlformats.org/drawingml/2006/table">
            <a:tbl>
              <a:tblPr firstRow="1" bandRow="1">
                <a:tableStyleId>{5C22544A-7EE6-4342-B048-85BDC9FD1C3A}</a:tableStyleId>
              </a:tblPr>
              <a:tblGrid>
                <a:gridCol w="7516838">
                  <a:extLst>
                    <a:ext uri="{9D8B030D-6E8A-4147-A177-3AD203B41FA5}">
                      <a16:colId xmlns:a16="http://schemas.microsoft.com/office/drawing/2014/main" xmlns="" val="4147536793"/>
                    </a:ext>
                  </a:extLst>
                </a:gridCol>
                <a:gridCol w="1288958">
                  <a:extLst>
                    <a:ext uri="{9D8B030D-6E8A-4147-A177-3AD203B41FA5}">
                      <a16:colId xmlns:a16="http://schemas.microsoft.com/office/drawing/2014/main" xmlns="" val="3958931496"/>
                    </a:ext>
                  </a:extLst>
                </a:gridCol>
                <a:gridCol w="1932544">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(m) of a capital asset in a demerger, being a share of a foreign company, referred to in section 9(10)(a) which derives directly or indirectly, its value substantially from the share or shares of an Indian company, held by the demerged foreign company to the resulting foreign company, if-</a:t>
                      </a:r>
                    </a:p>
                    <a:p>
                      <a:pPr algn="just"/>
                      <a:r>
                        <a:rPr lang="en-US" sz="2400" dirty="0">
                          <a:latin typeface="Arial" panose="020B0604020202020204" pitchFamily="34" charset="0"/>
                          <a:cs typeface="Arial" panose="020B0604020202020204" pitchFamily="34" charset="0"/>
                        </a:rPr>
                        <a:t>(i) the shareholders, holding not less than 75% in value of the shares of the demerged foreign company, continue to remain shareholders of the resulting foreign company; and</a:t>
                      </a:r>
                    </a:p>
                    <a:p>
                      <a:pPr algn="just"/>
                      <a:r>
                        <a:rPr lang="en-US" sz="2400" dirty="0">
                          <a:latin typeface="Arial" panose="020B0604020202020204" pitchFamily="34" charset="0"/>
                          <a:cs typeface="Arial" panose="020B0604020202020204" pitchFamily="34" charset="0"/>
                        </a:rPr>
                        <a:t>(ii) such transfer does not attract tax on capital gains in the country in which the demerged foreign company is incorporated, and in such a case the provisions of sections 230 to 232 of the Companies Act, 2013 (18 of 2013)62 shall not apply;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70(1)(m)</a:t>
                      </a:r>
                    </a:p>
                  </a:txBody>
                  <a:tcPr/>
                </a:tc>
                <a:tc>
                  <a:txBody>
                    <a:bodyPr/>
                    <a:lstStyle/>
                    <a:p>
                      <a:pPr algn="just"/>
                      <a:r>
                        <a:rPr lang="en-US" sz="2400" dirty="0">
                          <a:latin typeface="Arial" panose="020B0604020202020204" pitchFamily="34" charset="0"/>
                          <a:cs typeface="Arial" panose="020B0604020202020204" pitchFamily="34" charset="0"/>
                        </a:rPr>
                        <a:t>Section</a:t>
                      </a:r>
                    </a:p>
                    <a:p>
                      <a:pPr algn="just"/>
                      <a:r>
                        <a:rPr lang="en-US" sz="2400" dirty="0">
                          <a:latin typeface="Arial" panose="020B0604020202020204" pitchFamily="34" charset="0"/>
                          <a:cs typeface="Arial" panose="020B0604020202020204" pitchFamily="34" charset="0"/>
                        </a:rPr>
                        <a:t>47(</a:t>
                      </a:r>
                      <a:r>
                        <a:rPr lang="en-US" sz="2400" dirty="0" err="1">
                          <a:latin typeface="Arial" panose="020B0604020202020204" pitchFamily="34" charset="0"/>
                          <a:cs typeface="Arial" panose="020B0604020202020204" pitchFamily="34" charset="0"/>
                        </a:rPr>
                        <a:t>vicc</a:t>
                      </a:r>
                      <a:r>
                        <a:rPr lang="en-US" sz="2400" dirty="0">
                          <a:latin typeface="Arial" panose="020B0604020202020204" pitchFamily="34" charset="0"/>
                          <a:cs typeface="Arial" panose="020B0604020202020204" pitchFamily="34" charset="0"/>
                        </a:rPr>
                        <a:t>) &amp;</a:t>
                      </a:r>
                    </a:p>
                    <a:p>
                      <a:pPr algn="just"/>
                      <a:r>
                        <a:rPr lang="en-US" sz="2400" dirty="0">
                          <a:latin typeface="Arial" panose="020B0604020202020204" pitchFamily="34" charset="0"/>
                          <a:cs typeface="Arial" panose="020B0604020202020204" pitchFamily="34" charset="0"/>
                        </a:rPr>
                        <a:t>its Proviso</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70091891"/>
                  </a:ext>
                </a:extLst>
              </a:tr>
            </a:tbl>
          </a:graphicData>
        </a:graphic>
      </p:graphicFrame>
    </p:spTree>
    <p:extLst>
      <p:ext uri="{BB962C8B-B14F-4D97-AF65-F5344CB8AC3E}">
        <p14:creationId xmlns:p14="http://schemas.microsoft.com/office/powerpoint/2010/main" val="3055001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D4187B0-14C7-6D71-A2E8-C4FC9A1911D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D9CFB29-61BD-67E9-D5E6-311777858C7F}"/>
              </a:ext>
            </a:extLst>
          </p:cNvPr>
          <p:cNvGraphicFramePr>
            <a:graphicFrameLocks noGrp="1"/>
          </p:cNvGraphicFramePr>
          <p:nvPr>
            <p:extLst>
              <p:ext uri="{D42A27DB-BD31-4B8C-83A1-F6EECF244321}">
                <p14:modId xmlns:p14="http://schemas.microsoft.com/office/powerpoint/2010/main" val="2645739388"/>
              </p:ext>
            </p:extLst>
          </p:nvPr>
        </p:nvGraphicFramePr>
        <p:xfrm>
          <a:off x="1221544" y="675248"/>
          <a:ext cx="9748911" cy="5029200"/>
        </p:xfrm>
        <a:graphic>
          <a:graphicData uri="http://schemas.openxmlformats.org/drawingml/2006/table">
            <a:tbl>
              <a:tblPr firstRow="1" bandRow="1">
                <a:tableStyleId>{5C22544A-7EE6-4342-B048-85BDC9FD1C3A}</a:tableStyleId>
              </a:tblPr>
              <a:tblGrid>
                <a:gridCol w="6824238">
                  <a:extLst>
                    <a:ext uri="{9D8B030D-6E8A-4147-A177-3AD203B41FA5}">
                      <a16:colId xmlns:a16="http://schemas.microsoft.com/office/drawing/2014/main" xmlns="" val="4147536793"/>
                    </a:ext>
                  </a:extLst>
                </a:gridCol>
                <a:gridCol w="1170193">
                  <a:extLst>
                    <a:ext uri="{9D8B030D-6E8A-4147-A177-3AD203B41FA5}">
                      <a16:colId xmlns:a16="http://schemas.microsoft.com/office/drawing/2014/main" xmlns="" val="3958931496"/>
                    </a:ext>
                  </a:extLst>
                </a:gridCol>
                <a:gridCol w="1754480">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(n) in a business reorganization, of a capital asset by the predecessor co-operative bank to the successor co-operative bank or to the converted banking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70(1)(n)</a:t>
                      </a:r>
                    </a:p>
                  </a:txBody>
                  <a:tcPr/>
                </a:tc>
                <a:tc>
                  <a:txBody>
                    <a:bodyPr/>
                    <a:lstStyle/>
                    <a:p>
                      <a:pPr algn="just"/>
                      <a:r>
                        <a:rPr lang="en-IN" sz="2400" dirty="0">
                          <a:latin typeface="Arial" panose="020B0604020202020204" pitchFamily="34" charset="0"/>
                          <a:cs typeface="Arial" panose="020B0604020202020204" pitchFamily="34" charset="0"/>
                        </a:rPr>
                        <a:t>Section 47(</a:t>
                      </a:r>
                      <a:r>
                        <a:rPr lang="en-IN" sz="2400" dirty="0" err="1">
                          <a:latin typeface="Arial" panose="020B0604020202020204" pitchFamily="34" charset="0"/>
                          <a:cs typeface="Arial" panose="020B0604020202020204" pitchFamily="34" charset="0"/>
                        </a:rPr>
                        <a:t>vica</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(o) by a shareholder, in a business reorganization, of capital asset being share or shares held by him in the predecessor co-operative bank, if the transfer is made in consideration of the allotment to him of any share or shares in the successor co-operative bank or the converted banking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70(1)(o)</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vicb</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2378367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07AC21-26FC-6E32-35D9-1BBE81F65C9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AB6BAAA-659A-6B10-8D8F-C6712F06E621}"/>
              </a:ext>
            </a:extLst>
          </p:cNvPr>
          <p:cNvGraphicFramePr>
            <a:graphicFrameLocks noGrp="1"/>
          </p:cNvGraphicFramePr>
          <p:nvPr>
            <p:extLst>
              <p:ext uri="{D42A27DB-BD31-4B8C-83A1-F6EECF244321}">
                <p14:modId xmlns:p14="http://schemas.microsoft.com/office/powerpoint/2010/main" val="37172512"/>
              </p:ext>
            </p:extLst>
          </p:nvPr>
        </p:nvGraphicFramePr>
        <p:xfrm>
          <a:off x="1362221" y="703383"/>
          <a:ext cx="9748911" cy="3931920"/>
        </p:xfrm>
        <a:graphic>
          <a:graphicData uri="http://schemas.openxmlformats.org/drawingml/2006/table">
            <a:tbl>
              <a:tblPr firstRow="1" bandRow="1">
                <a:tableStyleId>{5C22544A-7EE6-4342-B048-85BDC9FD1C3A}</a:tableStyleId>
              </a:tblPr>
              <a:tblGrid>
                <a:gridCol w="6824238">
                  <a:extLst>
                    <a:ext uri="{9D8B030D-6E8A-4147-A177-3AD203B41FA5}">
                      <a16:colId xmlns:a16="http://schemas.microsoft.com/office/drawing/2014/main" xmlns="" val="4147536793"/>
                    </a:ext>
                  </a:extLst>
                </a:gridCol>
                <a:gridCol w="1309233">
                  <a:extLst>
                    <a:ext uri="{9D8B030D-6E8A-4147-A177-3AD203B41FA5}">
                      <a16:colId xmlns:a16="http://schemas.microsoft.com/office/drawing/2014/main" xmlns="" val="3958931496"/>
                    </a:ext>
                  </a:extLst>
                </a:gridCol>
                <a:gridCol w="1615440">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(p) of a capital asset, being bonds or Global Depository Receipts as referred to in section 209(1), made outside India by a non-resident to another non-resident;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70(1)(p)</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(q) made outside India, of a capital asset, being rupee denominated bond of an Indian company issued outside India, by a non-resident to another non-resident;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70(1)(q)</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viiaa</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1387636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79B6DB-239A-DA77-6FF9-9D189E21745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C5A76A1-4BED-0147-C6F4-5D7A4F60806B}"/>
              </a:ext>
            </a:extLst>
          </p:cNvPr>
          <p:cNvGraphicFramePr>
            <a:graphicFrameLocks noGrp="1"/>
          </p:cNvGraphicFramePr>
          <p:nvPr>
            <p:extLst>
              <p:ext uri="{D42A27DB-BD31-4B8C-83A1-F6EECF244321}">
                <p14:modId xmlns:p14="http://schemas.microsoft.com/office/powerpoint/2010/main" val="1800645527"/>
              </p:ext>
            </p:extLst>
          </p:nvPr>
        </p:nvGraphicFramePr>
        <p:xfrm>
          <a:off x="912055" y="661181"/>
          <a:ext cx="9748911" cy="5669280"/>
        </p:xfrm>
        <a:graphic>
          <a:graphicData uri="http://schemas.openxmlformats.org/drawingml/2006/table">
            <a:tbl>
              <a:tblPr firstRow="1" bandRow="1">
                <a:tableStyleId>{5C22544A-7EE6-4342-B048-85BDC9FD1C3A}</a:tableStyleId>
              </a:tblPr>
              <a:tblGrid>
                <a:gridCol w="7050259">
                  <a:extLst>
                    <a:ext uri="{9D8B030D-6E8A-4147-A177-3AD203B41FA5}">
                      <a16:colId xmlns:a16="http://schemas.microsoft.com/office/drawing/2014/main" xmlns="" val="4147536793"/>
                    </a:ext>
                  </a:extLst>
                </a:gridCol>
                <a:gridCol w="1392701">
                  <a:extLst>
                    <a:ext uri="{9D8B030D-6E8A-4147-A177-3AD203B41FA5}">
                      <a16:colId xmlns:a16="http://schemas.microsoft.com/office/drawing/2014/main" xmlns="" val="3958931496"/>
                    </a:ext>
                  </a:extLst>
                </a:gridCol>
                <a:gridCol w="1305951">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(r) of a capital asset made by a non-resident on a recognised stock exchange located in any International Financial Services Centre, where the consideration for such transaction is paid or payable in foreign currency, and such capital asset is-</a:t>
                      </a:r>
                    </a:p>
                    <a:p>
                      <a:pPr algn="just"/>
                      <a:r>
                        <a:rPr lang="en-US" sz="2400" dirty="0">
                          <a:latin typeface="Arial" panose="020B0604020202020204" pitchFamily="34" charset="0"/>
                          <a:cs typeface="Arial" panose="020B0604020202020204" pitchFamily="34" charset="0"/>
                        </a:rPr>
                        <a:t>(i) bond or Global Depository Receipt referred to in section 209(1); or</a:t>
                      </a:r>
                    </a:p>
                    <a:p>
                      <a:pPr algn="just"/>
                      <a:r>
                        <a:rPr lang="en-US" sz="2400" dirty="0">
                          <a:latin typeface="Arial" panose="020B0604020202020204" pitchFamily="34" charset="0"/>
                          <a:cs typeface="Arial" panose="020B0604020202020204" pitchFamily="34" charset="0"/>
                        </a:rPr>
                        <a:t>(ii) rupee denominated bond of an Indian company; or</a:t>
                      </a:r>
                    </a:p>
                    <a:p>
                      <a:pPr algn="just"/>
                      <a:r>
                        <a:rPr lang="en-US" sz="2400" dirty="0">
                          <a:latin typeface="Arial" panose="020B0604020202020204" pitchFamily="34" charset="0"/>
                          <a:cs typeface="Arial" panose="020B0604020202020204" pitchFamily="34" charset="0"/>
                        </a:rPr>
                        <a:t>(iii) derivative; or</a:t>
                      </a:r>
                    </a:p>
                    <a:p>
                      <a:pPr algn="just"/>
                      <a:r>
                        <a:rPr lang="en-US" sz="2400" dirty="0">
                          <a:latin typeface="Arial" panose="020B0604020202020204" pitchFamily="34" charset="0"/>
                          <a:cs typeface="Arial" panose="020B0604020202020204" pitchFamily="34" charset="0"/>
                        </a:rPr>
                        <a:t>(iv) such other securities as may be notified by the Central Government;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70(1)(r)</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viiab</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170091891"/>
                  </a:ext>
                </a:extLst>
              </a:tr>
            </a:tbl>
          </a:graphicData>
        </a:graphic>
      </p:graphicFrame>
    </p:spTree>
    <p:extLst>
      <p:ext uri="{BB962C8B-B14F-4D97-AF65-F5344CB8AC3E}">
        <p14:creationId xmlns:p14="http://schemas.microsoft.com/office/powerpoint/2010/main" val="877622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7544A8-703A-086E-05AB-74B13518539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2B9957A-9B7D-4E54-8E0B-13875E180978}"/>
              </a:ext>
            </a:extLst>
          </p:cNvPr>
          <p:cNvGraphicFramePr>
            <a:graphicFrameLocks noGrp="1"/>
          </p:cNvGraphicFramePr>
          <p:nvPr>
            <p:extLst>
              <p:ext uri="{D42A27DB-BD31-4B8C-83A1-F6EECF244321}">
                <p14:modId xmlns:p14="http://schemas.microsoft.com/office/powerpoint/2010/main" val="1427415252"/>
              </p:ext>
            </p:extLst>
          </p:nvPr>
        </p:nvGraphicFramePr>
        <p:xfrm>
          <a:off x="1221544" y="675248"/>
          <a:ext cx="10468708" cy="5501583"/>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(s) of a capital asset, being a Government security carrying a periodic payment of interest, made outside India through an intermediary dealing in settlement of securities, by a non-resident to another non-resident: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70(1)(s)</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viib</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(t) in a relocation, of a capital asset by the original fund to the resulting fund;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70(1)(t)</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viiac</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r h="1203903">
                <a:tc>
                  <a:txBody>
                    <a:bodyPr/>
                    <a:lstStyle/>
                    <a:p>
                      <a:pPr algn="just"/>
                      <a:r>
                        <a:rPr lang="en-US" sz="2400" dirty="0">
                          <a:latin typeface="Arial" panose="020B0604020202020204" pitchFamily="34" charset="0"/>
                          <a:cs typeface="Arial" panose="020B0604020202020204" pitchFamily="34" charset="0"/>
                        </a:rPr>
                        <a:t>(u) by a shareholder or unit holder or interest holder, in a relocation, of a capital asset being share or unit or interest held by him in the original fund in consideration for the share or unit or interest in the resultant fund;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70(1)(u)</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viiad</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485508842"/>
                  </a:ext>
                </a:extLst>
              </a:tr>
            </a:tbl>
          </a:graphicData>
        </a:graphic>
      </p:graphicFrame>
    </p:spTree>
    <p:extLst>
      <p:ext uri="{BB962C8B-B14F-4D97-AF65-F5344CB8AC3E}">
        <p14:creationId xmlns:p14="http://schemas.microsoft.com/office/powerpoint/2010/main" val="3828903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8A15A63-4F47-839C-667A-B016874B551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9778460-3EB0-34C9-C46D-F7ED86A9987C}"/>
              </a:ext>
            </a:extLst>
          </p:cNvPr>
          <p:cNvGraphicFramePr>
            <a:graphicFrameLocks noGrp="1"/>
          </p:cNvGraphicFramePr>
          <p:nvPr>
            <p:extLst>
              <p:ext uri="{D42A27DB-BD31-4B8C-83A1-F6EECF244321}">
                <p14:modId xmlns:p14="http://schemas.microsoft.com/office/powerpoint/2010/main" val="2274368363"/>
              </p:ext>
            </p:extLst>
          </p:nvPr>
        </p:nvGraphicFramePr>
        <p:xfrm>
          <a:off x="1221544" y="675248"/>
          <a:ext cx="10468708" cy="5029200"/>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(v) of a capital asset by India Infrastructure Finance Company Limited to an institution established for financing the infrastructure and development, set up under an Act of Parliament and notified by the Central Government for the purposes of this clause;</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70(1)(v)</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viiae</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(w) of a capital asset, under a plan approved by the Central Government, by a public sector company, to-</a:t>
                      </a:r>
                    </a:p>
                    <a:p>
                      <a:pPr algn="just"/>
                      <a:r>
                        <a:rPr lang="en-US" sz="2400" dirty="0">
                          <a:latin typeface="Arial" panose="020B0604020202020204" pitchFamily="34" charset="0"/>
                          <a:cs typeface="Arial" panose="020B0604020202020204" pitchFamily="34" charset="0"/>
                        </a:rPr>
                        <a:t>(i) another public sector company notified by the Central Government for the purposes of this clause; or</a:t>
                      </a:r>
                    </a:p>
                    <a:p>
                      <a:pPr algn="just"/>
                      <a:r>
                        <a:rPr lang="en-US" sz="2400" dirty="0">
                          <a:latin typeface="Arial" panose="020B0604020202020204" pitchFamily="34" charset="0"/>
                          <a:cs typeface="Arial" panose="020B0604020202020204" pitchFamily="34" charset="0"/>
                        </a:rPr>
                        <a:t>(ii) the Central Government; or</a:t>
                      </a:r>
                    </a:p>
                    <a:p>
                      <a:pPr algn="just"/>
                      <a:r>
                        <a:rPr lang="en-US" sz="2400" dirty="0">
                          <a:latin typeface="Arial" panose="020B0604020202020204" pitchFamily="34" charset="0"/>
                          <a:cs typeface="Arial" panose="020B0604020202020204" pitchFamily="34" charset="0"/>
                        </a:rPr>
                        <a:t>(iii) a State Government;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70(1)(w)</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viiaf</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249830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2528802"/>
              </p:ext>
            </p:extLst>
          </p:nvPr>
        </p:nvGraphicFramePr>
        <p:xfrm>
          <a:off x="667511" y="719666"/>
          <a:ext cx="10817352" cy="4119880"/>
        </p:xfrm>
        <a:graphic>
          <a:graphicData uri="http://schemas.openxmlformats.org/drawingml/2006/table">
            <a:tbl>
              <a:tblPr firstRow="1" bandRow="1">
                <a:tableStyleId>{5C22544A-7EE6-4342-B048-85BDC9FD1C3A}</a:tableStyleId>
              </a:tblPr>
              <a:tblGrid>
                <a:gridCol w="2587753"/>
                <a:gridCol w="3730752"/>
                <a:gridCol w="4498847"/>
              </a:tblGrid>
              <a:tr h="370840">
                <a:tc>
                  <a:txBody>
                    <a:bodyPr/>
                    <a:lstStyle/>
                    <a:p>
                      <a:endParaRPr lang="en-IN" dirty="0"/>
                    </a:p>
                  </a:txBody>
                  <a:tcPr/>
                </a:tc>
                <a:tc>
                  <a:txBody>
                    <a:bodyPr/>
                    <a:lstStyle/>
                    <a:p>
                      <a:endParaRPr lang="en-IN"/>
                    </a:p>
                  </a:txBody>
                  <a:tcPr/>
                </a:tc>
                <a:tc>
                  <a:txBody>
                    <a:bodyPr/>
                    <a:lstStyle/>
                    <a:p>
                      <a:endParaRPr lang="en-IN"/>
                    </a:p>
                  </a:txBody>
                  <a:tcPr/>
                </a:tc>
              </a:tr>
              <a:tr h="370840">
                <a:tc>
                  <a:txBody>
                    <a:bodyPr/>
                    <a:lstStyle/>
                    <a:p>
                      <a:pPr algn="just"/>
                      <a:r>
                        <a:rPr lang="en-US" sz="2000" b="1" dirty="0" smtClean="0">
                          <a:latin typeface="Arial" panose="020B0604020202020204" pitchFamily="34" charset="0"/>
                          <a:cs typeface="Arial" panose="020B0604020202020204" pitchFamily="34" charset="0"/>
                        </a:rPr>
                        <a:t>"maximum marginal rate"</a:t>
                      </a:r>
                      <a:r>
                        <a:rPr lang="en-US" sz="2000" dirty="0" smtClean="0">
                          <a:latin typeface="Arial" panose="020B0604020202020204" pitchFamily="34" charset="0"/>
                          <a:cs typeface="Arial" panose="020B0604020202020204" pitchFamily="34" charset="0"/>
                        </a:rPr>
                        <a:t> </a:t>
                      </a:r>
                    </a:p>
                    <a:p>
                      <a:pPr algn="just"/>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r>
                        <a:rPr lang="en-IN" sz="1800" b="1" i="0" u="none" strike="noStrike" kern="1200" baseline="0" dirty="0" err="1" smtClean="0">
                          <a:solidFill>
                            <a:schemeClr val="dk1"/>
                          </a:solidFill>
                          <a:latin typeface="Arial" panose="020B0604020202020204" pitchFamily="34" charset="0"/>
                          <a:ea typeface="+mn-ea"/>
                          <a:cs typeface="Arial" panose="020B0604020202020204" pitchFamily="34" charset="0"/>
                        </a:rPr>
                        <a:t>Araadhya</a:t>
                      </a:r>
                      <a:r>
                        <a:rPr lang="en-IN" sz="1800" b="1" i="0" u="none" strike="noStrike" kern="1200" baseline="0" dirty="0" smtClean="0">
                          <a:solidFill>
                            <a:schemeClr val="dk1"/>
                          </a:solidFill>
                          <a:latin typeface="Arial" panose="020B0604020202020204" pitchFamily="34" charset="0"/>
                          <a:ea typeface="+mn-ea"/>
                          <a:cs typeface="Arial" panose="020B0604020202020204" pitchFamily="34" charset="0"/>
                        </a:rPr>
                        <a:t> Jain Trust</a:t>
                      </a:r>
                    </a:p>
                    <a:p>
                      <a:r>
                        <a:rPr lang="en-IN" sz="1800" b="1" i="0" u="none" strike="noStrike" kern="1200" baseline="0" dirty="0" smtClean="0">
                          <a:solidFill>
                            <a:schemeClr val="dk1"/>
                          </a:solidFill>
                          <a:latin typeface="Arial" panose="020B0604020202020204" pitchFamily="34" charset="0"/>
                          <a:ea typeface="+mn-ea"/>
                          <a:cs typeface="Arial" panose="020B0604020202020204" pitchFamily="34" charset="0"/>
                        </a:rPr>
                        <a:t>(Mumbai, </a:t>
                      </a:r>
                      <a:r>
                        <a:rPr lang="en-US" sz="2000" dirty="0" smtClean="0">
                          <a:latin typeface="Arial" panose="020B0604020202020204" pitchFamily="34" charset="0"/>
                          <a:cs typeface="Arial" panose="020B0604020202020204" pitchFamily="34" charset="0"/>
                        </a:rPr>
                        <a:t> Special Bench)</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(29C)	 	</a:t>
                      </a:r>
                      <a:r>
                        <a:rPr lang="en-US" sz="2000" b="1" dirty="0" smtClean="0">
                          <a:latin typeface="Arial" panose="020B0604020202020204" pitchFamily="34" charset="0"/>
                          <a:cs typeface="Arial" panose="020B0604020202020204" pitchFamily="34" charset="0"/>
                        </a:rPr>
                        <a:t>"maximum marginal rate"</a:t>
                      </a:r>
                      <a:r>
                        <a:rPr lang="en-US" sz="2000" dirty="0" smtClean="0">
                          <a:latin typeface="Arial" panose="020B0604020202020204" pitchFamily="34" charset="0"/>
                          <a:cs typeface="Arial" panose="020B0604020202020204" pitchFamily="34" charset="0"/>
                        </a:rPr>
                        <a:t> means the rate of income-tax </a:t>
                      </a:r>
                      <a:r>
                        <a:rPr lang="en-US" sz="2000" dirty="0" smtClean="0">
                          <a:solidFill>
                            <a:srgbClr val="FF0000"/>
                          </a:solidFill>
                          <a:latin typeface="Arial" panose="020B0604020202020204" pitchFamily="34" charset="0"/>
                          <a:cs typeface="Arial" panose="020B0604020202020204" pitchFamily="34" charset="0"/>
                        </a:rPr>
                        <a:t>(including surcharge on income-tax</a:t>
                      </a:r>
                      <a:r>
                        <a:rPr lang="en-US" sz="2000" dirty="0" smtClean="0">
                          <a:latin typeface="Arial" panose="020B0604020202020204" pitchFamily="34" charset="0"/>
                          <a:cs typeface="Arial" panose="020B0604020202020204" pitchFamily="34" charset="0"/>
                        </a:rPr>
                        <a:t>, </a:t>
                      </a:r>
                      <a:r>
                        <a:rPr lang="en-US" sz="2000" dirty="0" smtClean="0">
                          <a:solidFill>
                            <a:srgbClr val="FF0000"/>
                          </a:solidFill>
                          <a:latin typeface="Arial" panose="020B0604020202020204" pitchFamily="34" charset="0"/>
                          <a:cs typeface="Arial" panose="020B0604020202020204" pitchFamily="34" charset="0"/>
                        </a:rPr>
                        <a:t>if any)</a:t>
                      </a:r>
                      <a:r>
                        <a:rPr lang="en-US" sz="2000" dirty="0" smtClean="0">
                          <a:latin typeface="Arial" panose="020B0604020202020204" pitchFamily="34" charset="0"/>
                          <a:cs typeface="Arial" panose="020B0604020202020204" pitchFamily="34" charset="0"/>
                        </a:rPr>
                        <a:t> applicable in relation to the highest slab of income in the case of an individual, association of persons or, as the case may be, body of individuals as specified in the Finance Act of the relevant year;</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(70) 	 	</a:t>
                      </a:r>
                      <a:r>
                        <a:rPr lang="en-US" sz="2000" b="1" dirty="0" smtClean="0">
                          <a:latin typeface="Arial" panose="020B0604020202020204" pitchFamily="34" charset="0"/>
                          <a:cs typeface="Arial" panose="020B0604020202020204" pitchFamily="34" charset="0"/>
                        </a:rPr>
                        <a:t>"maximum marginal rate</a:t>
                      </a:r>
                      <a:r>
                        <a:rPr lang="en-US" sz="2000" dirty="0" smtClean="0">
                          <a:latin typeface="Arial" panose="020B0604020202020204" pitchFamily="34" charset="0"/>
                          <a:cs typeface="Arial" panose="020B0604020202020204" pitchFamily="34" charset="0"/>
                        </a:rPr>
                        <a:t>" means the rate of income-tax (</a:t>
                      </a:r>
                      <a:r>
                        <a:rPr lang="en-US" sz="2000" dirty="0" smtClean="0">
                          <a:solidFill>
                            <a:srgbClr val="FF0000"/>
                          </a:solidFill>
                          <a:latin typeface="Arial" panose="020B0604020202020204" pitchFamily="34" charset="0"/>
                          <a:cs typeface="Arial" panose="020B0604020202020204" pitchFamily="34" charset="0"/>
                        </a:rPr>
                        <a:t>including surcharge on income-ta</a:t>
                      </a:r>
                      <a:r>
                        <a:rPr lang="en-US" sz="2000" dirty="0" smtClean="0">
                          <a:latin typeface="Arial" panose="020B0604020202020204" pitchFamily="34" charset="0"/>
                          <a:cs typeface="Arial" panose="020B0604020202020204" pitchFamily="34" charset="0"/>
                        </a:rPr>
                        <a:t>x) applicable in relation to the highest slab of income for an individual, association of persons or, as the case may be, body of individuals, as specified in the Finance Act of the relevant year;</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577394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C7D59C-1152-0CA9-722B-2231FDBA0F7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A5D2192-56DE-39E2-84B5-F556804814B8}"/>
              </a:ext>
            </a:extLst>
          </p:cNvPr>
          <p:cNvGraphicFramePr>
            <a:graphicFrameLocks noGrp="1"/>
          </p:cNvGraphicFramePr>
          <p:nvPr>
            <p:extLst>
              <p:ext uri="{D42A27DB-BD31-4B8C-83A1-F6EECF244321}">
                <p14:modId xmlns:p14="http://schemas.microsoft.com/office/powerpoint/2010/main" val="3578063593"/>
              </p:ext>
            </p:extLst>
          </p:nvPr>
        </p:nvGraphicFramePr>
        <p:xfrm>
          <a:off x="1221544" y="675248"/>
          <a:ext cx="10468708" cy="4770063"/>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(x) of Sovereign Gold Bond issued by the Reserve Bank of India under the Sovereign Gold Bond Scheme, 2015, by way of redemption, by an individual;</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70(1)(x)</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viic</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(y) of a capital asset, being conversion of gold into Electronic Gold Receipt issued by a Vault Manager, or conversion of Electronic Gold Receipt into gold;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70(1)(y)</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viid</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r h="1203903">
                <a:tc>
                  <a:txBody>
                    <a:bodyPr/>
                    <a:lstStyle/>
                    <a:p>
                      <a:pPr algn="just"/>
                      <a:r>
                        <a:rPr lang="en-US" sz="2400" dirty="0">
                          <a:latin typeface="Arial" panose="020B0604020202020204" pitchFamily="34" charset="0"/>
                          <a:cs typeface="Arial" panose="020B0604020202020204" pitchFamily="34" charset="0"/>
                        </a:rPr>
                        <a:t>(z) by way of conversion of bonds or debentures, debenture-stock or deposit certificates in any form, of a company into shares or debentures of that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70(1)(z)</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47(x)</a:t>
                      </a:r>
                    </a:p>
                  </a:txBody>
                  <a:tcPr/>
                </a:tc>
                <a:extLst>
                  <a:ext uri="{0D108BD9-81ED-4DB2-BD59-A6C34878D82A}">
                    <a16:rowId xmlns:a16="http://schemas.microsoft.com/office/drawing/2014/main" xmlns="" val="1485508842"/>
                  </a:ext>
                </a:extLst>
              </a:tr>
            </a:tbl>
          </a:graphicData>
        </a:graphic>
      </p:graphicFrame>
    </p:spTree>
    <p:extLst>
      <p:ext uri="{BB962C8B-B14F-4D97-AF65-F5344CB8AC3E}">
        <p14:creationId xmlns:p14="http://schemas.microsoft.com/office/powerpoint/2010/main" val="23973133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A9BBF9-589C-17C0-3D35-49CA769F45C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F1E2C18-062B-E96F-39C0-87DC15C4B5B3}"/>
              </a:ext>
            </a:extLst>
          </p:cNvPr>
          <p:cNvGraphicFramePr>
            <a:graphicFrameLocks noGrp="1"/>
          </p:cNvGraphicFramePr>
          <p:nvPr>
            <p:extLst>
              <p:ext uri="{D42A27DB-BD31-4B8C-83A1-F6EECF244321}">
                <p14:modId xmlns:p14="http://schemas.microsoft.com/office/powerpoint/2010/main" val="4068104399"/>
              </p:ext>
            </p:extLst>
          </p:nvPr>
        </p:nvGraphicFramePr>
        <p:xfrm>
          <a:off x="1221544" y="675248"/>
          <a:ext cx="10468708" cy="2865006"/>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(za) by way of conversion of bonds referred to in section 209(1)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Table: Sl. No. 1) into shares or debentures of any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70(1)(za)</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l-GR" sz="2400" dirty="0">
                          <a:latin typeface="Arial" panose="020B0604020202020204" pitchFamily="34" charset="0"/>
                          <a:cs typeface="Arial" panose="020B0604020202020204" pitchFamily="34" charset="0"/>
                        </a:rPr>
                        <a:t>χα)</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zb</a:t>
                      </a:r>
                      <a:r>
                        <a:rPr lang="en-US" sz="2400" dirty="0">
                          <a:latin typeface="Arial" panose="020B0604020202020204" pitchFamily="34" charset="0"/>
                          <a:cs typeface="Arial" panose="020B0604020202020204" pitchFamily="34" charset="0"/>
                        </a:rPr>
                        <a:t>) by way of conversion of preference shares of a company into equity shares of that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a:t>
                      </a:r>
                      <a:r>
                        <a:rPr lang="en-IN" sz="2400" dirty="0" err="1">
                          <a:latin typeface="Arial" panose="020B0604020202020204" pitchFamily="34" charset="0"/>
                          <a:cs typeface="Arial" panose="020B0604020202020204" pitchFamily="34" charset="0"/>
                        </a:rPr>
                        <a:t>zb</a:t>
                      </a:r>
                      <a:r>
                        <a:rPr lang="en-IN" sz="2400" dirty="0">
                          <a:latin typeface="Arial" panose="020B0604020202020204" pitchFamily="34" charset="0"/>
                          <a:cs typeface="Arial" panose="020B0604020202020204" pitchFamily="34" charset="0"/>
                        </a:rPr>
                        <a:t>)</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xb</a:t>
                      </a:r>
                      <a:r>
                        <a:rPr lang="en-IN" sz="24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634872824"/>
                  </a:ext>
                </a:extLst>
              </a:tr>
            </a:tbl>
          </a:graphicData>
        </a:graphic>
      </p:graphicFrame>
    </p:spTree>
    <p:extLst>
      <p:ext uri="{BB962C8B-B14F-4D97-AF65-F5344CB8AC3E}">
        <p14:creationId xmlns:p14="http://schemas.microsoft.com/office/powerpoint/2010/main" val="1331245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5B5AE3-7692-90E8-DC48-963762946D1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596032E-E829-CA43-0E34-202CA59DE604}"/>
              </a:ext>
            </a:extLst>
          </p:cNvPr>
          <p:cNvGraphicFramePr>
            <a:graphicFrameLocks noGrp="1"/>
          </p:cNvGraphicFramePr>
          <p:nvPr>
            <p:extLst>
              <p:ext uri="{D42A27DB-BD31-4B8C-83A1-F6EECF244321}">
                <p14:modId xmlns:p14="http://schemas.microsoft.com/office/powerpoint/2010/main" val="4245943835"/>
              </p:ext>
            </p:extLst>
          </p:nvPr>
        </p:nvGraphicFramePr>
        <p:xfrm>
          <a:off x="1221544" y="675248"/>
          <a:ext cx="10468708" cy="4937760"/>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zc</a:t>
                      </a:r>
                      <a:r>
                        <a:rPr lang="en-US" sz="2400" dirty="0">
                          <a:latin typeface="Arial" panose="020B0604020202020204" pitchFamily="34" charset="0"/>
                          <a:cs typeface="Arial" panose="020B0604020202020204" pitchFamily="34" charset="0"/>
                        </a:rPr>
                        <a:t>) of a capital asset, being any work of art, archaeological, scientific or art collection, book, manuscript, drawing, painting, photograph or print, to-</a:t>
                      </a:r>
                    </a:p>
                    <a:p>
                      <a:pPr algn="just"/>
                      <a:r>
                        <a:rPr lang="en-US" sz="2400" dirty="0">
                          <a:latin typeface="Arial" panose="020B0604020202020204" pitchFamily="34" charset="0"/>
                          <a:cs typeface="Arial" panose="020B0604020202020204" pitchFamily="34" charset="0"/>
                        </a:rPr>
                        <a:t>(i)the Government; or</a:t>
                      </a:r>
                    </a:p>
                    <a:p>
                      <a:pPr algn="just"/>
                      <a:r>
                        <a:rPr lang="en-US" sz="2400" dirty="0">
                          <a:latin typeface="Arial" panose="020B0604020202020204" pitchFamily="34" charset="0"/>
                          <a:cs typeface="Arial" panose="020B0604020202020204" pitchFamily="34" charset="0"/>
                        </a:rPr>
                        <a:t>(ii)a University; or</a:t>
                      </a:r>
                    </a:p>
                    <a:p>
                      <a:pPr algn="just"/>
                      <a:r>
                        <a:rPr lang="en-US" sz="2400" dirty="0">
                          <a:latin typeface="Arial" panose="020B0604020202020204" pitchFamily="34" charset="0"/>
                          <a:cs typeface="Arial" panose="020B0604020202020204" pitchFamily="34" charset="0"/>
                        </a:rPr>
                        <a:t>(iii) the National Museum, National Art Gallery or National Archives; or</a:t>
                      </a:r>
                    </a:p>
                    <a:p>
                      <a:pPr algn="just"/>
                      <a:r>
                        <a:rPr lang="en-US" sz="2400" dirty="0">
                          <a:latin typeface="Arial" panose="020B0604020202020204" pitchFamily="34" charset="0"/>
                          <a:cs typeface="Arial" panose="020B0604020202020204" pitchFamily="34" charset="0"/>
                        </a:rPr>
                        <a:t>(iv) such other public museum or institution as may be notified by the Central Government to be of national importance or of renown throughout any State;</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a:t>
                      </a:r>
                      <a:r>
                        <a:rPr lang="en-IN" sz="2400" dirty="0" err="1">
                          <a:latin typeface="Arial" panose="020B0604020202020204" pitchFamily="34" charset="0"/>
                          <a:cs typeface="Arial" panose="020B0604020202020204" pitchFamily="34" charset="0"/>
                        </a:rPr>
                        <a:t>zc</a:t>
                      </a:r>
                      <a:r>
                        <a:rPr lang="en-IN" sz="2400" dirty="0">
                          <a:latin typeface="Arial" panose="020B0604020202020204" pitchFamily="34" charset="0"/>
                          <a:cs typeface="Arial" panose="020B0604020202020204" pitchFamily="34" charset="0"/>
                        </a:rPr>
                        <a:t>)</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47(ix)</a:t>
                      </a:r>
                    </a:p>
                  </a:txBody>
                  <a:tcPr/>
                </a:tc>
                <a:extLst>
                  <a:ext uri="{0D108BD9-81ED-4DB2-BD59-A6C34878D82A}">
                    <a16:rowId xmlns:a16="http://schemas.microsoft.com/office/drawing/2014/main" xmlns="" val="1170091891"/>
                  </a:ext>
                </a:extLst>
              </a:tr>
            </a:tbl>
          </a:graphicData>
        </a:graphic>
      </p:graphicFrame>
    </p:spTree>
    <p:extLst>
      <p:ext uri="{BB962C8B-B14F-4D97-AF65-F5344CB8AC3E}">
        <p14:creationId xmlns:p14="http://schemas.microsoft.com/office/powerpoint/2010/main" val="822412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83E5E0-18ED-DC28-0296-11BFF91FD44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1AA7EAE-6EAD-731B-E253-A718F95B62F0}"/>
              </a:ext>
            </a:extLst>
          </p:cNvPr>
          <p:cNvGraphicFramePr>
            <a:graphicFrameLocks noGrp="1"/>
          </p:cNvGraphicFramePr>
          <p:nvPr>
            <p:extLst>
              <p:ext uri="{D42A27DB-BD31-4B8C-83A1-F6EECF244321}">
                <p14:modId xmlns:p14="http://schemas.microsoft.com/office/powerpoint/2010/main" val="1175471805"/>
              </p:ext>
            </p:extLst>
          </p:nvPr>
        </p:nvGraphicFramePr>
        <p:xfrm>
          <a:off x="1221544" y="675248"/>
          <a:ext cx="10468708" cy="5029200"/>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zd</a:t>
                      </a:r>
                      <a:r>
                        <a:rPr lang="en-US" sz="2400" dirty="0">
                          <a:latin typeface="Arial" panose="020B0604020202020204" pitchFamily="34" charset="0"/>
                          <a:cs typeface="Arial" panose="020B0604020202020204" pitchFamily="34" charset="0"/>
                        </a:rPr>
                        <a:t>) of a capital asset or intangible asset by a firm to a company as a result of succession of the firm by a company in the business carried on by the firm</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a:t>
                      </a:r>
                      <a:r>
                        <a:rPr lang="en-IN" sz="2400" dirty="0" err="1">
                          <a:latin typeface="Arial" panose="020B0604020202020204" pitchFamily="34" charset="0"/>
                          <a:cs typeface="Arial" panose="020B0604020202020204" pitchFamily="34" charset="0"/>
                        </a:rPr>
                        <a:t>zd</a:t>
                      </a:r>
                      <a:r>
                        <a:rPr lang="en-IN" sz="2400" dirty="0">
                          <a:latin typeface="Arial" panose="020B0604020202020204" pitchFamily="34" charset="0"/>
                          <a:cs typeface="Arial" panose="020B0604020202020204" pitchFamily="34" charset="0"/>
                        </a:rPr>
                        <a:t>)</a:t>
                      </a:r>
                    </a:p>
                  </a:txBody>
                  <a:tcPr/>
                </a:tc>
                <a:tc>
                  <a:txBody>
                    <a:bodyPr/>
                    <a:lstStyle/>
                    <a:p>
                      <a:pPr algn="just"/>
                      <a:r>
                        <a:rPr lang="en-US" sz="2400" dirty="0">
                          <a:latin typeface="Arial" panose="020B0604020202020204" pitchFamily="34" charset="0"/>
                          <a:cs typeface="Arial" panose="020B0604020202020204" pitchFamily="34" charset="0"/>
                        </a:rPr>
                        <a:t>Section</a:t>
                      </a:r>
                    </a:p>
                    <a:p>
                      <a:pPr algn="just"/>
                      <a:r>
                        <a:rPr lang="en-US" sz="2400" dirty="0">
                          <a:latin typeface="Arial" panose="020B0604020202020204" pitchFamily="34" charset="0"/>
                          <a:cs typeface="Arial" panose="020B0604020202020204" pitchFamily="34" charset="0"/>
                        </a:rPr>
                        <a:t>47(xiii) &amp; its</a:t>
                      </a:r>
                    </a:p>
                    <a:p>
                      <a:pPr algn="just"/>
                      <a:r>
                        <a:rPr lang="en-US" sz="2400" dirty="0">
                          <a:latin typeface="Arial" panose="020B0604020202020204" pitchFamily="34" charset="0"/>
                          <a:cs typeface="Arial" panose="020B0604020202020204" pitchFamily="34" charset="0"/>
                        </a:rPr>
                        <a:t>Proviso</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(ze) of a capital asset or intangible asset by a private company or unlisted public company (herein referred to as the company) to a limited liability partnership or transfer of a share or shares held in the company by a shareholder as a result of conversion of the company into a limited liability partnership under the provisions of section 56 or 57 of the Limited Liability Partnership Act, 2008 (6 of 2009)</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70(1)(ze)</a:t>
                      </a:r>
                    </a:p>
                  </a:txBody>
                  <a:tcPr/>
                </a:tc>
                <a:tc>
                  <a:txBody>
                    <a:bodyPr/>
                    <a:lstStyle/>
                    <a:p>
                      <a:pPr algn="just"/>
                      <a:r>
                        <a:rPr lang="en-US" sz="2400" dirty="0">
                          <a:latin typeface="Arial" panose="020B0604020202020204" pitchFamily="34" charset="0"/>
                          <a:cs typeface="Arial" panose="020B0604020202020204" pitchFamily="34" charset="0"/>
                        </a:rPr>
                        <a:t>Section</a:t>
                      </a:r>
                    </a:p>
                    <a:p>
                      <a:pPr algn="just"/>
                      <a:r>
                        <a:rPr lang="en-US" sz="2400" dirty="0">
                          <a:latin typeface="Arial" panose="020B0604020202020204" pitchFamily="34" charset="0"/>
                          <a:cs typeface="Arial" panose="020B0604020202020204" pitchFamily="34" charset="0"/>
                        </a:rPr>
                        <a:t>47(</a:t>
                      </a:r>
                      <a:r>
                        <a:rPr lang="en-US" sz="2400" dirty="0" err="1">
                          <a:latin typeface="Arial" panose="020B0604020202020204" pitchFamily="34" charset="0"/>
                          <a:cs typeface="Arial" panose="020B0604020202020204" pitchFamily="34" charset="0"/>
                        </a:rPr>
                        <a:t>xiiib</a:t>
                      </a:r>
                      <a:r>
                        <a:rPr lang="en-US" sz="2400" dirty="0">
                          <a:latin typeface="Arial" panose="020B0604020202020204" pitchFamily="34" charset="0"/>
                          <a:cs typeface="Arial" panose="020B0604020202020204" pitchFamily="34" charset="0"/>
                        </a:rPr>
                        <a:t>) &amp;</a:t>
                      </a:r>
                    </a:p>
                    <a:p>
                      <a:pPr algn="just"/>
                      <a:r>
                        <a:rPr lang="en-US" sz="2400" dirty="0">
                          <a:latin typeface="Arial" panose="020B0604020202020204" pitchFamily="34" charset="0"/>
                          <a:cs typeface="Arial" panose="020B0604020202020204" pitchFamily="34" charset="0"/>
                        </a:rPr>
                        <a:t>its Proviso</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81362444"/>
                  </a:ext>
                </a:extLst>
              </a:tr>
            </a:tbl>
          </a:graphicData>
        </a:graphic>
      </p:graphicFrame>
    </p:spTree>
    <p:extLst>
      <p:ext uri="{BB962C8B-B14F-4D97-AF65-F5344CB8AC3E}">
        <p14:creationId xmlns:p14="http://schemas.microsoft.com/office/powerpoint/2010/main" val="197562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30B61C-EEB7-6668-BA00-641D78AE0E9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37C3C08-CE23-AF11-9337-07D44CB978C5}"/>
              </a:ext>
            </a:extLst>
          </p:cNvPr>
          <p:cNvGraphicFramePr>
            <a:graphicFrameLocks noGrp="1"/>
          </p:cNvGraphicFramePr>
          <p:nvPr>
            <p:extLst>
              <p:ext uri="{D42A27DB-BD31-4B8C-83A1-F6EECF244321}">
                <p14:modId xmlns:p14="http://schemas.microsoft.com/office/powerpoint/2010/main" val="2330694084"/>
              </p:ext>
            </p:extLst>
          </p:nvPr>
        </p:nvGraphicFramePr>
        <p:xfrm>
          <a:off x="1221544" y="675248"/>
          <a:ext cx="10468708" cy="4663440"/>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zf</a:t>
                      </a:r>
                      <a:r>
                        <a:rPr lang="en-US" sz="2400" dirty="0">
                          <a:latin typeface="Arial" panose="020B0604020202020204" pitchFamily="34" charset="0"/>
                          <a:cs typeface="Arial" panose="020B0604020202020204" pitchFamily="34" charset="0"/>
                        </a:rPr>
                        <a:t>) of a capital asset or intangible asset (by way of sale or otherwise) by a sole proprietorship concern to a company in case of succession of the sole proprietorship concern by the company in the business carried on by it,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a:t>
                      </a:r>
                      <a:r>
                        <a:rPr lang="en-IN" sz="2400" dirty="0" err="1">
                          <a:latin typeface="Arial" panose="020B0604020202020204" pitchFamily="34" charset="0"/>
                          <a:cs typeface="Arial" panose="020B0604020202020204" pitchFamily="34" charset="0"/>
                        </a:rPr>
                        <a:t>zf</a:t>
                      </a:r>
                      <a:r>
                        <a:rPr lang="en-IN" sz="2400" dirty="0">
                          <a:latin typeface="Arial" panose="020B0604020202020204" pitchFamily="34" charset="0"/>
                          <a:cs typeface="Arial" panose="020B0604020202020204" pitchFamily="34" charset="0"/>
                        </a:rPr>
                        <a:t>)</a:t>
                      </a:r>
                    </a:p>
                  </a:txBody>
                  <a:tcPr/>
                </a:tc>
                <a:tc>
                  <a:txBody>
                    <a:bodyPr/>
                    <a:lstStyle/>
                    <a:p>
                      <a:pPr algn="just"/>
                      <a:r>
                        <a:rPr lang="en-US" sz="2400" dirty="0">
                          <a:latin typeface="Arial" panose="020B0604020202020204" pitchFamily="34" charset="0"/>
                          <a:cs typeface="Arial" panose="020B0604020202020204" pitchFamily="34" charset="0"/>
                        </a:rPr>
                        <a:t>Section</a:t>
                      </a:r>
                    </a:p>
                    <a:p>
                      <a:pPr algn="just"/>
                      <a:r>
                        <a:rPr lang="en-US" sz="2400" dirty="0">
                          <a:latin typeface="Arial" panose="020B0604020202020204" pitchFamily="34" charset="0"/>
                          <a:cs typeface="Arial" panose="020B0604020202020204" pitchFamily="34" charset="0"/>
                        </a:rPr>
                        <a:t>47(xiv) &amp; its</a:t>
                      </a:r>
                    </a:p>
                    <a:p>
                      <a:pPr algn="just"/>
                      <a:r>
                        <a:rPr lang="en-US" sz="2400" dirty="0">
                          <a:latin typeface="Arial" panose="020B0604020202020204" pitchFamily="34" charset="0"/>
                          <a:cs typeface="Arial" panose="020B0604020202020204" pitchFamily="34" charset="0"/>
                        </a:rPr>
                        <a:t>Proviso</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zg</a:t>
                      </a:r>
                      <a:r>
                        <a:rPr lang="en-US" sz="2400" dirty="0">
                          <a:latin typeface="Arial" panose="020B0604020202020204" pitchFamily="34" charset="0"/>
                          <a:cs typeface="Arial" panose="020B0604020202020204" pitchFamily="34" charset="0"/>
                        </a:rPr>
                        <a:t>) in a scheme for lending of any securities under an agreement or arrangement, entered into by the assessee with the borrower of such securities and which is subject to the guidelines issued by the Securities and Exchange Board of India or the Reserve Bank of India;</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a:t>
                      </a:r>
                      <a:r>
                        <a:rPr lang="en-IN" sz="2400" dirty="0" err="1">
                          <a:latin typeface="Arial" panose="020B0604020202020204" pitchFamily="34" charset="0"/>
                          <a:cs typeface="Arial" panose="020B0604020202020204" pitchFamily="34" charset="0"/>
                        </a:rPr>
                        <a:t>zg</a:t>
                      </a:r>
                      <a:r>
                        <a:rPr lang="en-IN" sz="2400" dirty="0">
                          <a:latin typeface="Arial" panose="020B0604020202020204" pitchFamily="34" charset="0"/>
                          <a:cs typeface="Arial" panose="020B0604020202020204" pitchFamily="34" charset="0"/>
                        </a:rPr>
                        <a:t>)</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47(xv)</a:t>
                      </a:r>
                    </a:p>
                  </a:txBody>
                  <a:tcPr/>
                </a:tc>
                <a:extLst>
                  <a:ext uri="{0D108BD9-81ED-4DB2-BD59-A6C34878D82A}">
                    <a16:rowId xmlns:a16="http://schemas.microsoft.com/office/drawing/2014/main" xmlns="" val="2381362444"/>
                  </a:ext>
                </a:extLst>
              </a:tr>
            </a:tbl>
          </a:graphicData>
        </a:graphic>
      </p:graphicFrame>
    </p:spTree>
    <p:extLst>
      <p:ext uri="{BB962C8B-B14F-4D97-AF65-F5344CB8AC3E}">
        <p14:creationId xmlns:p14="http://schemas.microsoft.com/office/powerpoint/2010/main" val="19809209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24BDD1-DCBF-8D54-3CB4-D312BA6DC1B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643319C-E306-A353-41D0-95AFE4424DD3}"/>
              </a:ext>
            </a:extLst>
          </p:cNvPr>
          <p:cNvGraphicFramePr>
            <a:graphicFrameLocks noGrp="1"/>
          </p:cNvGraphicFramePr>
          <p:nvPr>
            <p:extLst>
              <p:ext uri="{D42A27DB-BD31-4B8C-83A1-F6EECF244321}">
                <p14:modId xmlns:p14="http://schemas.microsoft.com/office/powerpoint/2010/main" val="3919091432"/>
              </p:ext>
            </p:extLst>
          </p:nvPr>
        </p:nvGraphicFramePr>
        <p:xfrm>
          <a:off x="1221544" y="675248"/>
          <a:ext cx="10468708" cy="3215583"/>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zh</a:t>
                      </a:r>
                      <a:r>
                        <a:rPr lang="en-US" sz="2400" dirty="0">
                          <a:latin typeface="Arial" panose="020B0604020202020204" pitchFamily="34" charset="0"/>
                          <a:cs typeface="Arial" panose="020B0604020202020204" pitchFamily="34" charset="0"/>
                        </a:rPr>
                        <a:t>) of a capital asset in a transaction of reverse mortgage under a scheme notified by the Central Government;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a:t>
                      </a:r>
                      <a:r>
                        <a:rPr lang="en-IN" sz="2400" dirty="0" err="1">
                          <a:latin typeface="Arial" panose="020B0604020202020204" pitchFamily="34" charset="0"/>
                          <a:cs typeface="Arial" panose="020B0604020202020204" pitchFamily="34" charset="0"/>
                        </a:rPr>
                        <a:t>zh</a:t>
                      </a:r>
                      <a:r>
                        <a:rPr lang="en-IN" sz="2400" dirty="0">
                          <a:latin typeface="Arial" panose="020B0604020202020204" pitchFamily="34" charset="0"/>
                          <a:cs typeface="Arial" panose="020B0604020202020204" pitchFamily="34" charset="0"/>
                        </a:rPr>
                        <a:t>)</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a:t>
                      </a:r>
                      <a:r>
                        <a:rPr lang="en-IN" sz="2400" dirty="0" err="1">
                          <a:latin typeface="Arial" panose="020B0604020202020204" pitchFamily="34" charset="0"/>
                          <a:cs typeface="Arial" panose="020B0604020202020204" pitchFamily="34" charset="0"/>
                        </a:rPr>
                        <a:t>zh</a:t>
                      </a:r>
                      <a:r>
                        <a:rPr lang="en-IN" sz="2400" dirty="0">
                          <a:latin typeface="Arial" panose="020B0604020202020204" pitchFamily="34" charset="0"/>
                          <a:cs typeface="Arial" panose="020B0604020202020204" pitchFamily="34" charset="0"/>
                        </a:rPr>
                        <a:t>)</a:t>
                      </a:r>
                    </a:p>
                    <a:p>
                      <a:pPr algn="just"/>
                      <a:r>
                        <a:rPr lang="en-IN" sz="2400" dirty="0">
                          <a:latin typeface="Arial" panose="020B0604020202020204" pitchFamily="34" charset="0"/>
                          <a:cs typeface="Arial" panose="020B0604020202020204" pitchFamily="34" charset="0"/>
                        </a:rPr>
                        <a:t>47(xvi)</a:t>
                      </a:r>
                    </a:p>
                  </a:txBody>
                  <a:tcPr/>
                </a:tc>
                <a:extLst>
                  <a:ext uri="{0D108BD9-81ED-4DB2-BD59-A6C34878D82A}">
                    <a16:rowId xmlns:a16="http://schemas.microsoft.com/office/drawing/2014/main" xmlns="" val="1170091891"/>
                  </a:ext>
                </a:extLst>
              </a:tr>
              <a:tr h="1203903">
                <a:tc>
                  <a:txBody>
                    <a:bodyPr/>
                    <a:lstStyle/>
                    <a:p>
                      <a:pPr algn="just"/>
                      <a:r>
                        <a:rPr lang="en-US" sz="2400" dirty="0">
                          <a:latin typeface="Arial" panose="020B0604020202020204" pitchFamily="34" charset="0"/>
                          <a:cs typeface="Arial" panose="020B0604020202020204" pitchFamily="34" charset="0"/>
                        </a:rPr>
                        <a:t>(zi) of a capital asset, being share or shares of a special purpose vehicle to a business trust in exchange of units allotted by that trust to the transferor;</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70(1)(zi)</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47(xvii)</a:t>
                      </a:r>
                    </a:p>
                  </a:txBody>
                  <a:tcPr/>
                </a:tc>
                <a:extLst>
                  <a:ext uri="{0D108BD9-81ED-4DB2-BD59-A6C34878D82A}">
                    <a16:rowId xmlns:a16="http://schemas.microsoft.com/office/drawing/2014/main" xmlns="" val="2381362444"/>
                  </a:ext>
                </a:extLst>
              </a:tr>
            </a:tbl>
          </a:graphicData>
        </a:graphic>
      </p:graphicFrame>
    </p:spTree>
    <p:extLst>
      <p:ext uri="{BB962C8B-B14F-4D97-AF65-F5344CB8AC3E}">
        <p14:creationId xmlns:p14="http://schemas.microsoft.com/office/powerpoint/2010/main" val="31283837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39A7F0-71CF-580D-B4F3-1FF7DDCA40E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68ACF98-0E92-E4AF-7855-9C6D035B1C15}"/>
              </a:ext>
            </a:extLst>
          </p:cNvPr>
          <p:cNvGraphicFramePr>
            <a:graphicFrameLocks noGrp="1"/>
          </p:cNvGraphicFramePr>
          <p:nvPr>
            <p:extLst>
              <p:ext uri="{D42A27DB-BD31-4B8C-83A1-F6EECF244321}">
                <p14:modId xmlns:p14="http://schemas.microsoft.com/office/powerpoint/2010/main" val="1596544834"/>
              </p:ext>
            </p:extLst>
          </p:nvPr>
        </p:nvGraphicFramePr>
        <p:xfrm>
          <a:off x="1221544" y="675248"/>
          <a:ext cx="10468708" cy="4572000"/>
        </p:xfrm>
        <a:graphic>
          <a:graphicData uri="http://schemas.openxmlformats.org/drawingml/2006/table">
            <a:tbl>
              <a:tblPr firstRow="1" bandRow="1">
                <a:tableStyleId>{5C22544A-7EE6-4342-B048-85BDC9FD1C3A}</a:tableStyleId>
              </a:tblPr>
              <a:tblGrid>
                <a:gridCol w="7328096">
                  <a:extLst>
                    <a:ext uri="{9D8B030D-6E8A-4147-A177-3AD203B41FA5}">
                      <a16:colId xmlns:a16="http://schemas.microsoft.com/office/drawing/2014/main" xmlns="" val="4147536793"/>
                    </a:ext>
                  </a:extLst>
                </a:gridCol>
                <a:gridCol w="1526750">
                  <a:extLst>
                    <a:ext uri="{9D8B030D-6E8A-4147-A177-3AD203B41FA5}">
                      <a16:colId xmlns:a16="http://schemas.microsoft.com/office/drawing/2014/main" xmlns="" val="3958931496"/>
                    </a:ext>
                  </a:extLst>
                </a:gridCol>
                <a:gridCol w="1613862">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1203903">
                <a:tc>
                  <a:txBody>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zj</a:t>
                      </a:r>
                      <a:r>
                        <a:rPr lang="en-US" sz="2400" dirty="0">
                          <a:latin typeface="Arial" panose="020B0604020202020204" pitchFamily="34" charset="0"/>
                          <a:cs typeface="Arial" panose="020B0604020202020204" pitchFamily="34" charset="0"/>
                        </a:rPr>
                        <a:t>) of a capital asset by a unit holder, being a unit or units, held by him in the consolidating scheme of a mutual fund, in consideration of the allotment to the unit holder of a capital asset, being a unit or units, in the consolidated scheme of the mutual fund subject to the condition that the consolidation is of two or more schemes-</a:t>
                      </a:r>
                    </a:p>
                    <a:p>
                      <a:pPr algn="just"/>
                      <a:endParaRPr lang="en-US" sz="2400" dirty="0">
                        <a:latin typeface="Arial" panose="020B0604020202020204" pitchFamily="34" charset="0"/>
                        <a:cs typeface="Arial" panose="020B0604020202020204" pitchFamily="34" charset="0"/>
                      </a:endParaRPr>
                    </a:p>
                    <a:p>
                      <a:pPr marL="514350" indent="-514350" algn="just">
                        <a:buAutoNum type="romanLcParenBoth"/>
                      </a:pPr>
                      <a:r>
                        <a:rPr lang="en-US" sz="2400" dirty="0">
                          <a:latin typeface="Arial" panose="020B0604020202020204" pitchFamily="34" charset="0"/>
                          <a:cs typeface="Arial" panose="020B0604020202020204" pitchFamily="34" charset="0"/>
                        </a:rPr>
                        <a:t>of an equity-oriented fund; or</a:t>
                      </a:r>
                    </a:p>
                    <a:p>
                      <a:pPr marL="514350" indent="-514350" algn="just">
                        <a:buAutoNum type="romanLcParenBoth"/>
                      </a:pP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(ii) of a fund other than equity-oriented fund;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70(1)(zi)</a:t>
                      </a:r>
                    </a:p>
                  </a:txBody>
                  <a:tcPr/>
                </a:tc>
                <a:tc>
                  <a:txBody>
                    <a:bodyPr/>
                    <a:lstStyle/>
                    <a:p>
                      <a:pPr algn="just"/>
                      <a:r>
                        <a:rPr lang="en-US" sz="2400" dirty="0">
                          <a:latin typeface="Arial" panose="020B0604020202020204" pitchFamily="34" charset="0"/>
                          <a:cs typeface="Arial" panose="020B0604020202020204" pitchFamily="34" charset="0"/>
                        </a:rPr>
                        <a:t>Section</a:t>
                      </a:r>
                    </a:p>
                    <a:p>
                      <a:pPr algn="just"/>
                      <a:r>
                        <a:rPr lang="en-US" sz="2400" dirty="0">
                          <a:latin typeface="Arial" panose="020B0604020202020204" pitchFamily="34" charset="0"/>
                          <a:cs typeface="Arial" panose="020B0604020202020204" pitchFamily="34" charset="0"/>
                        </a:rPr>
                        <a:t>47(xviii) &amp;</a:t>
                      </a:r>
                    </a:p>
                    <a:p>
                      <a:pPr algn="just"/>
                      <a:r>
                        <a:rPr lang="en-US" sz="2400" dirty="0">
                          <a:latin typeface="Arial" panose="020B0604020202020204" pitchFamily="34" charset="0"/>
                          <a:cs typeface="Arial" panose="020B0604020202020204" pitchFamily="34" charset="0"/>
                        </a:rPr>
                        <a:t>its Proviso</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70091891"/>
                  </a:ext>
                </a:extLst>
              </a:tr>
            </a:tbl>
          </a:graphicData>
        </a:graphic>
      </p:graphicFrame>
    </p:spTree>
    <p:extLst>
      <p:ext uri="{BB962C8B-B14F-4D97-AF65-F5344CB8AC3E}">
        <p14:creationId xmlns:p14="http://schemas.microsoft.com/office/powerpoint/2010/main" val="9358506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4C8701-1D72-2DCE-62CB-3596FAC2097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0B3FA50-55BD-2B74-A26D-8BFCB2D1D16C}"/>
              </a:ext>
            </a:extLst>
          </p:cNvPr>
          <p:cNvGraphicFramePr>
            <a:graphicFrameLocks noGrp="1"/>
          </p:cNvGraphicFramePr>
          <p:nvPr>
            <p:extLst>
              <p:ext uri="{D42A27DB-BD31-4B8C-83A1-F6EECF244321}">
                <p14:modId xmlns:p14="http://schemas.microsoft.com/office/powerpoint/2010/main" val="247457172"/>
              </p:ext>
            </p:extLst>
          </p:nvPr>
        </p:nvGraphicFramePr>
        <p:xfrm>
          <a:off x="567397" y="136601"/>
          <a:ext cx="11057206" cy="6415983"/>
        </p:xfrm>
        <a:graphic>
          <a:graphicData uri="http://schemas.openxmlformats.org/drawingml/2006/table">
            <a:tbl>
              <a:tblPr firstRow="1" bandRow="1">
                <a:tableStyleId>{5C22544A-7EE6-4342-B048-85BDC9FD1C3A}</a:tableStyleId>
              </a:tblPr>
              <a:tblGrid>
                <a:gridCol w="4951828">
                  <a:extLst>
                    <a:ext uri="{9D8B030D-6E8A-4147-A177-3AD203B41FA5}">
                      <a16:colId xmlns:a16="http://schemas.microsoft.com/office/drawing/2014/main" xmlns="" val="4147536793"/>
                    </a:ext>
                  </a:extLst>
                </a:gridCol>
                <a:gridCol w="3404382">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8217">
                <a:tc>
                  <a:txBody>
                    <a:bodyPr/>
                    <a:lstStyle/>
                    <a:p>
                      <a:pPr algn="just"/>
                      <a:r>
                        <a:rPr lang="en-US" sz="2400" dirty="0">
                          <a:latin typeface="Arial" panose="020B0604020202020204" pitchFamily="34" charset="0"/>
                          <a:cs typeface="Arial" panose="020B0604020202020204" pitchFamily="34" charset="0"/>
                        </a:rPr>
                        <a:t>Meaning of "banking company and "banking institution"</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1</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viaa</a:t>
                      </a:r>
                      <a:r>
                        <a:rPr lang="en-IN" sz="2400" dirty="0">
                          <a:latin typeface="Arial" panose="020B0604020202020204" pitchFamily="34" charset="0"/>
                          <a:cs typeface="Arial" panose="020B0604020202020204" pitchFamily="34" charset="0"/>
                        </a:rPr>
                        <a:t>), Explanation</a:t>
                      </a:r>
                    </a:p>
                  </a:txBody>
                  <a:tcPr/>
                </a:tc>
                <a:extLst>
                  <a:ext uri="{0D108BD9-81ED-4DB2-BD59-A6C34878D82A}">
                    <a16:rowId xmlns:a16="http://schemas.microsoft.com/office/drawing/2014/main" xmlns="" val="1170091891"/>
                  </a:ext>
                </a:extLst>
              </a:tr>
              <a:tr h="717452">
                <a:tc>
                  <a:txBody>
                    <a:bodyPr/>
                    <a:lstStyle/>
                    <a:p>
                      <a:pPr algn="just"/>
                      <a:r>
                        <a:rPr lang="en-IN" sz="2400" dirty="0">
                          <a:latin typeface="Arial" panose="020B0604020202020204" pitchFamily="34" charset="0"/>
                          <a:cs typeface="Arial" panose="020B0604020202020204" pitchFamily="34" charset="0"/>
                        </a:rPr>
                        <a:t>Meaning of "business reorganisation"</a:t>
                      </a: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2</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Explanation below Section</a:t>
                      </a:r>
                    </a:p>
                    <a:p>
                      <a:pPr algn="just"/>
                      <a:r>
                        <a:rPr lang="en-US" sz="2400" dirty="0">
                          <a:latin typeface="Arial" panose="020B0604020202020204" pitchFamily="34" charset="0"/>
                          <a:cs typeface="Arial" panose="020B0604020202020204" pitchFamily="34" charset="0"/>
                        </a:rPr>
                        <a:t>47(</a:t>
                      </a:r>
                      <a:r>
                        <a:rPr lang="en-US" sz="2400" dirty="0" err="1">
                          <a:latin typeface="Arial" panose="020B0604020202020204" pitchFamily="34" charset="0"/>
                          <a:cs typeface="Arial" panose="020B0604020202020204" pitchFamily="34" charset="0"/>
                        </a:rPr>
                        <a:t>vicb</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81362444"/>
                  </a:ext>
                </a:extLst>
              </a:tr>
              <a:tr h="576775">
                <a:tc>
                  <a:txBody>
                    <a:bodyPr/>
                    <a:lstStyle/>
                    <a:p>
                      <a:pPr algn="just"/>
                      <a:r>
                        <a:rPr lang="en-US" sz="2400" dirty="0">
                          <a:latin typeface="Arial" panose="020B0604020202020204" pitchFamily="34" charset="0"/>
                          <a:cs typeface="Arial" panose="020B0604020202020204" pitchFamily="34" charset="0"/>
                        </a:rPr>
                        <a:t>Meaning of "derivative and securities</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3</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viiab</a:t>
                      </a:r>
                      <a:r>
                        <a:rPr lang="en-IN" sz="2400" dirty="0">
                          <a:latin typeface="Arial" panose="020B0604020202020204" pitchFamily="34" charset="0"/>
                          <a:cs typeface="Arial" panose="020B0604020202020204" pitchFamily="34" charset="0"/>
                        </a:rPr>
                        <a:t>), Explanation (c)&amp; (d)</a:t>
                      </a:r>
                    </a:p>
                  </a:txBody>
                  <a:tcPr/>
                </a:tc>
                <a:extLst>
                  <a:ext uri="{0D108BD9-81ED-4DB2-BD59-A6C34878D82A}">
                    <a16:rowId xmlns:a16="http://schemas.microsoft.com/office/drawing/2014/main" xmlns="" val="1550895672"/>
                  </a:ext>
                </a:extLst>
              </a:tr>
              <a:tr h="661182">
                <a:tc>
                  <a:txBody>
                    <a:bodyPr/>
                    <a:lstStyle/>
                    <a:p>
                      <a:pPr algn="just"/>
                      <a:r>
                        <a:rPr lang="en-IN" sz="2400" dirty="0">
                          <a:latin typeface="Arial" panose="020B0604020202020204" pitchFamily="34" charset="0"/>
                          <a:cs typeface="Arial" panose="020B0604020202020204" pitchFamily="34" charset="0"/>
                        </a:rPr>
                        <a:t>Meaning of Government Security</a:t>
                      </a: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4</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47(</a:t>
                      </a:r>
                      <a:r>
                        <a:rPr lang="en-IN" sz="2400" dirty="0" err="1">
                          <a:latin typeface="Arial" panose="020B0604020202020204" pitchFamily="34" charset="0"/>
                          <a:cs typeface="Arial" panose="020B0604020202020204" pitchFamily="34" charset="0"/>
                        </a:rPr>
                        <a:t>viib</a:t>
                      </a:r>
                      <a:r>
                        <a:rPr lang="en-IN" sz="2400" dirty="0">
                          <a:latin typeface="Arial" panose="020B0604020202020204" pitchFamily="34" charset="0"/>
                          <a:cs typeface="Arial" panose="020B0604020202020204" pitchFamily="34" charset="0"/>
                        </a:rPr>
                        <a:t>), Explanation</a:t>
                      </a:r>
                    </a:p>
                  </a:txBody>
                  <a:tcPr/>
                </a:tc>
                <a:extLst>
                  <a:ext uri="{0D108BD9-81ED-4DB2-BD59-A6C34878D82A}">
                    <a16:rowId xmlns:a16="http://schemas.microsoft.com/office/drawing/2014/main" xmlns="" val="185558302"/>
                  </a:ext>
                </a:extLst>
              </a:tr>
              <a:tr h="1203903">
                <a:tc>
                  <a:txBody>
                    <a:bodyPr/>
                    <a:lstStyle/>
                    <a:p>
                      <a:pPr algn="just"/>
                      <a:r>
                        <a:rPr lang="en-US" sz="2400" dirty="0">
                          <a:latin typeface="Arial" panose="020B0604020202020204" pitchFamily="34" charset="0"/>
                          <a:cs typeface="Arial" panose="020B0604020202020204" pitchFamily="34" charset="0"/>
                        </a:rPr>
                        <a:t>Meaning of original fund, relocation and resultant fund</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5</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Explanation below Section</a:t>
                      </a:r>
                    </a:p>
                    <a:p>
                      <a:pPr algn="just"/>
                      <a:r>
                        <a:rPr lang="en-US" sz="2400" dirty="0">
                          <a:latin typeface="Arial" panose="020B0604020202020204" pitchFamily="34" charset="0"/>
                          <a:cs typeface="Arial" panose="020B0604020202020204" pitchFamily="34" charset="0"/>
                        </a:rPr>
                        <a:t>47(</a:t>
                      </a:r>
                      <a:r>
                        <a:rPr lang="en-US" sz="2400" dirty="0" err="1">
                          <a:latin typeface="Arial" panose="020B0604020202020204" pitchFamily="34" charset="0"/>
                          <a:cs typeface="Arial" panose="020B0604020202020204" pitchFamily="34" charset="0"/>
                        </a:rPr>
                        <a:t>viiad</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07239376"/>
                  </a:ext>
                </a:extLst>
              </a:tr>
            </a:tbl>
          </a:graphicData>
        </a:graphic>
      </p:graphicFrame>
    </p:spTree>
    <p:extLst>
      <p:ext uri="{BB962C8B-B14F-4D97-AF65-F5344CB8AC3E}">
        <p14:creationId xmlns:p14="http://schemas.microsoft.com/office/powerpoint/2010/main" val="1969127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74E17F-9E96-5AF0-F115-E1732BF51A2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CA103E5-6C44-EEF0-B6BF-FDAF17694DA6}"/>
              </a:ext>
            </a:extLst>
          </p:cNvPr>
          <p:cNvGraphicFramePr>
            <a:graphicFrameLocks noGrp="1"/>
          </p:cNvGraphicFramePr>
          <p:nvPr>
            <p:extLst>
              <p:ext uri="{D42A27DB-BD31-4B8C-83A1-F6EECF244321}">
                <p14:modId xmlns:p14="http://schemas.microsoft.com/office/powerpoint/2010/main" val="1459448898"/>
              </p:ext>
            </p:extLst>
          </p:nvPr>
        </p:nvGraphicFramePr>
        <p:xfrm>
          <a:off x="567397" y="136601"/>
          <a:ext cx="11057206" cy="5669280"/>
        </p:xfrm>
        <a:graphic>
          <a:graphicData uri="http://schemas.openxmlformats.org/drawingml/2006/table">
            <a:tbl>
              <a:tblPr firstRow="1" bandRow="1">
                <a:tableStyleId>{5C22544A-7EE6-4342-B048-85BDC9FD1C3A}</a:tableStyleId>
              </a:tblPr>
              <a:tblGrid>
                <a:gridCol w="4951828">
                  <a:extLst>
                    <a:ext uri="{9D8B030D-6E8A-4147-A177-3AD203B41FA5}">
                      <a16:colId xmlns:a16="http://schemas.microsoft.com/office/drawing/2014/main" xmlns="" val="4147536793"/>
                    </a:ext>
                  </a:extLst>
                </a:gridCol>
                <a:gridCol w="3404382">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8217">
                <a:tc>
                  <a:txBody>
                    <a:bodyPr/>
                    <a:lstStyle/>
                    <a:p>
                      <a:pPr algn="just"/>
                      <a:r>
                        <a:rPr lang="en-US" sz="2400" dirty="0">
                          <a:latin typeface="Arial" panose="020B0604020202020204" pitchFamily="34" charset="0"/>
                          <a:cs typeface="Arial" panose="020B0604020202020204" pitchFamily="34" charset="0"/>
                        </a:rPr>
                        <a:t>Meaning of Electronic Gold Receipt 68 and "Vault Manager</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6</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47(</a:t>
                      </a:r>
                      <a:r>
                        <a:rPr lang="en-IN" sz="2400" dirty="0" err="1">
                          <a:latin typeface="Arial" panose="020B0604020202020204" pitchFamily="34" charset="0"/>
                          <a:cs typeface="Arial" panose="020B0604020202020204" pitchFamily="34" charset="0"/>
                        </a:rPr>
                        <a:t>viid</a:t>
                      </a:r>
                      <a:r>
                        <a:rPr lang="en-IN" sz="2400" dirty="0">
                          <a:latin typeface="Arial" panose="020B0604020202020204" pitchFamily="34" charset="0"/>
                          <a:cs typeface="Arial" panose="020B0604020202020204" pitchFamily="34" charset="0"/>
                        </a:rPr>
                        <a:t>), Explanation</a:t>
                      </a:r>
                    </a:p>
                  </a:txBody>
                  <a:tcPr/>
                </a:tc>
                <a:extLst>
                  <a:ext uri="{0D108BD9-81ED-4DB2-BD59-A6C34878D82A}">
                    <a16:rowId xmlns:a16="http://schemas.microsoft.com/office/drawing/2014/main" xmlns="" val="1170091891"/>
                  </a:ext>
                </a:extLst>
              </a:tr>
              <a:tr h="717452">
                <a:tc>
                  <a:txBody>
                    <a:bodyPr/>
                    <a:lstStyle/>
                    <a:p>
                      <a:pPr algn="just"/>
                      <a:r>
                        <a:rPr lang="en-IN" sz="2400" dirty="0">
                          <a:latin typeface="Arial" panose="020B0604020202020204" pitchFamily="34" charset="0"/>
                          <a:cs typeface="Arial" panose="020B0604020202020204" pitchFamily="34" charset="0"/>
                        </a:rPr>
                        <a:t>Meaning of University</a:t>
                      </a: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7</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47(ix), Explanation</a:t>
                      </a:r>
                    </a:p>
                  </a:txBody>
                  <a:tcPr/>
                </a:tc>
                <a:extLst>
                  <a:ext uri="{0D108BD9-81ED-4DB2-BD59-A6C34878D82A}">
                    <a16:rowId xmlns:a16="http://schemas.microsoft.com/office/drawing/2014/main" xmlns="" val="2381362444"/>
                  </a:ext>
                </a:extLst>
              </a:tr>
              <a:tr h="576775">
                <a:tc>
                  <a:txBody>
                    <a:bodyPr/>
                    <a:lstStyle/>
                    <a:p>
                      <a:pPr algn="just"/>
                      <a:r>
                        <a:rPr lang="en-US" sz="2400" dirty="0">
                          <a:latin typeface="Arial" panose="020B0604020202020204" pitchFamily="34" charset="0"/>
                          <a:cs typeface="Arial" panose="020B0604020202020204" pitchFamily="34" charset="0"/>
                        </a:rPr>
                        <a:t>Meaning of "private company" and "unlisted public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8</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t>
                      </a:r>
                      <a:r>
                        <a:rPr lang="en-IN" sz="2400" dirty="0" err="1">
                          <a:latin typeface="Arial" panose="020B0604020202020204" pitchFamily="34" charset="0"/>
                          <a:cs typeface="Arial" panose="020B0604020202020204" pitchFamily="34" charset="0"/>
                        </a:rPr>
                        <a:t>xiiib</a:t>
                      </a:r>
                      <a:r>
                        <a:rPr lang="en-IN" sz="2400" dirty="0">
                          <a:latin typeface="Arial" panose="020B0604020202020204" pitchFamily="34" charset="0"/>
                          <a:cs typeface="Arial" panose="020B0604020202020204" pitchFamily="34" charset="0"/>
                        </a:rPr>
                        <a:t>), Explanation</a:t>
                      </a:r>
                    </a:p>
                  </a:txBody>
                  <a:tcPr/>
                </a:tc>
                <a:extLst>
                  <a:ext uri="{0D108BD9-81ED-4DB2-BD59-A6C34878D82A}">
                    <a16:rowId xmlns:a16="http://schemas.microsoft.com/office/drawing/2014/main" xmlns="" val="1550895672"/>
                  </a:ext>
                </a:extLst>
              </a:tr>
              <a:tr h="661182">
                <a:tc>
                  <a:txBody>
                    <a:bodyPr/>
                    <a:lstStyle/>
                    <a:p>
                      <a:pPr algn="just"/>
                      <a:r>
                        <a:rPr lang="en-US" sz="2400" dirty="0">
                          <a:latin typeface="Arial" panose="020B0604020202020204" pitchFamily="34" charset="0"/>
                          <a:cs typeface="Arial" panose="020B0604020202020204" pitchFamily="34" charset="0"/>
                        </a:rPr>
                        <a:t>Meaning of special purpose vehicle</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9</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47(xvii), Explanation</a:t>
                      </a:r>
                    </a:p>
                  </a:txBody>
                  <a:tcPr/>
                </a:tc>
                <a:extLst>
                  <a:ext uri="{0D108BD9-81ED-4DB2-BD59-A6C34878D82A}">
                    <a16:rowId xmlns:a16="http://schemas.microsoft.com/office/drawing/2014/main" xmlns="" val="185558302"/>
                  </a:ext>
                </a:extLst>
              </a:tr>
              <a:tr h="1203903">
                <a:tc>
                  <a:txBody>
                    <a:bodyPr/>
                    <a:lstStyle/>
                    <a:p>
                      <a:pPr algn="just"/>
                      <a:r>
                        <a:rPr lang="en-US" sz="2400" dirty="0">
                          <a:latin typeface="Arial" panose="020B0604020202020204" pitchFamily="34" charset="0"/>
                          <a:cs typeface="Arial" panose="020B0604020202020204" pitchFamily="34" charset="0"/>
                        </a:rPr>
                        <a:t>Meaning of "consolidated</a:t>
                      </a:r>
                    </a:p>
                    <a:p>
                      <a:pPr algn="just"/>
                      <a:r>
                        <a:rPr lang="en-US" sz="2400" dirty="0">
                          <a:latin typeface="Arial" panose="020B0604020202020204" pitchFamily="34" charset="0"/>
                          <a:cs typeface="Arial" panose="020B0604020202020204" pitchFamily="34" charset="0"/>
                        </a:rPr>
                        <a:t>scheme“ consolidating scheme, equity oriented fund and mutual fund</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10</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47(xviii), Explanation</a:t>
                      </a:r>
                    </a:p>
                  </a:txBody>
                  <a:tcPr/>
                </a:tc>
                <a:extLst>
                  <a:ext uri="{0D108BD9-81ED-4DB2-BD59-A6C34878D82A}">
                    <a16:rowId xmlns:a16="http://schemas.microsoft.com/office/drawing/2014/main" xmlns="" val="2707239376"/>
                  </a:ext>
                </a:extLst>
              </a:tr>
            </a:tbl>
          </a:graphicData>
        </a:graphic>
      </p:graphicFrame>
    </p:spTree>
    <p:extLst>
      <p:ext uri="{BB962C8B-B14F-4D97-AF65-F5344CB8AC3E}">
        <p14:creationId xmlns:p14="http://schemas.microsoft.com/office/powerpoint/2010/main" val="11858105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52B001-261B-28DF-8A2D-E1F09089DBC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670DB84-9011-9754-F352-AC841F1008EC}"/>
              </a:ext>
            </a:extLst>
          </p:cNvPr>
          <p:cNvGraphicFramePr>
            <a:graphicFrameLocks noGrp="1"/>
          </p:cNvGraphicFramePr>
          <p:nvPr>
            <p:extLst>
              <p:ext uri="{D42A27DB-BD31-4B8C-83A1-F6EECF244321}">
                <p14:modId xmlns:p14="http://schemas.microsoft.com/office/powerpoint/2010/main" val="277660159"/>
              </p:ext>
            </p:extLst>
          </p:nvPr>
        </p:nvGraphicFramePr>
        <p:xfrm>
          <a:off x="2011681" y="1458964"/>
          <a:ext cx="8651631" cy="2834640"/>
        </p:xfrm>
        <a:graphic>
          <a:graphicData uri="http://schemas.openxmlformats.org/drawingml/2006/table">
            <a:tbl>
              <a:tblPr firstRow="1" bandRow="1">
                <a:tableStyleId>{5C22544A-7EE6-4342-B048-85BDC9FD1C3A}</a:tableStyleId>
              </a:tblPr>
              <a:tblGrid>
                <a:gridCol w="3874522">
                  <a:extLst>
                    <a:ext uri="{9D8B030D-6E8A-4147-A177-3AD203B41FA5}">
                      <a16:colId xmlns:a16="http://schemas.microsoft.com/office/drawing/2014/main" xmlns="" val="4147536793"/>
                    </a:ext>
                  </a:extLst>
                </a:gridCol>
                <a:gridCol w="2663734">
                  <a:extLst>
                    <a:ext uri="{9D8B030D-6E8A-4147-A177-3AD203B41FA5}">
                      <a16:colId xmlns:a16="http://schemas.microsoft.com/office/drawing/2014/main" xmlns="" val="3958931496"/>
                    </a:ext>
                  </a:extLst>
                </a:gridCol>
                <a:gridCol w="2113375">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8217">
                <a:tc>
                  <a:txBody>
                    <a:bodyPr/>
                    <a:lstStyle/>
                    <a:p>
                      <a:pPr algn="just"/>
                      <a:r>
                        <a:rPr lang="en-US" sz="2400" dirty="0">
                          <a:latin typeface="Arial" panose="020B0604020202020204" pitchFamily="34" charset="0"/>
                          <a:cs typeface="Arial" panose="020B0604020202020204" pitchFamily="34" charset="0"/>
                        </a:rPr>
                        <a:t>Meaning of consolidating plan, consolidated</a:t>
                      </a:r>
                    </a:p>
                    <a:p>
                      <a:pPr algn="just"/>
                      <a:r>
                        <a:rPr lang="en-US" sz="2400" dirty="0">
                          <a:latin typeface="Arial" panose="020B0604020202020204" pitchFamily="34" charset="0"/>
                          <a:cs typeface="Arial" panose="020B0604020202020204" pitchFamily="34" charset="0"/>
                        </a:rPr>
                        <a:t>plan and mutual fund</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70(2), Table:</a:t>
                      </a:r>
                    </a:p>
                    <a:p>
                      <a:pPr algn="just"/>
                      <a:r>
                        <a:rPr lang="en-US" sz="2400" dirty="0">
                          <a:latin typeface="Arial" panose="020B0604020202020204" pitchFamily="34" charset="0"/>
                          <a:cs typeface="Arial" panose="020B0604020202020204" pitchFamily="34" charset="0"/>
                        </a:rPr>
                        <a:t>Sl. No. 11</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47(xix), Explanation</a:t>
                      </a:r>
                    </a:p>
                  </a:txBody>
                  <a:tcPr/>
                </a:tc>
                <a:extLst>
                  <a:ext uri="{0D108BD9-81ED-4DB2-BD59-A6C34878D82A}">
                    <a16:rowId xmlns:a16="http://schemas.microsoft.com/office/drawing/2014/main" xmlns="" val="1170091891"/>
                  </a:ext>
                </a:extLst>
              </a:tr>
              <a:tr h="717452">
                <a:tc>
                  <a:txBody>
                    <a:bodyPr/>
                    <a:lstStyle/>
                    <a:p>
                      <a:pPr algn="just"/>
                      <a:r>
                        <a:rPr lang="en-IN" sz="2400" dirty="0">
                          <a:latin typeface="Arial" panose="020B0604020202020204" pitchFamily="34" charset="0"/>
                          <a:cs typeface="Arial" panose="020B0604020202020204" pitchFamily="34" charset="0"/>
                        </a:rPr>
                        <a:t>Meaning of joint venture</a:t>
                      </a:r>
                    </a:p>
                  </a:txBody>
                  <a:tcPr/>
                </a:tc>
                <a:tc>
                  <a:txBody>
                    <a:bodyPr/>
                    <a:lstStyle/>
                    <a:p>
                      <a:pPr algn="just"/>
                      <a:r>
                        <a:rPr lang="en-US" sz="2400" dirty="0">
                          <a:latin typeface="Arial" panose="020B0604020202020204" pitchFamily="34" charset="0"/>
                          <a:cs typeface="Arial" panose="020B0604020202020204" pitchFamily="34" charset="0"/>
                        </a:rPr>
                        <a:t>Section 70(2), Table: Sl. No. 12</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47(xx), Explanation</a:t>
                      </a:r>
                    </a:p>
                  </a:txBody>
                  <a:tcPr/>
                </a:tc>
                <a:extLst>
                  <a:ext uri="{0D108BD9-81ED-4DB2-BD59-A6C34878D82A}">
                    <a16:rowId xmlns:a16="http://schemas.microsoft.com/office/drawing/2014/main" xmlns="" val="2381362444"/>
                  </a:ext>
                </a:extLst>
              </a:tr>
            </a:tbl>
          </a:graphicData>
        </a:graphic>
      </p:graphicFrame>
    </p:spTree>
    <p:extLst>
      <p:ext uri="{BB962C8B-B14F-4D97-AF65-F5344CB8AC3E}">
        <p14:creationId xmlns:p14="http://schemas.microsoft.com/office/powerpoint/2010/main" val="132886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6B89049-DD07-7FCF-236D-DEF17597BE2B}"/>
              </a:ext>
            </a:extLst>
          </p:cNvPr>
          <p:cNvGraphicFramePr>
            <a:graphicFrameLocks noGrp="1"/>
          </p:cNvGraphicFramePr>
          <p:nvPr>
            <p:extLst>
              <p:ext uri="{D42A27DB-BD31-4B8C-83A1-F6EECF244321}">
                <p14:modId xmlns:p14="http://schemas.microsoft.com/office/powerpoint/2010/main" val="77387283"/>
              </p:ext>
            </p:extLst>
          </p:nvPr>
        </p:nvGraphicFramePr>
        <p:xfrm>
          <a:off x="548640" y="719665"/>
          <a:ext cx="10911840" cy="5575469"/>
        </p:xfrm>
        <a:graphic>
          <a:graphicData uri="http://schemas.openxmlformats.org/drawingml/2006/table">
            <a:tbl>
              <a:tblPr firstRow="1" bandRow="1">
                <a:tableStyleId>{5C22544A-7EE6-4342-B048-85BDC9FD1C3A}</a:tableStyleId>
              </a:tblPr>
              <a:tblGrid>
                <a:gridCol w="8264434">
                  <a:extLst>
                    <a:ext uri="{9D8B030D-6E8A-4147-A177-3AD203B41FA5}">
                      <a16:colId xmlns="" xmlns:a16="http://schemas.microsoft.com/office/drawing/2014/main" val="2472279821"/>
                    </a:ext>
                  </a:extLst>
                </a:gridCol>
                <a:gridCol w="2647406">
                  <a:extLst>
                    <a:ext uri="{9D8B030D-6E8A-4147-A177-3AD203B41FA5}">
                      <a16:colId xmlns="" xmlns:a16="http://schemas.microsoft.com/office/drawing/2014/main" val="2649337846"/>
                    </a:ext>
                  </a:extLst>
                </a:gridCol>
              </a:tblGrid>
              <a:tr h="546269">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2732743161"/>
                  </a:ext>
                </a:extLst>
              </a:tr>
              <a:tr h="4899735">
                <a:tc>
                  <a:txBody>
                    <a:bodyPr/>
                    <a:lstStyle/>
                    <a:p>
                      <a:pPr algn="just"/>
                      <a:r>
                        <a:rPr lang="en-US" sz="1800" b="1" i="0" u="none" strike="noStrike" kern="1200" baseline="0" dirty="0">
                          <a:solidFill>
                            <a:schemeClr val="dk1"/>
                          </a:solidFill>
                          <a:latin typeface="+mn-lt"/>
                          <a:ea typeface="+mn-ea"/>
                          <a:cs typeface="+mn-cs"/>
                        </a:rPr>
                        <a:t>3</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For the purposes of this Act,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“tax year” means the twelve months period of the </a:t>
                      </a:r>
                      <a:r>
                        <a:rPr lang="en-US" sz="1800" b="1" i="0" u="none" strike="noStrike" kern="1200" baseline="0" dirty="0">
                          <a:solidFill>
                            <a:srgbClr val="FF0000"/>
                          </a:solidFill>
                          <a:latin typeface="Arial" panose="020B0604020202020204" pitchFamily="34" charset="0"/>
                          <a:ea typeface="+mn-ea"/>
                          <a:cs typeface="Arial" panose="020B0604020202020204" pitchFamily="34" charset="0"/>
                        </a:rPr>
                        <a:t>financial year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commencing on the 1st April.</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In the case of a business or profession newly set up, or a source of income newly coming into existence in any financial year, the tax year shall be the period </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beginning with—</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date of setting up of such business or profession</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or</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b</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date on which such source of income newly comes into </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existence,</a:t>
                      </a:r>
                    </a:p>
                    <a:p>
                      <a:pPr algn="just"/>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algn="just"/>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and ending with the said financial year.( </a:t>
                      </a:r>
                      <a:r>
                        <a:rPr lang="en-US" sz="1800" b="1" i="0" u="none" strike="noStrike" kern="1200" baseline="0" dirty="0">
                          <a:solidFill>
                            <a:srgbClr val="00B050"/>
                          </a:solidFill>
                          <a:latin typeface="Arial" panose="020B0604020202020204" pitchFamily="34" charset="0"/>
                          <a:ea typeface="+mn-ea"/>
                          <a:cs typeface="Arial" panose="020B0604020202020204" pitchFamily="34" charset="0"/>
                        </a:rPr>
                        <a:t>Truncated financial year)(this sub section was not required as it was required prior to F.Y. 1989 where there were different FY for different business, now there is uniform Period.)</a:t>
                      </a:r>
                    </a:p>
                    <a:p>
                      <a:pPr algn="just"/>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General Clause Act-</a:t>
                      </a:r>
                    </a:p>
                    <a:p>
                      <a:pPr algn="just"/>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3(21) </a:t>
                      </a:r>
                      <a:r>
                        <a:rPr lang="en-US" sz="1800" b="0" i="0" kern="1200" dirty="0">
                          <a:solidFill>
                            <a:schemeClr val="dk1"/>
                          </a:solidFill>
                          <a:effectLst/>
                          <a:latin typeface="Arial" panose="020B0604020202020204" pitchFamily="34" charset="0"/>
                          <a:ea typeface="+mn-ea"/>
                          <a:cs typeface="Arial" panose="020B0604020202020204" pitchFamily="34" charset="0"/>
                        </a:rPr>
                        <a:t>"</a:t>
                      </a:r>
                      <a:r>
                        <a:rPr lang="en-US" sz="1800" b="1" i="0" kern="1200" dirty="0">
                          <a:solidFill>
                            <a:schemeClr val="dk1"/>
                          </a:solidFill>
                          <a:effectLst/>
                          <a:latin typeface="Arial" panose="020B0604020202020204" pitchFamily="34" charset="0"/>
                          <a:ea typeface="+mn-ea"/>
                          <a:cs typeface="Arial" panose="020B0604020202020204" pitchFamily="34" charset="0"/>
                        </a:rPr>
                        <a:t>financial year</a:t>
                      </a:r>
                      <a:r>
                        <a:rPr lang="en-US" sz="1800" b="0" i="0" kern="1200" dirty="0">
                          <a:solidFill>
                            <a:srgbClr val="FF0000"/>
                          </a:solidFill>
                          <a:effectLst/>
                          <a:latin typeface="Arial" panose="020B0604020202020204" pitchFamily="34" charset="0"/>
                          <a:ea typeface="+mn-ea"/>
                          <a:cs typeface="Arial" panose="020B0604020202020204" pitchFamily="34" charset="0"/>
                        </a:rPr>
                        <a:t>" shall mean the year commencing on the first day of April</a:t>
                      </a:r>
                      <a:r>
                        <a:rPr lang="en-US" sz="1800" b="0" i="0" kern="1200" dirty="0">
                          <a:solidFill>
                            <a:schemeClr val="dk1"/>
                          </a:solidFill>
                          <a:effectLst/>
                          <a:latin typeface="Arial" panose="020B0604020202020204" pitchFamily="34" charset="0"/>
                          <a:ea typeface="+mn-ea"/>
                          <a:cs typeface="Arial" panose="020B0604020202020204" pitchFamily="34" charset="0"/>
                        </a:rPr>
                        <a:t>;</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a:t>
                      </a:r>
                    </a:p>
                    <a:p>
                      <a:pPr algn="just"/>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Truncated F.Y. : Business starting on 6</a:t>
                      </a:r>
                      <a:r>
                        <a:rPr lang="en-US" sz="1800" b="1" i="0" u="none" strike="noStrike" kern="1200" baseline="30000" dirty="0">
                          <a:solidFill>
                            <a:schemeClr val="tx1"/>
                          </a:solidFill>
                          <a:latin typeface="Arial" panose="020B0604020202020204" pitchFamily="34" charset="0"/>
                          <a:ea typeface="+mn-ea"/>
                          <a:cs typeface="Arial" panose="020B0604020202020204" pitchFamily="34" charset="0"/>
                        </a:rPr>
                        <a:t>th</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 February- being non resident –no income will accrue: 6(12)-</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If a person is resident in India </a:t>
                      </a:r>
                      <a:r>
                        <a:rPr lang="en-US" sz="1800" b="1" i="0" u="sng" strike="noStrike" kern="1200" baseline="0" dirty="0">
                          <a:solidFill>
                            <a:schemeClr val="dk1"/>
                          </a:solidFill>
                          <a:latin typeface="Arial" panose="020B0604020202020204" pitchFamily="34" charset="0"/>
                          <a:ea typeface="+mn-ea"/>
                          <a:cs typeface="Arial" panose="020B0604020202020204" pitchFamily="34" charset="0"/>
                        </a:rPr>
                        <a:t>in a tax year for any source of income,</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 he shall be deemed to be resident in India in that tax year for each of his other </a:t>
                      </a:r>
                      <a:r>
                        <a:rPr lang="en-IN" sz="1800" b="1" i="0" u="none" strike="noStrike" kern="1200" baseline="0" dirty="0">
                          <a:solidFill>
                            <a:schemeClr val="dk1"/>
                          </a:solidFill>
                          <a:latin typeface="Arial" panose="020B0604020202020204" pitchFamily="34" charset="0"/>
                          <a:ea typeface="+mn-ea"/>
                          <a:cs typeface="Arial" panose="020B0604020202020204" pitchFamily="34" charset="0"/>
                        </a:rPr>
                        <a:t>sources of income</a:t>
                      </a: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IN" sz="1800" b="0" i="0" u="none" strike="noStrike" kern="1200" baseline="0" dirty="0">
                          <a:solidFill>
                            <a:schemeClr val="dk1"/>
                          </a:solidFill>
                          <a:highlight>
                            <a:srgbClr val="FF0000"/>
                          </a:highlight>
                          <a:latin typeface="Arial" panose="020B0604020202020204" pitchFamily="34" charset="0"/>
                          <a:ea typeface="+mn-ea"/>
                          <a:cs typeface="Arial" panose="020B0604020202020204" pitchFamily="34" charset="0"/>
                        </a:rPr>
                        <a:t>Residency should be related to tax year and not source of Income</a:t>
                      </a:r>
                      <a:endParaRPr lang="en-IN" b="1" dirty="0">
                        <a:solidFill>
                          <a:schemeClr val="tx1"/>
                        </a:solidFill>
                        <a:latin typeface="Arial" panose="020B0604020202020204" pitchFamily="34" charset="0"/>
                        <a:cs typeface="Arial" panose="020B0604020202020204" pitchFamily="34" charset="0"/>
                      </a:endParaRPr>
                    </a:p>
                  </a:txBody>
                  <a:tcPr/>
                </a:tc>
                <a:tc>
                  <a:txBody>
                    <a:bodyPr/>
                    <a:lstStyle/>
                    <a:p>
                      <a:r>
                        <a:rPr lang="en-US" b="1" dirty="0"/>
                        <a:t>Sec 3 :-Previous year</a:t>
                      </a:r>
                    </a:p>
                    <a:p>
                      <a:endParaRPr lang="en-US"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p>
                      <a:r>
                        <a:rPr lang="en-IN" dirty="0">
                          <a:latin typeface="Arial" panose="020B0604020202020204" pitchFamily="34" charset="0"/>
                          <a:cs typeface="Arial" panose="020B0604020202020204" pitchFamily="34" charset="0"/>
                        </a:rPr>
                        <a:t>Sec 2(9)-</a:t>
                      </a:r>
                      <a:r>
                        <a:rPr lang="en-US" dirty="0">
                          <a:latin typeface="Arial" panose="020B0604020202020204" pitchFamily="34" charset="0"/>
                          <a:cs typeface="Arial" panose="020B0604020202020204" pitchFamily="34" charset="0"/>
                        </a:rPr>
                        <a:t>(9) </a:t>
                      </a:r>
                      <a:r>
                        <a:rPr lang="en-US" b="1" dirty="0">
                          <a:solidFill>
                            <a:schemeClr val="tx1"/>
                          </a:solidFill>
                          <a:latin typeface="Arial" panose="020B0604020202020204" pitchFamily="34" charset="0"/>
                          <a:cs typeface="Arial" panose="020B0604020202020204" pitchFamily="34" charset="0"/>
                        </a:rPr>
                        <a:t>"assessment year</a:t>
                      </a:r>
                      <a:r>
                        <a:rPr lang="en-US" dirty="0">
                          <a:solidFill>
                            <a:schemeClr val="tx1"/>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means the period of twelve months commencing on the 1st day of April every year ;</a:t>
                      </a:r>
                    </a:p>
                    <a:p>
                      <a:r>
                        <a:rPr lang="en-US" dirty="0">
                          <a:latin typeface="Arial" panose="020B0604020202020204" pitchFamily="34" charset="0"/>
                          <a:cs typeface="Arial" panose="020B0604020202020204" pitchFamily="34" charset="0"/>
                        </a:rPr>
                        <a:t>(</a:t>
                      </a:r>
                      <a:r>
                        <a:rPr lang="en-US" dirty="0">
                          <a:solidFill>
                            <a:srgbClr val="00B050"/>
                          </a:solidFill>
                          <a:latin typeface="Arial" panose="020B0604020202020204" pitchFamily="34" charset="0"/>
                          <a:cs typeface="Arial" panose="020B0604020202020204" pitchFamily="34" charset="0"/>
                        </a:rPr>
                        <a:t>the concept of F.Y. and A.Y. was also not required after 1989 as earlier </a:t>
                      </a:r>
                      <a:r>
                        <a:rPr lang="en-US" dirty="0" smtClean="0">
                          <a:solidFill>
                            <a:srgbClr val="00B050"/>
                          </a:solidFill>
                          <a:latin typeface="Arial" panose="020B0604020202020204" pitchFamily="34" charset="0"/>
                          <a:cs typeface="Arial" panose="020B0604020202020204" pitchFamily="34" charset="0"/>
                        </a:rPr>
                        <a:t>to </a:t>
                      </a:r>
                      <a:r>
                        <a:rPr lang="en-US" dirty="0">
                          <a:solidFill>
                            <a:srgbClr val="00B050"/>
                          </a:solidFill>
                          <a:latin typeface="Arial" panose="020B0604020202020204" pitchFamily="34" charset="0"/>
                          <a:cs typeface="Arial" panose="020B0604020202020204" pitchFamily="34" charset="0"/>
                        </a:rPr>
                        <a:t>it, there were different F.Y. but A.Y. was one but this is not so now)</a:t>
                      </a:r>
                    </a:p>
                    <a:p>
                      <a:endParaRPr lang="en-IN" dirty="0"/>
                    </a:p>
                  </a:txBody>
                  <a:tcPr/>
                </a:tc>
                <a:extLst>
                  <a:ext uri="{0D108BD9-81ED-4DB2-BD59-A6C34878D82A}">
                    <a16:rowId xmlns="" xmlns:a16="http://schemas.microsoft.com/office/drawing/2014/main" val="3252218807"/>
                  </a:ext>
                </a:extLst>
              </a:tr>
            </a:tbl>
          </a:graphicData>
        </a:graphic>
      </p:graphicFrame>
    </p:spTree>
    <p:extLst>
      <p:ext uri="{BB962C8B-B14F-4D97-AF65-F5344CB8AC3E}">
        <p14:creationId xmlns:p14="http://schemas.microsoft.com/office/powerpoint/2010/main" val="36170761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78D292-DDCA-A800-1F65-B77280414D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8405E41-32EE-68B9-6D0D-E35B745468B0}"/>
              </a:ext>
            </a:extLst>
          </p:cNvPr>
          <p:cNvSpPr txBox="1"/>
          <p:nvPr/>
        </p:nvSpPr>
        <p:spPr>
          <a:xfrm>
            <a:off x="1153551" y="-239150"/>
            <a:ext cx="10818056" cy="6186309"/>
          </a:xfrm>
          <a:prstGeom prst="rect">
            <a:avLst/>
          </a:prstGeom>
          <a:noFill/>
        </p:spPr>
        <p:txBody>
          <a:bodyPr wrap="square">
            <a:spAutoFit/>
          </a:bodyPr>
          <a:lstStyle/>
          <a:p>
            <a:r>
              <a:rPr lang="en-IN" sz="6600" dirty="0"/>
              <a:t>              </a:t>
            </a:r>
          </a:p>
          <a:p>
            <a:r>
              <a:rPr lang="en-US" sz="6600" dirty="0"/>
              <a:t>                 Section 71 –</a:t>
            </a:r>
          </a:p>
          <a:p>
            <a:r>
              <a:rPr lang="en-US" sz="6600" dirty="0"/>
              <a:t>                Capital gains</a:t>
            </a:r>
          </a:p>
          <a:p>
            <a:endParaRPr lang="en-US" sz="6600" dirty="0"/>
          </a:p>
          <a:p>
            <a:r>
              <a:rPr lang="en-US" sz="6600" b="1" dirty="0"/>
              <a:t>Withdrawal of exemption in </a:t>
            </a:r>
          </a:p>
          <a:p>
            <a:r>
              <a:rPr lang="en-US" sz="6600" b="1" dirty="0"/>
              <a:t>           certain cases</a:t>
            </a:r>
            <a:endParaRPr lang="en-IN" sz="6600" b="1" dirty="0"/>
          </a:p>
        </p:txBody>
      </p:sp>
    </p:spTree>
    <p:extLst>
      <p:ext uri="{BB962C8B-B14F-4D97-AF65-F5344CB8AC3E}">
        <p14:creationId xmlns:p14="http://schemas.microsoft.com/office/powerpoint/2010/main" val="14796358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2E0A01-1BE7-3672-6C4F-ED3FF59433D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659EF15-41D9-ADD5-AA2E-71A81BEEA139}"/>
              </a:ext>
            </a:extLst>
          </p:cNvPr>
          <p:cNvGraphicFramePr>
            <a:graphicFrameLocks noGrp="1"/>
          </p:cNvGraphicFramePr>
          <p:nvPr>
            <p:extLst>
              <p:ext uri="{D42A27DB-BD31-4B8C-83A1-F6EECF244321}">
                <p14:modId xmlns:p14="http://schemas.microsoft.com/office/powerpoint/2010/main" val="3427311172"/>
              </p:ext>
            </p:extLst>
          </p:nvPr>
        </p:nvGraphicFramePr>
        <p:xfrm>
          <a:off x="567397" y="136601"/>
          <a:ext cx="11057206" cy="5838092"/>
        </p:xfrm>
        <a:graphic>
          <a:graphicData uri="http://schemas.openxmlformats.org/drawingml/2006/table">
            <a:tbl>
              <a:tblPr firstRow="1" bandRow="1">
                <a:tableStyleId>{5C22544A-7EE6-4342-B048-85BDC9FD1C3A}</a:tableStyleId>
              </a:tblPr>
              <a:tblGrid>
                <a:gridCol w="4951828">
                  <a:extLst>
                    <a:ext uri="{9D8B030D-6E8A-4147-A177-3AD203B41FA5}">
                      <a16:colId xmlns:a16="http://schemas.microsoft.com/office/drawing/2014/main" xmlns="" val="4147536793"/>
                    </a:ext>
                  </a:extLst>
                </a:gridCol>
                <a:gridCol w="3404382">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8217">
                <a:tc>
                  <a:txBody>
                    <a:bodyPr/>
                    <a:lstStyle/>
                    <a:p>
                      <a:pPr algn="just"/>
                      <a:r>
                        <a:rPr lang="en-US" sz="2400" dirty="0">
                          <a:latin typeface="Arial" panose="020B0604020202020204" pitchFamily="34" charset="0"/>
                          <a:cs typeface="Arial" panose="020B0604020202020204" pitchFamily="34" charset="0"/>
                        </a:rPr>
                        <a:t>Section 70(1)(c) and (d) -Transfer of a capital asset, not being stock-in-trade, between parent &amp; subsidiary -not complied.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71(1)</a:t>
                      </a:r>
                    </a:p>
                  </a:txBody>
                  <a:tcPr/>
                </a:tc>
                <a:tc>
                  <a:txBody>
                    <a:bodyPr/>
                    <a:lstStyle/>
                    <a:p>
                      <a:pPr algn="just"/>
                      <a:r>
                        <a:rPr lang="en-IN" sz="2400" dirty="0">
                          <a:latin typeface="Arial" panose="020B0604020202020204" pitchFamily="34" charset="0"/>
                          <a:cs typeface="Arial" panose="020B0604020202020204" pitchFamily="34" charset="0"/>
                        </a:rPr>
                        <a:t>Section 47A(1)</a:t>
                      </a:r>
                    </a:p>
                  </a:txBody>
                  <a:tcPr/>
                </a:tc>
                <a:extLst>
                  <a:ext uri="{0D108BD9-81ED-4DB2-BD59-A6C34878D82A}">
                    <a16:rowId xmlns:a16="http://schemas.microsoft.com/office/drawing/2014/main" xmlns="" val="1170091891"/>
                  </a:ext>
                </a:extLst>
              </a:tr>
              <a:tr h="717452">
                <a:tc>
                  <a:txBody>
                    <a:bodyPr/>
                    <a:lstStyle/>
                    <a:p>
                      <a:pPr algn="just"/>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47A(2)</a:t>
                      </a:r>
                    </a:p>
                  </a:txBody>
                  <a:tcPr/>
                </a:tc>
                <a:extLst>
                  <a:ext uri="{0D108BD9-81ED-4DB2-BD59-A6C34878D82A}">
                    <a16:rowId xmlns:a16="http://schemas.microsoft.com/office/drawing/2014/main" xmlns="" val="2381362444"/>
                  </a:ext>
                </a:extLst>
              </a:tr>
              <a:tr h="576775">
                <a:tc>
                  <a:txBody>
                    <a:bodyPr/>
                    <a:lstStyle/>
                    <a:p>
                      <a:pPr algn="just"/>
                      <a:r>
                        <a:rPr lang="en-US" sz="2400" dirty="0">
                          <a:latin typeface="Arial" panose="020B0604020202020204" pitchFamily="34" charset="0"/>
                          <a:cs typeface="Arial" panose="020B0604020202020204" pitchFamily="34" charset="0"/>
                        </a:rPr>
                        <a:t>If any of the conditions laid down in section 70(</a:t>
                      </a:r>
                      <a:r>
                        <a:rPr lang="en-US" sz="2400" dirty="0" err="1">
                          <a:latin typeface="Arial" panose="020B0604020202020204" pitchFamily="34" charset="0"/>
                          <a:cs typeface="Arial" panose="020B0604020202020204" pitchFamily="34" charset="0"/>
                        </a:rPr>
                        <a:t>zd</a:t>
                      </a:r>
                      <a:r>
                        <a:rPr lang="en-US" sz="2400" dirty="0">
                          <a:latin typeface="Arial" panose="020B0604020202020204" pitchFamily="34" charset="0"/>
                          <a:cs typeface="Arial" panose="020B0604020202020204" pitchFamily="34" charset="0"/>
                        </a:rPr>
                        <a:t>) -succession of the firm by a company or (</a:t>
                      </a:r>
                      <a:r>
                        <a:rPr lang="en-US" sz="2400" dirty="0" err="1">
                          <a:latin typeface="Arial" panose="020B0604020202020204" pitchFamily="34" charset="0"/>
                          <a:cs typeface="Arial" panose="020B0604020202020204" pitchFamily="34" charset="0"/>
                        </a:rPr>
                        <a:t>zf</a:t>
                      </a:r>
                      <a:r>
                        <a:rPr lang="en-US" sz="2400" dirty="0">
                          <a:latin typeface="Arial" panose="020B0604020202020204" pitchFamily="34" charset="0"/>
                          <a:cs typeface="Arial" panose="020B0604020202020204" pitchFamily="34" charset="0"/>
                        </a:rPr>
                        <a:t>) -sole proprietorship concern to a company are not complied with</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71(2)</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47A(3) </a:t>
                      </a:r>
                    </a:p>
                  </a:txBody>
                  <a:tcPr/>
                </a:tc>
                <a:extLst>
                  <a:ext uri="{0D108BD9-81ED-4DB2-BD59-A6C34878D82A}">
                    <a16:rowId xmlns:a16="http://schemas.microsoft.com/office/drawing/2014/main" xmlns="" val="1550895672"/>
                  </a:ext>
                </a:extLst>
              </a:tr>
              <a:tr h="661182">
                <a:tc>
                  <a:txBody>
                    <a:bodyPr/>
                    <a:lstStyle/>
                    <a:p>
                      <a:pPr algn="just"/>
                      <a:r>
                        <a:rPr lang="en-US" sz="2400" dirty="0">
                          <a:latin typeface="Arial" panose="020B0604020202020204" pitchFamily="34" charset="0"/>
                          <a:cs typeface="Arial" panose="020B0604020202020204" pitchFamily="34" charset="0"/>
                        </a:rPr>
                        <a:t>If any of the conditions laid down in section 70(ze) conversion of company to LLP -are not complied</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71(3)</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47A(4)</a:t>
                      </a:r>
                    </a:p>
                  </a:txBody>
                  <a:tcPr/>
                </a:tc>
                <a:extLst>
                  <a:ext uri="{0D108BD9-81ED-4DB2-BD59-A6C34878D82A}">
                    <a16:rowId xmlns:a16="http://schemas.microsoft.com/office/drawing/2014/main" xmlns="" val="185558302"/>
                  </a:ext>
                </a:extLst>
              </a:tr>
            </a:tbl>
          </a:graphicData>
        </a:graphic>
      </p:graphicFrame>
    </p:spTree>
    <p:extLst>
      <p:ext uri="{BB962C8B-B14F-4D97-AF65-F5344CB8AC3E}">
        <p14:creationId xmlns:p14="http://schemas.microsoft.com/office/powerpoint/2010/main" val="1124548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5ABDAFD-D091-4FB2-1766-4F80AB91EC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992CAF71-1497-682D-1C04-39E8074104AC}"/>
              </a:ext>
            </a:extLst>
          </p:cNvPr>
          <p:cNvSpPr txBox="1"/>
          <p:nvPr/>
        </p:nvSpPr>
        <p:spPr>
          <a:xfrm>
            <a:off x="1153551" y="-239150"/>
            <a:ext cx="10818056" cy="6186309"/>
          </a:xfrm>
          <a:prstGeom prst="rect">
            <a:avLst/>
          </a:prstGeom>
          <a:noFill/>
        </p:spPr>
        <p:txBody>
          <a:bodyPr wrap="square">
            <a:spAutoFit/>
          </a:bodyPr>
          <a:lstStyle/>
          <a:p>
            <a:r>
              <a:rPr lang="en-IN" sz="6600" dirty="0"/>
              <a:t>              </a:t>
            </a:r>
          </a:p>
          <a:p>
            <a:r>
              <a:rPr lang="en-US" sz="6600" dirty="0"/>
              <a:t>                 Section 72 –</a:t>
            </a:r>
          </a:p>
          <a:p>
            <a:r>
              <a:rPr lang="en-US" sz="6600" dirty="0"/>
              <a:t>                Capital gains</a:t>
            </a:r>
          </a:p>
          <a:p>
            <a:endParaRPr lang="en-US" sz="6600" dirty="0"/>
          </a:p>
          <a:p>
            <a:r>
              <a:rPr lang="en-US" sz="6600" b="1" dirty="0"/>
              <a:t>   Mode of computation of</a:t>
            </a:r>
          </a:p>
          <a:p>
            <a:r>
              <a:rPr lang="en-US" sz="6600" b="1" dirty="0"/>
              <a:t>             capital gains</a:t>
            </a:r>
            <a:endParaRPr lang="en-IN" sz="6600" b="1" dirty="0"/>
          </a:p>
        </p:txBody>
      </p:sp>
    </p:spTree>
    <p:extLst>
      <p:ext uri="{BB962C8B-B14F-4D97-AF65-F5344CB8AC3E}">
        <p14:creationId xmlns:p14="http://schemas.microsoft.com/office/powerpoint/2010/main" val="1790976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91EDB7-BA08-94E7-9EC3-9AB985DFF8B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DF9C5E3-A276-481E-6AD1-E3F84D0B3F7C}"/>
              </a:ext>
            </a:extLst>
          </p:cNvPr>
          <p:cNvGraphicFramePr>
            <a:graphicFrameLocks noGrp="1"/>
          </p:cNvGraphicFramePr>
          <p:nvPr>
            <p:extLst>
              <p:ext uri="{D42A27DB-BD31-4B8C-83A1-F6EECF244321}">
                <p14:modId xmlns:p14="http://schemas.microsoft.com/office/powerpoint/2010/main" val="2242195936"/>
              </p:ext>
            </p:extLst>
          </p:nvPr>
        </p:nvGraphicFramePr>
        <p:xfrm>
          <a:off x="567397" y="136601"/>
          <a:ext cx="11057206" cy="3242604"/>
        </p:xfrm>
        <a:graphic>
          <a:graphicData uri="http://schemas.openxmlformats.org/drawingml/2006/table">
            <a:tbl>
              <a:tblPr firstRow="1" bandRow="1">
                <a:tableStyleId>{5C22544A-7EE6-4342-B048-85BDC9FD1C3A}</a:tableStyleId>
              </a:tblPr>
              <a:tblGrid>
                <a:gridCol w="4951828">
                  <a:extLst>
                    <a:ext uri="{9D8B030D-6E8A-4147-A177-3AD203B41FA5}">
                      <a16:colId xmlns:a16="http://schemas.microsoft.com/office/drawing/2014/main" xmlns="" val="4147536793"/>
                    </a:ext>
                  </a:extLst>
                </a:gridCol>
                <a:gridCol w="3404382">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8217">
                <a:tc rowSpan="3">
                  <a:txBody>
                    <a:bodyPr/>
                    <a:lstStyle/>
                    <a:p>
                      <a:pPr algn="just"/>
                      <a:r>
                        <a:rPr lang="en-IN" sz="2400" dirty="0">
                          <a:latin typeface="Arial" panose="020B0604020202020204" pitchFamily="34" charset="0"/>
                          <a:cs typeface="Arial" panose="020B0604020202020204" pitchFamily="34" charset="0"/>
                        </a:rPr>
                        <a:t>Computation of capital gains</a:t>
                      </a:r>
                    </a:p>
                  </a:txBody>
                  <a:tcPr/>
                </a:tc>
                <a:tc>
                  <a:txBody>
                    <a:bodyPr/>
                    <a:lstStyle/>
                    <a:p>
                      <a:pPr algn="just"/>
                      <a:r>
                        <a:rPr lang="en-IN" sz="2400" dirty="0">
                          <a:latin typeface="Arial" panose="020B0604020202020204" pitchFamily="34" charset="0"/>
                          <a:cs typeface="Arial" panose="020B0604020202020204" pitchFamily="34" charset="0"/>
                        </a:rPr>
                        <a:t>Section 72(1)</a:t>
                      </a:r>
                    </a:p>
                  </a:txBody>
                  <a:tcPr/>
                </a:tc>
                <a:tc>
                  <a:txBody>
                    <a:bodyPr/>
                    <a:lstStyle/>
                    <a:p>
                      <a:pPr algn="just"/>
                      <a:r>
                        <a:rPr lang="en-IN" sz="2400" dirty="0">
                          <a:latin typeface="Arial" panose="020B0604020202020204" pitchFamily="34" charset="0"/>
                          <a:cs typeface="Arial" panose="020B0604020202020204" pitchFamily="34" charset="0"/>
                        </a:rPr>
                        <a:t>Section 48</a:t>
                      </a:r>
                    </a:p>
                  </a:txBody>
                  <a:tcPr/>
                </a:tc>
                <a:extLst>
                  <a:ext uri="{0D108BD9-81ED-4DB2-BD59-A6C34878D82A}">
                    <a16:rowId xmlns:a16="http://schemas.microsoft.com/office/drawing/2014/main" xmlns="" val="1170091891"/>
                  </a:ext>
                </a:extLst>
              </a:tr>
              <a:tr h="717452">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72(1)(a)</a:t>
                      </a:r>
                    </a:p>
                  </a:txBody>
                  <a:tcPr/>
                </a:tc>
                <a:tc>
                  <a:txBody>
                    <a:bodyPr/>
                    <a:lstStyle/>
                    <a:p>
                      <a:pPr algn="just"/>
                      <a:r>
                        <a:rPr lang="en-IN" sz="2400" dirty="0">
                          <a:latin typeface="Arial" panose="020B0604020202020204" pitchFamily="34" charset="0"/>
                          <a:cs typeface="Arial" panose="020B0604020202020204" pitchFamily="34" charset="0"/>
                        </a:rPr>
                        <a:t>Section 48(i)</a:t>
                      </a:r>
                    </a:p>
                  </a:txBody>
                  <a:tcPr/>
                </a:tc>
                <a:extLst>
                  <a:ext uri="{0D108BD9-81ED-4DB2-BD59-A6C34878D82A}">
                    <a16:rowId xmlns:a16="http://schemas.microsoft.com/office/drawing/2014/main" xmlns="" val="2381362444"/>
                  </a:ext>
                </a:extLst>
              </a:tr>
              <a:tr h="576775">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72(1)(b)</a:t>
                      </a:r>
                    </a:p>
                  </a:txBody>
                  <a:tcPr/>
                </a:tc>
                <a:tc>
                  <a:txBody>
                    <a:bodyPr/>
                    <a:lstStyle/>
                    <a:p>
                      <a:pPr algn="just"/>
                      <a:r>
                        <a:rPr lang="en-IN" sz="2400" dirty="0">
                          <a:latin typeface="Arial" panose="020B0604020202020204" pitchFamily="34" charset="0"/>
                          <a:cs typeface="Arial" panose="020B0604020202020204" pitchFamily="34" charset="0"/>
                        </a:rPr>
                        <a:t>Section 48(ii)</a:t>
                      </a:r>
                    </a:p>
                  </a:txBody>
                  <a:tcPr/>
                </a:tc>
                <a:extLst>
                  <a:ext uri="{0D108BD9-81ED-4DB2-BD59-A6C34878D82A}">
                    <a16:rowId xmlns:a16="http://schemas.microsoft.com/office/drawing/2014/main" xmlns="" val="1550895672"/>
                  </a:ext>
                </a:extLst>
              </a:tr>
              <a:tr h="661182">
                <a:tc>
                  <a:txBody>
                    <a:bodyPr/>
                    <a:lstStyle/>
                    <a:p>
                      <a:pPr algn="just"/>
                      <a:r>
                        <a:rPr lang="en-US" sz="2400" dirty="0">
                          <a:latin typeface="Arial" panose="020B0604020202020204" pitchFamily="34" charset="0"/>
                          <a:cs typeface="Arial" panose="020B0604020202020204" pitchFamily="34" charset="0"/>
                        </a:rPr>
                        <a:t>"Indexed cost of acquisition" and "indexed cost of any improvement"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72(2)</a:t>
                      </a:r>
                    </a:p>
                  </a:txBody>
                  <a:tcPr/>
                </a:tc>
                <a:tc>
                  <a:txBody>
                    <a:bodyPr/>
                    <a:lstStyle/>
                    <a:p>
                      <a:pPr algn="just"/>
                      <a:r>
                        <a:rPr lang="en-IN" sz="2400" dirty="0">
                          <a:latin typeface="Arial" panose="020B0604020202020204" pitchFamily="34" charset="0"/>
                          <a:cs typeface="Arial" panose="020B0604020202020204" pitchFamily="34" charset="0"/>
                        </a:rPr>
                        <a:t>Section 48, 2nd Proviso</a:t>
                      </a:r>
                    </a:p>
                  </a:txBody>
                  <a:tcPr/>
                </a:tc>
                <a:extLst>
                  <a:ext uri="{0D108BD9-81ED-4DB2-BD59-A6C34878D82A}">
                    <a16:rowId xmlns:a16="http://schemas.microsoft.com/office/drawing/2014/main" xmlns="" val="185558302"/>
                  </a:ext>
                </a:extLst>
              </a:tr>
            </a:tbl>
          </a:graphicData>
        </a:graphic>
      </p:graphicFrame>
    </p:spTree>
    <p:extLst>
      <p:ext uri="{BB962C8B-B14F-4D97-AF65-F5344CB8AC3E}">
        <p14:creationId xmlns:p14="http://schemas.microsoft.com/office/powerpoint/2010/main" val="564608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CAB360-DC6C-12AB-151E-06AD87AA820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2157CB9-8EAC-61DA-2640-72F6A049E0EC}"/>
              </a:ext>
            </a:extLst>
          </p:cNvPr>
          <p:cNvGraphicFramePr>
            <a:graphicFrameLocks noGrp="1"/>
          </p:cNvGraphicFramePr>
          <p:nvPr>
            <p:extLst>
              <p:ext uri="{D42A27DB-BD31-4B8C-83A1-F6EECF244321}">
                <p14:modId xmlns:p14="http://schemas.microsoft.com/office/powerpoint/2010/main" val="2598623243"/>
              </p:ext>
            </p:extLst>
          </p:nvPr>
        </p:nvGraphicFramePr>
        <p:xfrm>
          <a:off x="567397" y="136601"/>
          <a:ext cx="11057206" cy="5943600"/>
        </p:xfrm>
        <a:graphic>
          <a:graphicData uri="http://schemas.openxmlformats.org/drawingml/2006/table">
            <a:tbl>
              <a:tblPr firstRow="1" bandRow="1">
                <a:tableStyleId>{5C22544A-7EE6-4342-B048-85BDC9FD1C3A}</a:tableStyleId>
              </a:tblPr>
              <a:tblGrid>
                <a:gridCol w="4951828">
                  <a:extLst>
                    <a:ext uri="{9D8B030D-6E8A-4147-A177-3AD203B41FA5}">
                      <a16:colId xmlns:a16="http://schemas.microsoft.com/office/drawing/2014/main" xmlns="" val="4147536793"/>
                    </a:ext>
                  </a:extLst>
                </a:gridCol>
                <a:gridCol w="3404382">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8217">
                <a:tc rowSpan="2">
                  <a:txBody>
                    <a:bodyPr/>
                    <a:lstStyle/>
                    <a:p>
                      <a:pPr algn="just"/>
                      <a:r>
                        <a:rPr lang="en-US" sz="2400" dirty="0">
                          <a:latin typeface="Arial" panose="020B0604020202020204" pitchFamily="34" charset="0"/>
                          <a:cs typeface="Arial" panose="020B0604020202020204" pitchFamily="34" charset="0"/>
                        </a:rPr>
                        <a:t>Amounts not allowed as a deduction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72(3)(a)</a:t>
                      </a:r>
                    </a:p>
                  </a:txBody>
                  <a:tcPr/>
                </a:tc>
                <a:tc>
                  <a:txBody>
                    <a:bodyPr/>
                    <a:lstStyle/>
                    <a:p>
                      <a:pPr algn="just"/>
                      <a:r>
                        <a:rPr lang="en-IN" sz="2400" dirty="0">
                          <a:latin typeface="Arial" panose="020B0604020202020204" pitchFamily="34" charset="0"/>
                          <a:cs typeface="Arial" panose="020B0604020202020204" pitchFamily="34" charset="0"/>
                        </a:rPr>
                        <a:t>Section 48(ii), Proviso</a:t>
                      </a:r>
                    </a:p>
                  </a:txBody>
                  <a:tcPr/>
                </a:tc>
                <a:extLst>
                  <a:ext uri="{0D108BD9-81ED-4DB2-BD59-A6C34878D82A}">
                    <a16:rowId xmlns:a16="http://schemas.microsoft.com/office/drawing/2014/main" xmlns="" val="1170091891"/>
                  </a:ext>
                </a:extLst>
              </a:tr>
              <a:tr h="717452">
                <a:tc vMerge="1">
                  <a:txBody>
                    <a:bodyPr/>
                    <a:lstStyle/>
                    <a:p>
                      <a:endParaRPr lang="en-IN" sz="2400" dirty="0"/>
                    </a:p>
                  </a:txBody>
                  <a:tcPr/>
                </a:tc>
                <a:tc>
                  <a:txBody>
                    <a:bodyPr/>
                    <a:lstStyle/>
                    <a:p>
                      <a:pPr algn="just"/>
                      <a:r>
                        <a:rPr lang="en-IN" sz="2400" dirty="0">
                          <a:latin typeface="Arial" panose="020B0604020202020204" pitchFamily="34" charset="0"/>
                          <a:cs typeface="Arial" panose="020B0604020202020204" pitchFamily="34" charset="0"/>
                        </a:rPr>
                        <a:t>Section 72(3)(b)</a:t>
                      </a:r>
                    </a:p>
                  </a:txBody>
                  <a:tcPr/>
                </a:tc>
                <a:tc>
                  <a:txBody>
                    <a:bodyPr/>
                    <a:lstStyle/>
                    <a:p>
                      <a:pPr algn="just"/>
                      <a:r>
                        <a:rPr lang="en-IN" sz="2400" dirty="0">
                          <a:latin typeface="Arial" panose="020B0604020202020204" pitchFamily="34" charset="0"/>
                          <a:cs typeface="Arial" panose="020B0604020202020204" pitchFamily="34" charset="0"/>
                        </a:rPr>
                        <a:t>Section 48, 7th Proviso</a:t>
                      </a:r>
                    </a:p>
                  </a:txBody>
                  <a:tcPr/>
                </a:tc>
                <a:extLst>
                  <a:ext uri="{0D108BD9-81ED-4DB2-BD59-A6C34878D82A}">
                    <a16:rowId xmlns:a16="http://schemas.microsoft.com/office/drawing/2014/main" xmlns="" val="2381362444"/>
                  </a:ext>
                </a:extLst>
              </a:tr>
              <a:tr h="661182">
                <a:tc>
                  <a:txBody>
                    <a:bodyPr/>
                    <a:lstStyle/>
                    <a:p>
                      <a:pPr algn="just"/>
                      <a:r>
                        <a:rPr lang="en-US" sz="2400" dirty="0">
                          <a:latin typeface="Arial" panose="020B0604020202020204" pitchFamily="34" charset="0"/>
                          <a:cs typeface="Arial" panose="020B0604020202020204" pitchFamily="34" charset="0"/>
                        </a:rPr>
                        <a:t>If a unit holder receives any amount from a business trust with respect to a unit that is not in the nature of income under Schedule V</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72(4)</a:t>
                      </a:r>
                    </a:p>
                  </a:txBody>
                  <a:tcPr/>
                </a:tc>
                <a:tc>
                  <a:txBody>
                    <a:bodyPr/>
                    <a:lstStyle/>
                    <a:p>
                      <a:pPr algn="just"/>
                      <a:r>
                        <a:rPr lang="en-IN" sz="2400" dirty="0">
                          <a:latin typeface="Arial" panose="020B0604020202020204" pitchFamily="34" charset="0"/>
                          <a:cs typeface="Arial" panose="020B0604020202020204" pitchFamily="34" charset="0"/>
                        </a:rPr>
                        <a:t>Section 48(ii), Explanations</a:t>
                      </a:r>
                    </a:p>
                    <a:p>
                      <a:pPr algn="just"/>
                      <a:r>
                        <a:rPr lang="en-IN" sz="2400" dirty="0">
                          <a:latin typeface="Arial" panose="020B0604020202020204" pitchFamily="34" charset="0"/>
                          <a:cs typeface="Arial" panose="020B0604020202020204" pitchFamily="34" charset="0"/>
                        </a:rPr>
                        <a:t>1 &amp; 2</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In case of value of any money or capital asset received by a specified person from a specified entity, as referred to in section 67(10)</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72(5)</a:t>
                      </a:r>
                    </a:p>
                  </a:txBody>
                  <a:tcPr/>
                </a:tc>
                <a:tc>
                  <a:txBody>
                    <a:bodyPr/>
                    <a:lstStyle/>
                    <a:p>
                      <a:pPr algn="just"/>
                      <a:r>
                        <a:rPr lang="en-IN" sz="2400" dirty="0">
                          <a:latin typeface="Arial" panose="020B0604020202020204" pitchFamily="34" charset="0"/>
                          <a:cs typeface="Arial" panose="020B0604020202020204" pitchFamily="34" charset="0"/>
                        </a:rPr>
                        <a:t>Section 48(iii)</a:t>
                      </a:r>
                    </a:p>
                  </a:txBody>
                  <a:tcPr/>
                </a:tc>
                <a:extLst>
                  <a:ext uri="{0D108BD9-81ED-4DB2-BD59-A6C34878D82A}">
                    <a16:rowId xmlns:a16="http://schemas.microsoft.com/office/drawing/2014/main" xmlns="" val="366105704"/>
                  </a:ext>
                </a:extLst>
              </a:tr>
            </a:tbl>
          </a:graphicData>
        </a:graphic>
      </p:graphicFrame>
    </p:spTree>
    <p:extLst>
      <p:ext uri="{BB962C8B-B14F-4D97-AF65-F5344CB8AC3E}">
        <p14:creationId xmlns:p14="http://schemas.microsoft.com/office/powerpoint/2010/main" val="521926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87C482-6B95-503C-A359-157061BD3DA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B8AA4AD-8671-8E3D-7345-B1AE374F1D7E}"/>
              </a:ext>
            </a:extLst>
          </p:cNvPr>
          <p:cNvGraphicFramePr>
            <a:graphicFrameLocks noGrp="1"/>
          </p:cNvGraphicFramePr>
          <p:nvPr>
            <p:extLst>
              <p:ext uri="{D42A27DB-BD31-4B8C-83A1-F6EECF244321}">
                <p14:modId xmlns:p14="http://schemas.microsoft.com/office/powerpoint/2010/main" val="2548922508"/>
              </p:ext>
            </p:extLst>
          </p:nvPr>
        </p:nvGraphicFramePr>
        <p:xfrm>
          <a:off x="567397" y="136601"/>
          <a:ext cx="11057206" cy="4480560"/>
        </p:xfrm>
        <a:graphic>
          <a:graphicData uri="http://schemas.openxmlformats.org/drawingml/2006/table">
            <a:tbl>
              <a:tblPr firstRow="1" bandRow="1">
                <a:tableStyleId>{5C22544A-7EE6-4342-B048-85BDC9FD1C3A}</a:tableStyleId>
              </a:tblPr>
              <a:tblGrid>
                <a:gridCol w="4951828">
                  <a:extLst>
                    <a:ext uri="{9D8B030D-6E8A-4147-A177-3AD203B41FA5}">
                      <a16:colId xmlns:a16="http://schemas.microsoft.com/office/drawing/2014/main" xmlns="" val="4147536793"/>
                    </a:ext>
                  </a:extLst>
                </a:gridCol>
                <a:gridCol w="3404382">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Meaning of "Cost Inflation Index"</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72(8)(a)</a:t>
                      </a:r>
                    </a:p>
                  </a:txBody>
                  <a:tcPr/>
                </a:tc>
                <a:tc>
                  <a:txBody>
                    <a:bodyPr/>
                    <a:lstStyle/>
                    <a:p>
                      <a:pPr algn="just"/>
                      <a:r>
                        <a:rPr lang="en-IN" sz="2400" dirty="0">
                          <a:latin typeface="Arial" panose="020B0604020202020204" pitchFamily="34" charset="0"/>
                          <a:cs typeface="Arial" panose="020B0604020202020204" pitchFamily="34" charset="0"/>
                        </a:rPr>
                        <a:t>Section 48, Explanation (v)</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Meaning of "indexed cost of acquisition"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72(8)(b)</a:t>
                      </a:r>
                    </a:p>
                  </a:txBody>
                  <a:tcPr/>
                </a:tc>
                <a:tc>
                  <a:txBody>
                    <a:bodyPr/>
                    <a:lstStyle/>
                    <a:p>
                      <a:pPr algn="just"/>
                      <a:r>
                        <a:rPr lang="en-IN" sz="2400" dirty="0">
                          <a:latin typeface="Arial" panose="020B0604020202020204" pitchFamily="34" charset="0"/>
                          <a:cs typeface="Arial" panose="020B0604020202020204" pitchFamily="34" charset="0"/>
                        </a:rPr>
                        <a:t>Section 48, Explanation (iii)</a:t>
                      </a:r>
                    </a:p>
                  </a:txBody>
                  <a:tcPr/>
                </a:tc>
                <a:extLst>
                  <a:ext uri="{0D108BD9-81ED-4DB2-BD59-A6C34878D82A}">
                    <a16:rowId xmlns:a16="http://schemas.microsoft.com/office/drawing/2014/main" xmlns="" val="640988737"/>
                  </a:ext>
                </a:extLst>
              </a:tr>
              <a:tr h="661182">
                <a:tc>
                  <a:txBody>
                    <a:bodyPr/>
                    <a:lstStyle/>
                    <a:p>
                      <a:pPr algn="just"/>
                      <a:r>
                        <a:rPr lang="en-US" sz="2400" dirty="0">
                          <a:latin typeface="Arial" panose="020B0604020202020204" pitchFamily="34" charset="0"/>
                          <a:cs typeface="Arial" panose="020B0604020202020204" pitchFamily="34" charset="0"/>
                        </a:rPr>
                        <a:t>Meaning of "indexed cost of any improvement"</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72(8)(c)</a:t>
                      </a:r>
                    </a:p>
                  </a:txBody>
                  <a:tcPr/>
                </a:tc>
                <a:tc>
                  <a:txBody>
                    <a:bodyPr/>
                    <a:lstStyle/>
                    <a:p>
                      <a:pPr algn="just"/>
                      <a:r>
                        <a:rPr lang="en-IN" sz="2400" dirty="0">
                          <a:latin typeface="Arial" panose="020B0604020202020204" pitchFamily="34" charset="0"/>
                          <a:cs typeface="Arial" panose="020B0604020202020204" pitchFamily="34" charset="0"/>
                        </a:rPr>
                        <a:t>Section 48, Explanation (iv)</a:t>
                      </a:r>
                    </a:p>
                  </a:txBody>
                  <a:tcPr/>
                </a:tc>
                <a:extLst>
                  <a:ext uri="{0D108BD9-81ED-4DB2-BD59-A6C34878D82A}">
                    <a16:rowId xmlns:a16="http://schemas.microsoft.com/office/drawing/2014/main" xmlns="" val="366105704"/>
                  </a:ext>
                </a:extLst>
              </a:tr>
              <a:tr h="661182">
                <a:tc>
                  <a:txBody>
                    <a:bodyPr/>
                    <a:lstStyle/>
                    <a:p>
                      <a:pPr algn="just"/>
                      <a:r>
                        <a:rPr lang="en-US" sz="2400" dirty="0">
                          <a:latin typeface="Arial" panose="020B0604020202020204" pitchFamily="34" charset="0"/>
                          <a:cs typeface="Arial" panose="020B0604020202020204" pitchFamily="34" charset="0"/>
                        </a:rPr>
                        <a:t>Conversion of Indian currency into foreign currency and the reconversion of foreign currency into Indian currency</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72(8)(d)</a:t>
                      </a:r>
                    </a:p>
                  </a:txBody>
                  <a:tcPr/>
                </a:tc>
                <a:tc>
                  <a:txBody>
                    <a:bodyPr/>
                    <a:lstStyle/>
                    <a:p>
                      <a:pPr algn="just"/>
                      <a:r>
                        <a:rPr lang="en-IN" sz="2400" dirty="0">
                          <a:latin typeface="Arial" panose="020B0604020202020204" pitchFamily="34" charset="0"/>
                          <a:cs typeface="Arial" panose="020B0604020202020204" pitchFamily="34" charset="0"/>
                        </a:rPr>
                        <a:t>Section 48, Explanation (ii)</a:t>
                      </a:r>
                    </a:p>
                  </a:txBody>
                  <a:tcPr/>
                </a:tc>
                <a:extLst>
                  <a:ext uri="{0D108BD9-81ED-4DB2-BD59-A6C34878D82A}">
                    <a16:rowId xmlns:a16="http://schemas.microsoft.com/office/drawing/2014/main" xmlns="" val="769354716"/>
                  </a:ext>
                </a:extLst>
              </a:tr>
            </a:tbl>
          </a:graphicData>
        </a:graphic>
      </p:graphicFrame>
    </p:spTree>
    <p:extLst>
      <p:ext uri="{BB962C8B-B14F-4D97-AF65-F5344CB8AC3E}">
        <p14:creationId xmlns:p14="http://schemas.microsoft.com/office/powerpoint/2010/main" val="598574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8FB546-6E68-E7E6-850F-36B440B27E9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C0DFC2AB-9399-99AC-C713-4EF8BA09502E}"/>
              </a:ext>
            </a:extLst>
          </p:cNvPr>
          <p:cNvSpPr txBox="1"/>
          <p:nvPr/>
        </p:nvSpPr>
        <p:spPr>
          <a:xfrm>
            <a:off x="1153551" y="-239150"/>
            <a:ext cx="10818056" cy="6186309"/>
          </a:xfrm>
          <a:prstGeom prst="rect">
            <a:avLst/>
          </a:prstGeom>
          <a:noFill/>
        </p:spPr>
        <p:txBody>
          <a:bodyPr wrap="square">
            <a:spAutoFit/>
          </a:bodyPr>
          <a:lstStyle/>
          <a:p>
            <a:r>
              <a:rPr lang="en-IN" sz="6600" dirty="0"/>
              <a:t>              </a:t>
            </a:r>
          </a:p>
          <a:p>
            <a:r>
              <a:rPr lang="en-US" sz="6600" dirty="0"/>
              <a:t>                 Section 73 –</a:t>
            </a:r>
          </a:p>
          <a:p>
            <a:r>
              <a:rPr lang="en-US" sz="6600" dirty="0"/>
              <a:t>                Capital gains</a:t>
            </a:r>
          </a:p>
          <a:p>
            <a:endParaRPr lang="en-US" sz="6600" dirty="0"/>
          </a:p>
          <a:p>
            <a:r>
              <a:rPr lang="en-US" sz="6600" b="1" dirty="0"/>
              <a:t>Cost with reference to certain </a:t>
            </a:r>
          </a:p>
          <a:p>
            <a:r>
              <a:rPr lang="en-US" sz="6600" b="1" dirty="0"/>
              <a:t>        modes of acquisition</a:t>
            </a:r>
            <a:endParaRPr lang="en-IN" sz="6600" b="1" dirty="0"/>
          </a:p>
        </p:txBody>
      </p:sp>
    </p:spTree>
    <p:extLst>
      <p:ext uri="{BB962C8B-B14F-4D97-AF65-F5344CB8AC3E}">
        <p14:creationId xmlns:p14="http://schemas.microsoft.com/office/powerpoint/2010/main" val="24040539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1C3816-42B0-CCB2-BD0F-6207E429331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2FD9E55-A23D-B108-6968-44109DE3FEA9}"/>
              </a:ext>
            </a:extLst>
          </p:cNvPr>
          <p:cNvGraphicFramePr>
            <a:graphicFrameLocks noGrp="1"/>
          </p:cNvGraphicFramePr>
          <p:nvPr>
            <p:extLst>
              <p:ext uri="{D42A27DB-BD31-4B8C-83A1-F6EECF244321}">
                <p14:modId xmlns:p14="http://schemas.microsoft.com/office/powerpoint/2010/main" val="633049954"/>
              </p:ext>
            </p:extLst>
          </p:nvPr>
        </p:nvGraphicFramePr>
        <p:xfrm>
          <a:off x="567397" y="136601"/>
          <a:ext cx="11057206" cy="603504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If the capital asset became the property of the assessee-</a:t>
                      </a:r>
                    </a:p>
                    <a:p>
                      <a:pPr algn="just"/>
                      <a:r>
                        <a:rPr lang="en-US" sz="2400" dirty="0">
                          <a:latin typeface="Arial" panose="020B0604020202020204" pitchFamily="34" charset="0"/>
                          <a:cs typeface="Arial" panose="020B0604020202020204" pitchFamily="34" charset="0"/>
                        </a:rPr>
                        <a:t>(a) under a gift or will; or</a:t>
                      </a:r>
                    </a:p>
                    <a:p>
                      <a:pPr algn="just"/>
                      <a:r>
                        <a:rPr lang="en-US" sz="2400" dirty="0">
                          <a:latin typeface="Arial" panose="020B0604020202020204" pitchFamily="34" charset="0"/>
                          <a:cs typeface="Arial" panose="020B0604020202020204" pitchFamily="34" charset="0"/>
                        </a:rPr>
                        <a:t>(b) by succession, inheritance or devolution79; or</a:t>
                      </a:r>
                    </a:p>
                    <a:p>
                      <a:pPr algn="just"/>
                      <a:r>
                        <a:rPr lang="en-US" sz="2400" dirty="0">
                          <a:latin typeface="Arial" panose="020B0604020202020204" pitchFamily="34" charset="0"/>
                          <a:cs typeface="Arial" panose="020B0604020202020204" pitchFamily="34" charset="0"/>
                        </a:rPr>
                        <a:t>(c) on any distribution of assets on the liquidation of a company; or</a:t>
                      </a:r>
                    </a:p>
                    <a:p>
                      <a:pPr algn="just"/>
                      <a:r>
                        <a:rPr lang="en-US" sz="2400" dirty="0">
                          <a:latin typeface="Arial" panose="020B0604020202020204" pitchFamily="34" charset="0"/>
                          <a:cs typeface="Arial" panose="020B0604020202020204" pitchFamily="34" charset="0"/>
                        </a:rPr>
                        <a:t>(d) under a transfer to a revocable or an irrevocable trust; or</a:t>
                      </a:r>
                    </a:p>
                    <a:p>
                      <a:pPr algn="just"/>
                      <a:r>
                        <a:rPr lang="en-US" sz="2400" dirty="0">
                          <a:latin typeface="Arial" panose="020B0604020202020204" pitchFamily="34" charset="0"/>
                          <a:cs typeface="Arial" panose="020B0604020202020204" pitchFamily="34" charset="0"/>
                        </a:rPr>
                        <a:t>(e) being a Hindu undivided family, by the mode referred to in section 99(3) after the 31st December, 1969; or</a:t>
                      </a:r>
                    </a:p>
                    <a:p>
                      <a:pPr algn="just"/>
                      <a:r>
                        <a:rPr lang="en-US" sz="2400" dirty="0">
                          <a:latin typeface="Arial" panose="020B0604020202020204" pitchFamily="34" charset="0"/>
                          <a:cs typeface="Arial" panose="020B0604020202020204" pitchFamily="34" charset="0"/>
                        </a:rPr>
                        <a:t>(f) under any such transfer as is referred to in section 70(1)(a), (c), (d), (e), (g), (h), (i), (i), (I), (m), (n), (o), (t), (u), (v), (w), (</a:t>
                      </a:r>
                      <a:r>
                        <a:rPr lang="en-US" sz="2400" dirty="0" err="1">
                          <a:latin typeface="Arial" panose="020B0604020202020204" pitchFamily="34" charset="0"/>
                          <a:cs typeface="Arial" panose="020B0604020202020204" pitchFamily="34" charset="0"/>
                        </a:rPr>
                        <a:t>zd</a:t>
                      </a:r>
                      <a:r>
                        <a:rPr lang="en-US" sz="2400" dirty="0">
                          <a:latin typeface="Arial" panose="020B0604020202020204" pitchFamily="34" charset="0"/>
                          <a:cs typeface="Arial" panose="020B0604020202020204" pitchFamily="34" charset="0"/>
                        </a:rPr>
                        <a:t>), (ze) or (</a:t>
                      </a:r>
                      <a:r>
                        <a:rPr lang="en-US" sz="2400" dirty="0" err="1">
                          <a:latin typeface="Arial" panose="020B0604020202020204" pitchFamily="34" charset="0"/>
                          <a:cs typeface="Arial" panose="020B0604020202020204" pitchFamily="34" charset="0"/>
                        </a:rPr>
                        <a:t>zf</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1</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49(1)</a:t>
                      </a:r>
                    </a:p>
                  </a:txBody>
                  <a:tcPr/>
                </a:tc>
                <a:extLst>
                  <a:ext uri="{0D108BD9-81ED-4DB2-BD59-A6C34878D82A}">
                    <a16:rowId xmlns:a16="http://schemas.microsoft.com/office/drawing/2014/main" xmlns="" val="185558302"/>
                  </a:ext>
                </a:extLst>
              </a:tr>
            </a:tbl>
          </a:graphicData>
        </a:graphic>
      </p:graphicFrame>
    </p:spTree>
    <p:extLst>
      <p:ext uri="{BB962C8B-B14F-4D97-AF65-F5344CB8AC3E}">
        <p14:creationId xmlns:p14="http://schemas.microsoft.com/office/powerpoint/2010/main" val="35690399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44337A-ACF0-6033-2A54-8FC10BD4540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D11DC43-5FD5-03ED-F078-5BE12E7C569E}"/>
              </a:ext>
            </a:extLst>
          </p:cNvPr>
          <p:cNvGraphicFramePr>
            <a:graphicFrameLocks noGrp="1"/>
          </p:cNvGraphicFramePr>
          <p:nvPr>
            <p:extLst>
              <p:ext uri="{D42A27DB-BD31-4B8C-83A1-F6EECF244321}">
                <p14:modId xmlns:p14="http://schemas.microsoft.com/office/powerpoint/2010/main" val="746695582"/>
              </p:ext>
            </p:extLst>
          </p:nvPr>
        </p:nvGraphicFramePr>
        <p:xfrm>
          <a:off x="567397" y="136601"/>
          <a:ext cx="11057206" cy="548640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Capital asset, being a share or shares in an amalgamated company which is an Indian company that became the property of the assessee in consideration of a transfer80 referred to in section 70(1)(f)</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2</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Capital asset being a share or debenture of a company, which became the property of the assessee in consideration of a transfer referred to in section 70(1)(z) (za).</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3</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a:t>
                      </a:r>
                    </a:p>
                  </a:txBody>
                  <a:tcPr/>
                </a:tc>
                <a:extLst>
                  <a:ext uri="{0D108BD9-81ED-4DB2-BD59-A6C34878D82A}">
                    <a16:rowId xmlns:a16="http://schemas.microsoft.com/office/drawing/2014/main" xmlns="" val="769354716"/>
                  </a:ext>
                </a:extLst>
              </a:tr>
              <a:tr h="661182">
                <a:tc>
                  <a:txBody>
                    <a:bodyPr/>
                    <a:lstStyle/>
                    <a:p>
                      <a:pPr algn="just"/>
                      <a:r>
                        <a:rPr lang="en-US" sz="2400" dirty="0">
                          <a:latin typeface="Arial" panose="020B0604020202020204" pitchFamily="34" charset="0"/>
                          <a:cs typeface="Arial" panose="020B0604020202020204" pitchFamily="34" charset="0"/>
                        </a:rPr>
                        <a:t>Capital asset, being specified security or sweat equity shares, referred to in section 17(1)(d)</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4</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49(2AA)</a:t>
                      </a:r>
                    </a:p>
                  </a:txBody>
                  <a:tcPr/>
                </a:tc>
                <a:extLst>
                  <a:ext uri="{0D108BD9-81ED-4DB2-BD59-A6C34878D82A}">
                    <a16:rowId xmlns:a16="http://schemas.microsoft.com/office/drawing/2014/main" xmlns="" val="1910924694"/>
                  </a:ext>
                </a:extLst>
              </a:tr>
            </a:tbl>
          </a:graphicData>
        </a:graphic>
      </p:graphicFrame>
    </p:spTree>
    <p:extLst>
      <p:ext uri="{BB962C8B-B14F-4D97-AF65-F5344CB8AC3E}">
        <p14:creationId xmlns:p14="http://schemas.microsoft.com/office/powerpoint/2010/main" val="6829543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71E9DA-ED5E-707B-3830-C2DFDCF23C3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B154450F-8EE2-B870-BFF6-2D4AB290BCFF}"/>
              </a:ext>
            </a:extLst>
          </p:cNvPr>
          <p:cNvGraphicFramePr>
            <a:graphicFrameLocks noGrp="1"/>
          </p:cNvGraphicFramePr>
          <p:nvPr>
            <p:extLst>
              <p:ext uri="{D42A27DB-BD31-4B8C-83A1-F6EECF244321}">
                <p14:modId xmlns:p14="http://schemas.microsoft.com/office/powerpoint/2010/main" val="769962034"/>
              </p:ext>
            </p:extLst>
          </p:nvPr>
        </p:nvGraphicFramePr>
        <p:xfrm>
          <a:off x="567397" y="136601"/>
          <a:ext cx="11057206" cy="585216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Capital asset, being rights of a partner referred to in section 42 of the Limited Liability Partnership Act, 2008 (6 of 2009), which became the property of the assessee on conversion as referred to in section 70(1)(ze)</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5</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49(2AAA)</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Capital asset, being share or shares of a company acquired by a non-resident assessee on redemption of Global Depository Receipts referred to in section 209(1) (Table: Sl. No. 2) held by such assessee.</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6</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49(2ABB)</a:t>
                      </a:r>
                    </a:p>
                  </a:txBody>
                  <a:tcPr/>
                </a:tc>
                <a:extLst>
                  <a:ext uri="{0D108BD9-81ED-4DB2-BD59-A6C34878D82A}">
                    <a16:rowId xmlns:a16="http://schemas.microsoft.com/office/drawing/2014/main" xmlns="" val="769354716"/>
                  </a:ext>
                </a:extLst>
              </a:tr>
              <a:tr h="661182">
                <a:tc>
                  <a:txBody>
                    <a:bodyPr/>
                    <a:lstStyle/>
                    <a:p>
                      <a:pPr algn="just"/>
                      <a:r>
                        <a:rPr lang="en-US" sz="2400" dirty="0">
                          <a:latin typeface="Arial" panose="020B0604020202020204" pitchFamily="34" charset="0"/>
                          <a:cs typeface="Arial" panose="020B0604020202020204" pitchFamily="34" charset="0"/>
                        </a:rPr>
                        <a:t>Capital asset, being a unit of a business trust, which became the property of the assessee in consideration of a transfer as referred to in section 70(1)(</a:t>
                      </a:r>
                      <a:r>
                        <a:rPr lang="en-US" sz="2400" dirty="0" err="1">
                          <a:latin typeface="Arial" panose="020B0604020202020204" pitchFamily="34" charset="0"/>
                          <a:cs typeface="Arial" panose="020B0604020202020204" pitchFamily="34" charset="0"/>
                        </a:rPr>
                        <a:t>zl</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7</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49(2AC)</a:t>
                      </a:r>
                    </a:p>
                  </a:txBody>
                  <a:tcPr/>
                </a:tc>
                <a:extLst>
                  <a:ext uri="{0D108BD9-81ED-4DB2-BD59-A6C34878D82A}">
                    <a16:rowId xmlns:a16="http://schemas.microsoft.com/office/drawing/2014/main" xmlns="" val="1910924694"/>
                  </a:ext>
                </a:extLst>
              </a:tr>
            </a:tbl>
          </a:graphicData>
        </a:graphic>
      </p:graphicFrame>
    </p:spTree>
    <p:extLst>
      <p:ext uri="{BB962C8B-B14F-4D97-AF65-F5344CB8AC3E}">
        <p14:creationId xmlns:p14="http://schemas.microsoft.com/office/powerpoint/2010/main" val="66588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A4A7293F-E386-7FDA-28A0-4D5B6F1DF469}"/>
              </a:ext>
            </a:extLst>
          </p:cNvPr>
          <p:cNvGraphicFramePr>
            <a:graphicFrameLocks noGrp="1"/>
          </p:cNvGraphicFramePr>
          <p:nvPr>
            <p:extLst/>
          </p:nvPr>
        </p:nvGraphicFramePr>
        <p:xfrm>
          <a:off x="127819" y="180340"/>
          <a:ext cx="11729883" cy="6771640"/>
        </p:xfrm>
        <a:graphic>
          <a:graphicData uri="http://schemas.openxmlformats.org/drawingml/2006/table">
            <a:tbl>
              <a:tblPr firstRow="1" bandRow="1">
                <a:tableStyleId>{5C22544A-7EE6-4342-B048-85BDC9FD1C3A}</a:tableStyleId>
              </a:tblPr>
              <a:tblGrid>
                <a:gridCol w="6779418">
                  <a:extLst>
                    <a:ext uri="{9D8B030D-6E8A-4147-A177-3AD203B41FA5}">
                      <a16:colId xmlns="" xmlns:a16="http://schemas.microsoft.com/office/drawing/2014/main" val="3640886132"/>
                    </a:ext>
                  </a:extLst>
                </a:gridCol>
                <a:gridCol w="4950465">
                  <a:extLst>
                    <a:ext uri="{9D8B030D-6E8A-4147-A177-3AD203B41FA5}">
                      <a16:colId xmlns="" xmlns:a16="http://schemas.microsoft.com/office/drawing/2014/main" val="2181447253"/>
                    </a:ext>
                  </a:extLst>
                </a:gridCol>
              </a:tblGrid>
              <a:tr h="370840">
                <a:tc>
                  <a:txBody>
                    <a:bodyPr/>
                    <a:lstStyle/>
                    <a:p>
                      <a:r>
                        <a:rPr lang="en-IN" b="1" dirty="0"/>
                        <a:t>Income Tax Act 2025</a:t>
                      </a:r>
                    </a:p>
                  </a:txBody>
                  <a:tcPr/>
                </a:tc>
                <a:tc>
                  <a:txBody>
                    <a:bodyPr/>
                    <a:lstStyle/>
                    <a:p>
                      <a:r>
                        <a:rPr lang="en-IN" b="1" dirty="0"/>
                        <a:t>Income Tax Act 1961</a:t>
                      </a:r>
                    </a:p>
                  </a:txBody>
                  <a:tcPr/>
                </a:tc>
                <a:extLst>
                  <a:ext uri="{0D108BD9-81ED-4DB2-BD59-A6C34878D82A}">
                    <a16:rowId xmlns="" xmlns:a16="http://schemas.microsoft.com/office/drawing/2014/main" val="4002244005"/>
                  </a:ext>
                </a:extLst>
              </a:tr>
              <a:tr h="370840">
                <a:tc>
                  <a:txBody>
                    <a:bodyPr/>
                    <a:lstStyle/>
                    <a:p>
                      <a:r>
                        <a:rPr lang="en-IN" b="1" u="sng" dirty="0"/>
                        <a:t>Section 4 of Income Tax Act </a:t>
                      </a:r>
                    </a:p>
                    <a:p>
                      <a:pPr algn="just"/>
                      <a:r>
                        <a:rPr lang="en-US" sz="1800" b="1" i="0" u="none" strike="noStrike" kern="1200" baseline="0" dirty="0">
                          <a:solidFill>
                            <a:schemeClr val="dk1"/>
                          </a:solidFill>
                          <a:latin typeface="+mn-lt"/>
                          <a:ea typeface="+mn-ea"/>
                          <a:cs typeface="+mn-cs"/>
                        </a:rPr>
                        <a:t>4</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Where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any Central Act enacts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that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income-tax shall </a:t>
                      </a:r>
                      <a:r>
                        <a:rPr lang="en-US" sz="1800" b="1" i="0" u="none" strike="noStrike" kern="1200" baseline="0" dirty="0">
                          <a:solidFill>
                            <a:srgbClr val="FF0000"/>
                          </a:solidFill>
                          <a:latin typeface="Arial" panose="020B0604020202020204" pitchFamily="34" charset="0"/>
                          <a:ea typeface="+mn-ea"/>
                          <a:cs typeface="Arial" panose="020B0604020202020204" pitchFamily="34" charset="0"/>
                        </a:rPr>
                        <a:t>be charged for any </a:t>
                      </a:r>
                      <a:r>
                        <a:rPr lang="en-IN" sz="1800" b="1" i="0" u="none" strike="noStrike" kern="1200" baseline="0" dirty="0">
                          <a:solidFill>
                            <a:srgbClr val="FF0000"/>
                          </a:solidFill>
                          <a:latin typeface="Arial" panose="020B0604020202020204" pitchFamily="34" charset="0"/>
                          <a:ea typeface="+mn-ea"/>
                          <a:cs typeface="Arial" panose="020B0604020202020204" pitchFamily="34" charset="0"/>
                        </a:rPr>
                        <a:t>Tax </a:t>
                      </a:r>
                      <a:r>
                        <a:rPr lang="en-US" sz="1800" b="1" i="0" u="none" strike="noStrike" kern="1200" baseline="0" dirty="0">
                          <a:solidFill>
                            <a:srgbClr val="FF0000"/>
                          </a:solidFill>
                          <a:latin typeface="Arial" panose="020B0604020202020204" pitchFamily="34" charset="0"/>
                          <a:ea typeface="+mn-ea"/>
                          <a:cs typeface="Arial" panose="020B0604020202020204" pitchFamily="34" charset="0"/>
                        </a:rPr>
                        <a:t>year at </a:t>
                      </a:r>
                      <a:r>
                        <a:rPr lang="en-US" sz="1800" b="1" i="0" u="sng" strike="noStrike" kern="1200" baseline="0" dirty="0">
                          <a:solidFill>
                            <a:srgbClr val="FF0000"/>
                          </a:solidFill>
                          <a:latin typeface="Arial" panose="020B0604020202020204" pitchFamily="34" charset="0"/>
                          <a:ea typeface="+mn-ea"/>
                          <a:cs typeface="Arial" panose="020B0604020202020204" pitchFamily="34" charset="0"/>
                        </a:rPr>
                        <a:t>any rate or rates</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income-tax for such tax year shall be charged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at that rate or those rates </a:t>
                      </a:r>
                      <a:r>
                        <a:rPr lang="en-US" sz="1800" b="1" i="0" u="sng" strike="noStrike" kern="1200" baseline="0" dirty="0">
                          <a:solidFill>
                            <a:srgbClr val="FF0000"/>
                          </a:solidFill>
                          <a:latin typeface="Arial" panose="020B0604020202020204" pitchFamily="34" charset="0"/>
                          <a:ea typeface="+mn-ea"/>
                          <a:cs typeface="Arial" panose="020B0604020202020204" pitchFamily="34" charset="0"/>
                        </a:rPr>
                        <a:t>i</a:t>
                      </a:r>
                      <a:r>
                        <a:rPr lang="en-US" sz="1800" b="1" i="0" u="sng" strike="noStrike" kern="1200" baseline="0" dirty="0">
                          <a:solidFill>
                            <a:srgbClr val="00B050"/>
                          </a:solidFill>
                          <a:latin typeface="Arial" panose="020B0604020202020204" pitchFamily="34" charset="0"/>
                          <a:ea typeface="+mn-ea"/>
                          <a:cs typeface="Arial" panose="020B0604020202020204" pitchFamily="34" charset="0"/>
                        </a:rPr>
                        <a:t>n accordance with </a:t>
                      </a:r>
                      <a:r>
                        <a:rPr lang="en-US" sz="1800" b="1" i="0" u="none" strike="noStrike" kern="1200" baseline="0" dirty="0">
                          <a:solidFill>
                            <a:srgbClr val="00B050"/>
                          </a:solidFill>
                          <a:latin typeface="Arial" panose="020B0604020202020204" pitchFamily="34" charset="0"/>
                          <a:ea typeface="+mn-ea"/>
                          <a:cs typeface="Arial" panose="020B0604020202020204" pitchFamily="34" charset="0"/>
                        </a:rPr>
                        <a:t>and subject to the provisions of this Act.( it covers Rate, TY and computation)</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2</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The charge of income-tax under sub-section (</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shall be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on the </a:t>
                      </a:r>
                      <a:r>
                        <a:rPr lang="en-US" sz="1800" b="1" i="0" u="sng" strike="noStrike" kern="1200" baseline="0" dirty="0">
                          <a:solidFill>
                            <a:srgbClr val="FF0000"/>
                          </a:solidFill>
                          <a:latin typeface="Arial" panose="020B0604020202020204" pitchFamily="34" charset="0"/>
                          <a:ea typeface="+mn-ea"/>
                          <a:cs typeface="Arial" panose="020B0604020202020204" pitchFamily="34" charset="0"/>
                        </a:rPr>
                        <a:t>total income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of the tax year of every </a:t>
                      </a:r>
                      <a:r>
                        <a:rPr lang="en-US" sz="1800" b="1" i="0" u="sng" strike="noStrike" kern="1200" baseline="0" dirty="0">
                          <a:solidFill>
                            <a:srgbClr val="FF0000"/>
                          </a:solidFill>
                          <a:latin typeface="Arial" panose="020B0604020202020204" pitchFamily="34" charset="0"/>
                          <a:ea typeface="+mn-ea"/>
                          <a:cs typeface="Arial" panose="020B0604020202020204" pitchFamily="34" charset="0"/>
                        </a:rPr>
                        <a:t>person</a:t>
                      </a:r>
                      <a:r>
                        <a:rPr lang="en-US" sz="1800" b="1" i="0" u="none" strike="noStrike" kern="1200" baseline="0" dirty="0">
                          <a:solidFill>
                            <a:srgbClr val="FF0000"/>
                          </a:solidFill>
                          <a:latin typeface="Arial" panose="020B0604020202020204" pitchFamily="34" charset="0"/>
                          <a:ea typeface="+mn-ea"/>
                          <a:cs typeface="Arial" panose="020B0604020202020204" pitchFamily="34" charset="0"/>
                        </a:rPr>
                        <a:t> </a:t>
                      </a:r>
                      <a:r>
                        <a:rPr lang="en-US" sz="1800" b="0" i="0" u="none" strike="noStrike" kern="1200" baseline="0" dirty="0">
                          <a:solidFill>
                            <a:srgbClr val="FF0000"/>
                          </a:solidFill>
                          <a:latin typeface="Arial" panose="020B0604020202020204" pitchFamily="34" charset="0"/>
                          <a:ea typeface="+mn-ea"/>
                          <a:cs typeface="Arial" panose="020B0604020202020204" pitchFamily="34" charset="0"/>
                        </a:rPr>
                        <a:t>as per the provisions of this Act</a:t>
                      </a:r>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 it covers total income and person , tax year </a:t>
                      </a:r>
                      <a:r>
                        <a:rPr lang="en-US" sz="1800" b="0" i="0" u="sng" strike="noStrike" kern="1200" baseline="0" dirty="0">
                          <a:solidFill>
                            <a:srgbClr val="FF0000"/>
                          </a:solidFill>
                          <a:latin typeface="Arial" panose="020B0604020202020204" pitchFamily="34" charset="0"/>
                          <a:ea typeface="+mn-ea"/>
                          <a:cs typeface="Arial" panose="020B0604020202020204" pitchFamily="34" charset="0"/>
                        </a:rPr>
                        <a:t>but not subject to provision of this act)</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3</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Income-tax shall </a:t>
                      </a:r>
                      <a:r>
                        <a:rPr lang="en-US" sz="1800" b="1" i="0" u="sng" strike="noStrike" kern="1200" baseline="0" dirty="0">
                          <a:solidFill>
                            <a:srgbClr val="FF0000"/>
                          </a:solidFill>
                          <a:latin typeface="Arial" panose="020B0604020202020204" pitchFamily="34" charset="0"/>
                          <a:ea typeface="+mn-ea"/>
                          <a:cs typeface="Arial" panose="020B0604020202020204" pitchFamily="34" charset="0"/>
                        </a:rPr>
                        <a:t>also include </a:t>
                      </a:r>
                      <a:r>
                        <a:rPr lang="en-US" sz="1800" b="1" i="0" u="sng" strike="noStrike" kern="1200" baseline="0" dirty="0">
                          <a:solidFill>
                            <a:schemeClr val="tx1"/>
                          </a:solidFill>
                          <a:latin typeface="Arial" panose="020B0604020202020204" pitchFamily="34" charset="0"/>
                          <a:ea typeface="+mn-ea"/>
                          <a:cs typeface="Arial" panose="020B0604020202020204" pitchFamily="34" charset="0"/>
                        </a:rPr>
                        <a:t>any </a:t>
                      </a:r>
                      <a:r>
                        <a:rPr lang="en-US" sz="1800" b="1" i="0" u="none" strike="noStrike" kern="1200" baseline="0" dirty="0">
                          <a:solidFill>
                            <a:schemeClr val="tx1"/>
                          </a:solidFill>
                          <a:latin typeface="Arial" panose="020B0604020202020204" pitchFamily="34" charset="0"/>
                          <a:ea typeface="+mn-ea"/>
                          <a:cs typeface="Arial" panose="020B0604020202020204" pitchFamily="34" charset="0"/>
                        </a:rPr>
                        <a:t>additional income-tax</a:t>
                      </a:r>
                      <a:r>
                        <a:rPr lang="en-US" sz="1800" b="1" i="0" u="none" strike="noStrike" kern="1200" baseline="0" dirty="0">
                          <a:solidFill>
                            <a:srgbClr val="00B050"/>
                          </a:solidFill>
                          <a:latin typeface="Arial" panose="020B0604020202020204" pitchFamily="34" charset="0"/>
                          <a:ea typeface="+mn-ea"/>
                          <a:cs typeface="Arial" panose="020B0604020202020204" pitchFamily="34" charset="0"/>
                        </a:rPr>
                        <a:t>( DDT, tax for updated return, secondary TP adj, Accredited credit, 115QA-Buying back, MAT)</a:t>
                      </a:r>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by whatever name called, levied under this Act</a:t>
                      </a:r>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 Income tax is inclusive of additional income tax)</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4</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If this Act provides that income-tax is to be charged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in respect of income of a period other than the tax year, it shall be charged accordingly</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Accelerated taxation-person leaving country or aligning assets to save demand)</a:t>
                      </a:r>
                    </a:p>
                    <a:p>
                      <a:pPr algn="just"/>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800" b="0" i="1" u="none" strike="noStrike" kern="1200" baseline="0" dirty="0">
                          <a:solidFill>
                            <a:schemeClr val="dk1"/>
                          </a:solidFill>
                          <a:latin typeface="Arial" panose="020B0604020202020204" pitchFamily="34" charset="0"/>
                          <a:ea typeface="+mn-ea"/>
                          <a:cs typeface="Arial" panose="020B0604020202020204" pitchFamily="34" charset="0"/>
                        </a:rPr>
                        <a:t>5</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For the income chargeable under this section, </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income-tax shall be deducted or </a:t>
                      </a:r>
                      <a:r>
                        <a:rPr lang="en-US" sz="1800" b="1" i="0" u="sng" strike="noStrike" kern="1200" baseline="0" dirty="0">
                          <a:solidFill>
                            <a:srgbClr val="FF0000"/>
                          </a:solidFill>
                          <a:latin typeface="Arial" panose="020B0604020202020204" pitchFamily="34" charset="0"/>
                          <a:ea typeface="+mn-ea"/>
                          <a:cs typeface="Arial" panose="020B0604020202020204" pitchFamily="34" charset="0"/>
                        </a:rPr>
                        <a:t>collected</a:t>
                      </a:r>
                      <a:r>
                        <a:rPr lang="en-US" sz="1800" b="1" i="0" u="none" strike="noStrike" kern="1200" baseline="0" dirty="0">
                          <a:solidFill>
                            <a:schemeClr val="dk1"/>
                          </a:solidFill>
                          <a:latin typeface="Arial" panose="020B0604020202020204" pitchFamily="34" charset="0"/>
                          <a:ea typeface="+mn-ea"/>
                          <a:cs typeface="Arial" panose="020B0604020202020204" pitchFamily="34" charset="0"/>
                        </a:rPr>
                        <a:t> at source or paid in advance </a:t>
                      </a: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as provided under this Act</a:t>
                      </a:r>
                      <a:r>
                        <a:rPr lang="en-US" sz="1800" b="0" i="0" u="none" strike="noStrike" kern="1200" baseline="0" dirty="0">
                          <a:solidFill>
                            <a:srgbClr val="00B050"/>
                          </a:solidFill>
                          <a:latin typeface="Arial" panose="020B0604020202020204" pitchFamily="34" charset="0"/>
                          <a:ea typeface="+mn-ea"/>
                          <a:cs typeface="Arial" panose="020B0604020202020204" pitchFamily="34" charset="0"/>
                        </a:rPr>
                        <a:t>.( TCS not earlier so if penalty levied, argued that collected without authority of law so not penalty)</a:t>
                      </a:r>
                      <a:endParaRPr lang="en-IN" dirty="0">
                        <a:solidFill>
                          <a:srgbClr val="00B050"/>
                        </a:solidFill>
                        <a:latin typeface="Arial" panose="020B0604020202020204" pitchFamily="34" charset="0"/>
                        <a:cs typeface="Arial" panose="020B0604020202020204" pitchFamily="34" charset="0"/>
                      </a:endParaRPr>
                    </a:p>
                  </a:txBody>
                  <a:tcPr/>
                </a:tc>
                <a:tc>
                  <a:txBody>
                    <a:bodyPr/>
                    <a:lstStyle/>
                    <a:p>
                      <a:r>
                        <a:rPr lang="en-IN" b="1" dirty="0"/>
                        <a:t>Sec 4 </a:t>
                      </a:r>
                    </a:p>
                    <a:p>
                      <a:pPr algn="just"/>
                      <a:r>
                        <a:rPr lang="en-US" sz="1800" b="0" i="0" kern="1200" dirty="0">
                          <a:solidFill>
                            <a:schemeClr val="dk1"/>
                          </a:solidFill>
                          <a:effectLst/>
                          <a:latin typeface="+mn-lt"/>
                          <a:ea typeface="+mn-ea"/>
                          <a:cs typeface="+mn-cs"/>
                        </a:rPr>
                        <a:t> </a:t>
                      </a:r>
                      <a:r>
                        <a:rPr lang="en-US" sz="1800" b="1" i="0" kern="1200" dirty="0">
                          <a:solidFill>
                            <a:schemeClr val="dk1"/>
                          </a:solidFill>
                          <a:effectLst/>
                          <a:latin typeface="Arial" panose="020B0604020202020204" pitchFamily="34" charset="0"/>
                          <a:ea typeface="+mn-ea"/>
                          <a:cs typeface="Arial" panose="020B0604020202020204" pitchFamily="34" charset="0"/>
                        </a:rPr>
                        <a:t>4. </a:t>
                      </a:r>
                      <a:r>
                        <a:rPr lang="en-US" sz="1800" b="0" i="0" u="sng" kern="1200" baseline="30000" dirty="0">
                          <a:solidFill>
                            <a:schemeClr val="dk1"/>
                          </a:solidFill>
                          <a:effectLst/>
                          <a:latin typeface="Arial" panose="020B0604020202020204" pitchFamily="34" charset="0"/>
                          <a:ea typeface="+mn-ea"/>
                          <a:cs typeface="Arial" panose="020B0604020202020204" pitchFamily="34" charset="0"/>
                        </a:rPr>
                        <a:t>49</a:t>
                      </a:r>
                      <a:r>
                        <a:rPr lang="en-US" sz="1800" b="0" i="0" kern="1200" dirty="0">
                          <a:solidFill>
                            <a:schemeClr val="dk1"/>
                          </a:solidFill>
                          <a:effectLst/>
                          <a:latin typeface="Arial" panose="020B0604020202020204" pitchFamily="34" charset="0"/>
                          <a:ea typeface="+mn-ea"/>
                          <a:cs typeface="Arial" panose="020B0604020202020204" pitchFamily="34" charset="0"/>
                        </a:rPr>
                        <a:t>(1) Where any Central Act enacts that income-tax </a:t>
                      </a:r>
                      <a:r>
                        <a:rPr lang="en-US" sz="1800" b="0" i="0" u="sng" kern="1200" baseline="30000" dirty="0">
                          <a:solidFill>
                            <a:schemeClr val="dk1"/>
                          </a:solidFill>
                          <a:effectLst/>
                          <a:latin typeface="Arial" panose="020B0604020202020204" pitchFamily="34" charset="0"/>
                          <a:ea typeface="+mn-ea"/>
                          <a:cs typeface="Arial" panose="020B0604020202020204" pitchFamily="34" charset="0"/>
                        </a:rPr>
                        <a:t>50</a:t>
                      </a:r>
                      <a:r>
                        <a:rPr lang="en-US" sz="1800" b="0" i="0" kern="1200" dirty="0">
                          <a:solidFill>
                            <a:schemeClr val="dk1"/>
                          </a:solidFill>
                          <a:effectLst/>
                          <a:latin typeface="Arial" panose="020B0604020202020204" pitchFamily="34" charset="0"/>
                          <a:ea typeface="+mn-ea"/>
                          <a:cs typeface="Arial" panose="020B0604020202020204" pitchFamily="34" charset="0"/>
                        </a:rPr>
                        <a:t> shall be charged for any assessment year at </a:t>
                      </a:r>
                      <a:r>
                        <a:rPr lang="en-US" sz="1800" b="0" i="0" u="sng" kern="1200" dirty="0">
                          <a:solidFill>
                            <a:srgbClr val="FF0000"/>
                          </a:solidFill>
                          <a:effectLst/>
                          <a:latin typeface="Arial" panose="020B0604020202020204" pitchFamily="34" charset="0"/>
                          <a:ea typeface="+mn-ea"/>
                          <a:cs typeface="Arial" panose="020B0604020202020204" pitchFamily="34" charset="0"/>
                        </a:rPr>
                        <a:t>any rate or rates</a:t>
                      </a:r>
                      <a:r>
                        <a:rPr lang="en-US" sz="1800" b="0" i="0" kern="1200" dirty="0">
                          <a:solidFill>
                            <a:schemeClr val="dk1"/>
                          </a:solidFill>
                          <a:effectLst/>
                          <a:latin typeface="Arial" panose="020B0604020202020204" pitchFamily="34" charset="0"/>
                          <a:ea typeface="+mn-ea"/>
                          <a:cs typeface="Arial" panose="020B0604020202020204" pitchFamily="34" charset="0"/>
                        </a:rPr>
                        <a:t>, income-tax at that rate or those rates shall be charged for that year </a:t>
                      </a:r>
                      <a:r>
                        <a:rPr lang="en-US" sz="1800" b="0" i="0" u="sng" kern="1200" baseline="30000" dirty="0">
                          <a:solidFill>
                            <a:srgbClr val="FF0000"/>
                          </a:solidFill>
                          <a:effectLst/>
                          <a:latin typeface="Arial" panose="020B0604020202020204" pitchFamily="34" charset="0"/>
                          <a:ea typeface="+mn-ea"/>
                          <a:cs typeface="Arial" panose="020B0604020202020204" pitchFamily="34" charset="0"/>
                        </a:rPr>
                        <a:t>51</a:t>
                      </a:r>
                      <a:r>
                        <a:rPr lang="en-US" sz="1800" b="0" i="0" u="sng" kern="1200" dirty="0">
                          <a:solidFill>
                            <a:srgbClr val="FF0000"/>
                          </a:solidFill>
                          <a:effectLst/>
                          <a:latin typeface="Arial" panose="020B0604020202020204" pitchFamily="34" charset="0"/>
                          <a:ea typeface="+mn-ea"/>
                          <a:cs typeface="Arial" panose="020B0604020202020204" pitchFamily="34" charset="0"/>
                        </a:rPr>
                        <a:t>in accordance with, </a:t>
                      </a:r>
                      <a:r>
                        <a:rPr lang="en-US" sz="1800" b="0" i="0" kern="1200" dirty="0">
                          <a:solidFill>
                            <a:srgbClr val="FF0000"/>
                          </a:solidFill>
                          <a:effectLst/>
                          <a:latin typeface="Arial" panose="020B0604020202020204" pitchFamily="34" charset="0"/>
                          <a:ea typeface="+mn-ea"/>
                          <a:cs typeface="Arial" panose="020B0604020202020204" pitchFamily="34" charset="0"/>
                        </a:rPr>
                        <a:t>and </a:t>
                      </a:r>
                      <a:r>
                        <a:rPr lang="en-US" sz="1800" b="0" i="0" u="sng" kern="1200" baseline="30000" dirty="0">
                          <a:solidFill>
                            <a:srgbClr val="FF0000"/>
                          </a:solidFill>
                          <a:effectLst/>
                          <a:latin typeface="Arial" panose="020B0604020202020204" pitchFamily="34" charset="0"/>
                          <a:ea typeface="+mn-ea"/>
                          <a:cs typeface="Arial" panose="020B0604020202020204" pitchFamily="34" charset="0"/>
                        </a:rPr>
                        <a:t>52</a:t>
                      </a:r>
                      <a:r>
                        <a:rPr lang="en-US" sz="1800" b="0" i="0" kern="1200" dirty="0">
                          <a:solidFill>
                            <a:srgbClr val="FF0000"/>
                          </a:solidFill>
                          <a:effectLst/>
                          <a:latin typeface="Arial" panose="020B0604020202020204" pitchFamily="34" charset="0"/>
                          <a:ea typeface="+mn-ea"/>
                          <a:cs typeface="Arial" panose="020B0604020202020204" pitchFamily="34" charset="0"/>
                        </a:rPr>
                        <a:t>[subject to the provisions (</a:t>
                      </a:r>
                      <a:r>
                        <a:rPr lang="en-US" sz="1800" b="0" i="0" u="sng" kern="1200" dirty="0">
                          <a:solidFill>
                            <a:srgbClr val="FF0000"/>
                          </a:solidFill>
                          <a:effectLst/>
                          <a:latin typeface="Arial" panose="020B0604020202020204" pitchFamily="34" charset="0"/>
                          <a:ea typeface="+mn-ea"/>
                          <a:cs typeface="Arial" panose="020B0604020202020204" pitchFamily="34" charset="0"/>
                        </a:rPr>
                        <a:t>including provisions for the levy of additional income-tax</a:t>
                      </a:r>
                      <a:r>
                        <a:rPr lang="en-US" sz="1800" b="0" i="0" kern="1200" dirty="0">
                          <a:solidFill>
                            <a:srgbClr val="FF0000"/>
                          </a:solidFill>
                          <a:effectLst/>
                          <a:latin typeface="Arial" panose="020B0604020202020204" pitchFamily="34" charset="0"/>
                          <a:ea typeface="+mn-ea"/>
                          <a:cs typeface="Arial" panose="020B0604020202020204" pitchFamily="34" charset="0"/>
                        </a:rPr>
                        <a:t>) </a:t>
                      </a:r>
                      <a:r>
                        <a:rPr lang="en-US" sz="1800" b="0" i="0" kern="1200" dirty="0">
                          <a:solidFill>
                            <a:schemeClr val="dk1"/>
                          </a:solidFill>
                          <a:effectLst/>
                          <a:latin typeface="Arial" panose="020B0604020202020204" pitchFamily="34" charset="0"/>
                          <a:ea typeface="+mn-ea"/>
                          <a:cs typeface="Arial" panose="020B0604020202020204" pitchFamily="34" charset="0"/>
                        </a:rPr>
                        <a:t>of, this Act] in respect of the </a:t>
                      </a:r>
                      <a:r>
                        <a:rPr lang="en-US" sz="1800" b="0" i="0" u="sng" kern="1200" dirty="0">
                          <a:solidFill>
                            <a:srgbClr val="FF0000"/>
                          </a:solidFill>
                          <a:effectLst/>
                          <a:latin typeface="Arial" panose="020B0604020202020204" pitchFamily="34" charset="0"/>
                          <a:ea typeface="+mn-ea"/>
                          <a:cs typeface="Arial" panose="020B0604020202020204" pitchFamily="34" charset="0"/>
                        </a:rPr>
                        <a:t>total income</a:t>
                      </a:r>
                      <a:r>
                        <a:rPr lang="en-US" sz="1800" b="0" i="0" kern="1200" dirty="0">
                          <a:solidFill>
                            <a:srgbClr val="FF0000"/>
                          </a:solidFill>
                          <a:effectLst/>
                          <a:latin typeface="Arial" panose="020B0604020202020204" pitchFamily="34" charset="0"/>
                          <a:ea typeface="+mn-ea"/>
                          <a:cs typeface="Arial" panose="020B0604020202020204" pitchFamily="34" charset="0"/>
                        </a:rPr>
                        <a:t> </a:t>
                      </a:r>
                      <a:r>
                        <a:rPr lang="en-US" sz="1800" b="0" i="0" u="sng" kern="1200" baseline="30000" dirty="0">
                          <a:solidFill>
                            <a:schemeClr val="dk1"/>
                          </a:solidFill>
                          <a:effectLst/>
                          <a:latin typeface="Arial" panose="020B0604020202020204" pitchFamily="34" charset="0"/>
                          <a:ea typeface="+mn-ea"/>
                          <a:cs typeface="Arial" panose="020B0604020202020204" pitchFamily="34" charset="0"/>
                        </a:rPr>
                        <a:t>51</a:t>
                      </a:r>
                      <a:r>
                        <a:rPr lang="en-US" sz="1800" b="0" i="0" kern="1200" dirty="0">
                          <a:solidFill>
                            <a:schemeClr val="dk1"/>
                          </a:solidFill>
                          <a:effectLst/>
                          <a:latin typeface="Arial" panose="020B0604020202020204" pitchFamily="34" charset="0"/>
                          <a:ea typeface="+mn-ea"/>
                          <a:cs typeface="Arial" panose="020B0604020202020204" pitchFamily="34" charset="0"/>
                        </a:rPr>
                        <a:t> of the previous year </a:t>
                      </a:r>
                      <a:r>
                        <a:rPr lang="en-US" sz="1800" b="0" i="0" u="sng" kern="1200" baseline="30000" dirty="0">
                          <a:solidFill>
                            <a:schemeClr val="dk1"/>
                          </a:solidFill>
                          <a:effectLst/>
                          <a:latin typeface="Arial" panose="020B0604020202020204" pitchFamily="34" charset="0"/>
                          <a:ea typeface="+mn-ea"/>
                          <a:cs typeface="Arial" panose="020B0604020202020204" pitchFamily="34" charset="0"/>
                        </a:rPr>
                        <a:t>53</a:t>
                      </a:r>
                      <a:r>
                        <a:rPr lang="en-US" sz="1800" b="0" i="0" kern="1200" dirty="0">
                          <a:solidFill>
                            <a:schemeClr val="dk1"/>
                          </a:solidFill>
                          <a:effectLst/>
                          <a:latin typeface="Arial" panose="020B0604020202020204" pitchFamily="34" charset="0"/>
                          <a:ea typeface="+mn-ea"/>
                          <a:cs typeface="Arial" panose="020B0604020202020204" pitchFamily="34" charset="0"/>
                        </a:rPr>
                        <a:t>[***] of every </a:t>
                      </a:r>
                      <a:r>
                        <a:rPr lang="en-US" sz="1800" b="0" i="0" u="sng" kern="1200" dirty="0">
                          <a:solidFill>
                            <a:srgbClr val="FF0000"/>
                          </a:solidFill>
                          <a:effectLst/>
                          <a:latin typeface="Arial" panose="020B0604020202020204" pitchFamily="34" charset="0"/>
                          <a:ea typeface="+mn-ea"/>
                          <a:cs typeface="Arial" panose="020B0604020202020204" pitchFamily="34" charset="0"/>
                        </a:rPr>
                        <a:t>person</a:t>
                      </a:r>
                      <a:r>
                        <a:rPr lang="en-US" sz="1800" b="0" i="0" kern="1200" dirty="0">
                          <a:solidFill>
                            <a:schemeClr val="dk1"/>
                          </a:solidFill>
                          <a:effectLst/>
                          <a:latin typeface="Arial" panose="020B0604020202020204" pitchFamily="34" charset="0"/>
                          <a:ea typeface="+mn-ea"/>
                          <a:cs typeface="Arial" panose="020B0604020202020204" pitchFamily="34" charset="0"/>
                        </a:rPr>
                        <a:t> :</a:t>
                      </a:r>
                    </a:p>
                    <a:p>
                      <a:pPr algn="just"/>
                      <a:r>
                        <a:rPr lang="en-US" sz="1800" b="1" i="0" kern="1200" dirty="0">
                          <a:solidFill>
                            <a:schemeClr val="dk1"/>
                          </a:solidFill>
                          <a:effectLst/>
                          <a:latin typeface="Arial" panose="020B0604020202020204" pitchFamily="34" charset="0"/>
                          <a:ea typeface="+mn-ea"/>
                          <a:cs typeface="Arial" panose="020B0604020202020204" pitchFamily="34" charset="0"/>
                        </a:rPr>
                        <a:t>Provided</a:t>
                      </a:r>
                      <a:r>
                        <a:rPr lang="en-US" sz="1800" b="0" i="0" kern="1200" dirty="0">
                          <a:solidFill>
                            <a:schemeClr val="dk1"/>
                          </a:solidFill>
                          <a:effectLst/>
                          <a:latin typeface="Arial" panose="020B0604020202020204" pitchFamily="34" charset="0"/>
                          <a:ea typeface="+mn-ea"/>
                          <a:cs typeface="Arial" panose="020B0604020202020204" pitchFamily="34" charset="0"/>
                        </a:rPr>
                        <a:t> that where by virtue of any provision of this Act income-tax is to be charged in respect of the income of a period other than the previous year, income-tax shall be charged accord­ingly.</a:t>
                      </a:r>
                    </a:p>
                    <a:p>
                      <a:pPr algn="just"/>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algn="just"/>
                      <a:r>
                        <a:rPr lang="en-US" sz="1800" b="0" i="0" kern="1200" dirty="0">
                          <a:solidFill>
                            <a:schemeClr val="dk1"/>
                          </a:solidFill>
                          <a:effectLst/>
                          <a:latin typeface="Arial" panose="020B0604020202020204" pitchFamily="34" charset="0"/>
                          <a:ea typeface="+mn-ea"/>
                          <a:cs typeface="Arial" panose="020B0604020202020204" pitchFamily="34" charset="0"/>
                        </a:rPr>
                        <a:t>(2) In respect of income chargeable under sub-section (1), </a:t>
                      </a:r>
                      <a:r>
                        <a:rPr lang="en-US" sz="1800" b="0" i="0" kern="1200" dirty="0">
                          <a:solidFill>
                            <a:srgbClr val="FF0000"/>
                          </a:solidFill>
                          <a:effectLst/>
                          <a:latin typeface="Arial" panose="020B0604020202020204" pitchFamily="34" charset="0"/>
                          <a:ea typeface="+mn-ea"/>
                          <a:cs typeface="Arial" panose="020B0604020202020204" pitchFamily="34" charset="0"/>
                        </a:rPr>
                        <a:t>in­come-tax shall be deducted at the source or paid in advance</a:t>
                      </a:r>
                      <a:r>
                        <a:rPr lang="en-US" sz="1800" b="0" i="0" kern="1200" dirty="0">
                          <a:solidFill>
                            <a:schemeClr val="dk1"/>
                          </a:solidFill>
                          <a:effectLst/>
                          <a:latin typeface="Arial" panose="020B0604020202020204" pitchFamily="34" charset="0"/>
                          <a:ea typeface="+mn-ea"/>
                          <a:cs typeface="Arial" panose="020B0604020202020204" pitchFamily="34" charset="0"/>
                        </a:rPr>
                        <a:t>, where it is so deductible or payable under any provision of this Act.</a:t>
                      </a:r>
                    </a:p>
                  </a:txBody>
                  <a:tcPr/>
                </a:tc>
                <a:extLst>
                  <a:ext uri="{0D108BD9-81ED-4DB2-BD59-A6C34878D82A}">
                    <a16:rowId xmlns="" xmlns:a16="http://schemas.microsoft.com/office/drawing/2014/main" val="3829447563"/>
                  </a:ext>
                </a:extLst>
              </a:tr>
            </a:tbl>
          </a:graphicData>
        </a:graphic>
      </p:graphicFrame>
    </p:spTree>
    <p:extLst>
      <p:ext uri="{BB962C8B-B14F-4D97-AF65-F5344CB8AC3E}">
        <p14:creationId xmlns:p14="http://schemas.microsoft.com/office/powerpoint/2010/main" val="28786283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A41F0D-17C8-2874-3B77-3DBFDDF51C8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B0233C2-84CE-BF99-2B36-516A30E2E884}"/>
              </a:ext>
            </a:extLst>
          </p:cNvPr>
          <p:cNvGraphicFramePr>
            <a:graphicFrameLocks noGrp="1"/>
          </p:cNvGraphicFramePr>
          <p:nvPr>
            <p:extLst>
              <p:ext uri="{D42A27DB-BD31-4B8C-83A1-F6EECF244321}">
                <p14:modId xmlns:p14="http://schemas.microsoft.com/office/powerpoint/2010/main" val="3265977460"/>
              </p:ext>
            </p:extLst>
          </p:nvPr>
        </p:nvGraphicFramePr>
        <p:xfrm>
          <a:off x="567397" y="136601"/>
          <a:ext cx="11057206" cy="585216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Capital asset, being a unit or units in a consolidated scheme of a mutual fund, which became the property of the assessee in consideration of a transfer referred to in section 70(1)(zi)</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8</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49(2AD)</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Capital asset, being equity share of a company, which became the property of the assessee in consideration of a transfer referred to in section 70(1)(</a:t>
                      </a:r>
                      <a:r>
                        <a:rPr lang="en-US" sz="2400" dirty="0" err="1">
                          <a:latin typeface="Arial" panose="020B0604020202020204" pitchFamily="34" charset="0"/>
                          <a:cs typeface="Arial" panose="020B0604020202020204" pitchFamily="34" charset="0"/>
                        </a:rPr>
                        <a:t>zb</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9</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49(2AE)</a:t>
                      </a:r>
                    </a:p>
                  </a:txBody>
                  <a:tcPr/>
                </a:tc>
                <a:extLst>
                  <a:ext uri="{0D108BD9-81ED-4DB2-BD59-A6C34878D82A}">
                    <a16:rowId xmlns:a16="http://schemas.microsoft.com/office/drawing/2014/main" xmlns="" val="769354716"/>
                  </a:ext>
                </a:extLst>
              </a:tr>
              <a:tr h="661182">
                <a:tc>
                  <a:txBody>
                    <a:bodyPr/>
                    <a:lstStyle/>
                    <a:p>
                      <a:pPr algn="just"/>
                      <a:r>
                        <a:rPr lang="en-US" sz="2400" dirty="0">
                          <a:latin typeface="Arial" panose="020B0604020202020204" pitchFamily="34" charset="0"/>
                          <a:cs typeface="Arial" panose="020B0604020202020204" pitchFamily="34" charset="0"/>
                        </a:rPr>
                        <a:t>Capital asset, being a unit or units in a consolidated plan of a mutual fund scheme, which became the property of the assessee in consideration of a transfer referred to in section 70(1)(</a:t>
                      </a:r>
                      <a:r>
                        <a:rPr lang="en-US" sz="2400" dirty="0" err="1">
                          <a:latin typeface="Arial" panose="020B0604020202020204" pitchFamily="34" charset="0"/>
                          <a:cs typeface="Arial" panose="020B0604020202020204" pitchFamily="34" charset="0"/>
                        </a:rPr>
                        <a:t>zk</a:t>
                      </a:r>
                      <a:r>
                        <a:rPr lang="en-US" sz="2400" dirty="0">
                          <a:latin typeface="Arial" panose="020B0604020202020204" pitchFamily="34" charset="0"/>
                          <a:cs typeface="Arial" panose="020B0604020202020204" pitchFamily="34" charset="0"/>
                        </a:rPr>
                        <a:t>)</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10</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49(2AF)</a:t>
                      </a:r>
                    </a:p>
                  </a:txBody>
                  <a:tcPr/>
                </a:tc>
                <a:extLst>
                  <a:ext uri="{0D108BD9-81ED-4DB2-BD59-A6C34878D82A}">
                    <a16:rowId xmlns:a16="http://schemas.microsoft.com/office/drawing/2014/main" xmlns="" val="1910924694"/>
                  </a:ext>
                </a:extLst>
              </a:tr>
            </a:tbl>
          </a:graphicData>
        </a:graphic>
      </p:graphicFrame>
    </p:spTree>
    <p:extLst>
      <p:ext uri="{BB962C8B-B14F-4D97-AF65-F5344CB8AC3E}">
        <p14:creationId xmlns:p14="http://schemas.microsoft.com/office/powerpoint/2010/main" val="32272586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966372-77DC-1840-051C-E6A8CB641CD0}"/>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C5D96FB-4CAF-E433-0A08-CE0C9E2C7068}"/>
              </a:ext>
            </a:extLst>
          </p:cNvPr>
          <p:cNvGraphicFramePr>
            <a:graphicFrameLocks noGrp="1"/>
          </p:cNvGraphicFramePr>
          <p:nvPr>
            <p:extLst>
              <p:ext uri="{D42A27DB-BD31-4B8C-83A1-F6EECF244321}">
                <p14:modId xmlns:p14="http://schemas.microsoft.com/office/powerpoint/2010/main" val="2321264661"/>
              </p:ext>
            </p:extLst>
          </p:nvPr>
        </p:nvGraphicFramePr>
        <p:xfrm>
          <a:off x="567397" y="136601"/>
          <a:ext cx="11057206" cy="585216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Capital asset being a unit or units in the segregated portfolio.</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11</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49(2AG)</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Capital asset being original units held by the unit holder in the main portfolio.</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Sl. No. 12</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49(2AH)</a:t>
                      </a:r>
                    </a:p>
                  </a:txBody>
                  <a:tcPr/>
                </a:tc>
                <a:extLst>
                  <a:ext uri="{0D108BD9-81ED-4DB2-BD59-A6C34878D82A}">
                    <a16:rowId xmlns:a16="http://schemas.microsoft.com/office/drawing/2014/main" xmlns="" val="769354716"/>
                  </a:ext>
                </a:extLst>
              </a:tr>
              <a:tr h="661182">
                <a:tc>
                  <a:txBody>
                    <a:bodyPr/>
                    <a:lstStyle/>
                    <a:p>
                      <a:pPr algn="just"/>
                      <a:r>
                        <a:rPr lang="en-US" sz="2400" dirty="0">
                          <a:latin typeface="Arial" panose="020B0604020202020204" pitchFamily="34" charset="0"/>
                          <a:cs typeface="Arial" panose="020B0604020202020204" pitchFamily="34" charset="0"/>
                        </a:rPr>
                        <a:t>Capital asset, being shares as referred to in section 70(1)(</a:t>
                      </a:r>
                      <a:r>
                        <a:rPr lang="en-US" sz="2400" dirty="0" err="1">
                          <a:latin typeface="Arial" panose="020B0604020202020204" pitchFamily="34" charset="0"/>
                          <a:cs typeface="Arial" panose="020B0604020202020204" pitchFamily="34" charset="0"/>
                        </a:rPr>
                        <a:t>zl</a:t>
                      </a:r>
                      <a:r>
                        <a:rPr lang="en-US" sz="2400" dirty="0">
                          <a:latin typeface="Arial" panose="020B0604020202020204" pitchFamily="34" charset="0"/>
                          <a:cs typeface="Arial" panose="020B0604020202020204" pitchFamily="34" charset="0"/>
                        </a:rPr>
                        <a:t>) which became the property of the assessee.</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 Table:</a:t>
                      </a:r>
                    </a:p>
                    <a:p>
                      <a:pPr algn="just"/>
                      <a:r>
                        <a:rPr lang="en-US" sz="2400" dirty="0">
                          <a:latin typeface="Arial" panose="020B0604020202020204" pitchFamily="34" charset="0"/>
                          <a:cs typeface="Arial" panose="020B0604020202020204" pitchFamily="34" charset="0"/>
                        </a:rPr>
                        <a:t>Section 49(2A1)</a:t>
                      </a:r>
                    </a:p>
                    <a:p>
                      <a:pPr algn="just"/>
                      <a:r>
                        <a:rPr lang="en-US" sz="2400" dirty="0">
                          <a:latin typeface="Arial" panose="020B0604020202020204" pitchFamily="34" charset="0"/>
                          <a:cs typeface="Arial" panose="020B0604020202020204" pitchFamily="34" charset="0"/>
                        </a:rPr>
                        <a:t>Sl. No. 13</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49(2Al)</a:t>
                      </a:r>
                    </a:p>
                  </a:txBody>
                  <a:tcPr/>
                </a:tc>
                <a:extLst>
                  <a:ext uri="{0D108BD9-81ED-4DB2-BD59-A6C34878D82A}">
                    <a16:rowId xmlns:a16="http://schemas.microsoft.com/office/drawing/2014/main" xmlns="" val="1910924694"/>
                  </a:ext>
                </a:extLst>
              </a:tr>
            </a:tbl>
          </a:graphicData>
        </a:graphic>
      </p:graphicFrame>
    </p:spTree>
    <p:extLst>
      <p:ext uri="{BB962C8B-B14F-4D97-AF65-F5344CB8AC3E}">
        <p14:creationId xmlns:p14="http://schemas.microsoft.com/office/powerpoint/2010/main" val="2867609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E69B7B1-1C61-E969-851C-E8BB0F9112D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0AA0D48-872E-6994-F4CF-135EFE3F4EE9}"/>
              </a:ext>
            </a:extLst>
          </p:cNvPr>
          <p:cNvGraphicFramePr>
            <a:graphicFrameLocks noGrp="1"/>
          </p:cNvGraphicFramePr>
          <p:nvPr>
            <p:extLst>
              <p:ext uri="{D42A27DB-BD31-4B8C-83A1-F6EECF244321}">
                <p14:modId xmlns:p14="http://schemas.microsoft.com/office/powerpoint/2010/main" val="4208765891"/>
              </p:ext>
            </p:extLst>
          </p:nvPr>
        </p:nvGraphicFramePr>
        <p:xfrm>
          <a:off x="567397" y="136601"/>
          <a:ext cx="11057206" cy="512064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Shares in the resulting company as a result of demerger.</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14</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49(2C)</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Original shares held by the shareholder in the demerged company.</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15</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49(2D)</a:t>
                      </a:r>
                    </a:p>
                  </a:txBody>
                  <a:tcPr/>
                </a:tc>
                <a:extLst>
                  <a:ext uri="{0D108BD9-81ED-4DB2-BD59-A6C34878D82A}">
                    <a16:rowId xmlns:a16="http://schemas.microsoft.com/office/drawing/2014/main" xmlns="" val="769354716"/>
                  </a:ext>
                </a:extLst>
              </a:tr>
              <a:tr h="661182">
                <a:tc>
                  <a:txBody>
                    <a:bodyPr/>
                    <a:lstStyle/>
                    <a:p>
                      <a:pPr algn="just"/>
                      <a:r>
                        <a:rPr lang="en-US" sz="2400" dirty="0">
                          <a:latin typeface="Arial" panose="020B0604020202020204" pitchFamily="34" charset="0"/>
                          <a:cs typeface="Arial" panose="020B0604020202020204" pitchFamily="34" charset="0"/>
                        </a:rPr>
                        <a:t>Capital asset deemed to be chargeable to tax according to the provisions of section 71(1).</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16</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49(3)</a:t>
                      </a:r>
                    </a:p>
                  </a:txBody>
                  <a:tcPr/>
                </a:tc>
                <a:extLst>
                  <a:ext uri="{0D108BD9-81ED-4DB2-BD59-A6C34878D82A}">
                    <a16:rowId xmlns:a16="http://schemas.microsoft.com/office/drawing/2014/main" xmlns="" val="1910924694"/>
                  </a:ext>
                </a:extLst>
              </a:tr>
            </a:tbl>
          </a:graphicData>
        </a:graphic>
      </p:graphicFrame>
    </p:spTree>
    <p:extLst>
      <p:ext uri="{BB962C8B-B14F-4D97-AF65-F5344CB8AC3E}">
        <p14:creationId xmlns:p14="http://schemas.microsoft.com/office/powerpoint/2010/main" val="38706547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6D56506-FA14-3846-97A2-597DF15EE93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53C63EE-522C-1A70-2A30-514EBDC9A0CF}"/>
              </a:ext>
            </a:extLst>
          </p:cNvPr>
          <p:cNvGraphicFramePr>
            <a:graphicFrameLocks noGrp="1"/>
          </p:cNvGraphicFramePr>
          <p:nvPr>
            <p:extLst>
              <p:ext uri="{D42A27DB-BD31-4B8C-83A1-F6EECF244321}">
                <p14:modId xmlns:p14="http://schemas.microsoft.com/office/powerpoint/2010/main" val="257338833"/>
              </p:ext>
            </p:extLst>
          </p:nvPr>
        </p:nvGraphicFramePr>
        <p:xfrm>
          <a:off x="567397" y="966595"/>
          <a:ext cx="11057206" cy="429768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Capital asset being property, where the capital gain arises from the transfer of such property the value of which has been subject to income-tax under section 92(2)(m)</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17</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49(4)</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Capital asset declared under the Income Declaration Scheme, 2016, where the tax, surcharge and penalty have been paid as per the provisions of such Scheme on the fair market value as on the date of the commencement of that Scheme.</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18</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49(5)</a:t>
                      </a:r>
                    </a:p>
                  </a:txBody>
                  <a:tcPr/>
                </a:tc>
                <a:extLst>
                  <a:ext uri="{0D108BD9-81ED-4DB2-BD59-A6C34878D82A}">
                    <a16:rowId xmlns:a16="http://schemas.microsoft.com/office/drawing/2014/main" xmlns="" val="769354716"/>
                  </a:ext>
                </a:extLst>
              </a:tr>
            </a:tbl>
          </a:graphicData>
        </a:graphic>
      </p:graphicFrame>
    </p:spTree>
    <p:extLst>
      <p:ext uri="{BB962C8B-B14F-4D97-AF65-F5344CB8AC3E}">
        <p14:creationId xmlns:p14="http://schemas.microsoft.com/office/powerpoint/2010/main" val="1745720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B737FE-B7A9-2FEF-3E3E-D0AF741DF4A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59AF8DC-DD90-58A8-7E48-A16196A507EF}"/>
              </a:ext>
            </a:extLst>
          </p:cNvPr>
          <p:cNvGraphicFramePr>
            <a:graphicFrameLocks noGrp="1"/>
          </p:cNvGraphicFramePr>
          <p:nvPr>
            <p:extLst>
              <p:ext uri="{D42A27DB-BD31-4B8C-83A1-F6EECF244321}">
                <p14:modId xmlns:p14="http://schemas.microsoft.com/office/powerpoint/2010/main" val="2742235607"/>
              </p:ext>
            </p:extLst>
          </p:nvPr>
        </p:nvGraphicFramePr>
        <p:xfrm>
          <a:off x="567397" y="966595"/>
          <a:ext cx="11057206" cy="466344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Specified capital asset referred to in clause (c) of the Explanation to section 10(37A) of the Income-tax Act, 1961 (43 of 1961), which has been transferred after the expiry of two years from the end of the tax year in which the possession of such asset was handed over to the assessee.</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19</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49(6)</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Capital asset, being share in the project, in the form of land or building, or both, under section 67(14) not being a capital asset referred to in section 67(16).</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20</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49(7)</a:t>
                      </a:r>
                    </a:p>
                  </a:txBody>
                  <a:tcPr/>
                </a:tc>
                <a:extLst>
                  <a:ext uri="{0D108BD9-81ED-4DB2-BD59-A6C34878D82A}">
                    <a16:rowId xmlns:a16="http://schemas.microsoft.com/office/drawing/2014/main" xmlns="" val="769354716"/>
                  </a:ext>
                </a:extLst>
              </a:tr>
            </a:tbl>
          </a:graphicData>
        </a:graphic>
      </p:graphicFrame>
    </p:spTree>
    <p:extLst>
      <p:ext uri="{BB962C8B-B14F-4D97-AF65-F5344CB8AC3E}">
        <p14:creationId xmlns:p14="http://schemas.microsoft.com/office/powerpoint/2010/main" val="851917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DA2207-FBD4-EA37-B402-AA8791814362}"/>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79AB8D9-D874-A414-B408-ED55EC573F41}"/>
              </a:ext>
            </a:extLst>
          </p:cNvPr>
          <p:cNvGraphicFramePr>
            <a:graphicFrameLocks noGrp="1"/>
          </p:cNvGraphicFramePr>
          <p:nvPr>
            <p:extLst>
              <p:ext uri="{D42A27DB-BD31-4B8C-83A1-F6EECF244321}">
                <p14:modId xmlns:p14="http://schemas.microsoft.com/office/powerpoint/2010/main" val="3897583040"/>
              </p:ext>
            </p:extLst>
          </p:nvPr>
        </p:nvGraphicFramePr>
        <p:xfrm>
          <a:off x="567397" y="657106"/>
          <a:ext cx="11057206" cy="512064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Capital asset, being the asset held by a trust or an institution in respect of which accreted income has been computed and tax paid thereon as per section 352.</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21</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49(8)</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Capital asset referred to in section 26(2)(i)</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22</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49(9)</a:t>
                      </a:r>
                    </a:p>
                  </a:txBody>
                  <a:tcPr/>
                </a:tc>
                <a:extLst>
                  <a:ext uri="{0D108BD9-81ED-4DB2-BD59-A6C34878D82A}">
                    <a16:rowId xmlns:a16="http://schemas.microsoft.com/office/drawing/2014/main" xmlns="" val="1643556709"/>
                  </a:ext>
                </a:extLst>
              </a:tr>
              <a:tr h="661182">
                <a:tc>
                  <a:txBody>
                    <a:bodyPr/>
                    <a:lstStyle/>
                    <a:p>
                      <a:pPr algn="just"/>
                      <a:r>
                        <a:rPr lang="en-US" sz="2400" dirty="0">
                          <a:latin typeface="Arial" panose="020B0604020202020204" pitchFamily="34" charset="0"/>
                          <a:cs typeface="Arial" panose="020B0604020202020204" pitchFamily="34" charset="0"/>
                        </a:rPr>
                        <a:t>Capital asset, being an Electronic Gold Receipt issued by a Vault Manager, which became the property of the person as consideration of a transfer, as referred to in section 70(1)(y)</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23</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49(10)(i)</a:t>
                      </a:r>
                    </a:p>
                  </a:txBody>
                  <a:tcPr/>
                </a:tc>
                <a:extLst>
                  <a:ext uri="{0D108BD9-81ED-4DB2-BD59-A6C34878D82A}">
                    <a16:rowId xmlns:a16="http://schemas.microsoft.com/office/drawing/2014/main" xmlns="" val="769354716"/>
                  </a:ext>
                </a:extLst>
              </a:tr>
            </a:tbl>
          </a:graphicData>
        </a:graphic>
      </p:graphicFrame>
    </p:spTree>
    <p:extLst>
      <p:ext uri="{BB962C8B-B14F-4D97-AF65-F5344CB8AC3E}">
        <p14:creationId xmlns:p14="http://schemas.microsoft.com/office/powerpoint/2010/main" val="9888881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5E82F4C-EAF8-3811-DF44-DE311E077883}"/>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4B0D610-749D-F07D-EECC-E67DCA825A2F}"/>
              </a:ext>
            </a:extLst>
          </p:cNvPr>
          <p:cNvGraphicFramePr>
            <a:graphicFrameLocks noGrp="1"/>
          </p:cNvGraphicFramePr>
          <p:nvPr>
            <p:extLst>
              <p:ext uri="{D42A27DB-BD31-4B8C-83A1-F6EECF244321}">
                <p14:modId xmlns:p14="http://schemas.microsoft.com/office/powerpoint/2010/main" val="1468965003"/>
              </p:ext>
            </p:extLst>
          </p:nvPr>
        </p:nvGraphicFramePr>
        <p:xfrm>
          <a:off x="567397" y="657106"/>
          <a:ext cx="11057206" cy="429768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Capital asset being gold released against an Electronic Gold Receipt, which became the property of the person as consideration for a transfer as referred to in section 70(1)(y)</a:t>
                      </a:r>
                      <a:endParaRPr lang="en-IN" sz="2400" dirty="0">
                        <a:latin typeface="Arial" panose="020B0604020202020204" pitchFamily="34" charset="0"/>
                        <a:cs typeface="Arial" panose="020B0604020202020204" pitchFamily="34" charset="0"/>
                      </a:endParaRPr>
                    </a:p>
                  </a:txBody>
                  <a:tcPr/>
                </a:tc>
                <a:tc>
                  <a:txBody>
                    <a:bodyPr/>
                    <a:lstStyle/>
                    <a:p>
                      <a:pPr algn="just"/>
                      <a:r>
                        <a:rPr lang="en-US" sz="2400" dirty="0">
                          <a:latin typeface="Arial" panose="020B0604020202020204" pitchFamily="34" charset="0"/>
                          <a:cs typeface="Arial" panose="020B0604020202020204" pitchFamily="34" charset="0"/>
                        </a:rPr>
                        <a:t>Section 73(1) &amp; its</a:t>
                      </a:r>
                    </a:p>
                    <a:p>
                      <a:pPr algn="just"/>
                      <a:r>
                        <a:rPr lang="en-US" sz="2400" dirty="0">
                          <a:latin typeface="Arial" panose="020B0604020202020204" pitchFamily="34" charset="0"/>
                          <a:cs typeface="Arial" panose="020B0604020202020204" pitchFamily="34" charset="0"/>
                        </a:rPr>
                        <a:t>Table: Sl. No. 24</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49(10)(ii)</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serial number 1, "previous owner of the property" for any capital asset owned by an assessee, means the last previous owner of the capital asset who acquired it by a mode of acquisition other than that referred to in column B thereof;</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73(2)(a)</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49(1), Explanation</a:t>
                      </a:r>
                    </a:p>
                  </a:txBody>
                  <a:tcPr/>
                </a:tc>
                <a:extLst>
                  <a:ext uri="{0D108BD9-81ED-4DB2-BD59-A6C34878D82A}">
                    <a16:rowId xmlns:a16="http://schemas.microsoft.com/office/drawing/2014/main" xmlns="" val="1643556709"/>
                  </a:ext>
                </a:extLst>
              </a:tr>
            </a:tbl>
          </a:graphicData>
        </a:graphic>
      </p:graphicFrame>
    </p:spTree>
    <p:extLst>
      <p:ext uri="{BB962C8B-B14F-4D97-AF65-F5344CB8AC3E}">
        <p14:creationId xmlns:p14="http://schemas.microsoft.com/office/powerpoint/2010/main" val="3265680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064649B-254E-4682-628E-BEA127E68AC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E8CFB31-3E99-B401-6CA5-476A99350CA3}"/>
              </a:ext>
            </a:extLst>
          </p:cNvPr>
          <p:cNvGraphicFramePr>
            <a:graphicFrameLocks noGrp="1"/>
          </p:cNvGraphicFramePr>
          <p:nvPr>
            <p:extLst>
              <p:ext uri="{D42A27DB-BD31-4B8C-83A1-F6EECF244321}">
                <p14:modId xmlns:p14="http://schemas.microsoft.com/office/powerpoint/2010/main" val="2067111732"/>
              </p:ext>
            </p:extLst>
          </p:nvPr>
        </p:nvGraphicFramePr>
        <p:xfrm>
          <a:off x="567397" y="657106"/>
          <a:ext cx="11057206" cy="502920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serial numbers 11 and 12, "main portfolio", "segregated portfolio" and "total portfolio" shall have the same meanings as respectively assigned to them in the Circular No. SEBI/HO/IMD/DF2/CIR/P/2018/160, dated the 28th December, 201881, issued by the Securities and Exchange Board of India;</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73(2)(b)</a:t>
                      </a:r>
                    </a:p>
                  </a:txBody>
                  <a:tcPr/>
                </a:tc>
                <a:tc>
                  <a:txBody>
                    <a:bodyPr/>
                    <a:lstStyle/>
                    <a:p>
                      <a:pPr algn="just"/>
                      <a:r>
                        <a:rPr lang="en-IN" sz="2400" dirty="0">
                          <a:latin typeface="Arial" panose="020B0604020202020204" pitchFamily="34" charset="0"/>
                          <a:cs typeface="Arial" panose="020B0604020202020204" pitchFamily="34" charset="0"/>
                        </a:rPr>
                        <a:t>Explanation below</a:t>
                      </a:r>
                    </a:p>
                    <a:p>
                      <a:pPr algn="just"/>
                      <a:r>
                        <a:rPr lang="en-IN" sz="2400" dirty="0">
                          <a:latin typeface="Arial" panose="020B0604020202020204" pitchFamily="34" charset="0"/>
                          <a:cs typeface="Arial" panose="020B0604020202020204" pitchFamily="34" charset="0"/>
                        </a:rPr>
                        <a:t>Section 49(2AH)</a:t>
                      </a:r>
                    </a:p>
                  </a:txBody>
                  <a:tcPr/>
                </a:tc>
                <a:extLst>
                  <a:ext uri="{0D108BD9-81ED-4DB2-BD59-A6C34878D82A}">
                    <a16:rowId xmlns:a16="http://schemas.microsoft.com/office/drawing/2014/main" xmlns="" val="185558302"/>
                  </a:ext>
                </a:extLst>
              </a:tr>
              <a:tr h="661182">
                <a:tc>
                  <a:txBody>
                    <a:bodyPr/>
                    <a:lstStyle/>
                    <a:p>
                      <a:pPr algn="just"/>
                      <a:r>
                        <a:rPr lang="en-US" sz="2400" dirty="0">
                          <a:latin typeface="Arial" panose="020B0604020202020204" pitchFamily="34" charset="0"/>
                          <a:cs typeface="Arial" panose="020B0604020202020204" pitchFamily="34" charset="0"/>
                        </a:rPr>
                        <a:t>serial numbers 14 and 15, "net worth" means the total of the paid-up share capital and general reserves as appearing in the books of account of the demerged company immediately before the demerger;</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73(2)(c)</a:t>
                      </a:r>
                    </a:p>
                  </a:txBody>
                  <a:tcPr/>
                </a:tc>
                <a:tc>
                  <a:txBody>
                    <a:bodyPr/>
                    <a:lstStyle/>
                    <a:p>
                      <a:pPr algn="just"/>
                      <a:r>
                        <a:rPr lang="en-IN" sz="2400" dirty="0">
                          <a:latin typeface="Arial" panose="020B0604020202020204" pitchFamily="34" charset="0"/>
                          <a:cs typeface="Arial" panose="020B0604020202020204" pitchFamily="34" charset="0"/>
                        </a:rPr>
                        <a:t>Section</a:t>
                      </a:r>
                    </a:p>
                    <a:p>
                      <a:pPr algn="just"/>
                      <a:r>
                        <a:rPr lang="en-IN" sz="2400" dirty="0">
                          <a:latin typeface="Arial" panose="020B0604020202020204" pitchFamily="34" charset="0"/>
                          <a:cs typeface="Arial" panose="020B0604020202020204" pitchFamily="34" charset="0"/>
                        </a:rPr>
                        <a:t>49(2E), Explanation</a:t>
                      </a:r>
                    </a:p>
                  </a:txBody>
                  <a:tcPr/>
                </a:tc>
                <a:extLst>
                  <a:ext uri="{0D108BD9-81ED-4DB2-BD59-A6C34878D82A}">
                    <a16:rowId xmlns:a16="http://schemas.microsoft.com/office/drawing/2014/main" xmlns="" val="1643556709"/>
                  </a:ext>
                </a:extLst>
              </a:tr>
            </a:tbl>
          </a:graphicData>
        </a:graphic>
      </p:graphicFrame>
    </p:spTree>
    <p:extLst>
      <p:ext uri="{BB962C8B-B14F-4D97-AF65-F5344CB8AC3E}">
        <p14:creationId xmlns:p14="http://schemas.microsoft.com/office/powerpoint/2010/main" val="926221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415F723-E252-A6A3-33E7-7B022554B9D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CAE9190-A343-AF87-565C-E159097ACCF4}"/>
              </a:ext>
            </a:extLst>
          </p:cNvPr>
          <p:cNvGraphicFramePr>
            <a:graphicFrameLocks noGrp="1"/>
          </p:cNvGraphicFramePr>
          <p:nvPr>
            <p:extLst>
              <p:ext uri="{D42A27DB-BD31-4B8C-83A1-F6EECF244321}">
                <p14:modId xmlns:p14="http://schemas.microsoft.com/office/powerpoint/2010/main" val="610413615"/>
              </p:ext>
            </p:extLst>
          </p:nvPr>
        </p:nvGraphicFramePr>
        <p:xfrm>
          <a:off x="567397" y="657106"/>
          <a:ext cx="11057206" cy="2011680"/>
        </p:xfrm>
        <a:graphic>
          <a:graphicData uri="http://schemas.openxmlformats.org/drawingml/2006/table">
            <a:tbl>
              <a:tblPr firstRow="1" bandRow="1">
                <a:tableStyleId>{5C22544A-7EE6-4342-B048-85BDC9FD1C3A}</a:tableStyleId>
              </a:tblPr>
              <a:tblGrid>
                <a:gridCol w="6649329">
                  <a:extLst>
                    <a:ext uri="{9D8B030D-6E8A-4147-A177-3AD203B41FA5}">
                      <a16:colId xmlns:a16="http://schemas.microsoft.com/office/drawing/2014/main" xmlns="" val="4147536793"/>
                    </a:ext>
                  </a:extLst>
                </a:gridCol>
                <a:gridCol w="1706881">
                  <a:extLst>
                    <a:ext uri="{9D8B030D-6E8A-4147-A177-3AD203B41FA5}">
                      <a16:colId xmlns:a16="http://schemas.microsoft.com/office/drawing/2014/main" xmlns="" val="3958931496"/>
                    </a:ext>
                  </a:extLst>
                </a:gridCol>
                <a:gridCol w="2700996">
                  <a:extLst>
                    <a:ext uri="{9D8B030D-6E8A-4147-A177-3AD203B41FA5}">
                      <a16:colId xmlns:a16="http://schemas.microsoft.com/office/drawing/2014/main" xmlns="" val="372468222"/>
                    </a:ext>
                  </a:extLst>
                </a:gridCol>
              </a:tblGrid>
              <a:tr h="0">
                <a:tc>
                  <a:txBody>
                    <a:bodyPr/>
                    <a:lstStyle/>
                    <a:p>
                      <a:pPr algn="just"/>
                      <a:r>
                        <a:rPr lang="en-US" sz="2400" dirty="0">
                          <a:latin typeface="Arial" panose="020B0604020202020204" pitchFamily="34" charset="0"/>
                          <a:cs typeface="Arial" panose="020B0604020202020204" pitchFamily="34" charset="0"/>
                        </a:rPr>
                        <a:t>Description</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ITA 2025</a:t>
                      </a:r>
                    </a:p>
                  </a:txBody>
                  <a:tcPr/>
                </a:tc>
                <a:tc>
                  <a:txBody>
                    <a:bodyPr/>
                    <a:lstStyle/>
                    <a:p>
                      <a:pPr algn="just"/>
                      <a:r>
                        <a:rPr lang="en-IN" sz="2400" dirty="0">
                          <a:latin typeface="Arial" panose="020B0604020202020204" pitchFamily="34" charset="0"/>
                          <a:cs typeface="Arial" panose="020B0604020202020204" pitchFamily="34" charset="0"/>
                        </a:rPr>
                        <a:t>ITA 1961</a:t>
                      </a:r>
                    </a:p>
                  </a:txBody>
                  <a:tcPr/>
                </a:tc>
                <a:extLst>
                  <a:ext uri="{0D108BD9-81ED-4DB2-BD59-A6C34878D82A}">
                    <a16:rowId xmlns:a16="http://schemas.microsoft.com/office/drawing/2014/main" xmlns="" val="1230342306"/>
                  </a:ext>
                </a:extLst>
              </a:tr>
              <a:tr h="661182">
                <a:tc>
                  <a:txBody>
                    <a:bodyPr/>
                    <a:lstStyle/>
                    <a:p>
                      <a:pPr algn="just"/>
                      <a:r>
                        <a:rPr lang="en-US" sz="2400" dirty="0">
                          <a:latin typeface="Arial" panose="020B0604020202020204" pitchFamily="34" charset="0"/>
                          <a:cs typeface="Arial" panose="020B0604020202020204" pitchFamily="34" charset="0"/>
                        </a:rPr>
                        <a:t>serial numbers 2, 14 and 15, the provisions as contained therein, shall, as far as may be, also apply in relation to business reorganization of a co-operative bank as referred to in section 64.</a:t>
                      </a:r>
                      <a:endParaRPr lang="en-IN" sz="2400" dirty="0">
                        <a:latin typeface="Arial" panose="020B0604020202020204" pitchFamily="34" charset="0"/>
                        <a:cs typeface="Arial" panose="020B0604020202020204" pitchFamily="34" charset="0"/>
                      </a:endParaRPr>
                    </a:p>
                  </a:txBody>
                  <a:tcPr/>
                </a:tc>
                <a:tc>
                  <a:txBody>
                    <a:bodyPr/>
                    <a:lstStyle/>
                    <a:p>
                      <a:pPr algn="just"/>
                      <a:r>
                        <a:rPr lang="en-IN" sz="2400" dirty="0">
                          <a:latin typeface="Arial" panose="020B0604020202020204" pitchFamily="34" charset="0"/>
                          <a:cs typeface="Arial" panose="020B0604020202020204" pitchFamily="34" charset="0"/>
                        </a:rPr>
                        <a:t>Section 73(2)(d)</a:t>
                      </a:r>
                    </a:p>
                  </a:txBody>
                  <a:tcPr/>
                </a:tc>
                <a:tc>
                  <a:txBody>
                    <a:bodyPr/>
                    <a:lstStyle/>
                    <a:p>
                      <a:pPr algn="just"/>
                      <a:r>
                        <a:rPr lang="en-IN" sz="2400" dirty="0">
                          <a:latin typeface="Arial" panose="020B0604020202020204" pitchFamily="34" charset="0"/>
                          <a:cs typeface="Arial" panose="020B0604020202020204" pitchFamily="34" charset="0"/>
                        </a:rPr>
                        <a:t>Section 49(2E)</a:t>
                      </a:r>
                    </a:p>
                  </a:txBody>
                  <a:tcPr/>
                </a:tc>
                <a:extLst>
                  <a:ext uri="{0D108BD9-81ED-4DB2-BD59-A6C34878D82A}">
                    <a16:rowId xmlns:a16="http://schemas.microsoft.com/office/drawing/2014/main" xmlns="" val="185558302"/>
                  </a:ext>
                </a:extLst>
              </a:tr>
            </a:tbl>
          </a:graphicData>
        </a:graphic>
      </p:graphicFrame>
    </p:spTree>
    <p:extLst>
      <p:ext uri="{BB962C8B-B14F-4D97-AF65-F5344CB8AC3E}">
        <p14:creationId xmlns:p14="http://schemas.microsoft.com/office/powerpoint/2010/main" val="2680474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554021"/>
              </p:ext>
            </p:extLst>
          </p:nvPr>
        </p:nvGraphicFramePr>
        <p:xfrm>
          <a:off x="256032" y="719666"/>
          <a:ext cx="11539728" cy="5760720"/>
        </p:xfrm>
        <a:graphic>
          <a:graphicData uri="http://schemas.openxmlformats.org/drawingml/2006/table">
            <a:tbl>
              <a:tblPr firstRow="1" bandRow="1">
                <a:tableStyleId>{5C22544A-7EE6-4342-B048-85BDC9FD1C3A}</a:tableStyleId>
              </a:tblPr>
              <a:tblGrid>
                <a:gridCol w="2666827"/>
                <a:gridCol w="5026325"/>
                <a:gridCol w="3846576"/>
              </a:tblGrid>
              <a:tr h="370840">
                <a:tc>
                  <a:txBody>
                    <a:bodyPr/>
                    <a:lstStyle/>
                    <a:p>
                      <a:pPr algn="just"/>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 Act 1961</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dirty="0" smtClean="0">
                          <a:latin typeface="Arial" panose="020B0604020202020204" pitchFamily="34" charset="0"/>
                          <a:cs typeface="Arial" panose="020B0604020202020204" pitchFamily="34" charset="0"/>
                        </a:rPr>
                        <a:t>I T Act 2025</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Profit on sale of</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property used for</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residence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0" i="0" kern="1200" dirty="0">
                          <a:solidFill>
                            <a:schemeClr val="dk1"/>
                          </a:solidFill>
                          <a:effectLst/>
                          <a:latin typeface="Arial" panose="020B0604020202020204" pitchFamily="34" charset="0"/>
                          <a:ea typeface="+mn-ea"/>
                          <a:cs typeface="Arial" panose="020B0604020202020204" pitchFamily="34" charset="0"/>
                        </a:rPr>
                        <a:t> 54) Subject to the provisions of sub-section (2), where, in the case of an assessee being an individual or a Hindu undivided family</a:t>
                      </a:r>
                      <a:r>
                        <a:rPr lang="en-US" sz="2000" b="0" i="0" kern="1200" dirty="0">
                          <a:solidFill>
                            <a:srgbClr val="FF0000"/>
                          </a:solidFill>
                          <a:effectLst/>
                          <a:latin typeface="Arial" panose="020B0604020202020204" pitchFamily="34" charset="0"/>
                          <a:ea typeface="+mn-ea"/>
                          <a:cs typeface="Arial" panose="020B0604020202020204" pitchFamily="34" charset="0"/>
                        </a:rPr>
                        <a:t>, the capital gain arises from the transfer of a long-term capital asset</a:t>
                      </a:r>
                      <a:r>
                        <a:rPr lang="en-US" sz="2000" b="0" i="0" kern="1200" dirty="0">
                          <a:solidFill>
                            <a:schemeClr val="dk1"/>
                          </a:solidFill>
                          <a:effectLst/>
                          <a:latin typeface="Arial" panose="020B0604020202020204" pitchFamily="34" charset="0"/>
                          <a:ea typeface="+mn-ea"/>
                          <a:cs typeface="Arial" panose="020B0604020202020204" pitchFamily="34" charset="0"/>
                        </a:rPr>
                        <a:t>, being buildings or lands appurtenant thereto, and being a residential house, the income of which is chargeable under the head "Income from house property"</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82</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Where an individual or Hindu undivided family––</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has long-term capital gains arising from the transfer of a capital asset</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being buildings or lands appurtenant thereto, and being a residential house, the</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income of which is chargeable under the head “Income from house property</a:t>
                      </a:r>
                      <a:endParaRPr lang="en-IN" sz="2000" dirty="0">
                        <a:latin typeface="Arial" panose="020B0604020202020204" pitchFamily="34" charset="0"/>
                        <a:cs typeface="Arial" panose="020B0604020202020204" pitchFamily="34" charset="0"/>
                      </a:endParaRPr>
                    </a:p>
                  </a:txBody>
                  <a:tcPr/>
                </a:tc>
              </a:tr>
              <a:tr h="370840">
                <a:tc>
                  <a:txBody>
                    <a:bodyPr/>
                    <a:lstStyle/>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Capital gains on transfer of</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certain capital assets not to be</a:t>
                      </a:r>
                    </a:p>
                    <a:p>
                      <a:pPr algn="just"/>
                      <a:r>
                        <a:rPr lang="en-IN" sz="2000" b="0" i="0" u="none" strike="noStrike" kern="1200" baseline="0" dirty="0">
                          <a:solidFill>
                            <a:schemeClr val="dk1"/>
                          </a:solidFill>
                          <a:latin typeface="Arial" panose="020B0604020202020204" pitchFamily="34" charset="0"/>
                          <a:ea typeface="+mn-ea"/>
                          <a:cs typeface="Arial" panose="020B0604020202020204" pitchFamily="34" charset="0"/>
                        </a:rPr>
                        <a:t>charged in case of investment in residential house.</a:t>
                      </a:r>
                      <a:endParaRPr lang="en-IN" sz="2000" dirty="0">
                        <a:latin typeface="Arial" panose="020B0604020202020204" pitchFamily="34" charset="0"/>
                        <a:cs typeface="Arial" panose="020B0604020202020204" pitchFamily="34" charset="0"/>
                      </a:endParaRPr>
                    </a:p>
                  </a:txBody>
                  <a:tcPr/>
                </a:tc>
                <a:tc>
                  <a:txBody>
                    <a:bodyPr/>
                    <a:lstStyle/>
                    <a:p>
                      <a:pPr algn="just"/>
                      <a:r>
                        <a:rPr lang="en-US" sz="2000" b="1" i="0" kern="1200" dirty="0">
                          <a:solidFill>
                            <a:schemeClr val="dk1"/>
                          </a:solidFill>
                          <a:effectLst/>
                          <a:latin typeface="Arial" panose="020B0604020202020204" pitchFamily="34" charset="0"/>
                          <a:ea typeface="+mn-ea"/>
                          <a:cs typeface="Arial" panose="020B0604020202020204" pitchFamily="34" charset="0"/>
                        </a:rPr>
                        <a:t>54F.</a:t>
                      </a:r>
                      <a:r>
                        <a:rPr lang="en-US" sz="2000" b="0" i="0" kern="1200" dirty="0">
                          <a:solidFill>
                            <a:schemeClr val="dk1"/>
                          </a:solidFill>
                          <a:effectLst/>
                          <a:latin typeface="Arial" panose="020B0604020202020204" pitchFamily="34" charset="0"/>
                          <a:ea typeface="+mn-ea"/>
                          <a:cs typeface="Arial" panose="020B0604020202020204" pitchFamily="34" charset="0"/>
                        </a:rPr>
                        <a:t> (1) Subject to the provisions of sub-section (4), where, in the case of an assessee being an individual or a Hindu undivided family, </a:t>
                      </a:r>
                      <a:r>
                        <a:rPr lang="en-US" sz="2000" b="0" i="0" kern="1200" dirty="0">
                          <a:solidFill>
                            <a:srgbClr val="FF0000"/>
                          </a:solidFill>
                          <a:effectLst/>
                          <a:latin typeface="Arial" panose="020B0604020202020204" pitchFamily="34" charset="0"/>
                          <a:ea typeface="+mn-ea"/>
                          <a:cs typeface="Arial" panose="020B0604020202020204" pitchFamily="34" charset="0"/>
                        </a:rPr>
                        <a:t>the capital gain arises from the transfer of any long-term capital asset, not being a residential house </a:t>
                      </a:r>
                      <a:endParaRPr lang="en-IN" sz="2000"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en-US" sz="2000" b="1" i="0" u="none" strike="noStrike" kern="1200" baseline="0" dirty="0">
                          <a:solidFill>
                            <a:schemeClr val="dk1"/>
                          </a:solidFill>
                          <a:latin typeface="Arial" panose="020B0604020202020204" pitchFamily="34" charset="0"/>
                          <a:ea typeface="+mn-ea"/>
                          <a:cs typeface="Arial" panose="020B0604020202020204" pitchFamily="34" charset="0"/>
                        </a:rPr>
                        <a:t>86</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1</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If an individual or a Hindu undivided family has––</a:t>
                      </a:r>
                    </a:p>
                    <a:p>
                      <a:pPr algn="just"/>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2000" b="0" i="1" u="none" strike="noStrike" kern="1200" baseline="0" dirty="0">
                          <a:solidFill>
                            <a:schemeClr val="dk1"/>
                          </a:solidFill>
                          <a:latin typeface="Arial" panose="020B0604020202020204" pitchFamily="34" charset="0"/>
                          <a:ea typeface="+mn-ea"/>
                          <a:cs typeface="Arial" panose="020B0604020202020204" pitchFamily="34" charset="0"/>
                        </a:rPr>
                        <a:t>a</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2000" b="0" i="0" u="none" strike="noStrike" kern="1200" baseline="0" dirty="0">
                          <a:solidFill>
                            <a:srgbClr val="FF0000"/>
                          </a:solidFill>
                          <a:latin typeface="Arial" panose="020B0604020202020204" pitchFamily="34" charset="0"/>
                          <a:ea typeface="+mn-ea"/>
                          <a:cs typeface="Arial" panose="020B0604020202020204" pitchFamily="34" charset="0"/>
                        </a:rPr>
                        <a:t>capital gains arising from the transfer of any long-term capital asset</a:t>
                      </a: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 not being a residential house (original asset);</a:t>
                      </a:r>
                      <a:endParaRPr lang="en-IN"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40603067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397</TotalTime>
  <Words>16377</Words>
  <Application>Microsoft Office PowerPoint</Application>
  <PresentationFormat>Widescreen</PresentationFormat>
  <Paragraphs>1993</Paragraphs>
  <Slides>141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141</vt:i4>
      </vt:variant>
    </vt:vector>
  </HeadingPairs>
  <TitlesOfParts>
    <vt:vector size="146" baseType="lpstr">
      <vt:lpstr>Arial</vt:lpstr>
      <vt:lpstr>Calibri</vt:lpstr>
      <vt:lpstr>Garamond</vt:lpstr>
      <vt:lpstr>Times New Roman</vt:lpstr>
      <vt:lpstr>Organic</vt:lpstr>
      <vt:lpstr>Overview of Income Tax Act 2025</vt:lpstr>
      <vt:lpstr>Objects and Reasons</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Income Tax Act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Income Tax Act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Income Tax Act 2025</dc:title>
  <dc:creator>Manoj Kumar</dc:creator>
  <cp:lastModifiedBy>Manoj Kumar</cp:lastModifiedBy>
  <cp:revision>148</cp:revision>
  <dcterms:created xsi:type="dcterms:W3CDTF">2026-05-20T08:16:20Z</dcterms:created>
  <dcterms:modified xsi:type="dcterms:W3CDTF">2026-05-21T03:05:10Z</dcterms:modified>
</cp:coreProperties>
</file>