
<file path=[Content_Types].xml><?xml version="1.0" encoding="utf-8"?>
<Types xmlns="http://schemas.openxmlformats.org/package/2006/content-types">
  <Default Extension="1" ContentType="image/jpeg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3" r:id="rId2"/>
    <p:sldId id="324" r:id="rId3"/>
    <p:sldId id="332" r:id="rId4"/>
    <p:sldId id="344" r:id="rId5"/>
    <p:sldId id="686" r:id="rId6"/>
    <p:sldId id="748" r:id="rId7"/>
    <p:sldId id="722" r:id="rId8"/>
    <p:sldId id="321" r:id="rId9"/>
    <p:sldId id="685" r:id="rId10"/>
    <p:sldId id="329" r:id="rId11"/>
    <p:sldId id="679" r:id="rId12"/>
    <p:sldId id="335" r:id="rId13"/>
    <p:sldId id="327" r:id="rId14"/>
    <p:sldId id="724" r:id="rId15"/>
    <p:sldId id="325" r:id="rId16"/>
    <p:sldId id="340" r:id="rId17"/>
    <p:sldId id="738" r:id="rId18"/>
    <p:sldId id="725" r:id="rId19"/>
    <p:sldId id="342" r:id="rId20"/>
    <p:sldId id="739" r:id="rId21"/>
    <p:sldId id="728" r:id="rId22"/>
    <p:sldId id="734" r:id="rId23"/>
    <p:sldId id="680" r:id="rId24"/>
    <p:sldId id="727" r:id="rId25"/>
    <p:sldId id="740" r:id="rId26"/>
    <p:sldId id="741" r:id="rId27"/>
    <p:sldId id="743" r:id="rId28"/>
    <p:sldId id="745" r:id="rId29"/>
    <p:sldId id="749" r:id="rId30"/>
    <p:sldId id="336" r:id="rId31"/>
    <p:sldId id="339" r:id="rId32"/>
    <p:sldId id="320" r:id="rId33"/>
  </p:sldIdLst>
  <p:sldSz cx="12192000" cy="6858000"/>
  <p:notesSz cx="7102475" cy="9037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12D248-6750-46EC-A49E-C7ED23577F22}" v="5" dt="2026-06-11T07:15:27.914"/>
    <p1510:client id="{C5C0E07A-4366-47AE-8020-735DAF13A47C}" v="4" dt="2026-06-11T12:38:41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raj Sheth" userId="e9d6dff233318fff" providerId="LiveId" clId="{0D267310-C162-41FF-9A4B-D11CE499461D}"/>
    <pc:docChg chg="undo redo custSel addSld delSld modSld">
      <pc:chgData name="Jayraj Sheth" userId="e9d6dff233318fff" providerId="LiveId" clId="{0D267310-C162-41FF-9A4B-D11CE499461D}" dt="2026-06-11T12:51:06.817" v="780" actId="20577"/>
      <pc:docMkLst>
        <pc:docMk/>
      </pc:docMkLst>
      <pc:sldChg chg="addSp modSp mod">
        <pc:chgData name="Jayraj Sheth" userId="e9d6dff233318fff" providerId="LiveId" clId="{0D267310-C162-41FF-9A4B-D11CE499461D}" dt="2026-06-11T12:38:52.825" v="379" actId="948"/>
        <pc:sldMkLst>
          <pc:docMk/>
          <pc:sldMk cId="882676440" sldId="321"/>
        </pc:sldMkLst>
        <pc:spChg chg="add mod">
          <ac:chgData name="Jayraj Sheth" userId="e9d6dff233318fff" providerId="LiveId" clId="{0D267310-C162-41FF-9A4B-D11CE499461D}" dt="2026-06-11T12:38:37.960" v="377" actId="1076"/>
          <ac:spMkLst>
            <pc:docMk/>
            <pc:sldMk cId="882676440" sldId="321"/>
            <ac:spMk id="2" creationId="{18FE5B56-E3C5-FC6D-0076-0C36B34F39BB}"/>
          </ac:spMkLst>
        </pc:spChg>
        <pc:spChg chg="mod">
          <ac:chgData name="Jayraj Sheth" userId="e9d6dff233318fff" providerId="LiveId" clId="{0D267310-C162-41FF-9A4B-D11CE499461D}" dt="2026-06-11T12:38:52.825" v="379" actId="948"/>
          <ac:spMkLst>
            <pc:docMk/>
            <pc:sldMk cId="882676440" sldId="321"/>
            <ac:spMk id="11" creationId="{6F65A31D-5BD1-3997-FE04-7453B2796830}"/>
          </ac:spMkLst>
        </pc:spChg>
        <pc:picChg chg="mod">
          <ac:chgData name="Jayraj Sheth" userId="e9d6dff233318fff" providerId="LiveId" clId="{0D267310-C162-41FF-9A4B-D11CE499461D}" dt="2026-06-11T12:38:41.674" v="378" actId="14100"/>
          <ac:picMkLst>
            <pc:docMk/>
            <pc:sldMk cId="882676440" sldId="321"/>
            <ac:picMk id="6" creationId="{6E3D6A93-6F6B-B506-905D-04A0789B7315}"/>
          </ac:picMkLst>
        </pc:picChg>
      </pc:sldChg>
      <pc:sldChg chg="modSp mod">
        <pc:chgData name="Jayraj Sheth" userId="e9d6dff233318fff" providerId="LiveId" clId="{0D267310-C162-41FF-9A4B-D11CE499461D}" dt="2026-06-11T06:56:36.253" v="14"/>
        <pc:sldMkLst>
          <pc:docMk/>
          <pc:sldMk cId="0" sldId="324"/>
        </pc:sldMkLst>
        <pc:spChg chg="mod">
          <ac:chgData name="Jayraj Sheth" userId="e9d6dff233318fff" providerId="LiveId" clId="{0D267310-C162-41FF-9A4B-D11CE499461D}" dt="2026-06-11T06:56:36.253" v="14"/>
          <ac:spMkLst>
            <pc:docMk/>
            <pc:sldMk cId="0" sldId="324"/>
            <ac:spMk id="7" creationId="{00000000-0000-0000-0000-000000000000}"/>
          </ac:spMkLst>
        </pc:spChg>
      </pc:sldChg>
      <pc:sldChg chg="modSp mod">
        <pc:chgData name="Jayraj Sheth" userId="e9d6dff233318fff" providerId="LiveId" clId="{0D267310-C162-41FF-9A4B-D11CE499461D}" dt="2026-06-11T07:17:34.843" v="55" actId="6549"/>
        <pc:sldMkLst>
          <pc:docMk/>
          <pc:sldMk cId="0" sldId="325"/>
        </pc:sldMkLst>
        <pc:spChg chg="mod">
          <ac:chgData name="Jayraj Sheth" userId="e9d6dff233318fff" providerId="LiveId" clId="{0D267310-C162-41FF-9A4B-D11CE499461D}" dt="2026-06-11T07:17:34.843" v="55" actId="6549"/>
          <ac:spMkLst>
            <pc:docMk/>
            <pc:sldMk cId="0" sldId="325"/>
            <ac:spMk id="2" creationId="{00000000-0000-0000-0000-000000000000}"/>
          </ac:spMkLst>
        </pc:spChg>
      </pc:sldChg>
      <pc:sldChg chg="modSp mod">
        <pc:chgData name="Jayraj Sheth" userId="e9d6dff233318fff" providerId="LiveId" clId="{0D267310-C162-41FF-9A4B-D11CE499461D}" dt="2026-06-11T12:41:31.348" v="481" actId="1076"/>
        <pc:sldMkLst>
          <pc:docMk/>
          <pc:sldMk cId="1302970815" sldId="335"/>
        </pc:sldMkLst>
        <pc:spChg chg="mod">
          <ac:chgData name="Jayraj Sheth" userId="e9d6dff233318fff" providerId="LiveId" clId="{0D267310-C162-41FF-9A4B-D11CE499461D}" dt="2026-06-11T12:41:31.348" v="481" actId="1076"/>
          <ac:spMkLst>
            <pc:docMk/>
            <pc:sldMk cId="1302970815" sldId="335"/>
            <ac:spMk id="3" creationId="{00000000-0000-0000-0000-000000000000}"/>
          </ac:spMkLst>
        </pc:spChg>
      </pc:sldChg>
      <pc:sldChg chg="modSp mod">
        <pc:chgData name="Jayraj Sheth" userId="e9d6dff233318fff" providerId="LiveId" clId="{0D267310-C162-41FF-9A4B-D11CE499461D}" dt="2026-06-11T12:44:39.919" v="542" actId="14100"/>
        <pc:sldMkLst>
          <pc:docMk/>
          <pc:sldMk cId="3604204581" sldId="340"/>
        </pc:sldMkLst>
        <pc:spChg chg="mod">
          <ac:chgData name="Jayraj Sheth" userId="e9d6dff233318fff" providerId="LiveId" clId="{0D267310-C162-41FF-9A4B-D11CE499461D}" dt="2026-06-11T12:44:20.160" v="539" actId="1076"/>
          <ac:spMkLst>
            <pc:docMk/>
            <pc:sldMk cId="3604204581" sldId="340"/>
            <ac:spMk id="7" creationId="{00000000-0000-0000-0000-000000000000}"/>
          </ac:spMkLst>
        </pc:spChg>
        <pc:spChg chg="mod">
          <ac:chgData name="Jayraj Sheth" userId="e9d6dff233318fff" providerId="LiveId" clId="{0D267310-C162-41FF-9A4B-D11CE499461D}" dt="2026-06-11T12:44:39.919" v="542" actId="14100"/>
          <ac:spMkLst>
            <pc:docMk/>
            <pc:sldMk cId="3604204581" sldId="340"/>
            <ac:spMk id="8" creationId="{BB6B4B8B-9B4F-24C9-37F2-57355675497B}"/>
          </ac:spMkLst>
        </pc:spChg>
        <pc:picChg chg="mod">
          <ac:chgData name="Jayraj Sheth" userId="e9d6dff233318fff" providerId="LiveId" clId="{0D267310-C162-41FF-9A4B-D11CE499461D}" dt="2026-06-11T12:44:25.155" v="540" actId="1076"/>
          <ac:picMkLst>
            <pc:docMk/>
            <pc:sldMk cId="3604204581" sldId="340"/>
            <ac:picMk id="5" creationId="{F8DBF57C-D75B-FA22-D766-D6A10BDD2D64}"/>
          </ac:picMkLst>
        </pc:picChg>
      </pc:sldChg>
      <pc:sldChg chg="modSp mod">
        <pc:chgData name="Jayraj Sheth" userId="e9d6dff233318fff" providerId="LiveId" clId="{0D267310-C162-41FF-9A4B-D11CE499461D}" dt="2026-06-11T12:48:12.033" v="737" actId="20577"/>
        <pc:sldMkLst>
          <pc:docMk/>
          <pc:sldMk cId="2336452401" sldId="342"/>
        </pc:sldMkLst>
        <pc:spChg chg="mod">
          <ac:chgData name="Jayraj Sheth" userId="e9d6dff233318fff" providerId="LiveId" clId="{0D267310-C162-41FF-9A4B-D11CE499461D}" dt="2026-06-11T12:48:12.033" v="737" actId="20577"/>
          <ac:spMkLst>
            <pc:docMk/>
            <pc:sldMk cId="2336452401" sldId="342"/>
            <ac:spMk id="7" creationId="{00000000-0000-0000-0000-000000000000}"/>
          </ac:spMkLst>
        </pc:spChg>
      </pc:sldChg>
      <pc:sldChg chg="modSp mod">
        <pc:chgData name="Jayraj Sheth" userId="e9d6dff233318fff" providerId="LiveId" clId="{0D267310-C162-41FF-9A4B-D11CE499461D}" dt="2026-06-11T12:36:28.454" v="233" actId="1035"/>
        <pc:sldMkLst>
          <pc:docMk/>
          <pc:sldMk cId="52197077" sldId="679"/>
        </pc:sldMkLst>
        <pc:spChg chg="mod">
          <ac:chgData name="Jayraj Sheth" userId="e9d6dff233318fff" providerId="LiveId" clId="{0D267310-C162-41FF-9A4B-D11CE499461D}" dt="2026-06-11T12:36:28.454" v="233" actId="1035"/>
          <ac:spMkLst>
            <pc:docMk/>
            <pc:sldMk cId="52197077" sldId="679"/>
            <ac:spMk id="3" creationId="{00000000-0000-0000-0000-000000000000}"/>
          </ac:spMkLst>
        </pc:spChg>
      </pc:sldChg>
      <pc:sldChg chg="modSp mod">
        <pc:chgData name="Jayraj Sheth" userId="e9d6dff233318fff" providerId="LiveId" clId="{0D267310-C162-41FF-9A4B-D11CE499461D}" dt="2026-06-11T12:31:44.713" v="63" actId="113"/>
        <pc:sldMkLst>
          <pc:docMk/>
          <pc:sldMk cId="4243360344" sldId="686"/>
        </pc:sldMkLst>
        <pc:graphicFrameChg chg="modGraphic">
          <ac:chgData name="Jayraj Sheth" userId="e9d6dff233318fff" providerId="LiveId" clId="{0D267310-C162-41FF-9A4B-D11CE499461D}" dt="2026-06-11T12:31:44.713" v="63" actId="113"/>
          <ac:graphicFrameMkLst>
            <pc:docMk/>
            <pc:sldMk cId="4243360344" sldId="686"/>
            <ac:graphicFrameMk id="6" creationId="{CB5F9827-2CA8-9D91-8121-B5DFF6A22367}"/>
          </ac:graphicFrameMkLst>
        </pc:graphicFrameChg>
      </pc:sldChg>
      <pc:sldChg chg="modSp mod">
        <pc:chgData name="Jayraj Sheth" userId="e9d6dff233318fff" providerId="LiveId" clId="{0D267310-C162-41FF-9A4B-D11CE499461D}" dt="2026-06-11T12:35:47.362" v="231" actId="113"/>
        <pc:sldMkLst>
          <pc:docMk/>
          <pc:sldMk cId="3079058685" sldId="727"/>
        </pc:sldMkLst>
        <pc:spChg chg="mod">
          <ac:chgData name="Jayraj Sheth" userId="e9d6dff233318fff" providerId="LiveId" clId="{0D267310-C162-41FF-9A4B-D11CE499461D}" dt="2026-06-11T12:35:47.362" v="231" actId="113"/>
          <ac:spMkLst>
            <pc:docMk/>
            <pc:sldMk cId="3079058685" sldId="727"/>
            <ac:spMk id="7" creationId="{00000000-0000-0000-0000-000000000000}"/>
          </ac:spMkLst>
        </pc:spChg>
      </pc:sldChg>
      <pc:sldChg chg="del">
        <pc:chgData name="Jayraj Sheth" userId="e9d6dff233318fff" providerId="LiveId" clId="{0D267310-C162-41FF-9A4B-D11CE499461D}" dt="2026-06-11T05:02:59.912" v="0" actId="47"/>
        <pc:sldMkLst>
          <pc:docMk/>
          <pc:sldMk cId="2414582346" sldId="729"/>
        </pc:sldMkLst>
      </pc:sldChg>
      <pc:sldChg chg="del">
        <pc:chgData name="Jayraj Sheth" userId="e9d6dff233318fff" providerId="LiveId" clId="{0D267310-C162-41FF-9A4B-D11CE499461D}" dt="2026-06-11T05:03:00.538" v="1" actId="47"/>
        <pc:sldMkLst>
          <pc:docMk/>
          <pc:sldMk cId="2233716604" sldId="730"/>
        </pc:sldMkLst>
      </pc:sldChg>
      <pc:sldChg chg="del">
        <pc:chgData name="Jayraj Sheth" userId="e9d6dff233318fff" providerId="LiveId" clId="{0D267310-C162-41FF-9A4B-D11CE499461D}" dt="2026-06-11T05:03:01.061" v="2" actId="47"/>
        <pc:sldMkLst>
          <pc:docMk/>
          <pc:sldMk cId="2480007871" sldId="731"/>
        </pc:sldMkLst>
      </pc:sldChg>
      <pc:sldChg chg="del">
        <pc:chgData name="Jayraj Sheth" userId="e9d6dff233318fff" providerId="LiveId" clId="{0D267310-C162-41FF-9A4B-D11CE499461D}" dt="2026-06-11T05:03:01.544" v="3" actId="47"/>
        <pc:sldMkLst>
          <pc:docMk/>
          <pc:sldMk cId="1867276325" sldId="732"/>
        </pc:sldMkLst>
      </pc:sldChg>
      <pc:sldChg chg="del">
        <pc:chgData name="Jayraj Sheth" userId="e9d6dff233318fff" providerId="LiveId" clId="{0D267310-C162-41FF-9A4B-D11CE499461D}" dt="2026-06-11T05:03:02.220" v="4" actId="47"/>
        <pc:sldMkLst>
          <pc:docMk/>
          <pc:sldMk cId="395556023" sldId="733"/>
        </pc:sldMkLst>
      </pc:sldChg>
      <pc:sldChg chg="del">
        <pc:chgData name="Jayraj Sheth" userId="e9d6dff233318fff" providerId="LiveId" clId="{0D267310-C162-41FF-9A4B-D11CE499461D}" dt="2026-06-11T05:03:02.824" v="5" actId="47"/>
        <pc:sldMkLst>
          <pc:docMk/>
          <pc:sldMk cId="3556038210" sldId="735"/>
        </pc:sldMkLst>
      </pc:sldChg>
      <pc:sldChg chg="del">
        <pc:chgData name="Jayraj Sheth" userId="e9d6dff233318fff" providerId="LiveId" clId="{0D267310-C162-41FF-9A4B-D11CE499461D}" dt="2026-06-11T07:13:23.131" v="15" actId="47"/>
        <pc:sldMkLst>
          <pc:docMk/>
          <pc:sldMk cId="1100205925" sldId="736"/>
        </pc:sldMkLst>
      </pc:sldChg>
      <pc:sldChg chg="delSp modSp mod">
        <pc:chgData name="Jayraj Sheth" userId="e9d6dff233318fff" providerId="LiveId" clId="{0D267310-C162-41FF-9A4B-D11CE499461D}" dt="2026-06-11T12:51:06.817" v="780" actId="20577"/>
        <pc:sldMkLst>
          <pc:docMk/>
          <pc:sldMk cId="2028242397" sldId="745"/>
        </pc:sldMkLst>
        <pc:spChg chg="mod">
          <ac:chgData name="Jayraj Sheth" userId="e9d6dff233318fff" providerId="LiveId" clId="{0D267310-C162-41FF-9A4B-D11CE499461D}" dt="2026-06-11T07:16:15.372" v="41" actId="6549"/>
          <ac:spMkLst>
            <pc:docMk/>
            <pc:sldMk cId="2028242397" sldId="745"/>
            <ac:spMk id="2" creationId="{00000000-0000-0000-0000-000000000000}"/>
          </ac:spMkLst>
        </pc:spChg>
        <pc:spChg chg="del mod">
          <ac:chgData name="Jayraj Sheth" userId="e9d6dff233318fff" providerId="LiveId" clId="{0D267310-C162-41FF-9A4B-D11CE499461D}" dt="2026-06-11T07:15:35.052" v="34" actId="478"/>
          <ac:spMkLst>
            <pc:docMk/>
            <pc:sldMk cId="2028242397" sldId="745"/>
            <ac:spMk id="3" creationId="{7A66B27F-D5E9-A18C-CF20-3E4A63E2CE4B}"/>
          </ac:spMkLst>
        </pc:spChg>
        <pc:spChg chg="mod">
          <ac:chgData name="Jayraj Sheth" userId="e9d6dff233318fff" providerId="LiveId" clId="{0D267310-C162-41FF-9A4B-D11CE499461D}" dt="2026-06-11T12:51:06.817" v="780" actId="20577"/>
          <ac:spMkLst>
            <pc:docMk/>
            <pc:sldMk cId="2028242397" sldId="745"/>
            <ac:spMk id="7" creationId="{00000000-0000-0000-0000-000000000000}"/>
          </ac:spMkLst>
        </pc:spChg>
      </pc:sldChg>
      <pc:sldChg chg="modSp del mod">
        <pc:chgData name="Jayraj Sheth" userId="e9d6dff233318fff" providerId="LiveId" clId="{0D267310-C162-41FF-9A4B-D11CE499461D}" dt="2026-06-11T07:14:42.786" v="24" actId="47"/>
        <pc:sldMkLst>
          <pc:docMk/>
          <pc:sldMk cId="2790210505" sldId="746"/>
        </pc:sldMkLst>
        <pc:spChg chg="mod">
          <ac:chgData name="Jayraj Sheth" userId="e9d6dff233318fff" providerId="LiveId" clId="{0D267310-C162-41FF-9A4B-D11CE499461D}" dt="2026-06-11T05:09:54.574" v="9" actId="6549"/>
          <ac:spMkLst>
            <pc:docMk/>
            <pc:sldMk cId="2790210505" sldId="746"/>
            <ac:spMk id="2" creationId="{00000000-0000-0000-0000-000000000000}"/>
          </ac:spMkLst>
        </pc:spChg>
        <pc:spChg chg="mod">
          <ac:chgData name="Jayraj Sheth" userId="e9d6dff233318fff" providerId="LiveId" clId="{0D267310-C162-41FF-9A4B-D11CE499461D}" dt="2026-06-11T07:13:59.733" v="19" actId="21"/>
          <ac:spMkLst>
            <pc:docMk/>
            <pc:sldMk cId="2790210505" sldId="746"/>
            <ac:spMk id="7" creationId="{00000000-0000-0000-0000-000000000000}"/>
          </ac:spMkLst>
        </pc:spChg>
      </pc:sldChg>
      <pc:sldChg chg="modSp del mod">
        <pc:chgData name="Jayraj Sheth" userId="e9d6dff233318fff" providerId="LiveId" clId="{0D267310-C162-41FF-9A4B-D11CE499461D}" dt="2026-06-11T07:16:07.807" v="39" actId="47"/>
        <pc:sldMkLst>
          <pc:docMk/>
          <pc:sldMk cId="3360519765" sldId="747"/>
        </pc:sldMkLst>
        <pc:spChg chg="mod">
          <ac:chgData name="Jayraj Sheth" userId="e9d6dff233318fff" providerId="LiveId" clId="{0D267310-C162-41FF-9A4B-D11CE499461D}" dt="2026-06-11T07:15:23.993" v="32" actId="21"/>
          <ac:spMkLst>
            <pc:docMk/>
            <pc:sldMk cId="3360519765" sldId="747"/>
            <ac:spMk id="7" creationId="{00000000-0000-0000-0000-000000000000}"/>
          </ac:spMkLst>
        </pc:spChg>
      </pc:sldChg>
      <pc:sldChg chg="add">
        <pc:chgData name="Jayraj Sheth" userId="e9d6dff233318fff" providerId="LiveId" clId="{0D267310-C162-41FF-9A4B-D11CE499461D}" dt="2026-06-11T05:04:07.037" v="7"/>
        <pc:sldMkLst>
          <pc:docMk/>
          <pc:sldMk cId="519518626" sldId="749"/>
        </pc:sldMkLst>
      </pc:sldChg>
      <pc:sldChg chg="del">
        <pc:chgData name="Jayraj Sheth" userId="e9d6dff233318fff" providerId="LiveId" clId="{0D267310-C162-41FF-9A4B-D11CE499461D}" dt="2026-06-11T05:04:01.060" v="6" actId="2696"/>
        <pc:sldMkLst>
          <pc:docMk/>
          <pc:sldMk cId="2250787542" sldId="74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EB4DA-502B-4B2B-93AC-8C19EE8E4D59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CC9B3DA-D9DE-4FBE-B148-91A850BCA660}">
      <dgm:prSet phldrT="[Text]" custT="1"/>
      <dgm:spPr/>
      <dgm:t>
        <a:bodyPr/>
        <a:lstStyle/>
        <a:p>
          <a:r>
            <a:rPr lang="en-US" sz="5400" b="1" dirty="0">
              <a:solidFill>
                <a:schemeClr val="tx1"/>
              </a:solidFill>
            </a:rPr>
            <a:t>PSF Service Verticals</a:t>
          </a:r>
          <a:endParaRPr lang="en-IN" sz="5400" b="1" dirty="0">
            <a:solidFill>
              <a:schemeClr val="tx1"/>
            </a:solidFill>
          </a:endParaRPr>
        </a:p>
      </dgm:t>
    </dgm:pt>
    <dgm:pt modelId="{1EA0DB63-588D-4A82-9F3C-90B358CEF374}" type="parTrans" cxnId="{E0949DC8-8000-40FD-A418-15DC33564A53}">
      <dgm:prSet/>
      <dgm:spPr/>
      <dgm:t>
        <a:bodyPr/>
        <a:lstStyle/>
        <a:p>
          <a:endParaRPr lang="en-IN"/>
        </a:p>
      </dgm:t>
    </dgm:pt>
    <dgm:pt modelId="{D574F25D-9F4A-47E9-8BBD-3A4C150BC03F}" type="sibTrans" cxnId="{E0949DC8-8000-40FD-A418-15DC33564A53}">
      <dgm:prSet/>
      <dgm:spPr/>
      <dgm:t>
        <a:bodyPr/>
        <a:lstStyle/>
        <a:p>
          <a:endParaRPr lang="en-IN"/>
        </a:p>
      </dgm:t>
    </dgm:pt>
    <dgm:pt modelId="{DE91B152-BBD4-42BE-B7CD-AB6F8D69CEE1}">
      <dgm:prSet phldrT="[Text]"/>
      <dgm:spPr/>
      <dgm:t>
        <a:bodyPr/>
        <a:lstStyle/>
        <a:p>
          <a:endParaRPr lang="en-IN"/>
        </a:p>
      </dgm:t>
    </dgm:pt>
    <dgm:pt modelId="{8028B4C9-2BFA-4ADA-AAD0-3BC2E3CFEAD6}" type="parTrans" cxnId="{38C183F3-CEB8-40A6-AF03-93F7D87FC8CF}">
      <dgm:prSet/>
      <dgm:spPr/>
      <dgm:t>
        <a:bodyPr/>
        <a:lstStyle/>
        <a:p>
          <a:endParaRPr lang="en-IN"/>
        </a:p>
      </dgm:t>
    </dgm:pt>
    <dgm:pt modelId="{86DD151D-DD6E-4283-A92C-9AD0A0583CBF}" type="sibTrans" cxnId="{38C183F3-CEB8-40A6-AF03-93F7D87FC8CF}">
      <dgm:prSet/>
      <dgm:spPr/>
      <dgm:t>
        <a:bodyPr/>
        <a:lstStyle/>
        <a:p>
          <a:endParaRPr lang="en-IN"/>
        </a:p>
      </dgm:t>
    </dgm:pt>
    <dgm:pt modelId="{8EDB0D69-22F6-4E5A-8E16-D61F799FE79B}">
      <dgm:prSet phldrT="[Text]"/>
      <dgm:spPr/>
      <dgm:t>
        <a:bodyPr/>
        <a:lstStyle/>
        <a:p>
          <a:endParaRPr lang="en-IN"/>
        </a:p>
      </dgm:t>
    </dgm:pt>
    <dgm:pt modelId="{1124A015-4608-44BC-BAA3-3BB622946F76}" type="parTrans" cxnId="{9E6E91D6-CEA4-4561-91F6-5F058A5CDE7F}">
      <dgm:prSet/>
      <dgm:spPr/>
      <dgm:t>
        <a:bodyPr/>
        <a:lstStyle/>
        <a:p>
          <a:endParaRPr lang="en-IN"/>
        </a:p>
      </dgm:t>
    </dgm:pt>
    <dgm:pt modelId="{F18864F4-2315-4A49-8D4D-25E27DA367FE}" type="sibTrans" cxnId="{9E6E91D6-CEA4-4561-91F6-5F058A5CDE7F}">
      <dgm:prSet/>
      <dgm:spPr/>
      <dgm:t>
        <a:bodyPr/>
        <a:lstStyle/>
        <a:p>
          <a:endParaRPr lang="en-IN"/>
        </a:p>
      </dgm:t>
    </dgm:pt>
    <dgm:pt modelId="{506B3747-D5DA-487A-8B04-624C9A168D32}">
      <dgm:prSet phldrT="[Text]"/>
      <dgm:spPr/>
      <dgm:t>
        <a:bodyPr/>
        <a:lstStyle/>
        <a:p>
          <a:endParaRPr lang="en-IN"/>
        </a:p>
      </dgm:t>
    </dgm:pt>
    <dgm:pt modelId="{2B397C98-259D-4CBD-AA9A-BF165912349A}" type="parTrans" cxnId="{074961D4-CD9D-4588-BF2D-D50CC3C38115}">
      <dgm:prSet/>
      <dgm:spPr/>
      <dgm:t>
        <a:bodyPr/>
        <a:lstStyle/>
        <a:p>
          <a:endParaRPr lang="en-IN"/>
        </a:p>
      </dgm:t>
    </dgm:pt>
    <dgm:pt modelId="{2BF03C43-5EFC-4414-A049-AEA8EF4D3267}" type="sibTrans" cxnId="{074961D4-CD9D-4588-BF2D-D50CC3C38115}">
      <dgm:prSet/>
      <dgm:spPr/>
      <dgm:t>
        <a:bodyPr/>
        <a:lstStyle/>
        <a:p>
          <a:endParaRPr lang="en-IN"/>
        </a:p>
      </dgm:t>
    </dgm:pt>
    <dgm:pt modelId="{ED3346D3-A75F-4E08-81AA-CEC64E218013}">
      <dgm:prSet custT="1"/>
      <dgm:spPr/>
      <dgm:t>
        <a:bodyPr/>
        <a:lstStyle/>
        <a:p>
          <a:pPr algn="ctr"/>
          <a:r>
            <a:rPr lang="en-US" sz="4800" dirty="0"/>
            <a:t>Rocket Science	</a:t>
          </a:r>
          <a:endParaRPr lang="en-IN" sz="4800" dirty="0"/>
        </a:p>
      </dgm:t>
    </dgm:pt>
    <dgm:pt modelId="{5BD3617D-381A-4F6C-AF6D-84AA45CBCDD5}" type="parTrans" cxnId="{09D77A9C-5E5E-45F9-92BF-AC4EA239EE17}">
      <dgm:prSet/>
      <dgm:spPr/>
      <dgm:t>
        <a:bodyPr/>
        <a:lstStyle/>
        <a:p>
          <a:endParaRPr lang="en-IN"/>
        </a:p>
      </dgm:t>
    </dgm:pt>
    <dgm:pt modelId="{F7C12BBF-56B3-4247-93FE-51487E4A3932}" type="sibTrans" cxnId="{09D77A9C-5E5E-45F9-92BF-AC4EA239EE17}">
      <dgm:prSet/>
      <dgm:spPr/>
      <dgm:t>
        <a:bodyPr/>
        <a:lstStyle/>
        <a:p>
          <a:endParaRPr lang="en-IN"/>
        </a:p>
      </dgm:t>
    </dgm:pt>
    <dgm:pt modelId="{07A965B1-4BF9-495D-A87B-A12BDC90E336}">
      <dgm:prSet custT="1"/>
      <dgm:spPr/>
      <dgm:t>
        <a:bodyPr/>
        <a:lstStyle/>
        <a:p>
          <a:r>
            <a:rPr lang="en-US" sz="4800" b="1" dirty="0">
              <a:solidFill>
                <a:schemeClr val="accent6">
                  <a:lumMod val="75000"/>
                </a:schemeClr>
              </a:solidFill>
            </a:rPr>
            <a:t>Gray</a:t>
          </a:r>
          <a:r>
            <a:rPr lang="en-US" sz="34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4800" b="1" dirty="0">
              <a:solidFill>
                <a:schemeClr val="accent6">
                  <a:lumMod val="75000"/>
                </a:schemeClr>
              </a:solidFill>
            </a:rPr>
            <a:t>Hair</a:t>
          </a:r>
          <a:endParaRPr lang="en-IN" sz="4800" b="1" dirty="0">
            <a:solidFill>
              <a:schemeClr val="accent6">
                <a:lumMod val="75000"/>
              </a:schemeClr>
            </a:solidFill>
          </a:endParaRPr>
        </a:p>
      </dgm:t>
    </dgm:pt>
    <dgm:pt modelId="{F4C17C41-B6CA-439B-A306-89998ABE54A2}" type="parTrans" cxnId="{80132BFD-F995-48FB-9BBC-0E668C5ECCDA}">
      <dgm:prSet/>
      <dgm:spPr/>
      <dgm:t>
        <a:bodyPr/>
        <a:lstStyle/>
        <a:p>
          <a:endParaRPr lang="en-IN"/>
        </a:p>
      </dgm:t>
    </dgm:pt>
    <dgm:pt modelId="{03333E7D-4FD3-4D61-B70A-4E2F23CCA5D3}" type="sibTrans" cxnId="{80132BFD-F995-48FB-9BBC-0E668C5ECCDA}">
      <dgm:prSet/>
      <dgm:spPr/>
      <dgm:t>
        <a:bodyPr/>
        <a:lstStyle/>
        <a:p>
          <a:endParaRPr lang="en-IN"/>
        </a:p>
      </dgm:t>
    </dgm:pt>
    <dgm:pt modelId="{2A6957D1-CD0C-458E-A417-97AB0BA621D4}">
      <dgm:prSet custT="1"/>
      <dgm:spPr/>
      <dgm:t>
        <a:bodyPr/>
        <a:lstStyle/>
        <a:p>
          <a:r>
            <a:rPr lang="en-US" sz="4800" b="1" dirty="0">
              <a:solidFill>
                <a:srgbClr val="0070C0"/>
              </a:solidFill>
            </a:rPr>
            <a:t>Procedure</a:t>
          </a:r>
          <a:r>
            <a:rPr lang="en-US" sz="4800" dirty="0"/>
            <a:t>	</a:t>
          </a:r>
          <a:endParaRPr lang="en-IN" sz="4800" dirty="0"/>
        </a:p>
      </dgm:t>
    </dgm:pt>
    <dgm:pt modelId="{AE2BB51D-6787-4085-9F98-C647532D42DB}" type="parTrans" cxnId="{F6FF0A15-DE9E-4631-ADC6-97AF3CECC413}">
      <dgm:prSet/>
      <dgm:spPr/>
      <dgm:t>
        <a:bodyPr/>
        <a:lstStyle/>
        <a:p>
          <a:endParaRPr lang="en-IN"/>
        </a:p>
      </dgm:t>
    </dgm:pt>
    <dgm:pt modelId="{6447C640-D234-458C-8BA9-2F8C204FD7CA}" type="sibTrans" cxnId="{F6FF0A15-DE9E-4631-ADC6-97AF3CECC413}">
      <dgm:prSet/>
      <dgm:spPr/>
      <dgm:t>
        <a:bodyPr/>
        <a:lstStyle/>
        <a:p>
          <a:endParaRPr lang="en-IN"/>
        </a:p>
      </dgm:t>
    </dgm:pt>
    <dgm:pt modelId="{F9A4B629-DC1F-4408-A500-62AA6BBAAE99}">
      <dgm:prSet custT="1"/>
      <dgm:spPr/>
      <dgm:t>
        <a:bodyPr/>
        <a:lstStyle/>
        <a:p>
          <a:r>
            <a:rPr lang="en-US" sz="4800" b="1" dirty="0">
              <a:solidFill>
                <a:srgbClr val="002060"/>
              </a:solidFill>
            </a:rPr>
            <a:t>Commodity</a:t>
          </a:r>
          <a:endParaRPr lang="en-IN" sz="4800" b="1" dirty="0">
            <a:solidFill>
              <a:srgbClr val="002060"/>
            </a:solidFill>
          </a:endParaRPr>
        </a:p>
      </dgm:t>
    </dgm:pt>
    <dgm:pt modelId="{695DD421-3922-4FBB-BC02-376698E1AAFF}" type="parTrans" cxnId="{CA0C08C2-ED8F-401A-97FA-2B9874408873}">
      <dgm:prSet/>
      <dgm:spPr/>
      <dgm:t>
        <a:bodyPr/>
        <a:lstStyle/>
        <a:p>
          <a:endParaRPr lang="en-IN"/>
        </a:p>
      </dgm:t>
    </dgm:pt>
    <dgm:pt modelId="{8FB873E5-1225-42A7-BCE2-188845B1A4E5}" type="sibTrans" cxnId="{CA0C08C2-ED8F-401A-97FA-2B9874408873}">
      <dgm:prSet/>
      <dgm:spPr/>
      <dgm:t>
        <a:bodyPr/>
        <a:lstStyle/>
        <a:p>
          <a:endParaRPr lang="en-IN"/>
        </a:p>
      </dgm:t>
    </dgm:pt>
    <dgm:pt modelId="{D3A483CC-F2A9-43C8-8785-41B2AB654F0A}" type="pres">
      <dgm:prSet presAssocID="{C3BEB4DA-502B-4B2B-93AC-8C19EE8E4D5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D7398DB-E5A5-48AA-8C59-9BF568496371}" type="pres">
      <dgm:prSet presAssocID="{C3BEB4DA-502B-4B2B-93AC-8C19EE8E4D59}" presName="matrix" presStyleCnt="0"/>
      <dgm:spPr/>
    </dgm:pt>
    <dgm:pt modelId="{33A72D5E-0FB1-4E60-97DC-5F9C46A38509}" type="pres">
      <dgm:prSet presAssocID="{C3BEB4DA-502B-4B2B-93AC-8C19EE8E4D59}" presName="tile1" presStyleLbl="node1" presStyleIdx="0" presStyleCnt="4"/>
      <dgm:spPr/>
    </dgm:pt>
    <dgm:pt modelId="{FDC81762-9FA8-4DE4-BBFE-501C63FE37A0}" type="pres">
      <dgm:prSet presAssocID="{C3BEB4DA-502B-4B2B-93AC-8C19EE8E4D5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203D36D-BEAC-43AE-BFAD-88327447BCE2}" type="pres">
      <dgm:prSet presAssocID="{C3BEB4DA-502B-4B2B-93AC-8C19EE8E4D59}" presName="tile2" presStyleLbl="node1" presStyleIdx="1" presStyleCnt="4" custLinFactNeighborY="-5494"/>
      <dgm:spPr/>
    </dgm:pt>
    <dgm:pt modelId="{68588CB4-FA85-470A-978B-777F7051B53C}" type="pres">
      <dgm:prSet presAssocID="{C3BEB4DA-502B-4B2B-93AC-8C19EE8E4D5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0A0C412-629B-4197-9A0F-EF3F61D1CB92}" type="pres">
      <dgm:prSet presAssocID="{C3BEB4DA-502B-4B2B-93AC-8C19EE8E4D59}" presName="tile3" presStyleLbl="node1" presStyleIdx="2" presStyleCnt="4"/>
      <dgm:spPr/>
    </dgm:pt>
    <dgm:pt modelId="{0CD5EA25-72E1-4FDB-84FF-F45CE8CB2605}" type="pres">
      <dgm:prSet presAssocID="{C3BEB4DA-502B-4B2B-93AC-8C19EE8E4D5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0C51F0D-D20C-4CB2-B727-642FD0C38EBF}" type="pres">
      <dgm:prSet presAssocID="{C3BEB4DA-502B-4B2B-93AC-8C19EE8E4D59}" presName="tile4" presStyleLbl="node1" presStyleIdx="3" presStyleCnt="4"/>
      <dgm:spPr/>
    </dgm:pt>
    <dgm:pt modelId="{BBF582D4-766C-4847-A821-DC16E94DE231}" type="pres">
      <dgm:prSet presAssocID="{C3BEB4DA-502B-4B2B-93AC-8C19EE8E4D5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1F7BE5C-9932-4F5D-83AB-B5C91619145D}" type="pres">
      <dgm:prSet presAssocID="{C3BEB4DA-502B-4B2B-93AC-8C19EE8E4D59}" presName="centerTile" presStyleLbl="fgShp" presStyleIdx="0" presStyleCnt="1" custScaleX="140408" custScaleY="123558">
        <dgm:presLayoutVars>
          <dgm:chMax val="0"/>
          <dgm:chPref val="0"/>
        </dgm:presLayoutVars>
      </dgm:prSet>
      <dgm:spPr/>
    </dgm:pt>
  </dgm:ptLst>
  <dgm:cxnLst>
    <dgm:cxn modelId="{F6FF0A15-DE9E-4631-ADC6-97AF3CECC413}" srcId="{ACC9B3DA-D9DE-4FBE-B148-91A850BCA660}" destId="{2A6957D1-CD0C-458E-A417-97AB0BA621D4}" srcOrd="2" destOrd="0" parTransId="{AE2BB51D-6787-4085-9F98-C647532D42DB}" sibTransId="{6447C640-D234-458C-8BA9-2F8C204FD7CA}"/>
    <dgm:cxn modelId="{48FB591B-8BDA-45BE-A11F-3BFF034690E7}" type="presOf" srcId="{ACC9B3DA-D9DE-4FBE-B148-91A850BCA660}" destId="{81F7BE5C-9932-4F5D-83AB-B5C91619145D}" srcOrd="0" destOrd="0" presId="urn:microsoft.com/office/officeart/2005/8/layout/matrix1"/>
    <dgm:cxn modelId="{8CE75A5D-5428-436C-8CBD-F2BEB61001D9}" type="presOf" srcId="{C3BEB4DA-502B-4B2B-93AC-8C19EE8E4D59}" destId="{D3A483CC-F2A9-43C8-8785-41B2AB654F0A}" srcOrd="0" destOrd="0" presId="urn:microsoft.com/office/officeart/2005/8/layout/matrix1"/>
    <dgm:cxn modelId="{64482F62-AE62-492C-896A-4FAD362DCA16}" type="presOf" srcId="{F9A4B629-DC1F-4408-A500-62AA6BBAAE99}" destId="{E0C51F0D-D20C-4CB2-B727-642FD0C38EBF}" srcOrd="0" destOrd="0" presId="urn:microsoft.com/office/officeart/2005/8/layout/matrix1"/>
    <dgm:cxn modelId="{B900667F-AEA7-4416-91D3-1C8D25A6AF6E}" type="presOf" srcId="{ED3346D3-A75F-4E08-81AA-CEC64E218013}" destId="{33A72D5E-0FB1-4E60-97DC-5F9C46A38509}" srcOrd="0" destOrd="0" presId="urn:microsoft.com/office/officeart/2005/8/layout/matrix1"/>
    <dgm:cxn modelId="{90FDA693-A310-4A78-B4C6-8D25A2DA62EF}" type="presOf" srcId="{07A965B1-4BF9-495D-A87B-A12BDC90E336}" destId="{2203D36D-BEAC-43AE-BFAD-88327447BCE2}" srcOrd="0" destOrd="0" presId="urn:microsoft.com/office/officeart/2005/8/layout/matrix1"/>
    <dgm:cxn modelId="{09D77A9C-5E5E-45F9-92BF-AC4EA239EE17}" srcId="{ACC9B3DA-D9DE-4FBE-B148-91A850BCA660}" destId="{ED3346D3-A75F-4E08-81AA-CEC64E218013}" srcOrd="0" destOrd="0" parTransId="{5BD3617D-381A-4F6C-AF6D-84AA45CBCDD5}" sibTransId="{F7C12BBF-56B3-4247-93FE-51487E4A3932}"/>
    <dgm:cxn modelId="{C74439BC-F2B3-44EB-8C74-F2FBFD76518F}" type="presOf" srcId="{2A6957D1-CD0C-458E-A417-97AB0BA621D4}" destId="{0CD5EA25-72E1-4FDB-84FF-F45CE8CB2605}" srcOrd="1" destOrd="0" presId="urn:microsoft.com/office/officeart/2005/8/layout/matrix1"/>
    <dgm:cxn modelId="{512D2CBF-4116-4C01-8A82-F0BD89D348FA}" type="presOf" srcId="{ED3346D3-A75F-4E08-81AA-CEC64E218013}" destId="{FDC81762-9FA8-4DE4-BBFE-501C63FE37A0}" srcOrd="1" destOrd="0" presId="urn:microsoft.com/office/officeart/2005/8/layout/matrix1"/>
    <dgm:cxn modelId="{CA0C08C2-ED8F-401A-97FA-2B9874408873}" srcId="{ACC9B3DA-D9DE-4FBE-B148-91A850BCA660}" destId="{F9A4B629-DC1F-4408-A500-62AA6BBAAE99}" srcOrd="3" destOrd="0" parTransId="{695DD421-3922-4FBB-BC02-376698E1AAFF}" sibTransId="{8FB873E5-1225-42A7-BCE2-188845B1A4E5}"/>
    <dgm:cxn modelId="{E0949DC8-8000-40FD-A418-15DC33564A53}" srcId="{C3BEB4DA-502B-4B2B-93AC-8C19EE8E4D59}" destId="{ACC9B3DA-D9DE-4FBE-B148-91A850BCA660}" srcOrd="0" destOrd="0" parTransId="{1EA0DB63-588D-4A82-9F3C-90B358CEF374}" sibTransId="{D574F25D-9F4A-47E9-8BBD-3A4C150BC03F}"/>
    <dgm:cxn modelId="{074961D4-CD9D-4588-BF2D-D50CC3C38115}" srcId="{C3BEB4DA-502B-4B2B-93AC-8C19EE8E4D59}" destId="{506B3747-D5DA-487A-8B04-624C9A168D32}" srcOrd="3" destOrd="0" parTransId="{2B397C98-259D-4CBD-AA9A-BF165912349A}" sibTransId="{2BF03C43-5EFC-4414-A049-AEA8EF4D3267}"/>
    <dgm:cxn modelId="{9E6E91D6-CEA4-4561-91F6-5F058A5CDE7F}" srcId="{C3BEB4DA-502B-4B2B-93AC-8C19EE8E4D59}" destId="{8EDB0D69-22F6-4E5A-8E16-D61F799FE79B}" srcOrd="2" destOrd="0" parTransId="{1124A015-4608-44BC-BAA3-3BB622946F76}" sibTransId="{F18864F4-2315-4A49-8D4D-25E27DA367FE}"/>
    <dgm:cxn modelId="{0DF909E3-8E87-4C4D-A48D-679AC40EA980}" type="presOf" srcId="{2A6957D1-CD0C-458E-A417-97AB0BA621D4}" destId="{70A0C412-629B-4197-9A0F-EF3F61D1CB92}" srcOrd="0" destOrd="0" presId="urn:microsoft.com/office/officeart/2005/8/layout/matrix1"/>
    <dgm:cxn modelId="{D50808F2-9E60-4DEB-ABA7-4193E389E23C}" type="presOf" srcId="{07A965B1-4BF9-495D-A87B-A12BDC90E336}" destId="{68588CB4-FA85-470A-978B-777F7051B53C}" srcOrd="1" destOrd="0" presId="urn:microsoft.com/office/officeart/2005/8/layout/matrix1"/>
    <dgm:cxn modelId="{38C183F3-CEB8-40A6-AF03-93F7D87FC8CF}" srcId="{C3BEB4DA-502B-4B2B-93AC-8C19EE8E4D59}" destId="{DE91B152-BBD4-42BE-B7CD-AB6F8D69CEE1}" srcOrd="1" destOrd="0" parTransId="{8028B4C9-2BFA-4ADA-AAD0-3BC2E3CFEAD6}" sibTransId="{86DD151D-DD6E-4283-A92C-9AD0A0583CBF}"/>
    <dgm:cxn modelId="{DCAB31F7-72DE-4FE5-B982-09403F4923D3}" type="presOf" srcId="{F9A4B629-DC1F-4408-A500-62AA6BBAAE99}" destId="{BBF582D4-766C-4847-A821-DC16E94DE231}" srcOrd="1" destOrd="0" presId="urn:microsoft.com/office/officeart/2005/8/layout/matrix1"/>
    <dgm:cxn modelId="{80132BFD-F995-48FB-9BBC-0E668C5ECCDA}" srcId="{ACC9B3DA-D9DE-4FBE-B148-91A850BCA660}" destId="{07A965B1-4BF9-495D-A87B-A12BDC90E336}" srcOrd="1" destOrd="0" parTransId="{F4C17C41-B6CA-439B-A306-89998ABE54A2}" sibTransId="{03333E7D-4FD3-4D61-B70A-4E2F23CCA5D3}"/>
    <dgm:cxn modelId="{D3359EC5-4661-45BE-8921-E57732F2ECB6}" type="presParOf" srcId="{D3A483CC-F2A9-43C8-8785-41B2AB654F0A}" destId="{AD7398DB-E5A5-48AA-8C59-9BF568496371}" srcOrd="0" destOrd="0" presId="urn:microsoft.com/office/officeart/2005/8/layout/matrix1"/>
    <dgm:cxn modelId="{BF7CED44-EFED-4BD4-B660-60D9EFAB2204}" type="presParOf" srcId="{AD7398DB-E5A5-48AA-8C59-9BF568496371}" destId="{33A72D5E-0FB1-4E60-97DC-5F9C46A38509}" srcOrd="0" destOrd="0" presId="urn:microsoft.com/office/officeart/2005/8/layout/matrix1"/>
    <dgm:cxn modelId="{53DD17A7-3E1E-4717-A62B-3ACA0B88F5AF}" type="presParOf" srcId="{AD7398DB-E5A5-48AA-8C59-9BF568496371}" destId="{FDC81762-9FA8-4DE4-BBFE-501C63FE37A0}" srcOrd="1" destOrd="0" presId="urn:microsoft.com/office/officeart/2005/8/layout/matrix1"/>
    <dgm:cxn modelId="{5CF42D01-8006-434F-9B83-4DEEFBA8C9FC}" type="presParOf" srcId="{AD7398DB-E5A5-48AA-8C59-9BF568496371}" destId="{2203D36D-BEAC-43AE-BFAD-88327447BCE2}" srcOrd="2" destOrd="0" presId="urn:microsoft.com/office/officeart/2005/8/layout/matrix1"/>
    <dgm:cxn modelId="{165942E4-69DC-4A8B-82F0-109711E73AA2}" type="presParOf" srcId="{AD7398DB-E5A5-48AA-8C59-9BF568496371}" destId="{68588CB4-FA85-470A-978B-777F7051B53C}" srcOrd="3" destOrd="0" presId="urn:microsoft.com/office/officeart/2005/8/layout/matrix1"/>
    <dgm:cxn modelId="{9ECB6A7C-3D27-432E-8D67-90739862DF42}" type="presParOf" srcId="{AD7398DB-E5A5-48AA-8C59-9BF568496371}" destId="{70A0C412-629B-4197-9A0F-EF3F61D1CB92}" srcOrd="4" destOrd="0" presId="urn:microsoft.com/office/officeart/2005/8/layout/matrix1"/>
    <dgm:cxn modelId="{75E774E2-B50C-4578-A30C-0ADA6E65552E}" type="presParOf" srcId="{AD7398DB-E5A5-48AA-8C59-9BF568496371}" destId="{0CD5EA25-72E1-4FDB-84FF-F45CE8CB2605}" srcOrd="5" destOrd="0" presId="urn:microsoft.com/office/officeart/2005/8/layout/matrix1"/>
    <dgm:cxn modelId="{0BFE1EDC-A51D-4A2F-B51D-B2696BF812CF}" type="presParOf" srcId="{AD7398DB-E5A5-48AA-8C59-9BF568496371}" destId="{E0C51F0D-D20C-4CB2-B727-642FD0C38EBF}" srcOrd="6" destOrd="0" presId="urn:microsoft.com/office/officeart/2005/8/layout/matrix1"/>
    <dgm:cxn modelId="{68170326-1896-4851-8DA9-895F955D4F96}" type="presParOf" srcId="{AD7398DB-E5A5-48AA-8C59-9BF568496371}" destId="{BBF582D4-766C-4847-A821-DC16E94DE231}" srcOrd="7" destOrd="0" presId="urn:microsoft.com/office/officeart/2005/8/layout/matrix1"/>
    <dgm:cxn modelId="{B046455F-F968-4892-A178-2A824223F726}" type="presParOf" srcId="{D3A483CC-F2A9-43C8-8785-41B2AB654F0A}" destId="{81F7BE5C-9932-4F5D-83AB-B5C91619145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72D5E-0FB1-4E60-97DC-5F9C46A38509}">
      <dsp:nvSpPr>
        <dsp:cNvPr id="0" name=""/>
        <dsp:cNvSpPr/>
      </dsp:nvSpPr>
      <dsp:spPr>
        <a:xfrm rot="16200000">
          <a:off x="1479106" y="-1479106"/>
          <a:ext cx="2536137" cy="549435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Rocket Science	</a:t>
          </a:r>
          <a:endParaRPr lang="en-IN" sz="4800" kern="1200" dirty="0"/>
        </a:p>
      </dsp:txBody>
      <dsp:txXfrm rot="5400000">
        <a:off x="-1" y="1"/>
        <a:ext cx="5494350" cy="1902102"/>
      </dsp:txXfrm>
    </dsp:sp>
    <dsp:sp modelId="{2203D36D-BEAC-43AE-BFAD-88327447BCE2}">
      <dsp:nvSpPr>
        <dsp:cNvPr id="0" name=""/>
        <dsp:cNvSpPr/>
      </dsp:nvSpPr>
      <dsp:spPr>
        <a:xfrm>
          <a:off x="5494350" y="0"/>
          <a:ext cx="5494350" cy="2536137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chemeClr val="accent6">
                  <a:lumMod val="75000"/>
                </a:schemeClr>
              </a:solidFill>
            </a:rPr>
            <a:t>Gray</a:t>
          </a:r>
          <a:r>
            <a:rPr lang="en-US" sz="34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4800" b="1" kern="1200" dirty="0">
              <a:solidFill>
                <a:schemeClr val="accent6">
                  <a:lumMod val="75000"/>
                </a:schemeClr>
              </a:solidFill>
            </a:rPr>
            <a:t>Hair</a:t>
          </a:r>
          <a:endParaRPr lang="en-IN" sz="4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494350" y="0"/>
        <a:ext cx="5494350" cy="1902102"/>
      </dsp:txXfrm>
    </dsp:sp>
    <dsp:sp modelId="{70A0C412-629B-4197-9A0F-EF3F61D1CB92}">
      <dsp:nvSpPr>
        <dsp:cNvPr id="0" name=""/>
        <dsp:cNvSpPr/>
      </dsp:nvSpPr>
      <dsp:spPr>
        <a:xfrm rot="10800000">
          <a:off x="0" y="2536137"/>
          <a:ext cx="5494350" cy="2536137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rgbClr val="0070C0"/>
              </a:solidFill>
            </a:rPr>
            <a:t>Procedure</a:t>
          </a:r>
          <a:r>
            <a:rPr lang="en-US" sz="4800" kern="1200" dirty="0"/>
            <a:t>	</a:t>
          </a:r>
          <a:endParaRPr lang="en-IN" sz="4800" kern="1200" dirty="0"/>
        </a:p>
      </dsp:txBody>
      <dsp:txXfrm rot="10800000">
        <a:off x="0" y="3170171"/>
        <a:ext cx="5494350" cy="1902102"/>
      </dsp:txXfrm>
    </dsp:sp>
    <dsp:sp modelId="{E0C51F0D-D20C-4CB2-B727-642FD0C38EBF}">
      <dsp:nvSpPr>
        <dsp:cNvPr id="0" name=""/>
        <dsp:cNvSpPr/>
      </dsp:nvSpPr>
      <dsp:spPr>
        <a:xfrm rot="5400000">
          <a:off x="6973456" y="1057030"/>
          <a:ext cx="2536137" cy="549435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rgbClr val="002060"/>
              </a:solidFill>
            </a:rPr>
            <a:t>Commodity</a:t>
          </a:r>
          <a:endParaRPr lang="en-IN" sz="4800" b="1" kern="1200" dirty="0">
            <a:solidFill>
              <a:srgbClr val="002060"/>
            </a:solidFill>
          </a:endParaRPr>
        </a:p>
      </dsp:txBody>
      <dsp:txXfrm rot="-5400000">
        <a:off x="5494349" y="3170171"/>
        <a:ext cx="5494350" cy="1902102"/>
      </dsp:txXfrm>
    </dsp:sp>
    <dsp:sp modelId="{81F7BE5C-9932-4F5D-83AB-B5C91619145D}">
      <dsp:nvSpPr>
        <dsp:cNvPr id="0" name=""/>
        <dsp:cNvSpPr/>
      </dsp:nvSpPr>
      <dsp:spPr>
        <a:xfrm>
          <a:off x="3179997" y="1752736"/>
          <a:ext cx="4628704" cy="156680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>
              <a:solidFill>
                <a:schemeClr val="tx1"/>
              </a:solidFill>
            </a:rPr>
            <a:t>PSF Service Verticals</a:t>
          </a:r>
          <a:endParaRPr lang="en-IN" sz="5400" b="1" kern="1200" dirty="0">
            <a:solidFill>
              <a:schemeClr val="tx1"/>
            </a:solidFill>
          </a:endParaRPr>
        </a:p>
      </dsp:txBody>
      <dsp:txXfrm>
        <a:off x="3256482" y="1829221"/>
        <a:ext cx="4475734" cy="1413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353" cy="453699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48" y="1"/>
            <a:ext cx="3078352" cy="453699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/>
            </a:lvl1pPr>
          </a:lstStyle>
          <a:p>
            <a:fld id="{51375AC4-6A73-4CB6-A70B-DAA4D4A4D78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583939"/>
            <a:ext cx="3078353" cy="453699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48" y="8583939"/>
            <a:ext cx="3078352" cy="453699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200"/>
            </a:lvl1pPr>
          </a:lstStyle>
          <a:p>
            <a:fld id="{C451243D-CEB5-4734-89EB-D9C942BF1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40" cy="453451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40" cy="453451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/>
            </a:lvl1pPr>
          </a:lstStyle>
          <a:p>
            <a:fld id="{F98575DE-DADB-49D1-BF6F-E370344DF589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1375" y="1130300"/>
            <a:ext cx="5419725" cy="3048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349365"/>
            <a:ext cx="5681980" cy="3558570"/>
          </a:xfrm>
          <a:prstGeom prst="rect">
            <a:avLst/>
          </a:prstGeom>
        </p:spPr>
        <p:txBody>
          <a:bodyPr vert="horz" lIns="92263" tIns="46131" rIns="92263" bIns="461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84189"/>
            <a:ext cx="3077740" cy="453450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84189"/>
            <a:ext cx="3077740" cy="453450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200"/>
            </a:lvl1pPr>
          </a:lstStyle>
          <a:p>
            <a:fld id="{05B288B4-3D4E-4DBE-A0D6-F463C489C6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7688" y="1206500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95E6-7A87-41DF-9799-FB203F83C3E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288B4-3D4E-4DBE-A0D6-F463C489C6BB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2A1CF-252D-44E8-A858-D5D4FF53A275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DA9A2D8-DF7B-AB93-694B-D271036CF1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75" t="34285" r="14613" b="33920"/>
          <a:stretch/>
        </p:blipFill>
        <p:spPr bwMode="auto">
          <a:xfrm>
            <a:off x="307975" y="5855044"/>
            <a:ext cx="2780030" cy="692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D5E1-4B88-450D-8165-823E99A960CC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4FBE-99CC-4C93-82FE-3B566F5F9023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9B39-76AD-4352-A055-8E046382C204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6B4D-CFC4-4419-8290-A94F3D0F1643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3A68-C97A-4EE6-BC32-4E9B6E293C9D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DAFA-6238-48CA-AEAE-F08AB4C848DB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09F3-ED18-4AA6-BC4C-AD5FA89F4EF1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4BC4-1B18-4160-BC8F-A7E638CF578C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FF4C-404B-4133-BC79-A25007929AF5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4C1E-8776-4BDC-8C12-005116654110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38E446C-123C-413A-8A77-FEB200FAB3CF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anose="020B0503020204020204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75593/De_rups_en_de_vlinder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baum-digital-art-isoliert-1511603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person-handing-keys-broker-buy-customers-dealer-estate-give-wallpaper-azgwq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ncentric_circles_isotropy.sv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clinton-marketing/chapter/reading-personal-selling/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zh/photo/860602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404305/premium-photo-image-mind-african-american-african-descent" TargetMode="External"/><Relationship Id="rId2" Type="http://schemas.openxmlformats.org/officeDocument/2006/relationships/image" Target="../media/image3.1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ayraj.sheth@jsconsultancy.co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viation.stackexchange.com/questions/8907/why-are-there-so-many-different-propeller-shape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5" y="465138"/>
            <a:ext cx="11576050" cy="29689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succession planning </a:t>
            </a:r>
            <a:b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proprietorshipS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small firms:</a:t>
            </a:r>
            <a:b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&amp; STRATEGIES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01186" y="4444315"/>
            <a:ext cx="7389628" cy="167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ea typeface="Calibri" panose="020F0502020204030204" pitchFamily="34" charset="0"/>
                <a:cs typeface="Calibri Light" panose="020F0302020204030204" pitchFamily="34" charset="0"/>
              </a:rPr>
              <a:t>Jayraj S. Sheth</a:t>
            </a:r>
            <a:endParaRPr lang="en-US" altLang="en-US" sz="20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ctr" defTabSz="9144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altLang="en-US" dirty="0">
                <a:ea typeface="Calibri" panose="020F0502020204030204" pitchFamily="34" charset="0"/>
                <a:cs typeface="Calibri Light" panose="020F0302020204030204" pitchFamily="34" charset="0"/>
              </a:rPr>
              <a:t>12</a:t>
            </a:r>
            <a:r>
              <a:rPr lang="en-US" altLang="en-US" baseline="30000" dirty="0">
                <a:ea typeface="Calibri" panose="020F0502020204030204" pitchFamily="34" charset="0"/>
                <a:cs typeface="Calibri Light" panose="020F0302020204030204" pitchFamily="34" charset="0"/>
              </a:rPr>
              <a:t>th</a:t>
            </a:r>
            <a:r>
              <a:rPr lang="en-US" altLang="en-US" dirty="0">
                <a:ea typeface="Calibri" panose="020F0502020204030204" pitchFamily="34" charset="0"/>
                <a:cs typeface="Calibri Light" panose="020F0302020204030204" pitchFamily="34" charset="0"/>
              </a:rPr>
              <a:t> June 2026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a typeface="Calibri" panose="020F0502020204030204" pitchFamily="34" charset="0"/>
                <a:cs typeface="Calibri Light" panose="020F0302020204030204" pitchFamily="34" charset="0"/>
              </a:rPr>
              <a:t>ICAI – Eastern India Regional Council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ea typeface="Calibri" panose="020F0502020204030204" pitchFamily="34" charset="0"/>
                <a:cs typeface="Calibri Light" panose="020F0302020204030204" pitchFamily="34" charset="0"/>
              </a:rPr>
              <a:t>Growth Summit 2026 - Kolkata</a:t>
            </a:r>
          </a:p>
        </p:txBody>
      </p:sp>
      <p:sp>
        <p:nvSpPr>
          <p:cNvPr id="3" name="AutoShape 4" descr="Image result for achiev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9" name="AutoShape 8" descr="Image result for achieve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448" y="343231"/>
            <a:ext cx="11610752" cy="135636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Life cycle of every Business Entity / Vertical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7568" y="1705875"/>
            <a:ext cx="9676863" cy="35715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b="1" dirty="0">
                <a:solidFill>
                  <a:srgbClr val="202124"/>
                </a:solidFill>
              </a:rPr>
              <a:t>  </a:t>
            </a:r>
          </a:p>
          <a:p>
            <a:pPr marL="45720" indent="0">
              <a:buNone/>
            </a:pPr>
            <a:r>
              <a:rPr lang="en-US" sz="2400" b="1" dirty="0">
                <a:solidFill>
                  <a:srgbClr val="202124"/>
                </a:solidFill>
              </a:rPr>
              <a:t>         </a:t>
            </a:r>
            <a:r>
              <a:rPr lang="en-US" sz="2800" b="1" dirty="0">
                <a:solidFill>
                  <a:srgbClr val="008000"/>
                </a:solidFill>
              </a:rPr>
              <a:t>Creation</a:t>
            </a:r>
            <a:r>
              <a:rPr lang="en-US" sz="2400" b="1" dirty="0">
                <a:solidFill>
                  <a:srgbClr val="202124"/>
                </a:solidFill>
              </a:rPr>
              <a:t>					    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Consolidation</a:t>
            </a:r>
          </a:p>
          <a:p>
            <a:pPr marL="502920" indent="-457200">
              <a:buFont typeface="+mj-lt"/>
              <a:buAutoNum type="arabicPeriod"/>
            </a:pPr>
            <a:endParaRPr lang="en-US" sz="2400" b="1" dirty="0">
              <a:solidFill>
                <a:srgbClr val="202124"/>
              </a:solidFill>
            </a:endParaRPr>
          </a:p>
          <a:p>
            <a:pPr marL="45720" indent="0">
              <a:buNone/>
            </a:pPr>
            <a:endParaRPr lang="en-US" sz="2400" b="1" dirty="0">
              <a:solidFill>
                <a:srgbClr val="202124"/>
              </a:solidFill>
            </a:endParaRPr>
          </a:p>
          <a:p>
            <a:pPr marL="502920" indent="-457200">
              <a:buFont typeface="+mj-lt"/>
              <a:buAutoNum type="arabicPeriod"/>
            </a:pPr>
            <a:endParaRPr lang="en-US" sz="2400" b="1" dirty="0">
              <a:solidFill>
                <a:srgbClr val="202124"/>
              </a:solidFill>
            </a:endParaRPr>
          </a:p>
          <a:p>
            <a:pPr marL="274320" lvl="1" indent="0">
              <a:buNone/>
            </a:pPr>
            <a:endParaRPr lang="en-US" sz="2400" b="1" dirty="0">
              <a:solidFill>
                <a:srgbClr val="202124"/>
              </a:solidFill>
            </a:endParaRPr>
          </a:p>
          <a:p>
            <a:pPr marL="273050" lvl="1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SUCCESSION</a:t>
            </a:r>
            <a:r>
              <a:rPr lang="en-US" sz="2400" b="1" dirty="0">
                <a:solidFill>
                  <a:srgbClr val="202124"/>
                </a:solidFill>
              </a:rPr>
              <a:t>                                                                      </a:t>
            </a:r>
            <a:r>
              <a:rPr lang="en-US" sz="2800" b="1" dirty="0">
                <a:solidFill>
                  <a:srgbClr val="7030A0"/>
                </a:solidFill>
              </a:rPr>
              <a:t>Expansion</a:t>
            </a:r>
          </a:p>
          <a:p>
            <a:endParaRPr lang="en-US" sz="2400" b="1" dirty="0">
              <a:solidFill>
                <a:srgbClr val="202124"/>
              </a:solidFill>
            </a:endParaRPr>
          </a:p>
          <a:p>
            <a:endParaRPr lang="en-US" sz="2400" b="1" dirty="0">
              <a:solidFill>
                <a:srgbClr val="202124"/>
              </a:solidFill>
            </a:endParaRPr>
          </a:p>
          <a:p>
            <a:endParaRPr lang="en-US" sz="2400" b="1" dirty="0">
              <a:solidFill>
                <a:srgbClr val="202124"/>
              </a:solidFill>
            </a:endParaRPr>
          </a:p>
          <a:p>
            <a:endParaRPr lang="en-US" sz="2400" b="1" dirty="0">
              <a:solidFill>
                <a:srgbClr val="202124"/>
              </a:solidFill>
            </a:endParaRPr>
          </a:p>
          <a:p>
            <a:endParaRPr lang="en-US" sz="2400" b="1" dirty="0">
              <a:solidFill>
                <a:srgbClr val="202124"/>
              </a:solidFill>
            </a:endParaRPr>
          </a:p>
          <a:p>
            <a:endParaRPr lang="en-US" sz="2400" b="1" dirty="0">
              <a:solidFill>
                <a:srgbClr val="202124"/>
              </a:solidFill>
            </a:endParaRPr>
          </a:p>
          <a:p>
            <a:endParaRPr lang="en-US" sz="2400" b="1" dirty="0">
              <a:solidFill>
                <a:srgbClr val="202124"/>
              </a:solidFill>
            </a:endParaRPr>
          </a:p>
          <a:p>
            <a:endParaRPr lang="en-US" sz="2400" b="1" dirty="0">
              <a:solidFill>
                <a:srgbClr val="202124"/>
              </a:solidFill>
            </a:endParaRPr>
          </a:p>
          <a:p>
            <a:endParaRPr lang="en-US" sz="2400" b="1" dirty="0">
              <a:solidFill>
                <a:srgbClr val="202124"/>
              </a:solidFill>
            </a:endParaRPr>
          </a:p>
          <a:p>
            <a:endParaRPr lang="en-US" sz="2400" b="1" dirty="0">
              <a:solidFill>
                <a:srgbClr val="202124"/>
              </a:solidFill>
            </a:endParaRPr>
          </a:p>
          <a:p>
            <a:endParaRPr lang="en-US" sz="2400" b="1" dirty="0">
              <a:solidFill>
                <a:srgbClr val="202124"/>
              </a:solidFill>
            </a:endParaRPr>
          </a:p>
          <a:p>
            <a:endParaRPr lang="en-US" sz="2400" b="1" dirty="0">
              <a:solidFill>
                <a:srgbClr val="202124"/>
              </a:solidFill>
            </a:endParaRPr>
          </a:p>
          <a:p>
            <a:endParaRPr lang="en-US" sz="2400" b="1" dirty="0">
              <a:solidFill>
                <a:srgbClr val="202124"/>
              </a:solidFill>
            </a:endParaRPr>
          </a:p>
          <a:p>
            <a:endParaRPr lang="en-US" sz="2400" b="1" dirty="0">
              <a:solidFill>
                <a:srgbClr val="202124"/>
              </a:solidFill>
            </a:endParaRPr>
          </a:p>
          <a:p>
            <a:endParaRPr lang="en-US" sz="2400" b="1" dirty="0">
              <a:solidFill>
                <a:srgbClr val="202124"/>
              </a:solidFill>
            </a:endParaRPr>
          </a:p>
          <a:p>
            <a:endParaRPr lang="en-US" sz="2400" b="1" i="0" dirty="0">
              <a:solidFill>
                <a:srgbClr val="202124"/>
              </a:solidFill>
              <a:effectLst/>
            </a:endParaRPr>
          </a:p>
          <a:p>
            <a:endParaRPr lang="en-US" sz="2400" b="1" i="0" dirty="0">
              <a:solidFill>
                <a:srgbClr val="202124"/>
              </a:solidFill>
              <a:effectLst/>
            </a:endParaRPr>
          </a:p>
          <a:p>
            <a:pPr marL="45720" indent="0">
              <a:buNone/>
            </a:pP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7569" y="5517845"/>
            <a:ext cx="967686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Consequence of failure to implement ‘succession’ -  </a:t>
            </a:r>
          </a:p>
          <a:p>
            <a:pPr algn="ctr"/>
            <a:r>
              <a:rPr lang="en-IN" sz="2800" b="1" dirty="0"/>
              <a:t>risk of business cycle ending prematurely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3742660" y="2489413"/>
            <a:ext cx="38170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074425" y="2827681"/>
            <a:ext cx="0" cy="1580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3838353" y="4878495"/>
            <a:ext cx="38383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713382" y="2763077"/>
            <a:ext cx="0" cy="1709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900+ Free Circular &amp; Circle Images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2560142"/>
            <a:ext cx="1943100" cy="223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421465"/>
            <a:ext cx="9875520" cy="8023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Why </a:t>
            </a:r>
            <a:r>
              <a:rPr lang="en-IN" b="1" dirty="0">
                <a:solidFill>
                  <a:schemeClr val="tx1"/>
                </a:solidFill>
              </a:rPr>
              <a:t>Succession &amp; Transformation?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7079" y="1276389"/>
            <a:ext cx="11430000" cy="477701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61950" indent="-315913">
              <a:lnSpc>
                <a:spcPct val="150000"/>
              </a:lnSpc>
            </a:pPr>
            <a:r>
              <a:rPr lang="en-US" sz="2400" dirty="0">
                <a:solidFill>
                  <a:srgbClr val="202124"/>
                </a:solidFill>
              </a:rPr>
              <a:t>“</a:t>
            </a:r>
            <a:r>
              <a:rPr lang="en-US" sz="2400" i="1" dirty="0">
                <a:solidFill>
                  <a:srgbClr val="202124"/>
                </a:solidFill>
              </a:rPr>
              <a:t>What Got You Here, Won’t Get You There</a:t>
            </a:r>
            <a:r>
              <a:rPr lang="en-US" sz="2400" dirty="0">
                <a:solidFill>
                  <a:srgbClr val="202124"/>
                </a:solidFill>
              </a:rPr>
              <a:t>”  - Marshall Goldsmith</a:t>
            </a:r>
          </a:p>
          <a:p>
            <a:pPr marL="361950" indent="-315913"/>
            <a:r>
              <a:rPr lang="en-US" sz="2400" dirty="0">
                <a:solidFill>
                  <a:srgbClr val="202124"/>
                </a:solidFill>
              </a:rPr>
              <a:t>VUCAD world – Volatile, Uncertain, Complex, Ambiguous, Disruptive</a:t>
            </a:r>
          </a:p>
          <a:p>
            <a:pPr marL="361950" indent="-315913"/>
            <a:r>
              <a:rPr lang="en-US" sz="2400" dirty="0">
                <a:solidFill>
                  <a:srgbClr val="202124"/>
                </a:solidFill>
              </a:rPr>
              <a:t>Heightened competition all around – especially the Big 4</a:t>
            </a:r>
          </a:p>
          <a:p>
            <a:pPr marL="361950" indent="-315913"/>
            <a:r>
              <a:rPr lang="en-IN" sz="2400" dirty="0">
                <a:solidFill>
                  <a:srgbClr val="202124"/>
                </a:solidFill>
              </a:rPr>
              <a:t>Digital and AI centric world</a:t>
            </a:r>
            <a:endParaRPr lang="en-US" sz="2400" dirty="0">
              <a:solidFill>
                <a:srgbClr val="202124"/>
              </a:solidFill>
            </a:endParaRPr>
          </a:p>
          <a:p>
            <a:pPr marL="361950" indent="-315913"/>
            <a:r>
              <a:rPr lang="en-IN" sz="2400" dirty="0">
                <a:solidFill>
                  <a:srgbClr val="202124"/>
                </a:solidFill>
              </a:rPr>
              <a:t>Ubiquitous world</a:t>
            </a:r>
          </a:p>
          <a:p>
            <a:pPr marL="361950" indent="-315913"/>
            <a:r>
              <a:rPr lang="en-US" sz="2400" dirty="0">
                <a:solidFill>
                  <a:srgbClr val="202124"/>
                </a:solidFill>
              </a:rPr>
              <a:t>Coping with diverse &amp; growing aspirations of Millennials/Gen Z</a:t>
            </a:r>
          </a:p>
          <a:p>
            <a:pPr marL="361950" indent="-315913"/>
            <a:r>
              <a:rPr lang="en-IN" sz="2400" dirty="0">
                <a:solidFill>
                  <a:srgbClr val="202124"/>
                </a:solidFill>
              </a:rPr>
              <a:t>Challenges of heightened attrition</a:t>
            </a:r>
            <a:endParaRPr lang="en-US" sz="2400" dirty="0">
              <a:solidFill>
                <a:srgbClr val="202124"/>
              </a:solidFill>
            </a:endParaRPr>
          </a:p>
          <a:p>
            <a:pPr marL="361950" indent="-315913"/>
            <a:r>
              <a:rPr lang="en-US" sz="2400" dirty="0">
                <a:solidFill>
                  <a:srgbClr val="202124"/>
                </a:solidFill>
              </a:rPr>
              <a:t>Rising / diverse expectations of clients – continuity, responsiveness…</a:t>
            </a:r>
          </a:p>
          <a:p>
            <a:pPr marL="361950" indent="-315913"/>
            <a:r>
              <a:rPr lang="en-US" sz="2400" dirty="0">
                <a:solidFill>
                  <a:srgbClr val="202124"/>
                </a:solidFill>
              </a:rPr>
              <a:t>Dealing with competent and large in-house teams of clients</a:t>
            </a:r>
          </a:p>
          <a:p>
            <a:pPr marL="361950" indent="-315913"/>
            <a:endParaRPr lang="en-US" sz="2400" dirty="0">
              <a:solidFill>
                <a:srgbClr val="202124"/>
              </a:solidFill>
            </a:endParaRPr>
          </a:p>
          <a:p>
            <a:endParaRPr lang="en-US" sz="2400" i="0" dirty="0">
              <a:solidFill>
                <a:srgbClr val="202124"/>
              </a:solidFill>
              <a:effectLst/>
            </a:endParaRPr>
          </a:p>
          <a:p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7080" y="6069082"/>
            <a:ext cx="1142999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Succession &amp; Transformation fuel future-readiness and Growth</a:t>
            </a:r>
          </a:p>
        </p:txBody>
      </p:sp>
      <p:pic>
        <p:nvPicPr>
          <p:cNvPr id="5" name="Picture 2" descr="The Business Owner's Guide to Succession Planning | DHJJ">
            <a:extLst>
              <a:ext uri="{FF2B5EF4-FFF2-40B4-BE49-F238E27FC236}">
                <a16:creationId xmlns:a16="http://schemas.microsoft.com/office/drawing/2014/main" id="{B90798A3-42A0-17A1-C23D-68CCB4809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30" y="1276389"/>
            <a:ext cx="2387549" cy="477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9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78" y="421465"/>
            <a:ext cx="11523920" cy="8023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What does Succession &amp; </a:t>
            </a:r>
            <a:r>
              <a:rPr lang="en-IN" b="1" dirty="0">
                <a:solidFill>
                  <a:schemeClr val="tx1"/>
                </a:solidFill>
              </a:rPr>
              <a:t>Transformation mean 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7079" y="1223855"/>
            <a:ext cx="11523920" cy="465595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61950" indent="-315913">
              <a:lnSpc>
                <a:spcPct val="150000"/>
              </a:lnSpc>
              <a:spcBef>
                <a:spcPts val="600"/>
              </a:spcBef>
            </a:pPr>
            <a:r>
              <a:rPr lang="en-IN" sz="2400" dirty="0">
                <a:solidFill>
                  <a:schemeClr val="tx1"/>
                </a:solidFill>
              </a:rPr>
              <a:t>Moving from founder-centric to institution-centric operations</a:t>
            </a:r>
          </a:p>
          <a:p>
            <a:pPr marL="361950" indent="-315913"/>
            <a:r>
              <a:rPr lang="en-US" sz="2400" dirty="0">
                <a:solidFill>
                  <a:schemeClr val="tx1"/>
                </a:solidFill>
              </a:rPr>
              <a:t>Moving from reactive to strategic thinking</a:t>
            </a:r>
          </a:p>
          <a:p>
            <a:pPr marL="361950" indent="-315913"/>
            <a:r>
              <a:rPr lang="en-US" sz="2400" dirty="0">
                <a:solidFill>
                  <a:schemeClr val="tx1"/>
                </a:solidFill>
              </a:rPr>
              <a:t>Expanding newer service lines beyond assurance and tax</a:t>
            </a:r>
            <a:endParaRPr lang="en-IN" sz="2400" dirty="0">
              <a:solidFill>
                <a:schemeClr val="tx1"/>
              </a:solidFill>
            </a:endParaRPr>
          </a:p>
          <a:p>
            <a:pPr marL="361950" indent="-315913"/>
            <a:r>
              <a:rPr lang="en-US" sz="2400" dirty="0">
                <a:solidFill>
                  <a:schemeClr val="tx1"/>
                </a:solidFill>
              </a:rPr>
              <a:t>Building a strong future-ready talent pool</a:t>
            </a:r>
          </a:p>
          <a:p>
            <a:pPr marL="361950" indent="-315913"/>
            <a:r>
              <a:rPr lang="en-US" sz="2400" dirty="0">
                <a:solidFill>
                  <a:schemeClr val="tx1"/>
                </a:solidFill>
              </a:rPr>
              <a:t>Embracing technology – integrating digital tools, AI, cloud</a:t>
            </a:r>
            <a:endParaRPr lang="en-IN" sz="2400" dirty="0">
              <a:solidFill>
                <a:schemeClr val="tx1"/>
              </a:solidFill>
            </a:endParaRPr>
          </a:p>
          <a:p>
            <a:pPr marL="361950" indent="-315913"/>
            <a:r>
              <a:rPr lang="en-US" sz="2400" dirty="0">
                <a:solidFill>
                  <a:schemeClr val="tx1"/>
                </a:solidFill>
              </a:rPr>
              <a:t>Aligning with global best practices</a:t>
            </a:r>
          </a:p>
          <a:p>
            <a:pPr marL="361950" indent="-315913"/>
            <a:r>
              <a:rPr lang="en-US" sz="2400" dirty="0">
                <a:solidFill>
                  <a:schemeClr val="tx1"/>
                </a:solidFill>
              </a:rPr>
              <a:t>Creating scalable and sustainable delivery models</a:t>
            </a:r>
          </a:p>
          <a:p>
            <a:pPr marL="361950" indent="-315913"/>
            <a:r>
              <a:rPr lang="en-US" sz="2400" dirty="0">
                <a:solidFill>
                  <a:schemeClr val="tx1"/>
                </a:solidFill>
              </a:rPr>
              <a:t>Creating ‘VALUE’ for all stakeholders – clients</a:t>
            </a:r>
            <a:r>
              <a:rPr lang="en-US" sz="2400">
                <a:solidFill>
                  <a:schemeClr val="tx1"/>
                </a:solidFill>
              </a:rPr>
              <a:t>, employees….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7079" y="5962218"/>
            <a:ext cx="1152391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Professionalise the Firm while preserving ethics, trust and values</a:t>
            </a:r>
          </a:p>
        </p:txBody>
      </p:sp>
      <p:pic>
        <p:nvPicPr>
          <p:cNvPr id="12" name="Picture 11" descr="A group of butterflies on a stem">
            <a:extLst>
              <a:ext uri="{FF2B5EF4-FFF2-40B4-BE49-F238E27FC236}">
                <a16:creationId xmlns:a16="http://schemas.microsoft.com/office/drawing/2014/main" id="{A3F59A64-9378-9BA9-BB3B-9CC3E44C4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74149" y="1223855"/>
            <a:ext cx="3336850" cy="46559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EC72B4-A180-B9AD-CEFF-4293D415149B}"/>
              </a:ext>
            </a:extLst>
          </p:cNvPr>
          <p:cNvSpPr txBox="1"/>
          <p:nvPr/>
        </p:nvSpPr>
        <p:spPr>
          <a:xfrm>
            <a:off x="6096000" y="6858000"/>
            <a:ext cx="58089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3" tooltip="https://maken.wikiwijs.nl/175593/De_rups_en_de_vlinder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4" tooltip="https://creativecommons.org/licenses/by/3.0/"/>
              </a:rPr>
              <a:t>CC BY</a:t>
            </a:r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val="130297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74" y="269047"/>
            <a:ext cx="11157098" cy="16448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Are you experiencing some of these Symptoms?...</a:t>
            </a:r>
            <a:br>
              <a:rPr lang="en-US" b="1" dirty="0">
                <a:solidFill>
                  <a:schemeClr val="tx1"/>
                </a:solidFill>
              </a:rPr>
            </a:b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5674" y="1317595"/>
            <a:ext cx="11157098" cy="473611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202124"/>
                </a:solidFill>
              </a:rPr>
              <a:t>Partner centricity - Ageing partner base - business continuity risk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Broken pyramid - weak mid-tier – overworked partners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Seasonality burnout of Partners &amp; Staff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Talent drain – also unable to attract fresh talent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Missing clients’ expectations – high client attrition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Over dependence on a few anchor clients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‘My client’ v. ‘Firm’s client’ – hoarding v. sharing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Compliance heavy revenue mix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Higher risks &amp; lower fees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IN" sz="2400" dirty="0">
              <a:solidFill>
                <a:srgbClr val="20212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i="0" dirty="0">
              <a:solidFill>
                <a:srgbClr val="202124"/>
              </a:solidFill>
              <a:effectLst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i="0" dirty="0">
              <a:solidFill>
                <a:srgbClr val="202124"/>
              </a:solidFill>
              <a:effectLst/>
            </a:endParaRP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47A42-7DB9-5727-E906-C05E97569BE9}"/>
              </a:ext>
            </a:extLst>
          </p:cNvPr>
          <p:cNvSpPr txBox="1"/>
          <p:nvPr/>
        </p:nvSpPr>
        <p:spPr>
          <a:xfrm>
            <a:off x="655674" y="6127288"/>
            <a:ext cx="1115709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Time </a:t>
            </a:r>
            <a:r>
              <a:rPr lang="es-ES" sz="2800" b="1" dirty="0" err="1"/>
              <a:t>to</a:t>
            </a:r>
            <a:r>
              <a:rPr lang="es-ES" sz="2800" b="1" dirty="0"/>
              <a:t> </a:t>
            </a:r>
            <a:r>
              <a:rPr lang="es-ES" sz="2800" b="1" dirty="0" err="1"/>
              <a:t>Introspect</a:t>
            </a:r>
            <a:r>
              <a:rPr lang="es-ES" sz="2800" b="1" dirty="0"/>
              <a:t> &amp; </a:t>
            </a:r>
            <a:r>
              <a:rPr lang="es-ES" sz="2800" b="1" dirty="0" err="1"/>
              <a:t>Diagnose</a:t>
            </a:r>
            <a:endParaRPr lang="en-US" sz="28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 descr="A tree with no leaves">
            <a:extLst>
              <a:ext uri="{FF2B5EF4-FFF2-40B4-BE49-F238E27FC236}">
                <a16:creationId xmlns:a16="http://schemas.microsoft.com/office/drawing/2014/main" id="{B5DD3901-69F6-BD32-29C6-39A28FF79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12912" y="1754371"/>
            <a:ext cx="4199860" cy="42993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74" y="269047"/>
            <a:ext cx="11157098" cy="154920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…Are you experiencing some of these Symptoms?</a:t>
            </a:r>
            <a:br>
              <a:rPr lang="en-US" b="1" dirty="0">
                <a:solidFill>
                  <a:schemeClr val="tx1"/>
                </a:solidFill>
              </a:rPr>
            </a:b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5674" y="1317595"/>
            <a:ext cx="11157098" cy="473611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Financial instability – conducting other businesses in parallel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Inability to keep updated with rapid changes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Decline in Quality of Service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Struggling for Growth – revenues, people, geographies</a:t>
            </a:r>
            <a:endParaRPr lang="en-US" sz="2400" dirty="0">
              <a:solidFill>
                <a:srgbClr val="202124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Inability to invest in technology upgradation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Risk of extinction – lack of institutionalisation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Erosion of Goodwill / Reputation / Value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chemeClr val="tx1"/>
                </a:solidFill>
              </a:rPr>
              <a:t>Desiring to optimally monetise Value of Practice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Midlife crisis / children pursuing other opportunities</a:t>
            </a:r>
          </a:p>
          <a:p>
            <a:pPr lv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400" i="0" dirty="0">
              <a:solidFill>
                <a:srgbClr val="202124"/>
              </a:solidFill>
              <a:effectLst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400" i="0" dirty="0">
              <a:solidFill>
                <a:srgbClr val="202124"/>
              </a:solidFill>
              <a:effectLst/>
            </a:endParaRPr>
          </a:p>
          <a:p>
            <a:pPr marL="45720" indent="0">
              <a:spcBef>
                <a:spcPts val="400"/>
              </a:spcBef>
              <a:spcAft>
                <a:spcPts val="400"/>
              </a:spcAft>
              <a:buNone/>
            </a:pP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47A42-7DB9-5727-E906-C05E97569BE9}"/>
              </a:ext>
            </a:extLst>
          </p:cNvPr>
          <p:cNvSpPr txBox="1"/>
          <p:nvPr/>
        </p:nvSpPr>
        <p:spPr>
          <a:xfrm>
            <a:off x="655674" y="6065733"/>
            <a:ext cx="1115709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rebuchet MS" panose="020B0603020202020204" pitchFamily="34" charset="0"/>
              </a:rPr>
              <a:t>Symptoms var</a:t>
            </a:r>
            <a:r>
              <a:rPr lang="en-US" sz="2800" b="1" dirty="0">
                <a:latin typeface="Trebuchet MS" panose="020B0603020202020204" pitchFamily="34" charset="0"/>
              </a:rPr>
              <a:t>y depending on your Age and Stage of Practice</a:t>
            </a:r>
            <a:endParaRPr lang="en-US" sz="28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 descr="Fall season, autumn, leaves, pretty ...">
            <a:extLst>
              <a:ext uri="{FF2B5EF4-FFF2-40B4-BE49-F238E27FC236}">
                <a16:creationId xmlns:a16="http://schemas.microsoft.com/office/drawing/2014/main" id="{5145264C-1F44-1E77-1951-65ED172FA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535" y="1317595"/>
            <a:ext cx="3147236" cy="47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078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8" y="160430"/>
            <a:ext cx="11338796" cy="135636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What is Succession of a CA Firm?  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4226" y="1338397"/>
            <a:ext cx="11123548" cy="465151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202124"/>
                </a:solidFill>
              </a:rPr>
              <a:t>Not a one-time event – it’s a strategic process across all levels in all teams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Involves smooth transfer of power, leadership, and continuity in any business based on merit, training, clear designation, ethics and wise counsel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Succession in a ‘</a:t>
            </a:r>
            <a:r>
              <a:rPr lang="en-IN" sz="2400" b="1" dirty="0">
                <a:solidFill>
                  <a:srgbClr val="202124"/>
                </a:solidFill>
              </a:rPr>
              <a:t>professional</a:t>
            </a:r>
            <a:r>
              <a:rPr lang="en-IN" sz="2400" dirty="0">
                <a:solidFill>
                  <a:srgbClr val="202124"/>
                </a:solidFill>
              </a:rPr>
              <a:t> business’ is quite different from that in a ‘business’ due to the interplay of:</a:t>
            </a:r>
          </a:p>
          <a:p>
            <a:pPr marL="542925" lvl="1" indent="-277813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202124"/>
                </a:solidFill>
              </a:rPr>
              <a:t>personal reputation and relationships</a:t>
            </a:r>
          </a:p>
          <a:p>
            <a:pPr marL="542925" lvl="1" indent="-277813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202124"/>
                </a:solidFill>
              </a:rPr>
              <a:t>trust and credibility</a:t>
            </a:r>
          </a:p>
          <a:p>
            <a:pPr marL="542925" lvl="1" indent="-277813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202124"/>
                </a:solidFill>
              </a:rPr>
              <a:t>client acceptance </a:t>
            </a:r>
          </a:p>
          <a:p>
            <a:pPr marL="542925" lvl="1" indent="-277813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202124"/>
                </a:solidFill>
              </a:rPr>
              <a:t>personal competence - knowledge and skills</a:t>
            </a:r>
          </a:p>
          <a:p>
            <a:pPr marL="542925" lvl="1" indent="-277813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202124"/>
                </a:solidFill>
              </a:rPr>
              <a:t>regulations –ICAI, Companies Act, Tax Laws, etc.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IN" sz="2400" dirty="0">
              <a:solidFill>
                <a:srgbClr val="20212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i="0" dirty="0">
              <a:solidFill>
                <a:srgbClr val="202124"/>
              </a:solidFill>
              <a:effectLst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i="0" dirty="0">
              <a:solidFill>
                <a:srgbClr val="202124"/>
              </a:solidFill>
              <a:effectLst/>
            </a:endParaRP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 descr="A hand holding a key to another hand">
            <a:extLst>
              <a:ext uri="{FF2B5EF4-FFF2-40B4-BE49-F238E27FC236}">
                <a16:creationId xmlns:a16="http://schemas.microsoft.com/office/drawing/2014/main" id="{31A90BF6-0C8B-7221-599A-C2A26C846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00260" y="3051543"/>
            <a:ext cx="4257514" cy="293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7880A8-E5EC-A3D8-2ACF-E6D08D1A7F9F}"/>
              </a:ext>
            </a:extLst>
          </p:cNvPr>
          <p:cNvSpPr txBox="1"/>
          <p:nvPr/>
        </p:nvSpPr>
        <p:spPr>
          <a:xfrm>
            <a:off x="534226" y="6036770"/>
            <a:ext cx="1112354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Succession is a wisely planned and executed journey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46" y="130824"/>
            <a:ext cx="10684565" cy="135636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Core Elements of Succession  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6948" y="1218660"/>
            <a:ext cx="11398102" cy="442067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02124"/>
                </a:solidFill>
              </a:rPr>
              <a:t>Preparedness of successor – vision, values, leadership, competency  </a:t>
            </a:r>
          </a:p>
          <a:p>
            <a:r>
              <a:rPr lang="en-US" sz="2400" dirty="0">
                <a:solidFill>
                  <a:srgbClr val="202124"/>
                </a:solidFill>
              </a:rPr>
              <a:t>Merit v. bequeathal </a:t>
            </a:r>
          </a:p>
          <a:p>
            <a:r>
              <a:rPr lang="en-US" sz="2400" dirty="0">
                <a:solidFill>
                  <a:srgbClr val="202124"/>
                </a:solidFill>
              </a:rPr>
              <a:t>Continuity of Purpose, Values and Ethics</a:t>
            </a:r>
          </a:p>
          <a:p>
            <a:r>
              <a:rPr lang="en-US" sz="2400" dirty="0">
                <a:solidFill>
                  <a:srgbClr val="202124"/>
                </a:solidFill>
              </a:rPr>
              <a:t>Internal acceptance – avoiding conflicts </a:t>
            </a:r>
          </a:p>
          <a:p>
            <a:r>
              <a:rPr lang="en-US" sz="2400" dirty="0">
                <a:solidFill>
                  <a:srgbClr val="202124"/>
                </a:solidFill>
              </a:rPr>
              <a:t>Ownership (control) v. management  - governance mechanism</a:t>
            </a:r>
          </a:p>
          <a:p>
            <a:r>
              <a:rPr lang="en-US" sz="2400" dirty="0">
                <a:solidFill>
                  <a:srgbClr val="202124"/>
                </a:solidFill>
              </a:rPr>
              <a:t>External Mentors / Advisory Board / Executive Council</a:t>
            </a:r>
          </a:p>
          <a:p>
            <a:r>
              <a:rPr lang="en-US" sz="2400" dirty="0">
                <a:solidFill>
                  <a:srgbClr val="202124"/>
                </a:solidFill>
              </a:rPr>
              <a:t>Gradual transition of power – shadowing, joint decisions, transfer</a:t>
            </a:r>
          </a:p>
          <a:p>
            <a:r>
              <a:rPr lang="en-US" sz="2400" dirty="0">
                <a:solidFill>
                  <a:srgbClr val="202124"/>
                </a:solidFill>
              </a:rPr>
              <a:t>Drive, discipline, innovation, excellence</a:t>
            </a: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pPr marL="45720" indent="0">
              <a:buNone/>
            </a:pPr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i="0" dirty="0">
              <a:solidFill>
                <a:srgbClr val="202124"/>
              </a:solidFill>
              <a:effectLst/>
            </a:endParaRPr>
          </a:p>
          <a:p>
            <a:endParaRPr lang="en-US" sz="2400" i="0" dirty="0">
              <a:solidFill>
                <a:srgbClr val="202124"/>
              </a:solidFill>
              <a:effectLst/>
            </a:endParaRPr>
          </a:p>
          <a:p>
            <a:pPr marL="45720" indent="0">
              <a:buNone/>
            </a:pP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 descr="A black and white circle with concentric circles&#10;&#10;Description automatically generated">
            <a:extLst>
              <a:ext uri="{FF2B5EF4-FFF2-40B4-BE49-F238E27FC236}">
                <a16:creationId xmlns:a16="http://schemas.microsoft.com/office/drawing/2014/main" id="{F8DBF57C-D75B-FA22-D766-D6A10BDD2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76659" y="1218660"/>
            <a:ext cx="2718391" cy="44206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6B4B8B-9B4F-24C9-37F2-57355675497B}"/>
              </a:ext>
            </a:extLst>
          </p:cNvPr>
          <p:cNvSpPr txBox="1"/>
          <p:nvPr/>
        </p:nvSpPr>
        <p:spPr>
          <a:xfrm>
            <a:off x="396948" y="5639339"/>
            <a:ext cx="1139810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An in-depth and a 360-degree perspective is desirable covering ownership, management and client relationships </a:t>
            </a:r>
          </a:p>
        </p:txBody>
      </p:sp>
    </p:spTree>
    <p:extLst>
      <p:ext uri="{BB962C8B-B14F-4D97-AF65-F5344CB8AC3E}">
        <p14:creationId xmlns:p14="http://schemas.microsoft.com/office/powerpoint/2010/main" val="3604204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63" y="792266"/>
            <a:ext cx="9875520" cy="63070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Steps in Succession Planning - Macro </a:t>
            </a:r>
            <a:br>
              <a:rPr lang="en-US" b="1" dirty="0">
                <a:solidFill>
                  <a:schemeClr val="tx1"/>
                </a:solidFill>
              </a:rPr>
            </a:b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4663" y="1307806"/>
            <a:ext cx="11487567" cy="457199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202124"/>
                </a:solidFill>
              </a:rPr>
              <a:t>Do an honest and thorough </a:t>
            </a:r>
            <a:r>
              <a:rPr lang="en-US" sz="2400" b="1" dirty="0">
                <a:solidFill>
                  <a:srgbClr val="202124"/>
                </a:solidFill>
              </a:rPr>
              <a:t>SWOT</a:t>
            </a:r>
            <a:r>
              <a:rPr lang="en-US" sz="2400" dirty="0">
                <a:solidFill>
                  <a:srgbClr val="202124"/>
                </a:solidFill>
              </a:rPr>
              <a:t> Analysis of Firm, Self, Partners &amp; Key Leaders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Communicate  – purpose, benefits, process, challenges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Involve Partners / key Leaders in the planning process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202124"/>
                </a:solidFill>
              </a:rPr>
              <a:t>Re-state </a:t>
            </a:r>
            <a:r>
              <a:rPr lang="en-US" sz="2400" b="1" dirty="0">
                <a:solidFill>
                  <a:srgbClr val="202124"/>
                </a:solidFill>
              </a:rPr>
              <a:t>Vision</a:t>
            </a:r>
            <a:r>
              <a:rPr lang="en-US" sz="2400" dirty="0">
                <a:solidFill>
                  <a:srgbClr val="202124"/>
                </a:solidFill>
              </a:rPr>
              <a:t> at least till 2030 - </a:t>
            </a:r>
            <a:r>
              <a:rPr lang="en-IN" sz="2400" dirty="0">
                <a:solidFill>
                  <a:srgbClr val="202124"/>
                </a:solidFill>
              </a:rPr>
              <a:t>growth, areas of service, market positioning</a:t>
            </a: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Re-state core </a:t>
            </a:r>
            <a:r>
              <a:rPr lang="en-IN" sz="2400" b="1" dirty="0">
                <a:solidFill>
                  <a:srgbClr val="202124"/>
                </a:solidFill>
              </a:rPr>
              <a:t>Values</a:t>
            </a:r>
            <a:r>
              <a:rPr lang="en-IN" sz="2400" dirty="0">
                <a:solidFill>
                  <a:srgbClr val="202124"/>
                </a:solidFill>
              </a:rPr>
              <a:t> – ensure alignment with Culture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Align business strategy with aspirations of Self/Partners</a:t>
            </a:r>
          </a:p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i="0" dirty="0">
              <a:solidFill>
                <a:srgbClr val="202124"/>
              </a:solidFill>
              <a:effectLst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i="0" dirty="0">
              <a:solidFill>
                <a:srgbClr val="202124"/>
              </a:solidFill>
              <a:effectLst/>
            </a:endParaRPr>
          </a:p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AutoShape 2" descr="Why succession planning should be a priority for business | Reality HR">
            <a:extLst>
              <a:ext uri="{FF2B5EF4-FFF2-40B4-BE49-F238E27FC236}">
                <a16:creationId xmlns:a16="http://schemas.microsoft.com/office/drawing/2014/main" id="{A498BE6A-6986-EF6B-6A90-7F4370B54A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2DFB7E-C88C-DBA2-D857-6404F3320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967" y="1998921"/>
            <a:ext cx="1377263" cy="3880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E92593-A1A9-DA5B-13E0-4B158D6952F4}"/>
              </a:ext>
            </a:extLst>
          </p:cNvPr>
          <p:cNvSpPr txBox="1"/>
          <p:nvPr/>
        </p:nvSpPr>
        <p:spPr>
          <a:xfrm>
            <a:off x="352216" y="6047700"/>
            <a:ext cx="1148756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Use Mentors and Well Wishers </a:t>
            </a:r>
            <a:r>
              <a:rPr lang="en-US" sz="2800" b="1" dirty="0"/>
              <a:t>as sounding boards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55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764" y="566704"/>
            <a:ext cx="10727561" cy="63070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Steps in Succession Planning – People Related </a:t>
            </a:r>
            <a:br>
              <a:rPr lang="en-US" b="1" dirty="0">
                <a:solidFill>
                  <a:schemeClr val="tx1"/>
                </a:solidFill>
              </a:rPr>
            </a:b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9768" y="1009210"/>
            <a:ext cx="11487567" cy="462563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65113" lvl="0" indent="-265113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N" sz="2400" dirty="0">
                <a:solidFill>
                  <a:srgbClr val="202124"/>
                </a:solidFill>
              </a:rPr>
              <a:t>Begin separating ‘ownership’ &amp; ‘management’ where feasible – </a:t>
            </a:r>
          </a:p>
          <a:p>
            <a:pPr marL="265113" lvl="0" indent="-265113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2400" dirty="0">
                <a:solidFill>
                  <a:srgbClr val="202124"/>
                </a:solidFill>
              </a:rPr>
              <a:t>     elevate some Leaders for ‘management’ roles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 Re-assess rewards /incentives of Partners / key Leaders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 </a:t>
            </a:r>
            <a:r>
              <a:rPr lang="en-US" sz="2400" dirty="0">
                <a:solidFill>
                  <a:srgbClr val="202124"/>
                </a:solidFill>
              </a:rPr>
              <a:t>Introduce shadow equity / quasi profit share to test future partners</a:t>
            </a:r>
            <a:endParaRPr lang="en-IN" sz="2400" dirty="0">
              <a:solidFill>
                <a:srgbClr val="202124"/>
              </a:solidFill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 Identify potential internal successors – groom, graduate, phased equity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 Identify potential lateral hires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i="0" dirty="0">
              <a:solidFill>
                <a:srgbClr val="202124"/>
              </a:solidFill>
              <a:effectLst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i="0" dirty="0">
              <a:solidFill>
                <a:srgbClr val="202124"/>
              </a:solidFill>
              <a:effectLst/>
            </a:endParaRPr>
          </a:p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AutoShape 2" descr="Why succession planning should be a priority for business | Reality HR">
            <a:extLst>
              <a:ext uri="{FF2B5EF4-FFF2-40B4-BE49-F238E27FC236}">
                <a16:creationId xmlns:a16="http://schemas.microsoft.com/office/drawing/2014/main" id="{A498BE6A-6986-EF6B-6A90-7F4370B54A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2DFB7E-C88C-DBA2-D857-6404F3320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935" y="1169484"/>
            <a:ext cx="2217400" cy="4306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E92593-A1A9-DA5B-13E0-4B158D6952F4}"/>
              </a:ext>
            </a:extLst>
          </p:cNvPr>
          <p:cNvSpPr txBox="1"/>
          <p:nvPr/>
        </p:nvSpPr>
        <p:spPr>
          <a:xfrm>
            <a:off x="309768" y="5648973"/>
            <a:ext cx="11487567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en-IN" sz="2800" b="1" dirty="0">
                <a:solidFill>
                  <a:srgbClr val="202124"/>
                </a:solidFill>
              </a:rPr>
              <a:t>Invest in leadership development, mentoring, and gradual </a:t>
            </a:r>
          </a:p>
          <a:p>
            <a:pPr marL="45720" lvl="0" indent="0" algn="ctr">
              <a:spcBef>
                <a:spcPts val="0"/>
              </a:spcBef>
              <a:buNone/>
            </a:pPr>
            <a:r>
              <a:rPr lang="en-IN" sz="2800" b="1" dirty="0">
                <a:solidFill>
                  <a:srgbClr val="202124"/>
                </a:solidFill>
              </a:rPr>
              <a:t>   distribution and transition of various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296736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988" y="634171"/>
            <a:ext cx="10525541" cy="7319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Steps in Succession Planning – Others</a:t>
            </a:r>
            <a:br>
              <a:rPr lang="en-US" b="1" dirty="0">
                <a:solidFill>
                  <a:schemeClr val="tx1"/>
                </a:solidFill>
              </a:rPr>
            </a:b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9764" y="1157884"/>
            <a:ext cx="11487567" cy="441357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 Plan for transition of key assignments / clients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202124"/>
                </a:solidFill>
              </a:rPr>
              <a:t> Upgrade own skills – attend EDPs / focused seminars/conferences</a:t>
            </a:r>
          </a:p>
          <a:p>
            <a:pPr marL="265113" lvl="0" indent="-265113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N" sz="2400" dirty="0">
                <a:solidFill>
                  <a:srgbClr val="202124"/>
                </a:solidFill>
              </a:rPr>
              <a:t>Be prepared to address ‘resistance to change’</a:t>
            </a:r>
          </a:p>
          <a:p>
            <a:pPr marL="265113" indent="-265113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N" sz="2400" dirty="0">
                <a:solidFill>
                  <a:srgbClr val="202124"/>
                </a:solidFill>
              </a:rPr>
              <a:t>Invest in technology (incl. AI tools) and building SOPs </a:t>
            </a:r>
          </a:p>
          <a:p>
            <a:pPr marL="265113" indent="-265113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N" sz="2400" dirty="0">
                <a:solidFill>
                  <a:srgbClr val="202124"/>
                </a:solidFill>
              </a:rPr>
              <a:t>Revamp ELs, compliance calendars, DMS, cyber hygiene etc.  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en-IN" sz="2400" dirty="0">
              <a:solidFill>
                <a:srgbClr val="202124"/>
              </a:solidFill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 </a:t>
            </a:r>
          </a:p>
          <a:p>
            <a:pPr marL="265113" indent="-265113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IN" sz="2400" dirty="0">
                <a:solidFill>
                  <a:srgbClr val="202124"/>
                </a:solidFill>
              </a:rPr>
              <a:t>     and expand service offerings &amp; geographies </a:t>
            </a:r>
          </a:p>
          <a:p>
            <a:pPr marL="45720" indent="0">
              <a:buNone/>
            </a:pPr>
            <a:r>
              <a:rPr lang="en-IN" sz="2400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N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i="0" dirty="0">
              <a:solidFill>
                <a:srgbClr val="202124"/>
              </a:solidFill>
              <a:effectLst/>
            </a:endParaRPr>
          </a:p>
          <a:p>
            <a:endParaRPr lang="en-US" sz="2400" i="0" dirty="0">
              <a:solidFill>
                <a:srgbClr val="202124"/>
              </a:solidFill>
              <a:effectLst/>
            </a:endParaRPr>
          </a:p>
          <a:p>
            <a:pPr marL="45720" indent="0">
              <a:buNone/>
            </a:pP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468" y="1190314"/>
            <a:ext cx="2695864" cy="4168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35D6B5-D560-F068-FFB2-262C1EFF4E12}"/>
              </a:ext>
            </a:extLst>
          </p:cNvPr>
          <p:cNvSpPr txBox="1"/>
          <p:nvPr/>
        </p:nvSpPr>
        <p:spPr>
          <a:xfrm>
            <a:off x="309764" y="5700116"/>
            <a:ext cx="11487567" cy="892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600" b="1" dirty="0"/>
              <a:t>Do ‘Important’ Things When They are ‘Not Urgent’  </a:t>
            </a:r>
          </a:p>
          <a:p>
            <a:pPr algn="ctr"/>
            <a:r>
              <a:rPr lang="en-IN" sz="2600" b="1" dirty="0"/>
              <a:t>Do not wait till they become an ‘Emergency’</a:t>
            </a:r>
          </a:p>
        </p:txBody>
      </p:sp>
    </p:spTree>
    <p:extLst>
      <p:ext uri="{BB962C8B-B14F-4D97-AF65-F5344CB8AC3E}">
        <p14:creationId xmlns:p14="http://schemas.microsoft.com/office/powerpoint/2010/main" val="233645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04" y="475223"/>
            <a:ext cx="10529805" cy="915035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>
                <a:solidFill>
                  <a:schemeClr val="tx1"/>
                </a:solidFill>
              </a:rPr>
              <a:t>Today’s Journey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2604" y="1552352"/>
            <a:ext cx="10529805" cy="429555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42925" indent="-496888">
              <a:lnSpc>
                <a:spcPct val="150000"/>
              </a:lnSpc>
            </a:pPr>
            <a:r>
              <a:rPr lang="en-US" sz="3200" dirty="0">
                <a:solidFill>
                  <a:srgbClr val="202124"/>
                </a:solidFill>
              </a:rPr>
              <a:t>Why</a:t>
            </a:r>
          </a:p>
          <a:p>
            <a:pPr marL="542925" indent="-496888">
              <a:lnSpc>
                <a:spcPct val="200000"/>
              </a:lnSpc>
            </a:pPr>
            <a:r>
              <a:rPr lang="en-US" sz="3200" i="0" dirty="0">
                <a:solidFill>
                  <a:srgbClr val="202124"/>
                </a:solidFill>
                <a:effectLst/>
              </a:rPr>
              <a:t>What</a:t>
            </a:r>
          </a:p>
          <a:p>
            <a:pPr marL="542925" indent="-496888">
              <a:lnSpc>
                <a:spcPct val="200000"/>
              </a:lnSpc>
            </a:pPr>
            <a:r>
              <a:rPr lang="en-US" sz="3200" dirty="0">
                <a:solidFill>
                  <a:srgbClr val="202124"/>
                </a:solidFill>
              </a:rPr>
              <a:t>How</a:t>
            </a:r>
          </a:p>
          <a:p>
            <a:pPr marL="542925" indent="-496888">
              <a:lnSpc>
                <a:spcPct val="200000"/>
              </a:lnSpc>
            </a:pPr>
            <a:r>
              <a:rPr lang="en-US" sz="3200" dirty="0">
                <a:solidFill>
                  <a:srgbClr val="202124"/>
                </a:solidFill>
              </a:rPr>
              <a:t>When</a:t>
            </a:r>
          </a:p>
          <a:p>
            <a:pPr marL="45720" indent="0">
              <a:lnSpc>
                <a:spcPct val="200000"/>
              </a:lnSpc>
              <a:buNone/>
            </a:pPr>
            <a:endParaRPr lang="en-US" sz="2400" i="0" dirty="0">
              <a:solidFill>
                <a:srgbClr val="202124"/>
              </a:solidFill>
              <a:effectLst/>
            </a:endParaRPr>
          </a:p>
          <a:p>
            <a:pPr>
              <a:lnSpc>
                <a:spcPct val="200000"/>
              </a:lnSpc>
            </a:pP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10248" name="Picture 8" descr="How about a road trip? Tips for unforgettable journey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06" y="1552352"/>
            <a:ext cx="4924803" cy="429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A4C005-795C-A422-4D48-505BE4DCD385}"/>
              </a:ext>
            </a:extLst>
          </p:cNvPr>
          <p:cNvSpPr txBox="1"/>
          <p:nvPr/>
        </p:nvSpPr>
        <p:spPr>
          <a:xfrm>
            <a:off x="772604" y="6010001"/>
            <a:ext cx="1052980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Interactive - h</a:t>
            </a:r>
            <a:r>
              <a:rPr lang="en-IN" sz="2800" b="1" dirty="0" err="1"/>
              <a:t>umble</a:t>
            </a:r>
            <a:r>
              <a:rPr lang="en-IN" sz="2800" b="1" dirty="0"/>
              <a:t> attempt to Share and Learn Together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989" y="753410"/>
            <a:ext cx="10850342" cy="54172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Common Myths / Hurdles in Succession Planning </a:t>
            </a:r>
            <a:br>
              <a:rPr lang="en-US" b="1" dirty="0">
                <a:solidFill>
                  <a:schemeClr val="tx1"/>
                </a:solidFill>
              </a:rPr>
            </a:b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9764" y="1049505"/>
            <a:ext cx="11630599" cy="501622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202124"/>
                </a:solidFill>
              </a:rPr>
              <a:t>“I” </a:t>
            </a:r>
            <a:r>
              <a:rPr lang="en-US" sz="2400" i="1" dirty="0">
                <a:solidFill>
                  <a:srgbClr val="202124"/>
                </a:solidFill>
              </a:rPr>
              <a:t>will lose my ‘independence’ </a:t>
            </a:r>
            <a:r>
              <a:rPr lang="en-US" sz="2400" dirty="0">
                <a:solidFill>
                  <a:srgbClr val="202124"/>
                </a:solidFill>
              </a:rPr>
              <a:t>– </a:t>
            </a:r>
            <a:r>
              <a:rPr lang="en-US" sz="2400" b="1" dirty="0">
                <a:solidFill>
                  <a:srgbClr val="202124"/>
                </a:solidFill>
              </a:rPr>
              <a:t>You will become “inter-dependent”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202124"/>
                </a:solidFill>
              </a:rPr>
              <a:t>“I”</a:t>
            </a:r>
            <a:r>
              <a:rPr lang="en-US" sz="2400" i="1" dirty="0">
                <a:solidFill>
                  <a:srgbClr val="202124"/>
                </a:solidFill>
              </a:rPr>
              <a:t> wish to be by own boss – </a:t>
            </a:r>
            <a:r>
              <a:rPr lang="en-US" sz="2400" dirty="0">
                <a:solidFill>
                  <a:srgbClr val="202124"/>
                </a:solidFill>
              </a:rPr>
              <a:t>Choose between being a boss v. </a:t>
            </a:r>
            <a:r>
              <a:rPr lang="en-US" sz="2400" b="1" dirty="0">
                <a:solidFill>
                  <a:srgbClr val="202124"/>
                </a:solidFill>
              </a:rPr>
              <a:t>a leader who leads and creates leaders</a:t>
            </a:r>
            <a:endParaRPr lang="en-US" sz="2400" b="1" i="1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202124"/>
                </a:solidFill>
              </a:rPr>
              <a:t>“I” </a:t>
            </a:r>
            <a:r>
              <a:rPr lang="en-US" sz="2400" i="1" dirty="0">
                <a:solidFill>
                  <a:srgbClr val="202124"/>
                </a:solidFill>
              </a:rPr>
              <a:t>will lose my control if I share equity </a:t>
            </a:r>
            <a:r>
              <a:rPr lang="en-US" sz="2400" dirty="0">
                <a:solidFill>
                  <a:srgbClr val="202124"/>
                </a:solidFill>
              </a:rPr>
              <a:t>–  </a:t>
            </a:r>
            <a:r>
              <a:rPr lang="en-US" sz="2400" b="1" dirty="0">
                <a:solidFill>
                  <a:srgbClr val="202124"/>
                </a:solidFill>
              </a:rPr>
              <a:t>Control will shift to Policies and Procedures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202124"/>
                </a:solidFill>
              </a:rPr>
              <a:t>“I”</a:t>
            </a:r>
            <a:r>
              <a:rPr lang="en-US" sz="2400" i="1" dirty="0">
                <a:solidFill>
                  <a:srgbClr val="202124"/>
                </a:solidFill>
              </a:rPr>
              <a:t>  will lose my take home if I share equity </a:t>
            </a:r>
            <a:r>
              <a:rPr lang="en-US" sz="2400" dirty="0">
                <a:solidFill>
                  <a:srgbClr val="202124"/>
                </a:solidFill>
              </a:rPr>
              <a:t>– </a:t>
            </a:r>
            <a:r>
              <a:rPr lang="en-US" sz="2400" b="1" dirty="0">
                <a:solidFill>
                  <a:srgbClr val="202124"/>
                </a:solidFill>
              </a:rPr>
              <a:t>You will take home more from a larger Cake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202124"/>
                </a:solidFill>
              </a:rPr>
              <a:t>Clients won’t stay without </a:t>
            </a:r>
            <a:r>
              <a:rPr lang="en-US" sz="2400" b="1" i="1" dirty="0">
                <a:solidFill>
                  <a:srgbClr val="202124"/>
                </a:solidFill>
              </a:rPr>
              <a:t>“Me”</a:t>
            </a:r>
            <a:r>
              <a:rPr lang="en-US" sz="2400" i="1" dirty="0">
                <a:solidFill>
                  <a:srgbClr val="202124"/>
                </a:solidFill>
              </a:rPr>
              <a:t> </a:t>
            </a:r>
            <a:r>
              <a:rPr lang="en-US" sz="2400" dirty="0">
                <a:solidFill>
                  <a:srgbClr val="202124"/>
                </a:solidFill>
              </a:rPr>
              <a:t>– </a:t>
            </a:r>
            <a:r>
              <a:rPr lang="en-US" sz="2400" b="1" dirty="0">
                <a:solidFill>
                  <a:srgbClr val="202124"/>
                </a:solidFill>
              </a:rPr>
              <a:t>Clients stay for outcomes, solutions, access, team, continuity, trust and process-based work styles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202124"/>
                </a:solidFill>
              </a:rPr>
              <a:t>Succession = retirement – </a:t>
            </a:r>
            <a:r>
              <a:rPr lang="en-US" sz="2400" b="1" dirty="0">
                <a:solidFill>
                  <a:srgbClr val="202124"/>
                </a:solidFill>
              </a:rPr>
              <a:t>Succession is an insurance – start while growing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202124"/>
                </a:solidFill>
              </a:rPr>
              <a:t>“I”</a:t>
            </a:r>
            <a:r>
              <a:rPr lang="en-US" sz="2400" i="1" dirty="0">
                <a:solidFill>
                  <a:srgbClr val="202124"/>
                </a:solidFill>
              </a:rPr>
              <a:t> still have time to plan merger – </a:t>
            </a:r>
            <a:r>
              <a:rPr lang="en-US" sz="2400" b="1" dirty="0">
                <a:solidFill>
                  <a:srgbClr val="202124"/>
                </a:solidFill>
              </a:rPr>
              <a:t>Right time is contextual - avoid procrastination</a:t>
            </a:r>
            <a:endParaRPr lang="en-US" sz="2400" i="1" dirty="0">
              <a:solidFill>
                <a:srgbClr val="202124"/>
              </a:solidFill>
            </a:endParaRPr>
          </a:p>
          <a:p>
            <a:pPr marL="4572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400" i="1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400" i="0" dirty="0">
              <a:solidFill>
                <a:srgbClr val="202124"/>
              </a:solidFill>
              <a:effectLst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400" i="0" dirty="0">
              <a:solidFill>
                <a:srgbClr val="202124"/>
              </a:solidFill>
              <a:effectLst/>
            </a:endParaRPr>
          </a:p>
          <a:p>
            <a:pPr marL="45720" indent="0">
              <a:lnSpc>
                <a:spcPct val="150000"/>
              </a:lnSpc>
              <a:spcBef>
                <a:spcPts val="1200"/>
              </a:spcBef>
              <a:buNone/>
            </a:pP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46B29F-148D-D52C-500B-B2A583D70A05}"/>
              </a:ext>
            </a:extLst>
          </p:cNvPr>
          <p:cNvSpPr txBox="1"/>
          <p:nvPr/>
        </p:nvSpPr>
        <p:spPr>
          <a:xfrm>
            <a:off x="309764" y="6083765"/>
            <a:ext cx="1160941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Reimagine – Realign – Reignite – Adopt ‘Change Management’ Approach</a:t>
            </a:r>
            <a:endParaRPr lang="en-US" sz="28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40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989" y="753410"/>
            <a:ext cx="9875520" cy="54172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Other modes of Succession Planning</a:t>
            </a:r>
            <a:br>
              <a:rPr lang="en-US" b="1" dirty="0">
                <a:solidFill>
                  <a:schemeClr val="tx1"/>
                </a:solidFill>
              </a:rPr>
            </a:b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9764" y="1221679"/>
            <a:ext cx="11487567" cy="452564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02124"/>
                </a:solidFill>
              </a:rPr>
              <a:t>Lateral hiring of professional leaders &amp; grooming for future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202124"/>
                </a:solidFill>
              </a:rPr>
              <a:t>Gradual winding down – transferring client relationships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202124"/>
                </a:solidFill>
              </a:rPr>
              <a:t>Strategic alliance / network / affiliation with other Firms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202124"/>
                </a:solidFill>
              </a:rPr>
              <a:t>De-merger of specialized verticals</a:t>
            </a: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rgbClr val="202124"/>
                </a:solidFill>
              </a:rPr>
              <a:t>Monetisation</a:t>
            </a:r>
            <a:r>
              <a:rPr lang="en-US" sz="2400" dirty="0">
                <a:solidFill>
                  <a:srgbClr val="202124"/>
                </a:solidFill>
              </a:rPr>
              <a:t> via partial stake sale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202124"/>
                </a:solidFill>
              </a:rPr>
              <a:t>Acquisition by a larger CA Firm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202124"/>
                </a:solidFill>
              </a:rPr>
              <a:t>Merger with a like minded CA Firm</a:t>
            </a:r>
          </a:p>
          <a:p>
            <a:pPr>
              <a:lnSpc>
                <a:spcPct val="100000"/>
              </a:lnSpc>
            </a:pPr>
            <a:r>
              <a:rPr lang="en-IN" sz="2400" dirty="0">
                <a:solidFill>
                  <a:schemeClr val="tx1"/>
                </a:solidFill>
              </a:rPr>
              <a:t>Move on to industry or other larger Consulting / CA / Law Firm</a:t>
            </a: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</a:pPr>
            <a:endParaRPr lang="en-US" sz="2400" i="0" dirty="0">
              <a:solidFill>
                <a:srgbClr val="202124"/>
              </a:solidFill>
              <a:effectLst/>
            </a:endParaRPr>
          </a:p>
          <a:p>
            <a:pPr>
              <a:lnSpc>
                <a:spcPct val="100000"/>
              </a:lnSpc>
            </a:pPr>
            <a:endParaRPr lang="en-US" sz="2400" i="0" dirty="0">
              <a:solidFill>
                <a:srgbClr val="202124"/>
              </a:solidFill>
              <a:effectLst/>
            </a:endParaRPr>
          </a:p>
          <a:p>
            <a:pPr marL="45720" indent="0">
              <a:lnSpc>
                <a:spcPct val="100000"/>
              </a:lnSpc>
              <a:buNone/>
            </a:pP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46B29F-148D-D52C-500B-B2A583D70A05}"/>
              </a:ext>
            </a:extLst>
          </p:cNvPr>
          <p:cNvSpPr txBox="1"/>
          <p:nvPr/>
        </p:nvSpPr>
        <p:spPr>
          <a:xfrm>
            <a:off x="309764" y="5944725"/>
            <a:ext cx="1148756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Realise Value before it is eroded</a:t>
            </a:r>
          </a:p>
        </p:txBody>
      </p:sp>
      <p:pic>
        <p:nvPicPr>
          <p:cNvPr id="3" name="Picture 2" descr="Close-up of a handshake">
            <a:extLst>
              <a:ext uri="{FF2B5EF4-FFF2-40B4-BE49-F238E27FC236}">
                <a16:creationId xmlns:a16="http://schemas.microsoft.com/office/drawing/2014/main" id="{560FBDE8-EAB8-3636-7B2D-613EC8E3B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67823" y="1221680"/>
            <a:ext cx="3429508" cy="45256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5FEEDC-C818-E5A1-A386-06D358A17E18}"/>
              </a:ext>
            </a:extLst>
          </p:cNvPr>
          <p:cNvSpPr txBox="1"/>
          <p:nvPr/>
        </p:nvSpPr>
        <p:spPr>
          <a:xfrm>
            <a:off x="-18755" y="6710362"/>
            <a:ext cx="10636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3" tooltip="https://courses.lumenlearning.com/clinton-marketing/chapter/reading-personal-selling/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4" tooltip="https://creativecommons.org/licenses/by-sa/3.0/"/>
              </a:rPr>
              <a:t>CC BY-SA</a:t>
            </a:r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val="3837540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227" y="627877"/>
            <a:ext cx="9875520" cy="54172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Timing of Merger / Sell-out</a:t>
            </a:r>
            <a:br>
              <a:rPr lang="en-US" b="1" dirty="0">
                <a:solidFill>
                  <a:schemeClr val="tx1"/>
                </a:solidFill>
              </a:rPr>
            </a:b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46B29F-148D-D52C-500B-B2A583D70A05}"/>
              </a:ext>
            </a:extLst>
          </p:cNvPr>
          <p:cNvSpPr txBox="1"/>
          <p:nvPr/>
        </p:nvSpPr>
        <p:spPr>
          <a:xfrm>
            <a:off x="352216" y="4914251"/>
            <a:ext cx="11487567" cy="1708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50" b="1" dirty="0"/>
              <a:t>Most Firms think of Merger or stake sale when they have entered Declining Stage -  Thus, losing out on Valuation &amp; Bargaining Power !</a:t>
            </a:r>
          </a:p>
          <a:p>
            <a:pPr algn="ctr"/>
            <a:r>
              <a:rPr lang="en-US" sz="2800" b="1" dirty="0"/>
              <a:t>The best time to get Optimal Value is when the Firm is still in the </a:t>
            </a:r>
          </a:p>
          <a:p>
            <a:pPr algn="ctr"/>
            <a:r>
              <a:rPr lang="en-US" sz="2800" b="1" dirty="0"/>
              <a:t>Upward Trajectory of Growth before reaching Maturity</a:t>
            </a:r>
            <a:endParaRPr lang="en-IN" sz="2800" b="1" dirty="0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913A4666-066B-C040-36A1-88762B947C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" name="Picture 10" descr="A diagram of a growth curve">
            <a:extLst>
              <a:ext uri="{FF2B5EF4-FFF2-40B4-BE49-F238E27FC236}">
                <a16:creationId xmlns:a16="http://schemas.microsoft.com/office/drawing/2014/main" id="{274B38E1-28D8-B53C-0E05-D79B9635A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23" y="898741"/>
            <a:ext cx="10696354" cy="3992236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3D150993-8ED7-7002-7A86-FC37E07488B2}"/>
              </a:ext>
            </a:extLst>
          </p:cNvPr>
          <p:cNvSpPr/>
          <p:nvPr/>
        </p:nvSpPr>
        <p:spPr>
          <a:xfrm>
            <a:off x="4178595" y="2169573"/>
            <a:ext cx="531628" cy="54172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773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764" y="839644"/>
            <a:ext cx="11487567" cy="418494"/>
          </a:xfrm>
        </p:spPr>
        <p:txBody>
          <a:bodyPr>
            <a:normAutofit fontScale="90000"/>
          </a:bodyPr>
          <a:lstStyle/>
          <a:p>
            <a:pPr algn="ctr"/>
            <a:br>
              <a:rPr lang="en-IN" sz="4400" b="1" dirty="0">
                <a:solidFill>
                  <a:schemeClr val="tx1"/>
                </a:solidFill>
              </a:rPr>
            </a:br>
            <a:r>
              <a:rPr lang="en-IN" sz="4200" b="1" dirty="0">
                <a:solidFill>
                  <a:schemeClr val="tx1"/>
                </a:solidFill>
              </a:rPr>
              <a:t>Work towards becoming Merger/Acquisition </a:t>
            </a:r>
            <a:br>
              <a:rPr lang="en-IN" sz="4200" b="1" dirty="0">
                <a:solidFill>
                  <a:schemeClr val="tx1"/>
                </a:solidFill>
              </a:rPr>
            </a:br>
            <a:r>
              <a:rPr lang="en-IN" sz="4200" b="1" dirty="0">
                <a:solidFill>
                  <a:schemeClr val="tx1"/>
                </a:solidFill>
              </a:rPr>
              <a:t>ready / worthy… </a:t>
            </a:r>
            <a:br>
              <a:rPr lang="en-IN" sz="4400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9764" y="1331769"/>
            <a:ext cx="11487567" cy="468658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202124"/>
                </a:solidFill>
              </a:rPr>
              <a:t> </a:t>
            </a:r>
            <a:r>
              <a:rPr lang="en-US" sz="2400" dirty="0" err="1">
                <a:solidFill>
                  <a:srgbClr val="202124"/>
                </a:solidFill>
              </a:rPr>
              <a:t>Standardise</a:t>
            </a:r>
            <a:r>
              <a:rPr lang="en-US" sz="2400" dirty="0">
                <a:solidFill>
                  <a:srgbClr val="202124"/>
                </a:solidFill>
              </a:rPr>
              <a:t> processes that outlast individuals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202124"/>
                </a:solidFill>
              </a:rPr>
              <a:t> Strengthen Quality and Knowledge Management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202124"/>
                </a:solidFill>
              </a:rPr>
              <a:t> Upgrade IT infrastructure and skills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202124"/>
                </a:solidFill>
              </a:rPr>
              <a:t> Gradually and wisely ease out: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02124"/>
                </a:solidFill>
              </a:rPr>
              <a:t>    unwarranted service lines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02124"/>
                </a:solidFill>
              </a:rPr>
              <a:t>    expensive / risk prone assignments / clients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02124"/>
                </a:solidFill>
              </a:rPr>
              <a:t>    expensive resources who can’t be uplifted 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202124"/>
                </a:solidFill>
              </a:rPr>
              <a:t>Transition clients to other Key Leaders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202124"/>
                </a:solidFill>
              </a:rPr>
              <a:t>Become more visible on social media and at events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202124"/>
                </a:solidFill>
              </a:rPr>
              <a:t> Undertake market benchmarking of Staff comps </a:t>
            </a:r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i="0" dirty="0">
              <a:solidFill>
                <a:srgbClr val="202124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i="0" dirty="0">
              <a:solidFill>
                <a:srgbClr val="202124"/>
              </a:solidFill>
              <a:effectLst/>
            </a:endParaRPr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46B29F-148D-D52C-500B-B2A583D70A05}"/>
              </a:ext>
            </a:extLst>
          </p:cNvPr>
          <p:cNvSpPr txBox="1"/>
          <p:nvPr/>
        </p:nvSpPr>
        <p:spPr>
          <a:xfrm>
            <a:off x="309764" y="6065733"/>
            <a:ext cx="1148756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Become a Network Member to ‘experiment’ and ‘learn’ ? </a:t>
            </a:r>
          </a:p>
        </p:txBody>
      </p:sp>
      <p:pic>
        <p:nvPicPr>
          <p:cNvPr id="6" name="Picture 2" descr="Leadership: A Continuous Journey, It's Never About The Destination">
            <a:extLst>
              <a:ext uri="{FF2B5EF4-FFF2-40B4-BE49-F238E27FC236}">
                <a16:creationId xmlns:a16="http://schemas.microsoft.com/office/drawing/2014/main" id="{2758AD05-749B-7CDA-178F-5FA333D0C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53" y="1360967"/>
            <a:ext cx="3678866" cy="465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76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216" y="839845"/>
            <a:ext cx="11487567" cy="430818"/>
          </a:xfrm>
        </p:spPr>
        <p:txBody>
          <a:bodyPr>
            <a:normAutofit fontScale="90000"/>
          </a:bodyPr>
          <a:lstStyle/>
          <a:p>
            <a:pPr algn="ctr"/>
            <a:br>
              <a:rPr lang="en-IN" sz="4400" b="1" dirty="0">
                <a:solidFill>
                  <a:schemeClr val="tx1"/>
                </a:solidFill>
              </a:rPr>
            </a:br>
            <a:r>
              <a:rPr lang="en-IN" sz="4200" b="1" dirty="0">
                <a:solidFill>
                  <a:schemeClr val="tx1"/>
                </a:solidFill>
              </a:rPr>
              <a:t>…Work towards becoming Merger/Acquisition </a:t>
            </a:r>
            <a:br>
              <a:rPr lang="en-IN" sz="4200" b="1" dirty="0">
                <a:solidFill>
                  <a:schemeClr val="tx1"/>
                </a:solidFill>
              </a:rPr>
            </a:br>
            <a:r>
              <a:rPr lang="en-IN" sz="4200" b="1" dirty="0">
                <a:solidFill>
                  <a:schemeClr val="tx1"/>
                </a:solidFill>
              </a:rPr>
              <a:t>ready / worthy </a:t>
            </a:r>
            <a:br>
              <a:rPr lang="en-IN" sz="4400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9764" y="1392073"/>
            <a:ext cx="11487567" cy="435524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202124"/>
                </a:solidFill>
              </a:rPr>
              <a:t>Look beyond legacy practice areas – ESG, IPO support, etc.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202124"/>
                </a:solidFill>
              </a:rPr>
              <a:t>Introduce Performance Management System with appropriate</a:t>
            </a:r>
          </a:p>
          <a:p>
            <a:pPr marL="4572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202124"/>
                </a:solidFill>
              </a:rPr>
              <a:t>    KRAs, KPIs and </a:t>
            </a:r>
            <a:r>
              <a:rPr lang="en-US" sz="2400" dirty="0" err="1">
                <a:solidFill>
                  <a:srgbClr val="202124"/>
                </a:solidFill>
              </a:rPr>
              <a:t>Behavioural</a:t>
            </a:r>
            <a:r>
              <a:rPr lang="en-US" sz="2400" dirty="0">
                <a:solidFill>
                  <a:srgbClr val="202124"/>
                </a:solidFill>
              </a:rPr>
              <a:t> Attributes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202124"/>
                </a:solidFill>
              </a:rPr>
              <a:t>Introduce PLI (Performance Linked Incentives) / Variable Pay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202124"/>
                </a:solidFill>
              </a:rPr>
              <a:t>Identify Skill Gaps and execute PDP (Personal Development Plans) </a:t>
            </a:r>
          </a:p>
          <a:p>
            <a:pPr marL="4572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202124"/>
                </a:solidFill>
              </a:rPr>
              <a:t>   for Partners/ Key Leaders and other Staff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202124"/>
                </a:solidFill>
              </a:rPr>
              <a:t>Aim to: </a:t>
            </a:r>
            <a:r>
              <a:rPr lang="en-US" sz="2400" b="1" dirty="0">
                <a:solidFill>
                  <a:srgbClr val="202124"/>
                </a:solidFill>
              </a:rPr>
              <a:t>a)</a:t>
            </a:r>
            <a:r>
              <a:rPr lang="en-US" sz="2400" dirty="0">
                <a:solidFill>
                  <a:srgbClr val="202124"/>
                </a:solidFill>
              </a:rPr>
              <a:t> increase revenue per FTE </a:t>
            </a:r>
            <a:r>
              <a:rPr lang="en-US" sz="2400" b="1" dirty="0">
                <a:solidFill>
                  <a:srgbClr val="202124"/>
                </a:solidFill>
              </a:rPr>
              <a:t>b)</a:t>
            </a:r>
            <a:r>
              <a:rPr lang="en-US" sz="2400" dirty="0">
                <a:solidFill>
                  <a:srgbClr val="202124"/>
                </a:solidFill>
              </a:rPr>
              <a:t> achieve zero bad debts,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202124"/>
                </a:solidFill>
              </a:rPr>
              <a:t>   c)</a:t>
            </a:r>
            <a:r>
              <a:rPr lang="en-US" sz="2400" dirty="0">
                <a:solidFill>
                  <a:srgbClr val="202124"/>
                </a:solidFill>
              </a:rPr>
              <a:t> quicker realization of fees </a:t>
            </a:r>
            <a:r>
              <a:rPr lang="en-US" sz="2400" b="1" dirty="0">
                <a:solidFill>
                  <a:srgbClr val="202124"/>
                </a:solidFill>
              </a:rPr>
              <a:t>d)</a:t>
            </a:r>
            <a:r>
              <a:rPr lang="en-US" sz="2400" dirty="0">
                <a:solidFill>
                  <a:srgbClr val="202124"/>
                </a:solidFill>
              </a:rPr>
              <a:t> improve quality of clients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20212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i="0" dirty="0">
              <a:solidFill>
                <a:srgbClr val="202124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i="0" dirty="0">
              <a:solidFill>
                <a:srgbClr val="202124"/>
              </a:solidFill>
              <a:effectLst/>
            </a:endParaRPr>
          </a:p>
          <a:p>
            <a:pPr marL="4572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46B29F-148D-D52C-500B-B2A583D70A05}"/>
              </a:ext>
            </a:extLst>
          </p:cNvPr>
          <p:cNvSpPr txBox="1"/>
          <p:nvPr/>
        </p:nvSpPr>
        <p:spPr>
          <a:xfrm>
            <a:off x="309764" y="5944725"/>
            <a:ext cx="1148756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Prepare for achieving Synergies - Become “Investible”</a:t>
            </a:r>
          </a:p>
        </p:txBody>
      </p:sp>
      <p:pic>
        <p:nvPicPr>
          <p:cNvPr id="4098" name="Picture 2" descr="Mergers and Acquisitions Course for Successful Mergers - Wharton@Work">
            <a:extLst>
              <a:ext uri="{FF2B5EF4-FFF2-40B4-BE49-F238E27FC236}">
                <a16:creationId xmlns:a16="http://schemas.microsoft.com/office/drawing/2014/main" id="{87C083EB-C59C-3893-5FD3-017DEFDCA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247" y="1392072"/>
            <a:ext cx="2876536" cy="435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58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832" y="-26276"/>
            <a:ext cx="9875520" cy="135636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Two Fronts to Navigate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8344" y="1105785"/>
            <a:ext cx="11557591" cy="500665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pPr marL="45720" indent="0">
              <a:buNone/>
            </a:pPr>
            <a:r>
              <a:rPr lang="en-IN" sz="3200" b="1" dirty="0">
                <a:solidFill>
                  <a:schemeClr val="tx1"/>
                </a:solidFill>
              </a:rPr>
              <a:t>          </a:t>
            </a:r>
          </a:p>
          <a:p>
            <a:pPr marL="45720" indent="0">
              <a:buNone/>
            </a:pPr>
            <a:endParaRPr lang="en-IN" sz="32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IN" sz="32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IN" sz="3200" b="1" dirty="0">
                <a:solidFill>
                  <a:schemeClr val="tx1"/>
                </a:solidFill>
              </a:rPr>
              <a:t>         Own Self                                                              Organisational Level                                                                                               </a:t>
            </a:r>
          </a:p>
          <a:p>
            <a:pPr marL="45720" indent="0">
              <a:buNone/>
            </a:pPr>
            <a:endParaRPr lang="en-IN" sz="32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IN" sz="3200" b="1" dirty="0">
                <a:solidFill>
                  <a:schemeClr val="tx1"/>
                </a:solidFill>
              </a:rPr>
              <a:t>                                                                                                </a:t>
            </a:r>
          </a:p>
          <a:p>
            <a:endParaRPr lang="en-IN" sz="2400" b="1" dirty="0">
              <a:solidFill>
                <a:schemeClr val="tx1"/>
              </a:solidFill>
            </a:endParaRPr>
          </a:p>
          <a:p>
            <a:endParaRPr lang="en-IN" sz="2400" b="1" dirty="0">
              <a:solidFill>
                <a:schemeClr val="tx1"/>
              </a:solidFill>
            </a:endParaRPr>
          </a:p>
          <a:p>
            <a:endParaRPr lang="en-IN" sz="24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pic>
        <p:nvPicPr>
          <p:cNvPr id="2050" name="Picture 2" descr="50,000+ Free Happiness &amp; Happy Images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726" y="1105785"/>
            <a:ext cx="4139827" cy="50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05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78" y="307722"/>
            <a:ext cx="11523920" cy="802390"/>
          </a:xfrm>
        </p:spPr>
        <p:txBody>
          <a:bodyPr>
            <a:normAutofit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Navigating with Own Self… 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7078" y="1125220"/>
            <a:ext cx="11523920" cy="496696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61950" indent="-3159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chemeClr val="tx1"/>
                </a:solidFill>
              </a:rPr>
              <a:t>Be entrepreneurial - T</a:t>
            </a:r>
            <a:r>
              <a:rPr lang="en-IN" sz="2400" dirty="0">
                <a:solidFill>
                  <a:srgbClr val="202124"/>
                </a:solidFill>
                <a:latin typeface="+mn-lt"/>
              </a:rPr>
              <a:t>ake “Risk” – overcome Fear of Failure</a:t>
            </a:r>
            <a:endParaRPr lang="en-IN" sz="2400" dirty="0">
              <a:solidFill>
                <a:schemeClr val="tx1"/>
              </a:solidFill>
            </a:endParaRPr>
          </a:p>
          <a:p>
            <a:pPr marL="361950" indent="-3159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Be Passionate</a:t>
            </a:r>
          </a:p>
          <a:p>
            <a:pPr marL="361950" indent="-3159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  <a:latin typeface="+mn-lt"/>
              </a:rPr>
              <a:t>Be Aspirational </a:t>
            </a:r>
          </a:p>
          <a:p>
            <a:pPr marL="361950" indent="-3159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Be a Visionary and a Thought Leader</a:t>
            </a:r>
          </a:p>
          <a:p>
            <a:pPr marL="361950" indent="-3159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Embrace “C</a:t>
            </a:r>
            <a:r>
              <a:rPr lang="en-IN" sz="2400" dirty="0">
                <a:solidFill>
                  <a:srgbClr val="202124"/>
                </a:solidFill>
                <a:latin typeface="+mn-lt"/>
              </a:rPr>
              <a:t>ollaborative</a:t>
            </a:r>
            <a:r>
              <a:rPr lang="en-IN" sz="2400" dirty="0">
                <a:solidFill>
                  <a:srgbClr val="202124"/>
                </a:solidFill>
              </a:rPr>
              <a:t>”</a:t>
            </a:r>
            <a:r>
              <a:rPr lang="en-IN" sz="2400" dirty="0">
                <a:solidFill>
                  <a:srgbClr val="202124"/>
                </a:solidFill>
                <a:latin typeface="+mn-lt"/>
              </a:rPr>
              <a:t> </a:t>
            </a:r>
            <a:r>
              <a:rPr lang="en-IN" sz="2400" dirty="0">
                <a:solidFill>
                  <a:srgbClr val="202124"/>
                </a:solidFill>
              </a:rPr>
              <a:t>&amp; “Synergistic” </a:t>
            </a:r>
            <a:r>
              <a:rPr lang="en-IN" sz="2400" dirty="0">
                <a:solidFill>
                  <a:srgbClr val="202124"/>
                </a:solidFill>
                <a:latin typeface="+mn-lt"/>
              </a:rPr>
              <a:t>mindset</a:t>
            </a:r>
          </a:p>
          <a:p>
            <a:pPr marL="361950" indent="-3159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chemeClr val="tx1"/>
                </a:solidFill>
              </a:rPr>
              <a:t>Dissolve “I” –  Ego;  Adopt “We” Approach</a:t>
            </a:r>
          </a:p>
          <a:p>
            <a:pPr marL="361950" indent="-3159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Shift from “My Client” To “Firm’s Client” – Hoarding To Sharing</a:t>
            </a:r>
          </a:p>
          <a:p>
            <a:pPr marL="361950" indent="-3159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IN" sz="2400" dirty="0">
              <a:solidFill>
                <a:srgbClr val="202124"/>
              </a:solidFill>
              <a:latin typeface="+mn-lt"/>
            </a:endParaRPr>
          </a:p>
          <a:p>
            <a:pPr marL="361950" indent="-3159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IN" sz="2400" dirty="0">
              <a:solidFill>
                <a:schemeClr val="tx1"/>
              </a:solidFill>
            </a:endParaRPr>
          </a:p>
          <a:p>
            <a:pPr marL="361950" indent="-3159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7078" y="6107293"/>
            <a:ext cx="1152392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Introspect, Diagnose and Transform </a:t>
            </a:r>
          </a:p>
        </p:txBody>
      </p:sp>
      <p:pic>
        <p:nvPicPr>
          <p:cNvPr id="2050" name="Picture 2" descr="Balancing Your Public and Private Self-Awareness: An Authentic Approach |  Ahead App Blog">
            <a:extLst>
              <a:ext uri="{FF2B5EF4-FFF2-40B4-BE49-F238E27FC236}">
                <a16:creationId xmlns:a16="http://schemas.microsoft.com/office/drawing/2014/main" id="{5DA8A3BC-20C7-8C6C-27A1-0E8A1ACC1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167" y="1125220"/>
            <a:ext cx="3134832" cy="496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227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78" y="307722"/>
            <a:ext cx="11523920" cy="802390"/>
          </a:xfrm>
        </p:spPr>
        <p:txBody>
          <a:bodyPr>
            <a:normAutofit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…Navigating with Own Self 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7078" y="1215303"/>
            <a:ext cx="11409401" cy="44853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61950" indent="-3159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  <a:latin typeface="+mn-lt"/>
              </a:rPr>
              <a:t>Be responsive to Change</a:t>
            </a:r>
          </a:p>
          <a:p>
            <a:pPr marL="361950" indent="-3159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Widen your Horizon</a:t>
            </a:r>
          </a:p>
          <a:p>
            <a:pPr marL="361950" indent="-3159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Be prepared</a:t>
            </a:r>
            <a:r>
              <a:rPr lang="en-IN" sz="2400" dirty="0">
                <a:solidFill>
                  <a:srgbClr val="202124"/>
                </a:solidFill>
                <a:latin typeface="+mn-lt"/>
              </a:rPr>
              <a:t> to work with / under  Younger Leaders</a:t>
            </a:r>
          </a:p>
          <a:p>
            <a:pPr marL="361950" indent="-3159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  <a:latin typeface="+mn-lt"/>
              </a:rPr>
              <a:t>Move from </a:t>
            </a:r>
            <a:r>
              <a:rPr lang="en-IN" sz="2400" dirty="0">
                <a:solidFill>
                  <a:srgbClr val="202124"/>
                </a:solidFill>
              </a:rPr>
              <a:t>“</a:t>
            </a:r>
            <a:r>
              <a:rPr lang="en-IN" sz="2400" dirty="0">
                <a:solidFill>
                  <a:srgbClr val="202124"/>
                </a:solidFill>
                <a:latin typeface="+mn-lt"/>
              </a:rPr>
              <a:t>Controlling” Mindset to “Empowering” Mindset</a:t>
            </a:r>
          </a:p>
          <a:p>
            <a:pPr marL="361950" indent="-3159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  <a:latin typeface="+mn-lt"/>
              </a:rPr>
              <a:t>Be </a:t>
            </a:r>
            <a:r>
              <a:rPr lang="en-IN" sz="2400" dirty="0">
                <a:solidFill>
                  <a:srgbClr val="202124"/>
                </a:solidFill>
              </a:rPr>
              <a:t>prepared to </a:t>
            </a:r>
            <a:r>
              <a:rPr lang="en-IN" sz="2400" dirty="0">
                <a:solidFill>
                  <a:srgbClr val="202124"/>
                </a:solidFill>
                <a:latin typeface="+mn-lt"/>
              </a:rPr>
              <a:t>Up-skill, Re-skill and Cross-skill continuously </a:t>
            </a:r>
          </a:p>
          <a:p>
            <a:pPr marL="46037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2400" dirty="0">
                <a:solidFill>
                  <a:srgbClr val="202124"/>
                </a:solidFill>
              </a:rPr>
              <a:t>     (e.g. </a:t>
            </a:r>
            <a:r>
              <a:rPr lang="en-IN" sz="2400" dirty="0">
                <a:solidFill>
                  <a:srgbClr val="202124"/>
                </a:solidFill>
                <a:latin typeface="+mn-lt"/>
              </a:rPr>
              <a:t>AI tools, Sectoral depth, Client C-suite conversations)</a:t>
            </a:r>
          </a:p>
          <a:p>
            <a:pPr marL="361950" indent="-3159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  <a:latin typeface="+mn-lt"/>
              </a:rPr>
              <a:t>Build merit-based succession beyond family lineage </a:t>
            </a:r>
          </a:p>
          <a:p>
            <a:pPr marL="361950" indent="-3159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IN" sz="2400" dirty="0">
              <a:solidFill>
                <a:srgbClr val="202124"/>
              </a:solidFill>
              <a:latin typeface="+mn-lt"/>
            </a:endParaRPr>
          </a:p>
          <a:p>
            <a:pPr marL="361950" indent="-3159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IN" sz="2400" dirty="0">
              <a:solidFill>
                <a:srgbClr val="202124"/>
              </a:solidFill>
              <a:latin typeface="+mn-lt"/>
            </a:endParaRPr>
          </a:p>
          <a:p>
            <a:pPr marL="361950" indent="-3159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IN" sz="2400" dirty="0">
              <a:solidFill>
                <a:schemeClr val="tx1"/>
              </a:solidFill>
            </a:endParaRPr>
          </a:p>
          <a:p>
            <a:pPr marL="361950" indent="-3159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718D1-F1FB-C951-E41B-4E5CD78B7127}"/>
              </a:ext>
            </a:extLst>
          </p:cNvPr>
          <p:cNvSpPr txBox="1"/>
          <p:nvPr/>
        </p:nvSpPr>
        <p:spPr>
          <a:xfrm>
            <a:off x="287078" y="5883170"/>
            <a:ext cx="1152391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Invest in appropriate Mentoring &amp; Coaching</a:t>
            </a:r>
          </a:p>
        </p:txBody>
      </p:sp>
      <p:pic>
        <p:nvPicPr>
          <p:cNvPr id="3078" name="Picture 6" descr="Navigating Life's Challenges">
            <a:extLst>
              <a:ext uri="{FF2B5EF4-FFF2-40B4-BE49-F238E27FC236}">
                <a16:creationId xmlns:a16="http://schemas.microsoft.com/office/drawing/2014/main" id="{5C8B371C-EDA4-5A56-BE8F-8EDA651A6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577" y="1215303"/>
            <a:ext cx="3147902" cy="448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176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417" y="76630"/>
            <a:ext cx="9875520" cy="1356360"/>
          </a:xfrm>
        </p:spPr>
        <p:txBody>
          <a:bodyPr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Navigating at Organisational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9722" y="1229001"/>
            <a:ext cx="11005933" cy="52249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58775" indent="-3127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  <a:latin typeface="+mn-lt"/>
              </a:rPr>
              <a:t>Garner initial seed capital to invest adequately in Talent, Technology and Infrastructure (TTI) – Build ‘Firm Development Reserv</a:t>
            </a:r>
            <a:r>
              <a:rPr lang="en-IN" sz="2400" dirty="0">
                <a:solidFill>
                  <a:srgbClr val="202124"/>
                </a:solidFill>
              </a:rPr>
              <a:t>e’</a:t>
            </a:r>
            <a:endParaRPr lang="en-IN" sz="2400" dirty="0">
              <a:solidFill>
                <a:srgbClr val="202124"/>
              </a:solidFill>
              <a:latin typeface="+mn-lt"/>
            </a:endParaRPr>
          </a:p>
          <a:p>
            <a:pPr marL="358775" indent="-3127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Design well thought out strategy for technology adoption and upgradation</a:t>
            </a:r>
          </a:p>
          <a:p>
            <a:pPr marL="358775" indent="-3127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Laterally hire talent in the age group of 35 to 45 at Leadership level who :</a:t>
            </a:r>
          </a:p>
          <a:p>
            <a:pPr marL="46037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IN" sz="2400" dirty="0">
                <a:solidFill>
                  <a:srgbClr val="202124"/>
                </a:solidFill>
              </a:rPr>
              <a:t>      - are passionate &amp; aspirational</a:t>
            </a:r>
          </a:p>
          <a:p>
            <a:pPr marL="46037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IN" sz="2400" dirty="0">
                <a:solidFill>
                  <a:srgbClr val="202124"/>
                </a:solidFill>
              </a:rPr>
              <a:t>      - are tech savvy</a:t>
            </a:r>
          </a:p>
          <a:p>
            <a:pPr marL="46037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IN" sz="2400" dirty="0">
                <a:solidFill>
                  <a:srgbClr val="202124"/>
                </a:solidFill>
              </a:rPr>
              <a:t>      - have relevant experience and competency for strategic thinking &amp; execution</a:t>
            </a:r>
          </a:p>
          <a:p>
            <a:pPr marL="46037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IN" sz="2400" dirty="0">
                <a:solidFill>
                  <a:srgbClr val="202124"/>
                </a:solidFill>
              </a:rPr>
              <a:t>      - believe in delivering  ethically (and not ‘manage’ or ‘fix’ or ‘organise’)</a:t>
            </a:r>
          </a:p>
          <a:p>
            <a:pPr marL="358775" indent="-3127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Attract talent from Tier 2 &amp; 3 cities / towns</a:t>
            </a:r>
          </a:p>
          <a:p>
            <a:pPr marL="358775" indent="-3127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Shift focus to clients who are fast growing, PE backed, patient and ethical</a:t>
            </a:r>
          </a:p>
          <a:p>
            <a:pPr marL="358775" indent="-3127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Chase/follow clients as they grow to keep competition away and mine more work</a:t>
            </a:r>
          </a:p>
          <a:p>
            <a:pPr marL="358775" indent="-3127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IN" sz="2400" dirty="0">
              <a:solidFill>
                <a:srgbClr val="202124"/>
              </a:solidFill>
              <a:latin typeface="+mn-lt"/>
            </a:endParaRPr>
          </a:p>
          <a:p>
            <a:pPr marL="358775" lvl="0" indent="-3127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IN" sz="2400" dirty="0">
              <a:solidFill>
                <a:srgbClr val="202124"/>
              </a:solidFill>
              <a:latin typeface="+mn-lt"/>
            </a:endParaRPr>
          </a:p>
          <a:p>
            <a:pPr marL="4572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i="0" dirty="0">
              <a:solidFill>
                <a:srgbClr val="202124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42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26" y="200876"/>
            <a:ext cx="9875520" cy="135636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Pillars of Change Management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3405" y="1420387"/>
            <a:ext cx="11202249" cy="41203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58775" lvl="0" indent="-312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  <a:latin typeface="+mn-lt"/>
              </a:rPr>
              <a:t>Strategy &amp; Capabilities</a:t>
            </a:r>
          </a:p>
          <a:p>
            <a:pPr marL="358775" lvl="0" indent="-312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  <a:latin typeface="+mn-lt"/>
              </a:rPr>
              <a:t>Organisational Structure</a:t>
            </a:r>
          </a:p>
          <a:p>
            <a:pPr marL="358775" lvl="0" indent="-312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  <a:latin typeface="+mn-lt"/>
              </a:rPr>
              <a:t>People Practices </a:t>
            </a:r>
            <a:endParaRPr lang="en-IN" sz="2400" dirty="0">
              <a:solidFill>
                <a:srgbClr val="202124"/>
              </a:solidFill>
            </a:endParaRPr>
          </a:p>
          <a:p>
            <a:pPr marL="358775" lvl="0" indent="-312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  <a:latin typeface="+mn-lt"/>
              </a:rPr>
              <a:t>Rewards &amp; Incentives</a:t>
            </a:r>
          </a:p>
          <a:p>
            <a:pPr marL="358775" lvl="0" indent="-312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  <a:latin typeface="+mn-lt"/>
              </a:rPr>
              <a:t>Processes &amp; Technology – across the Organisation</a:t>
            </a:r>
          </a:p>
          <a:p>
            <a:pPr marL="358775" lvl="0" indent="-312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</a:rPr>
              <a:t>Data / AI / Knowledge Management / Information Security </a:t>
            </a:r>
            <a:endParaRPr lang="en-IN" sz="2400" dirty="0">
              <a:solidFill>
                <a:srgbClr val="202124"/>
              </a:solidFill>
              <a:latin typeface="+mn-lt"/>
            </a:endParaRPr>
          </a:p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3406" y="5911171"/>
            <a:ext cx="1120224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Strengthen or Rebuild all these Pillars Inside Out</a:t>
            </a:r>
            <a:endParaRPr lang="en-US" sz="28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 descr="A row of pillars on a walkway">
            <a:extLst>
              <a:ext uri="{FF2B5EF4-FFF2-40B4-BE49-F238E27FC236}">
                <a16:creationId xmlns:a16="http://schemas.microsoft.com/office/drawing/2014/main" id="{24CE995A-1833-FD1D-DA90-F82D7499F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65806" y="1420387"/>
            <a:ext cx="3436858" cy="41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1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358114"/>
            <a:ext cx="9753600" cy="143004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What are you currently doing?</a:t>
            </a:r>
            <a:br>
              <a:rPr lang="en-US" b="1" dirty="0">
                <a:solidFill>
                  <a:schemeClr val="tx1"/>
                </a:solidFill>
              </a:rPr>
            </a:b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6772" y="1244326"/>
            <a:ext cx="11002618" cy="460358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IN" sz="2400" dirty="0">
                <a:solidFill>
                  <a:srgbClr val="202124"/>
                </a:solidFill>
              </a:rPr>
              <a:t>‘</a:t>
            </a:r>
            <a:r>
              <a:rPr lang="en-IN" sz="2400" b="1" dirty="0">
                <a:solidFill>
                  <a:srgbClr val="202124"/>
                </a:solidFill>
              </a:rPr>
              <a:t>Profession</a:t>
            </a:r>
            <a:r>
              <a:rPr lang="en-IN" sz="2400" dirty="0">
                <a:solidFill>
                  <a:srgbClr val="202124"/>
                </a:solidFill>
              </a:rPr>
              <a:t>’ – Individual / Group of Individuals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2400" dirty="0">
                <a:solidFill>
                  <a:srgbClr val="202124"/>
                </a:solidFill>
              </a:rPr>
              <a:t>    serving society based on  personal relationships 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N" sz="2400" dirty="0">
              <a:solidFill>
                <a:srgbClr val="202124"/>
              </a:solidFill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</a:pPr>
            <a:r>
              <a:rPr lang="en-IN" sz="2400" dirty="0">
                <a:solidFill>
                  <a:srgbClr val="202124"/>
                </a:solidFill>
              </a:rPr>
              <a:t>‘</a:t>
            </a:r>
            <a:r>
              <a:rPr lang="en-IN" sz="2800" b="1" dirty="0">
                <a:solidFill>
                  <a:srgbClr val="202124"/>
                </a:solidFill>
              </a:rPr>
              <a:t>Professional Business</a:t>
            </a:r>
            <a:r>
              <a:rPr lang="en-IN" sz="2400" dirty="0">
                <a:solidFill>
                  <a:srgbClr val="202124"/>
                </a:solidFill>
              </a:rPr>
              <a:t>’ ?</a:t>
            </a:r>
          </a:p>
          <a:p>
            <a:pPr marL="712788" lvl="4" indent="-3508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202124"/>
                </a:solidFill>
              </a:rPr>
              <a:t>Institution – Firm, LLP, Pvt Ltd. Co.</a:t>
            </a:r>
          </a:p>
          <a:p>
            <a:pPr marL="712788" lvl="4" indent="-3508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202124"/>
                </a:solidFill>
              </a:rPr>
              <a:t>Multiple partners &amp; locations</a:t>
            </a:r>
          </a:p>
          <a:p>
            <a:pPr marL="712788" lvl="4" indent="-3508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202124"/>
                </a:solidFill>
              </a:rPr>
              <a:t>Standardized operations</a:t>
            </a:r>
          </a:p>
          <a:p>
            <a:pPr marL="712788" lvl="4" indent="-3508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202124"/>
                </a:solidFill>
              </a:rPr>
              <a:t>Commercial motives - taking risk</a:t>
            </a:r>
          </a:p>
          <a:p>
            <a:pPr marL="704850" lvl="4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202124"/>
                </a:solidFill>
              </a:rPr>
              <a:t> Aspiring for structured growth, scale, continuity, </a:t>
            </a:r>
          </a:p>
          <a:p>
            <a:pPr marL="36195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dirty="0">
                <a:solidFill>
                  <a:srgbClr val="202124"/>
                </a:solidFill>
              </a:rPr>
              <a:t>       transferability and profitability</a:t>
            </a:r>
          </a:p>
          <a:p>
            <a:pPr marL="712788" lvl="4" indent="-3508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rgbClr val="202124"/>
                </a:solidFill>
              </a:rPr>
              <a:t>Balancing Ethics with strategic realism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endParaRPr lang="en-IN" sz="2400" dirty="0">
              <a:solidFill>
                <a:srgbClr val="202124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N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dirty="0">
              <a:solidFill>
                <a:srgbClr val="202124"/>
              </a:solidFill>
            </a:endParaRPr>
          </a:p>
          <a:p>
            <a:endParaRPr lang="en-US" sz="2400" i="0" dirty="0">
              <a:solidFill>
                <a:srgbClr val="202124"/>
              </a:solidFill>
              <a:effectLst/>
            </a:endParaRPr>
          </a:p>
          <a:p>
            <a:endParaRPr lang="en-US" sz="2400" i="0" dirty="0">
              <a:solidFill>
                <a:srgbClr val="202124"/>
              </a:solidFill>
              <a:effectLst/>
            </a:endParaRPr>
          </a:p>
          <a:p>
            <a:pPr marL="45720" indent="0">
              <a:buNone/>
            </a:pP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 descr="A diagram of a business plan&#10;&#10;Description automatically generated">
            <a:extLst>
              <a:ext uri="{FF2B5EF4-FFF2-40B4-BE49-F238E27FC236}">
                <a16:creationId xmlns:a16="http://schemas.microsoft.com/office/drawing/2014/main" id="{D97F77BF-2ECD-3093-DD4B-72AF5EFBB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85051" y="1265274"/>
            <a:ext cx="3544338" cy="45826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F46EB1-CE35-A431-0A0D-577DB6E64EAE}"/>
              </a:ext>
            </a:extLst>
          </p:cNvPr>
          <p:cNvSpPr txBox="1"/>
          <p:nvPr/>
        </p:nvSpPr>
        <p:spPr>
          <a:xfrm>
            <a:off x="526772" y="5962217"/>
            <a:ext cx="1100261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‘Entrepreneurial’ mindset is embedded in a ‘Business’ </a:t>
            </a:r>
          </a:p>
        </p:txBody>
      </p:sp>
    </p:spTree>
    <p:extLst>
      <p:ext uri="{BB962C8B-B14F-4D97-AF65-F5344CB8AC3E}">
        <p14:creationId xmlns:p14="http://schemas.microsoft.com/office/powerpoint/2010/main" val="2349691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pic>
        <p:nvPicPr>
          <p:cNvPr id="3" name="Picture 4" descr="143,300+ Mountaineering Equipment Stock Photos, Pictures ...">
            <a:extLst>
              <a:ext uri="{FF2B5EF4-FFF2-40B4-BE49-F238E27FC236}">
                <a16:creationId xmlns:a16="http://schemas.microsoft.com/office/drawing/2014/main" id="{0040576A-1741-3C46-9713-9F8C73531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3" y="1392865"/>
            <a:ext cx="10845209" cy="519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04BFAE7-87D1-F58C-0908-580B26EB3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199" y="132114"/>
            <a:ext cx="10207965" cy="143004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+mn-lt"/>
              </a:rPr>
              <a:t>Are you ready ?</a:t>
            </a:r>
            <a:endParaRPr lang="en-IN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32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  <p:pic>
        <p:nvPicPr>
          <p:cNvPr id="15362" name="Picture 2" descr="Asking Questions Images - Free Download on Freepi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578" y="287078"/>
            <a:ext cx="4760843" cy="292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6B9EEE-6136-469C-0336-A9CE9F6F3945}"/>
              </a:ext>
            </a:extLst>
          </p:cNvPr>
          <p:cNvSpPr txBox="1"/>
          <p:nvPr/>
        </p:nvSpPr>
        <p:spPr>
          <a:xfrm>
            <a:off x="3077586" y="3559457"/>
            <a:ext cx="635827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Jayraj S. Sheth</a:t>
            </a:r>
            <a:endParaRPr lang="en-US" alt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Mumbai</a:t>
            </a:r>
          </a:p>
          <a:p>
            <a:pPr algn="ctr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j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ayraj.sheth@jsconsultancy.co</a:t>
            </a:r>
            <a:endParaRPr lang="en-US" altLang="en-US" sz="24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Mob: 9987590682</a:t>
            </a:r>
          </a:p>
          <a:p>
            <a:endParaRPr lang="en-IN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8F670C-C4BF-0354-37C6-658B9A3CB9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75" t="34285" r="14613" b="33920"/>
          <a:stretch/>
        </p:blipFill>
        <p:spPr bwMode="auto">
          <a:xfrm>
            <a:off x="403882" y="5874535"/>
            <a:ext cx="2780030" cy="692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  <p:pic>
        <p:nvPicPr>
          <p:cNvPr id="3074" name="Picture 2" descr="Good Luck and Thank You - Dundalk Grammar School">
            <a:extLst>
              <a:ext uri="{FF2B5EF4-FFF2-40B4-BE49-F238E27FC236}">
                <a16:creationId xmlns:a16="http://schemas.microsoft.com/office/drawing/2014/main" id="{CDB00E0D-F1A4-668C-876D-D708697E4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28" y="269047"/>
            <a:ext cx="11794743" cy="650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6ADDBFA1-7028-16DB-6B35-B63B755715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021795"/>
              </p:ext>
            </p:extLst>
          </p:nvPr>
        </p:nvGraphicFramePr>
        <p:xfrm>
          <a:off x="601650" y="805162"/>
          <a:ext cx="10988700" cy="507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B0A5EE3-6525-34B0-753D-063E206FDCC1}"/>
              </a:ext>
            </a:extLst>
          </p:cNvPr>
          <p:cNvSpPr txBox="1"/>
          <p:nvPr/>
        </p:nvSpPr>
        <p:spPr>
          <a:xfrm>
            <a:off x="601650" y="5962217"/>
            <a:ext cx="1092773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Except Rocket Science, all Verticals are generally scalable  </a:t>
            </a:r>
          </a:p>
        </p:txBody>
      </p:sp>
    </p:spTree>
    <p:extLst>
      <p:ext uri="{BB962C8B-B14F-4D97-AF65-F5344CB8AC3E}">
        <p14:creationId xmlns:p14="http://schemas.microsoft.com/office/powerpoint/2010/main" val="108921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269047"/>
            <a:ext cx="9753600" cy="143004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Typical service lines </a:t>
            </a:r>
            <a:r>
              <a:rPr lang="en-US" sz="4400" b="1" dirty="0">
                <a:solidFill>
                  <a:schemeClr val="tx1"/>
                </a:solidFill>
                <a:latin typeface="+mn-lt"/>
              </a:rPr>
              <a:t>of a CA Firm</a:t>
            </a:r>
            <a:br>
              <a:rPr lang="en-US" b="1" dirty="0">
                <a:solidFill>
                  <a:schemeClr val="tx1"/>
                </a:solidFill>
              </a:rPr>
            </a:b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9307D7-AF1B-23E3-BC0D-5FB9C2FF3C88}"/>
              </a:ext>
            </a:extLst>
          </p:cNvPr>
          <p:cNvSpPr txBox="1"/>
          <p:nvPr/>
        </p:nvSpPr>
        <p:spPr>
          <a:xfrm>
            <a:off x="519813" y="6127288"/>
            <a:ext cx="1115237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These evolve continuously with new laws and changing times – emergence of MDPs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5F9827-2CA8-9D91-8121-B5DFF6A22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516960"/>
              </p:ext>
            </p:extLst>
          </p:nvPr>
        </p:nvGraphicFramePr>
        <p:xfrm>
          <a:off x="519813" y="984070"/>
          <a:ext cx="11152374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2280">
                  <a:extLst>
                    <a:ext uri="{9D8B030D-6E8A-4147-A177-3AD203B41FA5}">
                      <a16:colId xmlns:a16="http://schemas.microsoft.com/office/drawing/2014/main" val="4216813801"/>
                    </a:ext>
                  </a:extLst>
                </a:gridCol>
                <a:gridCol w="6090094">
                  <a:extLst>
                    <a:ext uri="{9D8B030D-6E8A-4147-A177-3AD203B41FA5}">
                      <a16:colId xmlns:a16="http://schemas.microsoft.com/office/drawing/2014/main" val="4117157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Regulated 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Regulated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741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Statutory Audit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Tax &amp; Regulatory (SEBI, FEMA, PMLA, IBC etc.):</a:t>
                      </a:r>
                      <a:endParaRPr lang="en-IN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919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Tax Audit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5113" lvl="1" indent="-265113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Advisory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structuring / planning (incl. Strategy, M&amp;A)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434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Forensic Audit / Investigation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Advocacy /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epresentation (not as AR)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540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Concurrent / Internal Audit of specified entities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Compliance/C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ompliance support (incl. Risks/Controls)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68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Special purpose Audits / Certifications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Litigation / Litigation support 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521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Limited Reviews /Quarterly Audits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Accounting / Accounting advisory (incl. Managed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599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‘</a:t>
                      </a:r>
                      <a:r>
                        <a:rPr lang="en-US" sz="2000" dirty="0" err="1"/>
                        <a:t>Authorised</a:t>
                      </a:r>
                      <a:r>
                        <a:rPr lang="en-US" sz="2000" dirty="0"/>
                        <a:t> Representative’ under Tax Laws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Due Diligence; Transformation / Implementation 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175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Valuation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Succession Planning / Family Office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99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Assurance / Consultancy (incl. Govts.)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923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Services - Investment Banking / Fund raising / Wealth Management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419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IPO support, ESG Consultancy etc.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057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36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5" y="129793"/>
            <a:ext cx="9875520" cy="135636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Five Key Drivers of Growth for a CA Firm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061" y="1439247"/>
            <a:ext cx="11234147" cy="399836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58775" lvl="0" indent="-312738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  <a:latin typeface="+mn-lt"/>
              </a:rPr>
              <a:t>Client Management –  Deliverables, Quality, Relationships</a:t>
            </a:r>
          </a:p>
          <a:p>
            <a:pPr marL="358775" lvl="0" indent="-312738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  <a:latin typeface="+mn-lt"/>
              </a:rPr>
              <a:t>Business / Practice Development</a:t>
            </a:r>
          </a:p>
          <a:p>
            <a:pPr marL="358775" lvl="0" indent="-312738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  <a:latin typeface="+mn-lt"/>
              </a:rPr>
              <a:t>People Management &amp; Development</a:t>
            </a:r>
          </a:p>
          <a:p>
            <a:pPr marL="358775" lvl="0" indent="-312738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  <a:latin typeface="+mn-lt"/>
              </a:rPr>
              <a:t>Practice Management – Operations, Risk, Processes &amp; Systems</a:t>
            </a:r>
          </a:p>
          <a:p>
            <a:pPr marL="358775" lvl="0" indent="-312738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IN" sz="2400" dirty="0">
                <a:solidFill>
                  <a:srgbClr val="202124"/>
                </a:solidFill>
                <a:latin typeface="+mn-lt"/>
              </a:rPr>
              <a:t>IP / Knowledge / AI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060" y="5549785"/>
            <a:ext cx="11234147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Drivers Build the </a:t>
            </a:r>
            <a:r>
              <a:rPr lang="en-US" sz="2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‘Brand’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Firm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Center of these Drivers are: Vision, Values and Culture</a:t>
            </a:r>
            <a:endParaRPr lang="en-US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 descr="A large metal propeller in a factory">
            <a:extLst>
              <a:ext uri="{FF2B5EF4-FFF2-40B4-BE49-F238E27FC236}">
                <a16:creationId xmlns:a16="http://schemas.microsoft.com/office/drawing/2014/main" id="{CE83BC35-4940-36F7-DC67-429C8506E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35656" y="1420386"/>
            <a:ext cx="2855551" cy="399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9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832" y="-26276"/>
            <a:ext cx="9875520" cy="135636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Why do we seek Growth ?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44280" y="1105785"/>
            <a:ext cx="10887740" cy="500665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i="0" dirty="0">
                <a:solidFill>
                  <a:srgbClr val="202124"/>
                </a:solidFill>
                <a:effectLst/>
              </a:rPr>
              <a:t>Happiness, Joy &amp; Peace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i="0" dirty="0">
                <a:solidFill>
                  <a:srgbClr val="202124"/>
                </a:solidFill>
                <a:effectLst/>
              </a:rPr>
              <a:t>Satisfaction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i="0" dirty="0">
                <a:solidFill>
                  <a:srgbClr val="202124"/>
                </a:solidFill>
                <a:effectLst/>
              </a:rPr>
              <a:t>Recognition, Power, Position, Fame	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202124"/>
                </a:solidFill>
              </a:rPr>
              <a:t>Money / Wealth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i="0" dirty="0">
                <a:solidFill>
                  <a:srgbClr val="202124"/>
                </a:solidFill>
                <a:effectLst/>
              </a:rPr>
              <a:t>Channelize energy and creativity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202124"/>
                </a:solidFill>
              </a:rPr>
              <a:t>Build an institution / business of eminence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202124"/>
                </a:solidFill>
              </a:rPr>
              <a:t>Provide employment /career opportunities to others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i="0" dirty="0">
                <a:solidFill>
                  <a:srgbClr val="202124"/>
                </a:solidFill>
                <a:effectLst/>
              </a:rPr>
              <a:t>Leave behind a legacy</a:t>
            </a:r>
          </a:p>
          <a:p>
            <a:pPr>
              <a:spcBef>
                <a:spcPts val="900"/>
              </a:spcBef>
            </a:pPr>
            <a:endParaRPr lang="en-US" sz="2400" dirty="0">
              <a:solidFill>
                <a:srgbClr val="202124"/>
              </a:solidFill>
            </a:endParaRPr>
          </a:p>
          <a:p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2050" name="Picture 2" descr="50,000+ Free Happiness &amp; Happy Images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033" y="1105786"/>
            <a:ext cx="3848985" cy="50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4280" y="6127288"/>
            <a:ext cx="1088773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Growth is a Journey – throughout the life</a:t>
            </a:r>
            <a:endParaRPr lang="en-IN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7267" y="6218785"/>
            <a:ext cx="9281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Paraphrased by Leon C. Megginson based on Charles Darwin’s theory of “Origin of Species”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65A31D-5BD1-3997-FE04-7453B2796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332559"/>
            <a:ext cx="11425503" cy="2570129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IN" sz="3600" b="1" dirty="0">
                <a:solidFill>
                  <a:schemeClr val="tx1"/>
                </a:solidFill>
                <a:latin typeface="+mj-lt"/>
              </a:rPr>
              <a:t>It is not the </a:t>
            </a:r>
            <a:r>
              <a:rPr lang="en-IN" sz="3600" b="1" i="1" dirty="0">
                <a:solidFill>
                  <a:schemeClr val="tx1"/>
                </a:solidFill>
                <a:latin typeface="+mj-lt"/>
              </a:rPr>
              <a:t>Strongest</a:t>
            </a:r>
            <a:r>
              <a:rPr lang="en-IN" sz="3600" b="1" dirty="0">
                <a:solidFill>
                  <a:schemeClr val="tx1"/>
                </a:solidFill>
                <a:latin typeface="+mj-lt"/>
              </a:rPr>
              <a:t> of the species that survives, </a:t>
            </a:r>
          </a:p>
          <a:p>
            <a:pPr marL="4572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IN" sz="3600" b="1" dirty="0">
                <a:solidFill>
                  <a:schemeClr val="tx1"/>
                </a:solidFill>
                <a:latin typeface="+mj-lt"/>
              </a:rPr>
              <a:t>nor the most </a:t>
            </a:r>
            <a:r>
              <a:rPr lang="en-IN" sz="3600" b="1" i="1" dirty="0">
                <a:solidFill>
                  <a:schemeClr val="tx1"/>
                </a:solidFill>
                <a:latin typeface="+mj-lt"/>
              </a:rPr>
              <a:t>Intelligent.</a:t>
            </a:r>
            <a:endParaRPr lang="en-IN" sz="3600" b="1" dirty="0">
              <a:solidFill>
                <a:schemeClr val="tx1"/>
              </a:solidFill>
              <a:latin typeface="+mj-lt"/>
            </a:endParaRPr>
          </a:p>
          <a:p>
            <a:pPr marL="4572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IN" sz="4400" b="1" dirty="0">
                <a:solidFill>
                  <a:srgbClr val="0070C0"/>
                </a:solidFill>
                <a:latin typeface="+mj-lt"/>
              </a:rPr>
              <a:t>But the one most </a:t>
            </a:r>
            <a:r>
              <a:rPr lang="en-IN" sz="4400" b="1" u="sng" dirty="0">
                <a:solidFill>
                  <a:srgbClr val="0070C0"/>
                </a:solidFill>
                <a:latin typeface="+mj-lt"/>
              </a:rPr>
              <a:t>Responsive to Change</a:t>
            </a:r>
          </a:p>
          <a:p>
            <a:pPr marL="45720" indent="0" algn="ctr">
              <a:buNone/>
            </a:pPr>
            <a:endParaRPr lang="en-IN" sz="3600" b="1" u="sng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IN" sz="3600" dirty="0">
              <a:solidFill>
                <a:schemeClr val="tx1"/>
              </a:solidFill>
            </a:endParaRPr>
          </a:p>
        </p:txBody>
      </p:sp>
      <p:pic>
        <p:nvPicPr>
          <p:cNvPr id="6" name="Picture 8" descr="people jumping on shore front of golden hour">
            <a:extLst>
              <a:ext uri="{FF2B5EF4-FFF2-40B4-BE49-F238E27FC236}">
                <a16:creationId xmlns:a16="http://schemas.microsoft.com/office/drawing/2014/main" id="{6E3D6A93-6F6B-B506-905D-04A0789B7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67" y="3120999"/>
            <a:ext cx="11377465" cy="24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FE5B56-E3C5-FC6D-0076-0C36B34F39BB}"/>
              </a:ext>
            </a:extLst>
          </p:cNvPr>
          <p:cNvSpPr txBox="1"/>
          <p:nvPr/>
        </p:nvSpPr>
        <p:spPr>
          <a:xfrm>
            <a:off x="407266" y="5693044"/>
            <a:ext cx="1137746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Responsiveness means readiness for: AI, merger, talent and governance </a:t>
            </a:r>
          </a:p>
        </p:txBody>
      </p:sp>
    </p:spTree>
    <p:extLst>
      <p:ext uri="{BB962C8B-B14F-4D97-AF65-F5344CB8AC3E}">
        <p14:creationId xmlns:p14="http://schemas.microsoft.com/office/powerpoint/2010/main" val="88267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 descr="Transformation Stock Vector | Adobe Stock">
            <a:extLst>
              <a:ext uri="{FF2B5EF4-FFF2-40B4-BE49-F238E27FC236}">
                <a16:creationId xmlns:a16="http://schemas.microsoft.com/office/drawing/2014/main" id="{72A9BAE3-DCDE-239F-756E-18A1DB5C5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180"/>
            <a:ext cx="11429999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CAB2FD-E931-147D-0B38-1ADEA536749F}"/>
              </a:ext>
            </a:extLst>
          </p:cNvPr>
          <p:cNvSpPr txBox="1"/>
          <p:nvPr/>
        </p:nvSpPr>
        <p:spPr>
          <a:xfrm>
            <a:off x="381000" y="5528321"/>
            <a:ext cx="11429999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Growth Booster – Sustainability Tonic</a:t>
            </a:r>
            <a:endParaRPr lang="en-IN" sz="4800" b="1" dirty="0"/>
          </a:p>
        </p:txBody>
      </p:sp>
    </p:spTree>
    <p:extLst>
      <p:ext uri="{BB962C8B-B14F-4D97-AF65-F5344CB8AC3E}">
        <p14:creationId xmlns:p14="http://schemas.microsoft.com/office/powerpoint/2010/main" val="213071815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4000</TotalTime>
  <Words>2171</Words>
  <Application>Microsoft Office PowerPoint</Application>
  <PresentationFormat>Widescreen</PresentationFormat>
  <Paragraphs>518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Corbel</vt:lpstr>
      <vt:lpstr>Courier New</vt:lpstr>
      <vt:lpstr>Symbol</vt:lpstr>
      <vt:lpstr>Times New Roman</vt:lpstr>
      <vt:lpstr>Trebuchet MS</vt:lpstr>
      <vt:lpstr>Basis</vt:lpstr>
      <vt:lpstr> succession planning  FOR  proprietorshipS &amp; small firms: SIGNIFICANCE &amp; STRATEGIES</vt:lpstr>
      <vt:lpstr>Today’s Journey</vt:lpstr>
      <vt:lpstr>What are you currently doing? </vt:lpstr>
      <vt:lpstr>PowerPoint Presentation</vt:lpstr>
      <vt:lpstr>Typical service lines of a CA Firm </vt:lpstr>
      <vt:lpstr>Five Key Drivers of Growth for a CA Firm</vt:lpstr>
      <vt:lpstr>Why do we seek Growth ?</vt:lpstr>
      <vt:lpstr>PowerPoint Presentation</vt:lpstr>
      <vt:lpstr>PowerPoint Presentation</vt:lpstr>
      <vt:lpstr>Life cycle of every Business Entity / Vertical</vt:lpstr>
      <vt:lpstr>Why Succession &amp; Transformation?</vt:lpstr>
      <vt:lpstr>What does Succession &amp; Transformation mean ?</vt:lpstr>
      <vt:lpstr>Are you experiencing some of these Symptoms?... </vt:lpstr>
      <vt:lpstr>…Are you experiencing some of these Symptoms? </vt:lpstr>
      <vt:lpstr>What is Succession of a CA Firm?  </vt:lpstr>
      <vt:lpstr>Core Elements of Succession  </vt:lpstr>
      <vt:lpstr>Steps in Succession Planning - Macro  </vt:lpstr>
      <vt:lpstr>Steps in Succession Planning – People Related  </vt:lpstr>
      <vt:lpstr>Steps in Succession Planning – Others </vt:lpstr>
      <vt:lpstr>Common Myths / Hurdles in Succession Planning  </vt:lpstr>
      <vt:lpstr>Other modes of Succession Planning </vt:lpstr>
      <vt:lpstr>Timing of Merger / Sell-out </vt:lpstr>
      <vt:lpstr> Work towards becoming Merger/Acquisition  ready / worthy…   </vt:lpstr>
      <vt:lpstr> …Work towards becoming Merger/Acquisition  ready / worthy   </vt:lpstr>
      <vt:lpstr>Two Fronts to Navigate</vt:lpstr>
      <vt:lpstr>Navigating with Own Self…  </vt:lpstr>
      <vt:lpstr>…Navigating with Own Self  </vt:lpstr>
      <vt:lpstr>Navigating at Organisational Level</vt:lpstr>
      <vt:lpstr>Pillars of Change Management</vt:lpstr>
      <vt:lpstr>Are you ready 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Model of Indirect Taxes</dc:title>
  <dc:creator>Drashti Sejpal</dc:creator>
  <cp:lastModifiedBy>Jayraj Sheth</cp:lastModifiedBy>
  <cp:revision>247</cp:revision>
  <cp:lastPrinted>2026-06-11T05:10:53Z</cp:lastPrinted>
  <dcterms:created xsi:type="dcterms:W3CDTF">2016-09-06T13:38:00Z</dcterms:created>
  <dcterms:modified xsi:type="dcterms:W3CDTF">2026-06-11T12:51:15Z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9A2C1A3DA45A4E8CBDB5F88C2E43A290_12</vt:lpwstr>
  </property>
  <property fmtid="{D5CDD505-2E9C-101B-9397-08002B2CF9AE}" pid="3" name="KSOProductBuildVer">
    <vt:lpwstr>1033-12.2.0.18283</vt:lpwstr>
  </property>
</Properties>
</file>