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78" r:id="rId2"/>
    <p:sldId id="257" r:id="rId3"/>
    <p:sldId id="258" r:id="rId4"/>
    <p:sldId id="27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Lst>
  <p:sldSz cx="12192000" cy="6858000"/>
  <p:notesSz cx="6858000" cy="12192000"/>
  <p:embeddedFontLst>
    <p:embeddedFont>
      <p:font typeface="Instrument Sans Bold" panose="020B0604020202020204" charset="0"/>
      <p:regular r:id="rId24"/>
    </p:embeddedFont>
    <p:embeddedFont>
      <p:font typeface="Instrument Sans Medium" panose="020B0604020202020204" charset="0"/>
      <p:regular r:id="rId25"/>
    </p:embeddedFont>
    <p:embeddedFont>
      <p:font typeface="Instrument Sans SemiBold" panose="020B0604020202020204" charset="0"/>
      <p:regular r:id="rId2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40ED8-DF60-47DB-B12B-C9D56485B1EB}" v="14" dt="2026-07-03T05:23:24.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6" d="100"/>
          <a:sy n="66" d="100"/>
        </p:scale>
        <p:origin x="57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ja Borar" userId="48a5ccfc-c069-4777-a755-e17620e1bfee" providerId="ADAL" clId="{1BA20B35-2A53-466A-BAB7-17775D114155}"/>
    <pc:docChg chg="undo redo custSel addSld delSld modSld">
      <pc:chgData name="Puja Borar" userId="48a5ccfc-c069-4777-a755-e17620e1bfee" providerId="ADAL" clId="{1BA20B35-2A53-466A-BAB7-17775D114155}" dt="2026-07-03T05:23:41.485" v="1092" actId="255"/>
      <pc:docMkLst>
        <pc:docMk/>
      </pc:docMkLst>
      <pc:sldChg chg="addSp delSp modSp del mod">
        <pc:chgData name="Puja Borar" userId="48a5ccfc-c069-4777-a755-e17620e1bfee" providerId="ADAL" clId="{1BA20B35-2A53-466A-BAB7-17775D114155}" dt="2026-07-03T05:23:26.521" v="1089" actId="47"/>
        <pc:sldMkLst>
          <pc:docMk/>
          <pc:sldMk cId="0" sldId="256"/>
        </pc:sldMkLst>
        <pc:spChg chg="mod">
          <ac:chgData name="Puja Borar" userId="48a5ccfc-c069-4777-a755-e17620e1bfee" providerId="ADAL" clId="{1BA20B35-2A53-466A-BAB7-17775D114155}" dt="2026-07-03T05:17:12.244" v="1085" actId="14100"/>
          <ac:spMkLst>
            <pc:docMk/>
            <pc:sldMk cId="0" sldId="256"/>
            <ac:spMk id="2" creationId="{00000000-0000-0000-0000-000000000000}"/>
          </ac:spMkLst>
        </pc:spChg>
        <pc:spChg chg="add del">
          <ac:chgData name="Puja Borar" userId="48a5ccfc-c069-4777-a755-e17620e1bfee" providerId="ADAL" clId="{1BA20B35-2A53-466A-BAB7-17775D114155}" dt="2026-07-03T05:23:01.414" v="1087" actId="22"/>
          <ac:spMkLst>
            <pc:docMk/>
            <pc:sldMk cId="0" sldId="256"/>
            <ac:spMk id="4" creationId="{717ACE4B-4098-BE70-7015-26C5B59FA643}"/>
          </ac:spMkLst>
        </pc:spChg>
      </pc:sldChg>
      <pc:sldChg chg="modSp mod">
        <pc:chgData name="Puja Borar" userId="48a5ccfc-c069-4777-a755-e17620e1bfee" providerId="ADAL" clId="{1BA20B35-2A53-466A-BAB7-17775D114155}" dt="2026-07-03T04:50:04.602" v="27" actId="20577"/>
        <pc:sldMkLst>
          <pc:docMk/>
          <pc:sldMk cId="0" sldId="261"/>
        </pc:sldMkLst>
        <pc:spChg chg="mod">
          <ac:chgData name="Puja Borar" userId="48a5ccfc-c069-4777-a755-e17620e1bfee" providerId="ADAL" clId="{1BA20B35-2A53-466A-BAB7-17775D114155}" dt="2026-07-03T04:49:50.078" v="12" actId="27636"/>
          <ac:spMkLst>
            <pc:docMk/>
            <pc:sldMk cId="0" sldId="261"/>
            <ac:spMk id="12" creationId="{00000000-0000-0000-0000-000000000000}"/>
          </ac:spMkLst>
        </pc:spChg>
        <pc:spChg chg="mod">
          <ac:chgData name="Puja Borar" userId="48a5ccfc-c069-4777-a755-e17620e1bfee" providerId="ADAL" clId="{1BA20B35-2A53-466A-BAB7-17775D114155}" dt="2026-07-03T04:50:04.602" v="27" actId="20577"/>
          <ac:spMkLst>
            <pc:docMk/>
            <pc:sldMk cId="0" sldId="261"/>
            <ac:spMk id="15" creationId="{00000000-0000-0000-0000-000000000000}"/>
          </ac:spMkLst>
        </pc:spChg>
      </pc:sldChg>
      <pc:sldChg chg="delSp modSp mod">
        <pc:chgData name="Puja Borar" userId="48a5ccfc-c069-4777-a755-e17620e1bfee" providerId="ADAL" clId="{1BA20B35-2A53-466A-BAB7-17775D114155}" dt="2026-07-03T05:16:42.721" v="1083" actId="478"/>
        <pc:sldMkLst>
          <pc:docMk/>
          <pc:sldMk cId="0" sldId="276"/>
        </pc:sldMkLst>
        <pc:spChg chg="del mod">
          <ac:chgData name="Puja Borar" userId="48a5ccfc-c069-4777-a755-e17620e1bfee" providerId="ADAL" clId="{1BA20B35-2A53-466A-BAB7-17775D114155}" dt="2026-07-03T05:16:42.721" v="1083" actId="478"/>
          <ac:spMkLst>
            <pc:docMk/>
            <pc:sldMk cId="0" sldId="276"/>
            <ac:spMk id="3" creationId="{00000000-0000-0000-0000-000000000000}"/>
          </ac:spMkLst>
        </pc:spChg>
        <pc:spChg chg="mod">
          <ac:chgData name="Puja Borar" userId="48a5ccfc-c069-4777-a755-e17620e1bfee" providerId="ADAL" clId="{1BA20B35-2A53-466A-BAB7-17775D114155}" dt="2026-07-03T05:16:38.230" v="1082" actId="1035"/>
          <ac:spMkLst>
            <pc:docMk/>
            <pc:sldMk cId="0" sldId="276"/>
            <ac:spMk id="5" creationId="{00000000-0000-0000-0000-000000000000}"/>
          </ac:spMkLst>
        </pc:spChg>
        <pc:spChg chg="mod">
          <ac:chgData name="Puja Borar" userId="48a5ccfc-c069-4777-a755-e17620e1bfee" providerId="ADAL" clId="{1BA20B35-2A53-466A-BAB7-17775D114155}" dt="2026-07-03T05:16:38.230" v="1082" actId="1035"/>
          <ac:spMkLst>
            <pc:docMk/>
            <pc:sldMk cId="0" sldId="276"/>
            <ac:spMk id="7" creationId="{00000000-0000-0000-0000-000000000000}"/>
          </ac:spMkLst>
        </pc:spChg>
        <pc:spChg chg="mod">
          <ac:chgData name="Puja Borar" userId="48a5ccfc-c069-4777-a755-e17620e1bfee" providerId="ADAL" clId="{1BA20B35-2A53-466A-BAB7-17775D114155}" dt="2026-07-03T05:14:55.285" v="1042" actId="14100"/>
          <ac:spMkLst>
            <pc:docMk/>
            <pc:sldMk cId="0" sldId="276"/>
            <ac:spMk id="10" creationId="{00000000-0000-0000-0000-000000000000}"/>
          </ac:spMkLst>
        </pc:spChg>
        <pc:spChg chg="mod">
          <ac:chgData name="Puja Borar" userId="48a5ccfc-c069-4777-a755-e17620e1bfee" providerId="ADAL" clId="{1BA20B35-2A53-466A-BAB7-17775D114155}" dt="2026-07-03T05:16:02.802" v="1057" actId="255"/>
          <ac:spMkLst>
            <pc:docMk/>
            <pc:sldMk cId="0" sldId="276"/>
            <ac:spMk id="12" creationId="{00000000-0000-0000-0000-000000000000}"/>
          </ac:spMkLst>
        </pc:spChg>
        <pc:spChg chg="mod">
          <ac:chgData name="Puja Borar" userId="48a5ccfc-c069-4777-a755-e17620e1bfee" providerId="ADAL" clId="{1BA20B35-2A53-466A-BAB7-17775D114155}" dt="2026-07-03T05:14:59.276" v="1043" actId="14100"/>
          <ac:spMkLst>
            <pc:docMk/>
            <pc:sldMk cId="0" sldId="276"/>
            <ac:spMk id="13" creationId="{00000000-0000-0000-0000-000000000000}"/>
          </ac:spMkLst>
        </pc:spChg>
        <pc:spChg chg="mod">
          <ac:chgData name="Puja Borar" userId="48a5ccfc-c069-4777-a755-e17620e1bfee" providerId="ADAL" clId="{1BA20B35-2A53-466A-BAB7-17775D114155}" dt="2026-07-03T05:15:42.874" v="1055" actId="255"/>
          <ac:spMkLst>
            <pc:docMk/>
            <pc:sldMk cId="0" sldId="276"/>
            <ac:spMk id="15" creationId="{00000000-0000-0000-0000-000000000000}"/>
          </ac:spMkLst>
        </pc:spChg>
        <pc:spChg chg="mod">
          <ac:chgData name="Puja Borar" userId="48a5ccfc-c069-4777-a755-e17620e1bfee" providerId="ADAL" clId="{1BA20B35-2A53-466A-BAB7-17775D114155}" dt="2026-07-03T05:15:06.396" v="1046" actId="14100"/>
          <ac:spMkLst>
            <pc:docMk/>
            <pc:sldMk cId="0" sldId="276"/>
            <ac:spMk id="16" creationId="{00000000-0000-0000-0000-000000000000}"/>
          </ac:spMkLst>
        </pc:spChg>
        <pc:spChg chg="mod">
          <ac:chgData name="Puja Borar" userId="48a5ccfc-c069-4777-a755-e17620e1bfee" providerId="ADAL" clId="{1BA20B35-2A53-466A-BAB7-17775D114155}" dt="2026-07-03T05:15:56.558" v="1056" actId="255"/>
          <ac:spMkLst>
            <pc:docMk/>
            <pc:sldMk cId="0" sldId="276"/>
            <ac:spMk id="18" creationId="{00000000-0000-0000-0000-000000000000}"/>
          </ac:spMkLst>
        </pc:spChg>
        <pc:spChg chg="del">
          <ac:chgData name="Puja Borar" userId="48a5ccfc-c069-4777-a755-e17620e1bfee" providerId="ADAL" clId="{1BA20B35-2A53-466A-BAB7-17775D114155}" dt="2026-07-03T05:14:46.065" v="1039" actId="478"/>
          <ac:spMkLst>
            <pc:docMk/>
            <pc:sldMk cId="0" sldId="276"/>
            <ac:spMk id="19" creationId="{00000000-0000-0000-0000-000000000000}"/>
          </ac:spMkLst>
        </pc:spChg>
        <pc:spChg chg="del">
          <ac:chgData name="Puja Borar" userId="48a5ccfc-c069-4777-a755-e17620e1bfee" providerId="ADAL" clId="{1BA20B35-2A53-466A-BAB7-17775D114155}" dt="2026-07-03T05:14:49.882" v="1040" actId="478"/>
          <ac:spMkLst>
            <pc:docMk/>
            <pc:sldMk cId="0" sldId="276"/>
            <ac:spMk id="20" creationId="{00000000-0000-0000-0000-000000000000}"/>
          </ac:spMkLst>
        </pc:spChg>
        <pc:spChg chg="del">
          <ac:chgData name="Puja Borar" userId="48a5ccfc-c069-4777-a755-e17620e1bfee" providerId="ADAL" clId="{1BA20B35-2A53-466A-BAB7-17775D114155}" dt="2026-07-03T05:14:52.385" v="1041" actId="478"/>
          <ac:spMkLst>
            <pc:docMk/>
            <pc:sldMk cId="0" sldId="276"/>
            <ac:spMk id="21" creationId="{00000000-0000-0000-0000-000000000000}"/>
          </ac:spMkLst>
        </pc:spChg>
        <pc:spChg chg="mod">
          <ac:chgData name="Puja Borar" userId="48a5ccfc-c069-4777-a755-e17620e1bfee" providerId="ADAL" clId="{1BA20B35-2A53-466A-BAB7-17775D114155}" dt="2026-07-03T05:16:38.230" v="1082" actId="1035"/>
          <ac:spMkLst>
            <pc:docMk/>
            <pc:sldMk cId="0" sldId="276"/>
            <ac:spMk id="23" creationId="{D0B030DB-98DF-C3AE-2463-0186D37EC90B}"/>
          </ac:spMkLst>
        </pc:spChg>
        <pc:spChg chg="mod">
          <ac:chgData name="Puja Borar" userId="48a5ccfc-c069-4777-a755-e17620e1bfee" providerId="ADAL" clId="{1BA20B35-2A53-466A-BAB7-17775D114155}" dt="2026-07-03T05:16:38.230" v="1082" actId="1035"/>
          <ac:spMkLst>
            <pc:docMk/>
            <pc:sldMk cId="0" sldId="276"/>
            <ac:spMk id="24" creationId="{FC0DEACB-6AA9-B070-61D0-1C62B2088F48}"/>
          </ac:spMkLst>
        </pc:spChg>
      </pc:sldChg>
      <pc:sldChg chg="modSp add mod">
        <pc:chgData name="Puja Borar" userId="48a5ccfc-c069-4777-a755-e17620e1bfee" providerId="ADAL" clId="{1BA20B35-2A53-466A-BAB7-17775D114155}" dt="2026-07-03T05:14:33.386" v="1038" actId="255"/>
        <pc:sldMkLst>
          <pc:docMk/>
          <pc:sldMk cId="2017911759" sldId="277"/>
        </pc:sldMkLst>
        <pc:spChg chg="mod">
          <ac:chgData name="Puja Borar" userId="48a5ccfc-c069-4777-a755-e17620e1bfee" providerId="ADAL" clId="{1BA20B35-2A53-466A-BAB7-17775D114155}" dt="2026-07-03T05:14:33.386" v="1038" actId="255"/>
          <ac:spMkLst>
            <pc:docMk/>
            <pc:sldMk cId="2017911759" sldId="277"/>
            <ac:spMk id="2" creationId="{F41D8E5A-E93A-37E3-FD62-A73AA00F49E3}"/>
          </ac:spMkLst>
        </pc:spChg>
        <pc:spChg chg="mod">
          <ac:chgData name="Puja Borar" userId="48a5ccfc-c069-4777-a755-e17620e1bfee" providerId="ADAL" clId="{1BA20B35-2A53-466A-BAB7-17775D114155}" dt="2026-07-03T05:13:09.591" v="1027" actId="1076"/>
          <ac:spMkLst>
            <pc:docMk/>
            <pc:sldMk cId="2017911759" sldId="277"/>
            <ac:spMk id="3" creationId="{B2D76DFC-1585-9DB8-4061-610876669DA1}"/>
          </ac:spMkLst>
        </pc:spChg>
        <pc:spChg chg="mod">
          <ac:chgData name="Puja Borar" userId="48a5ccfc-c069-4777-a755-e17620e1bfee" providerId="ADAL" clId="{1BA20B35-2A53-466A-BAB7-17775D114155}" dt="2026-07-03T05:10:23.212" v="719" actId="14100"/>
          <ac:spMkLst>
            <pc:docMk/>
            <pc:sldMk cId="2017911759" sldId="277"/>
            <ac:spMk id="4" creationId="{73BD9D02-70FA-7A14-A11F-92FF8960CAE8}"/>
          </ac:spMkLst>
        </pc:spChg>
        <pc:spChg chg="mod">
          <ac:chgData name="Puja Borar" userId="48a5ccfc-c069-4777-a755-e17620e1bfee" providerId="ADAL" clId="{1BA20B35-2A53-466A-BAB7-17775D114155}" dt="2026-07-03T05:06:14.090" v="636" actId="1036"/>
          <ac:spMkLst>
            <pc:docMk/>
            <pc:sldMk cId="2017911759" sldId="277"/>
            <ac:spMk id="5" creationId="{60D3FA4B-00EB-1F74-02D5-C06013951D58}"/>
          </ac:spMkLst>
        </pc:spChg>
        <pc:spChg chg="mod">
          <ac:chgData name="Puja Borar" userId="48a5ccfc-c069-4777-a755-e17620e1bfee" providerId="ADAL" clId="{1BA20B35-2A53-466A-BAB7-17775D114155}" dt="2026-07-03T05:10:34.031" v="721" actId="108"/>
          <ac:spMkLst>
            <pc:docMk/>
            <pc:sldMk cId="2017911759" sldId="277"/>
            <ac:spMk id="6" creationId="{8555A92D-1681-42B8-210F-8D37176800AE}"/>
          </ac:spMkLst>
        </pc:spChg>
        <pc:spChg chg="mod">
          <ac:chgData name="Puja Borar" userId="48a5ccfc-c069-4777-a755-e17620e1bfee" providerId="ADAL" clId="{1BA20B35-2A53-466A-BAB7-17775D114155}" dt="2026-07-03T05:10:26.919" v="720" actId="14100"/>
          <ac:spMkLst>
            <pc:docMk/>
            <pc:sldMk cId="2017911759" sldId="277"/>
            <ac:spMk id="7" creationId="{76C68042-F354-61C5-02B2-56D8F6E50DC7}"/>
          </ac:spMkLst>
        </pc:spChg>
        <pc:spChg chg="mod">
          <ac:chgData name="Puja Borar" userId="48a5ccfc-c069-4777-a755-e17620e1bfee" providerId="ADAL" clId="{1BA20B35-2A53-466A-BAB7-17775D114155}" dt="2026-07-03T05:06:14.090" v="636" actId="1036"/>
          <ac:spMkLst>
            <pc:docMk/>
            <pc:sldMk cId="2017911759" sldId="277"/>
            <ac:spMk id="8" creationId="{C5C1E8AB-BEF6-5287-C9E2-599A166EF763}"/>
          </ac:spMkLst>
        </pc:spChg>
        <pc:spChg chg="mod">
          <ac:chgData name="Puja Borar" userId="48a5ccfc-c069-4777-a755-e17620e1bfee" providerId="ADAL" clId="{1BA20B35-2A53-466A-BAB7-17775D114155}" dt="2026-07-03T05:08:28.545" v="692" actId="20577"/>
          <ac:spMkLst>
            <pc:docMk/>
            <pc:sldMk cId="2017911759" sldId="277"/>
            <ac:spMk id="9" creationId="{D374EF44-15D3-4FCB-46B7-878F18C0AFA6}"/>
          </ac:spMkLst>
        </pc:spChg>
      </pc:sldChg>
      <pc:sldChg chg="modSp add del mod">
        <pc:chgData name="Puja Borar" userId="48a5ccfc-c069-4777-a755-e17620e1bfee" providerId="ADAL" clId="{1BA20B35-2A53-466A-BAB7-17775D114155}" dt="2026-07-03T04:59:33.014" v="448" actId="2696"/>
        <pc:sldMkLst>
          <pc:docMk/>
          <pc:sldMk cId="2876489463" sldId="277"/>
        </pc:sldMkLst>
        <pc:spChg chg="mod">
          <ac:chgData name="Puja Borar" userId="48a5ccfc-c069-4777-a755-e17620e1bfee" providerId="ADAL" clId="{1BA20B35-2A53-466A-BAB7-17775D114155}" dt="2026-07-03T04:54:47.064" v="413" actId="20577"/>
          <ac:spMkLst>
            <pc:docMk/>
            <pc:sldMk cId="2876489463" sldId="277"/>
            <ac:spMk id="2" creationId="{F41D8E5A-E93A-37E3-FD62-A73AA00F49E3}"/>
          </ac:spMkLst>
        </pc:spChg>
        <pc:spChg chg="mod">
          <ac:chgData name="Puja Borar" userId="48a5ccfc-c069-4777-a755-e17620e1bfee" providerId="ADAL" clId="{1BA20B35-2A53-466A-BAB7-17775D114155}" dt="2026-07-03T04:54:52.141" v="415" actId="27636"/>
          <ac:spMkLst>
            <pc:docMk/>
            <pc:sldMk cId="2876489463" sldId="277"/>
            <ac:spMk id="3" creationId="{B2D76DFC-1585-9DB8-4061-610876669DA1}"/>
          </ac:spMkLst>
        </pc:spChg>
        <pc:spChg chg="mod">
          <ac:chgData name="Puja Borar" userId="48a5ccfc-c069-4777-a755-e17620e1bfee" providerId="ADAL" clId="{1BA20B35-2A53-466A-BAB7-17775D114155}" dt="2026-07-03T04:52:02.116" v="201" actId="1036"/>
          <ac:spMkLst>
            <pc:docMk/>
            <pc:sldMk cId="2876489463" sldId="277"/>
            <ac:spMk id="4" creationId="{73BD9D02-70FA-7A14-A11F-92FF8960CAE8}"/>
          </ac:spMkLst>
        </pc:spChg>
        <pc:spChg chg="mod">
          <ac:chgData name="Puja Borar" userId="48a5ccfc-c069-4777-a755-e17620e1bfee" providerId="ADAL" clId="{1BA20B35-2A53-466A-BAB7-17775D114155}" dt="2026-07-03T04:58:36.772" v="444" actId="20577"/>
          <ac:spMkLst>
            <pc:docMk/>
            <pc:sldMk cId="2876489463" sldId="277"/>
            <ac:spMk id="5" creationId="{60D3FA4B-00EB-1F74-02D5-C06013951D58}"/>
          </ac:spMkLst>
        </pc:spChg>
        <pc:spChg chg="mod">
          <ac:chgData name="Puja Borar" userId="48a5ccfc-c069-4777-a755-e17620e1bfee" providerId="ADAL" clId="{1BA20B35-2A53-466A-BAB7-17775D114155}" dt="2026-07-03T04:58:39.948" v="445" actId="20577"/>
          <ac:spMkLst>
            <pc:docMk/>
            <pc:sldMk cId="2876489463" sldId="277"/>
            <ac:spMk id="6" creationId="{8555A92D-1681-42B8-210F-8D37176800AE}"/>
          </ac:spMkLst>
        </pc:spChg>
        <pc:spChg chg="mod">
          <ac:chgData name="Puja Borar" userId="48a5ccfc-c069-4777-a755-e17620e1bfee" providerId="ADAL" clId="{1BA20B35-2A53-466A-BAB7-17775D114155}" dt="2026-07-03T04:52:02.116" v="201" actId="1036"/>
          <ac:spMkLst>
            <pc:docMk/>
            <pc:sldMk cId="2876489463" sldId="277"/>
            <ac:spMk id="7" creationId="{76C68042-F354-61C5-02B2-56D8F6E50DC7}"/>
          </ac:spMkLst>
        </pc:spChg>
        <pc:spChg chg="mod">
          <ac:chgData name="Puja Borar" userId="48a5ccfc-c069-4777-a755-e17620e1bfee" providerId="ADAL" clId="{1BA20B35-2A53-466A-BAB7-17775D114155}" dt="2026-07-03T04:52:02.116" v="201" actId="1036"/>
          <ac:spMkLst>
            <pc:docMk/>
            <pc:sldMk cId="2876489463" sldId="277"/>
            <ac:spMk id="8" creationId="{C5C1E8AB-BEF6-5287-C9E2-599A166EF763}"/>
          </ac:spMkLst>
        </pc:spChg>
        <pc:spChg chg="mod">
          <ac:chgData name="Puja Borar" userId="48a5ccfc-c069-4777-a755-e17620e1bfee" providerId="ADAL" clId="{1BA20B35-2A53-466A-BAB7-17775D114155}" dt="2026-07-03T04:52:02.116" v="201" actId="1036"/>
          <ac:spMkLst>
            <pc:docMk/>
            <pc:sldMk cId="2876489463" sldId="277"/>
            <ac:spMk id="9" creationId="{D374EF44-15D3-4FCB-46B7-878F18C0AFA6}"/>
          </ac:spMkLst>
        </pc:spChg>
      </pc:sldChg>
      <pc:sldChg chg="modSp add mod">
        <pc:chgData name="Puja Borar" userId="48a5ccfc-c069-4777-a755-e17620e1bfee" providerId="ADAL" clId="{1BA20B35-2A53-466A-BAB7-17775D114155}" dt="2026-07-03T05:23:41.485" v="1092" actId="255"/>
        <pc:sldMkLst>
          <pc:docMk/>
          <pc:sldMk cId="0" sldId="278"/>
        </pc:sldMkLst>
        <pc:spChg chg="mod">
          <ac:chgData name="Puja Borar" userId="48a5ccfc-c069-4777-a755-e17620e1bfee" providerId="ADAL" clId="{1BA20B35-2A53-466A-BAB7-17775D114155}" dt="2026-07-03T05:23:41.485" v="1092" actId="255"/>
          <ac:spMkLst>
            <pc:docMk/>
            <pc:sldMk cId="0"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15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E920-6F46-9F79-9707-97B82602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F8370-C0E5-40F8-D400-D00A79C74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26ACC-4307-3CBC-088A-C500D591B2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CBC8C-1E3E-897C-590A-F8BE5D1BABFB}"/>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64718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DEEEFF"/>
          </a:solidFill>
          <a:ln/>
        </p:spPr>
        <p:txBody>
          <a:bodyPr/>
          <a:lstStyle/>
          <a:p>
            <a:endParaRPr lang="en-IN"/>
          </a:p>
        </p:txBody>
      </p:sp>
      <p:sp>
        <p:nvSpPr>
          <p:cNvPr id="3" name="Shape 1"/>
          <p:cNvSpPr/>
          <p:nvPr/>
        </p:nvSpPr>
        <p:spPr>
          <a:xfrm>
            <a:off x="0" y="0"/>
            <a:ext cx="12191695" cy="6858000"/>
          </a:xfrm>
          <a:prstGeom prst="rect">
            <a:avLst/>
          </a:prstGeom>
          <a:solidFill>
            <a:srgbClr val="FFFFFF"/>
          </a:solidFill>
          <a:ln/>
        </p:spPr>
        <p:txBody>
          <a:bodyPr/>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master 2">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DEEEFF"/>
          </a:solidFill>
          <a:ln/>
        </p:spPr>
      </p:sp>
      <p:sp>
        <p:nvSpPr>
          <p:cNvPr id="3" name="Shape 1"/>
          <p:cNvSpPr/>
          <p:nvPr/>
        </p:nvSpPr>
        <p:spPr>
          <a:xfrm>
            <a:off x="0" y="0"/>
            <a:ext cx="12191695" cy="6858000"/>
          </a:xfrm>
          <a:prstGeom prst="rect">
            <a:avLst/>
          </a:prstGeom>
          <a:solidFill>
            <a:srgbClr val="000000"/>
          </a:solid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91215" y="0"/>
            <a:ext cx="4800480" cy="6858000"/>
          </a:xfrm>
          <a:prstGeom prst="rect">
            <a:avLst/>
          </a:prstGeom>
        </p:spPr>
      </p:pic>
      <p:sp>
        <p:nvSpPr>
          <p:cNvPr id="3" name="Text 0"/>
          <p:cNvSpPr/>
          <p:nvPr/>
        </p:nvSpPr>
        <p:spPr>
          <a:xfrm>
            <a:off x="966267" y="2938835"/>
            <a:ext cx="6296860" cy="944959"/>
          </a:xfrm>
          <a:prstGeom prst="rect">
            <a:avLst/>
          </a:prstGeom>
          <a:noFill/>
          <a:ln/>
        </p:spPr>
        <p:txBody>
          <a:bodyPr wrap="square" lIns="0" tIns="0" rIns="0" bIns="0" rtlCol="0" anchor="t">
            <a:noAutofit/>
          </a:bodyPr>
          <a:lstStyle/>
          <a:p>
            <a:pPr marL="0" indent="0" algn="l">
              <a:lnSpc>
                <a:spcPct val="104000"/>
              </a:lnSpc>
              <a:buNone/>
            </a:pPr>
            <a:r>
              <a:rPr lang="en-US" sz="3200" dirty="0">
                <a:solidFill>
                  <a:srgbClr val="091C53"/>
                </a:solidFill>
                <a:latin typeface="Instrument Sans SemiBold" pitchFamily="34" charset="0"/>
                <a:ea typeface="Instrument Sans SemiBold" pitchFamily="34" charset="-122"/>
                <a:cs typeface="Instrument Sans SemiBold" pitchFamily="34" charset="-120"/>
              </a:rPr>
              <a:t>Drafting of Schemes and Accounting Aspects</a:t>
            </a:r>
            <a:endParaRPr lang="en-US" sz="3200" dirty="0"/>
          </a:p>
        </p:txBody>
      </p:sp>
      <p:sp>
        <p:nvSpPr>
          <p:cNvPr id="4" name="Text 1"/>
          <p:cNvSpPr/>
          <p:nvPr/>
        </p:nvSpPr>
        <p:spPr>
          <a:xfrm>
            <a:off x="661475" y="3891955"/>
            <a:ext cx="6906444" cy="302419"/>
          </a:xfrm>
          <a:prstGeom prst="rect">
            <a:avLst/>
          </a:prstGeom>
          <a:noFill/>
          <a:ln/>
        </p:spPr>
        <p:txBody>
          <a:bodyPr wrap="none" lIns="0" tIns="0" rIns="0" bIns="0" rtlCol="0" anchor="t"/>
          <a:lstStyle/>
          <a:p>
            <a:pPr marL="0" indent="0" algn="l">
              <a:lnSpc>
                <a:spcPct val="133000"/>
              </a:lnSpc>
              <a:buNone/>
            </a:pPr>
            <a:endParaRPr lang="en-US" sz="1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1475" y="804267"/>
            <a:ext cx="8831141"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Ind-AS 103 - Accounting by Pooling of Interest </a:t>
            </a:r>
            <a:endParaRPr lang="en-US" sz="2950" dirty="0"/>
          </a:p>
        </p:txBody>
      </p:sp>
      <p:sp>
        <p:nvSpPr>
          <p:cNvPr id="3" name="Text 1"/>
          <p:cNvSpPr/>
          <p:nvPr/>
        </p:nvSpPr>
        <p:spPr>
          <a:xfrm>
            <a:off x="661475" y="1654770"/>
            <a:ext cx="10868745" cy="670917"/>
          </a:xfrm>
          <a:prstGeom prst="rect">
            <a:avLst/>
          </a:prstGeom>
          <a:noFill/>
          <a:ln/>
        </p:spPr>
        <p:txBody>
          <a:bodyPr wrap="square" lIns="0" tIns="0" rIns="0" bIns="0" rtlCol="0" anchor="t">
            <a:normAutofit/>
          </a:bodyPr>
          <a:lstStyle/>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Under Ind AS-103, all assets and liabilities of the transferor are transferred at fair value.</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Hence, accounting for companies where Ind-AS 103 is applicable, is similar to purchase method under AS-14</a:t>
            </a:r>
            <a:endParaRPr lang="en-US" sz="1450" dirty="0"/>
          </a:p>
        </p:txBody>
      </p:sp>
      <p:sp>
        <p:nvSpPr>
          <p:cNvPr id="4" name="Text 2"/>
          <p:cNvSpPr/>
          <p:nvPr/>
        </p:nvSpPr>
        <p:spPr>
          <a:xfrm>
            <a:off x="661475" y="2609155"/>
            <a:ext cx="5978078" cy="354409"/>
          </a:xfrm>
          <a:prstGeom prst="rect">
            <a:avLst/>
          </a:prstGeom>
          <a:noFill/>
          <a:ln/>
        </p:spPr>
        <p:txBody>
          <a:bodyPr wrap="none" lIns="0" tIns="0" rIns="0" bIns="0" rtlCol="0" anchor="t"/>
          <a:lstStyle/>
          <a:p>
            <a:pPr marL="0" indent="0" algn="l">
              <a:lnSpc>
                <a:spcPct val="104000"/>
              </a:lnSpc>
              <a:buNone/>
            </a:pPr>
            <a:r>
              <a:rPr lang="en-US" sz="2200" dirty="0">
                <a:solidFill>
                  <a:srgbClr val="091C53"/>
                </a:solidFill>
                <a:latin typeface="Instrument Sans SemiBold" pitchFamily="34" charset="0"/>
                <a:ea typeface="Instrument Sans SemiBold" pitchFamily="34" charset="-122"/>
                <a:cs typeface="Instrument Sans SemiBold" pitchFamily="34" charset="-120"/>
              </a:rPr>
              <a:t>Common Control Business Combination</a:t>
            </a:r>
            <a:endParaRPr lang="en-US" sz="2200" dirty="0"/>
          </a:p>
        </p:txBody>
      </p:sp>
      <p:sp>
        <p:nvSpPr>
          <p:cNvPr id="5" name="Text 3"/>
          <p:cNvSpPr/>
          <p:nvPr/>
        </p:nvSpPr>
        <p:spPr>
          <a:xfrm>
            <a:off x="661475" y="3247033"/>
            <a:ext cx="10868745"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 business combination involving entities or businesses in which all combining entities or businesses are ultimately controlled by the same party or parties both before and after the business combination, and that control is not transitory.</a:t>
            </a:r>
            <a:endParaRPr lang="en-US" sz="1450" dirty="0"/>
          </a:p>
        </p:txBody>
      </p:sp>
      <p:sp>
        <p:nvSpPr>
          <p:cNvPr id="6" name="Shape 4"/>
          <p:cNvSpPr/>
          <p:nvPr/>
        </p:nvSpPr>
        <p:spPr>
          <a:xfrm>
            <a:off x="661475" y="4064496"/>
            <a:ext cx="5339820" cy="1989237"/>
          </a:xfrm>
          <a:prstGeom prst="roundRect">
            <a:avLst>
              <a:gd name="adj" fmla="val 8552"/>
            </a:avLst>
          </a:prstGeom>
          <a:solidFill>
            <a:srgbClr val="CEE6FD"/>
          </a:solidFill>
          <a:ln/>
        </p:spPr>
        <p:txBody>
          <a:bodyPr/>
          <a:lstStyle/>
          <a:p>
            <a:endParaRPr lang="en-IN"/>
          </a:p>
        </p:txBody>
      </p:sp>
      <p:sp>
        <p:nvSpPr>
          <p:cNvPr id="7" name="Text 5"/>
          <p:cNvSpPr/>
          <p:nvPr/>
        </p:nvSpPr>
        <p:spPr>
          <a:xfrm>
            <a:off x="850482" y="4253508"/>
            <a:ext cx="4961806" cy="590550"/>
          </a:xfrm>
          <a:prstGeom prst="rect">
            <a:avLst/>
          </a:prstGeom>
          <a:noFill/>
          <a:ln/>
        </p:spPr>
        <p:txBody>
          <a:bodyPr wrap="square" lIns="0" tIns="0" rIns="0" bIns="0" rtlCol="0" anchor="t">
            <a:normAutofit/>
          </a:bodyPr>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Pooling of Interest applies only for Common Control</a:t>
            </a:r>
            <a:endParaRPr lang="en-US" sz="1850" dirty="0"/>
          </a:p>
        </p:txBody>
      </p:sp>
      <p:sp>
        <p:nvSpPr>
          <p:cNvPr id="8" name="Text 6"/>
          <p:cNvSpPr/>
          <p:nvPr/>
        </p:nvSpPr>
        <p:spPr>
          <a:xfrm>
            <a:off x="850482" y="4957465"/>
            <a:ext cx="4961806"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only case where accounting under Pooling of Interest Method is done is business combinations of entities under "common control" (Ann. C of Ind-AS 103)</a:t>
            </a:r>
            <a:endParaRPr lang="en-US" sz="1450" dirty="0"/>
          </a:p>
        </p:txBody>
      </p:sp>
      <p:sp>
        <p:nvSpPr>
          <p:cNvPr id="9" name="Shape 7"/>
          <p:cNvSpPr/>
          <p:nvPr/>
        </p:nvSpPr>
        <p:spPr>
          <a:xfrm>
            <a:off x="6190301" y="4064496"/>
            <a:ext cx="5339919" cy="1989237"/>
          </a:xfrm>
          <a:prstGeom prst="roundRect">
            <a:avLst>
              <a:gd name="adj" fmla="val 8552"/>
            </a:avLst>
          </a:prstGeom>
          <a:solidFill>
            <a:srgbClr val="CEE6FD"/>
          </a:solidFill>
          <a:ln/>
        </p:spPr>
        <p:txBody>
          <a:bodyPr/>
          <a:lstStyle/>
          <a:p>
            <a:endParaRPr lang="en-IN"/>
          </a:p>
        </p:txBody>
      </p:sp>
      <p:sp>
        <p:nvSpPr>
          <p:cNvPr id="10" name="Text 8"/>
          <p:cNvSpPr/>
          <p:nvPr/>
        </p:nvSpPr>
        <p:spPr>
          <a:xfrm>
            <a:off x="6379308" y="4253508"/>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Scope</a:t>
            </a:r>
            <a:endParaRPr lang="en-US" sz="1850" dirty="0"/>
          </a:p>
        </p:txBody>
      </p:sp>
      <p:sp>
        <p:nvSpPr>
          <p:cNvPr id="11" name="Text 9"/>
          <p:cNvSpPr/>
          <p:nvPr/>
        </p:nvSpPr>
        <p:spPr>
          <a:xfrm>
            <a:off x="6379308" y="4662190"/>
            <a:ext cx="4961905"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Includes transactions such as transfer of subsidiaries or businesses, between entities within a group</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1475" y="523379"/>
            <a:ext cx="10868745" cy="841573"/>
          </a:xfrm>
          <a:prstGeom prst="rect">
            <a:avLst/>
          </a:prstGeom>
          <a:noFill/>
          <a:ln/>
        </p:spPr>
        <p:txBody>
          <a:bodyPr wrap="square" lIns="0" tIns="0" rIns="0" bIns="0" rtlCol="0" anchor="t">
            <a:normAutofit/>
          </a:bodyPr>
          <a:lstStyle/>
          <a:p>
            <a:pPr marL="0" indent="0" algn="l">
              <a:lnSpc>
                <a:spcPct val="104000"/>
              </a:lnSpc>
              <a:buNone/>
            </a:pPr>
            <a:r>
              <a:rPr lang="en-US" sz="2650" dirty="0">
                <a:solidFill>
                  <a:srgbClr val="091C53"/>
                </a:solidFill>
                <a:latin typeface="Instrument Sans SemiBold" pitchFamily="34" charset="0"/>
                <a:ea typeface="Instrument Sans SemiBold" pitchFamily="34" charset="-122"/>
                <a:cs typeface="Instrument Sans SemiBold" pitchFamily="34" charset="-120"/>
              </a:rPr>
              <a:t>Common Control vs. Non-Common Control Combinations (Ind AS 103)</a:t>
            </a:r>
            <a:endParaRPr lang="en-US" sz="2650" dirty="0"/>
          </a:p>
        </p:txBody>
      </p:sp>
      <p:sp>
        <p:nvSpPr>
          <p:cNvPr id="3" name="Shape 1"/>
          <p:cNvSpPr/>
          <p:nvPr/>
        </p:nvSpPr>
        <p:spPr>
          <a:xfrm>
            <a:off x="661475" y="1664791"/>
            <a:ext cx="10868745" cy="4669830"/>
          </a:xfrm>
          <a:prstGeom prst="roundRect">
            <a:avLst>
              <a:gd name="adj" fmla="val 3244"/>
            </a:avLst>
          </a:prstGeom>
          <a:noFill/>
          <a:ln w="6350">
            <a:solidFill>
              <a:srgbClr val="000000">
                <a:alpha val="8000"/>
              </a:srgbClr>
            </a:solidFill>
            <a:prstDash val="solid"/>
          </a:ln>
        </p:spPr>
        <p:txBody>
          <a:bodyPr/>
          <a:lstStyle/>
          <a:p>
            <a:endParaRPr lang="en-IN"/>
          </a:p>
        </p:txBody>
      </p:sp>
      <p:sp>
        <p:nvSpPr>
          <p:cNvPr id="4" name="Shape 2"/>
          <p:cNvSpPr/>
          <p:nvPr/>
        </p:nvSpPr>
        <p:spPr>
          <a:xfrm>
            <a:off x="667825" y="1671141"/>
            <a:ext cx="10856046" cy="447080"/>
          </a:xfrm>
          <a:prstGeom prst="rect">
            <a:avLst/>
          </a:prstGeom>
          <a:solidFill>
            <a:srgbClr val="FFFFFF">
              <a:alpha val="4000"/>
            </a:srgbClr>
          </a:solidFill>
          <a:ln/>
        </p:spPr>
        <p:txBody>
          <a:bodyPr/>
          <a:lstStyle/>
          <a:p>
            <a:endParaRPr lang="en-IN"/>
          </a:p>
        </p:txBody>
      </p:sp>
      <p:sp>
        <p:nvSpPr>
          <p:cNvPr id="5" name="Text 3"/>
          <p:cNvSpPr/>
          <p:nvPr/>
        </p:nvSpPr>
        <p:spPr>
          <a:xfrm>
            <a:off x="836195" y="1767384"/>
            <a:ext cx="3526642" cy="254595"/>
          </a:xfrm>
          <a:prstGeom prst="rect">
            <a:avLst/>
          </a:prstGeom>
          <a:noFill/>
          <a:ln/>
        </p:spPr>
        <p:txBody>
          <a:bodyPr wrap="none" lIns="0" tIns="0" rIns="0" bIns="0" rtlCol="0" anchor="t"/>
          <a:lstStyle/>
          <a:p>
            <a:pPr marL="0" indent="0" algn="l">
              <a:lnSpc>
                <a:spcPct val="126000"/>
              </a:lnSpc>
              <a:buNone/>
            </a:pPr>
            <a:r>
              <a:rPr lang="en-US" sz="1300" b="1" dirty="0">
                <a:solidFill>
                  <a:srgbClr val="1E3063"/>
                </a:solidFill>
                <a:latin typeface="Instrument Sans Bold" pitchFamily="34" charset="0"/>
                <a:ea typeface="Instrument Sans Bold" pitchFamily="34" charset="-122"/>
                <a:cs typeface="Instrument Sans Bold" pitchFamily="34" charset="-120"/>
              </a:rPr>
              <a:t>Basis</a:t>
            </a:r>
            <a:endParaRPr lang="en-US" sz="1300" dirty="0"/>
          </a:p>
        </p:txBody>
      </p:sp>
      <p:sp>
        <p:nvSpPr>
          <p:cNvPr id="6" name="Text 4"/>
          <p:cNvSpPr/>
          <p:nvPr/>
        </p:nvSpPr>
        <p:spPr>
          <a:xfrm>
            <a:off x="4096144" y="1767384"/>
            <a:ext cx="4066280" cy="254595"/>
          </a:xfrm>
          <a:prstGeom prst="rect">
            <a:avLst/>
          </a:prstGeom>
          <a:noFill/>
          <a:ln/>
        </p:spPr>
        <p:txBody>
          <a:bodyPr wrap="none" lIns="0" tIns="0" rIns="0" bIns="0" rtlCol="0" anchor="t"/>
          <a:lstStyle/>
          <a:p>
            <a:pPr marL="0" indent="0" algn="l">
              <a:lnSpc>
                <a:spcPct val="126000"/>
              </a:lnSpc>
              <a:buNone/>
            </a:pPr>
            <a:r>
              <a:rPr lang="en-US" sz="1300" b="1" dirty="0">
                <a:solidFill>
                  <a:srgbClr val="1E3063"/>
                </a:solidFill>
                <a:latin typeface="Instrument Sans Bold" pitchFamily="34" charset="0"/>
                <a:ea typeface="Instrument Sans Bold" pitchFamily="34" charset="-122"/>
                <a:cs typeface="Instrument Sans Bold" pitchFamily="34" charset="-120"/>
              </a:rPr>
              <a:t>Common Control Combination</a:t>
            </a:r>
            <a:endParaRPr lang="en-US" sz="1300" dirty="0"/>
          </a:p>
        </p:txBody>
      </p:sp>
      <p:sp>
        <p:nvSpPr>
          <p:cNvPr id="7" name="Text 5"/>
          <p:cNvSpPr/>
          <p:nvPr/>
        </p:nvSpPr>
        <p:spPr>
          <a:xfrm>
            <a:off x="7895730" y="1767384"/>
            <a:ext cx="4069454" cy="254595"/>
          </a:xfrm>
          <a:prstGeom prst="rect">
            <a:avLst/>
          </a:prstGeom>
          <a:noFill/>
          <a:ln/>
        </p:spPr>
        <p:txBody>
          <a:bodyPr wrap="none" lIns="0" tIns="0" rIns="0" bIns="0" rtlCol="0" anchor="t"/>
          <a:lstStyle/>
          <a:p>
            <a:pPr marL="0" indent="0" algn="l">
              <a:lnSpc>
                <a:spcPct val="126000"/>
              </a:lnSpc>
              <a:buNone/>
            </a:pPr>
            <a:r>
              <a:rPr lang="en-US" sz="1300" b="1" dirty="0">
                <a:solidFill>
                  <a:srgbClr val="1E3063"/>
                </a:solidFill>
                <a:latin typeface="Instrument Sans Bold" pitchFamily="34" charset="0"/>
                <a:ea typeface="Instrument Sans Bold" pitchFamily="34" charset="-122"/>
                <a:cs typeface="Instrument Sans Bold" pitchFamily="34" charset="-120"/>
              </a:rPr>
              <a:t>Non-Common Control Combination</a:t>
            </a:r>
            <a:endParaRPr lang="en-US" sz="1300" dirty="0"/>
          </a:p>
        </p:txBody>
      </p:sp>
      <p:sp>
        <p:nvSpPr>
          <p:cNvPr id="8" name="Shape 6"/>
          <p:cNvSpPr/>
          <p:nvPr/>
        </p:nvSpPr>
        <p:spPr>
          <a:xfrm>
            <a:off x="667825" y="2118221"/>
            <a:ext cx="10856046" cy="701675"/>
          </a:xfrm>
          <a:prstGeom prst="rect">
            <a:avLst/>
          </a:prstGeom>
          <a:solidFill>
            <a:srgbClr val="000000">
              <a:alpha val="4000"/>
            </a:srgbClr>
          </a:solidFill>
          <a:ln/>
        </p:spPr>
        <p:txBody>
          <a:bodyPr/>
          <a:lstStyle/>
          <a:p>
            <a:endParaRPr lang="en-IN"/>
          </a:p>
        </p:txBody>
      </p:sp>
      <p:sp>
        <p:nvSpPr>
          <p:cNvPr id="9" name="Text 7"/>
          <p:cNvSpPr/>
          <p:nvPr/>
        </p:nvSpPr>
        <p:spPr>
          <a:xfrm>
            <a:off x="836195" y="2214463"/>
            <a:ext cx="3526642"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Applicability</a:t>
            </a:r>
            <a:endParaRPr lang="en-US" sz="1300" dirty="0"/>
          </a:p>
        </p:txBody>
      </p:sp>
      <p:sp>
        <p:nvSpPr>
          <p:cNvPr id="10" name="Text 8"/>
          <p:cNvSpPr/>
          <p:nvPr/>
        </p:nvSpPr>
        <p:spPr>
          <a:xfrm>
            <a:off x="4096144" y="2214463"/>
            <a:ext cx="3456695"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All entities are under the same controlling party/parties</a:t>
            </a:r>
            <a:endParaRPr lang="en-US" sz="1300" dirty="0"/>
          </a:p>
        </p:txBody>
      </p:sp>
      <p:sp>
        <p:nvSpPr>
          <p:cNvPr id="11" name="Text 9"/>
          <p:cNvSpPr/>
          <p:nvPr/>
        </p:nvSpPr>
        <p:spPr>
          <a:xfrm>
            <a:off x="7895730" y="2214463"/>
            <a:ext cx="4069454"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Combining entities are independent</a:t>
            </a:r>
            <a:endParaRPr lang="en-US" sz="1300" dirty="0"/>
          </a:p>
        </p:txBody>
      </p:sp>
      <p:sp>
        <p:nvSpPr>
          <p:cNvPr id="12" name="Shape 10"/>
          <p:cNvSpPr/>
          <p:nvPr/>
        </p:nvSpPr>
        <p:spPr>
          <a:xfrm>
            <a:off x="667825" y="2819896"/>
            <a:ext cx="10856046" cy="701675"/>
          </a:xfrm>
          <a:prstGeom prst="rect">
            <a:avLst/>
          </a:prstGeom>
          <a:solidFill>
            <a:srgbClr val="FFFFFF">
              <a:alpha val="4000"/>
            </a:srgbClr>
          </a:solidFill>
          <a:ln/>
        </p:spPr>
        <p:txBody>
          <a:bodyPr/>
          <a:lstStyle/>
          <a:p>
            <a:endParaRPr lang="en-IN"/>
          </a:p>
        </p:txBody>
      </p:sp>
      <p:sp>
        <p:nvSpPr>
          <p:cNvPr id="13" name="Text 11"/>
          <p:cNvSpPr/>
          <p:nvPr/>
        </p:nvSpPr>
        <p:spPr>
          <a:xfrm>
            <a:off x="836195" y="2916138"/>
            <a:ext cx="3526642"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Method used</a:t>
            </a:r>
            <a:endParaRPr lang="en-US" sz="1300" dirty="0"/>
          </a:p>
        </p:txBody>
      </p:sp>
      <p:sp>
        <p:nvSpPr>
          <p:cNvPr id="14" name="Text 12"/>
          <p:cNvSpPr/>
          <p:nvPr/>
        </p:nvSpPr>
        <p:spPr>
          <a:xfrm>
            <a:off x="4096144" y="2916138"/>
            <a:ext cx="4066280"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Pooling of Interests Method (Appendix C)</a:t>
            </a:r>
            <a:endParaRPr lang="en-US" sz="1300" dirty="0"/>
          </a:p>
        </p:txBody>
      </p:sp>
      <p:sp>
        <p:nvSpPr>
          <p:cNvPr id="15" name="Text 13"/>
          <p:cNvSpPr/>
          <p:nvPr/>
        </p:nvSpPr>
        <p:spPr>
          <a:xfrm>
            <a:off x="7895730" y="2916138"/>
            <a:ext cx="3459870"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Acquisition Method (main body of Ind AS 103)</a:t>
            </a:r>
            <a:endParaRPr lang="en-US" sz="1300" dirty="0"/>
          </a:p>
        </p:txBody>
      </p:sp>
      <p:sp>
        <p:nvSpPr>
          <p:cNvPr id="16" name="Shape 14"/>
          <p:cNvSpPr/>
          <p:nvPr/>
        </p:nvSpPr>
        <p:spPr>
          <a:xfrm>
            <a:off x="667825" y="3521571"/>
            <a:ext cx="10856046" cy="447080"/>
          </a:xfrm>
          <a:prstGeom prst="rect">
            <a:avLst/>
          </a:prstGeom>
          <a:solidFill>
            <a:srgbClr val="000000">
              <a:alpha val="4000"/>
            </a:srgbClr>
          </a:solidFill>
          <a:ln/>
        </p:spPr>
        <p:txBody>
          <a:bodyPr/>
          <a:lstStyle/>
          <a:p>
            <a:endParaRPr lang="en-IN"/>
          </a:p>
        </p:txBody>
      </p:sp>
      <p:sp>
        <p:nvSpPr>
          <p:cNvPr id="17" name="Text 15"/>
          <p:cNvSpPr/>
          <p:nvPr/>
        </p:nvSpPr>
        <p:spPr>
          <a:xfrm>
            <a:off x="836195" y="3617813"/>
            <a:ext cx="3526642"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Assets/liabilities recorded at</a:t>
            </a:r>
            <a:endParaRPr lang="en-US" sz="1300" dirty="0"/>
          </a:p>
        </p:txBody>
      </p:sp>
      <p:sp>
        <p:nvSpPr>
          <p:cNvPr id="18" name="Text 16"/>
          <p:cNvSpPr/>
          <p:nvPr/>
        </p:nvSpPr>
        <p:spPr>
          <a:xfrm>
            <a:off x="4096144" y="3617813"/>
            <a:ext cx="4066280"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Existing carrying values</a:t>
            </a:r>
            <a:endParaRPr lang="en-US" sz="1300" dirty="0"/>
          </a:p>
        </p:txBody>
      </p:sp>
      <p:sp>
        <p:nvSpPr>
          <p:cNvPr id="19" name="Text 17"/>
          <p:cNvSpPr/>
          <p:nvPr/>
        </p:nvSpPr>
        <p:spPr>
          <a:xfrm>
            <a:off x="7895730" y="3617813"/>
            <a:ext cx="4069454"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Fair values</a:t>
            </a:r>
            <a:endParaRPr lang="en-US" sz="1300" dirty="0"/>
          </a:p>
        </p:txBody>
      </p:sp>
      <p:sp>
        <p:nvSpPr>
          <p:cNvPr id="20" name="Shape 18"/>
          <p:cNvSpPr/>
          <p:nvPr/>
        </p:nvSpPr>
        <p:spPr>
          <a:xfrm>
            <a:off x="667825" y="3968651"/>
            <a:ext cx="10856046" cy="701675"/>
          </a:xfrm>
          <a:prstGeom prst="rect">
            <a:avLst/>
          </a:prstGeom>
          <a:solidFill>
            <a:srgbClr val="FFFFFF">
              <a:alpha val="4000"/>
            </a:srgbClr>
          </a:solidFill>
          <a:ln/>
        </p:spPr>
        <p:txBody>
          <a:bodyPr/>
          <a:lstStyle/>
          <a:p>
            <a:endParaRPr lang="en-IN"/>
          </a:p>
        </p:txBody>
      </p:sp>
      <p:sp>
        <p:nvSpPr>
          <p:cNvPr id="21" name="Text 19"/>
          <p:cNvSpPr/>
          <p:nvPr/>
        </p:nvSpPr>
        <p:spPr>
          <a:xfrm>
            <a:off x="836195" y="4064893"/>
            <a:ext cx="2917057"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Difference between consideration and net assets transferred</a:t>
            </a:r>
            <a:endParaRPr lang="en-US" sz="1300" dirty="0"/>
          </a:p>
        </p:txBody>
      </p:sp>
      <p:sp>
        <p:nvSpPr>
          <p:cNvPr id="22" name="Text 20"/>
          <p:cNvSpPr/>
          <p:nvPr/>
        </p:nvSpPr>
        <p:spPr>
          <a:xfrm>
            <a:off x="4096144" y="4064893"/>
            <a:ext cx="4066280"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Transferred to Reserves</a:t>
            </a:r>
            <a:endParaRPr lang="en-US" sz="1300" dirty="0"/>
          </a:p>
        </p:txBody>
      </p:sp>
      <p:sp>
        <p:nvSpPr>
          <p:cNvPr id="23" name="Text 21"/>
          <p:cNvSpPr/>
          <p:nvPr/>
        </p:nvSpPr>
        <p:spPr>
          <a:xfrm>
            <a:off x="7895730" y="4064893"/>
            <a:ext cx="3459870"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Recognized as Goodwill or Bargain Purchase Gain in P&amp;L</a:t>
            </a:r>
            <a:endParaRPr lang="en-US" sz="1300" dirty="0"/>
          </a:p>
        </p:txBody>
      </p:sp>
      <p:sp>
        <p:nvSpPr>
          <p:cNvPr id="24" name="Shape 22"/>
          <p:cNvSpPr/>
          <p:nvPr/>
        </p:nvSpPr>
        <p:spPr>
          <a:xfrm>
            <a:off x="667825" y="4670326"/>
            <a:ext cx="10856046" cy="701675"/>
          </a:xfrm>
          <a:prstGeom prst="rect">
            <a:avLst/>
          </a:prstGeom>
          <a:solidFill>
            <a:srgbClr val="000000">
              <a:alpha val="4000"/>
            </a:srgbClr>
          </a:solidFill>
          <a:ln/>
        </p:spPr>
        <p:txBody>
          <a:bodyPr/>
          <a:lstStyle/>
          <a:p>
            <a:endParaRPr lang="en-IN"/>
          </a:p>
        </p:txBody>
      </p:sp>
      <p:sp>
        <p:nvSpPr>
          <p:cNvPr id="25" name="Text 23"/>
          <p:cNvSpPr/>
          <p:nvPr/>
        </p:nvSpPr>
        <p:spPr>
          <a:xfrm>
            <a:off x="836195" y="4766568"/>
            <a:ext cx="2917057"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Transfer of Reserves (other than Statutory Reserves)</a:t>
            </a:r>
            <a:endParaRPr lang="en-US" sz="1300" dirty="0"/>
          </a:p>
        </p:txBody>
      </p:sp>
      <p:sp>
        <p:nvSpPr>
          <p:cNvPr id="26" name="Text 24"/>
          <p:cNvSpPr/>
          <p:nvPr/>
        </p:nvSpPr>
        <p:spPr>
          <a:xfrm>
            <a:off x="4096144" y="4766568"/>
            <a:ext cx="4066280"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Yes</a:t>
            </a:r>
            <a:endParaRPr lang="en-US" sz="1300" dirty="0"/>
          </a:p>
        </p:txBody>
      </p:sp>
      <p:sp>
        <p:nvSpPr>
          <p:cNvPr id="27" name="Text 25"/>
          <p:cNvSpPr/>
          <p:nvPr/>
        </p:nvSpPr>
        <p:spPr>
          <a:xfrm>
            <a:off x="7895730" y="4766568"/>
            <a:ext cx="4069454"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No</a:t>
            </a:r>
            <a:endParaRPr lang="en-US" sz="1300" dirty="0"/>
          </a:p>
        </p:txBody>
      </p:sp>
      <p:sp>
        <p:nvSpPr>
          <p:cNvPr id="28" name="Shape 26"/>
          <p:cNvSpPr/>
          <p:nvPr/>
        </p:nvSpPr>
        <p:spPr>
          <a:xfrm>
            <a:off x="667825" y="5372001"/>
            <a:ext cx="10856046" cy="956270"/>
          </a:xfrm>
          <a:prstGeom prst="rect">
            <a:avLst/>
          </a:prstGeom>
          <a:solidFill>
            <a:srgbClr val="FFFFFF">
              <a:alpha val="4000"/>
            </a:srgbClr>
          </a:solidFill>
          <a:ln/>
        </p:spPr>
        <p:txBody>
          <a:bodyPr/>
          <a:lstStyle/>
          <a:p>
            <a:endParaRPr lang="en-IN"/>
          </a:p>
        </p:txBody>
      </p:sp>
      <p:sp>
        <p:nvSpPr>
          <p:cNvPr id="29" name="Text 27"/>
          <p:cNvSpPr/>
          <p:nvPr/>
        </p:nvSpPr>
        <p:spPr>
          <a:xfrm>
            <a:off x="836195" y="5468243"/>
            <a:ext cx="3526642" cy="254595"/>
          </a:xfrm>
          <a:prstGeom prst="rect">
            <a:avLst/>
          </a:prstGeom>
          <a:noFill/>
          <a:ln/>
        </p:spPr>
        <p:txBody>
          <a:bodyPr wrap="none" lIns="0" tIns="0" rIns="0" bIns="0" rtlCol="0" anchor="t"/>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Comparatives</a:t>
            </a:r>
            <a:endParaRPr lang="en-US" sz="1300" dirty="0"/>
          </a:p>
        </p:txBody>
      </p:sp>
      <p:sp>
        <p:nvSpPr>
          <p:cNvPr id="30" name="Text 28"/>
          <p:cNvSpPr/>
          <p:nvPr/>
        </p:nvSpPr>
        <p:spPr>
          <a:xfrm>
            <a:off x="4096144" y="5468243"/>
            <a:ext cx="3456695" cy="763786"/>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Restated from the beginning of the earliest period presented (or when common control began)</a:t>
            </a:r>
            <a:endParaRPr lang="en-US" sz="1300" dirty="0"/>
          </a:p>
        </p:txBody>
      </p:sp>
      <p:sp>
        <p:nvSpPr>
          <p:cNvPr id="31" name="Text 29"/>
          <p:cNvSpPr/>
          <p:nvPr/>
        </p:nvSpPr>
        <p:spPr>
          <a:xfrm>
            <a:off x="7895730" y="5468243"/>
            <a:ext cx="3459870" cy="509191"/>
          </a:xfrm>
          <a:prstGeom prst="rect">
            <a:avLst/>
          </a:prstGeom>
          <a:noFill/>
          <a:ln/>
        </p:spPr>
        <p:txBody>
          <a:bodyPr wrap="square" lIns="0" tIns="0" rIns="0" bIns="0" rtlCol="0" anchor="t">
            <a:normAutofit/>
          </a:bodyPr>
          <a:lstStyle/>
          <a:p>
            <a:pPr marL="0" indent="0" algn="l">
              <a:lnSpc>
                <a:spcPct val="126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Not restated; accounted prospectively from acquisition date</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61475" y="519807"/>
            <a:ext cx="8057552"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Consolidation of Authorised Share Capital</a:t>
            </a:r>
            <a:endParaRPr lang="en-US" sz="2950" dirty="0"/>
          </a:p>
        </p:txBody>
      </p:sp>
      <p:sp>
        <p:nvSpPr>
          <p:cNvPr id="3" name="Text 1"/>
          <p:cNvSpPr/>
          <p:nvPr/>
        </p:nvSpPr>
        <p:spPr>
          <a:xfrm>
            <a:off x="661475" y="1370310"/>
            <a:ext cx="10868745"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Upon the scheme becoming effective, the transferor's authorized share capital is </a:t>
            </a:r>
            <a:r>
              <a:rPr lang="en-US" sz="1450" b="1" dirty="0">
                <a:solidFill>
                  <a:srgbClr val="1E3063"/>
                </a:solidFill>
                <a:latin typeface="Instrument Sans Bold" pitchFamily="34" charset="0"/>
                <a:ea typeface="Instrument Sans Bold" pitchFamily="34" charset="-122"/>
                <a:cs typeface="Instrument Sans Bold" pitchFamily="34" charset="-120"/>
              </a:rPr>
              <a:t>automatically transferred</a:t>
            </a:r>
            <a:r>
              <a:rPr lang="en-US" sz="1450" dirty="0">
                <a:solidFill>
                  <a:srgbClr val="1E3063"/>
                </a:solidFill>
                <a:latin typeface="Instrument Sans Medium" pitchFamily="34" charset="0"/>
                <a:ea typeface="Instrument Sans Medium" pitchFamily="34" charset="-122"/>
                <a:cs typeface="Instrument Sans Medium" pitchFamily="34" charset="-120"/>
              </a:rPr>
              <a:t> and consolidated with that of the transferee — without separate resolutions.</a:t>
            </a:r>
            <a:endParaRPr lang="en-US" sz="1450" dirty="0"/>
          </a:p>
        </p:txBody>
      </p:sp>
      <p:sp>
        <p:nvSpPr>
          <p:cNvPr id="4" name="Shape 2"/>
          <p:cNvSpPr/>
          <p:nvPr/>
        </p:nvSpPr>
        <p:spPr>
          <a:xfrm>
            <a:off x="661475" y="2187773"/>
            <a:ext cx="5339820" cy="1996380"/>
          </a:xfrm>
          <a:prstGeom prst="roundRect">
            <a:avLst>
              <a:gd name="adj" fmla="val 8521"/>
            </a:avLst>
          </a:prstGeom>
          <a:solidFill>
            <a:srgbClr val="CEE6FD"/>
          </a:solidFill>
          <a:ln/>
        </p:spPr>
        <p:txBody>
          <a:bodyPr/>
          <a:lstStyle/>
          <a:p>
            <a:endParaRPr lang="en-IN"/>
          </a:p>
        </p:txBody>
      </p:sp>
      <p:sp>
        <p:nvSpPr>
          <p:cNvPr id="5" name="Text 3"/>
          <p:cNvSpPr/>
          <p:nvPr/>
        </p:nvSpPr>
        <p:spPr>
          <a:xfrm>
            <a:off x="850482" y="2376785"/>
            <a:ext cx="2888682" cy="295275"/>
          </a:xfrm>
          <a:prstGeom prst="rect">
            <a:avLst/>
          </a:prstGeom>
          <a:noFill/>
          <a:ln/>
        </p:spPr>
        <p:txBody>
          <a:bodyPr wrap="none" lIns="0" tIns="0" rIns="0" bIns="0" rtlCol="0" anchor="t"/>
          <a:lstStyle/>
          <a:p>
            <a:pPr marL="0" indent="0" algn="l">
              <a:lnSpc>
                <a:spcPct val="104000"/>
              </a:lnSpc>
              <a:buNone/>
            </a:pPr>
            <a:r>
              <a:rPr lang="en-US" sz="1850" b="1" dirty="0">
                <a:solidFill>
                  <a:srgbClr val="1E3063"/>
                </a:solidFill>
                <a:latin typeface="Instrument Sans Bold" pitchFamily="34" charset="0"/>
                <a:ea typeface="Instrument Sans Bold" pitchFamily="34" charset="-122"/>
                <a:cs typeface="Instrument Sans Bold" pitchFamily="34" charset="-120"/>
              </a:rPr>
              <a:t>Single Window Clearance</a:t>
            </a:r>
            <a:endParaRPr lang="en-US" sz="1850" dirty="0"/>
          </a:p>
        </p:txBody>
      </p:sp>
      <p:sp>
        <p:nvSpPr>
          <p:cNvPr id="6" name="Text 4"/>
          <p:cNvSpPr/>
          <p:nvPr/>
        </p:nvSpPr>
        <p:spPr>
          <a:xfrm>
            <a:off x="850482" y="2785467"/>
            <a:ext cx="4961806"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NCLT and shareholder approval is </a:t>
            </a:r>
            <a:r>
              <a:rPr lang="en-US" sz="1450" b="1" dirty="0">
                <a:solidFill>
                  <a:srgbClr val="1E3063"/>
                </a:solidFill>
                <a:latin typeface="Instrument Sans Bold" pitchFamily="34" charset="0"/>
                <a:ea typeface="Instrument Sans Bold" pitchFamily="34" charset="-122"/>
                <a:cs typeface="Instrument Sans Bold" pitchFamily="34" charset="-120"/>
              </a:rPr>
              <a:t>deemed sufficient</a:t>
            </a:r>
            <a:r>
              <a:rPr lang="en-US" sz="1450" dirty="0">
                <a:solidFill>
                  <a:srgbClr val="1E3063"/>
                </a:solidFill>
                <a:latin typeface="Instrument Sans Medium" pitchFamily="34" charset="0"/>
                <a:ea typeface="Instrument Sans Medium" pitchFamily="34" charset="-122"/>
                <a:cs typeface="Instrument Sans Medium" pitchFamily="34" charset="-120"/>
              </a:rPr>
              <a:t> for altering Clause V of the Memorandum. No separate resolutions under Sections 13, 14, 61, or 64 are required.</a:t>
            </a:r>
            <a:endParaRPr lang="en-US" sz="1450" dirty="0"/>
          </a:p>
        </p:txBody>
      </p:sp>
      <p:sp>
        <p:nvSpPr>
          <p:cNvPr id="7" name="Shape 5"/>
          <p:cNvSpPr/>
          <p:nvPr/>
        </p:nvSpPr>
        <p:spPr>
          <a:xfrm>
            <a:off x="6190301" y="2187773"/>
            <a:ext cx="5339919" cy="1996380"/>
          </a:xfrm>
          <a:prstGeom prst="roundRect">
            <a:avLst>
              <a:gd name="adj" fmla="val 8521"/>
            </a:avLst>
          </a:prstGeom>
          <a:solidFill>
            <a:srgbClr val="CEE6FD"/>
          </a:solidFill>
          <a:ln/>
        </p:spPr>
        <p:txBody>
          <a:bodyPr/>
          <a:lstStyle/>
          <a:p>
            <a:endParaRPr lang="en-IN"/>
          </a:p>
        </p:txBody>
      </p:sp>
      <p:sp>
        <p:nvSpPr>
          <p:cNvPr id="8" name="Text 6"/>
          <p:cNvSpPr/>
          <p:nvPr/>
        </p:nvSpPr>
        <p:spPr>
          <a:xfrm>
            <a:off x="6379308" y="2376785"/>
            <a:ext cx="2362637" cy="295275"/>
          </a:xfrm>
          <a:prstGeom prst="rect">
            <a:avLst/>
          </a:prstGeom>
          <a:noFill/>
          <a:ln/>
        </p:spPr>
        <p:txBody>
          <a:bodyPr wrap="none" lIns="0" tIns="0" rIns="0" bIns="0" rtlCol="0" anchor="t"/>
          <a:lstStyle/>
          <a:p>
            <a:pPr marL="0" indent="0" algn="l">
              <a:lnSpc>
                <a:spcPct val="104000"/>
              </a:lnSpc>
              <a:buNone/>
            </a:pPr>
            <a:r>
              <a:rPr lang="en-US" sz="1850" b="1" dirty="0">
                <a:solidFill>
                  <a:srgbClr val="1E3063"/>
                </a:solidFill>
                <a:latin typeface="Instrument Sans Bold" pitchFamily="34" charset="0"/>
                <a:ea typeface="Instrument Sans Bold" pitchFamily="34" charset="-122"/>
                <a:cs typeface="Instrument Sans Bold" pitchFamily="34" charset="-120"/>
              </a:rPr>
              <a:t>Fee Set-off</a:t>
            </a:r>
            <a:endParaRPr lang="en-US" sz="1850" dirty="0"/>
          </a:p>
        </p:txBody>
      </p:sp>
      <p:sp>
        <p:nvSpPr>
          <p:cNvPr id="9" name="Text 7"/>
          <p:cNvSpPr/>
          <p:nvPr/>
        </p:nvSpPr>
        <p:spPr>
          <a:xfrm>
            <a:off x="6379308" y="2785467"/>
            <a:ext cx="4961905" cy="1209675"/>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transferee receives a </a:t>
            </a:r>
            <a:r>
              <a:rPr lang="en-US" sz="1450" b="1" dirty="0">
                <a:solidFill>
                  <a:srgbClr val="1E3063"/>
                </a:solidFill>
                <a:latin typeface="Instrument Sans Bold" pitchFamily="34" charset="0"/>
                <a:ea typeface="Instrument Sans Bold" pitchFamily="34" charset="-122"/>
                <a:cs typeface="Instrument Sans Bold" pitchFamily="34" charset="-120"/>
              </a:rPr>
              <a:t>set-off</a:t>
            </a:r>
            <a:r>
              <a:rPr lang="en-US" sz="1450" dirty="0">
                <a:solidFill>
                  <a:srgbClr val="1E3063"/>
                </a:solidFill>
                <a:latin typeface="Instrument Sans Medium" pitchFamily="34" charset="0"/>
                <a:ea typeface="Instrument Sans Medium" pitchFamily="34" charset="-122"/>
                <a:cs typeface="Instrument Sans Medium" pitchFamily="34" charset="-120"/>
              </a:rPr>
              <a:t> for filing fees and stamp duty already paid by the transferor. Only the differential RoC fee and stamp duty on the consolidated amount is payable.</a:t>
            </a: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61475" y="540345"/>
            <a:ext cx="4949701" cy="428228"/>
          </a:xfrm>
          <a:prstGeom prst="rect">
            <a:avLst/>
          </a:prstGeom>
          <a:noFill/>
          <a:ln/>
        </p:spPr>
        <p:txBody>
          <a:bodyPr wrap="none" lIns="0" tIns="0" rIns="0" bIns="0" rtlCol="0" anchor="t"/>
          <a:lstStyle/>
          <a:p>
            <a:pPr marL="0" indent="0" algn="l">
              <a:lnSpc>
                <a:spcPct val="104000"/>
              </a:lnSpc>
              <a:buNone/>
            </a:pPr>
            <a:r>
              <a:rPr lang="en-US" sz="2650" b="1" dirty="0">
                <a:solidFill>
                  <a:srgbClr val="091C53"/>
                </a:solidFill>
                <a:latin typeface="Instrument Sans Bold" pitchFamily="34" charset="0"/>
                <a:ea typeface="Instrument Sans Bold" pitchFamily="34" charset="-122"/>
                <a:cs typeface="Instrument Sans Bold" pitchFamily="34" charset="-120"/>
              </a:rPr>
              <a:t>Key Drafting Risks to Avoid</a:t>
            </a:r>
            <a:endParaRPr lang="en-US" sz="2650" dirty="0"/>
          </a:p>
        </p:txBody>
      </p:sp>
      <p:sp>
        <p:nvSpPr>
          <p:cNvPr id="3" name="Shape 1"/>
          <p:cNvSpPr/>
          <p:nvPr/>
        </p:nvSpPr>
        <p:spPr>
          <a:xfrm>
            <a:off x="661475" y="1279029"/>
            <a:ext cx="5356786" cy="1225649"/>
          </a:xfrm>
          <a:prstGeom prst="roundRect">
            <a:avLst>
              <a:gd name="adj" fmla="val 12579"/>
            </a:avLst>
          </a:prstGeom>
          <a:solidFill>
            <a:srgbClr val="CEE6FD"/>
          </a:solidFill>
          <a:ln/>
        </p:spPr>
        <p:txBody>
          <a:bodyPr/>
          <a:lstStyle/>
          <a:p>
            <a:endParaRPr lang="en-IN"/>
          </a:p>
        </p:txBody>
      </p:sp>
      <p:sp>
        <p:nvSpPr>
          <p:cNvPr id="4" name="Text 2"/>
          <p:cNvSpPr/>
          <p:nvPr/>
        </p:nvSpPr>
        <p:spPr>
          <a:xfrm>
            <a:off x="832722" y="1450280"/>
            <a:ext cx="2315807" cy="267593"/>
          </a:xfrm>
          <a:prstGeom prst="rect">
            <a:avLst/>
          </a:prstGeom>
          <a:noFill/>
          <a:ln/>
        </p:spPr>
        <p:txBody>
          <a:bodyPr wrap="none" lIns="0" tIns="0" rIns="0" bIns="0" rtlCol="0" anchor="t"/>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Ambiguous Definitions</a:t>
            </a:r>
            <a:endParaRPr lang="en-US" sz="1650" dirty="0"/>
          </a:p>
        </p:txBody>
      </p:sp>
      <p:sp>
        <p:nvSpPr>
          <p:cNvPr id="5" name="Text 3"/>
          <p:cNvSpPr/>
          <p:nvPr/>
        </p:nvSpPr>
        <p:spPr>
          <a:xfrm>
            <a:off x="832722" y="1810941"/>
            <a:ext cx="5014291" cy="522486"/>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Vague definitions of "Undertaking" invite disputes over which assets and liabilities are included.</a:t>
            </a:r>
            <a:endParaRPr lang="en-US" sz="1300" dirty="0"/>
          </a:p>
        </p:txBody>
      </p:sp>
      <p:sp>
        <p:nvSpPr>
          <p:cNvPr id="6" name="Shape 4"/>
          <p:cNvSpPr/>
          <p:nvPr/>
        </p:nvSpPr>
        <p:spPr>
          <a:xfrm>
            <a:off x="6173435" y="1279029"/>
            <a:ext cx="5356786" cy="1225649"/>
          </a:xfrm>
          <a:prstGeom prst="roundRect">
            <a:avLst>
              <a:gd name="adj" fmla="val 12579"/>
            </a:avLst>
          </a:prstGeom>
          <a:solidFill>
            <a:srgbClr val="CEE6FD"/>
          </a:solidFill>
          <a:ln/>
        </p:spPr>
        <p:txBody>
          <a:bodyPr/>
          <a:lstStyle/>
          <a:p>
            <a:endParaRPr lang="en-IN"/>
          </a:p>
        </p:txBody>
      </p:sp>
      <p:sp>
        <p:nvSpPr>
          <p:cNvPr id="7" name="Text 5"/>
          <p:cNvSpPr/>
          <p:nvPr/>
        </p:nvSpPr>
        <p:spPr>
          <a:xfrm>
            <a:off x="6344682" y="1450280"/>
            <a:ext cx="4046039" cy="267593"/>
          </a:xfrm>
          <a:prstGeom prst="rect">
            <a:avLst/>
          </a:prstGeom>
          <a:noFill/>
          <a:ln/>
        </p:spPr>
        <p:txBody>
          <a:bodyPr wrap="none" lIns="0" tIns="0" rIns="0" bIns="0" rtlCol="0" anchor="t"/>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Not addressing Dissenting Shareholders</a:t>
            </a:r>
            <a:endParaRPr lang="en-US" sz="1650" dirty="0"/>
          </a:p>
        </p:txBody>
      </p:sp>
      <p:sp>
        <p:nvSpPr>
          <p:cNvPr id="8" name="Text 6"/>
          <p:cNvSpPr/>
          <p:nvPr/>
        </p:nvSpPr>
        <p:spPr>
          <a:xfrm>
            <a:off x="6344682" y="1810941"/>
            <a:ext cx="5014291" cy="522486"/>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Failure to specify mechanism for shareholders who vote against the scheme or object at the NCLT stage.</a:t>
            </a:r>
            <a:endParaRPr lang="en-US" sz="1300" dirty="0"/>
          </a:p>
        </p:txBody>
      </p:sp>
      <p:sp>
        <p:nvSpPr>
          <p:cNvPr id="9" name="Shape 7"/>
          <p:cNvSpPr/>
          <p:nvPr/>
        </p:nvSpPr>
        <p:spPr>
          <a:xfrm>
            <a:off x="661475" y="2659856"/>
            <a:ext cx="5356786" cy="2015728"/>
          </a:xfrm>
          <a:prstGeom prst="roundRect">
            <a:avLst>
              <a:gd name="adj" fmla="val 7648"/>
            </a:avLst>
          </a:prstGeom>
          <a:solidFill>
            <a:srgbClr val="CEE6FD"/>
          </a:solidFill>
          <a:ln/>
        </p:spPr>
        <p:txBody>
          <a:bodyPr/>
          <a:lstStyle/>
          <a:p>
            <a:endParaRPr lang="en-IN"/>
          </a:p>
        </p:txBody>
      </p:sp>
      <p:sp>
        <p:nvSpPr>
          <p:cNvPr id="10" name="Text 8"/>
          <p:cNvSpPr/>
          <p:nvPr/>
        </p:nvSpPr>
        <p:spPr>
          <a:xfrm>
            <a:off x="832722" y="2831108"/>
            <a:ext cx="3133349" cy="267593"/>
          </a:xfrm>
          <a:prstGeom prst="rect">
            <a:avLst/>
          </a:prstGeom>
          <a:noFill/>
          <a:ln/>
        </p:spPr>
        <p:txBody>
          <a:bodyPr wrap="none" lIns="0" tIns="0" rIns="0" bIns="0" rtlCol="0" anchor="t"/>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Unaddressed Fractional Shares</a:t>
            </a:r>
            <a:endParaRPr lang="en-US" sz="1650" dirty="0"/>
          </a:p>
        </p:txBody>
      </p:sp>
      <p:sp>
        <p:nvSpPr>
          <p:cNvPr id="11" name="Text 9"/>
          <p:cNvSpPr/>
          <p:nvPr/>
        </p:nvSpPr>
        <p:spPr>
          <a:xfrm>
            <a:off x="832722" y="3459361"/>
            <a:ext cx="5014291" cy="522486"/>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Failure to specify treatment creates administrative deadlock and potential shareholder litigation.</a:t>
            </a:r>
            <a:endParaRPr lang="en-US" sz="1300" dirty="0"/>
          </a:p>
        </p:txBody>
      </p:sp>
      <p:sp>
        <p:nvSpPr>
          <p:cNvPr id="12" name="Shape 10"/>
          <p:cNvSpPr/>
          <p:nvPr/>
        </p:nvSpPr>
        <p:spPr>
          <a:xfrm>
            <a:off x="6173435" y="2659856"/>
            <a:ext cx="5356786" cy="2015728"/>
          </a:xfrm>
          <a:prstGeom prst="roundRect">
            <a:avLst>
              <a:gd name="adj" fmla="val 7648"/>
            </a:avLst>
          </a:prstGeom>
          <a:solidFill>
            <a:srgbClr val="CEE6FD"/>
          </a:solidFill>
          <a:ln/>
        </p:spPr>
        <p:txBody>
          <a:bodyPr/>
          <a:lstStyle/>
          <a:p>
            <a:endParaRPr lang="en-IN"/>
          </a:p>
        </p:txBody>
      </p:sp>
      <p:sp>
        <p:nvSpPr>
          <p:cNvPr id="13" name="Text 11"/>
          <p:cNvSpPr/>
          <p:nvPr/>
        </p:nvSpPr>
        <p:spPr>
          <a:xfrm>
            <a:off x="6344682" y="2831108"/>
            <a:ext cx="5014291" cy="535186"/>
          </a:xfrm>
          <a:prstGeom prst="rect">
            <a:avLst/>
          </a:prstGeom>
          <a:noFill/>
          <a:ln/>
        </p:spPr>
        <p:txBody>
          <a:bodyPr wrap="square" lIns="0" tIns="0" rIns="0" bIns="0" rtlCol="0" anchor="t">
            <a:normAutofit/>
          </a:bodyPr>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Definition of "Undertaking" and Slump Sale Overlap</a:t>
            </a:r>
            <a:endParaRPr lang="en-US" sz="1650" dirty="0"/>
          </a:p>
        </p:txBody>
      </p:sp>
      <p:sp>
        <p:nvSpPr>
          <p:cNvPr id="14" name="Text 12"/>
          <p:cNvSpPr/>
          <p:nvPr/>
        </p:nvSpPr>
        <p:spPr>
          <a:xfrm>
            <a:off x="6344682" y="3459361"/>
            <a:ext cx="5014291" cy="1044972"/>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Loosely defining the transferred undertaking such that it inadvertently reads like an itemized sale of assets rather than a going concern, jeopardizing slump-sale/demerger tax treatment</a:t>
            </a:r>
            <a:endParaRPr lang="en-US" sz="1300" dirty="0"/>
          </a:p>
        </p:txBody>
      </p:sp>
      <p:sp>
        <p:nvSpPr>
          <p:cNvPr id="15" name="Shape 13"/>
          <p:cNvSpPr/>
          <p:nvPr/>
        </p:nvSpPr>
        <p:spPr>
          <a:xfrm>
            <a:off x="661475" y="4830762"/>
            <a:ext cx="5356786" cy="1486892"/>
          </a:xfrm>
          <a:prstGeom prst="roundRect">
            <a:avLst>
              <a:gd name="adj" fmla="val 10369"/>
            </a:avLst>
          </a:prstGeom>
          <a:solidFill>
            <a:srgbClr val="CEE6FD"/>
          </a:solidFill>
          <a:ln/>
        </p:spPr>
        <p:txBody>
          <a:bodyPr/>
          <a:lstStyle/>
          <a:p>
            <a:endParaRPr lang="en-IN"/>
          </a:p>
        </p:txBody>
      </p:sp>
      <p:sp>
        <p:nvSpPr>
          <p:cNvPr id="16" name="Text 14"/>
          <p:cNvSpPr/>
          <p:nvPr/>
        </p:nvSpPr>
        <p:spPr>
          <a:xfrm>
            <a:off x="832722" y="5002014"/>
            <a:ext cx="2877272" cy="267593"/>
          </a:xfrm>
          <a:prstGeom prst="rect">
            <a:avLst/>
          </a:prstGeom>
          <a:noFill/>
          <a:ln/>
        </p:spPr>
        <p:txBody>
          <a:bodyPr wrap="none" lIns="0" tIns="0" rIns="0" bIns="0" rtlCol="0" anchor="t"/>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Uncancelled Cross-Holdings</a:t>
            </a:r>
            <a:endParaRPr lang="en-US" sz="1650" dirty="0"/>
          </a:p>
        </p:txBody>
      </p:sp>
      <p:sp>
        <p:nvSpPr>
          <p:cNvPr id="17" name="Text 15"/>
          <p:cNvSpPr/>
          <p:nvPr/>
        </p:nvSpPr>
        <p:spPr>
          <a:xfrm>
            <a:off x="832722" y="5362674"/>
            <a:ext cx="5014291" cy="522486"/>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Circular holdings inflate share capital and distort the exchange ratio.</a:t>
            </a:r>
            <a:endParaRPr lang="en-US" sz="1300" dirty="0"/>
          </a:p>
        </p:txBody>
      </p:sp>
      <p:sp>
        <p:nvSpPr>
          <p:cNvPr id="18" name="Shape 16"/>
          <p:cNvSpPr/>
          <p:nvPr/>
        </p:nvSpPr>
        <p:spPr>
          <a:xfrm>
            <a:off x="6173435" y="4830762"/>
            <a:ext cx="5356786" cy="1486892"/>
          </a:xfrm>
          <a:prstGeom prst="roundRect">
            <a:avLst>
              <a:gd name="adj" fmla="val 10369"/>
            </a:avLst>
          </a:prstGeom>
          <a:solidFill>
            <a:srgbClr val="CEE6FD"/>
          </a:solidFill>
          <a:ln/>
        </p:spPr>
        <p:txBody>
          <a:bodyPr/>
          <a:lstStyle/>
          <a:p>
            <a:endParaRPr lang="en-IN"/>
          </a:p>
        </p:txBody>
      </p:sp>
      <p:sp>
        <p:nvSpPr>
          <p:cNvPr id="19" name="Text 17"/>
          <p:cNvSpPr/>
          <p:nvPr/>
        </p:nvSpPr>
        <p:spPr>
          <a:xfrm>
            <a:off x="6344682" y="5002014"/>
            <a:ext cx="2488245" cy="267593"/>
          </a:xfrm>
          <a:prstGeom prst="rect">
            <a:avLst/>
          </a:prstGeom>
          <a:noFill/>
          <a:ln/>
        </p:spPr>
        <p:txBody>
          <a:bodyPr wrap="none" lIns="0" tIns="0" rIns="0" bIns="0" rtlCol="0" anchor="t"/>
          <a:lstStyle/>
          <a:p>
            <a:pPr marL="0" indent="0" algn="l">
              <a:lnSpc>
                <a:spcPct val="104000"/>
              </a:lnSpc>
              <a:buNone/>
            </a:pPr>
            <a:r>
              <a:rPr lang="en-US" sz="1650" dirty="0">
                <a:solidFill>
                  <a:srgbClr val="1E3063"/>
                </a:solidFill>
                <a:latin typeface="Instrument Sans SemiBold" pitchFamily="34" charset="0"/>
                <a:ea typeface="Instrument Sans SemiBold" pitchFamily="34" charset="-122"/>
                <a:cs typeface="Instrument Sans SemiBold" pitchFamily="34" charset="-120"/>
              </a:rPr>
              <a:t>Tax neutrality conditions</a:t>
            </a:r>
            <a:endParaRPr lang="en-US" sz="1650" dirty="0"/>
          </a:p>
        </p:txBody>
      </p:sp>
      <p:sp>
        <p:nvSpPr>
          <p:cNvPr id="20" name="Text 18"/>
          <p:cNvSpPr/>
          <p:nvPr/>
        </p:nvSpPr>
        <p:spPr>
          <a:xfrm>
            <a:off x="6344682" y="5362674"/>
            <a:ext cx="5014291" cy="783729"/>
          </a:xfrm>
          <a:prstGeom prst="rect">
            <a:avLst/>
          </a:prstGeom>
          <a:noFill/>
          <a:ln/>
        </p:spPr>
        <p:txBody>
          <a:bodyPr wrap="square" lIns="0" tIns="0" rIns="0" bIns="0" rtlCol="0" anchor="t">
            <a:normAutofit/>
          </a:bodyPr>
          <a:lstStyle/>
          <a:p>
            <a:pPr marL="0" indent="0" algn="l">
              <a:lnSpc>
                <a:spcPct val="127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Overlooking the specific conditions under Sections 2(1B) (amalgamation) or 2(19AA) (demerger) of the Income-tax Act, risking loss of tax-neutral status.</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61475" y="576659"/>
            <a:ext cx="3799189" cy="398661"/>
          </a:xfrm>
          <a:prstGeom prst="rect">
            <a:avLst/>
          </a:prstGeom>
          <a:noFill/>
          <a:ln/>
        </p:spPr>
        <p:txBody>
          <a:bodyPr wrap="none" lIns="0" tIns="0" rIns="0" bIns="0" rtlCol="0" anchor="t"/>
          <a:lstStyle/>
          <a:p>
            <a:pPr marL="0" indent="0" algn="l">
              <a:lnSpc>
                <a:spcPct val="104000"/>
              </a:lnSpc>
              <a:buNone/>
            </a:pPr>
            <a:r>
              <a:rPr lang="en-US" sz="2500" dirty="0">
                <a:solidFill>
                  <a:srgbClr val="091C53"/>
                </a:solidFill>
                <a:latin typeface="Instrument Sans SemiBold" pitchFamily="34" charset="0"/>
                <a:ea typeface="Instrument Sans SemiBold" pitchFamily="34" charset="-122"/>
                <a:cs typeface="Instrument Sans SemiBold" pitchFamily="34" charset="-120"/>
              </a:rPr>
              <a:t>Checks for drafting</a:t>
            </a:r>
            <a:endParaRPr lang="en-US" sz="2500" dirty="0"/>
          </a:p>
        </p:txBody>
      </p:sp>
      <p:sp>
        <p:nvSpPr>
          <p:cNvPr id="3" name="Shape 1"/>
          <p:cNvSpPr/>
          <p:nvPr/>
        </p:nvSpPr>
        <p:spPr>
          <a:xfrm>
            <a:off x="661475" y="1244402"/>
            <a:ext cx="5367104" cy="1589286"/>
          </a:xfrm>
          <a:prstGeom prst="roundRect">
            <a:avLst>
              <a:gd name="adj" fmla="val 9031"/>
            </a:avLst>
          </a:prstGeom>
          <a:solidFill>
            <a:srgbClr val="CEE6FD"/>
          </a:solidFill>
          <a:ln/>
        </p:spPr>
        <p:txBody>
          <a:bodyPr/>
          <a:lstStyle/>
          <a:p>
            <a:endParaRPr lang="en-IN"/>
          </a:p>
        </p:txBody>
      </p:sp>
      <p:sp>
        <p:nvSpPr>
          <p:cNvPr id="4" name="Text 2"/>
          <p:cNvSpPr/>
          <p:nvPr/>
        </p:nvSpPr>
        <p:spPr>
          <a:xfrm>
            <a:off x="820915" y="1403846"/>
            <a:ext cx="3456000"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Consideration Discharge Mechanism</a:t>
            </a:r>
            <a:endParaRPr lang="en-US" sz="1550" dirty="0"/>
          </a:p>
        </p:txBody>
      </p:sp>
      <p:sp>
        <p:nvSpPr>
          <p:cNvPr id="5" name="Text 3"/>
          <p:cNvSpPr/>
          <p:nvPr/>
        </p:nvSpPr>
        <p:spPr>
          <a:xfrm>
            <a:off x="820915" y="1733649"/>
            <a:ext cx="5048223" cy="940594"/>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Specify the record date [separate dates in case of a composite scheme of merger and demerger to ensure compliance with 2(1B)], the manner of allotment (demat/physical), and the timeline for issuance clearly within the scheme.</a:t>
            </a:r>
            <a:endParaRPr lang="en-US" sz="1250" dirty="0"/>
          </a:p>
        </p:txBody>
      </p:sp>
      <p:sp>
        <p:nvSpPr>
          <p:cNvPr id="6" name="Shape 4"/>
          <p:cNvSpPr/>
          <p:nvPr/>
        </p:nvSpPr>
        <p:spPr>
          <a:xfrm>
            <a:off x="6163116" y="1244402"/>
            <a:ext cx="5367104" cy="1589286"/>
          </a:xfrm>
          <a:prstGeom prst="roundRect">
            <a:avLst>
              <a:gd name="adj" fmla="val 9031"/>
            </a:avLst>
          </a:prstGeom>
          <a:solidFill>
            <a:srgbClr val="CEE6FD"/>
          </a:solidFill>
          <a:ln/>
        </p:spPr>
        <p:txBody>
          <a:bodyPr/>
          <a:lstStyle/>
          <a:p>
            <a:endParaRPr lang="en-IN"/>
          </a:p>
        </p:txBody>
      </p:sp>
      <p:sp>
        <p:nvSpPr>
          <p:cNvPr id="7" name="Text 5"/>
          <p:cNvSpPr/>
          <p:nvPr/>
        </p:nvSpPr>
        <p:spPr>
          <a:xfrm>
            <a:off x="6322557" y="1403846"/>
            <a:ext cx="2297948"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Stamp Duty Compliance</a:t>
            </a:r>
            <a:endParaRPr lang="en-US" sz="1550" dirty="0"/>
          </a:p>
        </p:txBody>
      </p:sp>
      <p:sp>
        <p:nvSpPr>
          <p:cNvPr id="8" name="Text 6"/>
          <p:cNvSpPr/>
          <p:nvPr/>
        </p:nvSpPr>
        <p:spPr>
          <a:xfrm>
            <a:off x="6322557" y="1733649"/>
            <a:ext cx="5048223" cy="470297"/>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Ensure immovable property transfers comply with state-specific stamp duty regimes.</a:t>
            </a:r>
            <a:endParaRPr lang="en-US" sz="1250" dirty="0"/>
          </a:p>
        </p:txBody>
      </p:sp>
      <p:sp>
        <p:nvSpPr>
          <p:cNvPr id="9" name="Shape 7"/>
          <p:cNvSpPr/>
          <p:nvPr/>
        </p:nvSpPr>
        <p:spPr>
          <a:xfrm>
            <a:off x="661475" y="2968228"/>
            <a:ext cx="5367104" cy="1824434"/>
          </a:xfrm>
          <a:prstGeom prst="roundRect">
            <a:avLst>
              <a:gd name="adj" fmla="val 7867"/>
            </a:avLst>
          </a:prstGeom>
          <a:solidFill>
            <a:srgbClr val="CEE6FD"/>
          </a:solidFill>
          <a:ln/>
        </p:spPr>
        <p:txBody>
          <a:bodyPr/>
          <a:lstStyle/>
          <a:p>
            <a:endParaRPr lang="en-IN"/>
          </a:p>
        </p:txBody>
      </p:sp>
      <p:sp>
        <p:nvSpPr>
          <p:cNvPr id="10" name="Text 8"/>
          <p:cNvSpPr/>
          <p:nvPr/>
        </p:nvSpPr>
        <p:spPr>
          <a:xfrm>
            <a:off x="820915" y="3127673"/>
            <a:ext cx="2971924"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Modifications and amendments</a:t>
            </a:r>
            <a:endParaRPr lang="en-US" sz="1550" dirty="0"/>
          </a:p>
        </p:txBody>
      </p:sp>
      <p:sp>
        <p:nvSpPr>
          <p:cNvPr id="11" name="Text 9"/>
          <p:cNvSpPr/>
          <p:nvPr/>
        </p:nvSpPr>
        <p:spPr>
          <a:xfrm>
            <a:off x="820914" y="3483367"/>
            <a:ext cx="5048223" cy="940594"/>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To ensure that Scheme allows the Board of the parties to the scheme to make modifications/amendments as a result of events subsequent to the filing of the scheme and also the option to withdraw this scheme prior to the Effective Date at any time.</a:t>
            </a:r>
            <a:endParaRPr lang="en-US" sz="1250" dirty="0"/>
          </a:p>
        </p:txBody>
      </p:sp>
      <p:sp>
        <p:nvSpPr>
          <p:cNvPr id="12" name="Shape 10"/>
          <p:cNvSpPr/>
          <p:nvPr/>
        </p:nvSpPr>
        <p:spPr>
          <a:xfrm>
            <a:off x="6163116" y="2968228"/>
            <a:ext cx="5367104" cy="1824434"/>
          </a:xfrm>
          <a:prstGeom prst="roundRect">
            <a:avLst>
              <a:gd name="adj" fmla="val 7867"/>
            </a:avLst>
          </a:prstGeom>
          <a:solidFill>
            <a:srgbClr val="CEE6FD"/>
          </a:solidFill>
          <a:ln/>
        </p:spPr>
        <p:txBody>
          <a:bodyPr/>
          <a:lstStyle/>
          <a:p>
            <a:endParaRPr lang="en-IN"/>
          </a:p>
        </p:txBody>
      </p:sp>
      <p:sp>
        <p:nvSpPr>
          <p:cNvPr id="13" name="Text 11"/>
          <p:cNvSpPr/>
          <p:nvPr/>
        </p:nvSpPr>
        <p:spPr>
          <a:xfrm>
            <a:off x="6322557" y="3127673"/>
            <a:ext cx="1993552"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Undertaking</a:t>
            </a:r>
            <a:endParaRPr lang="en-US" sz="1550" dirty="0"/>
          </a:p>
        </p:txBody>
      </p:sp>
      <p:sp>
        <p:nvSpPr>
          <p:cNvPr id="14" name="Text 12"/>
          <p:cNvSpPr/>
          <p:nvPr/>
        </p:nvSpPr>
        <p:spPr>
          <a:xfrm>
            <a:off x="6322557" y="3457476"/>
            <a:ext cx="5048223" cy="1175742"/>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Segmental reporting in financials may reflect the distinct undertakings. Where segment-wise disclosures already exist (assets, liabilities, revenue, employees identified by segment), the scheme's definition of "Undertaking" should align with these segments</a:t>
            </a:r>
            <a:endParaRPr lang="en-US" sz="1250" dirty="0"/>
          </a:p>
        </p:txBody>
      </p:sp>
      <p:sp>
        <p:nvSpPr>
          <p:cNvPr id="15" name="Shape 13"/>
          <p:cNvSpPr/>
          <p:nvPr/>
        </p:nvSpPr>
        <p:spPr>
          <a:xfrm>
            <a:off x="661475" y="4927203"/>
            <a:ext cx="5367104" cy="1354138"/>
          </a:xfrm>
          <a:prstGeom prst="roundRect">
            <a:avLst>
              <a:gd name="adj" fmla="val 10600"/>
            </a:avLst>
          </a:prstGeom>
          <a:solidFill>
            <a:srgbClr val="CEE6FD"/>
          </a:solidFill>
          <a:ln/>
        </p:spPr>
        <p:txBody>
          <a:bodyPr/>
          <a:lstStyle/>
          <a:p>
            <a:endParaRPr lang="en-IN"/>
          </a:p>
        </p:txBody>
      </p:sp>
      <p:sp>
        <p:nvSpPr>
          <p:cNvPr id="16" name="Text 14"/>
          <p:cNvSpPr/>
          <p:nvPr/>
        </p:nvSpPr>
        <p:spPr>
          <a:xfrm>
            <a:off x="820915" y="5086648"/>
            <a:ext cx="3263918"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Share exchange ratio and valuation</a:t>
            </a:r>
            <a:endParaRPr lang="en-US" sz="1550" dirty="0"/>
          </a:p>
        </p:txBody>
      </p:sp>
      <p:sp>
        <p:nvSpPr>
          <p:cNvPr id="17" name="Text 15"/>
          <p:cNvSpPr/>
          <p:nvPr/>
        </p:nvSpPr>
        <p:spPr>
          <a:xfrm>
            <a:off x="820915" y="5416451"/>
            <a:ext cx="5048223" cy="705445"/>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To attach a valuation report from a registered valuer, ensure the fairness opinion is current, and disclose the basis of the exchange ratio in the scheme itself.</a:t>
            </a:r>
            <a:endParaRPr lang="en-US" sz="1250" dirty="0"/>
          </a:p>
        </p:txBody>
      </p:sp>
      <p:sp>
        <p:nvSpPr>
          <p:cNvPr id="18" name="Shape 16"/>
          <p:cNvSpPr/>
          <p:nvPr/>
        </p:nvSpPr>
        <p:spPr>
          <a:xfrm>
            <a:off x="6163116" y="4927203"/>
            <a:ext cx="5367104" cy="1354138"/>
          </a:xfrm>
          <a:prstGeom prst="roundRect">
            <a:avLst>
              <a:gd name="adj" fmla="val 10600"/>
            </a:avLst>
          </a:prstGeom>
          <a:solidFill>
            <a:srgbClr val="CEE6FD"/>
          </a:solidFill>
          <a:ln/>
        </p:spPr>
        <p:txBody>
          <a:bodyPr/>
          <a:lstStyle/>
          <a:p>
            <a:endParaRPr lang="en-IN"/>
          </a:p>
        </p:txBody>
      </p:sp>
      <p:sp>
        <p:nvSpPr>
          <p:cNvPr id="19" name="Text 17"/>
          <p:cNvSpPr/>
          <p:nvPr/>
        </p:nvSpPr>
        <p:spPr>
          <a:xfrm>
            <a:off x="6322557" y="5086648"/>
            <a:ext cx="2013991" cy="249138"/>
          </a:xfrm>
          <a:prstGeom prst="rect">
            <a:avLst/>
          </a:prstGeom>
          <a:noFill/>
          <a:ln/>
        </p:spPr>
        <p:txBody>
          <a:bodyPr wrap="none" lIns="0" tIns="0" rIns="0" bIns="0" rtlCol="0" anchor="t"/>
          <a:lstStyle/>
          <a:p>
            <a:pPr marL="0" indent="0" algn="l">
              <a:lnSpc>
                <a:spcPct val="104000"/>
              </a:lnSpc>
              <a:buNone/>
            </a:pPr>
            <a:r>
              <a:rPr lang="en-US" sz="1550" dirty="0">
                <a:solidFill>
                  <a:srgbClr val="1E3063"/>
                </a:solidFill>
                <a:latin typeface="Instrument Sans SemiBold" pitchFamily="34" charset="0"/>
                <a:ea typeface="Instrument Sans SemiBold" pitchFamily="34" charset="-122"/>
                <a:cs typeface="Instrument Sans SemiBold" pitchFamily="34" charset="-120"/>
              </a:rPr>
              <a:t>Regulatory Approvals</a:t>
            </a:r>
            <a:endParaRPr lang="en-US" sz="1550" dirty="0"/>
          </a:p>
        </p:txBody>
      </p:sp>
      <p:sp>
        <p:nvSpPr>
          <p:cNvPr id="20" name="Text 18"/>
          <p:cNvSpPr/>
          <p:nvPr/>
        </p:nvSpPr>
        <p:spPr>
          <a:xfrm>
            <a:off x="6322557" y="5416451"/>
            <a:ext cx="5048223" cy="470297"/>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1E3063"/>
                </a:solidFill>
                <a:latin typeface="Instrument Sans Medium" pitchFamily="34" charset="0"/>
                <a:ea typeface="Instrument Sans Medium" pitchFamily="34" charset="-122"/>
                <a:cs typeface="Instrument Sans Medium" pitchFamily="34" charset="-120"/>
              </a:rPr>
              <a:t>Map all required consents — SEBI, RBI, sectoral regulators — before filing with NCLT.</a:t>
            </a:r>
            <a:endParaRPr lang="en-US" sz="12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3930452" y="576064"/>
            <a:ext cx="4330790" cy="465138"/>
          </a:xfrm>
          <a:prstGeom prst="rect">
            <a:avLst/>
          </a:prstGeom>
          <a:noFill/>
          <a:ln/>
        </p:spPr>
        <p:txBody>
          <a:bodyPr wrap="none" lIns="0" tIns="0" rIns="0" bIns="0" rtlCol="0" anchor="t"/>
          <a:lstStyle/>
          <a:p>
            <a:pPr marL="0" indent="0" algn="ctr">
              <a:lnSpc>
                <a:spcPct val="104000"/>
              </a:lnSpc>
              <a:buNone/>
            </a:pPr>
            <a:r>
              <a:rPr lang="en-US" sz="2900" dirty="0">
                <a:solidFill>
                  <a:srgbClr val="091C53"/>
                </a:solidFill>
                <a:latin typeface="Instrument Sans SemiBold" pitchFamily="34" charset="0"/>
                <a:ea typeface="Instrument Sans SemiBold" pitchFamily="34" charset="-122"/>
                <a:cs typeface="Instrument Sans SemiBold" pitchFamily="34" charset="-120"/>
              </a:rPr>
              <a:t>Case Study 1 – Reserves of transferor</a:t>
            </a:r>
            <a:endParaRPr lang="en-US" sz="2900" dirty="0"/>
          </a:p>
        </p:txBody>
      </p:sp>
      <p:sp>
        <p:nvSpPr>
          <p:cNvPr id="3" name="Text 1"/>
          <p:cNvSpPr/>
          <p:nvPr/>
        </p:nvSpPr>
        <p:spPr>
          <a:xfrm>
            <a:off x="661475" y="1480741"/>
            <a:ext cx="5207465" cy="2195116"/>
          </a:xfrm>
          <a:prstGeom prst="rect">
            <a:avLst/>
          </a:prstGeom>
          <a:noFill/>
          <a:ln/>
        </p:spPr>
        <p:txBody>
          <a:bodyPr wrap="square" lIns="0" tIns="0" rIns="0" bIns="0" rtlCol="0" anchor="t">
            <a:normAutofit/>
          </a:bodyPr>
          <a:lstStyle/>
          <a:p>
            <a:pPr marL="294640" indent="-294640" algn="l">
              <a:lnSpc>
                <a:spcPct val="132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ABC Ltd proposes to demerge one of its undertakings to XYZ Ltd.</a:t>
            </a:r>
            <a:endParaRPr lang="en-US" sz="1450" dirty="0"/>
          </a:p>
          <a:p>
            <a:pPr marL="294640" indent="-294640" algn="l">
              <a:lnSpc>
                <a:spcPct val="132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Management intends to transfer a certain percentage of retained earnings to XYZ Ltd as part of the transfer. </a:t>
            </a:r>
            <a:endParaRPr lang="en-US" sz="1450" dirty="0"/>
          </a:p>
          <a:p>
            <a:pPr marL="294640" indent="-294640" algn="l">
              <a:lnSpc>
                <a:spcPct val="132000"/>
              </a:lnSpc>
              <a:buSzPct val="100000"/>
              <a:buChar char="•"/>
            </a:pPr>
            <a:r>
              <a:rPr lang="en-US" sz="1450" b="1" dirty="0">
                <a:solidFill>
                  <a:srgbClr val="1E3063"/>
                </a:solidFill>
                <a:latin typeface="Instrument Sans Bold" pitchFamily="34" charset="0"/>
                <a:ea typeface="Instrument Sans Bold" pitchFamily="34" charset="-122"/>
                <a:cs typeface="Instrument Sans Bold" pitchFamily="34" charset="-120"/>
              </a:rPr>
              <a:t>Whether a demerged undertaking can carry the reserves of the entity, or is limited only to the attributable assets and liabilities of the undertakin</a:t>
            </a:r>
            <a:r>
              <a:rPr lang="en-US" sz="1450" dirty="0">
                <a:solidFill>
                  <a:srgbClr val="1E3063"/>
                </a:solidFill>
                <a:latin typeface="Instrument Sans Medium" pitchFamily="34" charset="0"/>
                <a:ea typeface="Instrument Sans Medium" pitchFamily="34" charset="-122"/>
                <a:cs typeface="Instrument Sans Medium" pitchFamily="34" charset="-120"/>
              </a:rPr>
              <a:t>g?</a:t>
            </a:r>
            <a:endParaRPr lang="en-US" sz="1450" dirty="0"/>
          </a:p>
        </p:txBody>
      </p:sp>
      <p:sp>
        <p:nvSpPr>
          <p:cNvPr id="4" name="Shape 2"/>
          <p:cNvSpPr/>
          <p:nvPr/>
        </p:nvSpPr>
        <p:spPr>
          <a:xfrm>
            <a:off x="661475" y="3881834"/>
            <a:ext cx="5207465" cy="2194123"/>
          </a:xfrm>
          <a:prstGeom prst="roundRect">
            <a:avLst>
              <a:gd name="adj" fmla="val 7632"/>
            </a:avLst>
          </a:prstGeom>
          <a:solidFill>
            <a:srgbClr val="CEE6FD"/>
          </a:solidFill>
          <a:ln/>
        </p:spPr>
        <p:txBody>
          <a:bodyPr/>
          <a:lstStyle/>
          <a:p>
            <a:endParaRPr lang="en-IN"/>
          </a:p>
        </p:txBody>
      </p:sp>
      <p:pic>
        <p:nvPicPr>
          <p:cNvPr id="5" name="Image 0" descr="preencoded.png"/>
          <p:cNvPicPr>
            <a:picLocks noChangeAspect="1"/>
          </p:cNvPicPr>
          <p:nvPr/>
        </p:nvPicPr>
        <p:blipFill>
          <a:blip r:embed="rId3"/>
          <a:stretch>
            <a:fillRect/>
          </a:stretch>
        </p:blipFill>
        <p:spPr>
          <a:xfrm>
            <a:off x="847505" y="4161036"/>
            <a:ext cx="232563" cy="186035"/>
          </a:xfrm>
          <a:prstGeom prst="rect">
            <a:avLst/>
          </a:prstGeom>
        </p:spPr>
      </p:pic>
      <p:sp>
        <p:nvSpPr>
          <p:cNvPr id="6" name="Text 3"/>
          <p:cNvSpPr/>
          <p:nvPr/>
        </p:nvSpPr>
        <p:spPr>
          <a:xfrm>
            <a:off x="1266099" y="4093071"/>
            <a:ext cx="4416811" cy="17716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000000"/>
                </a:solidFill>
                <a:latin typeface="Instrument Sans Medium" pitchFamily="34" charset="0"/>
                <a:ea typeface="Instrument Sans Medium" pitchFamily="34" charset="-122"/>
                <a:cs typeface="Instrument Sans Medium" pitchFamily="34" charset="-120"/>
              </a:rPr>
              <a:t>In the Demerger Scheme filed by Borosil Ltd in retained earnings attributable to the demerged undertaking were transferred to and recorded as retained earnings in the Resulting Company; thereby preserving free/distributable reserves instead of parking the excess in capital reserve.</a:t>
            </a:r>
            <a:endParaRPr lang="en-US" sz="1450" dirty="0"/>
          </a:p>
        </p:txBody>
      </p:sp>
      <p:sp>
        <p:nvSpPr>
          <p:cNvPr id="37" name="Rectangle 36">
            <a:extLst>
              <a:ext uri="{FF2B5EF4-FFF2-40B4-BE49-F238E27FC236}">
                <a16:creationId xmlns:a16="http://schemas.microsoft.com/office/drawing/2014/main" id="{B3B56992-F49C-134C-C7D1-A8E5CF44A608}"/>
              </a:ext>
            </a:extLst>
          </p:cNvPr>
          <p:cNvSpPr/>
          <p:nvPr/>
        </p:nvSpPr>
        <p:spPr>
          <a:xfrm>
            <a:off x="6942966" y="2799844"/>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ABC Ltd</a:t>
            </a:r>
          </a:p>
        </p:txBody>
      </p:sp>
      <p:sp>
        <p:nvSpPr>
          <p:cNvPr id="38" name="Rectangle 37">
            <a:extLst>
              <a:ext uri="{FF2B5EF4-FFF2-40B4-BE49-F238E27FC236}">
                <a16:creationId xmlns:a16="http://schemas.microsoft.com/office/drawing/2014/main" id="{BB354180-8845-950A-A2ED-FC5F23920FDE}"/>
              </a:ext>
            </a:extLst>
          </p:cNvPr>
          <p:cNvSpPr/>
          <p:nvPr/>
        </p:nvSpPr>
        <p:spPr>
          <a:xfrm>
            <a:off x="8930909" y="2800470"/>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PQR Ltd</a:t>
            </a:r>
          </a:p>
        </p:txBody>
      </p:sp>
      <p:sp>
        <p:nvSpPr>
          <p:cNvPr id="39" name="Rectangle 38">
            <a:extLst>
              <a:ext uri="{FF2B5EF4-FFF2-40B4-BE49-F238E27FC236}">
                <a16:creationId xmlns:a16="http://schemas.microsoft.com/office/drawing/2014/main" id="{C3579027-E0B2-FA3B-31D4-9BAC9A180047}"/>
              </a:ext>
            </a:extLst>
          </p:cNvPr>
          <p:cNvSpPr/>
          <p:nvPr/>
        </p:nvSpPr>
        <p:spPr>
          <a:xfrm>
            <a:off x="6948361" y="3414840"/>
            <a:ext cx="836177" cy="274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500"/>
              <a:t>U1</a:t>
            </a:r>
          </a:p>
        </p:txBody>
      </p:sp>
      <p:sp>
        <p:nvSpPr>
          <p:cNvPr id="40" name="Rectangle 39">
            <a:extLst>
              <a:ext uri="{FF2B5EF4-FFF2-40B4-BE49-F238E27FC236}">
                <a16:creationId xmlns:a16="http://schemas.microsoft.com/office/drawing/2014/main" id="{B3D2D245-24F3-7147-C8FD-5AE0A0C7B9C5}"/>
              </a:ext>
            </a:extLst>
          </p:cNvPr>
          <p:cNvSpPr/>
          <p:nvPr/>
        </p:nvSpPr>
        <p:spPr>
          <a:xfrm>
            <a:off x="7827695" y="3413491"/>
            <a:ext cx="836177" cy="274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500"/>
              <a:t>U2</a:t>
            </a:r>
          </a:p>
        </p:txBody>
      </p:sp>
      <p:cxnSp>
        <p:nvCxnSpPr>
          <p:cNvPr id="41" name="Straight Arrow Connector 40">
            <a:extLst>
              <a:ext uri="{FF2B5EF4-FFF2-40B4-BE49-F238E27FC236}">
                <a16:creationId xmlns:a16="http://schemas.microsoft.com/office/drawing/2014/main" id="{EC1E9BE4-E7EA-EC30-DB9D-48E3C764186A}"/>
              </a:ext>
            </a:extLst>
          </p:cNvPr>
          <p:cNvCxnSpPr>
            <a:stCxn id="40" idx="2"/>
          </p:cNvCxnSpPr>
          <p:nvPr/>
        </p:nvCxnSpPr>
        <p:spPr>
          <a:xfrm flipH="1">
            <a:off x="8245783" y="3688300"/>
            <a:ext cx="1" cy="34153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DA59CC-6BB6-0071-C0DF-FBD15C924A96}"/>
              </a:ext>
            </a:extLst>
          </p:cNvPr>
          <p:cNvCxnSpPr/>
          <p:nvPr/>
        </p:nvCxnSpPr>
        <p:spPr>
          <a:xfrm>
            <a:off x="8245784" y="4029835"/>
            <a:ext cx="15266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8C35E51-FC44-F787-1A44-A1F36093224E}"/>
              </a:ext>
            </a:extLst>
          </p:cNvPr>
          <p:cNvCxnSpPr>
            <a:endCxn id="38" idx="2"/>
          </p:cNvCxnSpPr>
          <p:nvPr/>
        </p:nvCxnSpPr>
        <p:spPr>
          <a:xfrm flipV="1">
            <a:off x="9772481" y="3302176"/>
            <a:ext cx="0" cy="72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806DAE6-88C7-7428-4907-39874002B1FF}"/>
              </a:ext>
            </a:extLst>
          </p:cNvPr>
          <p:cNvSpPr txBox="1"/>
          <p:nvPr/>
        </p:nvSpPr>
        <p:spPr>
          <a:xfrm>
            <a:off x="8666526" y="4068090"/>
            <a:ext cx="1210456" cy="276999"/>
          </a:xfrm>
          <a:prstGeom prst="rect">
            <a:avLst/>
          </a:prstGeom>
          <a:noFill/>
        </p:spPr>
        <p:txBody>
          <a:bodyPr wrap="square" rtlCol="0">
            <a:spAutoFit/>
          </a:bodyPr>
          <a:lstStyle/>
          <a:p>
            <a:r>
              <a:rPr lang="en-IN" sz="1200"/>
              <a:t>Demerger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4048520" y="528836"/>
            <a:ext cx="4094556" cy="435670"/>
          </a:xfrm>
          <a:prstGeom prst="rect">
            <a:avLst/>
          </a:prstGeom>
          <a:noFill/>
          <a:ln/>
        </p:spPr>
        <p:txBody>
          <a:bodyPr wrap="none" lIns="0" tIns="0" rIns="0" bIns="0" rtlCol="0" anchor="t"/>
          <a:lstStyle/>
          <a:p>
            <a:pPr marL="0" indent="0" algn="ctr">
              <a:lnSpc>
                <a:spcPct val="104000"/>
              </a:lnSpc>
              <a:buNone/>
            </a:pPr>
            <a:r>
              <a:rPr lang="en-US" sz="2700" dirty="0">
                <a:solidFill>
                  <a:srgbClr val="091C53"/>
                </a:solidFill>
                <a:latin typeface="Instrument Sans SemiBold" pitchFamily="34" charset="0"/>
                <a:ea typeface="Instrument Sans SemiBold" pitchFamily="34" charset="-122"/>
                <a:cs typeface="Instrument Sans SemiBold" pitchFamily="34" charset="-120"/>
              </a:rPr>
              <a:t>Case Study 2 – Issuance of shares on demerger</a:t>
            </a:r>
            <a:endParaRPr lang="en-US" sz="2700" dirty="0"/>
          </a:p>
        </p:txBody>
      </p:sp>
      <p:sp>
        <p:nvSpPr>
          <p:cNvPr id="3" name="Text 1"/>
          <p:cNvSpPr/>
          <p:nvPr/>
        </p:nvSpPr>
        <p:spPr>
          <a:xfrm>
            <a:off x="661475" y="1349970"/>
            <a:ext cx="5786491" cy="2634754"/>
          </a:xfrm>
          <a:prstGeom prst="rect">
            <a:avLst/>
          </a:prstGeom>
          <a:noFill/>
          <a:ln/>
        </p:spPr>
        <p:txBody>
          <a:bodyPr wrap="square" lIns="0" tIns="0" rIns="0" bIns="0" rtlCol="0" anchor="t">
            <a:normAutofit/>
          </a:bodyPr>
          <a:lstStyle/>
          <a:p>
            <a:pPr marL="274320" indent="-274320" algn="l">
              <a:lnSpc>
                <a:spcPct val="128000"/>
              </a:lnSpc>
              <a:buSzPct val="100000"/>
              <a:buChar char="•"/>
            </a:pPr>
            <a:r>
              <a:rPr lang="en-US" sz="1350" dirty="0">
                <a:solidFill>
                  <a:srgbClr val="1E3063"/>
                </a:solidFill>
                <a:latin typeface="Instrument Sans Medium" pitchFamily="34" charset="0"/>
                <a:ea typeface="Instrument Sans Medium" pitchFamily="34" charset="-122"/>
                <a:cs typeface="Instrument Sans Medium" pitchFamily="34" charset="-120"/>
              </a:rPr>
              <a:t>ABC Ltd. operates a resort and timeshare business.</a:t>
            </a:r>
            <a:endParaRPr lang="en-US" sz="1350" dirty="0"/>
          </a:p>
          <a:p>
            <a:pPr marL="274320" indent="-274320" algn="l">
              <a:lnSpc>
                <a:spcPct val="128000"/>
              </a:lnSpc>
              <a:buSzPct val="100000"/>
              <a:buChar char="•"/>
            </a:pPr>
            <a:r>
              <a:rPr lang="en-US" sz="1350" dirty="0">
                <a:solidFill>
                  <a:srgbClr val="1E3063"/>
                </a:solidFill>
                <a:latin typeface="Instrument Sans Medium" pitchFamily="34" charset="0"/>
                <a:ea typeface="Instrument Sans Medium" pitchFamily="34" charset="-122"/>
                <a:cs typeface="Instrument Sans Medium" pitchFamily="34" charset="-120"/>
              </a:rPr>
              <a:t>PQR Ltd. is engaged in a different business (unrelated to resorts)</a:t>
            </a:r>
            <a:endParaRPr lang="en-US" sz="1350" dirty="0"/>
          </a:p>
          <a:p>
            <a:pPr marL="274320" indent="-274320" algn="l">
              <a:lnSpc>
                <a:spcPct val="128000"/>
              </a:lnSpc>
              <a:buSzPct val="100000"/>
              <a:buChar char="•"/>
            </a:pPr>
            <a:r>
              <a:rPr lang="en-US" sz="1350" dirty="0">
                <a:solidFill>
                  <a:srgbClr val="1E3063"/>
                </a:solidFill>
                <a:latin typeface="Instrument Sans Medium" pitchFamily="34" charset="0"/>
                <a:ea typeface="Instrument Sans Medium" pitchFamily="34" charset="-122"/>
                <a:cs typeface="Instrument Sans Medium" pitchFamily="34" charset="-120"/>
              </a:rPr>
              <a:t>Under a court-approved Scheme of Arrangement, ABC Ltd.'s resort and timeshare undertaking was demerged to PQR Ltd.</a:t>
            </a:r>
            <a:endParaRPr lang="en-US" sz="1350" dirty="0"/>
          </a:p>
          <a:p>
            <a:pPr marL="274320" indent="-274320" algn="l">
              <a:lnSpc>
                <a:spcPct val="128000"/>
              </a:lnSpc>
              <a:buSzPct val="100000"/>
              <a:buChar char="•"/>
            </a:pPr>
            <a:r>
              <a:rPr lang="en-US" sz="1350" dirty="0">
                <a:solidFill>
                  <a:srgbClr val="1E3063"/>
                </a:solidFill>
                <a:latin typeface="Instrument Sans Medium" pitchFamily="34" charset="0"/>
                <a:ea typeface="Instrument Sans Medium" pitchFamily="34" charset="-122"/>
                <a:cs typeface="Instrument Sans Medium" pitchFamily="34" charset="-120"/>
              </a:rPr>
              <a:t>In consideration of the demerger, XYZ Ltd. (the parent of PQR Ltd.) issued its own shares directly to the shareholders of ABC Ltd.</a:t>
            </a:r>
            <a:endParaRPr lang="en-US" sz="1350" dirty="0"/>
          </a:p>
          <a:p>
            <a:pPr marL="274320" indent="-274320" algn="l">
              <a:lnSpc>
                <a:spcPct val="128000"/>
              </a:lnSpc>
              <a:buSzPct val="100000"/>
              <a:buChar char="•"/>
            </a:pPr>
            <a:r>
              <a:rPr lang="en-US" sz="1350" b="1" dirty="0">
                <a:solidFill>
                  <a:srgbClr val="1E3063"/>
                </a:solidFill>
                <a:latin typeface="Instrument Sans Bold" pitchFamily="34" charset="0"/>
                <a:ea typeface="Instrument Sans Bold" pitchFamily="34" charset="-122"/>
                <a:cs typeface="Instrument Sans Bold" pitchFamily="34" charset="-120"/>
              </a:rPr>
              <a:t>Whether issue of shares by the parent of resulting company, instead of the resulting company make the demerger a non-tax neutral demerger?</a:t>
            </a:r>
            <a:endParaRPr lang="en-US" sz="1350" dirty="0"/>
          </a:p>
        </p:txBody>
      </p:sp>
      <p:sp>
        <p:nvSpPr>
          <p:cNvPr id="4" name="Shape 2"/>
          <p:cNvSpPr/>
          <p:nvPr/>
        </p:nvSpPr>
        <p:spPr>
          <a:xfrm>
            <a:off x="661475" y="4165402"/>
            <a:ext cx="5786491" cy="1982986"/>
          </a:xfrm>
          <a:prstGeom prst="roundRect">
            <a:avLst>
              <a:gd name="adj" fmla="val 7909"/>
            </a:avLst>
          </a:prstGeom>
          <a:solidFill>
            <a:srgbClr val="CEE6FD"/>
          </a:solidFill>
          <a:ln/>
        </p:spPr>
        <p:txBody>
          <a:bodyPr/>
          <a:lstStyle/>
          <a:p>
            <a:endParaRPr lang="en-IN"/>
          </a:p>
        </p:txBody>
      </p:sp>
      <p:pic>
        <p:nvPicPr>
          <p:cNvPr id="5" name="Image 0" descr="preencoded.png"/>
          <p:cNvPicPr>
            <a:picLocks noChangeAspect="1"/>
          </p:cNvPicPr>
          <p:nvPr/>
        </p:nvPicPr>
        <p:blipFill>
          <a:blip r:embed="rId3"/>
          <a:stretch>
            <a:fillRect/>
          </a:stretch>
        </p:blipFill>
        <p:spPr>
          <a:xfrm>
            <a:off x="835699" y="4427538"/>
            <a:ext cx="217780" cy="174228"/>
          </a:xfrm>
          <a:prstGeom prst="rect">
            <a:avLst/>
          </a:prstGeom>
        </p:spPr>
      </p:pic>
      <p:sp>
        <p:nvSpPr>
          <p:cNvPr id="6" name="Text 3"/>
          <p:cNvSpPr/>
          <p:nvPr/>
        </p:nvSpPr>
        <p:spPr>
          <a:xfrm>
            <a:off x="1227702" y="4353520"/>
            <a:ext cx="5046040" cy="1606748"/>
          </a:xfrm>
          <a:prstGeom prst="rect">
            <a:avLst/>
          </a:prstGeom>
          <a:noFill/>
          <a:ln/>
        </p:spPr>
        <p:txBody>
          <a:bodyPr wrap="square" lIns="0" tIns="0" rIns="0" bIns="0" rtlCol="0" anchor="t">
            <a:normAutofit/>
          </a:bodyPr>
          <a:lstStyle/>
          <a:p>
            <a:pPr marL="0" indent="0" algn="l">
              <a:lnSpc>
                <a:spcPct val="128000"/>
              </a:lnSpc>
              <a:buNone/>
            </a:pPr>
            <a:r>
              <a:rPr lang="en-US" sz="1350" dirty="0">
                <a:solidFill>
                  <a:srgbClr val="000000"/>
                </a:solidFill>
                <a:latin typeface="Instrument Sans Medium" pitchFamily="34" charset="0"/>
                <a:ea typeface="Instrument Sans Medium" pitchFamily="34" charset="-122"/>
                <a:cs typeface="Instrument Sans Medium" pitchFamily="34" charset="-120"/>
              </a:rPr>
              <a:t>The Mumbai tribunal in a recent judgement in the case of Sterling Holiday Resorts India Ltd. held that section 2(19AA)(iv) mandatorily requires the resulting company itself to issue shares to the demerged company's shareholders. Issuance by the holding company breached this condition. Hence it was not a qualifying demerger and the 72A benefit was denied.</a:t>
            </a:r>
            <a:endParaRPr lang="en-US" sz="1350" dirty="0"/>
          </a:p>
        </p:txBody>
      </p:sp>
      <p:sp>
        <p:nvSpPr>
          <p:cNvPr id="7" name="Text 4"/>
          <p:cNvSpPr/>
          <p:nvPr/>
        </p:nvSpPr>
        <p:spPr>
          <a:xfrm>
            <a:off x="6574566" y="1349970"/>
            <a:ext cx="5266697" cy="267791"/>
          </a:xfrm>
          <a:prstGeom prst="rect">
            <a:avLst/>
          </a:prstGeom>
          <a:noFill/>
          <a:ln/>
        </p:spPr>
        <p:txBody>
          <a:bodyPr wrap="none" lIns="0" tIns="0" rIns="0" bIns="0" rtlCol="0" anchor="t"/>
          <a:lstStyle/>
          <a:p>
            <a:pPr marL="0" indent="0" algn="ctr">
              <a:lnSpc>
                <a:spcPct val="128000"/>
              </a:lnSpc>
              <a:buNone/>
            </a:pPr>
            <a:endParaRPr lang="en-US" sz="1350" dirty="0"/>
          </a:p>
        </p:txBody>
      </p:sp>
      <p:sp>
        <p:nvSpPr>
          <p:cNvPr id="8" name="Rectangle 7">
            <a:extLst>
              <a:ext uri="{FF2B5EF4-FFF2-40B4-BE49-F238E27FC236}">
                <a16:creationId xmlns:a16="http://schemas.microsoft.com/office/drawing/2014/main" id="{43933346-8B57-D05A-FBE8-8E81CB309377}"/>
              </a:ext>
            </a:extLst>
          </p:cNvPr>
          <p:cNvSpPr/>
          <p:nvPr/>
        </p:nvSpPr>
        <p:spPr>
          <a:xfrm>
            <a:off x="7112898" y="3534634"/>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ABC Ltd</a:t>
            </a:r>
          </a:p>
        </p:txBody>
      </p:sp>
      <p:sp>
        <p:nvSpPr>
          <p:cNvPr id="9" name="Rectangle 8">
            <a:extLst>
              <a:ext uri="{FF2B5EF4-FFF2-40B4-BE49-F238E27FC236}">
                <a16:creationId xmlns:a16="http://schemas.microsoft.com/office/drawing/2014/main" id="{A70E0475-4E4B-DBB0-A955-42B30F60CC36}"/>
              </a:ext>
            </a:extLst>
          </p:cNvPr>
          <p:cNvSpPr/>
          <p:nvPr/>
        </p:nvSpPr>
        <p:spPr>
          <a:xfrm>
            <a:off x="9100841" y="3535260"/>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PQR Ltd</a:t>
            </a:r>
          </a:p>
        </p:txBody>
      </p:sp>
      <p:sp>
        <p:nvSpPr>
          <p:cNvPr id="10" name="Rectangle 9">
            <a:extLst>
              <a:ext uri="{FF2B5EF4-FFF2-40B4-BE49-F238E27FC236}">
                <a16:creationId xmlns:a16="http://schemas.microsoft.com/office/drawing/2014/main" id="{7B094B1B-928F-5E1E-C008-E1CD773047E2}"/>
              </a:ext>
            </a:extLst>
          </p:cNvPr>
          <p:cNvSpPr/>
          <p:nvPr/>
        </p:nvSpPr>
        <p:spPr>
          <a:xfrm>
            <a:off x="9100840" y="2645831"/>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XYZ Ltd.</a:t>
            </a:r>
          </a:p>
        </p:txBody>
      </p:sp>
      <p:cxnSp>
        <p:nvCxnSpPr>
          <p:cNvPr id="11" name="Straight Arrow Connector 10">
            <a:extLst>
              <a:ext uri="{FF2B5EF4-FFF2-40B4-BE49-F238E27FC236}">
                <a16:creationId xmlns:a16="http://schemas.microsoft.com/office/drawing/2014/main" id="{454F894D-70D8-FEE1-8FDA-5E13C5A6A8D8}"/>
              </a:ext>
            </a:extLst>
          </p:cNvPr>
          <p:cNvCxnSpPr>
            <a:stCxn id="10" idx="2"/>
            <a:endCxn id="9" idx="0"/>
          </p:cNvCxnSpPr>
          <p:nvPr/>
        </p:nvCxnSpPr>
        <p:spPr>
          <a:xfrm>
            <a:off x="9942412" y="3147537"/>
            <a:ext cx="1" cy="38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09278E-585C-9015-F0CD-A654841E4AAB}"/>
              </a:ext>
            </a:extLst>
          </p:cNvPr>
          <p:cNvCxnSpPr/>
          <p:nvPr/>
        </p:nvCxnSpPr>
        <p:spPr>
          <a:xfrm>
            <a:off x="7954469" y="3146535"/>
            <a:ext cx="1" cy="38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439D8C0-3645-DD50-CCAA-533149E20246}"/>
              </a:ext>
            </a:extLst>
          </p:cNvPr>
          <p:cNvSpPr/>
          <p:nvPr/>
        </p:nvSpPr>
        <p:spPr>
          <a:xfrm>
            <a:off x="7118293" y="2644829"/>
            <a:ext cx="1683143" cy="501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Shareholders</a:t>
            </a:r>
          </a:p>
        </p:txBody>
      </p:sp>
      <p:sp>
        <p:nvSpPr>
          <p:cNvPr id="14" name="Rectangle 13">
            <a:extLst>
              <a:ext uri="{FF2B5EF4-FFF2-40B4-BE49-F238E27FC236}">
                <a16:creationId xmlns:a16="http://schemas.microsoft.com/office/drawing/2014/main" id="{CCA5C495-0D55-F053-D143-496038F0E81A}"/>
              </a:ext>
            </a:extLst>
          </p:cNvPr>
          <p:cNvSpPr/>
          <p:nvPr/>
        </p:nvSpPr>
        <p:spPr>
          <a:xfrm>
            <a:off x="7118293" y="4149630"/>
            <a:ext cx="836177" cy="274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500"/>
              <a:t>U1</a:t>
            </a:r>
          </a:p>
        </p:txBody>
      </p:sp>
      <p:sp>
        <p:nvSpPr>
          <p:cNvPr id="15" name="Rectangle 14">
            <a:extLst>
              <a:ext uri="{FF2B5EF4-FFF2-40B4-BE49-F238E27FC236}">
                <a16:creationId xmlns:a16="http://schemas.microsoft.com/office/drawing/2014/main" id="{28A1896D-0145-0AC5-7034-82F313A864BC}"/>
              </a:ext>
            </a:extLst>
          </p:cNvPr>
          <p:cNvSpPr/>
          <p:nvPr/>
        </p:nvSpPr>
        <p:spPr>
          <a:xfrm>
            <a:off x="7997627" y="4148281"/>
            <a:ext cx="836177" cy="274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500"/>
              <a:t>U2</a:t>
            </a:r>
          </a:p>
        </p:txBody>
      </p:sp>
      <p:cxnSp>
        <p:nvCxnSpPr>
          <p:cNvPr id="16" name="Straight Arrow Connector 15">
            <a:extLst>
              <a:ext uri="{FF2B5EF4-FFF2-40B4-BE49-F238E27FC236}">
                <a16:creationId xmlns:a16="http://schemas.microsoft.com/office/drawing/2014/main" id="{58A22C10-54F9-C67C-FB37-646B07E3CE15}"/>
              </a:ext>
            </a:extLst>
          </p:cNvPr>
          <p:cNvCxnSpPr>
            <a:stCxn id="15" idx="2"/>
          </p:cNvCxnSpPr>
          <p:nvPr/>
        </p:nvCxnSpPr>
        <p:spPr>
          <a:xfrm flipH="1">
            <a:off x="8415715" y="4423090"/>
            <a:ext cx="1" cy="34153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F5E014-2AD6-8BB7-2902-7C5B1E3B8FD3}"/>
              </a:ext>
            </a:extLst>
          </p:cNvPr>
          <p:cNvCxnSpPr/>
          <p:nvPr/>
        </p:nvCxnSpPr>
        <p:spPr>
          <a:xfrm>
            <a:off x="8415716" y="4764625"/>
            <a:ext cx="15266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17A27D-A619-D129-4875-5F7E57446C15}"/>
              </a:ext>
            </a:extLst>
          </p:cNvPr>
          <p:cNvCxnSpPr>
            <a:endCxn id="9" idx="2"/>
          </p:cNvCxnSpPr>
          <p:nvPr/>
        </p:nvCxnSpPr>
        <p:spPr>
          <a:xfrm flipV="1">
            <a:off x="9942413" y="4036966"/>
            <a:ext cx="0" cy="72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B6E894-358E-0D5A-DCCF-6B1802020728}"/>
              </a:ext>
            </a:extLst>
          </p:cNvPr>
          <p:cNvSpPr txBox="1"/>
          <p:nvPr/>
        </p:nvSpPr>
        <p:spPr>
          <a:xfrm>
            <a:off x="8836458" y="4802880"/>
            <a:ext cx="1210456" cy="276999"/>
          </a:xfrm>
          <a:prstGeom prst="rect">
            <a:avLst/>
          </a:prstGeom>
          <a:noFill/>
        </p:spPr>
        <p:txBody>
          <a:bodyPr wrap="square" rtlCol="0">
            <a:spAutoFit/>
          </a:bodyPr>
          <a:lstStyle/>
          <a:p>
            <a:r>
              <a:rPr lang="en-IN" sz="1200"/>
              <a:t>Demerger</a:t>
            </a:r>
          </a:p>
        </p:txBody>
      </p:sp>
      <p:cxnSp>
        <p:nvCxnSpPr>
          <p:cNvPr id="20" name="Straight Arrow Connector 19">
            <a:extLst>
              <a:ext uri="{FF2B5EF4-FFF2-40B4-BE49-F238E27FC236}">
                <a16:creationId xmlns:a16="http://schemas.microsoft.com/office/drawing/2014/main" id="{A4D98FFD-B488-1EDF-AE54-C33A1AEEF5B9}"/>
              </a:ext>
            </a:extLst>
          </p:cNvPr>
          <p:cNvCxnSpPr>
            <a:stCxn id="10" idx="0"/>
          </p:cNvCxnSpPr>
          <p:nvPr/>
        </p:nvCxnSpPr>
        <p:spPr>
          <a:xfrm flipH="1" flipV="1">
            <a:off x="9942411" y="2323251"/>
            <a:ext cx="1" cy="322580"/>
          </a:xfrm>
          <a:prstGeom prst="straightConnector1">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AE0834-7E92-7A98-0A35-4C11B45FB313}"/>
              </a:ext>
            </a:extLst>
          </p:cNvPr>
          <p:cNvCxnSpPr/>
          <p:nvPr/>
        </p:nvCxnSpPr>
        <p:spPr>
          <a:xfrm>
            <a:off x="7958923" y="2323251"/>
            <a:ext cx="197959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2D9EAF-1CA5-A2DE-232E-08A3B48D9D55}"/>
              </a:ext>
            </a:extLst>
          </p:cNvPr>
          <p:cNvCxnSpPr>
            <a:endCxn id="13" idx="0"/>
          </p:cNvCxnSpPr>
          <p:nvPr/>
        </p:nvCxnSpPr>
        <p:spPr>
          <a:xfrm>
            <a:off x="7954470" y="2323251"/>
            <a:ext cx="5395" cy="321578"/>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FC598AB-B447-0964-A40C-189933B19792}"/>
              </a:ext>
            </a:extLst>
          </p:cNvPr>
          <p:cNvSpPr txBox="1"/>
          <p:nvPr/>
        </p:nvSpPr>
        <p:spPr>
          <a:xfrm>
            <a:off x="8415716" y="2002491"/>
            <a:ext cx="1683142" cy="276999"/>
          </a:xfrm>
          <a:prstGeom prst="rect">
            <a:avLst/>
          </a:prstGeom>
          <a:noFill/>
        </p:spPr>
        <p:txBody>
          <a:bodyPr wrap="square" rtlCol="0">
            <a:spAutoFit/>
          </a:bodyPr>
          <a:lstStyle/>
          <a:p>
            <a:r>
              <a:rPr lang="en-IN" sz="1200"/>
              <a:t>Issue of shares</a:t>
            </a:r>
          </a:p>
        </p:txBody>
      </p:sp>
      <p:sp>
        <p:nvSpPr>
          <p:cNvPr id="24" name="TextBox 23">
            <a:extLst>
              <a:ext uri="{FF2B5EF4-FFF2-40B4-BE49-F238E27FC236}">
                <a16:creationId xmlns:a16="http://schemas.microsoft.com/office/drawing/2014/main" id="{5A3A13CC-C329-35C1-C66F-DED23BEF0BDC}"/>
              </a:ext>
            </a:extLst>
          </p:cNvPr>
          <p:cNvSpPr txBox="1"/>
          <p:nvPr/>
        </p:nvSpPr>
        <p:spPr>
          <a:xfrm>
            <a:off x="9994312" y="3183229"/>
            <a:ext cx="1210456" cy="246221"/>
          </a:xfrm>
          <a:prstGeom prst="rect">
            <a:avLst/>
          </a:prstGeom>
          <a:noFill/>
        </p:spPr>
        <p:txBody>
          <a:bodyPr wrap="square" rtlCol="0">
            <a:spAutoFit/>
          </a:bodyPr>
          <a:lstStyle/>
          <a:p>
            <a:r>
              <a:rPr lang="en-IN" sz="1000"/>
              <a:t>100%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61475" y="778272"/>
            <a:ext cx="10270273"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Case study 3 - Adjustment against Securities Premium</a:t>
            </a:r>
            <a:endParaRPr lang="en-US" sz="2950" dirty="0"/>
          </a:p>
        </p:txBody>
      </p:sp>
      <p:sp>
        <p:nvSpPr>
          <p:cNvPr id="3" name="Text 1"/>
          <p:cNvSpPr/>
          <p:nvPr/>
        </p:nvSpPr>
        <p:spPr>
          <a:xfrm>
            <a:off x="661475" y="1628775"/>
            <a:ext cx="10868745" cy="1341834"/>
          </a:xfrm>
          <a:prstGeom prst="rect">
            <a:avLst/>
          </a:prstGeom>
          <a:noFill/>
          <a:ln/>
        </p:spPr>
        <p:txBody>
          <a:bodyPr wrap="square" lIns="0" tIns="0" rIns="0" bIns="0" rtlCol="0" anchor="t">
            <a:normAutofit/>
          </a:bodyPr>
          <a:lstStyle/>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ABC is proposed to be merged into PQR.</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PQR intends to adjust the excess of consideration paid over the net assets against the Securities Premium.? </a:t>
            </a:r>
            <a:endParaRPr lang="en-US" sz="1450" dirty="0"/>
          </a:p>
          <a:p>
            <a:pPr marL="294640" indent="-294640" algn="l">
              <a:lnSpc>
                <a:spcPct val="133000"/>
              </a:lnSpc>
              <a:buSzPct val="100000"/>
              <a:buChar char="•"/>
            </a:pPr>
            <a:r>
              <a:rPr lang="en-US" sz="1450" b="1" dirty="0">
                <a:solidFill>
                  <a:srgbClr val="1E3063"/>
                </a:solidFill>
                <a:latin typeface="Instrument Sans Bold" pitchFamily="34" charset="0"/>
                <a:ea typeface="Instrument Sans Bold" pitchFamily="34" charset="-122"/>
                <a:cs typeface="Instrument Sans Bold" pitchFamily="34" charset="-120"/>
              </a:rPr>
              <a:t>Can Securities Premium be reduced or utilized through an NCLT-approved merger scheme without undertaking separate proceedings under Section 66 of the Companies Act, 2013?</a:t>
            </a:r>
            <a:endParaRPr lang="en-US" sz="1450" dirty="0"/>
          </a:p>
        </p:txBody>
      </p:sp>
      <p:sp>
        <p:nvSpPr>
          <p:cNvPr id="4" name="Shape 2"/>
          <p:cNvSpPr/>
          <p:nvPr/>
        </p:nvSpPr>
        <p:spPr>
          <a:xfrm>
            <a:off x="661475" y="3183235"/>
            <a:ext cx="3496877" cy="2896493"/>
          </a:xfrm>
          <a:prstGeom prst="roundRect">
            <a:avLst>
              <a:gd name="adj" fmla="val 5873"/>
            </a:avLst>
          </a:prstGeom>
          <a:solidFill>
            <a:srgbClr val="CEE6FD"/>
          </a:solidFill>
          <a:ln/>
        </p:spPr>
        <p:txBody>
          <a:bodyPr/>
          <a:lstStyle/>
          <a:p>
            <a:endParaRPr lang="en-IN"/>
          </a:p>
        </p:txBody>
      </p:sp>
      <p:sp>
        <p:nvSpPr>
          <p:cNvPr id="5" name="Text 3"/>
          <p:cNvSpPr/>
          <p:nvPr/>
        </p:nvSpPr>
        <p:spPr>
          <a:xfrm>
            <a:off x="850482" y="3372247"/>
            <a:ext cx="2625659"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Governed by Section 52</a:t>
            </a:r>
            <a:endParaRPr lang="en-US" sz="1850" dirty="0"/>
          </a:p>
        </p:txBody>
      </p:sp>
      <p:sp>
        <p:nvSpPr>
          <p:cNvPr id="6" name="Text 4"/>
          <p:cNvSpPr/>
          <p:nvPr/>
        </p:nvSpPr>
        <p:spPr>
          <a:xfrm>
            <a:off x="850482" y="3780929"/>
            <a:ext cx="3118863" cy="1512094"/>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Since Securities Premium Account is governed by Section 52, its reduction/utilization may be regarded as a transaction akin to capital reduction.</a:t>
            </a:r>
            <a:endParaRPr lang="en-US" sz="1450" dirty="0"/>
          </a:p>
        </p:txBody>
      </p:sp>
      <p:sp>
        <p:nvSpPr>
          <p:cNvPr id="7" name="Shape 5"/>
          <p:cNvSpPr/>
          <p:nvPr/>
        </p:nvSpPr>
        <p:spPr>
          <a:xfrm>
            <a:off x="4347359" y="3183235"/>
            <a:ext cx="3496877" cy="2896493"/>
          </a:xfrm>
          <a:prstGeom prst="roundRect">
            <a:avLst>
              <a:gd name="adj" fmla="val 5873"/>
            </a:avLst>
          </a:prstGeom>
          <a:solidFill>
            <a:srgbClr val="CEE6FD"/>
          </a:solidFill>
          <a:ln/>
        </p:spPr>
        <p:txBody>
          <a:bodyPr/>
          <a:lstStyle/>
          <a:p>
            <a:endParaRPr lang="en-IN"/>
          </a:p>
        </p:txBody>
      </p:sp>
      <p:sp>
        <p:nvSpPr>
          <p:cNvPr id="8" name="Text 6"/>
          <p:cNvSpPr/>
          <p:nvPr/>
        </p:nvSpPr>
        <p:spPr>
          <a:xfrm>
            <a:off x="4536366" y="3372247"/>
            <a:ext cx="2608594"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Integral Part of Scheme</a:t>
            </a:r>
            <a:endParaRPr lang="en-US" sz="1850" dirty="0"/>
          </a:p>
        </p:txBody>
      </p:sp>
      <p:sp>
        <p:nvSpPr>
          <p:cNvPr id="9" name="Text 7"/>
          <p:cNvSpPr/>
          <p:nvPr/>
        </p:nvSpPr>
        <p:spPr>
          <a:xfrm>
            <a:off x="4536366" y="3780929"/>
            <a:ext cx="3118863" cy="1814513"/>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Where the scheme involves reduction, cancellation or write-off of Securities Premium, merger schemes typically provide that such reduction shall form an integral part of the scheme.</a:t>
            </a:r>
            <a:endParaRPr lang="en-US" sz="1450" dirty="0"/>
          </a:p>
        </p:txBody>
      </p:sp>
      <p:sp>
        <p:nvSpPr>
          <p:cNvPr id="10" name="Shape 8"/>
          <p:cNvSpPr/>
          <p:nvPr/>
        </p:nvSpPr>
        <p:spPr>
          <a:xfrm>
            <a:off x="8033244" y="3183235"/>
            <a:ext cx="3496877" cy="2896493"/>
          </a:xfrm>
          <a:prstGeom prst="roundRect">
            <a:avLst>
              <a:gd name="adj" fmla="val 5873"/>
            </a:avLst>
          </a:prstGeom>
          <a:solidFill>
            <a:srgbClr val="CEE6FD"/>
          </a:solidFill>
          <a:ln/>
        </p:spPr>
        <p:txBody>
          <a:bodyPr/>
          <a:lstStyle/>
          <a:p>
            <a:endParaRPr lang="en-IN"/>
          </a:p>
        </p:txBody>
      </p:sp>
      <p:sp>
        <p:nvSpPr>
          <p:cNvPr id="11" name="Text 9"/>
          <p:cNvSpPr/>
          <p:nvPr/>
        </p:nvSpPr>
        <p:spPr>
          <a:xfrm>
            <a:off x="8222251" y="3372247"/>
            <a:ext cx="3118863" cy="590550"/>
          </a:xfrm>
          <a:prstGeom prst="rect">
            <a:avLst/>
          </a:prstGeom>
          <a:noFill/>
          <a:ln/>
        </p:spPr>
        <p:txBody>
          <a:bodyPr wrap="square" lIns="0" tIns="0" rIns="0" bIns="0" rtlCol="0" anchor="t">
            <a:normAutofit/>
          </a:bodyPr>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NCLT Approval as Deemed Compliance</a:t>
            </a:r>
            <a:endParaRPr lang="en-US" sz="1850" dirty="0"/>
          </a:p>
        </p:txBody>
      </p:sp>
      <p:sp>
        <p:nvSpPr>
          <p:cNvPr id="12" name="Text 10"/>
          <p:cNvSpPr/>
          <p:nvPr/>
        </p:nvSpPr>
        <p:spPr>
          <a:xfrm>
            <a:off x="8222251" y="4076204"/>
            <a:ext cx="3118863" cy="1814513"/>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scheme generally includes a clause that NCLT approval shall be deemed compliance with Section 66, eliminating the need for separate capital reduction proceedings.</a:t>
            </a:r>
            <a:endParaRPr lang="en-US" sz="14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61475" y="924917"/>
            <a:ext cx="11038901"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Case Study 4 - Pooling of Interest under Ind AS — Suo Moto</a:t>
            </a:r>
            <a:endParaRPr lang="en-US" sz="2950" dirty="0"/>
          </a:p>
        </p:txBody>
      </p:sp>
      <p:sp>
        <p:nvSpPr>
          <p:cNvPr id="3" name="Text 1"/>
          <p:cNvSpPr/>
          <p:nvPr/>
        </p:nvSpPr>
        <p:spPr>
          <a:xfrm>
            <a:off x="661475" y="1775420"/>
            <a:ext cx="10868745" cy="4157662"/>
          </a:xfrm>
          <a:prstGeom prst="rect">
            <a:avLst/>
          </a:prstGeom>
          <a:noFill/>
          <a:ln/>
        </p:spPr>
        <p:txBody>
          <a:bodyPr wrap="square" lIns="0" tIns="0" rIns="0" bIns="0" rtlCol="0" anchor="t">
            <a:normAutofit/>
          </a:bodyPr>
          <a:lstStyle/>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ABC is proposed to be merged into PQR.</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PQR presently follows Accounting Standards (AS).</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The commercial objective is to:</a:t>
            </a:r>
            <a:endParaRPr lang="en-US" sz="1450" dirty="0"/>
          </a:p>
          <a:p>
            <a:pPr marL="589280" lvl="1"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preserve the identity of the transferor company's reserves in the books of the transferee company; and</a:t>
            </a:r>
            <a:endParaRPr lang="en-US" sz="1450" dirty="0"/>
          </a:p>
          <a:p>
            <a:pPr marL="589280" lvl="1"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issue preference shares (instead of only equity shares) as part of the merger consideration.</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Under AS-14, preservation of the identity of reserves is available only where the merger qualifies as an amalgamation in the nature of merger.</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One of the essential conditions for such treatment is that the consideration should be discharged *only by the issue of equity shares* (except for cash paid in respect of fractional entitlements).</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Accordingly, issuance of preference shares as merger consideration would result in the merger failing to qualify as an amalgamation in the nature of merger, thereby preventing preservation of the identity of reserves.</a:t>
            </a:r>
            <a:endParaRPr lang="en-US" sz="1450" dirty="0"/>
          </a:p>
          <a:p>
            <a:pPr marL="294640" indent="-294640" algn="l">
              <a:lnSpc>
                <a:spcPct val="133000"/>
              </a:lnSpc>
              <a:buSzPct val="100000"/>
              <a:buChar char="•"/>
            </a:pPr>
            <a:r>
              <a:rPr lang="en-US" sz="1450" b="1" dirty="0">
                <a:solidFill>
                  <a:srgbClr val="1E3063"/>
                </a:solidFill>
                <a:latin typeface="Instrument Sans Bold" pitchFamily="34" charset="0"/>
                <a:ea typeface="Instrument Sans Bold" pitchFamily="34" charset="-122"/>
                <a:cs typeface="Instrument Sans Bold" pitchFamily="34" charset="-120"/>
              </a:rPr>
              <a:t>Whether the company can suo moto adopt Ind AS to achieve the aforesaid objective?</a:t>
            </a:r>
            <a:endParaRPr lang="en-US" sz="14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61475" y="757039"/>
            <a:ext cx="7898508"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Case study 5 - Depreciation on Intangible</a:t>
            </a:r>
            <a:endParaRPr lang="en-US" sz="2950" dirty="0"/>
          </a:p>
        </p:txBody>
      </p:sp>
      <p:sp>
        <p:nvSpPr>
          <p:cNvPr id="3" name="Text 1"/>
          <p:cNvSpPr/>
          <p:nvPr/>
        </p:nvSpPr>
        <p:spPr>
          <a:xfrm>
            <a:off x="661475" y="1607542"/>
            <a:ext cx="10868745" cy="2617589"/>
          </a:xfrm>
          <a:prstGeom prst="rect">
            <a:avLst/>
          </a:prstGeom>
          <a:noFill/>
          <a:ln/>
        </p:spPr>
        <p:txBody>
          <a:bodyPr wrap="square" lIns="0" tIns="0" rIns="0" bIns="0" rtlCol="0" anchor="t">
            <a:normAutofit/>
          </a:bodyPr>
          <a:lstStyle/>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ABC owns an undertaking comprising, inter alia, a significant and skilled workforce.</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The management proposes to transfer the said undertaking to PQR (a wholly-owned subsidiary of ABC) by way of slump sale.</a:t>
            </a:r>
            <a:endParaRPr lang="en-US" sz="1450" dirty="0"/>
          </a:p>
          <a:p>
            <a:pPr marL="294640" indent="-294640" algn="l">
              <a:lnSpc>
                <a:spcPct val="133000"/>
              </a:lnSpc>
              <a:buSzPct val="100000"/>
              <a:buChar char="•"/>
            </a:pPr>
            <a:r>
              <a:rPr lang="en-US" sz="1450" dirty="0">
                <a:solidFill>
                  <a:srgbClr val="1E3063"/>
                </a:solidFill>
                <a:latin typeface="Instrument Sans Medium" pitchFamily="34" charset="0"/>
                <a:ea typeface="Instrument Sans Medium" pitchFamily="34" charset="-122"/>
                <a:cs typeface="Instrument Sans Medium" pitchFamily="34" charset="-120"/>
              </a:rPr>
              <a:t>A specific portion of the lump sum consideration would be attributed to the workforce, duly supported by an independent valuation.</a:t>
            </a:r>
            <a:endParaRPr lang="en-US" sz="1450" dirty="0"/>
          </a:p>
          <a:p>
            <a:pPr marL="294640" indent="-294640" algn="l">
              <a:lnSpc>
                <a:spcPct val="133000"/>
              </a:lnSpc>
              <a:buSzPct val="100000"/>
              <a:buChar char="•"/>
            </a:pPr>
            <a:r>
              <a:rPr lang="en-US" sz="1450" b="1" dirty="0">
                <a:solidFill>
                  <a:srgbClr val="1E3063"/>
                </a:solidFill>
                <a:latin typeface="Instrument Sans Bold" pitchFamily="34" charset="0"/>
                <a:ea typeface="Instrument Sans Bold" pitchFamily="34" charset="-122"/>
                <a:cs typeface="Instrument Sans Bold" pitchFamily="34" charset="-120"/>
              </a:rPr>
              <a:t>Whether PQR (the transferee), can </a:t>
            </a:r>
            <a:r>
              <a:rPr lang="en-US" sz="1450" b="1" dirty="0" err="1">
                <a:solidFill>
                  <a:srgbClr val="1E3063"/>
                </a:solidFill>
                <a:latin typeface="Instrument Sans Bold" pitchFamily="34" charset="0"/>
                <a:ea typeface="Instrument Sans Bold" pitchFamily="34" charset="-122"/>
                <a:cs typeface="Instrument Sans Bold" pitchFamily="34" charset="-120"/>
              </a:rPr>
              <a:t>recognise</a:t>
            </a:r>
            <a:r>
              <a:rPr lang="en-US" sz="1450" b="1" dirty="0">
                <a:solidFill>
                  <a:srgbClr val="1E3063"/>
                </a:solidFill>
                <a:latin typeface="Instrument Sans Bold" pitchFamily="34" charset="0"/>
                <a:ea typeface="Instrument Sans Bold" pitchFamily="34" charset="-122"/>
                <a:cs typeface="Instrument Sans Bold" pitchFamily="34" charset="-120"/>
              </a:rPr>
              <a:t> the workforce so acquired as an intangible asset in the nature of "business or commercial rights of similar nature" under Section 32(1)(ii) of the Income-tax Act, 1961, and consequently, claim depreciation thereon?</a:t>
            </a:r>
            <a:endParaRPr lang="en-US" sz="1450" dirty="0"/>
          </a:p>
        </p:txBody>
      </p:sp>
      <p:sp>
        <p:nvSpPr>
          <p:cNvPr id="4" name="Shape 2"/>
          <p:cNvSpPr/>
          <p:nvPr/>
        </p:nvSpPr>
        <p:spPr>
          <a:xfrm>
            <a:off x="661475" y="4437757"/>
            <a:ext cx="10868745" cy="1663204"/>
          </a:xfrm>
          <a:prstGeom prst="roundRect">
            <a:avLst>
              <a:gd name="adj" fmla="val 10228"/>
            </a:avLst>
          </a:prstGeom>
          <a:solidFill>
            <a:srgbClr val="CEE6FD"/>
          </a:solidFill>
          <a:ln/>
        </p:spPr>
        <p:txBody>
          <a:bodyPr/>
          <a:lstStyle/>
          <a:p>
            <a:endParaRPr lang="en-IN"/>
          </a:p>
        </p:txBody>
      </p:sp>
      <p:pic>
        <p:nvPicPr>
          <p:cNvPr id="5" name="Image 0" descr="preencoded.png"/>
          <p:cNvPicPr>
            <a:picLocks noChangeAspect="1"/>
          </p:cNvPicPr>
          <p:nvPr/>
        </p:nvPicPr>
        <p:blipFill>
          <a:blip r:embed="rId3"/>
          <a:stretch>
            <a:fillRect/>
          </a:stretch>
        </p:blipFill>
        <p:spPr>
          <a:xfrm>
            <a:off x="850482" y="4705449"/>
            <a:ext cx="236234" cy="189012"/>
          </a:xfrm>
          <a:prstGeom prst="rect">
            <a:avLst/>
          </a:prstGeom>
        </p:spPr>
      </p:pic>
      <p:sp>
        <p:nvSpPr>
          <p:cNvPr id="6" name="Text 3"/>
          <p:cNvSpPr/>
          <p:nvPr/>
        </p:nvSpPr>
        <p:spPr>
          <a:xfrm>
            <a:off x="1275723" y="4673997"/>
            <a:ext cx="10065490" cy="1209675"/>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000000"/>
                </a:solidFill>
                <a:latin typeface="Instrument Sans Medium" pitchFamily="34" charset="0"/>
                <a:ea typeface="Instrument Sans Medium" pitchFamily="34" charset="-122"/>
                <a:cs typeface="Instrument Sans Medium" pitchFamily="34" charset="-120"/>
              </a:rPr>
              <a:t>The Tribunal in </a:t>
            </a:r>
            <a:r>
              <a:rPr lang="en-US" sz="1450" b="1" dirty="0">
                <a:solidFill>
                  <a:srgbClr val="000000"/>
                </a:solidFill>
                <a:latin typeface="Instrument Sans Bold" pitchFamily="34" charset="0"/>
                <a:ea typeface="Instrument Sans Bold" pitchFamily="34" charset="-122"/>
                <a:cs typeface="Instrument Sans Bold" pitchFamily="34" charset="-120"/>
              </a:rPr>
              <a:t>TV Today Network Ltd. vs ACIT (ITAT Delhi, 18.05.2026)</a:t>
            </a:r>
            <a:r>
              <a:rPr lang="en-US" sz="1450" dirty="0">
                <a:solidFill>
                  <a:srgbClr val="000000"/>
                </a:solidFill>
                <a:latin typeface="Instrument Sans Medium" pitchFamily="34" charset="0"/>
                <a:ea typeface="Instrument Sans Medium" pitchFamily="34" charset="-122"/>
                <a:cs typeface="Instrument Sans Medium" pitchFamily="34" charset="-120"/>
              </a:rPr>
              <a:t> allowed depreciation of Rs. 1.52 Cr @ 25% u/s 32(1)(ii) on "intangible workforce" of Rs. 6.10 Cr acquired via slump sale of LMIL's digital business, holding that a skilled workforce transferred on continuity-of-service basis constitutes "business or commercial rights of similar nature". The sixth proviso to s.32(1) was held inapplicable as it covers amalgamation/demerger, not slump sale.</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1475" y="1366441"/>
            <a:ext cx="4389923"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Key Definitions</a:t>
            </a:r>
            <a:endParaRPr lang="en-US" sz="2950" dirty="0"/>
          </a:p>
        </p:txBody>
      </p:sp>
      <p:sp>
        <p:nvSpPr>
          <p:cNvPr id="3" name="Shape 1"/>
          <p:cNvSpPr/>
          <p:nvPr/>
        </p:nvSpPr>
        <p:spPr>
          <a:xfrm>
            <a:off x="661475" y="2216944"/>
            <a:ext cx="5339820" cy="1693962"/>
          </a:xfrm>
          <a:prstGeom prst="roundRect">
            <a:avLst>
              <a:gd name="adj" fmla="val 10043"/>
            </a:avLst>
          </a:prstGeom>
          <a:solidFill>
            <a:srgbClr val="CEE6FD"/>
          </a:solidFill>
          <a:ln/>
        </p:spPr>
        <p:txBody>
          <a:bodyPr/>
          <a:lstStyle/>
          <a:p>
            <a:endParaRPr lang="en-IN"/>
          </a:p>
        </p:txBody>
      </p:sp>
      <p:sp>
        <p:nvSpPr>
          <p:cNvPr id="4" name="Text 2"/>
          <p:cNvSpPr/>
          <p:nvPr/>
        </p:nvSpPr>
        <p:spPr>
          <a:xfrm>
            <a:off x="850482" y="2405955"/>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Appointed Date</a:t>
            </a:r>
            <a:endParaRPr lang="en-US" sz="1850" dirty="0"/>
          </a:p>
        </p:txBody>
      </p:sp>
      <p:sp>
        <p:nvSpPr>
          <p:cNvPr id="5" name="Text 3"/>
          <p:cNvSpPr/>
          <p:nvPr/>
        </p:nvSpPr>
        <p:spPr>
          <a:xfrm>
            <a:off x="850482" y="2814638"/>
            <a:ext cx="4961806"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date from which the transfer is operationally and financially deemed effective.</a:t>
            </a:r>
            <a:endParaRPr lang="en-US" sz="1450" dirty="0"/>
          </a:p>
        </p:txBody>
      </p:sp>
      <p:sp>
        <p:nvSpPr>
          <p:cNvPr id="6" name="Shape 4"/>
          <p:cNvSpPr/>
          <p:nvPr/>
        </p:nvSpPr>
        <p:spPr>
          <a:xfrm>
            <a:off x="6190301" y="2216944"/>
            <a:ext cx="5339919" cy="1693962"/>
          </a:xfrm>
          <a:prstGeom prst="roundRect">
            <a:avLst>
              <a:gd name="adj" fmla="val 10043"/>
            </a:avLst>
          </a:prstGeom>
          <a:solidFill>
            <a:srgbClr val="CEE6FD"/>
          </a:solidFill>
          <a:ln/>
        </p:spPr>
        <p:txBody>
          <a:bodyPr/>
          <a:lstStyle/>
          <a:p>
            <a:endParaRPr lang="en-IN"/>
          </a:p>
        </p:txBody>
      </p:sp>
      <p:sp>
        <p:nvSpPr>
          <p:cNvPr id="7" name="Text 5"/>
          <p:cNvSpPr/>
          <p:nvPr/>
        </p:nvSpPr>
        <p:spPr>
          <a:xfrm>
            <a:off x="6379308" y="2405955"/>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Effective Date</a:t>
            </a:r>
            <a:endParaRPr lang="en-US" sz="1850" dirty="0"/>
          </a:p>
        </p:txBody>
      </p:sp>
      <p:sp>
        <p:nvSpPr>
          <p:cNvPr id="8" name="Text 6"/>
          <p:cNvSpPr/>
          <p:nvPr/>
        </p:nvSpPr>
        <p:spPr>
          <a:xfrm>
            <a:off x="6379308" y="2814638"/>
            <a:ext cx="4961905"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date on which all approvals are obtained and the order is filed with the RoC, making the scheme legally binding.</a:t>
            </a:r>
            <a:endParaRPr lang="en-US" sz="1450" dirty="0"/>
          </a:p>
        </p:txBody>
      </p:sp>
      <p:sp>
        <p:nvSpPr>
          <p:cNvPr id="9" name="Shape 7"/>
          <p:cNvSpPr/>
          <p:nvPr/>
        </p:nvSpPr>
        <p:spPr>
          <a:xfrm>
            <a:off x="661475" y="4099917"/>
            <a:ext cx="5339820" cy="1391543"/>
          </a:xfrm>
          <a:prstGeom prst="roundRect">
            <a:avLst>
              <a:gd name="adj" fmla="val 12225"/>
            </a:avLst>
          </a:prstGeom>
          <a:solidFill>
            <a:srgbClr val="CEE6FD"/>
          </a:solidFill>
          <a:ln/>
        </p:spPr>
        <p:txBody>
          <a:bodyPr/>
          <a:lstStyle/>
          <a:p>
            <a:endParaRPr lang="en-IN"/>
          </a:p>
        </p:txBody>
      </p:sp>
      <p:sp>
        <p:nvSpPr>
          <p:cNvPr id="10" name="Text 8"/>
          <p:cNvSpPr/>
          <p:nvPr/>
        </p:nvSpPr>
        <p:spPr>
          <a:xfrm>
            <a:off x="850482" y="4288929"/>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Record Date</a:t>
            </a:r>
            <a:endParaRPr lang="en-US" sz="1850" dirty="0"/>
          </a:p>
        </p:txBody>
      </p:sp>
      <p:sp>
        <p:nvSpPr>
          <p:cNvPr id="11" name="Text 9"/>
          <p:cNvSpPr/>
          <p:nvPr/>
        </p:nvSpPr>
        <p:spPr>
          <a:xfrm>
            <a:off x="850482" y="4697611"/>
            <a:ext cx="4961806"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date fixed by the Board to determine eligible shareholders entitled to consideration.</a:t>
            </a:r>
            <a:endParaRPr lang="en-US" sz="1450" dirty="0"/>
          </a:p>
        </p:txBody>
      </p:sp>
      <p:sp>
        <p:nvSpPr>
          <p:cNvPr id="12" name="Shape 10"/>
          <p:cNvSpPr/>
          <p:nvPr/>
        </p:nvSpPr>
        <p:spPr>
          <a:xfrm>
            <a:off x="6190301" y="4099917"/>
            <a:ext cx="5339919" cy="1391543"/>
          </a:xfrm>
          <a:prstGeom prst="roundRect">
            <a:avLst>
              <a:gd name="adj" fmla="val 12225"/>
            </a:avLst>
          </a:prstGeom>
          <a:solidFill>
            <a:srgbClr val="CEE6FD"/>
          </a:solidFill>
          <a:ln/>
        </p:spPr>
        <p:txBody>
          <a:bodyPr/>
          <a:lstStyle/>
          <a:p>
            <a:endParaRPr lang="en-IN"/>
          </a:p>
        </p:txBody>
      </p:sp>
      <p:sp>
        <p:nvSpPr>
          <p:cNvPr id="13" name="Text 11"/>
          <p:cNvSpPr/>
          <p:nvPr/>
        </p:nvSpPr>
        <p:spPr>
          <a:xfrm>
            <a:off x="6379308" y="4288929"/>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Undertaking</a:t>
            </a:r>
            <a:endParaRPr lang="en-US" sz="1850" dirty="0"/>
          </a:p>
        </p:txBody>
      </p:sp>
      <p:sp>
        <p:nvSpPr>
          <p:cNvPr id="14" name="Text 12"/>
          <p:cNvSpPr/>
          <p:nvPr/>
        </p:nvSpPr>
        <p:spPr>
          <a:xfrm>
            <a:off x="6379308" y="4697611"/>
            <a:ext cx="4961905"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 comprehensive definition covering all assets, liabilities, IP, contracts, permits, and employees transferred.</a:t>
            </a:r>
            <a:endParaRPr lang="en-US" sz="14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AABFE-61FF-4E25-435A-294506CE416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41D8E5A-E93A-37E3-FD62-A73AA00F49E3}"/>
              </a:ext>
            </a:extLst>
          </p:cNvPr>
          <p:cNvSpPr/>
          <p:nvPr/>
        </p:nvSpPr>
        <p:spPr>
          <a:xfrm>
            <a:off x="661475" y="519807"/>
            <a:ext cx="8057552" cy="472480"/>
          </a:xfrm>
          <a:prstGeom prst="rect">
            <a:avLst/>
          </a:prstGeom>
          <a:noFill/>
          <a:ln/>
        </p:spPr>
        <p:txBody>
          <a:bodyPr wrap="none" lIns="0" tIns="0" rIns="0" bIns="0" rtlCol="0" anchor="t"/>
          <a:lstStyle/>
          <a:p>
            <a:pPr marL="0" indent="0" algn="l">
              <a:lnSpc>
                <a:spcPct val="104000"/>
              </a:lnSpc>
              <a:buNone/>
            </a:pPr>
            <a:r>
              <a:rPr lang="en-US" sz="2700" dirty="0">
                <a:solidFill>
                  <a:srgbClr val="091C53"/>
                </a:solidFill>
                <a:latin typeface="Instrument Sans SemiBold" pitchFamily="34" charset="0"/>
              </a:rPr>
              <a:t>Case Study 6 - Appointed date preceding Effective date by 2 years </a:t>
            </a:r>
            <a:endParaRPr lang="en-US" sz="2700" dirty="0"/>
          </a:p>
        </p:txBody>
      </p:sp>
      <p:sp>
        <p:nvSpPr>
          <p:cNvPr id="3" name="Text 1">
            <a:extLst>
              <a:ext uri="{FF2B5EF4-FFF2-40B4-BE49-F238E27FC236}">
                <a16:creationId xmlns:a16="http://schemas.microsoft.com/office/drawing/2014/main" id="{B2D76DFC-1585-9DB8-4061-610876669DA1}"/>
              </a:ext>
            </a:extLst>
          </p:cNvPr>
          <p:cNvSpPr/>
          <p:nvPr/>
        </p:nvSpPr>
        <p:spPr>
          <a:xfrm>
            <a:off x="661475" y="1397196"/>
            <a:ext cx="10868745" cy="1594837"/>
          </a:xfrm>
          <a:prstGeom prst="rect">
            <a:avLst/>
          </a:prstGeom>
          <a:noFill/>
          <a:ln/>
        </p:spPr>
        <p:txBody>
          <a:bodyPr wrap="square" lIns="0" tIns="0" rIns="0" bIns="0" rtlCol="0" anchor="t">
            <a:normAutofit fontScale="85000" lnSpcReduction="10000"/>
          </a:bodyPr>
          <a:lstStyle/>
          <a:p>
            <a:pPr marL="294640" indent="-294640">
              <a:lnSpc>
                <a:spcPct val="153000"/>
              </a:lnSpc>
              <a:buSzPct val="100000"/>
              <a:buChar char="•"/>
            </a:pPr>
            <a:r>
              <a:rPr lang="en-US" sz="1900" dirty="0">
                <a:solidFill>
                  <a:srgbClr val="1E3063"/>
                </a:solidFill>
                <a:latin typeface="Instrument Sans Medium" pitchFamily="34" charset="0"/>
              </a:rPr>
              <a:t>ABC is proposed to be merged into PQR. The Appointed date preceded the Effective date by 2 years. </a:t>
            </a:r>
          </a:p>
          <a:p>
            <a:pPr marL="294640" indent="-294640">
              <a:lnSpc>
                <a:spcPct val="153000"/>
              </a:lnSpc>
              <a:buSzPct val="100000"/>
              <a:buChar char="•"/>
            </a:pPr>
            <a:r>
              <a:rPr lang="en-IN" sz="1900" dirty="0">
                <a:solidFill>
                  <a:srgbClr val="1E3063"/>
                </a:solidFill>
                <a:latin typeface="Instrument Sans Medium" pitchFamily="34" charset="0"/>
              </a:rPr>
              <a:t>Prior to the Effective Date and before the sanctioning of the scheme, ABC Ltd. has already closed, audited, and filed its financial statements for the two years on a standalone basis. </a:t>
            </a:r>
          </a:p>
          <a:p>
            <a:pPr marL="294640" indent="-294640">
              <a:lnSpc>
                <a:spcPct val="153000"/>
              </a:lnSpc>
              <a:buSzPct val="100000"/>
              <a:buChar char="•"/>
            </a:pPr>
            <a:r>
              <a:rPr lang="en-IN" sz="1900" dirty="0">
                <a:solidFill>
                  <a:srgbClr val="1E3063"/>
                </a:solidFill>
                <a:latin typeface="Instrument Sans Medium" pitchFamily="34" charset="0"/>
              </a:rPr>
              <a:t>Once the scheme is sanctioned whether PQR is required to restate the financials from the Appointed Date?</a:t>
            </a:r>
            <a:endParaRPr lang="en-US" sz="1900" dirty="0">
              <a:solidFill>
                <a:srgbClr val="1E3063"/>
              </a:solidFill>
              <a:latin typeface="Instrument Sans Medium" pitchFamily="34" charset="0"/>
            </a:endParaRPr>
          </a:p>
          <a:p>
            <a:pPr>
              <a:lnSpc>
                <a:spcPct val="133000"/>
              </a:lnSpc>
            </a:pPr>
            <a:endParaRPr lang="en-US" sz="1450" dirty="0"/>
          </a:p>
        </p:txBody>
      </p:sp>
      <p:sp>
        <p:nvSpPr>
          <p:cNvPr id="4" name="Shape 2">
            <a:extLst>
              <a:ext uri="{FF2B5EF4-FFF2-40B4-BE49-F238E27FC236}">
                <a16:creationId xmlns:a16="http://schemas.microsoft.com/office/drawing/2014/main" id="{73BD9D02-70FA-7A14-A11F-92FF8960CAE8}"/>
              </a:ext>
            </a:extLst>
          </p:cNvPr>
          <p:cNvSpPr/>
          <p:nvPr/>
        </p:nvSpPr>
        <p:spPr>
          <a:xfrm>
            <a:off x="661475" y="2992033"/>
            <a:ext cx="5339820" cy="3346159"/>
          </a:xfrm>
          <a:prstGeom prst="roundRect">
            <a:avLst>
              <a:gd name="adj" fmla="val 8521"/>
            </a:avLst>
          </a:prstGeom>
          <a:solidFill>
            <a:srgbClr val="CEE6FD"/>
          </a:solidFill>
          <a:ln/>
        </p:spPr>
        <p:txBody>
          <a:bodyPr/>
          <a:lstStyle/>
          <a:p>
            <a:endParaRPr lang="en-IN"/>
          </a:p>
        </p:txBody>
      </p:sp>
      <p:sp>
        <p:nvSpPr>
          <p:cNvPr id="5" name="Text 3">
            <a:extLst>
              <a:ext uri="{FF2B5EF4-FFF2-40B4-BE49-F238E27FC236}">
                <a16:creationId xmlns:a16="http://schemas.microsoft.com/office/drawing/2014/main" id="{60D3FA4B-00EB-1F74-02D5-C06013951D58}"/>
              </a:ext>
            </a:extLst>
          </p:cNvPr>
          <p:cNvSpPr/>
          <p:nvPr/>
        </p:nvSpPr>
        <p:spPr>
          <a:xfrm>
            <a:off x="850482" y="3181046"/>
            <a:ext cx="2888682" cy="295275"/>
          </a:xfrm>
          <a:prstGeom prst="rect">
            <a:avLst/>
          </a:prstGeom>
          <a:noFill/>
          <a:ln/>
        </p:spPr>
        <p:txBody>
          <a:bodyPr wrap="none" lIns="0" tIns="0" rIns="0" bIns="0" rtlCol="0" anchor="t"/>
          <a:lstStyle/>
          <a:p>
            <a:pPr marL="0" indent="0" algn="l">
              <a:lnSpc>
                <a:spcPct val="104000"/>
              </a:lnSpc>
              <a:buNone/>
            </a:pPr>
            <a:r>
              <a:rPr lang="en-US" sz="1850" b="1" dirty="0">
                <a:solidFill>
                  <a:srgbClr val="1E3063"/>
                </a:solidFill>
                <a:latin typeface="Instrument Sans Bold" pitchFamily="34" charset="0"/>
                <a:ea typeface="Instrument Sans Bold" pitchFamily="34" charset="-122"/>
                <a:cs typeface="Instrument Sans Bold" pitchFamily="34" charset="-120"/>
              </a:rPr>
              <a:t>Accounting Treatment</a:t>
            </a:r>
            <a:endParaRPr lang="en-US" sz="1850" dirty="0"/>
          </a:p>
        </p:txBody>
      </p:sp>
      <p:sp>
        <p:nvSpPr>
          <p:cNvPr id="6" name="Text 4">
            <a:extLst>
              <a:ext uri="{FF2B5EF4-FFF2-40B4-BE49-F238E27FC236}">
                <a16:creationId xmlns:a16="http://schemas.microsoft.com/office/drawing/2014/main" id="{8555A92D-1681-42B8-210F-8D37176800AE}"/>
              </a:ext>
            </a:extLst>
          </p:cNvPr>
          <p:cNvSpPr/>
          <p:nvPr/>
        </p:nvSpPr>
        <p:spPr>
          <a:xfrm>
            <a:off x="850482" y="3589727"/>
            <a:ext cx="4961806" cy="2576858"/>
          </a:xfrm>
          <a:prstGeom prst="rect">
            <a:avLst/>
          </a:prstGeom>
          <a:noFill/>
          <a:ln/>
        </p:spPr>
        <p:txBody>
          <a:bodyPr wrap="square" lIns="0" tIns="0" rIns="0" bIns="0" rtlCol="0" anchor="t">
            <a:normAutofit fontScale="85000" lnSpcReduction="10000"/>
          </a:bodyPr>
          <a:lstStyle/>
          <a:p>
            <a:pPr marL="285750" indent="-285750">
              <a:lnSpc>
                <a:spcPct val="133000"/>
              </a:lnSpc>
              <a:buFont typeface="Arial" panose="020B0604020202020204" pitchFamily="34" charset="0"/>
              <a:buChar char="•"/>
            </a:pPr>
            <a:r>
              <a:rPr lang="en-IN" sz="1400" dirty="0">
                <a:solidFill>
                  <a:srgbClr val="1E3063"/>
                </a:solidFill>
                <a:latin typeface="Instrument Sans Medium" pitchFamily="34" charset="0"/>
              </a:rPr>
              <a:t>Under AS-14/IGAAP, the two years' effect is absorbed in a single year's accounts (the year of the Effective Date) without restating the earlier filed financials</a:t>
            </a:r>
          </a:p>
          <a:p>
            <a:pPr marL="285750" indent="-285750">
              <a:lnSpc>
                <a:spcPct val="133000"/>
              </a:lnSpc>
              <a:buFont typeface="Arial" panose="020B0604020202020204" pitchFamily="34" charset="0"/>
              <a:buChar char="•"/>
            </a:pPr>
            <a:r>
              <a:rPr lang="en-IN" sz="1450" dirty="0">
                <a:solidFill>
                  <a:srgbClr val="1E3063"/>
                </a:solidFill>
                <a:latin typeface="Instrument Sans Medium" pitchFamily="34" charset="0"/>
              </a:rPr>
              <a:t>Under IND AS 103, assets and liabilities are recorded with effect from the Appointed Date, using pooling of interests (common control) or the acquisition method, as applicable Under pooling, PQR Ltd. restates comparatives back to the earliest period presented or the start of common control, whichever is later.</a:t>
            </a:r>
          </a:p>
          <a:p>
            <a:pPr marL="285750" indent="-285750">
              <a:lnSpc>
                <a:spcPct val="133000"/>
              </a:lnSpc>
              <a:buFont typeface="Arial" panose="020B0604020202020204" pitchFamily="34" charset="0"/>
              <a:buChar char="•"/>
            </a:pPr>
            <a:r>
              <a:rPr lang="en-IN" sz="1450" dirty="0">
                <a:solidFill>
                  <a:srgbClr val="1E3063"/>
                </a:solidFill>
                <a:latin typeface="Instrument Sans Medium" pitchFamily="34" charset="0"/>
              </a:rPr>
              <a:t>Under the acquisition method, backdating the "acquisition date" by two years needs care, since Ind AS 103 doesn't ordinarily allow it to sit far from when control was actually obtained.</a:t>
            </a:r>
          </a:p>
        </p:txBody>
      </p:sp>
      <p:sp>
        <p:nvSpPr>
          <p:cNvPr id="7" name="Shape 5">
            <a:extLst>
              <a:ext uri="{FF2B5EF4-FFF2-40B4-BE49-F238E27FC236}">
                <a16:creationId xmlns:a16="http://schemas.microsoft.com/office/drawing/2014/main" id="{76C68042-F354-61C5-02B2-56D8F6E50DC7}"/>
              </a:ext>
            </a:extLst>
          </p:cNvPr>
          <p:cNvSpPr/>
          <p:nvPr/>
        </p:nvSpPr>
        <p:spPr>
          <a:xfrm>
            <a:off x="6190301" y="2992032"/>
            <a:ext cx="5339919" cy="3346159"/>
          </a:xfrm>
          <a:prstGeom prst="roundRect">
            <a:avLst>
              <a:gd name="adj" fmla="val 8521"/>
            </a:avLst>
          </a:prstGeom>
          <a:solidFill>
            <a:srgbClr val="CEE6FD"/>
          </a:solidFill>
          <a:ln/>
        </p:spPr>
        <p:txBody>
          <a:bodyPr/>
          <a:lstStyle/>
          <a:p>
            <a:endParaRPr lang="en-IN"/>
          </a:p>
        </p:txBody>
      </p:sp>
      <p:sp>
        <p:nvSpPr>
          <p:cNvPr id="8" name="Text 6">
            <a:extLst>
              <a:ext uri="{FF2B5EF4-FFF2-40B4-BE49-F238E27FC236}">
                <a16:creationId xmlns:a16="http://schemas.microsoft.com/office/drawing/2014/main" id="{C5C1E8AB-BEF6-5287-C9E2-599A166EF763}"/>
              </a:ext>
            </a:extLst>
          </p:cNvPr>
          <p:cNvSpPr/>
          <p:nvPr/>
        </p:nvSpPr>
        <p:spPr>
          <a:xfrm>
            <a:off x="6379308" y="3181046"/>
            <a:ext cx="2362637" cy="295275"/>
          </a:xfrm>
          <a:prstGeom prst="rect">
            <a:avLst/>
          </a:prstGeom>
          <a:noFill/>
          <a:ln/>
        </p:spPr>
        <p:txBody>
          <a:bodyPr wrap="none" lIns="0" tIns="0" rIns="0" bIns="0" rtlCol="0" anchor="t"/>
          <a:lstStyle/>
          <a:p>
            <a:pPr marL="0" indent="0" algn="l">
              <a:lnSpc>
                <a:spcPct val="104000"/>
              </a:lnSpc>
              <a:buNone/>
            </a:pPr>
            <a:r>
              <a:rPr lang="en-US" sz="1850" b="1" dirty="0">
                <a:solidFill>
                  <a:srgbClr val="1E3063"/>
                </a:solidFill>
                <a:latin typeface="Instrument Sans Bold" pitchFamily="34" charset="0"/>
                <a:ea typeface="Instrument Sans Bold" pitchFamily="34" charset="-122"/>
                <a:cs typeface="Instrument Sans Bold" pitchFamily="34" charset="-120"/>
              </a:rPr>
              <a:t>Reopening</a:t>
            </a:r>
            <a:endParaRPr lang="en-US" sz="1850" dirty="0"/>
          </a:p>
        </p:txBody>
      </p:sp>
      <p:sp>
        <p:nvSpPr>
          <p:cNvPr id="9" name="Text 7">
            <a:extLst>
              <a:ext uri="{FF2B5EF4-FFF2-40B4-BE49-F238E27FC236}">
                <a16:creationId xmlns:a16="http://schemas.microsoft.com/office/drawing/2014/main" id="{D374EF44-15D3-4FCB-46B7-878F18C0AFA6}"/>
              </a:ext>
            </a:extLst>
          </p:cNvPr>
          <p:cNvSpPr/>
          <p:nvPr/>
        </p:nvSpPr>
        <p:spPr>
          <a:xfrm>
            <a:off x="6379308" y="3589728"/>
            <a:ext cx="4961905" cy="2202207"/>
          </a:xfrm>
          <a:prstGeom prst="rect">
            <a:avLst/>
          </a:prstGeom>
          <a:noFill/>
          <a:ln/>
        </p:spPr>
        <p:txBody>
          <a:bodyPr wrap="square" lIns="0" tIns="0" rIns="0" bIns="0" rtlCol="0" anchor="t">
            <a:normAutofit fontScale="55000" lnSpcReduction="20000"/>
          </a:bodyPr>
          <a:lstStyle/>
          <a:p>
            <a:pPr marL="342900" indent="-342900">
              <a:lnSpc>
                <a:spcPct val="143000"/>
              </a:lnSpc>
              <a:buFont typeface="Arial" panose="020B0604020202020204" pitchFamily="34" charset="0"/>
              <a:buChar char="•"/>
            </a:pPr>
            <a:r>
              <a:rPr lang="en-US" sz="2400" dirty="0">
                <a:solidFill>
                  <a:srgbClr val="1E3063"/>
                </a:solidFill>
                <a:latin typeface="Instrument Sans Medium" pitchFamily="34" charset="0"/>
              </a:rPr>
              <a:t>The </a:t>
            </a:r>
            <a:r>
              <a:rPr lang="en-IN" sz="2400" dirty="0">
                <a:solidFill>
                  <a:srgbClr val="1E3063"/>
                </a:solidFill>
                <a:latin typeface="Instrument Sans Medium" pitchFamily="34" charset="0"/>
              </a:rPr>
              <a:t>already-filed financials for Year 1-2 are not reopened separately under section 131 of Companies Act; </a:t>
            </a:r>
          </a:p>
          <a:p>
            <a:pPr marL="342900" indent="-342900">
              <a:lnSpc>
                <a:spcPct val="143000"/>
              </a:lnSpc>
              <a:buFont typeface="Arial" panose="020B0604020202020204" pitchFamily="34" charset="0"/>
              <a:buChar char="•"/>
            </a:pPr>
            <a:r>
              <a:rPr lang="en-IN" sz="2400" dirty="0">
                <a:solidFill>
                  <a:srgbClr val="1E3063"/>
                </a:solidFill>
                <a:latin typeface="Instrument Sans Medium" pitchFamily="34" charset="0"/>
              </a:rPr>
              <a:t>The NCLT-sanctioned scheme itself is generally treated as sufficient authority for retrospective effect, provided the accounting treatment clause says so explicitly.</a:t>
            </a:r>
          </a:p>
          <a:p>
            <a:pPr marL="342900" indent="-342900">
              <a:lnSpc>
                <a:spcPct val="143000"/>
              </a:lnSpc>
              <a:buFont typeface="Arial" panose="020B0604020202020204" pitchFamily="34" charset="0"/>
              <a:buChar char="•"/>
            </a:pPr>
            <a:r>
              <a:rPr lang="en-IN" sz="2400" dirty="0">
                <a:solidFill>
                  <a:srgbClr val="1E3063"/>
                </a:solidFill>
                <a:latin typeface="Instrument Sans Medium" pitchFamily="34" charset="0"/>
              </a:rPr>
              <a:t>The statutory auditor must confirm compliance with applicable Accounting Standards, with any deviation disclosed under Section 232(3)(</a:t>
            </a:r>
            <a:r>
              <a:rPr lang="en-IN" sz="2400" dirty="0" err="1">
                <a:solidFill>
                  <a:srgbClr val="1E3063"/>
                </a:solidFill>
                <a:latin typeface="Instrument Sans Medium" pitchFamily="34" charset="0"/>
              </a:rPr>
              <a:t>i</a:t>
            </a:r>
            <a:r>
              <a:rPr lang="en-IN" sz="2400" dirty="0">
                <a:solidFill>
                  <a:srgbClr val="1E3063"/>
                </a:solidFill>
                <a:latin typeface="Instrument Sans Medium" pitchFamily="34" charset="0"/>
              </a:rPr>
              <a:t>).</a:t>
            </a:r>
          </a:p>
          <a:p>
            <a:pPr marL="0" indent="0" algn="l">
              <a:lnSpc>
                <a:spcPct val="133000"/>
              </a:lnSpc>
              <a:buNone/>
            </a:pPr>
            <a:endParaRPr lang="en-US" sz="1450" dirty="0"/>
          </a:p>
        </p:txBody>
      </p:sp>
    </p:spTree>
    <p:extLst>
      <p:ext uri="{BB962C8B-B14F-4D97-AF65-F5344CB8AC3E}">
        <p14:creationId xmlns:p14="http://schemas.microsoft.com/office/powerpoint/2010/main" val="201791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3900886" y="3192760"/>
            <a:ext cx="4389923" cy="472480"/>
          </a:xfrm>
          <a:prstGeom prst="rect">
            <a:avLst/>
          </a:prstGeom>
          <a:noFill/>
          <a:ln/>
        </p:spPr>
        <p:txBody>
          <a:bodyPr wrap="none" lIns="0" tIns="0" rIns="0" bIns="0" rtlCol="0" anchor="t"/>
          <a:lstStyle/>
          <a:p>
            <a:pPr marL="0" indent="0" algn="ctr">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Thank You</a:t>
            </a:r>
            <a:endParaRPr lang="en-US" sz="2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61475" y="555129"/>
            <a:ext cx="4271756" cy="457696"/>
          </a:xfrm>
          <a:prstGeom prst="rect">
            <a:avLst/>
          </a:prstGeom>
          <a:noFill/>
          <a:ln/>
        </p:spPr>
        <p:txBody>
          <a:bodyPr wrap="none" lIns="0" tIns="0" rIns="0" bIns="0" rtlCol="0" anchor="t"/>
          <a:lstStyle/>
          <a:p>
            <a:pPr marL="0" indent="0" algn="l">
              <a:lnSpc>
                <a:spcPct val="104000"/>
              </a:lnSpc>
              <a:buNone/>
            </a:pPr>
            <a:r>
              <a:rPr lang="en-US" sz="2850" dirty="0">
                <a:solidFill>
                  <a:srgbClr val="091C53"/>
                </a:solidFill>
                <a:latin typeface="Instrument Sans SemiBold" pitchFamily="34" charset="0"/>
                <a:ea typeface="Instrument Sans SemiBold" pitchFamily="34" charset="-122"/>
                <a:cs typeface="Instrument Sans SemiBold" pitchFamily="34" charset="-120"/>
              </a:rPr>
              <a:t>Key Scheme Clauses</a:t>
            </a:r>
            <a:endParaRPr lang="en-US" sz="2850" dirty="0"/>
          </a:p>
        </p:txBody>
      </p:sp>
      <p:sp>
        <p:nvSpPr>
          <p:cNvPr id="3" name="Shape 1"/>
          <p:cNvSpPr/>
          <p:nvPr/>
        </p:nvSpPr>
        <p:spPr>
          <a:xfrm>
            <a:off x="661475" y="1367532"/>
            <a:ext cx="5345673" cy="1335385"/>
          </a:xfrm>
          <a:prstGeom prst="roundRect">
            <a:avLst>
              <a:gd name="adj" fmla="val 12341"/>
            </a:avLst>
          </a:prstGeom>
          <a:solidFill>
            <a:srgbClr val="CEE6FD"/>
          </a:solidFill>
          <a:ln/>
        </p:spPr>
        <p:txBody>
          <a:bodyPr/>
          <a:lstStyle/>
          <a:p>
            <a:endParaRPr lang="en-IN"/>
          </a:p>
        </p:txBody>
      </p:sp>
      <p:sp>
        <p:nvSpPr>
          <p:cNvPr id="4" name="Text 2"/>
          <p:cNvSpPr/>
          <p:nvPr/>
        </p:nvSpPr>
        <p:spPr>
          <a:xfrm>
            <a:off x="844529" y="1550591"/>
            <a:ext cx="2288820" cy="286048"/>
          </a:xfrm>
          <a:prstGeom prst="rect">
            <a:avLst/>
          </a:prstGeom>
          <a:noFill/>
          <a:ln/>
        </p:spPr>
        <p:txBody>
          <a:bodyPr wrap="none" lIns="0" tIns="0" rIns="0" bIns="0" rtlCol="0" anchor="t"/>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Rationale</a:t>
            </a:r>
            <a:endParaRPr lang="en-US" sz="1800" dirty="0"/>
          </a:p>
        </p:txBody>
      </p:sp>
      <p:sp>
        <p:nvSpPr>
          <p:cNvPr id="5" name="Text 3"/>
          <p:cNvSpPr/>
          <p:nvPr/>
        </p:nvSpPr>
        <p:spPr>
          <a:xfrm>
            <a:off x="844529" y="1943001"/>
            <a:ext cx="4979565" cy="288429"/>
          </a:xfrm>
          <a:prstGeom prst="rect">
            <a:avLst/>
          </a:prstGeom>
          <a:noFill/>
          <a:ln/>
        </p:spPr>
        <p:txBody>
          <a:bodyPr wrap="none" lIns="0" tIns="0" rIns="0" bIns="0" rtlCol="0" anchor="t"/>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The commercial rationale must be detailed,.</a:t>
            </a:r>
            <a:endParaRPr lang="en-US" sz="1400" dirty="0"/>
          </a:p>
        </p:txBody>
      </p:sp>
      <p:sp>
        <p:nvSpPr>
          <p:cNvPr id="6" name="Shape 4"/>
          <p:cNvSpPr/>
          <p:nvPr/>
        </p:nvSpPr>
        <p:spPr>
          <a:xfrm>
            <a:off x="6184448" y="1367532"/>
            <a:ext cx="5345773" cy="1335385"/>
          </a:xfrm>
          <a:prstGeom prst="roundRect">
            <a:avLst>
              <a:gd name="adj" fmla="val 12341"/>
            </a:avLst>
          </a:prstGeom>
          <a:solidFill>
            <a:srgbClr val="CEE6FD"/>
          </a:solidFill>
          <a:ln/>
        </p:spPr>
        <p:txBody>
          <a:bodyPr/>
          <a:lstStyle/>
          <a:p>
            <a:endParaRPr lang="en-IN"/>
          </a:p>
        </p:txBody>
      </p:sp>
      <p:sp>
        <p:nvSpPr>
          <p:cNvPr id="7" name="Text 5"/>
          <p:cNvSpPr/>
          <p:nvPr/>
        </p:nvSpPr>
        <p:spPr>
          <a:xfrm>
            <a:off x="6367502" y="1550591"/>
            <a:ext cx="2288820" cy="286048"/>
          </a:xfrm>
          <a:prstGeom prst="rect">
            <a:avLst/>
          </a:prstGeom>
          <a:noFill/>
          <a:ln/>
        </p:spPr>
        <p:txBody>
          <a:bodyPr wrap="none" lIns="0" tIns="0" rIns="0" bIns="0" rtlCol="0" anchor="t"/>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Consideration</a:t>
            </a:r>
            <a:endParaRPr lang="en-US" sz="1800" dirty="0"/>
          </a:p>
        </p:txBody>
      </p:sp>
      <p:sp>
        <p:nvSpPr>
          <p:cNvPr id="8" name="Text 6"/>
          <p:cNvSpPr/>
          <p:nvPr/>
        </p:nvSpPr>
        <p:spPr>
          <a:xfrm>
            <a:off x="6367502" y="1943001"/>
            <a:ext cx="4979664" cy="576858"/>
          </a:xfrm>
          <a:prstGeom prst="rect">
            <a:avLst/>
          </a:prstGeom>
          <a:noFill/>
          <a:ln/>
        </p:spPr>
        <p:txBody>
          <a:bodyPr wrap="square" lIns="0" tIns="0" rIns="0" bIns="0" rtlCol="0" anchor="t">
            <a:normAutofit/>
          </a:bodyPr>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Mode of consideration must be determined in accordance with AS-14 and IND-AS 103</a:t>
            </a:r>
            <a:endParaRPr lang="en-US" sz="1400" dirty="0"/>
          </a:p>
        </p:txBody>
      </p:sp>
      <p:sp>
        <p:nvSpPr>
          <p:cNvPr id="9" name="Shape 7"/>
          <p:cNvSpPr/>
          <p:nvPr/>
        </p:nvSpPr>
        <p:spPr>
          <a:xfrm>
            <a:off x="661475" y="2880221"/>
            <a:ext cx="5345673" cy="1621433"/>
          </a:xfrm>
          <a:prstGeom prst="roundRect">
            <a:avLst>
              <a:gd name="adj" fmla="val 10164"/>
            </a:avLst>
          </a:prstGeom>
          <a:solidFill>
            <a:srgbClr val="CEE6FD"/>
          </a:solidFill>
          <a:ln/>
        </p:spPr>
        <p:txBody>
          <a:bodyPr/>
          <a:lstStyle/>
          <a:p>
            <a:endParaRPr lang="en-IN"/>
          </a:p>
        </p:txBody>
      </p:sp>
      <p:sp>
        <p:nvSpPr>
          <p:cNvPr id="10" name="Text 8"/>
          <p:cNvSpPr/>
          <p:nvPr/>
        </p:nvSpPr>
        <p:spPr>
          <a:xfrm>
            <a:off x="844529" y="3063280"/>
            <a:ext cx="2430997" cy="286048"/>
          </a:xfrm>
          <a:prstGeom prst="rect">
            <a:avLst/>
          </a:prstGeom>
          <a:noFill/>
          <a:ln/>
        </p:spPr>
        <p:txBody>
          <a:bodyPr wrap="none" lIns="0" tIns="0" rIns="0" bIns="0" rtlCol="0" anchor="t"/>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Accounting Treatment</a:t>
            </a:r>
            <a:endParaRPr lang="en-US" sz="1800" dirty="0"/>
          </a:p>
        </p:txBody>
      </p:sp>
      <p:sp>
        <p:nvSpPr>
          <p:cNvPr id="11" name="Text 9"/>
          <p:cNvSpPr/>
          <p:nvPr/>
        </p:nvSpPr>
        <p:spPr>
          <a:xfrm>
            <a:off x="844529" y="3455690"/>
            <a:ext cx="4979565" cy="288429"/>
          </a:xfrm>
          <a:prstGeom prst="rect">
            <a:avLst/>
          </a:prstGeom>
          <a:noFill/>
          <a:ln/>
        </p:spPr>
        <p:txBody>
          <a:bodyPr wrap="none" lIns="0" tIns="0" rIns="0" bIns="0" rtlCol="0" anchor="t"/>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Prescribed under AS-14 and IND-AS 103</a:t>
            </a:r>
            <a:endParaRPr lang="en-US" sz="1400" dirty="0"/>
          </a:p>
        </p:txBody>
      </p:sp>
      <p:sp>
        <p:nvSpPr>
          <p:cNvPr id="12" name="Shape 10"/>
          <p:cNvSpPr/>
          <p:nvPr/>
        </p:nvSpPr>
        <p:spPr>
          <a:xfrm>
            <a:off x="6184448" y="2880221"/>
            <a:ext cx="5345773" cy="1621433"/>
          </a:xfrm>
          <a:prstGeom prst="roundRect">
            <a:avLst>
              <a:gd name="adj" fmla="val 10164"/>
            </a:avLst>
          </a:prstGeom>
          <a:solidFill>
            <a:srgbClr val="CEE6FD"/>
          </a:solidFill>
          <a:ln/>
        </p:spPr>
        <p:txBody>
          <a:bodyPr/>
          <a:lstStyle/>
          <a:p>
            <a:endParaRPr lang="en-IN"/>
          </a:p>
        </p:txBody>
      </p:sp>
      <p:sp>
        <p:nvSpPr>
          <p:cNvPr id="13" name="Text 11"/>
          <p:cNvSpPr/>
          <p:nvPr/>
        </p:nvSpPr>
        <p:spPr>
          <a:xfrm>
            <a:off x="6367502" y="3063280"/>
            <a:ext cx="4979664" cy="572095"/>
          </a:xfrm>
          <a:prstGeom prst="rect">
            <a:avLst/>
          </a:prstGeom>
          <a:noFill/>
          <a:ln/>
        </p:spPr>
        <p:txBody>
          <a:bodyPr wrap="square" lIns="0" tIns="0" rIns="0" bIns="0" rtlCol="0" anchor="t">
            <a:normAutofit/>
          </a:bodyPr>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Treatment of Contracts, Licenses &amp; Permits, legal proceedings</a:t>
            </a:r>
            <a:endParaRPr lang="en-US" sz="1800" dirty="0"/>
          </a:p>
        </p:txBody>
      </p:sp>
      <p:sp>
        <p:nvSpPr>
          <p:cNvPr id="14" name="Text 12"/>
          <p:cNvSpPr/>
          <p:nvPr/>
        </p:nvSpPr>
        <p:spPr>
          <a:xfrm>
            <a:off x="6367502" y="3741738"/>
            <a:ext cx="4979664" cy="576858"/>
          </a:xfrm>
          <a:prstGeom prst="rect">
            <a:avLst/>
          </a:prstGeom>
          <a:noFill/>
          <a:ln/>
        </p:spPr>
        <p:txBody>
          <a:bodyPr wrap="square" lIns="0" tIns="0" rIns="0" bIns="0" rtlCol="0" anchor="t">
            <a:normAutofit/>
          </a:bodyPr>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Key contracts, licenses and permits and legal proceedings shall migrate to the transferee</a:t>
            </a:r>
            <a:endParaRPr lang="en-US" sz="1400" dirty="0"/>
          </a:p>
        </p:txBody>
      </p:sp>
      <p:sp>
        <p:nvSpPr>
          <p:cNvPr id="15" name="Shape 13"/>
          <p:cNvSpPr/>
          <p:nvPr/>
        </p:nvSpPr>
        <p:spPr>
          <a:xfrm>
            <a:off x="661475" y="4678958"/>
            <a:ext cx="5345673" cy="1623814"/>
          </a:xfrm>
          <a:prstGeom prst="roundRect">
            <a:avLst>
              <a:gd name="adj" fmla="val 10149"/>
            </a:avLst>
          </a:prstGeom>
          <a:solidFill>
            <a:srgbClr val="CEE6FD"/>
          </a:solidFill>
          <a:ln/>
        </p:spPr>
        <p:txBody>
          <a:bodyPr/>
          <a:lstStyle/>
          <a:p>
            <a:endParaRPr lang="en-IN"/>
          </a:p>
        </p:txBody>
      </p:sp>
      <p:sp>
        <p:nvSpPr>
          <p:cNvPr id="16" name="Text 14"/>
          <p:cNvSpPr/>
          <p:nvPr/>
        </p:nvSpPr>
        <p:spPr>
          <a:xfrm>
            <a:off x="844529" y="4862016"/>
            <a:ext cx="2288820" cy="286048"/>
          </a:xfrm>
          <a:prstGeom prst="rect">
            <a:avLst/>
          </a:prstGeom>
          <a:noFill/>
          <a:ln/>
        </p:spPr>
        <p:txBody>
          <a:bodyPr wrap="none" lIns="0" tIns="0" rIns="0" bIns="0" rtlCol="0" anchor="t"/>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Employee Matters</a:t>
            </a:r>
            <a:endParaRPr lang="en-US" sz="1800" dirty="0"/>
          </a:p>
        </p:txBody>
      </p:sp>
      <p:sp>
        <p:nvSpPr>
          <p:cNvPr id="17" name="Text 15"/>
          <p:cNvSpPr/>
          <p:nvPr/>
        </p:nvSpPr>
        <p:spPr>
          <a:xfrm>
            <a:off x="844529" y="5254427"/>
            <a:ext cx="4979565" cy="865287"/>
          </a:xfrm>
          <a:prstGeom prst="rect">
            <a:avLst/>
          </a:prstGeom>
          <a:noFill/>
          <a:ln/>
        </p:spPr>
        <p:txBody>
          <a:bodyPr wrap="square" lIns="0" tIns="0" rIns="0" bIns="0" rtlCol="0" anchor="t">
            <a:normAutofit/>
          </a:bodyPr>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Personnel transfer without a break in service. Employee benefit funds — provident fund and gratuity — are migrated to the transferee.</a:t>
            </a:r>
            <a:endParaRPr lang="en-US" sz="1400" dirty="0"/>
          </a:p>
        </p:txBody>
      </p:sp>
      <p:sp>
        <p:nvSpPr>
          <p:cNvPr id="18" name="Shape 16"/>
          <p:cNvSpPr/>
          <p:nvPr/>
        </p:nvSpPr>
        <p:spPr>
          <a:xfrm>
            <a:off x="6184448" y="4678958"/>
            <a:ext cx="5345773" cy="1623814"/>
          </a:xfrm>
          <a:prstGeom prst="roundRect">
            <a:avLst>
              <a:gd name="adj" fmla="val 10149"/>
            </a:avLst>
          </a:prstGeom>
          <a:solidFill>
            <a:srgbClr val="CEE6FD"/>
          </a:solidFill>
          <a:ln/>
        </p:spPr>
        <p:txBody>
          <a:bodyPr/>
          <a:lstStyle/>
          <a:p>
            <a:endParaRPr lang="en-IN"/>
          </a:p>
        </p:txBody>
      </p:sp>
      <p:sp>
        <p:nvSpPr>
          <p:cNvPr id="19" name="Text 17"/>
          <p:cNvSpPr/>
          <p:nvPr/>
        </p:nvSpPr>
        <p:spPr>
          <a:xfrm>
            <a:off x="6367502" y="4862016"/>
            <a:ext cx="3651754" cy="286048"/>
          </a:xfrm>
          <a:prstGeom prst="rect">
            <a:avLst/>
          </a:prstGeom>
          <a:noFill/>
          <a:ln/>
        </p:spPr>
        <p:txBody>
          <a:bodyPr wrap="none" lIns="0" tIns="0" rIns="0" bIns="0" rtlCol="0" anchor="t"/>
          <a:lstStyle/>
          <a:p>
            <a:pPr marL="0" indent="0" algn="l">
              <a:lnSpc>
                <a:spcPct val="104000"/>
              </a:lnSpc>
              <a:buNone/>
            </a:pPr>
            <a:r>
              <a:rPr lang="en-US" sz="1800" dirty="0">
                <a:solidFill>
                  <a:srgbClr val="1E3063"/>
                </a:solidFill>
                <a:latin typeface="Instrument Sans SemiBold" pitchFamily="34" charset="0"/>
                <a:ea typeface="Instrument Sans SemiBold" pitchFamily="34" charset="-122"/>
                <a:cs typeface="Instrument Sans SemiBold" pitchFamily="34" charset="-120"/>
              </a:rPr>
              <a:t>Saving of Concluded Transactions</a:t>
            </a:r>
            <a:endParaRPr lang="en-US" sz="1800" dirty="0"/>
          </a:p>
        </p:txBody>
      </p:sp>
      <p:sp>
        <p:nvSpPr>
          <p:cNvPr id="20" name="Text 18"/>
          <p:cNvSpPr/>
          <p:nvPr/>
        </p:nvSpPr>
        <p:spPr>
          <a:xfrm>
            <a:off x="6367502" y="5254427"/>
            <a:ext cx="4979664" cy="576858"/>
          </a:xfrm>
          <a:prstGeom prst="rect">
            <a:avLst/>
          </a:prstGeom>
          <a:noFill/>
          <a:ln/>
        </p:spPr>
        <p:txBody>
          <a:bodyPr wrap="square" lIns="0" tIns="0" rIns="0" bIns="0" rtlCol="0" anchor="t">
            <a:normAutofit/>
          </a:bodyPr>
          <a:lstStyle/>
          <a:p>
            <a:pPr marL="0" indent="0" algn="l">
              <a:lnSpc>
                <a:spcPct val="1310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Obligations towards liabilities arising from concluded transactions.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75" y="554732"/>
            <a:ext cx="9407190" cy="470595"/>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Definition of 'Undertaking' and key considerations</a:t>
            </a:r>
            <a:endParaRPr lang="en-US" sz="2950" dirty="0"/>
          </a:p>
        </p:txBody>
      </p:sp>
      <p:sp>
        <p:nvSpPr>
          <p:cNvPr id="5" name="Text 3"/>
          <p:cNvSpPr/>
          <p:nvPr/>
        </p:nvSpPr>
        <p:spPr>
          <a:xfrm>
            <a:off x="661475" y="1458289"/>
            <a:ext cx="3008634" cy="282377"/>
          </a:xfrm>
          <a:prstGeom prst="rect">
            <a:avLst/>
          </a:prstGeom>
          <a:noFill/>
          <a:ln/>
        </p:spPr>
        <p:txBody>
          <a:bodyPr wrap="none" lIns="0" tIns="0" rIns="0" bIns="0" rtlCol="0" anchor="t"/>
          <a:lstStyle/>
          <a:p>
            <a:pPr marL="0" indent="0" algn="l">
              <a:lnSpc>
                <a:spcPct val="104000"/>
              </a:lnSpc>
              <a:buNone/>
            </a:pPr>
            <a:r>
              <a:rPr lang="en-US" sz="1750" dirty="0">
                <a:solidFill>
                  <a:srgbClr val="091C53"/>
                </a:solidFill>
                <a:latin typeface="Instrument Sans SemiBold" pitchFamily="34" charset="0"/>
                <a:ea typeface="Instrument Sans SemiBold" pitchFamily="34" charset="-122"/>
                <a:cs typeface="Instrument Sans SemiBold" pitchFamily="34" charset="-120"/>
              </a:rPr>
              <a:t>Part of an Undertaking</a:t>
            </a:r>
            <a:endParaRPr lang="en-US" sz="1750" dirty="0"/>
          </a:p>
        </p:txBody>
      </p:sp>
      <p:sp>
        <p:nvSpPr>
          <p:cNvPr id="7" name="Text 5"/>
          <p:cNvSpPr/>
          <p:nvPr/>
        </p:nvSpPr>
        <p:spPr>
          <a:xfrm>
            <a:off x="6132198" y="1458289"/>
            <a:ext cx="3617227" cy="282377"/>
          </a:xfrm>
          <a:prstGeom prst="rect">
            <a:avLst/>
          </a:prstGeom>
          <a:noFill/>
          <a:ln/>
        </p:spPr>
        <p:txBody>
          <a:bodyPr wrap="none" lIns="0" tIns="0" rIns="0" bIns="0" rtlCol="0" anchor="t"/>
          <a:lstStyle/>
          <a:p>
            <a:pPr marL="0" indent="0" algn="l">
              <a:lnSpc>
                <a:spcPct val="104000"/>
              </a:lnSpc>
              <a:buNone/>
            </a:pPr>
            <a:r>
              <a:rPr lang="en-US" sz="1750" dirty="0">
                <a:solidFill>
                  <a:srgbClr val="091C53"/>
                </a:solidFill>
                <a:latin typeface="Instrument Sans SemiBold" pitchFamily="34" charset="0"/>
                <a:ea typeface="Instrument Sans SemiBold" pitchFamily="34" charset="-122"/>
                <a:cs typeface="Instrument Sans SemiBold" pitchFamily="34" charset="-120"/>
              </a:rPr>
              <a:t>Business Activity as a Whole</a:t>
            </a:r>
            <a:endParaRPr lang="en-US" sz="1750" dirty="0"/>
          </a:p>
        </p:txBody>
      </p:sp>
      <p:sp>
        <p:nvSpPr>
          <p:cNvPr id="9" name="Text 7"/>
          <p:cNvSpPr/>
          <p:nvPr/>
        </p:nvSpPr>
        <p:spPr>
          <a:xfrm>
            <a:off x="661475" y="2820491"/>
            <a:ext cx="2868938" cy="282377"/>
          </a:xfrm>
          <a:prstGeom prst="rect">
            <a:avLst/>
          </a:prstGeom>
          <a:noFill/>
          <a:ln/>
        </p:spPr>
        <p:txBody>
          <a:bodyPr wrap="none" lIns="0" tIns="0" rIns="0" bIns="0" rtlCol="0" anchor="t"/>
          <a:lstStyle/>
          <a:p>
            <a:pPr marL="0" indent="0" algn="l">
              <a:lnSpc>
                <a:spcPct val="104000"/>
              </a:lnSpc>
              <a:buNone/>
            </a:pPr>
            <a:r>
              <a:rPr lang="en-US" sz="1750" dirty="0">
                <a:solidFill>
                  <a:srgbClr val="091C53"/>
                </a:solidFill>
                <a:latin typeface="Instrument Sans SemiBold" pitchFamily="34" charset="0"/>
                <a:ea typeface="Instrument Sans SemiBold" pitchFamily="34" charset="-122"/>
                <a:cs typeface="Instrument Sans SemiBold" pitchFamily="34" charset="-120"/>
              </a:rPr>
              <a:t>Key Considerations</a:t>
            </a:r>
            <a:endParaRPr lang="en-US" sz="1750" dirty="0"/>
          </a:p>
        </p:txBody>
      </p:sp>
      <p:sp>
        <p:nvSpPr>
          <p:cNvPr id="10" name="Shape 8"/>
          <p:cNvSpPr/>
          <p:nvPr/>
        </p:nvSpPr>
        <p:spPr>
          <a:xfrm>
            <a:off x="661475" y="3282850"/>
            <a:ext cx="3542914" cy="3020417"/>
          </a:xfrm>
          <a:prstGeom prst="roundRect">
            <a:avLst>
              <a:gd name="adj" fmla="val 6968"/>
            </a:avLst>
          </a:prstGeom>
          <a:solidFill>
            <a:srgbClr val="CEE6FD"/>
          </a:solidFill>
          <a:ln/>
        </p:spPr>
        <p:txBody>
          <a:bodyPr/>
          <a:lstStyle/>
          <a:p>
            <a:endParaRPr lang="en-IN"/>
          </a:p>
        </p:txBody>
      </p:sp>
      <p:sp>
        <p:nvSpPr>
          <p:cNvPr id="11" name="Text 9"/>
          <p:cNvSpPr/>
          <p:nvPr/>
        </p:nvSpPr>
        <p:spPr>
          <a:xfrm>
            <a:off x="812085" y="3433466"/>
            <a:ext cx="3241693" cy="470694"/>
          </a:xfrm>
          <a:prstGeom prst="rect">
            <a:avLst/>
          </a:prstGeom>
          <a:noFill/>
          <a:ln/>
        </p:spPr>
        <p:txBody>
          <a:bodyPr wrap="square" lIns="0" tIns="0" rIns="0" bIns="0" rtlCol="0" anchor="t">
            <a:normAutofit/>
          </a:bodyPr>
          <a:lstStyle/>
          <a:p>
            <a:pPr marL="0" indent="0" algn="l">
              <a:lnSpc>
                <a:spcPct val="104000"/>
              </a:lnSpc>
              <a:buNone/>
            </a:pPr>
            <a:r>
              <a:rPr lang="en-US" sz="1450" dirty="0">
                <a:solidFill>
                  <a:srgbClr val="1E3063"/>
                </a:solidFill>
                <a:latin typeface="Instrument Sans SemiBold" pitchFamily="34" charset="0"/>
                <a:ea typeface="Instrument Sans SemiBold" pitchFamily="34" charset="-122"/>
                <a:cs typeface="Instrument Sans SemiBold" pitchFamily="34" charset="-120"/>
              </a:rPr>
              <a:t>Standalone business activity</a:t>
            </a:r>
            <a:endParaRPr lang="en-US" sz="1450" dirty="0"/>
          </a:p>
        </p:txBody>
      </p:sp>
      <p:sp>
        <p:nvSpPr>
          <p:cNvPr id="12" name="Text 10"/>
          <p:cNvSpPr/>
          <p:nvPr/>
        </p:nvSpPr>
        <p:spPr>
          <a:xfrm>
            <a:off x="812084" y="3988940"/>
            <a:ext cx="3241693" cy="2017221"/>
          </a:xfrm>
          <a:prstGeom prst="rect">
            <a:avLst/>
          </a:prstGeom>
          <a:noFill/>
          <a:ln/>
        </p:spPr>
        <p:txBody>
          <a:bodyPr wrap="square" lIns="0" tIns="0" rIns="0" bIns="0" rtlCol="0" anchor="t">
            <a:noAutofit/>
          </a:bodyPr>
          <a:lstStyle/>
          <a:p>
            <a:pPr marL="0" indent="0" algn="l">
              <a:lnSpc>
                <a:spcPct val="120000"/>
              </a:lnSpc>
              <a:buNone/>
            </a:pPr>
            <a:r>
              <a:rPr lang="en-US" sz="1200" dirty="0">
                <a:solidFill>
                  <a:srgbClr val="1E3063"/>
                </a:solidFill>
                <a:latin typeface="Instrument Sans Medium" pitchFamily="34" charset="0"/>
                <a:ea typeface="Instrument Sans Medium" pitchFamily="34" charset="-122"/>
                <a:cs typeface="Instrument Sans Medium" pitchFamily="34" charset="-120"/>
              </a:rPr>
              <a:t>It must be a continuous activity carried on with profit motive. (Ref: Barendra Prasad Roy vs. CIT (1981) 129 ITR 295 (SC)). The transferee must continue the business (Ref: Mumbai Tribunal in Rohan Software Pvt. Ltd. vs. ITO 304 ITR (AT) 314)</a:t>
            </a:r>
            <a:endParaRPr lang="en-US" sz="1200" dirty="0"/>
          </a:p>
        </p:txBody>
      </p:sp>
      <p:sp>
        <p:nvSpPr>
          <p:cNvPr id="13" name="Shape 11"/>
          <p:cNvSpPr/>
          <p:nvPr/>
        </p:nvSpPr>
        <p:spPr>
          <a:xfrm>
            <a:off x="4324341" y="3282851"/>
            <a:ext cx="3542914" cy="3020416"/>
          </a:xfrm>
          <a:prstGeom prst="roundRect">
            <a:avLst>
              <a:gd name="adj" fmla="val 6968"/>
            </a:avLst>
          </a:prstGeom>
          <a:solidFill>
            <a:srgbClr val="CEE6FD"/>
          </a:solidFill>
          <a:ln/>
        </p:spPr>
        <p:txBody>
          <a:bodyPr/>
          <a:lstStyle/>
          <a:p>
            <a:endParaRPr lang="en-IN"/>
          </a:p>
        </p:txBody>
      </p:sp>
      <p:sp>
        <p:nvSpPr>
          <p:cNvPr id="14" name="Text 12"/>
          <p:cNvSpPr/>
          <p:nvPr/>
        </p:nvSpPr>
        <p:spPr>
          <a:xfrm>
            <a:off x="4474951" y="3433465"/>
            <a:ext cx="3241693" cy="470694"/>
          </a:xfrm>
          <a:prstGeom prst="rect">
            <a:avLst/>
          </a:prstGeom>
          <a:noFill/>
          <a:ln/>
        </p:spPr>
        <p:txBody>
          <a:bodyPr wrap="square" lIns="0" tIns="0" rIns="0" bIns="0" rtlCol="0" anchor="t">
            <a:normAutofit/>
          </a:bodyPr>
          <a:lstStyle/>
          <a:p>
            <a:pPr marL="0" indent="0" algn="l">
              <a:lnSpc>
                <a:spcPct val="104000"/>
              </a:lnSpc>
              <a:buNone/>
            </a:pPr>
            <a:r>
              <a:rPr lang="en-US" sz="1450" dirty="0">
                <a:solidFill>
                  <a:srgbClr val="1E3063"/>
                </a:solidFill>
                <a:latin typeface="Instrument Sans SemiBold" pitchFamily="34" charset="0"/>
                <a:ea typeface="Instrument Sans SemiBold" pitchFamily="34" charset="-122"/>
                <a:cs typeface="Instrument Sans SemiBold" pitchFamily="34" charset="-120"/>
              </a:rPr>
              <a:t>Cherry-Picking Permitted — Delhi HC</a:t>
            </a:r>
            <a:endParaRPr lang="en-US" sz="1450" dirty="0"/>
          </a:p>
        </p:txBody>
      </p:sp>
      <p:sp>
        <p:nvSpPr>
          <p:cNvPr id="15" name="Text 13"/>
          <p:cNvSpPr/>
          <p:nvPr/>
        </p:nvSpPr>
        <p:spPr>
          <a:xfrm>
            <a:off x="4474951" y="3976091"/>
            <a:ext cx="3241693" cy="2030071"/>
          </a:xfrm>
          <a:prstGeom prst="rect">
            <a:avLst/>
          </a:prstGeom>
          <a:noFill/>
          <a:ln/>
        </p:spPr>
        <p:txBody>
          <a:bodyPr wrap="square" lIns="0" tIns="0" rIns="0" bIns="0" rtlCol="0" anchor="t">
            <a:noAutofit/>
          </a:bodyPr>
          <a:lstStyle/>
          <a:p>
            <a:pPr marL="0" indent="0" algn="l">
              <a:lnSpc>
                <a:spcPct val="120000"/>
              </a:lnSpc>
              <a:buNone/>
            </a:pPr>
            <a:r>
              <a:rPr lang="en-US" sz="1200" dirty="0">
                <a:solidFill>
                  <a:srgbClr val="1E3063"/>
                </a:solidFill>
                <a:latin typeface="Instrument Sans Medium" pitchFamily="34" charset="0"/>
                <a:ea typeface="Instrument Sans Medium" pitchFamily="34" charset="-122"/>
                <a:cs typeface="Instrument Sans Medium" pitchFamily="34" charset="-120"/>
              </a:rPr>
              <a:t>Transfer of all common assets and/or liabilities relatable to the undertaking being demerged is not required, so long as the assets and liabilities transferred, by themselves, constitute a running business capable of being carried on uninterruptedly. [Indo Rama Textile Ltd., In re (2012) 23 taxmann.com 390 (Delhi)]</a:t>
            </a:r>
            <a:endParaRPr lang="en-US" sz="1200" dirty="0"/>
          </a:p>
        </p:txBody>
      </p:sp>
      <p:sp>
        <p:nvSpPr>
          <p:cNvPr id="16" name="Shape 14"/>
          <p:cNvSpPr/>
          <p:nvPr/>
        </p:nvSpPr>
        <p:spPr>
          <a:xfrm>
            <a:off x="7987207" y="3282851"/>
            <a:ext cx="3543013" cy="3020416"/>
          </a:xfrm>
          <a:prstGeom prst="roundRect">
            <a:avLst>
              <a:gd name="adj" fmla="val 6968"/>
            </a:avLst>
          </a:prstGeom>
          <a:solidFill>
            <a:srgbClr val="CEE6FD"/>
          </a:solidFill>
          <a:ln/>
        </p:spPr>
        <p:txBody>
          <a:bodyPr/>
          <a:lstStyle/>
          <a:p>
            <a:endParaRPr lang="en-IN"/>
          </a:p>
        </p:txBody>
      </p:sp>
      <p:sp>
        <p:nvSpPr>
          <p:cNvPr id="17" name="Text 15"/>
          <p:cNvSpPr/>
          <p:nvPr/>
        </p:nvSpPr>
        <p:spPr>
          <a:xfrm>
            <a:off x="8137818" y="3433465"/>
            <a:ext cx="1882728" cy="235347"/>
          </a:xfrm>
          <a:prstGeom prst="rect">
            <a:avLst/>
          </a:prstGeom>
          <a:noFill/>
          <a:ln/>
        </p:spPr>
        <p:txBody>
          <a:bodyPr wrap="none" lIns="0" tIns="0" rIns="0" bIns="0" rtlCol="0" anchor="t"/>
          <a:lstStyle/>
          <a:p>
            <a:pPr marL="0" indent="0" algn="l">
              <a:lnSpc>
                <a:spcPct val="104000"/>
              </a:lnSpc>
              <a:buNone/>
            </a:pPr>
            <a:r>
              <a:rPr lang="en-US" sz="1450" dirty="0">
                <a:solidFill>
                  <a:srgbClr val="1E3063"/>
                </a:solidFill>
                <a:latin typeface="Instrument Sans SemiBold" pitchFamily="34" charset="0"/>
                <a:ea typeface="Instrument Sans SemiBold" pitchFamily="34" charset="-122"/>
                <a:cs typeface="Instrument Sans SemiBold" pitchFamily="34" charset="-120"/>
              </a:rPr>
              <a:t>Going Concern Test</a:t>
            </a:r>
            <a:endParaRPr lang="en-US" sz="1450" dirty="0"/>
          </a:p>
        </p:txBody>
      </p:sp>
      <p:sp>
        <p:nvSpPr>
          <p:cNvPr id="18" name="Text 16"/>
          <p:cNvSpPr/>
          <p:nvPr/>
        </p:nvSpPr>
        <p:spPr>
          <a:xfrm>
            <a:off x="8137818" y="3906588"/>
            <a:ext cx="3241792" cy="2099575"/>
          </a:xfrm>
          <a:prstGeom prst="rect">
            <a:avLst/>
          </a:prstGeom>
          <a:noFill/>
          <a:ln/>
        </p:spPr>
        <p:txBody>
          <a:bodyPr wrap="square" lIns="0" tIns="0" rIns="0" bIns="0" rtlCol="0" anchor="t">
            <a:normAutofit/>
          </a:bodyPr>
          <a:lstStyle/>
          <a:p>
            <a:pPr marL="0" indent="0" algn="l">
              <a:lnSpc>
                <a:spcPct val="120000"/>
              </a:lnSpc>
              <a:buNone/>
            </a:pPr>
            <a:r>
              <a:rPr lang="en-US" sz="1200" dirty="0">
                <a:solidFill>
                  <a:srgbClr val="1E3063"/>
                </a:solidFill>
                <a:latin typeface="Instrument Sans Medium" pitchFamily="34" charset="0"/>
                <a:ea typeface="Instrument Sans Medium" pitchFamily="34" charset="-122"/>
                <a:cs typeface="Instrument Sans Medium" pitchFamily="34" charset="-120"/>
              </a:rPr>
              <a:t>To ensure the undertaking has been transferred as a going concern, the Court can examine whether essential and integral assets like plant, machinery and manpower — without which it would not be able to run as an independent unit — have been transferred to the resulting company [Indo Rama Textile Ltd., In re (2012) 23 taxmann.com 390 (Delhi)].</a:t>
            </a:r>
            <a:endParaRPr lang="en-US" sz="1200" dirty="0"/>
          </a:p>
        </p:txBody>
      </p:sp>
      <p:sp>
        <p:nvSpPr>
          <p:cNvPr id="23" name="TextBox 22">
            <a:extLst>
              <a:ext uri="{FF2B5EF4-FFF2-40B4-BE49-F238E27FC236}">
                <a16:creationId xmlns:a16="http://schemas.microsoft.com/office/drawing/2014/main" id="{D0B030DB-98DF-C3AE-2463-0186D37EC90B}"/>
              </a:ext>
            </a:extLst>
          </p:cNvPr>
          <p:cNvSpPr txBox="1"/>
          <p:nvPr/>
        </p:nvSpPr>
        <p:spPr>
          <a:xfrm>
            <a:off x="558401" y="1860621"/>
            <a:ext cx="4806669" cy="523220"/>
          </a:xfrm>
          <a:prstGeom prst="rect">
            <a:avLst/>
          </a:prstGeom>
          <a:noFill/>
        </p:spPr>
        <p:txBody>
          <a:bodyPr wrap="square" rtlCol="0">
            <a:spAutoFit/>
          </a:bodyPr>
          <a:lstStyle/>
          <a:p>
            <a:r>
              <a:rPr lang="en-US" sz="1400" dirty="0">
                <a:solidFill>
                  <a:srgbClr val="1E3063"/>
                </a:solidFill>
                <a:latin typeface="Instrument Sans Medium" pitchFamily="34" charset="0"/>
                <a:ea typeface="Instrument Sans Medium" pitchFamily="34" charset="-122"/>
                <a:cs typeface="Instrument Sans Medium" pitchFamily="34" charset="-120"/>
              </a:rPr>
              <a:t>Any part of an undertaking, or a unit or division of an undertaking.</a:t>
            </a:r>
            <a:endParaRPr lang="en-US" sz="1400" dirty="0"/>
          </a:p>
        </p:txBody>
      </p:sp>
      <p:sp>
        <p:nvSpPr>
          <p:cNvPr id="24" name="TextBox 23">
            <a:extLst>
              <a:ext uri="{FF2B5EF4-FFF2-40B4-BE49-F238E27FC236}">
                <a16:creationId xmlns:a16="http://schemas.microsoft.com/office/drawing/2014/main" id="{FC0DEACB-6AA9-B070-61D0-1C62B2088F48}"/>
              </a:ext>
            </a:extLst>
          </p:cNvPr>
          <p:cNvSpPr txBox="1"/>
          <p:nvPr/>
        </p:nvSpPr>
        <p:spPr>
          <a:xfrm>
            <a:off x="6039999" y="1844437"/>
            <a:ext cx="5339611" cy="738664"/>
          </a:xfrm>
          <a:prstGeom prst="rect">
            <a:avLst/>
          </a:prstGeom>
          <a:noFill/>
        </p:spPr>
        <p:txBody>
          <a:bodyPr wrap="square" rtlCol="0">
            <a:spAutoFit/>
          </a:bodyPr>
          <a:lstStyle/>
          <a:p>
            <a:r>
              <a:rPr lang="en-US" sz="1400" dirty="0">
                <a:solidFill>
                  <a:srgbClr val="1E3063"/>
                </a:solidFill>
                <a:latin typeface="Instrument Sans Medium" pitchFamily="34" charset="0"/>
                <a:ea typeface="Instrument Sans Medium" pitchFamily="34" charset="-122"/>
                <a:cs typeface="Instrument Sans Medium" pitchFamily="34" charset="-120"/>
              </a:rPr>
              <a:t>A business activity taken as a whole — but does not include individual assets or liabilities or any combination thereof not constituting a business activity.</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1475" y="636617"/>
            <a:ext cx="5009330"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ea typeface="Instrument Sans SemiBold" pitchFamily="34" charset="-122"/>
                <a:cs typeface="Instrument Sans SemiBold" pitchFamily="34" charset="-120"/>
              </a:rPr>
              <a:t>Transfer of </a:t>
            </a:r>
            <a:r>
              <a:rPr lang="en-US" sz="2950" dirty="0">
                <a:solidFill>
                  <a:srgbClr val="091C53"/>
                </a:solidFill>
                <a:latin typeface="Instrument Sans SemiBold" pitchFamily="34" charset="0"/>
              </a:rPr>
              <a:t>Undertakings</a:t>
            </a:r>
          </a:p>
        </p:txBody>
      </p:sp>
      <p:sp>
        <p:nvSpPr>
          <p:cNvPr id="3" name="Text 1"/>
          <p:cNvSpPr/>
          <p:nvPr/>
        </p:nvSpPr>
        <p:spPr>
          <a:xfrm>
            <a:off x="661475" y="1657052"/>
            <a:ext cx="11478330" cy="302419"/>
          </a:xfrm>
          <a:prstGeom prst="rect">
            <a:avLst/>
          </a:prstGeom>
          <a:noFill/>
          <a:ln/>
        </p:spPr>
        <p:txBody>
          <a:bodyPr wrap="none" lIns="0" tIns="0" rIns="0" bIns="0" rtlCol="0" anchor="t"/>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Assets, liabilities, and obligations transfer on a going concern basis from the transferor to the transferee by operation of law.</a:t>
            </a:r>
            <a:endParaRPr lang="en-US" sz="1450" dirty="0"/>
          </a:p>
        </p:txBody>
      </p:sp>
      <p:sp>
        <p:nvSpPr>
          <p:cNvPr id="4" name="Shape 2"/>
          <p:cNvSpPr/>
          <p:nvPr/>
        </p:nvSpPr>
        <p:spPr>
          <a:xfrm>
            <a:off x="661475" y="2172097"/>
            <a:ext cx="5339820" cy="1996380"/>
          </a:xfrm>
          <a:prstGeom prst="roundRect">
            <a:avLst>
              <a:gd name="adj" fmla="val 8521"/>
            </a:avLst>
          </a:prstGeom>
          <a:solidFill>
            <a:srgbClr val="CEE6FD"/>
          </a:solidFill>
          <a:ln/>
        </p:spPr>
        <p:txBody>
          <a:bodyPr/>
          <a:lstStyle/>
          <a:p>
            <a:endParaRPr lang="en-IN"/>
          </a:p>
        </p:txBody>
      </p:sp>
      <p:sp>
        <p:nvSpPr>
          <p:cNvPr id="5" name="Text 3"/>
          <p:cNvSpPr/>
          <p:nvPr/>
        </p:nvSpPr>
        <p:spPr>
          <a:xfrm>
            <a:off x="850482" y="2361109"/>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Assets</a:t>
            </a:r>
            <a:endParaRPr lang="en-US" sz="1850" dirty="0"/>
          </a:p>
        </p:txBody>
      </p:sp>
      <p:sp>
        <p:nvSpPr>
          <p:cNvPr id="6" name="Text 4"/>
          <p:cNvSpPr/>
          <p:nvPr/>
        </p:nvSpPr>
        <p:spPr>
          <a:xfrm>
            <a:off x="850482" y="2769791"/>
            <a:ext cx="4961806" cy="1209675"/>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Movable assets, IP, and intangibles transfer automatically. Immovable property vests by operation of law, though separate deeds may be registered for stamp duty</a:t>
            </a:r>
            <a:endParaRPr lang="en-US" sz="1450" dirty="0"/>
          </a:p>
        </p:txBody>
      </p:sp>
      <p:sp>
        <p:nvSpPr>
          <p:cNvPr id="7" name="Shape 5"/>
          <p:cNvSpPr/>
          <p:nvPr/>
        </p:nvSpPr>
        <p:spPr>
          <a:xfrm>
            <a:off x="6190301" y="2172097"/>
            <a:ext cx="5339919" cy="1996380"/>
          </a:xfrm>
          <a:prstGeom prst="roundRect">
            <a:avLst>
              <a:gd name="adj" fmla="val 8521"/>
            </a:avLst>
          </a:prstGeom>
          <a:solidFill>
            <a:srgbClr val="CEE6FD"/>
          </a:solidFill>
          <a:ln/>
        </p:spPr>
        <p:txBody>
          <a:bodyPr/>
          <a:lstStyle/>
          <a:p>
            <a:endParaRPr lang="en-IN"/>
          </a:p>
        </p:txBody>
      </p:sp>
      <p:sp>
        <p:nvSpPr>
          <p:cNvPr id="8" name="Text 6"/>
          <p:cNvSpPr/>
          <p:nvPr/>
        </p:nvSpPr>
        <p:spPr>
          <a:xfrm>
            <a:off x="6379308" y="2361109"/>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Employees</a:t>
            </a:r>
            <a:endParaRPr lang="en-US" sz="1850" dirty="0"/>
          </a:p>
        </p:txBody>
      </p:sp>
      <p:sp>
        <p:nvSpPr>
          <p:cNvPr id="9" name="Text 7"/>
          <p:cNvSpPr/>
          <p:nvPr/>
        </p:nvSpPr>
        <p:spPr>
          <a:xfrm>
            <a:off x="6379308" y="2769791"/>
            <a:ext cx="4961905"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Employees transfer without break in service, and benefit funds (PF, gratuity, etc.) transfer to the transferee.</a:t>
            </a:r>
            <a:endParaRPr lang="en-US" sz="1450" dirty="0"/>
          </a:p>
        </p:txBody>
      </p:sp>
      <p:sp>
        <p:nvSpPr>
          <p:cNvPr id="10" name="Shape 8"/>
          <p:cNvSpPr/>
          <p:nvPr/>
        </p:nvSpPr>
        <p:spPr>
          <a:xfrm>
            <a:off x="661475" y="4357489"/>
            <a:ext cx="5339820" cy="1693962"/>
          </a:xfrm>
          <a:prstGeom prst="roundRect">
            <a:avLst>
              <a:gd name="adj" fmla="val 10043"/>
            </a:avLst>
          </a:prstGeom>
          <a:solidFill>
            <a:srgbClr val="CEE6FD"/>
          </a:solidFill>
          <a:ln/>
        </p:spPr>
        <p:txBody>
          <a:bodyPr/>
          <a:lstStyle/>
          <a:p>
            <a:endParaRPr lang="en-IN"/>
          </a:p>
        </p:txBody>
      </p:sp>
      <p:sp>
        <p:nvSpPr>
          <p:cNvPr id="11" name="Text 9"/>
          <p:cNvSpPr/>
          <p:nvPr/>
        </p:nvSpPr>
        <p:spPr>
          <a:xfrm>
            <a:off x="850482" y="4546501"/>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Contracts &amp; Permits</a:t>
            </a:r>
            <a:endParaRPr lang="en-US" sz="1850" dirty="0"/>
          </a:p>
        </p:txBody>
      </p:sp>
      <p:sp>
        <p:nvSpPr>
          <p:cNvPr id="12" name="Text 10"/>
          <p:cNvSpPr/>
          <p:nvPr/>
        </p:nvSpPr>
        <p:spPr>
          <a:xfrm>
            <a:off x="850482" y="4955183"/>
            <a:ext cx="4961806"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All agreements, leases, licenses, and statutory permits automatically transfer, novate, and mutate in favour of the resulting entity.</a:t>
            </a:r>
            <a:endParaRPr lang="en-US" sz="1450" dirty="0"/>
          </a:p>
        </p:txBody>
      </p:sp>
      <p:sp>
        <p:nvSpPr>
          <p:cNvPr id="13" name="Shape 11"/>
          <p:cNvSpPr/>
          <p:nvPr/>
        </p:nvSpPr>
        <p:spPr>
          <a:xfrm>
            <a:off x="6190301" y="4357489"/>
            <a:ext cx="5339919" cy="1693962"/>
          </a:xfrm>
          <a:prstGeom prst="roundRect">
            <a:avLst>
              <a:gd name="adj" fmla="val 10043"/>
            </a:avLst>
          </a:prstGeom>
          <a:solidFill>
            <a:srgbClr val="CEE6FD"/>
          </a:solidFill>
          <a:ln/>
        </p:spPr>
        <p:txBody>
          <a:bodyPr/>
          <a:lstStyle/>
          <a:p>
            <a:endParaRPr lang="en-IN"/>
          </a:p>
        </p:txBody>
      </p:sp>
      <p:sp>
        <p:nvSpPr>
          <p:cNvPr id="14" name="Text 12"/>
          <p:cNvSpPr/>
          <p:nvPr/>
        </p:nvSpPr>
        <p:spPr>
          <a:xfrm>
            <a:off x="6379308" y="4546501"/>
            <a:ext cx="3011710"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Liabilities &amp; Encumbrances</a:t>
            </a:r>
            <a:endParaRPr lang="en-US" sz="1850" dirty="0"/>
          </a:p>
        </p:txBody>
      </p:sp>
      <p:sp>
        <p:nvSpPr>
          <p:cNvPr id="15" name="Text 13"/>
          <p:cNvSpPr/>
          <p:nvPr/>
        </p:nvSpPr>
        <p:spPr>
          <a:xfrm>
            <a:off x="6379308" y="4955183"/>
            <a:ext cx="4961905"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All debts and liabilities (secured/unsecured, incl. contingent) pass to the transferee; encumbrances continue to attach only to the underlying assets. </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1475" y="655340"/>
            <a:ext cx="4389923" cy="472480"/>
          </a:xfrm>
          <a:prstGeom prst="rect">
            <a:avLst/>
          </a:prstGeom>
          <a:noFill/>
          <a:ln/>
        </p:spPr>
        <p:txBody>
          <a:bodyPr wrap="none" lIns="0" tIns="0" rIns="0" bIns="0" rtlCol="0" anchor="t"/>
          <a:lstStyle/>
          <a:p>
            <a:pPr marL="0" indent="0" algn="l">
              <a:lnSpc>
                <a:spcPct val="104000"/>
              </a:lnSpc>
              <a:buNone/>
            </a:pPr>
            <a:r>
              <a:rPr lang="en-US" sz="2950" dirty="0">
                <a:solidFill>
                  <a:srgbClr val="091C53"/>
                </a:solidFill>
                <a:latin typeface="Instrument Sans SemiBold" pitchFamily="34" charset="0"/>
              </a:rPr>
              <a:t>Consideration</a:t>
            </a:r>
          </a:p>
        </p:txBody>
      </p:sp>
      <p:sp>
        <p:nvSpPr>
          <p:cNvPr id="3" name="Text 1"/>
          <p:cNvSpPr/>
          <p:nvPr/>
        </p:nvSpPr>
        <p:spPr>
          <a:xfrm>
            <a:off x="661475" y="1505843"/>
            <a:ext cx="10868745"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Consideration is primarily discharged through cash, issuance of equity or preference shares (based on method of accounting adopted) of the transferee company to the transferor's shareholders, based on a scientifically determined valuation ratio.</a:t>
            </a:r>
            <a:endParaRPr lang="en-US" sz="1450" dirty="0"/>
          </a:p>
        </p:txBody>
      </p:sp>
      <p:sp>
        <p:nvSpPr>
          <p:cNvPr id="4" name="Shape 2"/>
          <p:cNvSpPr/>
          <p:nvPr/>
        </p:nvSpPr>
        <p:spPr>
          <a:xfrm>
            <a:off x="661475" y="2625725"/>
            <a:ext cx="5339820" cy="1693962"/>
          </a:xfrm>
          <a:prstGeom prst="roundRect">
            <a:avLst>
              <a:gd name="adj" fmla="val 10043"/>
            </a:avLst>
          </a:prstGeom>
          <a:solidFill>
            <a:srgbClr val="CEE6FD"/>
          </a:solidFill>
          <a:ln/>
        </p:spPr>
        <p:txBody>
          <a:bodyPr/>
          <a:lstStyle/>
          <a:p>
            <a:endParaRPr lang="en-IN"/>
          </a:p>
        </p:txBody>
      </p:sp>
      <p:sp>
        <p:nvSpPr>
          <p:cNvPr id="5" name="Text 3"/>
          <p:cNvSpPr/>
          <p:nvPr/>
        </p:nvSpPr>
        <p:spPr>
          <a:xfrm>
            <a:off x="850482" y="2814737"/>
            <a:ext cx="2609586"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Fractional Entitlements</a:t>
            </a:r>
            <a:endParaRPr lang="en-US" sz="1850" dirty="0"/>
          </a:p>
        </p:txBody>
      </p:sp>
      <p:sp>
        <p:nvSpPr>
          <p:cNvPr id="6" name="Text 4"/>
          <p:cNvSpPr/>
          <p:nvPr/>
        </p:nvSpPr>
        <p:spPr>
          <a:xfrm>
            <a:off x="850482" y="3223419"/>
            <a:ext cx="4961806"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The scheme must specify treatment of fractional shares — either </a:t>
            </a:r>
            <a:r>
              <a:rPr lang="en-US" sz="1450" b="1" dirty="0">
                <a:solidFill>
                  <a:srgbClr val="1E3063"/>
                </a:solidFill>
                <a:latin typeface="Instrument Sans Bold" pitchFamily="34" charset="0"/>
                <a:ea typeface="Instrument Sans Bold" pitchFamily="34" charset="-122"/>
                <a:cs typeface="Instrument Sans Bold" pitchFamily="34" charset="-120"/>
              </a:rPr>
              <a:t>rounding up</a:t>
            </a:r>
            <a:r>
              <a:rPr lang="en-US" sz="1450" dirty="0">
                <a:solidFill>
                  <a:srgbClr val="1E3063"/>
                </a:solidFill>
                <a:latin typeface="Instrument Sans Medium" pitchFamily="34" charset="0"/>
                <a:ea typeface="Instrument Sans Medium" pitchFamily="34" charset="-122"/>
                <a:cs typeface="Instrument Sans Medium" pitchFamily="34" charset="-120"/>
              </a:rPr>
              <a:t> to the nearest integer or transferring to a nominated trustee for market sale.</a:t>
            </a:r>
            <a:endParaRPr lang="en-US" sz="1450" dirty="0"/>
          </a:p>
        </p:txBody>
      </p:sp>
      <p:sp>
        <p:nvSpPr>
          <p:cNvPr id="7" name="Shape 5"/>
          <p:cNvSpPr/>
          <p:nvPr/>
        </p:nvSpPr>
        <p:spPr>
          <a:xfrm>
            <a:off x="6190301" y="2625725"/>
            <a:ext cx="5339919" cy="1693962"/>
          </a:xfrm>
          <a:prstGeom prst="roundRect">
            <a:avLst>
              <a:gd name="adj" fmla="val 10043"/>
            </a:avLst>
          </a:prstGeom>
          <a:solidFill>
            <a:srgbClr val="CEE6FD"/>
          </a:solidFill>
          <a:ln/>
        </p:spPr>
        <p:txBody>
          <a:bodyPr/>
          <a:lstStyle/>
          <a:p>
            <a:endParaRPr lang="en-IN"/>
          </a:p>
        </p:txBody>
      </p:sp>
      <p:sp>
        <p:nvSpPr>
          <p:cNvPr id="8" name="Text 6"/>
          <p:cNvSpPr/>
          <p:nvPr/>
        </p:nvSpPr>
        <p:spPr>
          <a:xfrm>
            <a:off x="6379308" y="2814737"/>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Cross-Holdings</a:t>
            </a:r>
            <a:endParaRPr lang="en-US" sz="1850" dirty="0"/>
          </a:p>
        </p:txBody>
      </p:sp>
      <p:sp>
        <p:nvSpPr>
          <p:cNvPr id="9" name="Text 7"/>
          <p:cNvSpPr/>
          <p:nvPr/>
        </p:nvSpPr>
        <p:spPr>
          <a:xfrm>
            <a:off x="6379308" y="3223419"/>
            <a:ext cx="4961905"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Cross-holdings between transferor and transferee are </a:t>
            </a:r>
            <a:r>
              <a:rPr lang="en-US" sz="1450" b="1" dirty="0">
                <a:solidFill>
                  <a:srgbClr val="1E3063"/>
                </a:solidFill>
                <a:latin typeface="Instrument Sans Bold" pitchFamily="34" charset="0"/>
                <a:ea typeface="Instrument Sans Bold" pitchFamily="34" charset="-122"/>
                <a:cs typeface="Instrument Sans Bold" pitchFamily="34" charset="-120"/>
              </a:rPr>
              <a:t>legally cancelled</a:t>
            </a:r>
            <a:r>
              <a:rPr lang="en-US" sz="1450" dirty="0">
                <a:solidFill>
                  <a:srgbClr val="1E3063"/>
                </a:solidFill>
                <a:latin typeface="Instrument Sans Medium" pitchFamily="34" charset="0"/>
                <a:ea typeface="Instrument Sans Medium" pitchFamily="34" charset="-122"/>
                <a:cs typeface="Instrument Sans Medium" pitchFamily="34" charset="-120"/>
              </a:rPr>
              <a:t> to prevent circular holding. No new shares are issued against them.</a:t>
            </a:r>
            <a:endParaRPr lang="en-US" sz="1450" dirty="0"/>
          </a:p>
        </p:txBody>
      </p:sp>
      <p:sp>
        <p:nvSpPr>
          <p:cNvPr id="10" name="Shape 8"/>
          <p:cNvSpPr/>
          <p:nvPr/>
        </p:nvSpPr>
        <p:spPr>
          <a:xfrm>
            <a:off x="661475" y="4508698"/>
            <a:ext cx="5339820" cy="1693962"/>
          </a:xfrm>
          <a:prstGeom prst="roundRect">
            <a:avLst>
              <a:gd name="adj" fmla="val 10043"/>
            </a:avLst>
          </a:prstGeom>
          <a:solidFill>
            <a:srgbClr val="CEE6FD"/>
          </a:solidFill>
          <a:ln/>
        </p:spPr>
        <p:txBody>
          <a:bodyPr/>
          <a:lstStyle/>
          <a:p>
            <a:endParaRPr lang="en-IN"/>
          </a:p>
        </p:txBody>
      </p:sp>
      <p:sp>
        <p:nvSpPr>
          <p:cNvPr id="11" name="Text 9"/>
          <p:cNvSpPr/>
          <p:nvPr/>
        </p:nvSpPr>
        <p:spPr>
          <a:xfrm>
            <a:off x="850482" y="4697710"/>
            <a:ext cx="2464631"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Allotment Mechanism</a:t>
            </a:r>
            <a:endParaRPr lang="en-US" sz="1850" dirty="0"/>
          </a:p>
        </p:txBody>
      </p:sp>
      <p:sp>
        <p:nvSpPr>
          <p:cNvPr id="12" name="Text 10"/>
          <p:cNvSpPr/>
          <p:nvPr/>
        </p:nvSpPr>
        <p:spPr>
          <a:xfrm>
            <a:off x="850482" y="5106392"/>
            <a:ext cx="4961806"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Shares are allotted to shareholders on the register as of the Record Date, typically in </a:t>
            </a:r>
            <a:r>
              <a:rPr lang="en-US" sz="1450" b="1" dirty="0">
                <a:solidFill>
                  <a:srgbClr val="1E3063"/>
                </a:solidFill>
                <a:latin typeface="Instrument Sans Bold" pitchFamily="34" charset="0"/>
                <a:ea typeface="Instrument Sans Bold" pitchFamily="34" charset="-122"/>
                <a:cs typeface="Instrument Sans Bold" pitchFamily="34" charset="-120"/>
              </a:rPr>
              <a:t>dematerialized/ physical form</a:t>
            </a:r>
            <a:r>
              <a:rPr lang="en-US" sz="1450" dirty="0">
                <a:solidFill>
                  <a:srgbClr val="1E3063"/>
                </a:solidFill>
                <a:latin typeface="Instrument Sans Medium" pitchFamily="34" charset="0"/>
                <a:ea typeface="Instrument Sans Medium" pitchFamily="34" charset="-122"/>
                <a:cs typeface="Instrument Sans Medium" pitchFamily="34" charset="-120"/>
              </a:rPr>
              <a:t>.</a:t>
            </a:r>
            <a:endParaRPr lang="en-US" sz="1450" dirty="0"/>
          </a:p>
        </p:txBody>
      </p:sp>
      <p:sp>
        <p:nvSpPr>
          <p:cNvPr id="13" name="Shape 11"/>
          <p:cNvSpPr/>
          <p:nvPr/>
        </p:nvSpPr>
        <p:spPr>
          <a:xfrm>
            <a:off x="6190301" y="4508698"/>
            <a:ext cx="5339919" cy="1693962"/>
          </a:xfrm>
          <a:prstGeom prst="roundRect">
            <a:avLst>
              <a:gd name="adj" fmla="val 10043"/>
            </a:avLst>
          </a:prstGeom>
          <a:solidFill>
            <a:srgbClr val="CEE6FD"/>
          </a:solidFill>
          <a:ln/>
        </p:spPr>
        <p:txBody>
          <a:bodyPr/>
          <a:lstStyle/>
          <a:p>
            <a:endParaRPr lang="en-IN"/>
          </a:p>
        </p:txBody>
      </p:sp>
      <p:sp>
        <p:nvSpPr>
          <p:cNvPr id="14" name="Text 12"/>
          <p:cNvSpPr/>
          <p:nvPr/>
        </p:nvSpPr>
        <p:spPr>
          <a:xfrm>
            <a:off x="6379308" y="4697710"/>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1E3063"/>
                </a:solidFill>
                <a:latin typeface="Instrument Sans SemiBold" pitchFamily="34" charset="0"/>
                <a:ea typeface="Instrument Sans SemiBold" pitchFamily="34" charset="-122"/>
                <a:cs typeface="Instrument Sans SemiBold" pitchFamily="34" charset="-120"/>
              </a:rPr>
              <a:t>Pari Passu Ranking</a:t>
            </a:r>
            <a:endParaRPr lang="en-US" sz="1850" dirty="0"/>
          </a:p>
        </p:txBody>
      </p:sp>
      <p:sp>
        <p:nvSpPr>
          <p:cNvPr id="15" name="Text 13"/>
          <p:cNvSpPr/>
          <p:nvPr/>
        </p:nvSpPr>
        <p:spPr>
          <a:xfrm>
            <a:off x="6379308" y="5106392"/>
            <a:ext cx="4961905"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Newly issued shares may or may not rank </a:t>
            </a:r>
            <a:r>
              <a:rPr lang="en-US" sz="1450" b="1" dirty="0">
                <a:solidFill>
                  <a:srgbClr val="1E3063"/>
                </a:solidFill>
                <a:latin typeface="Instrument Sans Bold" pitchFamily="34" charset="0"/>
                <a:ea typeface="Instrument Sans Bold" pitchFamily="34" charset="-122"/>
                <a:cs typeface="Instrument Sans Bold" pitchFamily="34" charset="-120"/>
              </a:rPr>
              <a:t>equally</a:t>
            </a:r>
            <a:r>
              <a:rPr lang="en-US" sz="1450" dirty="0">
                <a:solidFill>
                  <a:srgbClr val="1E3063"/>
                </a:solidFill>
                <a:latin typeface="Instrument Sans Medium" pitchFamily="34" charset="0"/>
                <a:ea typeface="Instrument Sans Medium" pitchFamily="34" charset="-122"/>
                <a:cs typeface="Instrument Sans Medium" pitchFamily="34" charset="-120"/>
              </a:rPr>
              <a:t> with existing shares of the resulting company in all respects, including voting and dividend rights.</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1475" y="530027"/>
            <a:ext cx="7162819" cy="413445"/>
          </a:xfrm>
          <a:prstGeom prst="rect">
            <a:avLst/>
          </a:prstGeom>
          <a:noFill/>
          <a:ln/>
        </p:spPr>
        <p:txBody>
          <a:bodyPr wrap="none" lIns="0" tIns="0" rIns="0" bIns="0" rtlCol="0" anchor="t"/>
          <a:lstStyle/>
          <a:p>
            <a:pPr marL="0" indent="0" algn="l">
              <a:lnSpc>
                <a:spcPct val="104000"/>
              </a:lnSpc>
              <a:buNone/>
            </a:pPr>
            <a:r>
              <a:rPr lang="en-US" sz="2600" dirty="0">
                <a:solidFill>
                  <a:srgbClr val="091C53"/>
                </a:solidFill>
                <a:latin typeface="Instrument Sans SemiBold" pitchFamily="34" charset="0"/>
                <a:ea typeface="Instrument Sans SemiBold" pitchFamily="34" charset="-122"/>
                <a:cs typeface="Instrument Sans SemiBold" pitchFamily="34" charset="-120"/>
              </a:rPr>
              <a:t>Accounting Standard 14 – Types of Merger</a:t>
            </a:r>
            <a:endParaRPr lang="en-US" sz="2600" dirty="0"/>
          </a:p>
        </p:txBody>
      </p:sp>
      <p:sp>
        <p:nvSpPr>
          <p:cNvPr id="3" name="Shape 1"/>
          <p:cNvSpPr/>
          <p:nvPr/>
        </p:nvSpPr>
        <p:spPr>
          <a:xfrm>
            <a:off x="661475" y="1232892"/>
            <a:ext cx="5362044" cy="5095081"/>
          </a:xfrm>
          <a:prstGeom prst="roundRect">
            <a:avLst>
              <a:gd name="adj" fmla="val 2921"/>
            </a:avLst>
          </a:prstGeom>
          <a:solidFill>
            <a:srgbClr val="CEE6FD"/>
          </a:solidFill>
          <a:ln/>
        </p:spPr>
        <p:txBody>
          <a:bodyPr/>
          <a:lstStyle/>
          <a:p>
            <a:endParaRPr lang="en-IN"/>
          </a:p>
        </p:txBody>
      </p:sp>
      <p:sp>
        <p:nvSpPr>
          <p:cNvPr id="4" name="Text 2"/>
          <p:cNvSpPr/>
          <p:nvPr/>
        </p:nvSpPr>
        <p:spPr>
          <a:xfrm>
            <a:off x="826769" y="1398191"/>
            <a:ext cx="3722495" cy="258465"/>
          </a:xfrm>
          <a:prstGeom prst="rect">
            <a:avLst/>
          </a:prstGeom>
          <a:noFill/>
          <a:ln/>
        </p:spPr>
        <p:txBody>
          <a:bodyPr wrap="none" lIns="0" tIns="0" rIns="0" bIns="0" rtlCol="0" anchor="t"/>
          <a:lstStyle/>
          <a:p>
            <a:pPr marL="0" indent="0" algn="l">
              <a:lnSpc>
                <a:spcPct val="104000"/>
              </a:lnSpc>
              <a:buNone/>
            </a:pPr>
            <a:r>
              <a:rPr lang="en-US" sz="1600" dirty="0">
                <a:solidFill>
                  <a:srgbClr val="1E3063"/>
                </a:solidFill>
                <a:latin typeface="Instrument Sans SemiBold" pitchFamily="34" charset="0"/>
                <a:ea typeface="Instrument Sans SemiBold" pitchFamily="34" charset="-122"/>
                <a:cs typeface="Instrument Sans SemiBold" pitchFamily="34" charset="-120"/>
              </a:rPr>
              <a:t>Amalgamation in the Nature of Merger</a:t>
            </a:r>
            <a:endParaRPr lang="en-US" sz="1600" dirty="0"/>
          </a:p>
        </p:txBody>
      </p:sp>
      <p:sp>
        <p:nvSpPr>
          <p:cNvPr id="5" name="Text 3"/>
          <p:cNvSpPr/>
          <p:nvPr/>
        </p:nvSpPr>
        <p:spPr>
          <a:xfrm>
            <a:off x="826769" y="1743472"/>
            <a:ext cx="5031455" cy="4419203"/>
          </a:xfrm>
          <a:prstGeom prst="rect">
            <a:avLst/>
          </a:prstGeom>
          <a:noFill/>
          <a:ln/>
        </p:spPr>
        <p:txBody>
          <a:bodyPr wrap="square" lIns="0" tIns="0" rIns="0" bIns="0" rtlCol="0" anchor="t">
            <a:normAutofit/>
          </a:bodyPr>
          <a:lstStyle/>
          <a:p>
            <a:pPr marL="264160" indent="-264160" algn="l">
              <a:lnSpc>
                <a:spcPct val="125000"/>
              </a:lnSpc>
              <a:buSzPct val="100000"/>
              <a:buChar char="•"/>
            </a:pPr>
            <a:r>
              <a:rPr lang="en-US" sz="1300" dirty="0">
                <a:solidFill>
                  <a:srgbClr val="1E3063"/>
                </a:solidFill>
                <a:latin typeface="Instrument Sans Medium" pitchFamily="34" charset="0"/>
                <a:ea typeface="Instrument Sans Medium" pitchFamily="34" charset="-122"/>
                <a:cs typeface="Instrument Sans Medium" pitchFamily="34" charset="-120"/>
              </a:rPr>
              <a:t>All the assets and liabilities of the transferor company become, after amalgamation, the assets and liabilities of the transferee company</a:t>
            </a:r>
            <a:endParaRPr lang="en-US" sz="1300" dirty="0"/>
          </a:p>
          <a:p>
            <a:pPr marL="264160" indent="-264160" algn="l">
              <a:lnSpc>
                <a:spcPct val="125000"/>
              </a:lnSpc>
              <a:buSzPct val="100000"/>
              <a:buChar char="•"/>
            </a:pPr>
            <a:r>
              <a:rPr lang="en-US" sz="1300" dirty="0">
                <a:solidFill>
                  <a:srgbClr val="1E3063"/>
                </a:solidFill>
                <a:latin typeface="Instrument Sans Medium" pitchFamily="34" charset="0"/>
                <a:ea typeface="Instrument Sans Medium" pitchFamily="34" charset="-122"/>
                <a:cs typeface="Instrument Sans Medium" pitchFamily="34" charset="-120"/>
              </a:rPr>
              <a:t>Shareholders holding &gt; 90% of the face value of the equity shares of the transferor company become equity shareholders of the transferee company by virtue of the amalgamation</a:t>
            </a:r>
            <a:endParaRPr lang="en-US" sz="1300" dirty="0"/>
          </a:p>
          <a:p>
            <a:pPr marL="264160" indent="-264160" algn="l">
              <a:lnSpc>
                <a:spcPct val="125000"/>
              </a:lnSpc>
              <a:buSzPct val="100000"/>
              <a:buChar char="•"/>
            </a:pPr>
            <a:r>
              <a:rPr lang="en-US" sz="1300" dirty="0">
                <a:solidFill>
                  <a:srgbClr val="1E3063"/>
                </a:solidFill>
                <a:latin typeface="Instrument Sans Medium" pitchFamily="34" charset="0"/>
                <a:ea typeface="Instrument Sans Medium" pitchFamily="34" charset="-122"/>
                <a:cs typeface="Instrument Sans Medium" pitchFamily="34" charset="-120"/>
              </a:rPr>
              <a:t>The consideration for the amalgamation is discharged by the transferee company wholly by the issue of equity shares in the transferee company, except that cash may be paid in respect of any fractional shares</a:t>
            </a:r>
            <a:endParaRPr lang="en-US" sz="1300" dirty="0"/>
          </a:p>
          <a:p>
            <a:pPr marL="264160" indent="-264160" algn="l">
              <a:lnSpc>
                <a:spcPct val="125000"/>
              </a:lnSpc>
              <a:buSzPct val="100000"/>
              <a:buChar char="•"/>
            </a:pPr>
            <a:r>
              <a:rPr lang="en-US" sz="1300" dirty="0">
                <a:solidFill>
                  <a:srgbClr val="1E3063"/>
                </a:solidFill>
                <a:latin typeface="Instrument Sans Medium" pitchFamily="34" charset="0"/>
                <a:ea typeface="Instrument Sans Medium" pitchFamily="34" charset="-122"/>
                <a:cs typeface="Instrument Sans Medium" pitchFamily="34" charset="-120"/>
              </a:rPr>
              <a:t>The business of the transferor company is intended to be carried on, after the amalgamation, by the transferee company</a:t>
            </a:r>
            <a:endParaRPr lang="en-US" sz="1300" dirty="0"/>
          </a:p>
          <a:p>
            <a:pPr marL="264160" indent="-264160" algn="l">
              <a:lnSpc>
                <a:spcPct val="125000"/>
              </a:lnSpc>
              <a:buSzPct val="100000"/>
              <a:buChar char="•"/>
            </a:pPr>
            <a:r>
              <a:rPr lang="en-US" sz="1300" dirty="0">
                <a:solidFill>
                  <a:srgbClr val="1E3063"/>
                </a:solidFill>
                <a:latin typeface="Instrument Sans Medium" pitchFamily="34" charset="0"/>
                <a:ea typeface="Instrument Sans Medium" pitchFamily="34" charset="-122"/>
                <a:cs typeface="Instrument Sans Medium" pitchFamily="34" charset="-120"/>
              </a:rPr>
              <a:t>No adjustment is intended to be made to the book values of the assets and liabilities of the transferor company when they are incorporated in the financial statements of the transferee company except to ensure uniformity of accounting policies</a:t>
            </a:r>
            <a:endParaRPr lang="en-US" sz="1300" dirty="0"/>
          </a:p>
        </p:txBody>
      </p:sp>
      <p:sp>
        <p:nvSpPr>
          <p:cNvPr id="6" name="Shape 4"/>
          <p:cNvSpPr/>
          <p:nvPr/>
        </p:nvSpPr>
        <p:spPr>
          <a:xfrm>
            <a:off x="6168176" y="1232892"/>
            <a:ext cx="5362044" cy="5095081"/>
          </a:xfrm>
          <a:prstGeom prst="roundRect">
            <a:avLst>
              <a:gd name="adj" fmla="val 2921"/>
            </a:avLst>
          </a:prstGeom>
          <a:solidFill>
            <a:srgbClr val="CEE6FD"/>
          </a:solidFill>
          <a:ln/>
        </p:spPr>
        <p:txBody>
          <a:bodyPr/>
          <a:lstStyle/>
          <a:p>
            <a:endParaRPr lang="en-IN"/>
          </a:p>
        </p:txBody>
      </p:sp>
      <p:sp>
        <p:nvSpPr>
          <p:cNvPr id="7" name="Text 5"/>
          <p:cNvSpPr/>
          <p:nvPr/>
        </p:nvSpPr>
        <p:spPr>
          <a:xfrm>
            <a:off x="6333470" y="1398191"/>
            <a:ext cx="3926881" cy="258465"/>
          </a:xfrm>
          <a:prstGeom prst="rect">
            <a:avLst/>
          </a:prstGeom>
          <a:noFill/>
          <a:ln/>
        </p:spPr>
        <p:txBody>
          <a:bodyPr wrap="none" lIns="0" tIns="0" rIns="0" bIns="0" rtlCol="0" anchor="t"/>
          <a:lstStyle/>
          <a:p>
            <a:pPr marL="0" indent="0" algn="l">
              <a:lnSpc>
                <a:spcPct val="104000"/>
              </a:lnSpc>
              <a:buNone/>
            </a:pPr>
            <a:r>
              <a:rPr lang="en-US" sz="1600" dirty="0">
                <a:solidFill>
                  <a:srgbClr val="1E3063"/>
                </a:solidFill>
                <a:latin typeface="Instrument Sans SemiBold" pitchFamily="34" charset="0"/>
                <a:ea typeface="Instrument Sans SemiBold" pitchFamily="34" charset="-122"/>
                <a:cs typeface="Instrument Sans SemiBold" pitchFamily="34" charset="-120"/>
              </a:rPr>
              <a:t>Amalgamation in the Nature of Purchase</a:t>
            </a:r>
            <a:endParaRPr lang="en-US" sz="1600" dirty="0"/>
          </a:p>
        </p:txBody>
      </p:sp>
      <p:sp>
        <p:nvSpPr>
          <p:cNvPr id="8" name="Text 6"/>
          <p:cNvSpPr/>
          <p:nvPr/>
        </p:nvSpPr>
        <p:spPr>
          <a:xfrm>
            <a:off x="6333470" y="1743472"/>
            <a:ext cx="5031455" cy="744141"/>
          </a:xfrm>
          <a:prstGeom prst="rect">
            <a:avLst/>
          </a:prstGeom>
          <a:noFill/>
          <a:ln/>
        </p:spPr>
        <p:txBody>
          <a:bodyPr wrap="square" lIns="0" tIns="0" rIns="0" bIns="0" rtlCol="0" anchor="t">
            <a:normAutofit/>
          </a:bodyPr>
          <a:lstStyle/>
          <a:p>
            <a:pPr marL="0" indent="0" algn="l">
              <a:lnSpc>
                <a:spcPct val="125000"/>
              </a:lnSpc>
              <a:buNone/>
            </a:pPr>
            <a:r>
              <a:rPr lang="en-US" sz="1300" dirty="0">
                <a:solidFill>
                  <a:srgbClr val="1E3063"/>
                </a:solidFill>
                <a:latin typeface="Instrument Sans Medium" pitchFamily="34" charset="0"/>
                <a:ea typeface="Instrument Sans Medium" pitchFamily="34" charset="-122"/>
                <a:cs typeface="Instrument Sans Medium" pitchFamily="34" charset="-120"/>
              </a:rPr>
              <a:t>Amalgamation in the nature of purchase is an amalgamation which does not satisfy any one or more of the conditions specified above.</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1475" y="629345"/>
            <a:ext cx="9023025" cy="450453"/>
          </a:xfrm>
          <a:prstGeom prst="rect">
            <a:avLst/>
          </a:prstGeom>
          <a:noFill/>
          <a:ln/>
        </p:spPr>
        <p:txBody>
          <a:bodyPr wrap="none" lIns="0" tIns="0" rIns="0" bIns="0" rtlCol="0" anchor="t"/>
          <a:lstStyle/>
          <a:p>
            <a:pPr marL="0" indent="0" algn="l">
              <a:lnSpc>
                <a:spcPct val="104000"/>
              </a:lnSpc>
              <a:buNone/>
            </a:pPr>
            <a:r>
              <a:rPr lang="en-US" sz="2800" dirty="0">
                <a:solidFill>
                  <a:srgbClr val="091C53"/>
                </a:solidFill>
                <a:latin typeface="Instrument Sans SemiBold" pitchFamily="34" charset="0"/>
                <a:ea typeface="Instrument Sans SemiBold" pitchFamily="34" charset="-122"/>
                <a:cs typeface="Instrument Sans SemiBold" pitchFamily="34" charset="-120"/>
              </a:rPr>
              <a:t>Accounting Standard 14  - Methods of Accounting</a:t>
            </a:r>
            <a:endParaRPr lang="en-US" sz="2800" dirty="0"/>
          </a:p>
        </p:txBody>
      </p:sp>
      <p:sp>
        <p:nvSpPr>
          <p:cNvPr id="3" name="Shape 1"/>
          <p:cNvSpPr/>
          <p:nvPr/>
        </p:nvSpPr>
        <p:spPr>
          <a:xfrm>
            <a:off x="661475" y="1423194"/>
            <a:ext cx="5348551" cy="4805462"/>
          </a:xfrm>
          <a:prstGeom prst="roundRect">
            <a:avLst>
              <a:gd name="adj" fmla="val 3374"/>
            </a:avLst>
          </a:prstGeom>
          <a:solidFill>
            <a:srgbClr val="CEE6FD"/>
          </a:solidFill>
          <a:ln/>
        </p:spPr>
        <p:txBody>
          <a:bodyPr/>
          <a:lstStyle/>
          <a:p>
            <a:endParaRPr lang="en-IN"/>
          </a:p>
        </p:txBody>
      </p:sp>
      <p:sp>
        <p:nvSpPr>
          <p:cNvPr id="4" name="Text 2"/>
          <p:cNvSpPr/>
          <p:nvPr/>
        </p:nvSpPr>
        <p:spPr>
          <a:xfrm>
            <a:off x="841552" y="1603276"/>
            <a:ext cx="4988396" cy="562967"/>
          </a:xfrm>
          <a:prstGeom prst="rect">
            <a:avLst/>
          </a:prstGeom>
          <a:noFill/>
          <a:ln/>
        </p:spPr>
        <p:txBody>
          <a:bodyPr wrap="square" lIns="0" tIns="0" rIns="0" bIns="0" rtlCol="0" anchor="t">
            <a:normAutofit/>
          </a:bodyPr>
          <a:lstStyle/>
          <a:p>
            <a:pPr marL="0" indent="0" algn="l">
              <a:lnSpc>
                <a:spcPct val="104000"/>
              </a:lnSpc>
              <a:buNone/>
            </a:pPr>
            <a:r>
              <a:rPr lang="en-US" sz="1750" dirty="0">
                <a:solidFill>
                  <a:srgbClr val="1E3063"/>
                </a:solidFill>
                <a:latin typeface="Instrument Sans SemiBold" pitchFamily="34" charset="0"/>
                <a:ea typeface="Instrument Sans SemiBold" pitchFamily="34" charset="-122"/>
                <a:cs typeface="Instrument Sans SemiBold" pitchFamily="34" charset="-120"/>
              </a:rPr>
              <a:t>Pooling of interest method - for merger method</a:t>
            </a:r>
            <a:endParaRPr lang="en-US" sz="1750" dirty="0"/>
          </a:p>
        </p:txBody>
      </p:sp>
      <p:sp>
        <p:nvSpPr>
          <p:cNvPr id="5" name="Text 3"/>
          <p:cNvSpPr/>
          <p:nvPr/>
        </p:nvSpPr>
        <p:spPr>
          <a:xfrm>
            <a:off x="841552" y="2269232"/>
            <a:ext cx="4988396" cy="2030413"/>
          </a:xfrm>
          <a:prstGeom prst="rect">
            <a:avLst/>
          </a:prstGeom>
          <a:noFill/>
          <a:ln/>
        </p:spPr>
        <p:txBody>
          <a:bodyPr wrap="square" lIns="0" tIns="0" rIns="0" bIns="0" rtlCol="0" anchor="t">
            <a:normAutofit/>
          </a:bodyPr>
          <a:lstStyle/>
          <a:p>
            <a:pPr marL="284480" indent="-284480" algn="l">
              <a:lnSpc>
                <a:spcPct val="130000"/>
              </a:lnSpc>
              <a:buSzPct val="100000"/>
              <a:buChar char="•"/>
            </a:pPr>
            <a:r>
              <a:rPr lang="en-US" sz="1400" dirty="0">
                <a:solidFill>
                  <a:srgbClr val="1E3063"/>
                </a:solidFill>
                <a:latin typeface="Instrument Sans Medium" pitchFamily="34" charset="0"/>
                <a:ea typeface="Instrument Sans Medium" pitchFamily="34" charset="-122"/>
                <a:cs typeface="Instrument Sans Medium" pitchFamily="34" charset="-120"/>
              </a:rPr>
              <a:t>The assets, liabilities and reserves of the transferor company are recorded by the transferee company at their existing carrying amounts (book value)</a:t>
            </a:r>
            <a:endParaRPr lang="en-US" sz="1400" dirty="0"/>
          </a:p>
          <a:p>
            <a:pPr marL="284480" indent="-284480" algn="l">
              <a:lnSpc>
                <a:spcPct val="130000"/>
              </a:lnSpc>
              <a:buSzPct val="100000"/>
              <a:buChar char="•"/>
            </a:pPr>
            <a:r>
              <a:rPr lang="en-US" sz="1400" dirty="0">
                <a:solidFill>
                  <a:srgbClr val="1E3063"/>
                </a:solidFill>
                <a:latin typeface="Instrument Sans Medium" pitchFamily="34" charset="0"/>
                <a:ea typeface="Instrument Sans Medium" pitchFamily="34" charset="-122"/>
                <a:cs typeface="Instrument Sans Medium" pitchFamily="34" charset="-120"/>
              </a:rPr>
              <a:t>Reserves of the transferor company appear in the financial statements of the transferee company in the same form in which they appeared in the financial statements of the transferor company.</a:t>
            </a:r>
            <a:endParaRPr lang="en-US" sz="1400" dirty="0"/>
          </a:p>
        </p:txBody>
      </p:sp>
      <p:sp>
        <p:nvSpPr>
          <p:cNvPr id="6" name="Shape 4"/>
          <p:cNvSpPr/>
          <p:nvPr/>
        </p:nvSpPr>
        <p:spPr>
          <a:xfrm>
            <a:off x="6181670" y="1423194"/>
            <a:ext cx="5348551" cy="4805462"/>
          </a:xfrm>
          <a:prstGeom prst="roundRect">
            <a:avLst>
              <a:gd name="adj" fmla="val 3374"/>
            </a:avLst>
          </a:prstGeom>
          <a:solidFill>
            <a:srgbClr val="CEE6FD"/>
          </a:solidFill>
          <a:ln/>
        </p:spPr>
        <p:txBody>
          <a:bodyPr/>
          <a:lstStyle/>
          <a:p>
            <a:endParaRPr lang="en-IN"/>
          </a:p>
        </p:txBody>
      </p:sp>
      <p:sp>
        <p:nvSpPr>
          <p:cNvPr id="7" name="Text 5"/>
          <p:cNvSpPr/>
          <p:nvPr/>
        </p:nvSpPr>
        <p:spPr>
          <a:xfrm>
            <a:off x="6361747" y="1603276"/>
            <a:ext cx="2333666" cy="281484"/>
          </a:xfrm>
          <a:prstGeom prst="rect">
            <a:avLst/>
          </a:prstGeom>
          <a:noFill/>
          <a:ln/>
        </p:spPr>
        <p:txBody>
          <a:bodyPr wrap="none" lIns="0" tIns="0" rIns="0" bIns="0" rtlCol="0" anchor="t"/>
          <a:lstStyle/>
          <a:p>
            <a:pPr marL="0" indent="0" algn="l">
              <a:lnSpc>
                <a:spcPct val="104000"/>
              </a:lnSpc>
              <a:buNone/>
            </a:pPr>
            <a:r>
              <a:rPr lang="en-US" sz="1750" dirty="0">
                <a:solidFill>
                  <a:srgbClr val="1E3063"/>
                </a:solidFill>
                <a:latin typeface="Instrument Sans SemiBold" pitchFamily="34" charset="0"/>
                <a:ea typeface="Instrument Sans SemiBold" pitchFamily="34" charset="-122"/>
                <a:cs typeface="Instrument Sans SemiBold" pitchFamily="34" charset="-120"/>
              </a:rPr>
              <a:t>The purchase method</a:t>
            </a:r>
            <a:endParaRPr lang="en-US" sz="1750" dirty="0"/>
          </a:p>
        </p:txBody>
      </p:sp>
      <p:sp>
        <p:nvSpPr>
          <p:cNvPr id="8" name="Text 6"/>
          <p:cNvSpPr/>
          <p:nvPr/>
        </p:nvSpPr>
        <p:spPr>
          <a:xfrm>
            <a:off x="6361747" y="1987748"/>
            <a:ext cx="4988396" cy="4060825"/>
          </a:xfrm>
          <a:prstGeom prst="rect">
            <a:avLst/>
          </a:prstGeom>
          <a:noFill/>
          <a:ln/>
        </p:spPr>
        <p:txBody>
          <a:bodyPr wrap="square" lIns="0" tIns="0" rIns="0" bIns="0" rtlCol="0" anchor="t">
            <a:normAutofit/>
          </a:bodyPr>
          <a:lstStyle/>
          <a:p>
            <a:pPr marL="284480" indent="-284480" algn="l">
              <a:lnSpc>
                <a:spcPct val="130000"/>
              </a:lnSpc>
              <a:buSzPct val="100000"/>
              <a:buChar char="•"/>
            </a:pPr>
            <a:r>
              <a:rPr lang="en-US" sz="1400" dirty="0">
                <a:solidFill>
                  <a:srgbClr val="1E3063"/>
                </a:solidFill>
                <a:latin typeface="Instrument Sans Medium" pitchFamily="34" charset="0"/>
                <a:ea typeface="Instrument Sans Medium" pitchFamily="34" charset="-122"/>
                <a:cs typeface="Instrument Sans Medium" pitchFamily="34" charset="-120"/>
              </a:rPr>
              <a:t>The transferee company accounts for the amalgamation either by incorporating the assets and liabilities at their existing carrying amounts or by allocating the consideration to individual identifiable assets and liabilities of the transferor company on the basis of their fair values at the date of amalgamation</a:t>
            </a:r>
            <a:endParaRPr lang="en-US" sz="1400" dirty="0"/>
          </a:p>
          <a:p>
            <a:pPr marL="284480" indent="-284480" algn="l">
              <a:lnSpc>
                <a:spcPct val="130000"/>
              </a:lnSpc>
              <a:buSzPct val="100000"/>
              <a:buChar char="•"/>
            </a:pPr>
            <a:r>
              <a:rPr lang="en-US" sz="1400" dirty="0">
                <a:solidFill>
                  <a:srgbClr val="1E3063"/>
                </a:solidFill>
                <a:latin typeface="Instrument Sans Medium" pitchFamily="34" charset="0"/>
                <a:ea typeface="Instrument Sans Medium" pitchFamily="34" charset="-122"/>
                <a:cs typeface="Instrument Sans Medium" pitchFamily="34" charset="-120"/>
              </a:rPr>
              <a:t>There is no question of bringing to the books of the transferee the profits/reserves of the transferor</a:t>
            </a:r>
            <a:endParaRPr lang="en-US" sz="1400" dirty="0"/>
          </a:p>
          <a:p>
            <a:pPr marL="284480" indent="-284480" algn="l">
              <a:lnSpc>
                <a:spcPct val="130000"/>
              </a:lnSpc>
              <a:buSzPct val="100000"/>
              <a:buChar char="•"/>
            </a:pPr>
            <a:r>
              <a:rPr lang="en-US" sz="1400" dirty="0">
                <a:solidFill>
                  <a:srgbClr val="1E3063"/>
                </a:solidFill>
                <a:latin typeface="Instrument Sans Medium" pitchFamily="34" charset="0"/>
                <a:ea typeface="Instrument Sans Medium" pitchFamily="34" charset="-122"/>
                <a:cs typeface="Instrument Sans Medium" pitchFamily="34" charset="-120"/>
              </a:rPr>
              <a:t>The amount of the consideration is deducted from the net assets of the transferor company acquired by the transferee company and the difference, if any, is debited to goodwill or credited to Capital Reserve, as the case may be. Goodwill arising on amalgamation is treated as an asset and amortized over a period of five years.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1475" y="538163"/>
            <a:ext cx="10501248" cy="465138"/>
          </a:xfrm>
          <a:prstGeom prst="rect">
            <a:avLst/>
          </a:prstGeom>
          <a:noFill/>
          <a:ln/>
        </p:spPr>
        <p:txBody>
          <a:bodyPr wrap="none" lIns="0" tIns="0" rIns="0" bIns="0" rtlCol="0" anchor="t"/>
          <a:lstStyle/>
          <a:p>
            <a:pPr marL="0" indent="0" algn="l">
              <a:lnSpc>
                <a:spcPct val="104000"/>
              </a:lnSpc>
              <a:buNone/>
            </a:pPr>
            <a:r>
              <a:rPr lang="en-US" sz="2900" dirty="0">
                <a:solidFill>
                  <a:srgbClr val="091C53"/>
                </a:solidFill>
                <a:latin typeface="Instrument Sans SemiBold" pitchFamily="34" charset="0"/>
                <a:ea typeface="Instrument Sans SemiBold" pitchFamily="34" charset="-122"/>
                <a:cs typeface="Instrument Sans SemiBold" pitchFamily="34" charset="-120"/>
              </a:rPr>
              <a:t>Pooling of Interests Method vs. Purchase Method (AS-14)</a:t>
            </a:r>
            <a:endParaRPr lang="en-US" sz="2900" dirty="0"/>
          </a:p>
        </p:txBody>
      </p:sp>
      <p:sp>
        <p:nvSpPr>
          <p:cNvPr id="3" name="Shape 1"/>
          <p:cNvSpPr/>
          <p:nvPr/>
        </p:nvSpPr>
        <p:spPr>
          <a:xfrm>
            <a:off x="661475" y="1369616"/>
            <a:ext cx="10868745" cy="4950222"/>
          </a:xfrm>
          <a:prstGeom prst="roundRect">
            <a:avLst>
              <a:gd name="adj" fmla="val 3383"/>
            </a:avLst>
          </a:prstGeom>
          <a:noFill/>
          <a:ln w="6350">
            <a:solidFill>
              <a:srgbClr val="000000">
                <a:alpha val="8000"/>
              </a:srgbClr>
            </a:solidFill>
            <a:prstDash val="solid"/>
          </a:ln>
        </p:spPr>
        <p:txBody>
          <a:bodyPr/>
          <a:lstStyle/>
          <a:p>
            <a:endParaRPr lang="en-IN"/>
          </a:p>
        </p:txBody>
      </p:sp>
      <p:sp>
        <p:nvSpPr>
          <p:cNvPr id="4" name="Shape 2"/>
          <p:cNvSpPr/>
          <p:nvPr/>
        </p:nvSpPr>
        <p:spPr>
          <a:xfrm>
            <a:off x="667825" y="1375966"/>
            <a:ext cx="10856046" cy="527645"/>
          </a:xfrm>
          <a:prstGeom prst="rect">
            <a:avLst/>
          </a:prstGeom>
          <a:solidFill>
            <a:srgbClr val="FFFFFF">
              <a:alpha val="4000"/>
            </a:srgbClr>
          </a:solidFill>
          <a:ln/>
        </p:spPr>
        <p:txBody>
          <a:bodyPr/>
          <a:lstStyle/>
          <a:p>
            <a:endParaRPr lang="en-IN"/>
          </a:p>
        </p:txBody>
      </p:sp>
      <p:sp>
        <p:nvSpPr>
          <p:cNvPr id="5" name="Text 3"/>
          <p:cNvSpPr/>
          <p:nvPr/>
        </p:nvSpPr>
        <p:spPr>
          <a:xfrm>
            <a:off x="853954" y="1492151"/>
            <a:ext cx="3491123" cy="295275"/>
          </a:xfrm>
          <a:prstGeom prst="rect">
            <a:avLst/>
          </a:prstGeom>
          <a:noFill/>
          <a:ln/>
        </p:spPr>
        <p:txBody>
          <a:bodyPr wrap="none" lIns="0" tIns="0" rIns="0" bIns="0" rtlCol="0" anchor="t"/>
          <a:lstStyle/>
          <a:p>
            <a:pPr marL="0" indent="0" algn="l">
              <a:lnSpc>
                <a:spcPct val="132000"/>
              </a:lnSpc>
              <a:buNone/>
            </a:pPr>
            <a:r>
              <a:rPr lang="en-US" sz="1450" b="1" dirty="0">
                <a:solidFill>
                  <a:srgbClr val="1E3063"/>
                </a:solidFill>
                <a:latin typeface="Instrument Sans Bold" pitchFamily="34" charset="0"/>
                <a:ea typeface="Instrument Sans Bold" pitchFamily="34" charset="-122"/>
                <a:cs typeface="Instrument Sans Bold" pitchFamily="34" charset="-120"/>
              </a:rPr>
              <a:t>Basis</a:t>
            </a:r>
            <a:endParaRPr lang="en-US" sz="1450" dirty="0"/>
          </a:p>
        </p:txBody>
      </p:sp>
      <p:sp>
        <p:nvSpPr>
          <p:cNvPr id="6" name="Text 4"/>
          <p:cNvSpPr/>
          <p:nvPr/>
        </p:nvSpPr>
        <p:spPr>
          <a:xfrm>
            <a:off x="4113903" y="1492151"/>
            <a:ext cx="4030760" cy="295275"/>
          </a:xfrm>
          <a:prstGeom prst="rect">
            <a:avLst/>
          </a:prstGeom>
          <a:noFill/>
          <a:ln/>
        </p:spPr>
        <p:txBody>
          <a:bodyPr wrap="none" lIns="0" tIns="0" rIns="0" bIns="0" rtlCol="0" anchor="t"/>
          <a:lstStyle/>
          <a:p>
            <a:pPr marL="0" indent="0" algn="l">
              <a:lnSpc>
                <a:spcPct val="132000"/>
              </a:lnSpc>
              <a:buNone/>
            </a:pPr>
            <a:r>
              <a:rPr lang="en-US" sz="1450" b="1" dirty="0">
                <a:solidFill>
                  <a:srgbClr val="1E3063"/>
                </a:solidFill>
                <a:latin typeface="Instrument Sans Bold" pitchFamily="34" charset="0"/>
                <a:ea typeface="Instrument Sans Bold" pitchFamily="34" charset="-122"/>
                <a:cs typeface="Instrument Sans Bold" pitchFamily="34" charset="-120"/>
              </a:rPr>
              <a:t>Pooling of Interests Method</a:t>
            </a:r>
            <a:endParaRPr lang="en-US" sz="1450" dirty="0"/>
          </a:p>
        </p:txBody>
      </p:sp>
      <p:sp>
        <p:nvSpPr>
          <p:cNvPr id="7" name="Text 5"/>
          <p:cNvSpPr/>
          <p:nvPr/>
        </p:nvSpPr>
        <p:spPr>
          <a:xfrm>
            <a:off x="7913490" y="1492151"/>
            <a:ext cx="4033935" cy="295275"/>
          </a:xfrm>
          <a:prstGeom prst="rect">
            <a:avLst/>
          </a:prstGeom>
          <a:noFill/>
          <a:ln/>
        </p:spPr>
        <p:txBody>
          <a:bodyPr wrap="none" lIns="0" tIns="0" rIns="0" bIns="0" rtlCol="0" anchor="t"/>
          <a:lstStyle/>
          <a:p>
            <a:pPr marL="0" indent="0" algn="l">
              <a:lnSpc>
                <a:spcPct val="132000"/>
              </a:lnSpc>
              <a:buNone/>
            </a:pPr>
            <a:r>
              <a:rPr lang="en-US" sz="1450" b="1" dirty="0">
                <a:solidFill>
                  <a:srgbClr val="1E3063"/>
                </a:solidFill>
                <a:latin typeface="Instrument Sans Bold" pitchFamily="34" charset="0"/>
                <a:ea typeface="Instrument Sans Bold" pitchFamily="34" charset="-122"/>
                <a:cs typeface="Instrument Sans Bold" pitchFamily="34" charset="-120"/>
              </a:rPr>
              <a:t>Purchase Method</a:t>
            </a:r>
            <a:endParaRPr lang="en-US" sz="1450" dirty="0"/>
          </a:p>
        </p:txBody>
      </p:sp>
      <p:sp>
        <p:nvSpPr>
          <p:cNvPr id="8" name="Shape 6"/>
          <p:cNvSpPr/>
          <p:nvPr/>
        </p:nvSpPr>
        <p:spPr>
          <a:xfrm>
            <a:off x="667825" y="1903611"/>
            <a:ext cx="10856046" cy="822920"/>
          </a:xfrm>
          <a:prstGeom prst="rect">
            <a:avLst/>
          </a:prstGeom>
          <a:solidFill>
            <a:srgbClr val="000000">
              <a:alpha val="4000"/>
            </a:srgbClr>
          </a:solidFill>
          <a:ln/>
        </p:spPr>
        <p:txBody>
          <a:bodyPr/>
          <a:lstStyle/>
          <a:p>
            <a:endParaRPr lang="en-IN"/>
          </a:p>
        </p:txBody>
      </p:sp>
      <p:sp>
        <p:nvSpPr>
          <p:cNvPr id="9" name="Text 7"/>
          <p:cNvSpPr/>
          <p:nvPr/>
        </p:nvSpPr>
        <p:spPr>
          <a:xfrm>
            <a:off x="853954" y="2019796"/>
            <a:ext cx="3491123"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Conditions to qualify</a:t>
            </a:r>
            <a:endParaRPr lang="en-US" sz="1450" dirty="0"/>
          </a:p>
        </p:txBody>
      </p:sp>
      <p:sp>
        <p:nvSpPr>
          <p:cNvPr id="10" name="Text 8"/>
          <p:cNvSpPr/>
          <p:nvPr/>
        </p:nvSpPr>
        <p:spPr>
          <a:xfrm>
            <a:off x="4113903" y="2019796"/>
            <a:ext cx="3421175" cy="5905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Must satisfy all five conditions specified in AS-14</a:t>
            </a:r>
            <a:endParaRPr lang="en-US" sz="1450" dirty="0"/>
          </a:p>
        </p:txBody>
      </p:sp>
      <p:sp>
        <p:nvSpPr>
          <p:cNvPr id="11" name="Text 9"/>
          <p:cNvSpPr/>
          <p:nvPr/>
        </p:nvSpPr>
        <p:spPr>
          <a:xfrm>
            <a:off x="7913490" y="2019796"/>
            <a:ext cx="3424350" cy="5905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Applicable when conditions of AS-14 are not satisfied</a:t>
            </a:r>
            <a:endParaRPr lang="en-US" sz="1450" dirty="0"/>
          </a:p>
        </p:txBody>
      </p:sp>
      <p:sp>
        <p:nvSpPr>
          <p:cNvPr id="12" name="Shape 10"/>
          <p:cNvSpPr/>
          <p:nvPr/>
        </p:nvSpPr>
        <p:spPr>
          <a:xfrm>
            <a:off x="667825" y="2726531"/>
            <a:ext cx="10856046" cy="822920"/>
          </a:xfrm>
          <a:prstGeom prst="rect">
            <a:avLst/>
          </a:prstGeom>
          <a:solidFill>
            <a:srgbClr val="FFFFFF">
              <a:alpha val="4000"/>
            </a:srgbClr>
          </a:solidFill>
          <a:ln/>
        </p:spPr>
        <p:txBody>
          <a:bodyPr/>
          <a:lstStyle/>
          <a:p>
            <a:endParaRPr lang="en-IN"/>
          </a:p>
        </p:txBody>
      </p:sp>
      <p:sp>
        <p:nvSpPr>
          <p:cNvPr id="13" name="Text 11"/>
          <p:cNvSpPr/>
          <p:nvPr/>
        </p:nvSpPr>
        <p:spPr>
          <a:xfrm>
            <a:off x="853954" y="2842716"/>
            <a:ext cx="3491123"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Recording of assets &amp; liabilities</a:t>
            </a:r>
            <a:endParaRPr lang="en-US" sz="1450" dirty="0"/>
          </a:p>
        </p:txBody>
      </p:sp>
      <p:sp>
        <p:nvSpPr>
          <p:cNvPr id="14" name="Text 12"/>
          <p:cNvSpPr/>
          <p:nvPr/>
        </p:nvSpPr>
        <p:spPr>
          <a:xfrm>
            <a:off x="4113903" y="2842716"/>
            <a:ext cx="4030760"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Recorded at their existing (book) values</a:t>
            </a:r>
            <a:endParaRPr lang="en-US" sz="1450" dirty="0"/>
          </a:p>
        </p:txBody>
      </p:sp>
      <p:sp>
        <p:nvSpPr>
          <p:cNvPr id="15" name="Text 13"/>
          <p:cNvSpPr/>
          <p:nvPr/>
        </p:nvSpPr>
        <p:spPr>
          <a:xfrm>
            <a:off x="7913490" y="2842716"/>
            <a:ext cx="3424350" cy="5905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Recorded either at their carrying values or at fair values</a:t>
            </a:r>
            <a:endParaRPr lang="en-US" sz="1450" dirty="0"/>
          </a:p>
        </p:txBody>
      </p:sp>
      <p:sp>
        <p:nvSpPr>
          <p:cNvPr id="16" name="Shape 14"/>
          <p:cNvSpPr/>
          <p:nvPr/>
        </p:nvSpPr>
        <p:spPr>
          <a:xfrm>
            <a:off x="667825" y="3549452"/>
            <a:ext cx="10856046" cy="822920"/>
          </a:xfrm>
          <a:prstGeom prst="rect">
            <a:avLst/>
          </a:prstGeom>
          <a:solidFill>
            <a:srgbClr val="000000">
              <a:alpha val="4000"/>
            </a:srgbClr>
          </a:solidFill>
          <a:ln/>
        </p:spPr>
        <p:txBody>
          <a:bodyPr/>
          <a:lstStyle/>
          <a:p>
            <a:endParaRPr lang="en-IN"/>
          </a:p>
        </p:txBody>
      </p:sp>
      <p:sp>
        <p:nvSpPr>
          <p:cNvPr id="17" name="Text 15"/>
          <p:cNvSpPr/>
          <p:nvPr/>
        </p:nvSpPr>
        <p:spPr>
          <a:xfrm>
            <a:off x="853954" y="3665637"/>
            <a:ext cx="2881538" cy="5905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Transfer of Reserves (other than Statutory Reserves)</a:t>
            </a:r>
            <a:endParaRPr lang="en-US" sz="1450" dirty="0"/>
          </a:p>
        </p:txBody>
      </p:sp>
      <p:sp>
        <p:nvSpPr>
          <p:cNvPr id="18" name="Text 16"/>
          <p:cNvSpPr/>
          <p:nvPr/>
        </p:nvSpPr>
        <p:spPr>
          <a:xfrm>
            <a:off x="4113903" y="3665637"/>
            <a:ext cx="4030760"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Yes</a:t>
            </a:r>
            <a:endParaRPr lang="en-US" sz="1450" dirty="0"/>
          </a:p>
        </p:txBody>
      </p:sp>
      <p:sp>
        <p:nvSpPr>
          <p:cNvPr id="19" name="Text 17"/>
          <p:cNvSpPr/>
          <p:nvPr/>
        </p:nvSpPr>
        <p:spPr>
          <a:xfrm>
            <a:off x="7913490" y="3665637"/>
            <a:ext cx="4033935"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No</a:t>
            </a:r>
            <a:endParaRPr lang="en-US" sz="1450" dirty="0"/>
          </a:p>
        </p:txBody>
      </p:sp>
      <p:sp>
        <p:nvSpPr>
          <p:cNvPr id="20" name="Shape 18"/>
          <p:cNvSpPr/>
          <p:nvPr/>
        </p:nvSpPr>
        <p:spPr>
          <a:xfrm>
            <a:off x="667825" y="4372372"/>
            <a:ext cx="10856046" cy="1118195"/>
          </a:xfrm>
          <a:prstGeom prst="rect">
            <a:avLst/>
          </a:prstGeom>
          <a:solidFill>
            <a:srgbClr val="FFFFFF">
              <a:alpha val="4000"/>
            </a:srgbClr>
          </a:solidFill>
          <a:ln/>
        </p:spPr>
        <p:txBody>
          <a:bodyPr/>
          <a:lstStyle/>
          <a:p>
            <a:endParaRPr lang="en-IN"/>
          </a:p>
        </p:txBody>
      </p:sp>
      <p:sp>
        <p:nvSpPr>
          <p:cNvPr id="21" name="Text 19"/>
          <p:cNvSpPr/>
          <p:nvPr/>
        </p:nvSpPr>
        <p:spPr>
          <a:xfrm>
            <a:off x="853954" y="4488557"/>
            <a:ext cx="2881538" cy="885825"/>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Difference between consideration and net assets transferred</a:t>
            </a:r>
            <a:endParaRPr lang="en-US" sz="1450" dirty="0"/>
          </a:p>
        </p:txBody>
      </p:sp>
      <p:sp>
        <p:nvSpPr>
          <p:cNvPr id="22" name="Text 20"/>
          <p:cNvSpPr/>
          <p:nvPr/>
        </p:nvSpPr>
        <p:spPr>
          <a:xfrm>
            <a:off x="4113903" y="4488557"/>
            <a:ext cx="4030760"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Transferred to Reserves</a:t>
            </a:r>
            <a:endParaRPr lang="en-US" sz="1450" dirty="0"/>
          </a:p>
        </p:txBody>
      </p:sp>
      <p:sp>
        <p:nvSpPr>
          <p:cNvPr id="23" name="Text 21"/>
          <p:cNvSpPr/>
          <p:nvPr/>
        </p:nvSpPr>
        <p:spPr>
          <a:xfrm>
            <a:off x="7913490" y="4488557"/>
            <a:ext cx="3424350" cy="885825"/>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Treated as Goodwill (if consideration &gt; net assets) or Capital Reserve (if consideration &lt; net assets)</a:t>
            </a:r>
            <a:endParaRPr lang="en-US" sz="1450" dirty="0"/>
          </a:p>
        </p:txBody>
      </p:sp>
      <p:sp>
        <p:nvSpPr>
          <p:cNvPr id="24" name="Shape 22"/>
          <p:cNvSpPr/>
          <p:nvPr/>
        </p:nvSpPr>
        <p:spPr>
          <a:xfrm>
            <a:off x="667825" y="5490567"/>
            <a:ext cx="10856046" cy="822920"/>
          </a:xfrm>
          <a:prstGeom prst="rect">
            <a:avLst/>
          </a:prstGeom>
          <a:solidFill>
            <a:srgbClr val="000000">
              <a:alpha val="4000"/>
            </a:srgbClr>
          </a:solidFill>
          <a:ln/>
        </p:spPr>
        <p:txBody>
          <a:bodyPr/>
          <a:lstStyle/>
          <a:p>
            <a:endParaRPr lang="en-IN"/>
          </a:p>
        </p:txBody>
      </p:sp>
      <p:sp>
        <p:nvSpPr>
          <p:cNvPr id="25" name="Text 23"/>
          <p:cNvSpPr/>
          <p:nvPr/>
        </p:nvSpPr>
        <p:spPr>
          <a:xfrm>
            <a:off x="853954" y="5606752"/>
            <a:ext cx="3491123"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Consideration</a:t>
            </a:r>
            <a:endParaRPr lang="en-US" sz="1450" dirty="0"/>
          </a:p>
        </p:txBody>
      </p:sp>
      <p:sp>
        <p:nvSpPr>
          <p:cNvPr id="26" name="Text 24"/>
          <p:cNvSpPr/>
          <p:nvPr/>
        </p:nvSpPr>
        <p:spPr>
          <a:xfrm>
            <a:off x="4113903" y="5606752"/>
            <a:ext cx="4030760" cy="295275"/>
          </a:xfrm>
          <a:prstGeom prst="rect">
            <a:avLst/>
          </a:prstGeom>
          <a:noFill/>
          <a:ln/>
        </p:spPr>
        <p:txBody>
          <a:bodyPr wrap="none" lIns="0" tIns="0" rIns="0" bIns="0" rtlCol="0" anchor="t"/>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Consist of equity shares only</a:t>
            </a:r>
            <a:endParaRPr lang="en-US" sz="1450" dirty="0"/>
          </a:p>
        </p:txBody>
      </p:sp>
      <p:sp>
        <p:nvSpPr>
          <p:cNvPr id="27" name="Text 25"/>
          <p:cNvSpPr/>
          <p:nvPr/>
        </p:nvSpPr>
        <p:spPr>
          <a:xfrm>
            <a:off x="7913490" y="5606752"/>
            <a:ext cx="3424350" cy="590550"/>
          </a:xfrm>
          <a:prstGeom prst="rect">
            <a:avLst/>
          </a:prstGeom>
          <a:noFill/>
          <a:ln/>
        </p:spPr>
        <p:txBody>
          <a:bodyPr wrap="square" lIns="0" tIns="0" rIns="0" bIns="0" rtlCol="0" anchor="t">
            <a:normAutofit/>
          </a:bodyPr>
          <a:lstStyle/>
          <a:p>
            <a:pPr marL="0" indent="0" algn="l">
              <a:lnSpc>
                <a:spcPct val="132000"/>
              </a:lnSpc>
              <a:buNone/>
            </a:pPr>
            <a:r>
              <a:rPr lang="en-US" sz="1450" dirty="0">
                <a:solidFill>
                  <a:srgbClr val="1E3063"/>
                </a:solidFill>
                <a:latin typeface="Instrument Sans Medium" pitchFamily="34" charset="0"/>
                <a:ea typeface="Instrument Sans Medium" pitchFamily="34" charset="-122"/>
                <a:cs typeface="Instrument Sans Medium" pitchFamily="34" charset="-120"/>
              </a:rPr>
              <a:t>Consist of Cash, Equity shares, Preference shares, Debentures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97CF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3062</Words>
  <Application>Microsoft Office PowerPoint</Application>
  <PresentationFormat>Widescreen</PresentationFormat>
  <Paragraphs>240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Instrument Sans Bold</vt:lpstr>
      <vt:lpstr>Arial</vt:lpstr>
      <vt:lpstr>Instrument Sans SemiBold</vt:lpstr>
      <vt:lpstr>Instrument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puja borar</cp:lastModifiedBy>
  <cp:revision>5</cp:revision>
  <dcterms:created xsi:type="dcterms:W3CDTF">2026-07-02T21:50:52Z</dcterms:created>
  <dcterms:modified xsi:type="dcterms:W3CDTF">2026-07-03T05:23:42Z</dcterms:modified>
</cp:coreProperties>
</file>