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7"/>
  </p:notesMasterIdLst>
  <p:handoutMasterIdLst>
    <p:handoutMasterId r:id="rId38"/>
  </p:handoutMasterIdLst>
  <p:sldIdLst>
    <p:sldId id="256" r:id="rId2"/>
    <p:sldId id="517" r:id="rId3"/>
    <p:sldId id="1278" r:id="rId4"/>
    <p:sldId id="1185" r:id="rId5"/>
    <p:sldId id="508" r:id="rId6"/>
    <p:sldId id="1192" r:id="rId7"/>
    <p:sldId id="1208" r:id="rId8"/>
    <p:sldId id="1209" r:id="rId9"/>
    <p:sldId id="1210" r:id="rId10"/>
    <p:sldId id="510" r:id="rId11"/>
    <p:sldId id="1191" r:id="rId12"/>
    <p:sldId id="1285" r:id="rId13"/>
    <p:sldId id="1197" r:id="rId14"/>
    <p:sldId id="1279" r:id="rId15"/>
    <p:sldId id="1165" r:id="rId16"/>
    <p:sldId id="1229" r:id="rId17"/>
    <p:sldId id="1167" r:id="rId18"/>
    <p:sldId id="1168" r:id="rId19"/>
    <p:sldId id="1202" r:id="rId20"/>
    <p:sldId id="1169" r:id="rId21"/>
    <p:sldId id="1206" r:id="rId22"/>
    <p:sldId id="1231" r:id="rId23"/>
    <p:sldId id="1172" r:id="rId24"/>
    <p:sldId id="1173" r:id="rId25"/>
    <p:sldId id="1256" r:id="rId26"/>
    <p:sldId id="1175" r:id="rId27"/>
    <p:sldId id="1176" r:id="rId28"/>
    <p:sldId id="1177" r:id="rId29"/>
    <p:sldId id="1181" r:id="rId30"/>
    <p:sldId id="1243" r:id="rId31"/>
    <p:sldId id="1183" r:id="rId32"/>
    <p:sldId id="1280" r:id="rId33"/>
    <p:sldId id="1282" r:id="rId34"/>
    <p:sldId id="1283" r:id="rId35"/>
    <p:sldId id="1254" r:id="rId36"/>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E9E7"/>
    <a:srgbClr val="366658"/>
    <a:srgbClr val="0EC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838" autoAdjust="0"/>
    <p:restoredTop sz="94660"/>
  </p:normalViewPr>
  <p:slideViewPr>
    <p:cSldViewPr snapToGrid="0">
      <p:cViewPr varScale="1">
        <p:scale>
          <a:sx n="66" d="100"/>
          <a:sy n="66" d="100"/>
        </p:scale>
        <p:origin x="76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60726-B986-4CFD-AB85-64A0F4BF863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IN"/>
        </a:p>
      </dgm:t>
    </dgm:pt>
    <dgm:pt modelId="{FCF0A2ED-4D41-4CB5-B0ED-EE2458BF17A3}">
      <dgm:prSet phldrT="[Text]" custT="1"/>
      <dgm:spPr/>
      <dgm:t>
        <a:bodyPr/>
        <a:lstStyle/>
        <a:p>
          <a:pPr>
            <a:buAutoNum type="alphaLcParenBoth"/>
          </a:pPr>
          <a:r>
            <a:rPr lang="en-US" sz="1800" b="0" i="0" u="none" strike="noStrike" baseline="0" dirty="0">
              <a:solidFill>
                <a:schemeClr val="tx1"/>
              </a:solidFill>
              <a:latin typeface="Arial Narrow" panose="020B0606020202030204" pitchFamily="34" charset="0"/>
            </a:rPr>
            <a:t>Insurance contracts issued (</a:t>
          </a:r>
          <a:r>
            <a:rPr lang="en-US" sz="1800" b="0" i="0" u="none" strike="noStrike" baseline="0" dirty="0" err="1">
              <a:solidFill>
                <a:schemeClr val="tx1"/>
              </a:solidFill>
              <a:latin typeface="Arial Narrow" panose="020B0606020202030204" pitchFamily="34" charset="0"/>
            </a:rPr>
            <a:t>ie</a:t>
          </a:r>
          <a:r>
            <a:rPr lang="en-US" sz="1800" b="0" i="0" u="none" strike="noStrike" baseline="0" dirty="0">
              <a:solidFill>
                <a:schemeClr val="tx1"/>
              </a:solidFill>
              <a:latin typeface="Arial Narrow" panose="020B0606020202030204" pitchFamily="34" charset="0"/>
            </a:rPr>
            <a:t> sold)</a:t>
          </a:r>
          <a:endParaRPr lang="en-IN" sz="1800" dirty="0">
            <a:solidFill>
              <a:schemeClr val="tx1"/>
            </a:solidFill>
            <a:latin typeface="Arial Narrow" panose="020B0606020202030204" pitchFamily="34" charset="0"/>
          </a:endParaRPr>
        </a:p>
      </dgm:t>
    </dgm:pt>
    <dgm:pt modelId="{0D960248-A880-4B0F-9680-D8BC20208D50}" type="parTrans" cxnId="{FBC4ECB8-C781-4BB4-8547-74A8098FEF1B}">
      <dgm:prSet/>
      <dgm:spPr/>
      <dgm:t>
        <a:bodyPr/>
        <a:lstStyle/>
        <a:p>
          <a:endParaRPr lang="en-IN"/>
        </a:p>
      </dgm:t>
    </dgm:pt>
    <dgm:pt modelId="{E5D33A03-70D5-4857-B6CE-1B1D9E5E047F}" type="sibTrans" cxnId="{FBC4ECB8-C781-4BB4-8547-74A8098FEF1B}">
      <dgm:prSet/>
      <dgm:spPr/>
      <dgm:t>
        <a:bodyPr/>
        <a:lstStyle/>
        <a:p>
          <a:endParaRPr lang="en-IN"/>
        </a:p>
      </dgm:t>
    </dgm:pt>
    <dgm:pt modelId="{388815D4-7930-4C96-87CE-A1F31C4946B8}">
      <dgm:prSet phldrT="[Text]" custT="1"/>
      <dgm:spPr/>
      <dgm:t>
        <a:bodyPr/>
        <a:lstStyle/>
        <a:p>
          <a:r>
            <a:rPr lang="en-US" sz="1800" b="0" i="0" u="none" strike="noStrike" baseline="0" dirty="0">
              <a:solidFill>
                <a:schemeClr val="tx1"/>
              </a:solidFill>
              <a:latin typeface="Arial Narrow" panose="020B0606020202030204" pitchFamily="34" charset="0"/>
            </a:rPr>
            <a:t>Reinsurance contracts held (</a:t>
          </a:r>
          <a:r>
            <a:rPr lang="en-US" sz="1800" b="0" i="0" u="none" strike="noStrike" baseline="0" dirty="0" err="1">
              <a:solidFill>
                <a:schemeClr val="tx1"/>
              </a:solidFill>
              <a:latin typeface="Arial Narrow" panose="020B0606020202030204" pitchFamily="34" charset="0"/>
            </a:rPr>
            <a:t>ie</a:t>
          </a:r>
          <a:r>
            <a:rPr lang="en-US" sz="1800" b="0" i="0" u="none" strike="noStrike" baseline="0" dirty="0">
              <a:solidFill>
                <a:schemeClr val="tx1"/>
              </a:solidFill>
              <a:latin typeface="Arial Narrow" panose="020B0606020202030204" pitchFamily="34" charset="0"/>
            </a:rPr>
            <a:t> acquired)</a:t>
          </a:r>
          <a:endParaRPr lang="en-IN" sz="1800" dirty="0">
            <a:solidFill>
              <a:schemeClr val="tx1"/>
            </a:solidFill>
            <a:latin typeface="Arial Narrow" panose="020B0606020202030204" pitchFamily="34" charset="0"/>
          </a:endParaRPr>
        </a:p>
      </dgm:t>
    </dgm:pt>
    <dgm:pt modelId="{5559B53A-2761-4863-BA5C-FAAB469E05CD}" type="parTrans" cxnId="{46B6449B-42F5-4335-A21B-3D0234C440BB}">
      <dgm:prSet/>
      <dgm:spPr/>
      <dgm:t>
        <a:bodyPr/>
        <a:lstStyle/>
        <a:p>
          <a:endParaRPr lang="en-IN"/>
        </a:p>
      </dgm:t>
    </dgm:pt>
    <dgm:pt modelId="{2C2689C9-FC40-4C71-8E28-6E75F3A053EC}" type="sibTrans" cxnId="{46B6449B-42F5-4335-A21B-3D0234C440BB}">
      <dgm:prSet/>
      <dgm:spPr/>
      <dgm:t>
        <a:bodyPr/>
        <a:lstStyle/>
        <a:p>
          <a:endParaRPr lang="en-IN"/>
        </a:p>
      </dgm:t>
    </dgm:pt>
    <dgm:pt modelId="{71842602-2C99-45E0-A137-482D2CBE972B}">
      <dgm:prSet phldrT="[Text]" custT="1"/>
      <dgm:spPr/>
      <dgm:t>
        <a:bodyPr/>
        <a:lstStyle/>
        <a:p>
          <a:r>
            <a:rPr lang="en-US" sz="1800" b="0" i="0" u="none" strike="noStrike" baseline="0" dirty="0">
              <a:solidFill>
                <a:schemeClr val="tx1"/>
              </a:solidFill>
              <a:latin typeface="Arial Narrow" panose="020B0606020202030204" pitchFamily="34" charset="0"/>
            </a:rPr>
            <a:t>Investment contracts with discretionary </a:t>
          </a:r>
          <a:r>
            <a:rPr lang="en-IN" sz="1800" b="0" i="0" u="none" strike="noStrike" baseline="0" dirty="0">
              <a:solidFill>
                <a:schemeClr val="tx1"/>
              </a:solidFill>
              <a:latin typeface="Arial Narrow" panose="020B0606020202030204" pitchFamily="34" charset="0"/>
            </a:rPr>
            <a:t>participation features issued</a:t>
          </a:r>
          <a:endParaRPr lang="en-IN" sz="1800" dirty="0">
            <a:solidFill>
              <a:schemeClr val="tx1"/>
            </a:solidFill>
            <a:latin typeface="Arial Narrow" panose="020B0606020202030204" pitchFamily="34" charset="0"/>
          </a:endParaRPr>
        </a:p>
      </dgm:t>
    </dgm:pt>
    <dgm:pt modelId="{2EAACE27-0329-46ED-9975-AB88C862A625}" type="parTrans" cxnId="{C9F2B7C7-2F12-464A-99AC-6D0A90E5CB5A}">
      <dgm:prSet/>
      <dgm:spPr/>
      <dgm:t>
        <a:bodyPr/>
        <a:lstStyle/>
        <a:p>
          <a:endParaRPr lang="en-IN"/>
        </a:p>
      </dgm:t>
    </dgm:pt>
    <dgm:pt modelId="{C1125630-692A-41B4-A9D4-59BB4B03A454}" type="sibTrans" cxnId="{C9F2B7C7-2F12-464A-99AC-6D0A90E5CB5A}">
      <dgm:prSet/>
      <dgm:spPr/>
      <dgm:t>
        <a:bodyPr/>
        <a:lstStyle/>
        <a:p>
          <a:endParaRPr lang="en-IN"/>
        </a:p>
      </dgm:t>
    </dgm:pt>
    <dgm:pt modelId="{B5A03D77-E469-4B4B-B4E3-055F1F067FC3}" type="pres">
      <dgm:prSet presAssocID="{FCC60726-B986-4CFD-AB85-64A0F4BF8638}" presName="diagram" presStyleCnt="0">
        <dgm:presLayoutVars>
          <dgm:dir/>
          <dgm:resizeHandles val="exact"/>
        </dgm:presLayoutVars>
      </dgm:prSet>
      <dgm:spPr/>
    </dgm:pt>
    <dgm:pt modelId="{9797AC7F-380B-47FE-9FDC-037786DEC916}" type="pres">
      <dgm:prSet presAssocID="{FCF0A2ED-4D41-4CB5-B0ED-EE2458BF17A3}" presName="node" presStyleLbl="node1" presStyleIdx="0" presStyleCnt="3" custLinFactNeighborX="-18778" custLinFactNeighborY="-5092">
        <dgm:presLayoutVars>
          <dgm:bulletEnabled val="1"/>
        </dgm:presLayoutVars>
      </dgm:prSet>
      <dgm:spPr/>
    </dgm:pt>
    <dgm:pt modelId="{2D5604F5-B349-439F-BEF5-FE4B7A44E986}" type="pres">
      <dgm:prSet presAssocID="{E5D33A03-70D5-4857-B6CE-1B1D9E5E047F}" presName="sibTrans" presStyleCnt="0"/>
      <dgm:spPr/>
    </dgm:pt>
    <dgm:pt modelId="{FA5A3990-8332-43B4-8B8B-B397BBD0AC40}" type="pres">
      <dgm:prSet presAssocID="{388815D4-7930-4C96-87CE-A1F31C4946B8}" presName="node" presStyleLbl="node1" presStyleIdx="1" presStyleCnt="3" custLinFactNeighborX="-3286" custLinFactNeighborY="-4543">
        <dgm:presLayoutVars>
          <dgm:bulletEnabled val="1"/>
        </dgm:presLayoutVars>
      </dgm:prSet>
      <dgm:spPr/>
    </dgm:pt>
    <dgm:pt modelId="{7792D209-8F84-4331-A44C-4C2DAD422A25}" type="pres">
      <dgm:prSet presAssocID="{2C2689C9-FC40-4C71-8E28-6E75F3A053EC}" presName="sibTrans" presStyleCnt="0"/>
      <dgm:spPr/>
    </dgm:pt>
    <dgm:pt modelId="{00C06732-AEF7-4FED-A8E5-3DB610204539}" type="pres">
      <dgm:prSet presAssocID="{71842602-2C99-45E0-A137-482D2CBE972B}" presName="node" presStyleLbl="node1" presStyleIdx="2" presStyleCnt="3" custLinFactNeighborX="-4993" custLinFactNeighborY="-4543">
        <dgm:presLayoutVars>
          <dgm:bulletEnabled val="1"/>
        </dgm:presLayoutVars>
      </dgm:prSet>
      <dgm:spPr/>
    </dgm:pt>
  </dgm:ptLst>
  <dgm:cxnLst>
    <dgm:cxn modelId="{71A69735-9FDE-4A44-AC9A-B4FDED2AF451}" type="presOf" srcId="{FCF0A2ED-4D41-4CB5-B0ED-EE2458BF17A3}" destId="{9797AC7F-380B-47FE-9FDC-037786DEC916}" srcOrd="0" destOrd="0" presId="urn:microsoft.com/office/officeart/2005/8/layout/default"/>
    <dgm:cxn modelId="{86003364-0C4E-4642-B2F0-4E506F6DF039}" type="presOf" srcId="{71842602-2C99-45E0-A137-482D2CBE972B}" destId="{00C06732-AEF7-4FED-A8E5-3DB610204539}" srcOrd="0" destOrd="0" presId="urn:microsoft.com/office/officeart/2005/8/layout/default"/>
    <dgm:cxn modelId="{2CDA8B81-CF5A-46DF-952C-57C2B082C8AB}" type="presOf" srcId="{FCC60726-B986-4CFD-AB85-64A0F4BF8638}" destId="{B5A03D77-E469-4B4B-B4E3-055F1F067FC3}" srcOrd="0" destOrd="0" presId="urn:microsoft.com/office/officeart/2005/8/layout/default"/>
    <dgm:cxn modelId="{C12D5B83-A46B-4B37-AB9A-85ABAE952D4E}" type="presOf" srcId="{388815D4-7930-4C96-87CE-A1F31C4946B8}" destId="{FA5A3990-8332-43B4-8B8B-B397BBD0AC40}" srcOrd="0" destOrd="0" presId="urn:microsoft.com/office/officeart/2005/8/layout/default"/>
    <dgm:cxn modelId="{46B6449B-42F5-4335-A21B-3D0234C440BB}" srcId="{FCC60726-B986-4CFD-AB85-64A0F4BF8638}" destId="{388815D4-7930-4C96-87CE-A1F31C4946B8}" srcOrd="1" destOrd="0" parTransId="{5559B53A-2761-4863-BA5C-FAAB469E05CD}" sibTransId="{2C2689C9-FC40-4C71-8E28-6E75F3A053EC}"/>
    <dgm:cxn modelId="{FBC4ECB8-C781-4BB4-8547-74A8098FEF1B}" srcId="{FCC60726-B986-4CFD-AB85-64A0F4BF8638}" destId="{FCF0A2ED-4D41-4CB5-B0ED-EE2458BF17A3}" srcOrd="0" destOrd="0" parTransId="{0D960248-A880-4B0F-9680-D8BC20208D50}" sibTransId="{E5D33A03-70D5-4857-B6CE-1B1D9E5E047F}"/>
    <dgm:cxn modelId="{C9F2B7C7-2F12-464A-99AC-6D0A90E5CB5A}" srcId="{FCC60726-B986-4CFD-AB85-64A0F4BF8638}" destId="{71842602-2C99-45E0-A137-482D2CBE972B}" srcOrd="2" destOrd="0" parTransId="{2EAACE27-0329-46ED-9975-AB88C862A625}" sibTransId="{C1125630-692A-41B4-A9D4-59BB4B03A454}"/>
    <dgm:cxn modelId="{F95A9E3B-A39A-47BF-BE13-0F55F44A1BF3}" type="presParOf" srcId="{B5A03D77-E469-4B4B-B4E3-055F1F067FC3}" destId="{9797AC7F-380B-47FE-9FDC-037786DEC916}" srcOrd="0" destOrd="0" presId="urn:microsoft.com/office/officeart/2005/8/layout/default"/>
    <dgm:cxn modelId="{69CBCF8A-DA4C-4D99-84D2-BC4D2FDABE2B}" type="presParOf" srcId="{B5A03D77-E469-4B4B-B4E3-055F1F067FC3}" destId="{2D5604F5-B349-439F-BEF5-FE4B7A44E986}" srcOrd="1" destOrd="0" presId="urn:microsoft.com/office/officeart/2005/8/layout/default"/>
    <dgm:cxn modelId="{B0095ACA-5109-4473-9ECB-4CBDFA743891}" type="presParOf" srcId="{B5A03D77-E469-4B4B-B4E3-055F1F067FC3}" destId="{FA5A3990-8332-43B4-8B8B-B397BBD0AC40}" srcOrd="2" destOrd="0" presId="urn:microsoft.com/office/officeart/2005/8/layout/default"/>
    <dgm:cxn modelId="{8C98E7AA-37F5-4EA4-8F69-D8BE81547A8C}" type="presParOf" srcId="{B5A03D77-E469-4B4B-B4E3-055F1F067FC3}" destId="{7792D209-8F84-4331-A44C-4C2DAD422A25}" srcOrd="3" destOrd="0" presId="urn:microsoft.com/office/officeart/2005/8/layout/default"/>
    <dgm:cxn modelId="{B2390696-E5B6-4961-823B-D4D2285B37F1}" type="presParOf" srcId="{B5A03D77-E469-4B4B-B4E3-055F1F067FC3}" destId="{00C06732-AEF7-4FED-A8E5-3DB610204539}"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BE02C7-BF21-4321-94EE-0A93B8F7E354}" type="doc">
      <dgm:prSet loTypeId="urn:microsoft.com/office/officeart/2008/layout/VerticalCurvedList" loCatId="list" qsTypeId="urn:microsoft.com/office/officeart/2005/8/quickstyle/simple1" qsCatId="simple" csTypeId="urn:microsoft.com/office/officeart/2005/8/colors/accent2_3" csCatId="accent2" phldr="1"/>
      <dgm:spPr/>
      <dgm:t>
        <a:bodyPr/>
        <a:lstStyle/>
        <a:p>
          <a:endParaRPr lang="en-IN"/>
        </a:p>
      </dgm:t>
    </dgm:pt>
    <dgm:pt modelId="{016D2041-3DAA-4FCE-B008-FD2EB2E2CCE6}">
      <dgm:prSet phldrT="[Text]" custT="1"/>
      <dgm:spPr/>
      <dgm:t>
        <a:bodyPr/>
        <a:lstStyle/>
        <a:p>
          <a:r>
            <a:rPr lang="en-US" sz="1200" b="1" dirty="0">
              <a:solidFill>
                <a:schemeClr val="accent1"/>
              </a:solidFill>
              <a:latin typeface="Arial Narrow" panose="020B0606020202030204" pitchFamily="34" charset="0"/>
            </a:rPr>
            <a:t>the income generated by the above assets;</a:t>
          </a:r>
          <a:endParaRPr lang="en-IN" sz="1200" b="1" dirty="0">
            <a:solidFill>
              <a:schemeClr val="accent1"/>
            </a:solidFill>
          </a:endParaRPr>
        </a:p>
      </dgm:t>
    </dgm:pt>
    <dgm:pt modelId="{8E194401-CFFF-4C20-BC91-2B065FEAB2FD}" type="parTrans" cxnId="{8B4FB888-3CE4-4696-B176-31993A6E6EBA}">
      <dgm:prSet/>
      <dgm:spPr/>
      <dgm:t>
        <a:bodyPr/>
        <a:lstStyle/>
        <a:p>
          <a:endParaRPr lang="en-IN">
            <a:solidFill>
              <a:schemeClr val="accent1"/>
            </a:solidFill>
          </a:endParaRPr>
        </a:p>
      </dgm:t>
    </dgm:pt>
    <dgm:pt modelId="{18329EB5-2F8A-4E46-88FF-4B9FB83D7B82}" type="sibTrans" cxnId="{8B4FB888-3CE4-4696-B176-31993A6E6EBA}">
      <dgm:prSet/>
      <dgm:spPr/>
      <dgm:t>
        <a:bodyPr/>
        <a:lstStyle/>
        <a:p>
          <a:endParaRPr lang="en-IN">
            <a:solidFill>
              <a:schemeClr val="accent1"/>
            </a:solidFill>
          </a:endParaRPr>
        </a:p>
      </dgm:t>
    </dgm:pt>
    <dgm:pt modelId="{EAD78425-BE34-4BE2-9CF1-AC85FEAD4287}">
      <dgm:prSet phldrT="[Text]" custT="1"/>
      <dgm:spPr/>
      <dgm:t>
        <a:bodyPr/>
        <a:lstStyle/>
        <a:p>
          <a:r>
            <a:rPr lang="en-US" sz="1200" b="1" dirty="0">
              <a:solidFill>
                <a:schemeClr val="accent1"/>
              </a:solidFill>
              <a:latin typeface="Arial Narrow" panose="020B0606020202030204" pitchFamily="34" charset="0"/>
            </a:rPr>
            <a:t>the income and expenses that arise from the initial and subsequent measurement of these assets, including on derecognition of the assets; and</a:t>
          </a:r>
          <a:endParaRPr lang="en-IN" sz="1200" b="1" dirty="0">
            <a:solidFill>
              <a:schemeClr val="accent1"/>
            </a:solidFill>
          </a:endParaRPr>
        </a:p>
      </dgm:t>
    </dgm:pt>
    <dgm:pt modelId="{FE098D4C-9CF5-4CB5-B018-1A7BF1613E8C}" type="parTrans" cxnId="{CFBB1AD4-63FF-4C1F-B7DA-D390B1FD4243}">
      <dgm:prSet/>
      <dgm:spPr/>
      <dgm:t>
        <a:bodyPr/>
        <a:lstStyle/>
        <a:p>
          <a:endParaRPr lang="en-IN">
            <a:solidFill>
              <a:schemeClr val="accent1"/>
            </a:solidFill>
          </a:endParaRPr>
        </a:p>
      </dgm:t>
    </dgm:pt>
    <dgm:pt modelId="{025C9C1F-4FDA-4397-8BFE-D20465A01E0D}" type="sibTrans" cxnId="{CFBB1AD4-63FF-4C1F-B7DA-D390B1FD4243}">
      <dgm:prSet/>
      <dgm:spPr/>
      <dgm:t>
        <a:bodyPr/>
        <a:lstStyle/>
        <a:p>
          <a:endParaRPr lang="en-IN">
            <a:solidFill>
              <a:schemeClr val="accent1"/>
            </a:solidFill>
          </a:endParaRPr>
        </a:p>
      </dgm:t>
    </dgm:pt>
    <dgm:pt modelId="{3703CD74-239C-47CD-A226-8235F9D16111}">
      <dgm:prSet phldrT="[Text]" custT="1"/>
      <dgm:spPr/>
      <dgm:t>
        <a:bodyPr/>
        <a:lstStyle/>
        <a:p>
          <a:r>
            <a:rPr lang="en-US" sz="1200" b="1" dirty="0">
              <a:solidFill>
                <a:schemeClr val="accent1"/>
              </a:solidFill>
              <a:latin typeface="Arial Narrow" panose="020B0606020202030204" pitchFamily="34" charset="0"/>
            </a:rPr>
            <a:t>the incremental expenses directly attributable to the acquisition and disposal of these assets—for example, transaction costs and costs to sell the assets.</a:t>
          </a:r>
          <a:endParaRPr lang="en-IN" sz="1200" b="1" dirty="0">
            <a:solidFill>
              <a:schemeClr val="accent1"/>
            </a:solidFill>
          </a:endParaRPr>
        </a:p>
      </dgm:t>
    </dgm:pt>
    <dgm:pt modelId="{CCAFC0EC-2FA2-439D-B605-4981068D83F1}" type="parTrans" cxnId="{D9DDE456-3ECD-4F5B-AAB5-EAB9C565909D}">
      <dgm:prSet/>
      <dgm:spPr/>
      <dgm:t>
        <a:bodyPr/>
        <a:lstStyle/>
        <a:p>
          <a:endParaRPr lang="en-IN">
            <a:solidFill>
              <a:schemeClr val="accent1"/>
            </a:solidFill>
          </a:endParaRPr>
        </a:p>
      </dgm:t>
    </dgm:pt>
    <dgm:pt modelId="{F970CE19-9E67-464E-BEDA-221F1A882765}" type="sibTrans" cxnId="{D9DDE456-3ECD-4F5B-AAB5-EAB9C565909D}">
      <dgm:prSet/>
      <dgm:spPr/>
      <dgm:t>
        <a:bodyPr/>
        <a:lstStyle/>
        <a:p>
          <a:endParaRPr lang="en-IN">
            <a:solidFill>
              <a:schemeClr val="accent1"/>
            </a:solidFill>
          </a:endParaRPr>
        </a:p>
      </dgm:t>
    </dgm:pt>
    <dgm:pt modelId="{82CCD5D6-1414-4F99-B079-E377E3BE52B6}" type="pres">
      <dgm:prSet presAssocID="{7ABE02C7-BF21-4321-94EE-0A93B8F7E354}" presName="Name0" presStyleCnt="0">
        <dgm:presLayoutVars>
          <dgm:chMax val="7"/>
          <dgm:chPref val="7"/>
          <dgm:dir/>
        </dgm:presLayoutVars>
      </dgm:prSet>
      <dgm:spPr/>
    </dgm:pt>
    <dgm:pt modelId="{1C9FCC3B-F7F9-4CFA-B411-E49736DE70A8}" type="pres">
      <dgm:prSet presAssocID="{7ABE02C7-BF21-4321-94EE-0A93B8F7E354}" presName="Name1" presStyleCnt="0"/>
      <dgm:spPr/>
    </dgm:pt>
    <dgm:pt modelId="{BFFC037A-D6A0-4390-AD3B-6DE5E8D7EBCB}" type="pres">
      <dgm:prSet presAssocID="{7ABE02C7-BF21-4321-94EE-0A93B8F7E354}" presName="cycle" presStyleCnt="0"/>
      <dgm:spPr/>
    </dgm:pt>
    <dgm:pt modelId="{65D7C35F-01C2-490E-9A20-6C213F8F536F}" type="pres">
      <dgm:prSet presAssocID="{7ABE02C7-BF21-4321-94EE-0A93B8F7E354}" presName="srcNode" presStyleLbl="node1" presStyleIdx="0" presStyleCnt="3"/>
      <dgm:spPr/>
    </dgm:pt>
    <dgm:pt modelId="{47CA08F7-7C60-45D4-94B5-895BECF5F65C}" type="pres">
      <dgm:prSet presAssocID="{7ABE02C7-BF21-4321-94EE-0A93B8F7E354}" presName="conn" presStyleLbl="parChTrans1D2" presStyleIdx="0" presStyleCnt="1"/>
      <dgm:spPr/>
    </dgm:pt>
    <dgm:pt modelId="{CBD2A99C-B23A-4E1D-AB6F-3402E9E49841}" type="pres">
      <dgm:prSet presAssocID="{7ABE02C7-BF21-4321-94EE-0A93B8F7E354}" presName="extraNode" presStyleLbl="node1" presStyleIdx="0" presStyleCnt="3"/>
      <dgm:spPr/>
    </dgm:pt>
    <dgm:pt modelId="{D66907C4-F197-42DE-BF67-06329D9C581D}" type="pres">
      <dgm:prSet presAssocID="{7ABE02C7-BF21-4321-94EE-0A93B8F7E354}" presName="dstNode" presStyleLbl="node1" presStyleIdx="0" presStyleCnt="3"/>
      <dgm:spPr/>
    </dgm:pt>
    <dgm:pt modelId="{B8C316F0-A01C-42C8-9376-FA2C6315D6DD}" type="pres">
      <dgm:prSet presAssocID="{016D2041-3DAA-4FCE-B008-FD2EB2E2CCE6}" presName="text_1" presStyleLbl="node1" presStyleIdx="0" presStyleCnt="3">
        <dgm:presLayoutVars>
          <dgm:bulletEnabled val="1"/>
        </dgm:presLayoutVars>
      </dgm:prSet>
      <dgm:spPr/>
    </dgm:pt>
    <dgm:pt modelId="{A0FD4F4F-5216-4F7F-9E8C-821959492ACC}" type="pres">
      <dgm:prSet presAssocID="{016D2041-3DAA-4FCE-B008-FD2EB2E2CCE6}" presName="accent_1" presStyleCnt="0"/>
      <dgm:spPr/>
    </dgm:pt>
    <dgm:pt modelId="{E613B1A9-7407-41D7-8AEF-8402EC27036E}" type="pres">
      <dgm:prSet presAssocID="{016D2041-3DAA-4FCE-B008-FD2EB2E2CCE6}" presName="accentRepeatNode" presStyleLbl="solidFgAcc1" presStyleIdx="0" presStyleCnt="3"/>
      <dgm:spPr/>
    </dgm:pt>
    <dgm:pt modelId="{3C32DC2E-318B-4CFA-93F7-B1B2DA7F77BC}" type="pres">
      <dgm:prSet presAssocID="{EAD78425-BE34-4BE2-9CF1-AC85FEAD4287}" presName="text_2" presStyleLbl="node1" presStyleIdx="1" presStyleCnt="3" custScaleY="132949">
        <dgm:presLayoutVars>
          <dgm:bulletEnabled val="1"/>
        </dgm:presLayoutVars>
      </dgm:prSet>
      <dgm:spPr/>
    </dgm:pt>
    <dgm:pt modelId="{77B75C23-1953-43D2-A0C7-637759AFDE15}" type="pres">
      <dgm:prSet presAssocID="{EAD78425-BE34-4BE2-9CF1-AC85FEAD4287}" presName="accent_2" presStyleCnt="0"/>
      <dgm:spPr/>
    </dgm:pt>
    <dgm:pt modelId="{0745311C-63F1-4989-B4B8-10455AD397E8}" type="pres">
      <dgm:prSet presAssocID="{EAD78425-BE34-4BE2-9CF1-AC85FEAD4287}" presName="accentRepeatNode" presStyleLbl="solidFgAcc1" presStyleIdx="1" presStyleCnt="3"/>
      <dgm:spPr/>
    </dgm:pt>
    <dgm:pt modelId="{62313DF8-7CD4-4ED8-8687-551DF5F6329C}" type="pres">
      <dgm:prSet presAssocID="{3703CD74-239C-47CD-A226-8235F9D16111}" presName="text_3" presStyleLbl="node1" presStyleIdx="2" presStyleCnt="3" custScaleY="121967">
        <dgm:presLayoutVars>
          <dgm:bulletEnabled val="1"/>
        </dgm:presLayoutVars>
      </dgm:prSet>
      <dgm:spPr/>
    </dgm:pt>
    <dgm:pt modelId="{6E7A412D-80B7-4A8C-A57A-254DD647A70A}" type="pres">
      <dgm:prSet presAssocID="{3703CD74-239C-47CD-A226-8235F9D16111}" presName="accent_3" presStyleCnt="0"/>
      <dgm:spPr/>
    </dgm:pt>
    <dgm:pt modelId="{49F713AA-5482-44BC-96DC-41F675B36242}" type="pres">
      <dgm:prSet presAssocID="{3703CD74-239C-47CD-A226-8235F9D16111}" presName="accentRepeatNode" presStyleLbl="solidFgAcc1" presStyleIdx="2" presStyleCnt="3"/>
      <dgm:spPr/>
    </dgm:pt>
  </dgm:ptLst>
  <dgm:cxnLst>
    <dgm:cxn modelId="{B629E70F-AE8C-4FCE-8521-F02839ADC7E3}" type="presOf" srcId="{016D2041-3DAA-4FCE-B008-FD2EB2E2CCE6}" destId="{B8C316F0-A01C-42C8-9376-FA2C6315D6DD}" srcOrd="0" destOrd="0" presId="urn:microsoft.com/office/officeart/2008/layout/VerticalCurvedList"/>
    <dgm:cxn modelId="{AFC43161-ECDF-4D6C-8F5D-7AB9B26EB6F7}" type="presOf" srcId="{EAD78425-BE34-4BE2-9CF1-AC85FEAD4287}" destId="{3C32DC2E-318B-4CFA-93F7-B1B2DA7F77BC}" srcOrd="0" destOrd="0" presId="urn:microsoft.com/office/officeart/2008/layout/VerticalCurvedList"/>
    <dgm:cxn modelId="{D9DDE456-3ECD-4F5B-AAB5-EAB9C565909D}" srcId="{7ABE02C7-BF21-4321-94EE-0A93B8F7E354}" destId="{3703CD74-239C-47CD-A226-8235F9D16111}" srcOrd="2" destOrd="0" parTransId="{CCAFC0EC-2FA2-439D-B605-4981068D83F1}" sibTransId="{F970CE19-9E67-464E-BEDA-221F1A882765}"/>
    <dgm:cxn modelId="{8B4FB888-3CE4-4696-B176-31993A6E6EBA}" srcId="{7ABE02C7-BF21-4321-94EE-0A93B8F7E354}" destId="{016D2041-3DAA-4FCE-B008-FD2EB2E2CCE6}" srcOrd="0" destOrd="0" parTransId="{8E194401-CFFF-4C20-BC91-2B065FEAB2FD}" sibTransId="{18329EB5-2F8A-4E46-88FF-4B9FB83D7B82}"/>
    <dgm:cxn modelId="{1AAB5DB7-7D72-4754-94BC-BD7A8653CB6D}" type="presOf" srcId="{3703CD74-239C-47CD-A226-8235F9D16111}" destId="{62313DF8-7CD4-4ED8-8687-551DF5F6329C}" srcOrd="0" destOrd="0" presId="urn:microsoft.com/office/officeart/2008/layout/VerticalCurvedList"/>
    <dgm:cxn modelId="{CFBB1AD4-63FF-4C1F-B7DA-D390B1FD4243}" srcId="{7ABE02C7-BF21-4321-94EE-0A93B8F7E354}" destId="{EAD78425-BE34-4BE2-9CF1-AC85FEAD4287}" srcOrd="1" destOrd="0" parTransId="{FE098D4C-9CF5-4CB5-B018-1A7BF1613E8C}" sibTransId="{025C9C1F-4FDA-4397-8BFE-D20465A01E0D}"/>
    <dgm:cxn modelId="{307752E8-4B19-4B0C-95EE-3AC6AF93D1D7}" type="presOf" srcId="{7ABE02C7-BF21-4321-94EE-0A93B8F7E354}" destId="{82CCD5D6-1414-4F99-B079-E377E3BE52B6}" srcOrd="0" destOrd="0" presId="urn:microsoft.com/office/officeart/2008/layout/VerticalCurvedList"/>
    <dgm:cxn modelId="{D755B8F7-B21D-4914-AB80-577177B89D86}" type="presOf" srcId="{18329EB5-2F8A-4E46-88FF-4B9FB83D7B82}" destId="{47CA08F7-7C60-45D4-94B5-895BECF5F65C}" srcOrd="0" destOrd="0" presId="urn:microsoft.com/office/officeart/2008/layout/VerticalCurvedList"/>
    <dgm:cxn modelId="{A2AEAD44-D6CE-4E35-923C-684168D7E660}" type="presParOf" srcId="{82CCD5D6-1414-4F99-B079-E377E3BE52B6}" destId="{1C9FCC3B-F7F9-4CFA-B411-E49736DE70A8}" srcOrd="0" destOrd="0" presId="urn:microsoft.com/office/officeart/2008/layout/VerticalCurvedList"/>
    <dgm:cxn modelId="{D053A285-1B58-4B9D-BDC4-D41589C0E636}" type="presParOf" srcId="{1C9FCC3B-F7F9-4CFA-B411-E49736DE70A8}" destId="{BFFC037A-D6A0-4390-AD3B-6DE5E8D7EBCB}" srcOrd="0" destOrd="0" presId="urn:microsoft.com/office/officeart/2008/layout/VerticalCurvedList"/>
    <dgm:cxn modelId="{6FF208B3-E768-457B-BA8A-0484BF8CCFA8}" type="presParOf" srcId="{BFFC037A-D6A0-4390-AD3B-6DE5E8D7EBCB}" destId="{65D7C35F-01C2-490E-9A20-6C213F8F536F}" srcOrd="0" destOrd="0" presId="urn:microsoft.com/office/officeart/2008/layout/VerticalCurvedList"/>
    <dgm:cxn modelId="{1E8D2551-CCB4-4C55-8C22-A29B591E770C}" type="presParOf" srcId="{BFFC037A-D6A0-4390-AD3B-6DE5E8D7EBCB}" destId="{47CA08F7-7C60-45D4-94B5-895BECF5F65C}" srcOrd="1" destOrd="0" presId="urn:microsoft.com/office/officeart/2008/layout/VerticalCurvedList"/>
    <dgm:cxn modelId="{01C02815-2B6D-44E4-AC71-B0B3D9315A92}" type="presParOf" srcId="{BFFC037A-D6A0-4390-AD3B-6DE5E8D7EBCB}" destId="{CBD2A99C-B23A-4E1D-AB6F-3402E9E49841}" srcOrd="2" destOrd="0" presId="urn:microsoft.com/office/officeart/2008/layout/VerticalCurvedList"/>
    <dgm:cxn modelId="{51C12902-C63E-49CC-8E76-7EA0A3B31C75}" type="presParOf" srcId="{BFFC037A-D6A0-4390-AD3B-6DE5E8D7EBCB}" destId="{D66907C4-F197-42DE-BF67-06329D9C581D}" srcOrd="3" destOrd="0" presId="urn:microsoft.com/office/officeart/2008/layout/VerticalCurvedList"/>
    <dgm:cxn modelId="{D64FC616-5107-4F41-AB4E-0207D4C02B75}" type="presParOf" srcId="{1C9FCC3B-F7F9-4CFA-B411-E49736DE70A8}" destId="{B8C316F0-A01C-42C8-9376-FA2C6315D6DD}" srcOrd="1" destOrd="0" presId="urn:microsoft.com/office/officeart/2008/layout/VerticalCurvedList"/>
    <dgm:cxn modelId="{2039974B-61C1-4886-86BF-1A9A4E1F6D6A}" type="presParOf" srcId="{1C9FCC3B-F7F9-4CFA-B411-E49736DE70A8}" destId="{A0FD4F4F-5216-4F7F-9E8C-821959492ACC}" srcOrd="2" destOrd="0" presId="urn:microsoft.com/office/officeart/2008/layout/VerticalCurvedList"/>
    <dgm:cxn modelId="{DD7D878A-299A-48D3-A3D8-8A26234661EC}" type="presParOf" srcId="{A0FD4F4F-5216-4F7F-9E8C-821959492ACC}" destId="{E613B1A9-7407-41D7-8AEF-8402EC27036E}" srcOrd="0" destOrd="0" presId="urn:microsoft.com/office/officeart/2008/layout/VerticalCurvedList"/>
    <dgm:cxn modelId="{785D104A-004B-4363-9025-8A4013CAF43D}" type="presParOf" srcId="{1C9FCC3B-F7F9-4CFA-B411-E49736DE70A8}" destId="{3C32DC2E-318B-4CFA-93F7-B1B2DA7F77BC}" srcOrd="3" destOrd="0" presId="urn:microsoft.com/office/officeart/2008/layout/VerticalCurvedList"/>
    <dgm:cxn modelId="{30797E79-0AC4-4AFF-9008-354B35F1B84B}" type="presParOf" srcId="{1C9FCC3B-F7F9-4CFA-B411-E49736DE70A8}" destId="{77B75C23-1953-43D2-A0C7-637759AFDE15}" srcOrd="4" destOrd="0" presId="urn:microsoft.com/office/officeart/2008/layout/VerticalCurvedList"/>
    <dgm:cxn modelId="{BFE2D6AA-ED35-4EF4-9268-99A8F112830E}" type="presParOf" srcId="{77B75C23-1953-43D2-A0C7-637759AFDE15}" destId="{0745311C-63F1-4989-B4B8-10455AD397E8}" srcOrd="0" destOrd="0" presId="urn:microsoft.com/office/officeart/2008/layout/VerticalCurvedList"/>
    <dgm:cxn modelId="{E1DBF7E2-969A-4001-A6DC-66772FAAA89D}" type="presParOf" srcId="{1C9FCC3B-F7F9-4CFA-B411-E49736DE70A8}" destId="{62313DF8-7CD4-4ED8-8687-551DF5F6329C}" srcOrd="5" destOrd="0" presId="urn:microsoft.com/office/officeart/2008/layout/VerticalCurvedList"/>
    <dgm:cxn modelId="{3DBB2441-50F6-4157-8F40-888BF76C21CC}" type="presParOf" srcId="{1C9FCC3B-F7F9-4CFA-B411-E49736DE70A8}" destId="{6E7A412D-80B7-4A8C-A57A-254DD647A70A}" srcOrd="6" destOrd="0" presId="urn:microsoft.com/office/officeart/2008/layout/VerticalCurvedList"/>
    <dgm:cxn modelId="{3AD259FF-2E54-4FCD-91F9-9E4AD8B4C81D}" type="presParOf" srcId="{6E7A412D-80B7-4A8C-A57A-254DD647A70A}" destId="{49F713AA-5482-44BC-96DC-41F675B36242}" srcOrd="0" destOrd="0" presId="urn:microsoft.com/office/officeart/2008/layout/VerticalCurvedList"/>
  </dgm:cxnLst>
  <dgm:bg/>
  <dgm:whole>
    <a:ln w="38100"/>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339942-539A-49F1-9BC9-B1630BFF0ED1}" type="doc">
      <dgm:prSet loTypeId="urn:microsoft.com/office/officeart/2005/8/layout/hProcess7" loCatId="list" qsTypeId="urn:microsoft.com/office/officeart/2005/8/quickstyle/simple1" qsCatId="simple" csTypeId="urn:microsoft.com/office/officeart/2005/8/colors/accent2_1" csCatId="accent2" phldr="1"/>
      <dgm:spPr/>
      <dgm:t>
        <a:bodyPr/>
        <a:lstStyle/>
        <a:p>
          <a:endParaRPr lang="en-IN"/>
        </a:p>
      </dgm:t>
    </dgm:pt>
    <dgm:pt modelId="{F038CBD2-29FA-4954-9EB0-56B5E573AF50}">
      <dgm:prSet phldrT="[Text]" phldr="1"/>
      <dgm:spPr/>
      <dgm:t>
        <a:bodyPr/>
        <a:lstStyle/>
        <a:p>
          <a:endParaRPr lang="en-IN" dirty="0"/>
        </a:p>
      </dgm:t>
    </dgm:pt>
    <dgm:pt modelId="{F9795C07-66C9-4C0B-B7AE-2119C5511040}" type="parTrans" cxnId="{332540D6-D192-49B0-9A73-AFFE58FA7537}">
      <dgm:prSet/>
      <dgm:spPr/>
      <dgm:t>
        <a:bodyPr/>
        <a:lstStyle/>
        <a:p>
          <a:endParaRPr lang="en-IN"/>
        </a:p>
      </dgm:t>
    </dgm:pt>
    <dgm:pt modelId="{51DC8A70-EBB9-4E7F-8DF3-0DE9BC74A3D6}" type="sibTrans" cxnId="{332540D6-D192-49B0-9A73-AFFE58FA7537}">
      <dgm:prSet/>
      <dgm:spPr/>
      <dgm:t>
        <a:bodyPr/>
        <a:lstStyle/>
        <a:p>
          <a:endParaRPr lang="en-IN"/>
        </a:p>
      </dgm:t>
    </dgm:pt>
    <dgm:pt modelId="{A25E94C9-74EA-41DA-82C3-7A87F2166274}">
      <dgm:prSet phldrT="[Text]" custT="1"/>
      <dgm:spPr/>
      <dgm:t>
        <a:bodyPr/>
        <a:lstStyle/>
        <a:p>
          <a:r>
            <a:rPr lang="en-IN" sz="1200" b="1" dirty="0">
              <a:latin typeface="Arial Narrow" panose="020B0606020202030204" pitchFamily="34" charset="0"/>
            </a:rPr>
            <a:t>cash and cash equivalents</a:t>
          </a:r>
          <a:endParaRPr lang="en-IN" sz="1200" dirty="0">
            <a:latin typeface="Arial Narrow" panose="020B0606020202030204" pitchFamily="34" charset="0"/>
          </a:endParaRPr>
        </a:p>
      </dgm:t>
    </dgm:pt>
    <dgm:pt modelId="{93B0C2CF-5833-413E-A2E8-C3CFB02CB122}" type="parTrans" cxnId="{83CA7065-9F00-4A3E-A90F-585E525132B1}">
      <dgm:prSet/>
      <dgm:spPr/>
      <dgm:t>
        <a:bodyPr/>
        <a:lstStyle/>
        <a:p>
          <a:endParaRPr lang="en-IN"/>
        </a:p>
      </dgm:t>
    </dgm:pt>
    <dgm:pt modelId="{6A76EA99-B52A-444A-AF9E-4199235E764A}" type="sibTrans" cxnId="{83CA7065-9F00-4A3E-A90F-585E525132B1}">
      <dgm:prSet/>
      <dgm:spPr/>
      <dgm:t>
        <a:bodyPr/>
        <a:lstStyle/>
        <a:p>
          <a:endParaRPr lang="en-IN"/>
        </a:p>
      </dgm:t>
    </dgm:pt>
    <dgm:pt modelId="{75615DE0-FE62-4F99-BF4D-18DAD259864B}">
      <dgm:prSet phldrT="[Text]" phldr="1"/>
      <dgm:spPr/>
      <dgm:t>
        <a:bodyPr/>
        <a:lstStyle/>
        <a:p>
          <a:endParaRPr lang="en-IN" dirty="0"/>
        </a:p>
      </dgm:t>
    </dgm:pt>
    <dgm:pt modelId="{90803655-96D7-4A21-A3B8-C663A4CA9BA9}" type="parTrans" cxnId="{AC4557C7-8C8A-472E-86F4-2D167F38CBFA}">
      <dgm:prSet/>
      <dgm:spPr/>
      <dgm:t>
        <a:bodyPr/>
        <a:lstStyle/>
        <a:p>
          <a:endParaRPr lang="en-IN"/>
        </a:p>
      </dgm:t>
    </dgm:pt>
    <dgm:pt modelId="{01252798-C1CC-470A-BC6F-A56B23CE4861}" type="sibTrans" cxnId="{AC4557C7-8C8A-472E-86F4-2D167F38CBFA}">
      <dgm:prSet/>
      <dgm:spPr/>
      <dgm:t>
        <a:bodyPr/>
        <a:lstStyle/>
        <a:p>
          <a:endParaRPr lang="en-IN"/>
        </a:p>
      </dgm:t>
    </dgm:pt>
    <dgm:pt modelId="{5CD06D05-9860-4076-8A70-B6AE59A2FA16}">
      <dgm:prSet phldrT="[Text]" custT="1"/>
      <dgm:spPr/>
      <dgm:t>
        <a:bodyPr/>
        <a:lstStyle/>
        <a:p>
          <a:r>
            <a:rPr lang="en-IN" sz="1200" b="1" dirty="0">
              <a:latin typeface="Arial Narrow" panose="020B0606020202030204" pitchFamily="34" charset="0"/>
            </a:rPr>
            <a:t>other assets if they generate a return individually and largely independently of the entity’s other resources</a:t>
          </a:r>
          <a:br>
            <a:rPr lang="en-IN" sz="1200" b="1" dirty="0">
              <a:latin typeface="Arial Narrow" panose="020B0606020202030204" pitchFamily="34" charset="0"/>
            </a:rPr>
          </a:br>
          <a:endParaRPr lang="en-IN" sz="1200" b="1" dirty="0">
            <a:latin typeface="Arial Narrow" panose="020B0606020202030204" pitchFamily="34" charset="0"/>
          </a:endParaRPr>
        </a:p>
      </dgm:t>
    </dgm:pt>
    <dgm:pt modelId="{837BE699-EB4F-41E8-9FC8-FF7468382468}" type="parTrans" cxnId="{22869ABD-3144-4160-92CE-62945825DBE0}">
      <dgm:prSet/>
      <dgm:spPr/>
      <dgm:t>
        <a:bodyPr/>
        <a:lstStyle/>
        <a:p>
          <a:endParaRPr lang="en-IN"/>
        </a:p>
      </dgm:t>
    </dgm:pt>
    <dgm:pt modelId="{D5C53306-7381-426A-8AC9-6B512C7B9FC1}" type="sibTrans" cxnId="{22869ABD-3144-4160-92CE-62945825DBE0}">
      <dgm:prSet/>
      <dgm:spPr/>
      <dgm:t>
        <a:bodyPr/>
        <a:lstStyle/>
        <a:p>
          <a:endParaRPr lang="en-IN"/>
        </a:p>
      </dgm:t>
    </dgm:pt>
    <dgm:pt modelId="{BD34F4C1-FDE7-40CA-8D8B-2DAF0EC93893}">
      <dgm:prSet phldrT="[Text]" phldr="1"/>
      <dgm:spPr/>
      <dgm:t>
        <a:bodyPr/>
        <a:lstStyle/>
        <a:p>
          <a:endParaRPr lang="en-IN" dirty="0"/>
        </a:p>
      </dgm:t>
    </dgm:pt>
    <dgm:pt modelId="{6C4574BE-E7A4-4714-90A1-4C1028A20B2D}" type="sibTrans" cxnId="{5FAFC597-9AB6-4ADF-9061-184433A2EDB4}">
      <dgm:prSet/>
      <dgm:spPr/>
      <dgm:t>
        <a:bodyPr/>
        <a:lstStyle/>
        <a:p>
          <a:endParaRPr lang="en-IN"/>
        </a:p>
      </dgm:t>
    </dgm:pt>
    <dgm:pt modelId="{6136D1D0-359E-4AA0-9334-85711212EF98}" type="parTrans" cxnId="{5FAFC597-9AB6-4ADF-9061-184433A2EDB4}">
      <dgm:prSet/>
      <dgm:spPr/>
      <dgm:t>
        <a:bodyPr/>
        <a:lstStyle/>
        <a:p>
          <a:endParaRPr lang="en-IN"/>
        </a:p>
      </dgm:t>
    </dgm:pt>
    <dgm:pt modelId="{AD6EE9C7-6A30-4DF8-9509-7AAC0519A2B3}">
      <dgm:prSet phldrT="[Text]" custT="1"/>
      <dgm:spPr/>
      <dgm:t>
        <a:bodyPr/>
        <a:lstStyle/>
        <a:p>
          <a:r>
            <a:rPr lang="en-IN" sz="1200" b="1" dirty="0">
              <a:latin typeface="Arial Narrow" panose="020B0606020202030204" pitchFamily="34" charset="0"/>
            </a:rPr>
            <a:t>investments in associates, joint ventures and unconsolidated subsidiaries </a:t>
          </a:r>
          <a:endParaRPr lang="en-IN" sz="1200" dirty="0">
            <a:latin typeface="Arial Narrow" panose="020B0606020202030204" pitchFamily="34" charset="0"/>
          </a:endParaRPr>
        </a:p>
      </dgm:t>
    </dgm:pt>
    <dgm:pt modelId="{271B74E8-4DC6-403F-BAC2-E0E3CF31060E}" type="sibTrans" cxnId="{4F67AA7C-AFD0-433E-BB76-46369C549ECE}">
      <dgm:prSet/>
      <dgm:spPr/>
      <dgm:t>
        <a:bodyPr/>
        <a:lstStyle/>
        <a:p>
          <a:endParaRPr lang="en-IN"/>
        </a:p>
      </dgm:t>
    </dgm:pt>
    <dgm:pt modelId="{47FEF9EA-3F94-443E-A041-5874C96E57A6}" type="parTrans" cxnId="{4F67AA7C-AFD0-433E-BB76-46369C549ECE}">
      <dgm:prSet/>
      <dgm:spPr/>
      <dgm:t>
        <a:bodyPr/>
        <a:lstStyle/>
        <a:p>
          <a:endParaRPr lang="en-IN"/>
        </a:p>
      </dgm:t>
    </dgm:pt>
    <dgm:pt modelId="{A68688FD-46DA-4C90-9967-E7606D5EE93F}" type="pres">
      <dgm:prSet presAssocID="{02339942-539A-49F1-9BC9-B1630BFF0ED1}" presName="Name0" presStyleCnt="0">
        <dgm:presLayoutVars>
          <dgm:dir/>
          <dgm:animLvl val="lvl"/>
          <dgm:resizeHandles val="exact"/>
        </dgm:presLayoutVars>
      </dgm:prSet>
      <dgm:spPr/>
    </dgm:pt>
    <dgm:pt modelId="{DFB0C81D-1B25-4A5E-911E-5D254CEAA78B}" type="pres">
      <dgm:prSet presAssocID="{BD34F4C1-FDE7-40CA-8D8B-2DAF0EC93893}" presName="compositeNode" presStyleCnt="0">
        <dgm:presLayoutVars>
          <dgm:bulletEnabled val="1"/>
        </dgm:presLayoutVars>
      </dgm:prSet>
      <dgm:spPr/>
    </dgm:pt>
    <dgm:pt modelId="{7F6CAC6F-C44C-4388-9A8B-9BB9260156C3}" type="pres">
      <dgm:prSet presAssocID="{BD34F4C1-FDE7-40CA-8D8B-2DAF0EC93893}" presName="bgRect" presStyleLbl="node1" presStyleIdx="0" presStyleCnt="3" custScaleX="70547"/>
      <dgm:spPr/>
    </dgm:pt>
    <dgm:pt modelId="{BD4D253C-73EC-42B1-AC19-CFACDDE6BAD6}" type="pres">
      <dgm:prSet presAssocID="{BD34F4C1-FDE7-40CA-8D8B-2DAF0EC93893}" presName="parentNode" presStyleLbl="node1" presStyleIdx="0" presStyleCnt="3">
        <dgm:presLayoutVars>
          <dgm:chMax val="0"/>
          <dgm:bulletEnabled val="1"/>
        </dgm:presLayoutVars>
      </dgm:prSet>
      <dgm:spPr/>
    </dgm:pt>
    <dgm:pt modelId="{5C79ABA0-E349-4CA5-A8A0-79C77EDA61F1}" type="pres">
      <dgm:prSet presAssocID="{BD34F4C1-FDE7-40CA-8D8B-2DAF0EC93893}" presName="childNode" presStyleLbl="node1" presStyleIdx="0" presStyleCnt="3">
        <dgm:presLayoutVars>
          <dgm:bulletEnabled val="1"/>
        </dgm:presLayoutVars>
      </dgm:prSet>
      <dgm:spPr/>
    </dgm:pt>
    <dgm:pt modelId="{CA6EA5F1-45C6-4745-97F5-2D5DB3C06F4C}" type="pres">
      <dgm:prSet presAssocID="{6C4574BE-E7A4-4714-90A1-4C1028A20B2D}" presName="hSp" presStyleCnt="0"/>
      <dgm:spPr/>
    </dgm:pt>
    <dgm:pt modelId="{23C77F49-EFF3-4917-9E90-5417AB160857}" type="pres">
      <dgm:prSet presAssocID="{6C4574BE-E7A4-4714-90A1-4C1028A20B2D}" presName="vProcSp" presStyleCnt="0"/>
      <dgm:spPr/>
    </dgm:pt>
    <dgm:pt modelId="{EE0BE3E8-F6AA-491D-8EEA-50681B99BF09}" type="pres">
      <dgm:prSet presAssocID="{6C4574BE-E7A4-4714-90A1-4C1028A20B2D}" presName="vSp1" presStyleCnt="0"/>
      <dgm:spPr/>
    </dgm:pt>
    <dgm:pt modelId="{203EE960-CC2D-4821-BB11-5C65AFFF33C2}" type="pres">
      <dgm:prSet presAssocID="{6C4574BE-E7A4-4714-90A1-4C1028A20B2D}" presName="simulatedConn" presStyleLbl="solidFgAcc1" presStyleIdx="0" presStyleCnt="2"/>
      <dgm:spPr>
        <a:prstGeom prst="actionButtonBlank">
          <a:avLst/>
        </a:prstGeom>
        <a:ln>
          <a:noFill/>
        </a:ln>
      </dgm:spPr>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094C1A54-B169-4A57-B47B-9A0CFDD7B68D}" type="pres">
      <dgm:prSet presAssocID="{6C4574BE-E7A4-4714-90A1-4C1028A20B2D}" presName="vSp2" presStyleCnt="0"/>
      <dgm:spPr/>
    </dgm:pt>
    <dgm:pt modelId="{5B260221-B644-4EBA-BFD6-8BCA888D2848}" type="pres">
      <dgm:prSet presAssocID="{6C4574BE-E7A4-4714-90A1-4C1028A20B2D}" presName="sibTrans" presStyleCnt="0"/>
      <dgm:spPr/>
    </dgm:pt>
    <dgm:pt modelId="{61EBF033-8F9E-4BAF-943B-DC0A8F8F4365}" type="pres">
      <dgm:prSet presAssocID="{F038CBD2-29FA-4954-9EB0-56B5E573AF50}" presName="compositeNode" presStyleCnt="0">
        <dgm:presLayoutVars>
          <dgm:bulletEnabled val="1"/>
        </dgm:presLayoutVars>
      </dgm:prSet>
      <dgm:spPr/>
    </dgm:pt>
    <dgm:pt modelId="{B891FA95-5F2F-43ED-A125-BFD539F8E1A3}" type="pres">
      <dgm:prSet presAssocID="{F038CBD2-29FA-4954-9EB0-56B5E573AF50}" presName="bgRect" presStyleLbl="node1" presStyleIdx="1" presStyleCnt="3" custScaleX="43198" custLinFactNeighborY="985"/>
      <dgm:spPr/>
    </dgm:pt>
    <dgm:pt modelId="{4E67883C-48A5-4F31-ACF6-381760094AC1}" type="pres">
      <dgm:prSet presAssocID="{F038CBD2-29FA-4954-9EB0-56B5E573AF50}" presName="parentNode" presStyleLbl="node1" presStyleIdx="1" presStyleCnt="3">
        <dgm:presLayoutVars>
          <dgm:chMax val="0"/>
          <dgm:bulletEnabled val="1"/>
        </dgm:presLayoutVars>
      </dgm:prSet>
      <dgm:spPr/>
    </dgm:pt>
    <dgm:pt modelId="{179D7E16-5117-409C-AE8C-B194560E0A62}" type="pres">
      <dgm:prSet presAssocID="{F038CBD2-29FA-4954-9EB0-56B5E573AF50}" presName="childNode" presStyleLbl="node1" presStyleIdx="1" presStyleCnt="3">
        <dgm:presLayoutVars>
          <dgm:bulletEnabled val="1"/>
        </dgm:presLayoutVars>
      </dgm:prSet>
      <dgm:spPr/>
    </dgm:pt>
    <dgm:pt modelId="{0334439F-9AE2-4C21-84D4-C1B825BD7999}" type="pres">
      <dgm:prSet presAssocID="{51DC8A70-EBB9-4E7F-8DF3-0DE9BC74A3D6}" presName="hSp" presStyleCnt="0"/>
      <dgm:spPr/>
    </dgm:pt>
    <dgm:pt modelId="{F97C4464-278E-46BC-8AD3-974966F01193}" type="pres">
      <dgm:prSet presAssocID="{51DC8A70-EBB9-4E7F-8DF3-0DE9BC74A3D6}" presName="vProcSp" presStyleCnt="0"/>
      <dgm:spPr/>
    </dgm:pt>
    <dgm:pt modelId="{71147AEE-5ED5-4F63-83D7-8D0D6E105EA5}" type="pres">
      <dgm:prSet presAssocID="{51DC8A70-EBB9-4E7F-8DF3-0DE9BC74A3D6}" presName="vSp1" presStyleCnt="0"/>
      <dgm:spPr/>
    </dgm:pt>
    <dgm:pt modelId="{A9701ED8-0DCF-49AD-A9F9-A5EDFD31ACA0}" type="pres">
      <dgm:prSet presAssocID="{51DC8A70-EBB9-4E7F-8DF3-0DE9BC74A3D6}" presName="simulatedConn" presStyleLbl="solidFgAcc1" presStyleIdx="1" presStyleCnt="2"/>
      <dgm:spPr>
        <a:prstGeom prst="actionButtonBlank">
          <a:avLst/>
        </a:prstGeom>
        <a:ln>
          <a:noFill/>
        </a:ln>
      </dgm:spPr>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4F4B3F74-733B-4E3B-9C1D-ADDD09C4AE0A}" type="pres">
      <dgm:prSet presAssocID="{51DC8A70-EBB9-4E7F-8DF3-0DE9BC74A3D6}" presName="vSp2" presStyleCnt="0"/>
      <dgm:spPr/>
    </dgm:pt>
    <dgm:pt modelId="{9891CF48-C9AF-4DE9-A78B-D90FD68C19A9}" type="pres">
      <dgm:prSet presAssocID="{51DC8A70-EBB9-4E7F-8DF3-0DE9BC74A3D6}" presName="sibTrans" presStyleCnt="0"/>
      <dgm:spPr/>
    </dgm:pt>
    <dgm:pt modelId="{B77DB98F-D89D-455B-9118-DD4C3D18B294}" type="pres">
      <dgm:prSet presAssocID="{75615DE0-FE62-4F99-BF4D-18DAD259864B}" presName="compositeNode" presStyleCnt="0">
        <dgm:presLayoutVars>
          <dgm:bulletEnabled val="1"/>
        </dgm:presLayoutVars>
      </dgm:prSet>
      <dgm:spPr/>
    </dgm:pt>
    <dgm:pt modelId="{F7A8E449-10C0-4CC9-9AB0-64ED334EE2DE}" type="pres">
      <dgm:prSet presAssocID="{75615DE0-FE62-4F99-BF4D-18DAD259864B}" presName="bgRect" presStyleLbl="node1" presStyleIdx="2" presStyleCnt="3" custScaleX="92683"/>
      <dgm:spPr/>
    </dgm:pt>
    <dgm:pt modelId="{AA540C5A-5CD8-4F74-97CB-2F2071A6BA50}" type="pres">
      <dgm:prSet presAssocID="{75615DE0-FE62-4F99-BF4D-18DAD259864B}" presName="parentNode" presStyleLbl="node1" presStyleIdx="2" presStyleCnt="3">
        <dgm:presLayoutVars>
          <dgm:chMax val="0"/>
          <dgm:bulletEnabled val="1"/>
        </dgm:presLayoutVars>
      </dgm:prSet>
      <dgm:spPr/>
    </dgm:pt>
    <dgm:pt modelId="{CC91F66F-E402-49CF-B10A-15166C92654B}" type="pres">
      <dgm:prSet presAssocID="{75615DE0-FE62-4F99-BF4D-18DAD259864B}" presName="childNode" presStyleLbl="node1" presStyleIdx="2" presStyleCnt="3">
        <dgm:presLayoutVars>
          <dgm:bulletEnabled val="1"/>
        </dgm:presLayoutVars>
      </dgm:prSet>
      <dgm:spPr/>
    </dgm:pt>
  </dgm:ptLst>
  <dgm:cxnLst>
    <dgm:cxn modelId="{19562512-62E4-4076-91E3-D26BAB5D025B}" type="presOf" srcId="{BD34F4C1-FDE7-40CA-8D8B-2DAF0EC93893}" destId="{7F6CAC6F-C44C-4388-9A8B-9BB9260156C3}" srcOrd="0" destOrd="0" presId="urn:microsoft.com/office/officeart/2005/8/layout/hProcess7"/>
    <dgm:cxn modelId="{B0E71613-B08D-4D66-BCD5-239D0A3B49B6}" type="presOf" srcId="{A25E94C9-74EA-41DA-82C3-7A87F2166274}" destId="{179D7E16-5117-409C-AE8C-B194560E0A62}" srcOrd="0" destOrd="0" presId="urn:microsoft.com/office/officeart/2005/8/layout/hProcess7"/>
    <dgm:cxn modelId="{8A774235-B303-4BFA-884C-5DF804177C26}" type="presOf" srcId="{5CD06D05-9860-4076-8A70-B6AE59A2FA16}" destId="{CC91F66F-E402-49CF-B10A-15166C92654B}" srcOrd="0" destOrd="0" presId="urn:microsoft.com/office/officeart/2005/8/layout/hProcess7"/>
    <dgm:cxn modelId="{15AD533C-5A75-4D3B-B3CC-1063959CD170}" type="presOf" srcId="{75615DE0-FE62-4F99-BF4D-18DAD259864B}" destId="{AA540C5A-5CD8-4F74-97CB-2F2071A6BA50}" srcOrd="1" destOrd="0" presId="urn:microsoft.com/office/officeart/2005/8/layout/hProcess7"/>
    <dgm:cxn modelId="{B9C4F063-4469-4B1A-AAF8-5C8575D74DDE}" type="presOf" srcId="{F038CBD2-29FA-4954-9EB0-56B5E573AF50}" destId="{B891FA95-5F2F-43ED-A125-BFD539F8E1A3}" srcOrd="0" destOrd="0" presId="urn:microsoft.com/office/officeart/2005/8/layout/hProcess7"/>
    <dgm:cxn modelId="{83CA7065-9F00-4A3E-A90F-585E525132B1}" srcId="{F038CBD2-29FA-4954-9EB0-56B5E573AF50}" destId="{A25E94C9-74EA-41DA-82C3-7A87F2166274}" srcOrd="0" destOrd="0" parTransId="{93B0C2CF-5833-413E-A2E8-C3CFB02CB122}" sibTransId="{6A76EA99-B52A-444A-AF9E-4199235E764A}"/>
    <dgm:cxn modelId="{B90FA66A-921F-4A67-9DB1-303EEAE45527}" type="presOf" srcId="{AD6EE9C7-6A30-4DF8-9509-7AAC0519A2B3}" destId="{5C79ABA0-E349-4CA5-A8A0-79C77EDA61F1}" srcOrd="0" destOrd="0" presId="urn:microsoft.com/office/officeart/2005/8/layout/hProcess7"/>
    <dgm:cxn modelId="{4F67AA7C-AFD0-433E-BB76-46369C549ECE}" srcId="{BD34F4C1-FDE7-40CA-8D8B-2DAF0EC93893}" destId="{AD6EE9C7-6A30-4DF8-9509-7AAC0519A2B3}" srcOrd="0" destOrd="0" parTransId="{47FEF9EA-3F94-443E-A041-5874C96E57A6}" sibTransId="{271B74E8-4DC6-403F-BAC2-E0E3CF31060E}"/>
    <dgm:cxn modelId="{51A94E95-CB81-41DD-BF84-418019623DDD}" type="presOf" srcId="{75615DE0-FE62-4F99-BF4D-18DAD259864B}" destId="{F7A8E449-10C0-4CC9-9AB0-64ED334EE2DE}" srcOrd="0" destOrd="0" presId="urn:microsoft.com/office/officeart/2005/8/layout/hProcess7"/>
    <dgm:cxn modelId="{5FAFC597-9AB6-4ADF-9061-184433A2EDB4}" srcId="{02339942-539A-49F1-9BC9-B1630BFF0ED1}" destId="{BD34F4C1-FDE7-40CA-8D8B-2DAF0EC93893}" srcOrd="0" destOrd="0" parTransId="{6136D1D0-359E-4AA0-9334-85711212EF98}" sibTransId="{6C4574BE-E7A4-4714-90A1-4C1028A20B2D}"/>
    <dgm:cxn modelId="{09ADA8B6-0FBB-4232-A379-52AA43FA52E1}" type="presOf" srcId="{02339942-539A-49F1-9BC9-B1630BFF0ED1}" destId="{A68688FD-46DA-4C90-9967-E7606D5EE93F}" srcOrd="0" destOrd="0" presId="urn:microsoft.com/office/officeart/2005/8/layout/hProcess7"/>
    <dgm:cxn modelId="{22869ABD-3144-4160-92CE-62945825DBE0}" srcId="{75615DE0-FE62-4F99-BF4D-18DAD259864B}" destId="{5CD06D05-9860-4076-8A70-B6AE59A2FA16}" srcOrd="0" destOrd="0" parTransId="{837BE699-EB4F-41E8-9FC8-FF7468382468}" sibTransId="{D5C53306-7381-426A-8AC9-6B512C7B9FC1}"/>
    <dgm:cxn modelId="{AC4557C7-8C8A-472E-86F4-2D167F38CBFA}" srcId="{02339942-539A-49F1-9BC9-B1630BFF0ED1}" destId="{75615DE0-FE62-4F99-BF4D-18DAD259864B}" srcOrd="2" destOrd="0" parTransId="{90803655-96D7-4A21-A3B8-C663A4CA9BA9}" sibTransId="{01252798-C1CC-470A-BC6F-A56B23CE4861}"/>
    <dgm:cxn modelId="{332540D6-D192-49B0-9A73-AFFE58FA7537}" srcId="{02339942-539A-49F1-9BC9-B1630BFF0ED1}" destId="{F038CBD2-29FA-4954-9EB0-56B5E573AF50}" srcOrd="1" destOrd="0" parTransId="{F9795C07-66C9-4C0B-B7AE-2119C5511040}" sibTransId="{51DC8A70-EBB9-4E7F-8DF3-0DE9BC74A3D6}"/>
    <dgm:cxn modelId="{DB143DE1-ABE8-48BA-841D-384D8D9EE17A}" type="presOf" srcId="{BD34F4C1-FDE7-40CA-8D8B-2DAF0EC93893}" destId="{BD4D253C-73EC-42B1-AC19-CFACDDE6BAD6}" srcOrd="1" destOrd="0" presId="urn:microsoft.com/office/officeart/2005/8/layout/hProcess7"/>
    <dgm:cxn modelId="{E2D9E8E6-133E-459C-B12F-3BF0689B1859}" type="presOf" srcId="{F038CBD2-29FA-4954-9EB0-56B5E573AF50}" destId="{4E67883C-48A5-4F31-ACF6-381760094AC1}" srcOrd="1" destOrd="0" presId="urn:microsoft.com/office/officeart/2005/8/layout/hProcess7"/>
    <dgm:cxn modelId="{65F58B17-8150-4CA0-9577-ECABED02AFFA}" type="presParOf" srcId="{A68688FD-46DA-4C90-9967-E7606D5EE93F}" destId="{DFB0C81D-1B25-4A5E-911E-5D254CEAA78B}" srcOrd="0" destOrd="0" presId="urn:microsoft.com/office/officeart/2005/8/layout/hProcess7"/>
    <dgm:cxn modelId="{547C965F-C0D0-4923-A78A-FB7D015761DC}" type="presParOf" srcId="{DFB0C81D-1B25-4A5E-911E-5D254CEAA78B}" destId="{7F6CAC6F-C44C-4388-9A8B-9BB9260156C3}" srcOrd="0" destOrd="0" presId="urn:microsoft.com/office/officeart/2005/8/layout/hProcess7"/>
    <dgm:cxn modelId="{1FD807C8-D965-4B12-8728-2E4EF2AFD749}" type="presParOf" srcId="{DFB0C81D-1B25-4A5E-911E-5D254CEAA78B}" destId="{BD4D253C-73EC-42B1-AC19-CFACDDE6BAD6}" srcOrd="1" destOrd="0" presId="urn:microsoft.com/office/officeart/2005/8/layout/hProcess7"/>
    <dgm:cxn modelId="{D7215B91-18C1-4ED5-A972-792391C19E0D}" type="presParOf" srcId="{DFB0C81D-1B25-4A5E-911E-5D254CEAA78B}" destId="{5C79ABA0-E349-4CA5-A8A0-79C77EDA61F1}" srcOrd="2" destOrd="0" presId="urn:microsoft.com/office/officeart/2005/8/layout/hProcess7"/>
    <dgm:cxn modelId="{50F9FD35-AC9A-4867-AB8F-E0B6AE6C7760}" type="presParOf" srcId="{A68688FD-46DA-4C90-9967-E7606D5EE93F}" destId="{CA6EA5F1-45C6-4745-97F5-2D5DB3C06F4C}" srcOrd="1" destOrd="0" presId="urn:microsoft.com/office/officeart/2005/8/layout/hProcess7"/>
    <dgm:cxn modelId="{9373C8B1-D56E-4387-AB59-5A276079D14C}" type="presParOf" srcId="{A68688FD-46DA-4C90-9967-E7606D5EE93F}" destId="{23C77F49-EFF3-4917-9E90-5417AB160857}" srcOrd="2" destOrd="0" presId="urn:microsoft.com/office/officeart/2005/8/layout/hProcess7"/>
    <dgm:cxn modelId="{DED56015-F164-4DB7-933C-EF0AF526D916}" type="presParOf" srcId="{23C77F49-EFF3-4917-9E90-5417AB160857}" destId="{EE0BE3E8-F6AA-491D-8EEA-50681B99BF09}" srcOrd="0" destOrd="0" presId="urn:microsoft.com/office/officeart/2005/8/layout/hProcess7"/>
    <dgm:cxn modelId="{4FC980EB-70B7-4F08-92EC-1C3720BDCEB2}" type="presParOf" srcId="{23C77F49-EFF3-4917-9E90-5417AB160857}" destId="{203EE960-CC2D-4821-BB11-5C65AFFF33C2}" srcOrd="1" destOrd="0" presId="urn:microsoft.com/office/officeart/2005/8/layout/hProcess7"/>
    <dgm:cxn modelId="{47817C63-FF3A-4002-A2FD-C5B3196C8A82}" type="presParOf" srcId="{23C77F49-EFF3-4917-9E90-5417AB160857}" destId="{094C1A54-B169-4A57-B47B-9A0CFDD7B68D}" srcOrd="2" destOrd="0" presId="urn:microsoft.com/office/officeart/2005/8/layout/hProcess7"/>
    <dgm:cxn modelId="{02328C17-AA83-498E-B2F3-DC5323D6BC7B}" type="presParOf" srcId="{A68688FD-46DA-4C90-9967-E7606D5EE93F}" destId="{5B260221-B644-4EBA-BFD6-8BCA888D2848}" srcOrd="3" destOrd="0" presId="urn:microsoft.com/office/officeart/2005/8/layout/hProcess7"/>
    <dgm:cxn modelId="{D4C91F26-B08C-42AA-BF01-A237823C6869}" type="presParOf" srcId="{A68688FD-46DA-4C90-9967-E7606D5EE93F}" destId="{61EBF033-8F9E-4BAF-943B-DC0A8F8F4365}" srcOrd="4" destOrd="0" presId="urn:microsoft.com/office/officeart/2005/8/layout/hProcess7"/>
    <dgm:cxn modelId="{66C4C64D-A2FC-4860-AEFF-99D9CD4C9FB4}" type="presParOf" srcId="{61EBF033-8F9E-4BAF-943B-DC0A8F8F4365}" destId="{B891FA95-5F2F-43ED-A125-BFD539F8E1A3}" srcOrd="0" destOrd="0" presId="urn:microsoft.com/office/officeart/2005/8/layout/hProcess7"/>
    <dgm:cxn modelId="{7441F2CB-3C13-44DD-828E-7F75FCAE8719}" type="presParOf" srcId="{61EBF033-8F9E-4BAF-943B-DC0A8F8F4365}" destId="{4E67883C-48A5-4F31-ACF6-381760094AC1}" srcOrd="1" destOrd="0" presId="urn:microsoft.com/office/officeart/2005/8/layout/hProcess7"/>
    <dgm:cxn modelId="{9CA5419C-B048-42EF-910B-E3540ED5AB81}" type="presParOf" srcId="{61EBF033-8F9E-4BAF-943B-DC0A8F8F4365}" destId="{179D7E16-5117-409C-AE8C-B194560E0A62}" srcOrd="2" destOrd="0" presId="urn:microsoft.com/office/officeart/2005/8/layout/hProcess7"/>
    <dgm:cxn modelId="{0F9D4BD9-A3BA-410A-A31E-33E25A6EC05A}" type="presParOf" srcId="{A68688FD-46DA-4C90-9967-E7606D5EE93F}" destId="{0334439F-9AE2-4C21-84D4-C1B825BD7999}" srcOrd="5" destOrd="0" presId="urn:microsoft.com/office/officeart/2005/8/layout/hProcess7"/>
    <dgm:cxn modelId="{99092257-A34A-47BA-BB03-F89AA5B38B6F}" type="presParOf" srcId="{A68688FD-46DA-4C90-9967-E7606D5EE93F}" destId="{F97C4464-278E-46BC-8AD3-974966F01193}" srcOrd="6" destOrd="0" presId="urn:microsoft.com/office/officeart/2005/8/layout/hProcess7"/>
    <dgm:cxn modelId="{500D5D2E-F4EA-4DFB-A309-E2CCE7B30C21}" type="presParOf" srcId="{F97C4464-278E-46BC-8AD3-974966F01193}" destId="{71147AEE-5ED5-4F63-83D7-8D0D6E105EA5}" srcOrd="0" destOrd="0" presId="urn:microsoft.com/office/officeart/2005/8/layout/hProcess7"/>
    <dgm:cxn modelId="{FED0A7C7-A66B-4DF2-8ABE-E9E6D3E5B1BA}" type="presParOf" srcId="{F97C4464-278E-46BC-8AD3-974966F01193}" destId="{A9701ED8-0DCF-49AD-A9F9-A5EDFD31ACA0}" srcOrd="1" destOrd="0" presId="urn:microsoft.com/office/officeart/2005/8/layout/hProcess7"/>
    <dgm:cxn modelId="{14AD03E8-BBC3-40BC-8EED-132D79589BD3}" type="presParOf" srcId="{F97C4464-278E-46BC-8AD3-974966F01193}" destId="{4F4B3F74-733B-4E3B-9C1D-ADDD09C4AE0A}" srcOrd="2" destOrd="0" presId="urn:microsoft.com/office/officeart/2005/8/layout/hProcess7"/>
    <dgm:cxn modelId="{BF46E14A-AFF9-4ED1-A9A7-C6FD3CDA00BB}" type="presParOf" srcId="{A68688FD-46DA-4C90-9967-E7606D5EE93F}" destId="{9891CF48-C9AF-4DE9-A78B-D90FD68C19A9}" srcOrd="7" destOrd="0" presId="urn:microsoft.com/office/officeart/2005/8/layout/hProcess7"/>
    <dgm:cxn modelId="{7C8E1D97-10D5-442B-813F-408C88D43EF0}" type="presParOf" srcId="{A68688FD-46DA-4C90-9967-E7606D5EE93F}" destId="{B77DB98F-D89D-455B-9118-DD4C3D18B294}" srcOrd="8" destOrd="0" presId="urn:microsoft.com/office/officeart/2005/8/layout/hProcess7"/>
    <dgm:cxn modelId="{A985302E-5FE5-4122-A068-83B7DA2A9729}" type="presParOf" srcId="{B77DB98F-D89D-455B-9118-DD4C3D18B294}" destId="{F7A8E449-10C0-4CC9-9AB0-64ED334EE2DE}" srcOrd="0" destOrd="0" presId="urn:microsoft.com/office/officeart/2005/8/layout/hProcess7"/>
    <dgm:cxn modelId="{69AC6E68-DA5B-41A1-9050-C80EE597B993}" type="presParOf" srcId="{B77DB98F-D89D-455B-9118-DD4C3D18B294}" destId="{AA540C5A-5CD8-4F74-97CB-2F2071A6BA50}" srcOrd="1" destOrd="0" presId="urn:microsoft.com/office/officeart/2005/8/layout/hProcess7"/>
    <dgm:cxn modelId="{ACE21687-356C-4B97-9F2C-1E386A73DCE3}" type="presParOf" srcId="{B77DB98F-D89D-455B-9118-DD4C3D18B294}" destId="{CC91F66F-E402-49CF-B10A-15166C92654B}" srcOrd="2" destOrd="0" presId="urn:microsoft.com/office/officeart/2005/8/layout/hProcess7"/>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5F1F3AFF-540D-4810-A7B5-C919785638E9}" type="doc">
      <dgm:prSet loTypeId="urn:microsoft.com/office/officeart/2005/8/layout/hierarchy1" loCatId="hierarchy" qsTypeId="urn:microsoft.com/office/officeart/2005/8/quickstyle/simple1" qsCatId="simple" csTypeId="urn:microsoft.com/office/officeart/2005/8/colors/accent2_3" csCatId="accent2" phldr="1"/>
      <dgm:spPr/>
      <dgm:t>
        <a:bodyPr/>
        <a:lstStyle/>
        <a:p>
          <a:endParaRPr lang="en-IN"/>
        </a:p>
      </dgm:t>
    </dgm:pt>
    <dgm:pt modelId="{2D648198-BA76-442B-9D00-3AC15399E3FF}">
      <dgm:prSet phldrT="[Text]" custT="1"/>
      <dgm:spPr/>
      <dgm:t>
        <a:bodyPr/>
        <a:lstStyle/>
        <a:p>
          <a:r>
            <a:rPr lang="en-IN" sz="1800" b="1" dirty="0">
              <a:latin typeface="Arial Narrow" panose="020B0606020202030204" pitchFamily="34" charset="0"/>
            </a:rPr>
            <a:t>INCOME AND EXPENSES  THAT ARE FINANCING BY NATURE</a:t>
          </a:r>
        </a:p>
      </dgm:t>
    </dgm:pt>
    <dgm:pt modelId="{1FD43560-F5FD-4E65-90B6-8AE4A46166FB}" type="parTrans" cxnId="{E3199683-4F11-46A1-831B-73E67A4946A4}">
      <dgm:prSet/>
      <dgm:spPr/>
      <dgm:t>
        <a:bodyPr/>
        <a:lstStyle/>
        <a:p>
          <a:endParaRPr lang="en-IN"/>
        </a:p>
      </dgm:t>
    </dgm:pt>
    <dgm:pt modelId="{AB843533-A8FF-4D20-984F-EB6D24F5D776}" type="sibTrans" cxnId="{E3199683-4F11-46A1-831B-73E67A4946A4}">
      <dgm:prSet/>
      <dgm:spPr/>
      <dgm:t>
        <a:bodyPr/>
        <a:lstStyle/>
        <a:p>
          <a:endParaRPr lang="en-IN"/>
        </a:p>
      </dgm:t>
    </dgm:pt>
    <dgm:pt modelId="{F411AF2A-A217-44EA-8F81-11461FC9AA2B}">
      <dgm:prSet phldrT="[Text]" custT="1"/>
      <dgm:spPr/>
      <dgm:t>
        <a:bodyPr/>
        <a:lstStyle/>
        <a:p>
          <a:r>
            <a:rPr lang="en-IN" sz="1600" dirty="0">
              <a:latin typeface="Arial Narrow" panose="020B0606020202030204" pitchFamily="34" charset="0"/>
            </a:rPr>
            <a:t>Liabilities arising from transactions involving only the raising of finance</a:t>
          </a:r>
        </a:p>
      </dgm:t>
    </dgm:pt>
    <dgm:pt modelId="{3B1C5C44-0252-4D28-9E98-1BEDA835F1E5}" type="parTrans" cxnId="{BEEA0FAE-54FA-49FF-AFD7-444E97AC6C0C}">
      <dgm:prSet/>
      <dgm:spPr/>
      <dgm:t>
        <a:bodyPr/>
        <a:lstStyle/>
        <a:p>
          <a:endParaRPr lang="en-IN"/>
        </a:p>
      </dgm:t>
    </dgm:pt>
    <dgm:pt modelId="{D69E65EB-6C52-40CC-AB51-AC0116FC3CF0}" type="sibTrans" cxnId="{BEEA0FAE-54FA-49FF-AFD7-444E97AC6C0C}">
      <dgm:prSet/>
      <dgm:spPr/>
      <dgm:t>
        <a:bodyPr/>
        <a:lstStyle/>
        <a:p>
          <a:endParaRPr lang="en-IN"/>
        </a:p>
      </dgm:t>
    </dgm:pt>
    <dgm:pt modelId="{F12C4D65-E921-4E93-9727-FECF785EACC6}">
      <dgm:prSet phldrT="[Text]" custT="1"/>
      <dgm:spPr/>
      <dgm:t>
        <a:bodyPr/>
        <a:lstStyle/>
        <a:p>
          <a:r>
            <a:rPr lang="en-IN" sz="1100" dirty="0">
              <a:latin typeface="Arial Narrow" panose="020B0606020202030204" pitchFamily="34" charset="0"/>
            </a:rPr>
            <a:t>-</a:t>
          </a:r>
          <a:r>
            <a:rPr lang="en-IN" sz="1100" b="1" dirty="0">
              <a:latin typeface="Arial Narrow" panose="020B0606020202030204" pitchFamily="34" charset="0"/>
            </a:rPr>
            <a:t>Initial and subsequent measurement of liabilities</a:t>
          </a:r>
        </a:p>
        <a:p>
          <a:r>
            <a:rPr lang="en-IN" sz="1100" b="1" dirty="0">
              <a:latin typeface="Arial Narrow" panose="020B0606020202030204" pitchFamily="34" charset="0"/>
            </a:rPr>
            <a:t>-derecognition</a:t>
          </a:r>
        </a:p>
      </dgm:t>
    </dgm:pt>
    <dgm:pt modelId="{5D59BB8B-22E0-476F-AEDD-058B13F84127}" type="parTrans" cxnId="{B7FDCCB3-B0A4-4597-9202-312B4FDEEFEA}">
      <dgm:prSet/>
      <dgm:spPr/>
      <dgm:t>
        <a:bodyPr/>
        <a:lstStyle/>
        <a:p>
          <a:endParaRPr lang="en-IN"/>
        </a:p>
      </dgm:t>
    </dgm:pt>
    <dgm:pt modelId="{08023695-24B4-49E4-8A0D-C8974B867602}" type="sibTrans" cxnId="{B7FDCCB3-B0A4-4597-9202-312B4FDEEFEA}">
      <dgm:prSet/>
      <dgm:spPr/>
      <dgm:t>
        <a:bodyPr/>
        <a:lstStyle/>
        <a:p>
          <a:endParaRPr lang="en-IN"/>
        </a:p>
      </dgm:t>
    </dgm:pt>
    <dgm:pt modelId="{23355507-E57B-4E31-BA80-C65E7A3DA4EA}">
      <dgm:prSet phldrT="[Text]" custT="1"/>
      <dgm:spPr/>
      <dgm:t>
        <a:bodyPr/>
        <a:lstStyle/>
        <a:p>
          <a:r>
            <a:rPr lang="en-IN" sz="1100" b="1" dirty="0">
              <a:latin typeface="Arial Narrow" panose="020B0606020202030204" pitchFamily="34" charset="0"/>
            </a:rPr>
            <a:t>Directly attributable incremental expenses—for example, transaction costs</a:t>
          </a:r>
          <a:endParaRPr lang="en-IN" sz="1100" dirty="0">
            <a:latin typeface="Arial Narrow" panose="020B0606020202030204" pitchFamily="34" charset="0"/>
          </a:endParaRPr>
        </a:p>
      </dgm:t>
    </dgm:pt>
    <dgm:pt modelId="{3DCD3FDF-658C-4209-901C-ED4AD11416CA}" type="parTrans" cxnId="{6E4E5546-C366-4A49-A4BE-63886C36BF3E}">
      <dgm:prSet/>
      <dgm:spPr/>
      <dgm:t>
        <a:bodyPr/>
        <a:lstStyle/>
        <a:p>
          <a:endParaRPr lang="en-IN"/>
        </a:p>
      </dgm:t>
    </dgm:pt>
    <dgm:pt modelId="{C3DC4F87-217A-43E7-914F-FF02150EF333}" type="sibTrans" cxnId="{6E4E5546-C366-4A49-A4BE-63886C36BF3E}">
      <dgm:prSet/>
      <dgm:spPr/>
      <dgm:t>
        <a:bodyPr/>
        <a:lstStyle/>
        <a:p>
          <a:endParaRPr lang="en-IN"/>
        </a:p>
      </dgm:t>
    </dgm:pt>
    <dgm:pt modelId="{0586805D-BD3C-4C61-8E1E-6D2FC216C4C8}">
      <dgm:prSet phldrT="[Text]" custT="1"/>
      <dgm:spPr/>
      <dgm:t>
        <a:bodyPr/>
        <a:lstStyle/>
        <a:p>
          <a:r>
            <a:rPr lang="en-IN" sz="1600" dirty="0">
              <a:latin typeface="Arial Narrow" panose="020B0606020202030204" pitchFamily="34" charset="0"/>
            </a:rPr>
            <a:t>Liabilities arising from transactions that </a:t>
          </a:r>
          <a:r>
            <a:rPr lang="en-IN" sz="1600" b="1" i="1" u="sng" dirty="0">
              <a:latin typeface="Arial Narrow" panose="020B0606020202030204" pitchFamily="34" charset="0"/>
            </a:rPr>
            <a:t>do not involve </a:t>
          </a:r>
          <a:r>
            <a:rPr lang="en-IN" sz="1600" dirty="0">
              <a:latin typeface="Arial Narrow" panose="020B0606020202030204" pitchFamily="34" charset="0"/>
            </a:rPr>
            <a:t>only the raising of finance</a:t>
          </a:r>
        </a:p>
      </dgm:t>
    </dgm:pt>
    <dgm:pt modelId="{C09B2FC1-7216-4CF6-84DE-7FA47008FEF7}" type="parTrans" cxnId="{74F95E41-9EBD-4F12-943C-5F3A7D0FF339}">
      <dgm:prSet/>
      <dgm:spPr/>
      <dgm:t>
        <a:bodyPr/>
        <a:lstStyle/>
        <a:p>
          <a:endParaRPr lang="en-IN"/>
        </a:p>
      </dgm:t>
    </dgm:pt>
    <dgm:pt modelId="{08813F9B-26FE-49F5-B637-C3999857CFC3}" type="sibTrans" cxnId="{74F95E41-9EBD-4F12-943C-5F3A7D0FF339}">
      <dgm:prSet/>
      <dgm:spPr/>
      <dgm:t>
        <a:bodyPr/>
        <a:lstStyle/>
        <a:p>
          <a:endParaRPr lang="en-IN"/>
        </a:p>
      </dgm:t>
    </dgm:pt>
    <dgm:pt modelId="{EED8764F-E536-491B-87FD-661D3F9EC257}">
      <dgm:prSet custT="1"/>
      <dgm:spPr/>
      <dgm:t>
        <a:bodyPr/>
        <a:lstStyle/>
        <a:p>
          <a:endParaRPr lang="en-IN" sz="1100" b="1" dirty="0">
            <a:latin typeface="Arial Narrow" panose="020B0606020202030204" pitchFamily="34" charset="0"/>
          </a:endParaRPr>
        </a:p>
        <a:p>
          <a:r>
            <a:rPr lang="en-IN" sz="1100" b="1" dirty="0">
              <a:latin typeface="Arial Narrow" panose="020B0606020202030204" pitchFamily="34" charset="0"/>
            </a:rPr>
            <a:t>interest income and expenses including the effects of changes in interest rates, but only if the entity identifies such income and expenses for the purpose of applying other requirements in  Ind AS. </a:t>
          </a:r>
        </a:p>
        <a:p>
          <a:endParaRPr lang="en-IN" sz="1100" b="1" dirty="0">
            <a:latin typeface="Arial Narrow" panose="020B0606020202030204" pitchFamily="34" charset="0"/>
          </a:endParaRPr>
        </a:p>
      </dgm:t>
    </dgm:pt>
    <dgm:pt modelId="{B443A8CF-1DEE-4D8C-B7E7-04E747CB5097}" type="parTrans" cxnId="{F900A1DC-EE97-469D-827E-8D2307CD3A17}">
      <dgm:prSet/>
      <dgm:spPr/>
      <dgm:t>
        <a:bodyPr/>
        <a:lstStyle/>
        <a:p>
          <a:endParaRPr lang="en-IN"/>
        </a:p>
      </dgm:t>
    </dgm:pt>
    <dgm:pt modelId="{876E5123-6C76-460F-8796-B856354A2512}" type="sibTrans" cxnId="{F900A1DC-EE97-469D-827E-8D2307CD3A17}">
      <dgm:prSet/>
      <dgm:spPr/>
      <dgm:t>
        <a:bodyPr/>
        <a:lstStyle/>
        <a:p>
          <a:endParaRPr lang="en-IN"/>
        </a:p>
      </dgm:t>
    </dgm:pt>
    <dgm:pt modelId="{950CB102-AED0-4E3C-8297-1D0B18475777}" type="pres">
      <dgm:prSet presAssocID="{5F1F3AFF-540D-4810-A7B5-C919785638E9}" presName="hierChild1" presStyleCnt="0">
        <dgm:presLayoutVars>
          <dgm:chPref val="1"/>
          <dgm:dir/>
          <dgm:animOne val="branch"/>
          <dgm:animLvl val="lvl"/>
          <dgm:resizeHandles/>
        </dgm:presLayoutVars>
      </dgm:prSet>
      <dgm:spPr/>
    </dgm:pt>
    <dgm:pt modelId="{9433A774-6EB9-40CF-892C-EBA01A7E8AE1}" type="pres">
      <dgm:prSet presAssocID="{2D648198-BA76-442B-9D00-3AC15399E3FF}" presName="hierRoot1" presStyleCnt="0"/>
      <dgm:spPr/>
    </dgm:pt>
    <dgm:pt modelId="{6C7642DC-EDCF-4999-8AF0-6498898A82DF}" type="pres">
      <dgm:prSet presAssocID="{2D648198-BA76-442B-9D00-3AC15399E3FF}" presName="composite" presStyleCnt="0"/>
      <dgm:spPr/>
    </dgm:pt>
    <dgm:pt modelId="{84BF353B-F2DF-42C4-BD54-4F4D6F730D51}" type="pres">
      <dgm:prSet presAssocID="{2D648198-BA76-442B-9D00-3AC15399E3FF}" presName="background" presStyleLbl="node0" presStyleIdx="0" presStyleCnt="1"/>
      <dgm:spPr/>
    </dgm:pt>
    <dgm:pt modelId="{7F302C93-4CE8-4F23-A9B8-4D14977DDAFB}" type="pres">
      <dgm:prSet presAssocID="{2D648198-BA76-442B-9D00-3AC15399E3FF}" presName="text" presStyleLbl="fgAcc0" presStyleIdx="0" presStyleCnt="1" custScaleX="229195" custScaleY="55200" custLinFactNeighborY="-33120">
        <dgm:presLayoutVars>
          <dgm:chPref val="3"/>
        </dgm:presLayoutVars>
      </dgm:prSet>
      <dgm:spPr/>
    </dgm:pt>
    <dgm:pt modelId="{1AEE3551-552F-40F4-8613-DB547E9C8C91}" type="pres">
      <dgm:prSet presAssocID="{2D648198-BA76-442B-9D00-3AC15399E3FF}" presName="hierChild2" presStyleCnt="0"/>
      <dgm:spPr/>
    </dgm:pt>
    <dgm:pt modelId="{D3AA88B1-A887-440D-9037-00C4288D7CD1}" type="pres">
      <dgm:prSet presAssocID="{3B1C5C44-0252-4D28-9E98-1BEDA835F1E5}" presName="Name10" presStyleLbl="parChTrans1D2" presStyleIdx="0" presStyleCnt="2"/>
      <dgm:spPr/>
    </dgm:pt>
    <dgm:pt modelId="{BD87D493-4C05-43B8-9E80-5E61840D5AC3}" type="pres">
      <dgm:prSet presAssocID="{F411AF2A-A217-44EA-8F81-11461FC9AA2B}" presName="hierRoot2" presStyleCnt="0"/>
      <dgm:spPr/>
    </dgm:pt>
    <dgm:pt modelId="{A1771CC4-A6A4-4C9A-A00E-C5CEDFFE9CF1}" type="pres">
      <dgm:prSet presAssocID="{F411AF2A-A217-44EA-8F81-11461FC9AA2B}" presName="composite2" presStyleCnt="0"/>
      <dgm:spPr/>
    </dgm:pt>
    <dgm:pt modelId="{1FFED894-0A52-4E81-81E7-5E6E4E2DCAA2}" type="pres">
      <dgm:prSet presAssocID="{F411AF2A-A217-44EA-8F81-11461FC9AA2B}" presName="background2" presStyleLbl="node2" presStyleIdx="0" presStyleCnt="2"/>
      <dgm:spPr/>
    </dgm:pt>
    <dgm:pt modelId="{7260C7AA-0210-48E4-BBC2-C3997357EE6E}" type="pres">
      <dgm:prSet presAssocID="{F411AF2A-A217-44EA-8F81-11461FC9AA2B}" presName="text2" presStyleLbl="fgAcc2" presStyleIdx="0" presStyleCnt="2" custScaleX="230517" custScaleY="51453" custLinFactNeighborY="-11995">
        <dgm:presLayoutVars>
          <dgm:chPref val="3"/>
        </dgm:presLayoutVars>
      </dgm:prSet>
      <dgm:spPr/>
    </dgm:pt>
    <dgm:pt modelId="{3FFDC907-A232-4BD0-87D6-7F8005E90D1E}" type="pres">
      <dgm:prSet presAssocID="{F411AF2A-A217-44EA-8F81-11461FC9AA2B}" presName="hierChild3" presStyleCnt="0"/>
      <dgm:spPr/>
    </dgm:pt>
    <dgm:pt modelId="{9C2CCA2E-28F7-4B4E-9E73-ABEC7CD19D9C}" type="pres">
      <dgm:prSet presAssocID="{5D59BB8B-22E0-476F-AEDD-058B13F84127}" presName="Name17" presStyleLbl="parChTrans1D3" presStyleIdx="0" presStyleCnt="3"/>
      <dgm:spPr/>
    </dgm:pt>
    <dgm:pt modelId="{FEBFBF04-9394-47EB-A2A1-6D5535D44152}" type="pres">
      <dgm:prSet presAssocID="{F12C4D65-E921-4E93-9727-FECF785EACC6}" presName="hierRoot3" presStyleCnt="0"/>
      <dgm:spPr/>
    </dgm:pt>
    <dgm:pt modelId="{1D951560-8DF8-4770-BEC4-10D37BEF017A}" type="pres">
      <dgm:prSet presAssocID="{F12C4D65-E921-4E93-9727-FECF785EACC6}" presName="composite3" presStyleCnt="0"/>
      <dgm:spPr/>
    </dgm:pt>
    <dgm:pt modelId="{E213F618-8464-4164-AC3F-412FA067DE36}" type="pres">
      <dgm:prSet presAssocID="{F12C4D65-E921-4E93-9727-FECF785EACC6}" presName="background3" presStyleLbl="node3" presStyleIdx="0" presStyleCnt="3"/>
      <dgm:spPr/>
    </dgm:pt>
    <dgm:pt modelId="{D4ABFC31-8166-47F0-9600-22ED4545E1AF}" type="pres">
      <dgm:prSet presAssocID="{F12C4D65-E921-4E93-9727-FECF785EACC6}" presName="text3" presStyleLbl="fgAcc3" presStyleIdx="0" presStyleCnt="3" custScaleY="68338">
        <dgm:presLayoutVars>
          <dgm:chPref val="3"/>
        </dgm:presLayoutVars>
      </dgm:prSet>
      <dgm:spPr/>
    </dgm:pt>
    <dgm:pt modelId="{4FAED1B6-2FC8-460E-89B5-08AB83DC3170}" type="pres">
      <dgm:prSet presAssocID="{F12C4D65-E921-4E93-9727-FECF785EACC6}" presName="hierChild4" presStyleCnt="0"/>
      <dgm:spPr/>
    </dgm:pt>
    <dgm:pt modelId="{28E770D5-E9D1-4025-9F08-B2D1C76C4B34}" type="pres">
      <dgm:prSet presAssocID="{3DCD3FDF-658C-4209-901C-ED4AD11416CA}" presName="Name17" presStyleLbl="parChTrans1D3" presStyleIdx="1" presStyleCnt="3"/>
      <dgm:spPr/>
    </dgm:pt>
    <dgm:pt modelId="{1095F01D-EEEA-4FD9-B038-877E094A8D8A}" type="pres">
      <dgm:prSet presAssocID="{23355507-E57B-4E31-BA80-C65E7A3DA4EA}" presName="hierRoot3" presStyleCnt="0"/>
      <dgm:spPr/>
    </dgm:pt>
    <dgm:pt modelId="{78E0FC70-6597-4ADD-B237-7580877D8874}" type="pres">
      <dgm:prSet presAssocID="{23355507-E57B-4E31-BA80-C65E7A3DA4EA}" presName="composite3" presStyleCnt="0"/>
      <dgm:spPr/>
    </dgm:pt>
    <dgm:pt modelId="{E4097D28-F541-456E-A9E9-4AB3291AD4C5}" type="pres">
      <dgm:prSet presAssocID="{23355507-E57B-4E31-BA80-C65E7A3DA4EA}" presName="background3" presStyleLbl="node3" presStyleIdx="1" presStyleCnt="3"/>
      <dgm:spPr/>
    </dgm:pt>
    <dgm:pt modelId="{3DBB17D9-83CE-4EA5-9157-A8750DBACB1E}" type="pres">
      <dgm:prSet presAssocID="{23355507-E57B-4E31-BA80-C65E7A3DA4EA}" presName="text3" presStyleLbl="fgAcc3" presStyleIdx="1" presStyleCnt="3" custScaleY="66499">
        <dgm:presLayoutVars>
          <dgm:chPref val="3"/>
        </dgm:presLayoutVars>
      </dgm:prSet>
      <dgm:spPr/>
    </dgm:pt>
    <dgm:pt modelId="{BF665F6E-B4D7-44F9-B745-E2D7329A0526}" type="pres">
      <dgm:prSet presAssocID="{23355507-E57B-4E31-BA80-C65E7A3DA4EA}" presName="hierChild4" presStyleCnt="0"/>
      <dgm:spPr/>
    </dgm:pt>
    <dgm:pt modelId="{674B7B42-1D5E-43B8-A073-2E43931BFF25}" type="pres">
      <dgm:prSet presAssocID="{C09B2FC1-7216-4CF6-84DE-7FA47008FEF7}" presName="Name10" presStyleLbl="parChTrans1D2" presStyleIdx="1" presStyleCnt="2"/>
      <dgm:spPr/>
    </dgm:pt>
    <dgm:pt modelId="{A9348917-AE00-484D-9CD3-5423CF50DE2A}" type="pres">
      <dgm:prSet presAssocID="{0586805D-BD3C-4C61-8E1E-6D2FC216C4C8}" presName="hierRoot2" presStyleCnt="0"/>
      <dgm:spPr/>
    </dgm:pt>
    <dgm:pt modelId="{0D745B25-3559-4F2F-9AF8-7131694FAF7E}" type="pres">
      <dgm:prSet presAssocID="{0586805D-BD3C-4C61-8E1E-6D2FC216C4C8}" presName="composite2" presStyleCnt="0"/>
      <dgm:spPr/>
    </dgm:pt>
    <dgm:pt modelId="{A22B14C0-20B5-44C2-B742-942B64E8385F}" type="pres">
      <dgm:prSet presAssocID="{0586805D-BD3C-4C61-8E1E-6D2FC216C4C8}" presName="background2" presStyleLbl="node2" presStyleIdx="1" presStyleCnt="2"/>
      <dgm:spPr/>
    </dgm:pt>
    <dgm:pt modelId="{1C0D6079-4C7F-49CD-9E0F-69931792E445}" type="pres">
      <dgm:prSet presAssocID="{0586805D-BD3C-4C61-8E1E-6D2FC216C4C8}" presName="text2" presStyleLbl="fgAcc2" presStyleIdx="1" presStyleCnt="2" custScaleX="241852" custScaleY="44485" custLinFactNeighborY="-11960">
        <dgm:presLayoutVars>
          <dgm:chPref val="3"/>
        </dgm:presLayoutVars>
      </dgm:prSet>
      <dgm:spPr/>
    </dgm:pt>
    <dgm:pt modelId="{47714058-435A-4F27-AEF8-28EFCBB82325}" type="pres">
      <dgm:prSet presAssocID="{0586805D-BD3C-4C61-8E1E-6D2FC216C4C8}" presName="hierChild3" presStyleCnt="0"/>
      <dgm:spPr/>
    </dgm:pt>
    <dgm:pt modelId="{7C19AB7B-3AE7-415C-9B3E-1935AA47FF63}" type="pres">
      <dgm:prSet presAssocID="{B443A8CF-1DEE-4D8C-B7E7-04E747CB5097}" presName="Name17" presStyleLbl="parChTrans1D3" presStyleIdx="2" presStyleCnt="3"/>
      <dgm:spPr/>
    </dgm:pt>
    <dgm:pt modelId="{A62FA8F8-BBED-4DD4-88B4-CCBFCD46DDBB}" type="pres">
      <dgm:prSet presAssocID="{EED8764F-E536-491B-87FD-661D3F9EC257}" presName="hierRoot3" presStyleCnt="0"/>
      <dgm:spPr/>
    </dgm:pt>
    <dgm:pt modelId="{BC92E5E8-4379-47DE-9313-5C0DEEFE64D6}" type="pres">
      <dgm:prSet presAssocID="{EED8764F-E536-491B-87FD-661D3F9EC257}" presName="composite3" presStyleCnt="0"/>
      <dgm:spPr/>
    </dgm:pt>
    <dgm:pt modelId="{46B254DD-FF43-49F5-96D8-C2B4CF2EB7A4}" type="pres">
      <dgm:prSet presAssocID="{EED8764F-E536-491B-87FD-661D3F9EC257}" presName="background3" presStyleLbl="node3" presStyleIdx="2" presStyleCnt="3"/>
      <dgm:spPr/>
    </dgm:pt>
    <dgm:pt modelId="{5C55BC60-BA3B-4681-97C2-3C2584A284D0}" type="pres">
      <dgm:prSet presAssocID="{EED8764F-E536-491B-87FD-661D3F9EC257}" presName="text3" presStyleLbl="fgAcc3" presStyleIdx="2" presStyleCnt="3" custScaleX="188672" custScaleY="62811" custLinFactNeighborY="-34040">
        <dgm:presLayoutVars>
          <dgm:chPref val="3"/>
        </dgm:presLayoutVars>
      </dgm:prSet>
      <dgm:spPr/>
    </dgm:pt>
    <dgm:pt modelId="{CA11B153-DA4C-4997-8C48-43025F14300C}" type="pres">
      <dgm:prSet presAssocID="{EED8764F-E536-491B-87FD-661D3F9EC257}" presName="hierChild4" presStyleCnt="0"/>
      <dgm:spPr/>
    </dgm:pt>
  </dgm:ptLst>
  <dgm:cxnLst>
    <dgm:cxn modelId="{D0989801-4B5C-446A-9E85-7558A849BA5B}" type="presOf" srcId="{0586805D-BD3C-4C61-8E1E-6D2FC216C4C8}" destId="{1C0D6079-4C7F-49CD-9E0F-69931792E445}" srcOrd="0" destOrd="0" presId="urn:microsoft.com/office/officeart/2005/8/layout/hierarchy1"/>
    <dgm:cxn modelId="{8167EB11-07E8-4CDD-A29B-93A3A182F4FA}" type="presOf" srcId="{EED8764F-E536-491B-87FD-661D3F9EC257}" destId="{5C55BC60-BA3B-4681-97C2-3C2584A284D0}" srcOrd="0" destOrd="0" presId="urn:microsoft.com/office/officeart/2005/8/layout/hierarchy1"/>
    <dgm:cxn modelId="{045C6F1B-9E06-469A-9932-6ED83E97A789}" type="presOf" srcId="{2D648198-BA76-442B-9D00-3AC15399E3FF}" destId="{7F302C93-4CE8-4F23-A9B8-4D14977DDAFB}" srcOrd="0" destOrd="0" presId="urn:microsoft.com/office/officeart/2005/8/layout/hierarchy1"/>
    <dgm:cxn modelId="{8ABD2120-1578-49E3-ABE7-58FD115C91C0}" type="presOf" srcId="{3B1C5C44-0252-4D28-9E98-1BEDA835F1E5}" destId="{D3AA88B1-A887-440D-9037-00C4288D7CD1}" srcOrd="0" destOrd="0" presId="urn:microsoft.com/office/officeart/2005/8/layout/hierarchy1"/>
    <dgm:cxn modelId="{42EBFE34-0C15-4F21-9910-8D4DA7EEF02E}" type="presOf" srcId="{5F1F3AFF-540D-4810-A7B5-C919785638E9}" destId="{950CB102-AED0-4E3C-8297-1D0B18475777}" srcOrd="0" destOrd="0" presId="urn:microsoft.com/office/officeart/2005/8/layout/hierarchy1"/>
    <dgm:cxn modelId="{2CDBC938-5E7C-4236-99BD-26AC9534741A}" type="presOf" srcId="{3DCD3FDF-658C-4209-901C-ED4AD11416CA}" destId="{28E770D5-E9D1-4025-9F08-B2D1C76C4B34}" srcOrd="0" destOrd="0" presId="urn:microsoft.com/office/officeart/2005/8/layout/hierarchy1"/>
    <dgm:cxn modelId="{74F95E41-9EBD-4F12-943C-5F3A7D0FF339}" srcId="{2D648198-BA76-442B-9D00-3AC15399E3FF}" destId="{0586805D-BD3C-4C61-8E1E-6D2FC216C4C8}" srcOrd="1" destOrd="0" parTransId="{C09B2FC1-7216-4CF6-84DE-7FA47008FEF7}" sibTransId="{08813F9B-26FE-49F5-B637-C3999857CFC3}"/>
    <dgm:cxn modelId="{6E4E5546-C366-4A49-A4BE-63886C36BF3E}" srcId="{F411AF2A-A217-44EA-8F81-11461FC9AA2B}" destId="{23355507-E57B-4E31-BA80-C65E7A3DA4EA}" srcOrd="1" destOrd="0" parTransId="{3DCD3FDF-658C-4209-901C-ED4AD11416CA}" sibTransId="{C3DC4F87-217A-43E7-914F-FF02150EF333}"/>
    <dgm:cxn modelId="{0F6E796C-8EFB-493C-973C-2C17EE040450}" type="presOf" srcId="{5D59BB8B-22E0-476F-AEDD-058B13F84127}" destId="{9C2CCA2E-28F7-4B4E-9E73-ABEC7CD19D9C}" srcOrd="0" destOrd="0" presId="urn:microsoft.com/office/officeart/2005/8/layout/hierarchy1"/>
    <dgm:cxn modelId="{96361B53-B2BB-4C88-9ED4-641187029B00}" type="presOf" srcId="{B443A8CF-1DEE-4D8C-B7E7-04E747CB5097}" destId="{7C19AB7B-3AE7-415C-9B3E-1935AA47FF63}" srcOrd="0" destOrd="0" presId="urn:microsoft.com/office/officeart/2005/8/layout/hierarchy1"/>
    <dgm:cxn modelId="{E3199683-4F11-46A1-831B-73E67A4946A4}" srcId="{5F1F3AFF-540D-4810-A7B5-C919785638E9}" destId="{2D648198-BA76-442B-9D00-3AC15399E3FF}" srcOrd="0" destOrd="0" parTransId="{1FD43560-F5FD-4E65-90B6-8AE4A46166FB}" sibTransId="{AB843533-A8FF-4D20-984F-EB6D24F5D776}"/>
    <dgm:cxn modelId="{ADB35DA6-EEC1-494B-8D89-D21B18A1015F}" type="presOf" srcId="{F12C4D65-E921-4E93-9727-FECF785EACC6}" destId="{D4ABFC31-8166-47F0-9600-22ED4545E1AF}" srcOrd="0" destOrd="0" presId="urn:microsoft.com/office/officeart/2005/8/layout/hierarchy1"/>
    <dgm:cxn modelId="{BEEA0FAE-54FA-49FF-AFD7-444E97AC6C0C}" srcId="{2D648198-BA76-442B-9D00-3AC15399E3FF}" destId="{F411AF2A-A217-44EA-8F81-11461FC9AA2B}" srcOrd="0" destOrd="0" parTransId="{3B1C5C44-0252-4D28-9E98-1BEDA835F1E5}" sibTransId="{D69E65EB-6C52-40CC-AB51-AC0116FC3CF0}"/>
    <dgm:cxn modelId="{70BC4DAE-9821-4D86-9392-AC5E554A55AD}" type="presOf" srcId="{C09B2FC1-7216-4CF6-84DE-7FA47008FEF7}" destId="{674B7B42-1D5E-43B8-A073-2E43931BFF25}" srcOrd="0" destOrd="0" presId="urn:microsoft.com/office/officeart/2005/8/layout/hierarchy1"/>
    <dgm:cxn modelId="{B7FDCCB3-B0A4-4597-9202-312B4FDEEFEA}" srcId="{F411AF2A-A217-44EA-8F81-11461FC9AA2B}" destId="{F12C4D65-E921-4E93-9727-FECF785EACC6}" srcOrd="0" destOrd="0" parTransId="{5D59BB8B-22E0-476F-AEDD-058B13F84127}" sibTransId="{08023695-24B4-49E4-8A0D-C8974B867602}"/>
    <dgm:cxn modelId="{F900A1DC-EE97-469D-827E-8D2307CD3A17}" srcId="{0586805D-BD3C-4C61-8E1E-6D2FC216C4C8}" destId="{EED8764F-E536-491B-87FD-661D3F9EC257}" srcOrd="0" destOrd="0" parTransId="{B443A8CF-1DEE-4D8C-B7E7-04E747CB5097}" sibTransId="{876E5123-6C76-460F-8796-B856354A2512}"/>
    <dgm:cxn modelId="{A59494F7-9B66-4FDD-9308-4655F1B5E3D8}" type="presOf" srcId="{F411AF2A-A217-44EA-8F81-11461FC9AA2B}" destId="{7260C7AA-0210-48E4-BBC2-C3997357EE6E}" srcOrd="0" destOrd="0" presId="urn:microsoft.com/office/officeart/2005/8/layout/hierarchy1"/>
    <dgm:cxn modelId="{7DFB4DFF-73E9-442A-A3E1-A3D15A5546D0}" type="presOf" srcId="{23355507-E57B-4E31-BA80-C65E7A3DA4EA}" destId="{3DBB17D9-83CE-4EA5-9157-A8750DBACB1E}" srcOrd="0" destOrd="0" presId="urn:microsoft.com/office/officeart/2005/8/layout/hierarchy1"/>
    <dgm:cxn modelId="{217AD131-F162-4726-9EEE-5830468CB0AD}" type="presParOf" srcId="{950CB102-AED0-4E3C-8297-1D0B18475777}" destId="{9433A774-6EB9-40CF-892C-EBA01A7E8AE1}" srcOrd="0" destOrd="0" presId="urn:microsoft.com/office/officeart/2005/8/layout/hierarchy1"/>
    <dgm:cxn modelId="{0505DD4D-0F36-4B43-AEF4-B0E2C03594A5}" type="presParOf" srcId="{9433A774-6EB9-40CF-892C-EBA01A7E8AE1}" destId="{6C7642DC-EDCF-4999-8AF0-6498898A82DF}" srcOrd="0" destOrd="0" presId="urn:microsoft.com/office/officeart/2005/8/layout/hierarchy1"/>
    <dgm:cxn modelId="{311491F4-48F6-4235-8F4E-D1B9FAC559B5}" type="presParOf" srcId="{6C7642DC-EDCF-4999-8AF0-6498898A82DF}" destId="{84BF353B-F2DF-42C4-BD54-4F4D6F730D51}" srcOrd="0" destOrd="0" presId="urn:microsoft.com/office/officeart/2005/8/layout/hierarchy1"/>
    <dgm:cxn modelId="{53F62889-A5B9-4203-8B54-6BDC632E29C5}" type="presParOf" srcId="{6C7642DC-EDCF-4999-8AF0-6498898A82DF}" destId="{7F302C93-4CE8-4F23-A9B8-4D14977DDAFB}" srcOrd="1" destOrd="0" presId="urn:microsoft.com/office/officeart/2005/8/layout/hierarchy1"/>
    <dgm:cxn modelId="{789D37F0-3E75-4A02-A60B-1E937AE9C742}" type="presParOf" srcId="{9433A774-6EB9-40CF-892C-EBA01A7E8AE1}" destId="{1AEE3551-552F-40F4-8613-DB547E9C8C91}" srcOrd="1" destOrd="0" presId="urn:microsoft.com/office/officeart/2005/8/layout/hierarchy1"/>
    <dgm:cxn modelId="{5650AAC4-3914-40FC-B99C-324367656FD0}" type="presParOf" srcId="{1AEE3551-552F-40F4-8613-DB547E9C8C91}" destId="{D3AA88B1-A887-440D-9037-00C4288D7CD1}" srcOrd="0" destOrd="0" presId="urn:microsoft.com/office/officeart/2005/8/layout/hierarchy1"/>
    <dgm:cxn modelId="{E15591F0-6694-4566-BCE3-6A871D9523BA}" type="presParOf" srcId="{1AEE3551-552F-40F4-8613-DB547E9C8C91}" destId="{BD87D493-4C05-43B8-9E80-5E61840D5AC3}" srcOrd="1" destOrd="0" presId="urn:microsoft.com/office/officeart/2005/8/layout/hierarchy1"/>
    <dgm:cxn modelId="{917064EF-4700-44A7-83F7-EAAEF6DCF130}" type="presParOf" srcId="{BD87D493-4C05-43B8-9E80-5E61840D5AC3}" destId="{A1771CC4-A6A4-4C9A-A00E-C5CEDFFE9CF1}" srcOrd="0" destOrd="0" presId="urn:microsoft.com/office/officeart/2005/8/layout/hierarchy1"/>
    <dgm:cxn modelId="{FFA82BAB-411C-4719-8AC8-3DFE253FE83D}" type="presParOf" srcId="{A1771CC4-A6A4-4C9A-A00E-C5CEDFFE9CF1}" destId="{1FFED894-0A52-4E81-81E7-5E6E4E2DCAA2}" srcOrd="0" destOrd="0" presId="urn:microsoft.com/office/officeart/2005/8/layout/hierarchy1"/>
    <dgm:cxn modelId="{A3A5C67E-7853-4181-A004-7B2B9024FDFC}" type="presParOf" srcId="{A1771CC4-A6A4-4C9A-A00E-C5CEDFFE9CF1}" destId="{7260C7AA-0210-48E4-BBC2-C3997357EE6E}" srcOrd="1" destOrd="0" presId="urn:microsoft.com/office/officeart/2005/8/layout/hierarchy1"/>
    <dgm:cxn modelId="{8B76C9B0-19CE-4BE0-8C5D-135586F0CEBD}" type="presParOf" srcId="{BD87D493-4C05-43B8-9E80-5E61840D5AC3}" destId="{3FFDC907-A232-4BD0-87D6-7F8005E90D1E}" srcOrd="1" destOrd="0" presId="urn:microsoft.com/office/officeart/2005/8/layout/hierarchy1"/>
    <dgm:cxn modelId="{C76FA39D-D15F-431E-8193-6A4986F210D6}" type="presParOf" srcId="{3FFDC907-A232-4BD0-87D6-7F8005E90D1E}" destId="{9C2CCA2E-28F7-4B4E-9E73-ABEC7CD19D9C}" srcOrd="0" destOrd="0" presId="urn:microsoft.com/office/officeart/2005/8/layout/hierarchy1"/>
    <dgm:cxn modelId="{71868FD3-75EA-484B-98B7-061463358D45}" type="presParOf" srcId="{3FFDC907-A232-4BD0-87D6-7F8005E90D1E}" destId="{FEBFBF04-9394-47EB-A2A1-6D5535D44152}" srcOrd="1" destOrd="0" presId="urn:microsoft.com/office/officeart/2005/8/layout/hierarchy1"/>
    <dgm:cxn modelId="{91EAE482-2E08-44E7-AEAC-694E416BFAFC}" type="presParOf" srcId="{FEBFBF04-9394-47EB-A2A1-6D5535D44152}" destId="{1D951560-8DF8-4770-BEC4-10D37BEF017A}" srcOrd="0" destOrd="0" presId="urn:microsoft.com/office/officeart/2005/8/layout/hierarchy1"/>
    <dgm:cxn modelId="{9C9E7DD0-4E58-47F6-AC04-E9757BDF7EF3}" type="presParOf" srcId="{1D951560-8DF8-4770-BEC4-10D37BEF017A}" destId="{E213F618-8464-4164-AC3F-412FA067DE36}" srcOrd="0" destOrd="0" presId="urn:microsoft.com/office/officeart/2005/8/layout/hierarchy1"/>
    <dgm:cxn modelId="{921038D8-CC34-4640-988D-7D90883CC00E}" type="presParOf" srcId="{1D951560-8DF8-4770-BEC4-10D37BEF017A}" destId="{D4ABFC31-8166-47F0-9600-22ED4545E1AF}" srcOrd="1" destOrd="0" presId="urn:microsoft.com/office/officeart/2005/8/layout/hierarchy1"/>
    <dgm:cxn modelId="{E73352E7-10C8-43D1-8365-5DC8F0A3905F}" type="presParOf" srcId="{FEBFBF04-9394-47EB-A2A1-6D5535D44152}" destId="{4FAED1B6-2FC8-460E-89B5-08AB83DC3170}" srcOrd="1" destOrd="0" presId="urn:microsoft.com/office/officeart/2005/8/layout/hierarchy1"/>
    <dgm:cxn modelId="{FF110713-F192-4397-B00A-54F32290ECC7}" type="presParOf" srcId="{3FFDC907-A232-4BD0-87D6-7F8005E90D1E}" destId="{28E770D5-E9D1-4025-9F08-B2D1C76C4B34}" srcOrd="2" destOrd="0" presId="urn:microsoft.com/office/officeart/2005/8/layout/hierarchy1"/>
    <dgm:cxn modelId="{04D4FCA5-A2F2-4FB0-88B2-DA6888E28132}" type="presParOf" srcId="{3FFDC907-A232-4BD0-87D6-7F8005E90D1E}" destId="{1095F01D-EEEA-4FD9-B038-877E094A8D8A}" srcOrd="3" destOrd="0" presId="urn:microsoft.com/office/officeart/2005/8/layout/hierarchy1"/>
    <dgm:cxn modelId="{ADC267B1-2606-4F59-A1E7-659D79390A2B}" type="presParOf" srcId="{1095F01D-EEEA-4FD9-B038-877E094A8D8A}" destId="{78E0FC70-6597-4ADD-B237-7580877D8874}" srcOrd="0" destOrd="0" presId="urn:microsoft.com/office/officeart/2005/8/layout/hierarchy1"/>
    <dgm:cxn modelId="{110CBB5F-80C9-4423-A4AC-399E251A75A3}" type="presParOf" srcId="{78E0FC70-6597-4ADD-B237-7580877D8874}" destId="{E4097D28-F541-456E-A9E9-4AB3291AD4C5}" srcOrd="0" destOrd="0" presId="urn:microsoft.com/office/officeart/2005/8/layout/hierarchy1"/>
    <dgm:cxn modelId="{8305BA9D-D61D-46E4-9BA8-A78B48A8025B}" type="presParOf" srcId="{78E0FC70-6597-4ADD-B237-7580877D8874}" destId="{3DBB17D9-83CE-4EA5-9157-A8750DBACB1E}" srcOrd="1" destOrd="0" presId="urn:microsoft.com/office/officeart/2005/8/layout/hierarchy1"/>
    <dgm:cxn modelId="{E5123811-3935-41A9-8DEE-662467356024}" type="presParOf" srcId="{1095F01D-EEEA-4FD9-B038-877E094A8D8A}" destId="{BF665F6E-B4D7-44F9-B745-E2D7329A0526}" srcOrd="1" destOrd="0" presId="urn:microsoft.com/office/officeart/2005/8/layout/hierarchy1"/>
    <dgm:cxn modelId="{4B49493F-BDDB-4C29-A4D1-6BA80AFD7D77}" type="presParOf" srcId="{1AEE3551-552F-40F4-8613-DB547E9C8C91}" destId="{674B7B42-1D5E-43B8-A073-2E43931BFF25}" srcOrd="2" destOrd="0" presId="urn:microsoft.com/office/officeart/2005/8/layout/hierarchy1"/>
    <dgm:cxn modelId="{8941A4DB-4A6C-421D-BBAE-DF2EBEAFCF97}" type="presParOf" srcId="{1AEE3551-552F-40F4-8613-DB547E9C8C91}" destId="{A9348917-AE00-484D-9CD3-5423CF50DE2A}" srcOrd="3" destOrd="0" presId="urn:microsoft.com/office/officeart/2005/8/layout/hierarchy1"/>
    <dgm:cxn modelId="{01CD7E5A-562D-444A-8C89-28E8A4DB7CA4}" type="presParOf" srcId="{A9348917-AE00-484D-9CD3-5423CF50DE2A}" destId="{0D745B25-3559-4F2F-9AF8-7131694FAF7E}" srcOrd="0" destOrd="0" presId="urn:microsoft.com/office/officeart/2005/8/layout/hierarchy1"/>
    <dgm:cxn modelId="{6EB6CDD9-0B5C-4D8D-9DC4-DDC5FE9BDD68}" type="presParOf" srcId="{0D745B25-3559-4F2F-9AF8-7131694FAF7E}" destId="{A22B14C0-20B5-44C2-B742-942B64E8385F}" srcOrd="0" destOrd="0" presId="urn:microsoft.com/office/officeart/2005/8/layout/hierarchy1"/>
    <dgm:cxn modelId="{BCC8CD01-E3B7-4E6E-B38C-2E0D6F5CDC2A}" type="presParOf" srcId="{0D745B25-3559-4F2F-9AF8-7131694FAF7E}" destId="{1C0D6079-4C7F-49CD-9E0F-69931792E445}" srcOrd="1" destOrd="0" presId="urn:microsoft.com/office/officeart/2005/8/layout/hierarchy1"/>
    <dgm:cxn modelId="{F77C90D0-639C-40E3-9B29-1EB652D660A5}" type="presParOf" srcId="{A9348917-AE00-484D-9CD3-5423CF50DE2A}" destId="{47714058-435A-4F27-AEF8-28EFCBB82325}" srcOrd="1" destOrd="0" presId="urn:microsoft.com/office/officeart/2005/8/layout/hierarchy1"/>
    <dgm:cxn modelId="{7C3ED796-9F76-461E-88C2-E14D8474DE42}" type="presParOf" srcId="{47714058-435A-4F27-AEF8-28EFCBB82325}" destId="{7C19AB7B-3AE7-415C-9B3E-1935AA47FF63}" srcOrd="0" destOrd="0" presId="urn:microsoft.com/office/officeart/2005/8/layout/hierarchy1"/>
    <dgm:cxn modelId="{07EC8A51-B450-4AF5-9DAC-3433021DCDAF}" type="presParOf" srcId="{47714058-435A-4F27-AEF8-28EFCBB82325}" destId="{A62FA8F8-BBED-4DD4-88B4-CCBFCD46DDBB}" srcOrd="1" destOrd="0" presId="urn:microsoft.com/office/officeart/2005/8/layout/hierarchy1"/>
    <dgm:cxn modelId="{E7B62864-D980-4A03-8733-C28A7DB90E94}" type="presParOf" srcId="{A62FA8F8-BBED-4DD4-88B4-CCBFCD46DDBB}" destId="{BC92E5E8-4379-47DE-9313-5C0DEEFE64D6}" srcOrd="0" destOrd="0" presId="urn:microsoft.com/office/officeart/2005/8/layout/hierarchy1"/>
    <dgm:cxn modelId="{B60F9467-F5A8-4D99-B049-750A0135D6E0}" type="presParOf" srcId="{BC92E5E8-4379-47DE-9313-5C0DEEFE64D6}" destId="{46B254DD-FF43-49F5-96D8-C2B4CF2EB7A4}" srcOrd="0" destOrd="0" presId="urn:microsoft.com/office/officeart/2005/8/layout/hierarchy1"/>
    <dgm:cxn modelId="{15AD3C81-47C8-4AF1-80A5-784A76669535}" type="presParOf" srcId="{BC92E5E8-4379-47DE-9313-5C0DEEFE64D6}" destId="{5C55BC60-BA3B-4681-97C2-3C2584A284D0}" srcOrd="1" destOrd="0" presId="urn:microsoft.com/office/officeart/2005/8/layout/hierarchy1"/>
    <dgm:cxn modelId="{02C62E42-9FB2-474C-A541-455AE8AAB54D}" type="presParOf" srcId="{A62FA8F8-BBED-4DD4-88B4-CCBFCD46DDBB}" destId="{CA11B153-DA4C-4997-8C48-43025F14300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7AC7F-380B-47FE-9FDC-037786DEC916}">
      <dsp:nvSpPr>
        <dsp:cNvPr id="0" name=""/>
        <dsp:cNvSpPr/>
      </dsp:nvSpPr>
      <dsp:spPr>
        <a:xfrm>
          <a:off x="0" y="230830"/>
          <a:ext cx="2465630" cy="1479378"/>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u="none" strike="noStrike" kern="1200" baseline="0" dirty="0">
              <a:solidFill>
                <a:schemeClr val="tx1"/>
              </a:solidFill>
              <a:latin typeface="Arial Narrow" panose="020B0606020202030204" pitchFamily="34" charset="0"/>
            </a:rPr>
            <a:t>Insurance contracts issued (</a:t>
          </a:r>
          <a:r>
            <a:rPr lang="en-US" sz="1800" b="0" i="0" u="none" strike="noStrike" kern="1200" baseline="0" dirty="0" err="1">
              <a:solidFill>
                <a:schemeClr val="tx1"/>
              </a:solidFill>
              <a:latin typeface="Arial Narrow" panose="020B0606020202030204" pitchFamily="34" charset="0"/>
            </a:rPr>
            <a:t>ie</a:t>
          </a:r>
          <a:r>
            <a:rPr lang="en-US" sz="1800" b="0" i="0" u="none" strike="noStrike" kern="1200" baseline="0" dirty="0">
              <a:solidFill>
                <a:schemeClr val="tx1"/>
              </a:solidFill>
              <a:latin typeface="Arial Narrow" panose="020B0606020202030204" pitchFamily="34" charset="0"/>
            </a:rPr>
            <a:t> sold)</a:t>
          </a:r>
          <a:endParaRPr lang="en-IN" sz="1800" kern="1200" dirty="0">
            <a:solidFill>
              <a:schemeClr val="tx1"/>
            </a:solidFill>
            <a:latin typeface="Arial Narrow" panose="020B0606020202030204" pitchFamily="34" charset="0"/>
          </a:endParaRPr>
        </a:p>
      </dsp:txBody>
      <dsp:txXfrm>
        <a:off x="0" y="230830"/>
        <a:ext cx="2465630" cy="1479378"/>
      </dsp:txXfrm>
    </dsp:sp>
    <dsp:sp modelId="{FA5A3990-8332-43B4-8B8B-B397BBD0AC40}">
      <dsp:nvSpPr>
        <dsp:cNvPr id="0" name=""/>
        <dsp:cNvSpPr/>
      </dsp:nvSpPr>
      <dsp:spPr>
        <a:xfrm>
          <a:off x="2631173" y="238952"/>
          <a:ext cx="2465630" cy="1479378"/>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u="none" strike="noStrike" kern="1200" baseline="0" dirty="0">
              <a:solidFill>
                <a:schemeClr val="tx1"/>
              </a:solidFill>
              <a:latin typeface="Arial Narrow" panose="020B0606020202030204" pitchFamily="34" charset="0"/>
            </a:rPr>
            <a:t>Reinsurance contracts held (</a:t>
          </a:r>
          <a:r>
            <a:rPr lang="en-US" sz="1800" b="0" i="0" u="none" strike="noStrike" kern="1200" baseline="0" dirty="0" err="1">
              <a:solidFill>
                <a:schemeClr val="tx1"/>
              </a:solidFill>
              <a:latin typeface="Arial Narrow" panose="020B0606020202030204" pitchFamily="34" charset="0"/>
            </a:rPr>
            <a:t>ie</a:t>
          </a:r>
          <a:r>
            <a:rPr lang="en-US" sz="1800" b="0" i="0" u="none" strike="noStrike" kern="1200" baseline="0" dirty="0">
              <a:solidFill>
                <a:schemeClr val="tx1"/>
              </a:solidFill>
              <a:latin typeface="Arial Narrow" panose="020B0606020202030204" pitchFamily="34" charset="0"/>
            </a:rPr>
            <a:t> acquired)</a:t>
          </a:r>
          <a:endParaRPr lang="en-IN" sz="1800" kern="1200" dirty="0">
            <a:solidFill>
              <a:schemeClr val="tx1"/>
            </a:solidFill>
            <a:latin typeface="Arial Narrow" panose="020B0606020202030204" pitchFamily="34" charset="0"/>
          </a:endParaRPr>
        </a:p>
      </dsp:txBody>
      <dsp:txXfrm>
        <a:off x="2631173" y="238952"/>
        <a:ext cx="2465630" cy="1479378"/>
      </dsp:txXfrm>
    </dsp:sp>
    <dsp:sp modelId="{00C06732-AEF7-4FED-A8E5-3DB610204539}">
      <dsp:nvSpPr>
        <dsp:cNvPr id="0" name=""/>
        <dsp:cNvSpPr/>
      </dsp:nvSpPr>
      <dsp:spPr>
        <a:xfrm>
          <a:off x="5301278" y="238952"/>
          <a:ext cx="2465630" cy="1479378"/>
        </a:xfrm>
        <a:prstGeom prst="rect">
          <a:avLst/>
        </a:prstGeom>
        <a:solidFill>
          <a:schemeClr val="accent4">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u="none" strike="noStrike" kern="1200" baseline="0" dirty="0">
              <a:solidFill>
                <a:schemeClr val="tx1"/>
              </a:solidFill>
              <a:latin typeface="Arial Narrow" panose="020B0606020202030204" pitchFamily="34" charset="0"/>
            </a:rPr>
            <a:t>Investment contracts with discretionary </a:t>
          </a:r>
          <a:r>
            <a:rPr lang="en-IN" sz="1800" b="0" i="0" u="none" strike="noStrike" kern="1200" baseline="0" dirty="0">
              <a:solidFill>
                <a:schemeClr val="tx1"/>
              </a:solidFill>
              <a:latin typeface="Arial Narrow" panose="020B0606020202030204" pitchFamily="34" charset="0"/>
            </a:rPr>
            <a:t>participation features issued</a:t>
          </a:r>
          <a:endParaRPr lang="en-IN" sz="1800" kern="1200" dirty="0">
            <a:solidFill>
              <a:schemeClr val="tx1"/>
            </a:solidFill>
            <a:latin typeface="Arial Narrow" panose="020B0606020202030204" pitchFamily="34" charset="0"/>
          </a:endParaRPr>
        </a:p>
      </dsp:txBody>
      <dsp:txXfrm>
        <a:off x="5301278" y="238952"/>
        <a:ext cx="2465630" cy="14793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CA08F7-7C60-45D4-94B5-895BECF5F65C}">
      <dsp:nvSpPr>
        <dsp:cNvPr id="0" name=""/>
        <dsp:cNvSpPr/>
      </dsp:nvSpPr>
      <dsp:spPr>
        <a:xfrm>
          <a:off x="-3422078" y="-526193"/>
          <a:ext cx="4080258" cy="4080258"/>
        </a:xfrm>
        <a:prstGeom prst="blockArc">
          <a:avLst>
            <a:gd name="adj1" fmla="val 18900000"/>
            <a:gd name="adj2" fmla="val 2700000"/>
            <a:gd name="adj3" fmla="val 529"/>
          </a:avLst>
        </a:prstGeom>
        <a:noFill/>
        <a:ln w="22225" cap="rnd"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C316F0-A01C-42C8-9376-FA2C6315D6DD}">
      <dsp:nvSpPr>
        <dsp:cNvPr id="0" name=""/>
        <dsp:cNvSpPr/>
      </dsp:nvSpPr>
      <dsp:spPr>
        <a:xfrm>
          <a:off x="423231" y="302787"/>
          <a:ext cx="4457881" cy="605574"/>
        </a:xfrm>
        <a:prstGeom prst="rect">
          <a:avLst/>
        </a:prstGeom>
        <a:solidFill>
          <a:schemeClr val="accent2">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675" tIns="30480" rIns="30480" bIns="3048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accent1"/>
              </a:solidFill>
              <a:latin typeface="Arial Narrow" panose="020B0606020202030204" pitchFamily="34" charset="0"/>
            </a:rPr>
            <a:t>the income generated by the above assets;</a:t>
          </a:r>
          <a:endParaRPr lang="en-IN" sz="1200" b="1" kern="1200" dirty="0">
            <a:solidFill>
              <a:schemeClr val="accent1"/>
            </a:solidFill>
          </a:endParaRPr>
        </a:p>
      </dsp:txBody>
      <dsp:txXfrm>
        <a:off x="423231" y="302787"/>
        <a:ext cx="4457881" cy="605574"/>
      </dsp:txXfrm>
    </dsp:sp>
    <dsp:sp modelId="{E613B1A9-7407-41D7-8AEF-8402EC27036E}">
      <dsp:nvSpPr>
        <dsp:cNvPr id="0" name=""/>
        <dsp:cNvSpPr/>
      </dsp:nvSpPr>
      <dsp:spPr>
        <a:xfrm>
          <a:off x="44747" y="227090"/>
          <a:ext cx="756967" cy="756967"/>
        </a:xfrm>
        <a:prstGeom prst="ellipse">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32DC2E-318B-4CFA-93F7-B1B2DA7F77BC}">
      <dsp:nvSpPr>
        <dsp:cNvPr id="0" name=""/>
        <dsp:cNvSpPr/>
      </dsp:nvSpPr>
      <dsp:spPr>
        <a:xfrm>
          <a:off x="643357" y="1111383"/>
          <a:ext cx="4237755" cy="805104"/>
        </a:xfrm>
        <a:prstGeom prst="rect">
          <a:avLst/>
        </a:prstGeom>
        <a:solidFill>
          <a:schemeClr val="accent2">
            <a:shade val="80000"/>
            <a:hueOff val="149822"/>
            <a:satOff val="-4475"/>
            <a:lumOff val="13333"/>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675" tIns="30480" rIns="30480" bIns="3048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accent1"/>
              </a:solidFill>
              <a:latin typeface="Arial Narrow" panose="020B0606020202030204" pitchFamily="34" charset="0"/>
            </a:rPr>
            <a:t>the income and expenses that arise from the initial and subsequent measurement of these assets, including on derecognition of the assets; and</a:t>
          </a:r>
          <a:endParaRPr lang="en-IN" sz="1200" b="1" kern="1200" dirty="0">
            <a:solidFill>
              <a:schemeClr val="accent1"/>
            </a:solidFill>
          </a:endParaRPr>
        </a:p>
      </dsp:txBody>
      <dsp:txXfrm>
        <a:off x="643357" y="1111383"/>
        <a:ext cx="4237755" cy="805104"/>
      </dsp:txXfrm>
    </dsp:sp>
    <dsp:sp modelId="{0745311C-63F1-4989-B4B8-10455AD397E8}">
      <dsp:nvSpPr>
        <dsp:cNvPr id="0" name=""/>
        <dsp:cNvSpPr/>
      </dsp:nvSpPr>
      <dsp:spPr>
        <a:xfrm>
          <a:off x="264873" y="1135451"/>
          <a:ext cx="756967" cy="756967"/>
        </a:xfrm>
        <a:prstGeom prst="ellipse">
          <a:avLst/>
        </a:prstGeom>
        <a:solidFill>
          <a:schemeClr val="lt1">
            <a:hueOff val="0"/>
            <a:satOff val="0"/>
            <a:lumOff val="0"/>
            <a:alphaOff val="0"/>
          </a:schemeClr>
        </a:solidFill>
        <a:ln w="22225" cap="rnd" cmpd="sng" algn="ctr">
          <a:solidFill>
            <a:schemeClr val="accent2">
              <a:shade val="80000"/>
              <a:hueOff val="149822"/>
              <a:satOff val="-4475"/>
              <a:lumOff val="13333"/>
              <a:alphaOff val="0"/>
            </a:schemeClr>
          </a:solidFill>
          <a:prstDash val="solid"/>
        </a:ln>
        <a:effectLst/>
      </dsp:spPr>
      <dsp:style>
        <a:lnRef idx="2">
          <a:scrgbClr r="0" g="0" b="0"/>
        </a:lnRef>
        <a:fillRef idx="1">
          <a:scrgbClr r="0" g="0" b="0"/>
        </a:fillRef>
        <a:effectRef idx="0">
          <a:scrgbClr r="0" g="0" b="0"/>
        </a:effectRef>
        <a:fontRef idx="minor"/>
      </dsp:style>
    </dsp:sp>
    <dsp:sp modelId="{62313DF8-7CD4-4ED8-8687-551DF5F6329C}">
      <dsp:nvSpPr>
        <dsp:cNvPr id="0" name=""/>
        <dsp:cNvSpPr/>
      </dsp:nvSpPr>
      <dsp:spPr>
        <a:xfrm>
          <a:off x="423231" y="2052996"/>
          <a:ext cx="4457881" cy="738600"/>
        </a:xfrm>
        <a:prstGeom prst="rect">
          <a:avLst/>
        </a:prstGeom>
        <a:solidFill>
          <a:schemeClr val="accent2">
            <a:shade val="80000"/>
            <a:hueOff val="299644"/>
            <a:satOff val="-8950"/>
            <a:lumOff val="2666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675" tIns="30480" rIns="30480" bIns="30480"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accent1"/>
              </a:solidFill>
              <a:latin typeface="Arial Narrow" panose="020B0606020202030204" pitchFamily="34" charset="0"/>
            </a:rPr>
            <a:t>the incremental expenses directly attributable to the acquisition and disposal of these assets—for example, transaction costs and costs to sell the assets.</a:t>
          </a:r>
          <a:endParaRPr lang="en-IN" sz="1200" b="1" kern="1200" dirty="0">
            <a:solidFill>
              <a:schemeClr val="accent1"/>
            </a:solidFill>
          </a:endParaRPr>
        </a:p>
      </dsp:txBody>
      <dsp:txXfrm>
        <a:off x="423231" y="2052996"/>
        <a:ext cx="4457881" cy="738600"/>
      </dsp:txXfrm>
    </dsp:sp>
    <dsp:sp modelId="{49F713AA-5482-44BC-96DC-41F675B36242}">
      <dsp:nvSpPr>
        <dsp:cNvPr id="0" name=""/>
        <dsp:cNvSpPr/>
      </dsp:nvSpPr>
      <dsp:spPr>
        <a:xfrm>
          <a:off x="44747" y="2043812"/>
          <a:ext cx="756967" cy="756967"/>
        </a:xfrm>
        <a:prstGeom prst="ellipse">
          <a:avLst/>
        </a:prstGeom>
        <a:solidFill>
          <a:schemeClr val="lt1">
            <a:hueOff val="0"/>
            <a:satOff val="0"/>
            <a:lumOff val="0"/>
            <a:alphaOff val="0"/>
          </a:schemeClr>
        </a:solidFill>
        <a:ln w="22225" cap="rnd" cmpd="sng" algn="ctr">
          <a:solidFill>
            <a:schemeClr val="accent2">
              <a:shade val="80000"/>
              <a:hueOff val="299644"/>
              <a:satOff val="-8950"/>
              <a:lumOff val="26665"/>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CAC6F-C44C-4388-9A8B-9BB9260156C3}">
      <dsp:nvSpPr>
        <dsp:cNvPr id="0" name=""/>
        <dsp:cNvSpPr/>
      </dsp:nvSpPr>
      <dsp:spPr>
        <a:xfrm>
          <a:off x="2229" y="0"/>
          <a:ext cx="1728637" cy="957532"/>
        </a:xfrm>
        <a:prstGeom prst="roundRect">
          <a:avLst>
            <a:gd name="adj" fmla="val 5000"/>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endParaRPr lang="en-IN" sz="2000" kern="1200" dirty="0"/>
        </a:p>
      </dsp:txBody>
      <dsp:txXfrm rot="16200000">
        <a:off x="-217494" y="219724"/>
        <a:ext cx="785176" cy="345727"/>
      </dsp:txXfrm>
    </dsp:sp>
    <dsp:sp modelId="{5C79ABA0-E349-4CA5-A8A0-79C77EDA61F1}">
      <dsp:nvSpPr>
        <dsp:cNvPr id="0" name=""/>
        <dsp:cNvSpPr/>
      </dsp:nvSpPr>
      <dsp:spPr>
        <a:xfrm>
          <a:off x="400280" y="0"/>
          <a:ext cx="1287834" cy="957532"/>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n-IN" sz="1200" b="1" kern="1200" dirty="0">
              <a:latin typeface="Arial Narrow" panose="020B0606020202030204" pitchFamily="34" charset="0"/>
            </a:rPr>
            <a:t>investments in associates, joint ventures and unconsolidated subsidiaries </a:t>
          </a:r>
          <a:endParaRPr lang="en-IN" sz="1200" kern="1200" dirty="0">
            <a:latin typeface="Arial Narrow" panose="020B0606020202030204" pitchFamily="34" charset="0"/>
          </a:endParaRPr>
        </a:p>
      </dsp:txBody>
      <dsp:txXfrm>
        <a:off x="400280" y="0"/>
        <a:ext cx="1287834" cy="957532"/>
      </dsp:txXfrm>
    </dsp:sp>
    <dsp:sp modelId="{B891FA95-5F2F-43ED-A125-BFD539F8E1A3}">
      <dsp:nvSpPr>
        <dsp:cNvPr id="0" name=""/>
        <dsp:cNvSpPr/>
      </dsp:nvSpPr>
      <dsp:spPr>
        <a:xfrm>
          <a:off x="1816628" y="0"/>
          <a:ext cx="1058495" cy="957532"/>
        </a:xfrm>
        <a:prstGeom prst="roundRect">
          <a:avLst>
            <a:gd name="adj" fmla="val 5000"/>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1148" rIns="53340" bIns="0" numCol="1" spcCol="1270" anchor="t" anchorCtr="0">
          <a:noAutofit/>
        </a:bodyPr>
        <a:lstStyle/>
        <a:p>
          <a:pPr marL="0" lvl="0" indent="0" algn="r" defTabSz="533400">
            <a:lnSpc>
              <a:spcPct val="90000"/>
            </a:lnSpc>
            <a:spcBef>
              <a:spcPct val="0"/>
            </a:spcBef>
            <a:spcAft>
              <a:spcPct val="35000"/>
            </a:spcAft>
            <a:buNone/>
          </a:pPr>
          <a:endParaRPr lang="en-IN" sz="1200" kern="1200" dirty="0"/>
        </a:p>
      </dsp:txBody>
      <dsp:txXfrm rot="16200000">
        <a:off x="1529890" y="286738"/>
        <a:ext cx="785176" cy="211699"/>
      </dsp:txXfrm>
    </dsp:sp>
    <dsp:sp modelId="{203EE960-CC2D-4821-BB11-5C65AFFF33C2}">
      <dsp:nvSpPr>
        <dsp:cNvPr id="0" name=""/>
        <dsp:cNvSpPr/>
      </dsp:nvSpPr>
      <dsp:spPr>
        <a:xfrm rot="5400000">
          <a:off x="1758539" y="636867"/>
          <a:ext cx="140681" cy="367550"/>
        </a:xfrm>
        <a:prstGeom prst="actionButtonBlank">
          <a:avLst/>
        </a:prstGeom>
        <a:solidFill>
          <a:schemeClr val="lt1">
            <a:hueOff val="0"/>
            <a:satOff val="0"/>
            <a:lumOff val="0"/>
            <a:alphaOff val="0"/>
          </a:schemeClr>
        </a:solidFill>
        <a:ln w="22225" cap="rnd" cmpd="sng" algn="ctr">
          <a:noFill/>
          <a:prstDash val="solid"/>
        </a:ln>
        <a:effectLst/>
      </dsp:spPr>
      <dsp:style>
        <a:lnRef idx="2">
          <a:scrgbClr r="0" g="0" b="0"/>
        </a:lnRef>
        <a:fillRef idx="1">
          <a:scrgbClr r="0" g="0" b="0"/>
        </a:fillRef>
        <a:effectRef idx="0">
          <a:scrgbClr r="0" g="0" b="0"/>
        </a:effectRef>
        <a:fontRef idx="minor"/>
      </dsp:style>
    </dsp:sp>
    <dsp:sp modelId="{179D7E16-5117-409C-AE8C-B194560E0A62}">
      <dsp:nvSpPr>
        <dsp:cNvPr id="0" name=""/>
        <dsp:cNvSpPr/>
      </dsp:nvSpPr>
      <dsp:spPr>
        <a:xfrm>
          <a:off x="2129236" y="0"/>
          <a:ext cx="788579" cy="957532"/>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n-IN" sz="1200" b="1" kern="1200" dirty="0">
              <a:latin typeface="Arial Narrow" panose="020B0606020202030204" pitchFamily="34" charset="0"/>
            </a:rPr>
            <a:t>cash and cash equivalents</a:t>
          </a:r>
          <a:endParaRPr lang="en-IN" sz="1200" kern="1200" dirty="0">
            <a:latin typeface="Arial Narrow" panose="020B0606020202030204" pitchFamily="34" charset="0"/>
          </a:endParaRPr>
        </a:p>
      </dsp:txBody>
      <dsp:txXfrm>
        <a:off x="2129236" y="0"/>
        <a:ext cx="788579" cy="957532"/>
      </dsp:txXfrm>
    </dsp:sp>
    <dsp:sp modelId="{F7A8E449-10C0-4CC9-9AB0-64ED334EE2DE}">
      <dsp:nvSpPr>
        <dsp:cNvPr id="0" name=""/>
        <dsp:cNvSpPr/>
      </dsp:nvSpPr>
      <dsp:spPr>
        <a:xfrm>
          <a:off x="3003576" y="0"/>
          <a:ext cx="2271043" cy="957532"/>
        </a:xfrm>
        <a:prstGeom prst="roundRect">
          <a:avLst>
            <a:gd name="adj" fmla="val 5000"/>
          </a:avLst>
        </a:prstGeom>
        <a:solidFill>
          <a:schemeClr val="lt1">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marL="0" lvl="0" indent="0" algn="r" defTabSz="977900">
            <a:lnSpc>
              <a:spcPct val="90000"/>
            </a:lnSpc>
            <a:spcBef>
              <a:spcPct val="0"/>
            </a:spcBef>
            <a:spcAft>
              <a:spcPct val="35000"/>
            </a:spcAft>
            <a:buNone/>
          </a:pPr>
          <a:endParaRPr lang="en-IN" sz="2200" kern="1200" dirty="0"/>
        </a:p>
      </dsp:txBody>
      <dsp:txXfrm rot="16200000">
        <a:off x="2838093" y="165483"/>
        <a:ext cx="785176" cy="454208"/>
      </dsp:txXfrm>
    </dsp:sp>
    <dsp:sp modelId="{A9701ED8-0DCF-49AD-A9F9-A5EDFD31ACA0}">
      <dsp:nvSpPr>
        <dsp:cNvPr id="0" name=""/>
        <dsp:cNvSpPr/>
      </dsp:nvSpPr>
      <dsp:spPr>
        <a:xfrm rot="5400000">
          <a:off x="2945487" y="636867"/>
          <a:ext cx="140681" cy="367550"/>
        </a:xfrm>
        <a:prstGeom prst="actionButtonBlank">
          <a:avLst/>
        </a:prstGeom>
        <a:solidFill>
          <a:schemeClr val="lt1">
            <a:hueOff val="0"/>
            <a:satOff val="0"/>
            <a:lumOff val="0"/>
            <a:alphaOff val="0"/>
          </a:schemeClr>
        </a:solidFill>
        <a:ln w="22225" cap="rnd" cmpd="sng" algn="ctr">
          <a:noFill/>
          <a:prstDash val="solid"/>
        </a:ln>
        <a:effectLst/>
      </dsp:spPr>
      <dsp:style>
        <a:lnRef idx="2">
          <a:scrgbClr r="0" g="0" b="0"/>
        </a:lnRef>
        <a:fillRef idx="1">
          <a:scrgbClr r="0" g="0" b="0"/>
        </a:fillRef>
        <a:effectRef idx="0">
          <a:scrgbClr r="0" g="0" b="0"/>
        </a:effectRef>
        <a:fontRef idx="minor"/>
      </dsp:style>
    </dsp:sp>
    <dsp:sp modelId="{CC91F66F-E402-49CF-B10A-15166C92654B}">
      <dsp:nvSpPr>
        <dsp:cNvPr id="0" name=""/>
        <dsp:cNvSpPr/>
      </dsp:nvSpPr>
      <dsp:spPr>
        <a:xfrm>
          <a:off x="3470784" y="0"/>
          <a:ext cx="1691927" cy="957532"/>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en-IN" sz="1200" b="1" kern="1200" dirty="0">
              <a:latin typeface="Arial Narrow" panose="020B0606020202030204" pitchFamily="34" charset="0"/>
            </a:rPr>
            <a:t>other assets if they generate a return individually and largely independently of the entity’s other resources</a:t>
          </a:r>
          <a:br>
            <a:rPr lang="en-IN" sz="1200" b="1" kern="1200" dirty="0">
              <a:latin typeface="Arial Narrow" panose="020B0606020202030204" pitchFamily="34" charset="0"/>
            </a:rPr>
          </a:br>
          <a:endParaRPr lang="en-IN" sz="1200" b="1" kern="1200" dirty="0">
            <a:latin typeface="Arial Narrow" panose="020B0606020202030204" pitchFamily="34" charset="0"/>
          </a:endParaRPr>
        </a:p>
      </dsp:txBody>
      <dsp:txXfrm>
        <a:off x="3470784" y="0"/>
        <a:ext cx="1691927" cy="9575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9AB7B-3AE7-415C-9B3E-1935AA47FF63}">
      <dsp:nvSpPr>
        <dsp:cNvPr id="0" name=""/>
        <dsp:cNvSpPr/>
      </dsp:nvSpPr>
      <dsp:spPr>
        <a:xfrm>
          <a:off x="6054173" y="1773657"/>
          <a:ext cx="91440" cy="245710"/>
        </a:xfrm>
        <a:custGeom>
          <a:avLst/>
          <a:gdLst/>
          <a:ahLst/>
          <a:cxnLst/>
          <a:rect l="0" t="0" r="0" b="0"/>
          <a:pathLst>
            <a:path>
              <a:moveTo>
                <a:pt x="45720" y="0"/>
              </a:moveTo>
              <a:lnTo>
                <a:pt x="45720" y="245710"/>
              </a:lnTo>
            </a:path>
          </a:pathLst>
        </a:custGeom>
        <a:noFill/>
        <a:ln w="22225" cap="rnd"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4B7B42-1D5E-43B8-A073-2E43931BFF25}">
      <dsp:nvSpPr>
        <dsp:cNvPr id="0" name=""/>
        <dsp:cNvSpPr/>
      </dsp:nvSpPr>
      <dsp:spPr>
        <a:xfrm>
          <a:off x="4038461" y="619240"/>
          <a:ext cx="2061431" cy="693615"/>
        </a:xfrm>
        <a:custGeom>
          <a:avLst/>
          <a:gdLst/>
          <a:ahLst/>
          <a:cxnLst/>
          <a:rect l="0" t="0" r="0" b="0"/>
          <a:pathLst>
            <a:path>
              <a:moveTo>
                <a:pt x="0" y="0"/>
              </a:moveTo>
              <a:lnTo>
                <a:pt x="0" y="542496"/>
              </a:lnTo>
              <a:lnTo>
                <a:pt x="2061431" y="542496"/>
              </a:lnTo>
              <a:lnTo>
                <a:pt x="2061431" y="693615"/>
              </a:lnTo>
            </a:path>
          </a:pathLst>
        </a:custGeom>
        <a:noFill/>
        <a:ln w="22225" cap="rnd"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E770D5-E9D1-4025-9F08-B2D1C76C4B34}">
      <dsp:nvSpPr>
        <dsp:cNvPr id="0" name=""/>
        <dsp:cNvSpPr/>
      </dsp:nvSpPr>
      <dsp:spPr>
        <a:xfrm>
          <a:off x="1884577" y="1845473"/>
          <a:ext cx="996888" cy="598679"/>
        </a:xfrm>
        <a:custGeom>
          <a:avLst/>
          <a:gdLst/>
          <a:ahLst/>
          <a:cxnLst/>
          <a:rect l="0" t="0" r="0" b="0"/>
          <a:pathLst>
            <a:path>
              <a:moveTo>
                <a:pt x="0" y="0"/>
              </a:moveTo>
              <a:lnTo>
                <a:pt x="0" y="447560"/>
              </a:lnTo>
              <a:lnTo>
                <a:pt x="996888" y="447560"/>
              </a:lnTo>
              <a:lnTo>
                <a:pt x="996888" y="598679"/>
              </a:lnTo>
            </a:path>
          </a:pathLst>
        </a:custGeom>
        <a:noFill/>
        <a:ln w="22225" cap="rnd"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2CCA2E-28F7-4B4E-9E73-ABEC7CD19D9C}">
      <dsp:nvSpPr>
        <dsp:cNvPr id="0" name=""/>
        <dsp:cNvSpPr/>
      </dsp:nvSpPr>
      <dsp:spPr>
        <a:xfrm>
          <a:off x="887688" y="1845473"/>
          <a:ext cx="996888" cy="598679"/>
        </a:xfrm>
        <a:custGeom>
          <a:avLst/>
          <a:gdLst/>
          <a:ahLst/>
          <a:cxnLst/>
          <a:rect l="0" t="0" r="0" b="0"/>
          <a:pathLst>
            <a:path>
              <a:moveTo>
                <a:pt x="996888" y="0"/>
              </a:moveTo>
              <a:lnTo>
                <a:pt x="996888" y="447560"/>
              </a:lnTo>
              <a:lnTo>
                <a:pt x="0" y="447560"/>
              </a:lnTo>
              <a:lnTo>
                <a:pt x="0" y="598679"/>
              </a:lnTo>
            </a:path>
          </a:pathLst>
        </a:custGeom>
        <a:noFill/>
        <a:ln w="22225" cap="rnd" cmpd="sng" algn="ctr">
          <a:solidFill>
            <a:schemeClr val="accent2">
              <a:tint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AA88B1-A887-440D-9037-00C4288D7CD1}">
      <dsp:nvSpPr>
        <dsp:cNvPr id="0" name=""/>
        <dsp:cNvSpPr/>
      </dsp:nvSpPr>
      <dsp:spPr>
        <a:xfrm>
          <a:off x="1884577" y="619240"/>
          <a:ext cx="2153884" cy="693253"/>
        </a:xfrm>
        <a:custGeom>
          <a:avLst/>
          <a:gdLst/>
          <a:ahLst/>
          <a:cxnLst/>
          <a:rect l="0" t="0" r="0" b="0"/>
          <a:pathLst>
            <a:path>
              <a:moveTo>
                <a:pt x="2153884" y="0"/>
              </a:moveTo>
              <a:lnTo>
                <a:pt x="2153884" y="542133"/>
              </a:lnTo>
              <a:lnTo>
                <a:pt x="0" y="542133"/>
              </a:lnTo>
              <a:lnTo>
                <a:pt x="0" y="693253"/>
              </a:lnTo>
            </a:path>
          </a:pathLst>
        </a:custGeom>
        <a:noFill/>
        <a:ln w="22225" cap="rnd" cmpd="sng" algn="ctr">
          <a:solidFill>
            <a:schemeClr val="accent2">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BF353B-F2DF-42C4-BD54-4F4D6F730D51}">
      <dsp:nvSpPr>
        <dsp:cNvPr id="0" name=""/>
        <dsp:cNvSpPr/>
      </dsp:nvSpPr>
      <dsp:spPr>
        <a:xfrm>
          <a:off x="2169064" y="47447"/>
          <a:ext cx="3738793" cy="571793"/>
        </a:xfrm>
        <a:prstGeom prst="roundRect">
          <a:avLst>
            <a:gd name="adj" fmla="val 10000"/>
          </a:avLst>
        </a:prstGeom>
        <a:solidFill>
          <a:schemeClr val="accent2">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302C93-4CE8-4F23-A9B8-4D14977DDAFB}">
      <dsp:nvSpPr>
        <dsp:cNvPr id="0" name=""/>
        <dsp:cNvSpPr/>
      </dsp:nvSpPr>
      <dsp:spPr>
        <a:xfrm>
          <a:off x="2350316" y="219636"/>
          <a:ext cx="3738793" cy="571793"/>
        </a:xfrm>
        <a:prstGeom prst="roundRect">
          <a:avLst>
            <a:gd name="adj" fmla="val 10000"/>
          </a:avLst>
        </a:prstGeom>
        <a:solidFill>
          <a:schemeClr val="lt1">
            <a:alpha val="90000"/>
            <a:hueOff val="0"/>
            <a:satOff val="0"/>
            <a:lumOff val="0"/>
            <a:alphaOff val="0"/>
          </a:schemeClr>
        </a:solidFill>
        <a:ln w="22225"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1" kern="1200" dirty="0">
              <a:latin typeface="Arial Narrow" panose="020B0606020202030204" pitchFamily="34" charset="0"/>
            </a:rPr>
            <a:t>INCOME AND EXPENSES  THAT ARE FINANCING BY NATURE</a:t>
          </a:r>
        </a:p>
      </dsp:txBody>
      <dsp:txXfrm>
        <a:off x="2367063" y="236383"/>
        <a:ext cx="3705299" cy="538299"/>
      </dsp:txXfrm>
    </dsp:sp>
    <dsp:sp modelId="{1FFED894-0A52-4E81-81E7-5E6E4E2DCAA2}">
      <dsp:nvSpPr>
        <dsp:cNvPr id="0" name=""/>
        <dsp:cNvSpPr/>
      </dsp:nvSpPr>
      <dsp:spPr>
        <a:xfrm>
          <a:off x="4397" y="1312493"/>
          <a:ext cx="3760358" cy="532979"/>
        </a:xfrm>
        <a:prstGeom prst="roundRect">
          <a:avLst>
            <a:gd name="adj" fmla="val 10000"/>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60C7AA-0210-48E4-BBC2-C3997357EE6E}">
      <dsp:nvSpPr>
        <dsp:cNvPr id="0" name=""/>
        <dsp:cNvSpPr/>
      </dsp:nvSpPr>
      <dsp:spPr>
        <a:xfrm>
          <a:off x="185650" y="1484683"/>
          <a:ext cx="3760358" cy="532979"/>
        </a:xfrm>
        <a:prstGeom prst="roundRect">
          <a:avLst>
            <a:gd name="adj" fmla="val 10000"/>
          </a:avLst>
        </a:prstGeom>
        <a:solidFill>
          <a:schemeClr val="lt1">
            <a:alpha val="90000"/>
            <a:hueOff val="0"/>
            <a:satOff val="0"/>
            <a:lumOff val="0"/>
            <a:alphaOff val="0"/>
          </a:schemeClr>
        </a:solidFill>
        <a:ln w="22225" cap="rnd" cmpd="sng" algn="ctr">
          <a:solidFill>
            <a:schemeClr val="accent2">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Arial Narrow" panose="020B0606020202030204" pitchFamily="34" charset="0"/>
            </a:rPr>
            <a:t>Liabilities arising from transactions involving only the raising of finance</a:t>
          </a:r>
        </a:p>
      </dsp:txBody>
      <dsp:txXfrm>
        <a:off x="201260" y="1500293"/>
        <a:ext cx="3729138" cy="501759"/>
      </dsp:txXfrm>
    </dsp:sp>
    <dsp:sp modelId="{E213F618-8464-4164-AC3F-412FA067DE36}">
      <dsp:nvSpPr>
        <dsp:cNvPr id="0" name=""/>
        <dsp:cNvSpPr/>
      </dsp:nvSpPr>
      <dsp:spPr>
        <a:xfrm>
          <a:off x="72052" y="2444152"/>
          <a:ext cx="1631271" cy="707884"/>
        </a:xfrm>
        <a:prstGeom prst="roundRect">
          <a:avLst>
            <a:gd name="adj" fmla="val 10000"/>
          </a:avLst>
        </a:prstGeom>
        <a:solidFill>
          <a:schemeClr val="accent2">
            <a:tint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ABFC31-8166-47F0-9600-22ED4545E1AF}">
      <dsp:nvSpPr>
        <dsp:cNvPr id="0" name=""/>
        <dsp:cNvSpPr/>
      </dsp:nvSpPr>
      <dsp:spPr>
        <a:xfrm>
          <a:off x="253305" y="2616342"/>
          <a:ext cx="1631271" cy="707884"/>
        </a:xfrm>
        <a:prstGeom prst="roundRect">
          <a:avLst>
            <a:gd name="adj" fmla="val 10000"/>
          </a:avLst>
        </a:prstGeom>
        <a:solidFill>
          <a:schemeClr val="lt1">
            <a:alpha val="90000"/>
            <a:hueOff val="0"/>
            <a:satOff val="0"/>
            <a:lumOff val="0"/>
            <a:alphaOff val="0"/>
          </a:schemeClr>
        </a:solidFill>
        <a:ln w="22225" cap="rnd" cmpd="sng" algn="ctr">
          <a:solidFill>
            <a:schemeClr val="accent2">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IN" sz="1100" kern="1200" dirty="0">
              <a:latin typeface="Arial Narrow" panose="020B0606020202030204" pitchFamily="34" charset="0"/>
            </a:rPr>
            <a:t>-</a:t>
          </a:r>
          <a:r>
            <a:rPr lang="en-IN" sz="1100" b="1" kern="1200" dirty="0">
              <a:latin typeface="Arial Narrow" panose="020B0606020202030204" pitchFamily="34" charset="0"/>
            </a:rPr>
            <a:t>Initial and subsequent measurement of liabilities</a:t>
          </a:r>
        </a:p>
        <a:p>
          <a:pPr marL="0" lvl="0" indent="0" algn="ctr" defTabSz="488950">
            <a:lnSpc>
              <a:spcPct val="90000"/>
            </a:lnSpc>
            <a:spcBef>
              <a:spcPct val="0"/>
            </a:spcBef>
            <a:spcAft>
              <a:spcPct val="35000"/>
            </a:spcAft>
            <a:buNone/>
          </a:pPr>
          <a:r>
            <a:rPr lang="en-IN" sz="1100" b="1" kern="1200" dirty="0">
              <a:latin typeface="Arial Narrow" panose="020B0606020202030204" pitchFamily="34" charset="0"/>
            </a:rPr>
            <a:t>-derecognition</a:t>
          </a:r>
        </a:p>
      </dsp:txBody>
      <dsp:txXfrm>
        <a:off x="274038" y="2637075"/>
        <a:ext cx="1589805" cy="666418"/>
      </dsp:txXfrm>
    </dsp:sp>
    <dsp:sp modelId="{E4097D28-F541-456E-A9E9-4AB3291AD4C5}">
      <dsp:nvSpPr>
        <dsp:cNvPr id="0" name=""/>
        <dsp:cNvSpPr/>
      </dsp:nvSpPr>
      <dsp:spPr>
        <a:xfrm>
          <a:off x="2065829" y="2444152"/>
          <a:ext cx="1631271" cy="688834"/>
        </a:xfrm>
        <a:prstGeom prst="roundRect">
          <a:avLst>
            <a:gd name="adj" fmla="val 10000"/>
          </a:avLst>
        </a:prstGeom>
        <a:solidFill>
          <a:schemeClr val="accent2">
            <a:tint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BB17D9-83CE-4EA5-9157-A8750DBACB1E}">
      <dsp:nvSpPr>
        <dsp:cNvPr id="0" name=""/>
        <dsp:cNvSpPr/>
      </dsp:nvSpPr>
      <dsp:spPr>
        <a:xfrm>
          <a:off x="2247081" y="2616342"/>
          <a:ext cx="1631271" cy="688834"/>
        </a:xfrm>
        <a:prstGeom prst="roundRect">
          <a:avLst>
            <a:gd name="adj" fmla="val 10000"/>
          </a:avLst>
        </a:prstGeom>
        <a:solidFill>
          <a:schemeClr val="lt1">
            <a:alpha val="90000"/>
            <a:hueOff val="0"/>
            <a:satOff val="0"/>
            <a:lumOff val="0"/>
            <a:alphaOff val="0"/>
          </a:schemeClr>
        </a:solidFill>
        <a:ln w="22225" cap="rnd" cmpd="sng" algn="ctr">
          <a:solidFill>
            <a:schemeClr val="accent2">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IN" sz="1100" b="1" kern="1200" dirty="0">
              <a:latin typeface="Arial Narrow" panose="020B0606020202030204" pitchFamily="34" charset="0"/>
            </a:rPr>
            <a:t>Directly attributable incremental expenses—for example, transaction costs</a:t>
          </a:r>
          <a:endParaRPr lang="en-IN" sz="1100" kern="1200" dirty="0">
            <a:latin typeface="Arial Narrow" panose="020B0606020202030204" pitchFamily="34" charset="0"/>
          </a:endParaRPr>
        </a:p>
      </dsp:txBody>
      <dsp:txXfrm>
        <a:off x="2267256" y="2636517"/>
        <a:ext cx="1590921" cy="648484"/>
      </dsp:txXfrm>
    </dsp:sp>
    <dsp:sp modelId="{A22B14C0-20B5-44C2-B742-942B64E8385F}">
      <dsp:nvSpPr>
        <dsp:cNvPr id="0" name=""/>
        <dsp:cNvSpPr/>
      </dsp:nvSpPr>
      <dsp:spPr>
        <a:xfrm>
          <a:off x="4127261" y="1312856"/>
          <a:ext cx="3945263" cy="460801"/>
        </a:xfrm>
        <a:prstGeom prst="roundRect">
          <a:avLst>
            <a:gd name="adj" fmla="val 10000"/>
          </a:avLst>
        </a:prstGeom>
        <a:solidFill>
          <a:schemeClr val="accent2">
            <a:tint val="99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0D6079-4C7F-49CD-9E0F-69931792E445}">
      <dsp:nvSpPr>
        <dsp:cNvPr id="0" name=""/>
        <dsp:cNvSpPr/>
      </dsp:nvSpPr>
      <dsp:spPr>
        <a:xfrm>
          <a:off x="4308513" y="1485045"/>
          <a:ext cx="3945263" cy="460801"/>
        </a:xfrm>
        <a:prstGeom prst="roundRect">
          <a:avLst>
            <a:gd name="adj" fmla="val 10000"/>
          </a:avLst>
        </a:prstGeom>
        <a:solidFill>
          <a:schemeClr val="lt1">
            <a:alpha val="90000"/>
            <a:hueOff val="0"/>
            <a:satOff val="0"/>
            <a:lumOff val="0"/>
            <a:alphaOff val="0"/>
          </a:schemeClr>
        </a:solidFill>
        <a:ln w="22225" cap="rnd" cmpd="sng" algn="ctr">
          <a:solidFill>
            <a:schemeClr val="accent2">
              <a:tint val="99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Arial Narrow" panose="020B0606020202030204" pitchFamily="34" charset="0"/>
            </a:rPr>
            <a:t>Liabilities arising from transactions that </a:t>
          </a:r>
          <a:r>
            <a:rPr lang="en-IN" sz="1600" b="1" i="1" u="sng" kern="1200" dirty="0">
              <a:latin typeface="Arial Narrow" panose="020B0606020202030204" pitchFamily="34" charset="0"/>
            </a:rPr>
            <a:t>do not involve </a:t>
          </a:r>
          <a:r>
            <a:rPr lang="en-IN" sz="1600" kern="1200" dirty="0">
              <a:latin typeface="Arial Narrow" panose="020B0606020202030204" pitchFamily="34" charset="0"/>
            </a:rPr>
            <a:t>only the raising of finance</a:t>
          </a:r>
        </a:p>
      </dsp:txBody>
      <dsp:txXfrm>
        <a:off x="4322009" y="1498541"/>
        <a:ext cx="3918271" cy="433809"/>
      </dsp:txXfrm>
    </dsp:sp>
    <dsp:sp modelId="{46B254DD-FF43-49F5-96D8-C2B4CF2EB7A4}">
      <dsp:nvSpPr>
        <dsp:cNvPr id="0" name=""/>
        <dsp:cNvSpPr/>
      </dsp:nvSpPr>
      <dsp:spPr>
        <a:xfrm>
          <a:off x="4561016" y="2019368"/>
          <a:ext cx="3077753" cy="650632"/>
        </a:xfrm>
        <a:prstGeom prst="roundRect">
          <a:avLst>
            <a:gd name="adj" fmla="val 10000"/>
          </a:avLst>
        </a:prstGeom>
        <a:solidFill>
          <a:schemeClr val="accent2">
            <a:tint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55BC60-BA3B-4681-97C2-3C2584A284D0}">
      <dsp:nvSpPr>
        <dsp:cNvPr id="0" name=""/>
        <dsp:cNvSpPr/>
      </dsp:nvSpPr>
      <dsp:spPr>
        <a:xfrm>
          <a:off x="4742268" y="2191558"/>
          <a:ext cx="3077753" cy="650632"/>
        </a:xfrm>
        <a:prstGeom prst="roundRect">
          <a:avLst>
            <a:gd name="adj" fmla="val 10000"/>
          </a:avLst>
        </a:prstGeom>
        <a:solidFill>
          <a:schemeClr val="lt1">
            <a:alpha val="90000"/>
            <a:hueOff val="0"/>
            <a:satOff val="0"/>
            <a:lumOff val="0"/>
            <a:alphaOff val="0"/>
          </a:schemeClr>
        </a:solidFill>
        <a:ln w="22225" cap="rnd" cmpd="sng" algn="ctr">
          <a:solidFill>
            <a:schemeClr val="accent2">
              <a:tint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endParaRPr lang="en-IN" sz="1100" b="1" kern="1200" dirty="0">
            <a:latin typeface="Arial Narrow" panose="020B0606020202030204" pitchFamily="34" charset="0"/>
          </a:endParaRPr>
        </a:p>
        <a:p>
          <a:pPr marL="0" lvl="0" indent="0" algn="ctr" defTabSz="488950">
            <a:lnSpc>
              <a:spcPct val="90000"/>
            </a:lnSpc>
            <a:spcBef>
              <a:spcPct val="0"/>
            </a:spcBef>
            <a:spcAft>
              <a:spcPct val="35000"/>
            </a:spcAft>
            <a:buNone/>
          </a:pPr>
          <a:r>
            <a:rPr lang="en-IN" sz="1100" b="1" kern="1200" dirty="0">
              <a:latin typeface="Arial Narrow" panose="020B0606020202030204" pitchFamily="34" charset="0"/>
            </a:rPr>
            <a:t>interest income and expenses including the effects of changes in interest rates, but only if the entity identifies such income and expenses for the purpose of applying other requirements in  Ind AS. </a:t>
          </a:r>
        </a:p>
        <a:p>
          <a:pPr marL="0" lvl="0" indent="0" algn="ctr" defTabSz="488950">
            <a:lnSpc>
              <a:spcPct val="90000"/>
            </a:lnSpc>
            <a:spcBef>
              <a:spcPct val="0"/>
            </a:spcBef>
            <a:spcAft>
              <a:spcPct val="35000"/>
            </a:spcAft>
            <a:buNone/>
          </a:pPr>
          <a:endParaRPr lang="en-IN" sz="1100" b="1" kern="1200" dirty="0">
            <a:latin typeface="Arial Narrow" panose="020B0606020202030204" pitchFamily="34" charset="0"/>
          </a:endParaRPr>
        </a:p>
      </dsp:txBody>
      <dsp:txXfrm>
        <a:off x="4761324" y="2210614"/>
        <a:ext cx="3039641" cy="61252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3316"/>
          </a:xfrm>
          <a:prstGeom prst="rect">
            <a:avLst/>
          </a:prstGeom>
        </p:spPr>
        <p:txBody>
          <a:bodyPr vert="horz" lIns="92487" tIns="46244" rIns="92487" bIns="46244" rtlCol="0"/>
          <a:lstStyle>
            <a:lvl1pPr algn="l">
              <a:defRPr sz="1200"/>
            </a:lvl1pPr>
          </a:lstStyle>
          <a:p>
            <a:endParaRPr lang="en-IN"/>
          </a:p>
        </p:txBody>
      </p:sp>
      <p:sp>
        <p:nvSpPr>
          <p:cNvPr id="3" name="Date Placeholder 2"/>
          <p:cNvSpPr>
            <a:spLocks noGrp="1"/>
          </p:cNvSpPr>
          <p:nvPr>
            <p:ph type="dt" sz="quarter" idx="1"/>
          </p:nvPr>
        </p:nvSpPr>
        <p:spPr>
          <a:xfrm>
            <a:off x="3815375" y="0"/>
            <a:ext cx="2918830" cy="493316"/>
          </a:xfrm>
          <a:prstGeom prst="rect">
            <a:avLst/>
          </a:prstGeom>
        </p:spPr>
        <p:txBody>
          <a:bodyPr vert="horz" lIns="92487" tIns="46244" rIns="92487" bIns="46244" rtlCol="0"/>
          <a:lstStyle>
            <a:lvl1pPr algn="r">
              <a:defRPr sz="1200"/>
            </a:lvl1pPr>
          </a:lstStyle>
          <a:p>
            <a:fld id="{32708C43-116A-47FB-A383-A57FCB82E917}" type="datetimeFigureOut">
              <a:rPr lang="en-IN" smtClean="0"/>
              <a:pPr/>
              <a:t>07-07-2026</a:t>
            </a:fld>
            <a:endParaRPr lang="en-IN"/>
          </a:p>
        </p:txBody>
      </p:sp>
      <p:sp>
        <p:nvSpPr>
          <p:cNvPr id="4" name="Footer Placeholder 3"/>
          <p:cNvSpPr>
            <a:spLocks noGrp="1"/>
          </p:cNvSpPr>
          <p:nvPr>
            <p:ph type="ftr" sz="quarter" idx="2"/>
          </p:nvPr>
        </p:nvSpPr>
        <p:spPr>
          <a:xfrm>
            <a:off x="1" y="9371286"/>
            <a:ext cx="2918830" cy="493316"/>
          </a:xfrm>
          <a:prstGeom prst="rect">
            <a:avLst/>
          </a:prstGeom>
        </p:spPr>
        <p:txBody>
          <a:bodyPr vert="horz" lIns="92487" tIns="46244" rIns="92487" bIns="46244" rtlCol="0" anchor="b"/>
          <a:lstStyle>
            <a:lvl1pPr algn="l">
              <a:defRPr sz="1200"/>
            </a:lvl1pPr>
          </a:lstStyle>
          <a:p>
            <a:endParaRPr lang="en-IN"/>
          </a:p>
        </p:txBody>
      </p:sp>
      <p:sp>
        <p:nvSpPr>
          <p:cNvPr id="5" name="Slide Number Placeholder 4"/>
          <p:cNvSpPr>
            <a:spLocks noGrp="1"/>
          </p:cNvSpPr>
          <p:nvPr>
            <p:ph type="sldNum" sz="quarter" idx="3"/>
          </p:nvPr>
        </p:nvSpPr>
        <p:spPr>
          <a:xfrm>
            <a:off x="3815375" y="9371286"/>
            <a:ext cx="2918830" cy="493316"/>
          </a:xfrm>
          <a:prstGeom prst="rect">
            <a:avLst/>
          </a:prstGeom>
        </p:spPr>
        <p:txBody>
          <a:bodyPr vert="horz" lIns="92487" tIns="46244" rIns="92487" bIns="46244" rtlCol="0" anchor="b"/>
          <a:lstStyle>
            <a:lvl1pPr algn="r">
              <a:defRPr sz="1200"/>
            </a:lvl1pPr>
          </a:lstStyle>
          <a:p>
            <a:fld id="{C7CD9DC8-77D1-41B6-8C7E-FEFEE989A0DC}" type="slidenum">
              <a:rPr lang="en-IN" smtClean="0"/>
              <a:pPr/>
              <a:t>‹#›</a:t>
            </a:fld>
            <a:endParaRPr lang="en-IN"/>
          </a:p>
        </p:txBody>
      </p:sp>
    </p:spTree>
    <p:extLst>
      <p:ext uri="{BB962C8B-B14F-4D97-AF65-F5344CB8AC3E}">
        <p14:creationId xmlns:p14="http://schemas.microsoft.com/office/powerpoint/2010/main" val="1601955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18830" cy="495028"/>
          </a:xfrm>
          <a:prstGeom prst="rect">
            <a:avLst/>
          </a:prstGeom>
        </p:spPr>
        <p:txBody>
          <a:bodyPr vert="horz" lIns="92487" tIns="46244" rIns="92487" bIns="46244" rtlCol="0"/>
          <a:lstStyle>
            <a:lvl1pPr algn="l">
              <a:defRPr sz="1200"/>
            </a:lvl1pPr>
          </a:lstStyle>
          <a:p>
            <a:endParaRPr lang="en-IN" dirty="0"/>
          </a:p>
        </p:txBody>
      </p:sp>
      <p:sp>
        <p:nvSpPr>
          <p:cNvPr id="3" name="Date Placeholder 2"/>
          <p:cNvSpPr>
            <a:spLocks noGrp="1"/>
          </p:cNvSpPr>
          <p:nvPr>
            <p:ph type="dt" idx="1"/>
          </p:nvPr>
        </p:nvSpPr>
        <p:spPr>
          <a:xfrm>
            <a:off x="3815375" y="1"/>
            <a:ext cx="2918830" cy="495028"/>
          </a:xfrm>
          <a:prstGeom prst="rect">
            <a:avLst/>
          </a:prstGeom>
        </p:spPr>
        <p:txBody>
          <a:bodyPr vert="horz" lIns="92487" tIns="46244" rIns="92487" bIns="46244" rtlCol="0"/>
          <a:lstStyle>
            <a:lvl1pPr algn="r">
              <a:defRPr sz="1200"/>
            </a:lvl1pPr>
          </a:lstStyle>
          <a:p>
            <a:fld id="{962947CD-B8E2-4067-B33E-17AD500873A5}" type="datetimeFigureOut">
              <a:rPr lang="en-IN" smtClean="0"/>
              <a:pPr/>
              <a:t>07-07-2026</a:t>
            </a:fld>
            <a:endParaRPr lang="en-IN" dirty="0"/>
          </a:p>
        </p:txBody>
      </p:sp>
      <p:sp>
        <p:nvSpPr>
          <p:cNvPr id="4" name="Slide Image Placeholder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2487" tIns="46244" rIns="92487" bIns="46244" rtlCol="0" anchor="ctr"/>
          <a:lstStyle/>
          <a:p>
            <a:endParaRPr lang="en-IN" dirty="0"/>
          </a:p>
        </p:txBody>
      </p:sp>
      <p:sp>
        <p:nvSpPr>
          <p:cNvPr id="5" name="Notes Placeholder 4"/>
          <p:cNvSpPr>
            <a:spLocks noGrp="1"/>
          </p:cNvSpPr>
          <p:nvPr>
            <p:ph type="body" sz="quarter" idx="3"/>
          </p:nvPr>
        </p:nvSpPr>
        <p:spPr>
          <a:xfrm>
            <a:off x="673577" y="4748164"/>
            <a:ext cx="5388610" cy="3884861"/>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1" y="9371286"/>
            <a:ext cx="2918830" cy="495027"/>
          </a:xfrm>
          <a:prstGeom prst="rect">
            <a:avLst/>
          </a:prstGeom>
        </p:spPr>
        <p:txBody>
          <a:bodyPr vert="horz" lIns="92487" tIns="46244" rIns="92487" bIns="46244"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15375" y="9371286"/>
            <a:ext cx="2918830" cy="495027"/>
          </a:xfrm>
          <a:prstGeom prst="rect">
            <a:avLst/>
          </a:prstGeom>
        </p:spPr>
        <p:txBody>
          <a:bodyPr vert="horz" lIns="92487" tIns="46244" rIns="92487" bIns="46244" rtlCol="0" anchor="b"/>
          <a:lstStyle>
            <a:lvl1pPr algn="r">
              <a:defRPr sz="1200"/>
            </a:lvl1pPr>
          </a:lstStyle>
          <a:p>
            <a:fld id="{AC19742F-A377-49E9-9669-F20A3D55752A}" type="slidenum">
              <a:rPr lang="en-IN" smtClean="0"/>
              <a:pPr/>
              <a:t>‹#›</a:t>
            </a:fld>
            <a:endParaRPr lang="en-IN" dirty="0"/>
          </a:p>
        </p:txBody>
      </p:sp>
    </p:spTree>
    <p:extLst>
      <p:ext uri="{BB962C8B-B14F-4D97-AF65-F5344CB8AC3E}">
        <p14:creationId xmlns:p14="http://schemas.microsoft.com/office/powerpoint/2010/main" val="1146842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C19742F-A377-49E9-9669-F20A3D55752A}" type="slidenum">
              <a:rPr lang="en-IN" smtClean="0"/>
              <a:pPr/>
              <a:t>1</a:t>
            </a:fld>
            <a:endParaRPr lang="en-IN" dirty="0"/>
          </a:p>
        </p:txBody>
      </p:sp>
    </p:spTree>
    <p:extLst>
      <p:ext uri="{BB962C8B-B14F-4D97-AF65-F5344CB8AC3E}">
        <p14:creationId xmlns:p14="http://schemas.microsoft.com/office/powerpoint/2010/main" val="1338445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F6606-D7DB-2215-2F6E-B7C65BA2F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FAE6A8-4478-4991-4942-58CEDBEC3E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010F497-D1E5-3FBD-1BA1-37C6B9A9158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9EAAFD5-5779-1867-9DCB-D99CDD14578F}"/>
              </a:ext>
            </a:extLst>
          </p:cNvPr>
          <p:cNvSpPr>
            <a:spLocks noGrp="1"/>
          </p:cNvSpPr>
          <p:nvPr>
            <p:ph type="sldNum" sz="quarter" idx="10"/>
          </p:nvPr>
        </p:nvSpPr>
        <p:spPr/>
        <p:txBody>
          <a:bodyPr/>
          <a:lstStyle/>
          <a:p>
            <a:fld id="{AC19742F-A377-49E9-9669-F20A3D55752A}" type="slidenum">
              <a:rPr lang="en-IN" smtClean="0"/>
              <a:pPr/>
              <a:t>2</a:t>
            </a:fld>
            <a:endParaRPr lang="en-IN" dirty="0"/>
          </a:p>
        </p:txBody>
      </p:sp>
    </p:spTree>
    <p:extLst>
      <p:ext uri="{BB962C8B-B14F-4D97-AF65-F5344CB8AC3E}">
        <p14:creationId xmlns:p14="http://schemas.microsoft.com/office/powerpoint/2010/main" val="473742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C19742F-A377-49E9-9669-F20A3D55752A}" type="slidenum">
              <a:rPr lang="en-IN" smtClean="0"/>
              <a:pPr/>
              <a:t>5</a:t>
            </a:fld>
            <a:endParaRPr lang="en-IN" dirty="0"/>
          </a:p>
        </p:txBody>
      </p:sp>
    </p:spTree>
    <p:extLst>
      <p:ext uri="{BB962C8B-B14F-4D97-AF65-F5344CB8AC3E}">
        <p14:creationId xmlns:p14="http://schemas.microsoft.com/office/powerpoint/2010/main" val="2601004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C19742F-A377-49E9-9669-F20A3D55752A}" type="slidenum">
              <a:rPr lang="en-IN" smtClean="0"/>
              <a:t>21</a:t>
            </a:fld>
            <a:endParaRPr lang="en-IN" dirty="0"/>
          </a:p>
        </p:txBody>
      </p:sp>
    </p:spTree>
    <p:extLst>
      <p:ext uri="{BB962C8B-B14F-4D97-AF65-F5344CB8AC3E}">
        <p14:creationId xmlns:p14="http://schemas.microsoft.com/office/powerpoint/2010/main" val="925491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That are financing in nature given in BC 159. Example provision example given in BC</a:t>
            </a:r>
            <a:r>
              <a:rPr lang="en-IN" baseline="0" dirty="0"/>
              <a:t>165.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BC 167 However, not all IFRS Accounting Standards require an entity to disaggregate income and expenses arising from changes in the carrying amount of a liability into separate amounts for interest income and expenses (including the effects of changes in interest rates) and other types of income and expenses. For example, IFRS 2 </a:t>
            </a:r>
            <a:r>
              <a:rPr lang="en-US" sz="1200" i="1" kern="1200" dirty="0">
                <a:solidFill>
                  <a:schemeClr val="tx1"/>
                </a:solidFill>
                <a:effectLst/>
                <a:latin typeface="+mn-lt"/>
                <a:ea typeface="+mn-ea"/>
                <a:cs typeface="+mn-cs"/>
              </a:rPr>
              <a:t>Share-based Payment</a:t>
            </a:r>
            <a:r>
              <a:rPr lang="en-US" sz="1200" kern="1200" dirty="0">
                <a:solidFill>
                  <a:schemeClr val="tx1"/>
                </a:solidFill>
                <a:effectLst/>
                <a:latin typeface="+mn-lt"/>
                <a:ea typeface="+mn-ea"/>
                <a:cs typeface="+mn-cs"/>
              </a:rPr>
              <a:t> does not require an entity to disaggregate the income and expenses arising from changes in the carrying amount of a share-based payment liability into components for service costs, interest expense and other changes in that liability.</a:t>
            </a:r>
            <a:endParaRPr lang="en-IN" sz="1200" kern="1200" dirty="0">
              <a:solidFill>
                <a:schemeClr val="tx1"/>
              </a:solidFill>
              <a:effectLst/>
              <a:latin typeface="+mn-lt"/>
              <a:ea typeface="+mn-ea"/>
              <a:cs typeface="+mn-cs"/>
            </a:endParaRPr>
          </a:p>
          <a:p>
            <a:endParaRPr lang="en-IN" dirty="0"/>
          </a:p>
        </p:txBody>
      </p:sp>
      <p:sp>
        <p:nvSpPr>
          <p:cNvPr id="4" name="Slide Number Placeholder 3"/>
          <p:cNvSpPr>
            <a:spLocks noGrp="1"/>
          </p:cNvSpPr>
          <p:nvPr>
            <p:ph type="sldNum" sz="quarter" idx="10"/>
          </p:nvPr>
        </p:nvSpPr>
        <p:spPr/>
        <p:txBody>
          <a:bodyPr/>
          <a:lstStyle/>
          <a:p>
            <a:fld id="{AC19742F-A377-49E9-9669-F20A3D55752A}" type="slidenum">
              <a:rPr lang="en-IN" smtClean="0"/>
              <a:t>22</a:t>
            </a:fld>
            <a:endParaRPr lang="en-IN" dirty="0"/>
          </a:p>
        </p:txBody>
      </p:sp>
    </p:spTree>
    <p:extLst>
      <p:ext uri="{BB962C8B-B14F-4D97-AF65-F5344CB8AC3E}">
        <p14:creationId xmlns:p14="http://schemas.microsoft.com/office/powerpoint/2010/main" val="725253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Characteristics such as nature, function, measurement basis or another characteristic such as frequency of </a:t>
            </a:r>
            <a:r>
              <a:rPr lang="en-IN" dirty="0" err="1"/>
              <a:t>occuring</a:t>
            </a:r>
            <a:r>
              <a:rPr lang="en-IN" dirty="0"/>
              <a:t>, location, size</a:t>
            </a:r>
          </a:p>
          <a:p>
            <a:r>
              <a:rPr lang="en-IN" dirty="0"/>
              <a:t>B78 and B79</a:t>
            </a:r>
          </a:p>
          <a:p>
            <a:endParaRPr lang="en-IN" dirty="0"/>
          </a:p>
          <a:p>
            <a:endParaRPr lang="en-IN" dirty="0"/>
          </a:p>
        </p:txBody>
      </p:sp>
      <p:sp>
        <p:nvSpPr>
          <p:cNvPr id="4" name="Slide Number Placeholder 3"/>
          <p:cNvSpPr>
            <a:spLocks noGrp="1"/>
          </p:cNvSpPr>
          <p:nvPr>
            <p:ph type="sldNum" sz="quarter" idx="10"/>
          </p:nvPr>
        </p:nvSpPr>
        <p:spPr/>
        <p:txBody>
          <a:bodyPr/>
          <a:lstStyle/>
          <a:p>
            <a:fld id="{AC19742F-A377-49E9-9669-F20A3D55752A}" type="slidenum">
              <a:rPr lang="en-IN" smtClean="0"/>
              <a:t>30</a:t>
            </a:fld>
            <a:endParaRPr lang="en-IN" dirty="0"/>
          </a:p>
        </p:txBody>
      </p:sp>
    </p:spTree>
    <p:extLst>
      <p:ext uri="{BB962C8B-B14F-4D97-AF65-F5344CB8AC3E}">
        <p14:creationId xmlns:p14="http://schemas.microsoft.com/office/powerpoint/2010/main" val="648632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2606723"/>
            <a:ext cx="8240108" cy="2647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5"/>
            <a:ext cx="7989752" cy="220460"/>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B9FF790-4D4E-4261-AECF-CAE76E018DB4}" type="datetime1">
              <a:rPr lang="en-IN" smtClean="0"/>
              <a:pPr/>
              <a:t>07-07-2026</a:t>
            </a:fld>
            <a:endParaRPr lang="en-IN"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
        <p:nvSpPr>
          <p:cNvPr id="8" name="Rectangle 7"/>
          <p:cNvSpPr/>
          <p:nvPr userDrawn="1"/>
        </p:nvSpPr>
        <p:spPr>
          <a:xfrm>
            <a:off x="395784" y="5459105"/>
            <a:ext cx="8256895" cy="69603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en-US" sz="1200" b="1" i="1" dirty="0">
                <a:solidFill>
                  <a:schemeClr val="tx1"/>
                </a:solidFill>
                <a:latin typeface="Arial Narrow" pitchFamily="34" charset="0"/>
              </a:rPr>
              <a:t>Disclaimer: The preparer of this material do not accept any responsibility for omission or inadequacy of the contents in this document and also for loss caused to any person who acts or refrains from acting in reliance on the contents of this document irrespective of the cause of / reason for the loss.</a:t>
            </a:r>
            <a:endParaRPr lang="en-IN" sz="1200" b="1" dirty="0">
              <a:solidFill>
                <a:schemeClr val="tx1"/>
              </a:solidFill>
            </a:endParaRPr>
          </a:p>
        </p:txBody>
      </p:sp>
    </p:spTree>
    <p:extLst>
      <p:ext uri="{BB962C8B-B14F-4D97-AF65-F5344CB8AC3E}">
        <p14:creationId xmlns:p14="http://schemas.microsoft.com/office/powerpoint/2010/main" val="1967875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1756E-BA15-4080-A1F7-F5A79E208B1E}" type="datetime1">
              <a:rPr lang="en-IN" smtClean="0"/>
              <a:pPr/>
              <a:t>07-07-2026</a:t>
            </a:fld>
            <a:endParaRPr lang="en-IN" dirty="0"/>
          </a:p>
        </p:txBody>
      </p:sp>
      <p:sp>
        <p:nvSpPr>
          <p:cNvPr id="6" name="Slide Number Placeholder 5"/>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4161637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EFF7F7B8-454F-4591-AE07-CDCF56CE7337}" type="datetime1">
              <a:rPr lang="en-IN" smtClean="0"/>
              <a:pPr/>
              <a:t>07-07-2026</a:t>
            </a:fld>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879203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6"/>
            <a:ext cx="8238707" cy="9313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dirty="0"/>
          </a:p>
        </p:txBody>
      </p:sp>
      <p:sp>
        <p:nvSpPr>
          <p:cNvPr id="2" name="Title 1"/>
          <p:cNvSpPr>
            <a:spLocks noGrp="1"/>
          </p:cNvSpPr>
          <p:nvPr>
            <p:ph type="title"/>
          </p:nvPr>
        </p:nvSpPr>
        <p:spPr>
          <a:xfrm>
            <a:off x="478464" y="687474"/>
            <a:ext cx="7093911" cy="822349"/>
          </a:xfrm>
        </p:spPr>
        <p:txBody>
          <a:bodyPr anchor="ctr" anchorCtr="0"/>
          <a:lstStyle>
            <a:lvl1pPr>
              <a:defRPr b="1">
                <a:solidFill>
                  <a:srgbClr val="FFFF00"/>
                </a:solidFill>
              </a:defRPr>
            </a:lvl1pPr>
          </a:lstStyle>
          <a:p>
            <a:r>
              <a:rPr lang="en-US" dirty="0"/>
              <a:t>Click to edit Master title style</a:t>
            </a:r>
          </a:p>
        </p:txBody>
      </p:sp>
      <p:sp>
        <p:nvSpPr>
          <p:cNvPr id="3" name="Content Placeholder 2"/>
          <p:cNvSpPr>
            <a:spLocks noGrp="1"/>
          </p:cNvSpPr>
          <p:nvPr>
            <p:ph idx="1"/>
          </p:nvPr>
        </p:nvSpPr>
        <p:spPr>
          <a:xfrm>
            <a:off x="448091" y="1946300"/>
            <a:ext cx="8238707" cy="4405035"/>
          </a:xfrm>
        </p:spPr>
        <p:txBody>
          <a:bodyPr anchor="t" anchorCtr="0"/>
          <a:lstStyle>
            <a:lvl1pPr algn="just">
              <a:defRPr/>
            </a:lvl1pPr>
            <a:lvl2pPr marL="630000" indent="-306000" algn="just">
              <a:buFont typeface="Wingdings" panose="05000000000000000000" pitchFamily="2" charset="2"/>
              <a:buChar char="Ø"/>
              <a:defRPr/>
            </a:lvl2pPr>
            <a:lvl3pPr algn="just">
              <a:defRPr/>
            </a:lvl3pPr>
            <a:lvl4pPr algn="just">
              <a:defRPr/>
            </a:lvl4pPr>
            <a:lvl5pPr algn="jus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5559327" y="6443411"/>
            <a:ext cx="2133600" cy="365125"/>
          </a:xfrm>
        </p:spPr>
        <p:txBody>
          <a:bodyPr/>
          <a:lstStyle/>
          <a:p>
            <a:fld id="{AF18CB9A-CBB5-4136-8E84-9D75F4369FF4}" type="datetime1">
              <a:rPr lang="en-IN" smtClean="0"/>
              <a:pPr/>
              <a:t>07-07-2026</a:t>
            </a:fld>
            <a:endParaRPr lang="en-IN" dirty="0"/>
          </a:p>
        </p:txBody>
      </p:sp>
      <p:sp>
        <p:nvSpPr>
          <p:cNvPr id="6" name="Slide Number Placeholder 5"/>
          <p:cNvSpPr>
            <a:spLocks noGrp="1"/>
          </p:cNvSpPr>
          <p:nvPr>
            <p:ph type="sldNum" sz="quarter" idx="12"/>
          </p:nvPr>
        </p:nvSpPr>
        <p:spPr>
          <a:xfrm>
            <a:off x="7933578" y="6419614"/>
            <a:ext cx="770468" cy="365125"/>
          </a:xfrm>
        </p:spPr>
        <p:txBody>
          <a:bodyPr/>
          <a:lstStyle>
            <a:lvl1pPr>
              <a:defRPr sz="1000" b="1">
                <a:solidFill>
                  <a:srgbClr val="366658"/>
                </a:solidFill>
              </a:defRPr>
            </a:lvl1pPr>
          </a:lstStyle>
          <a:p>
            <a:fld id="{1F28DAEE-427E-4030-87EA-38D724728595}" type="slidenum">
              <a:rPr lang="en-IN" smtClean="0"/>
              <a:pPr/>
              <a:t>‹#›</a:t>
            </a:fld>
            <a:endParaRPr lang="en-IN" dirty="0"/>
          </a:p>
        </p:txBody>
      </p:sp>
      <p:pic>
        <p:nvPicPr>
          <p:cNvPr id="8" name="Picture 3" descr="ICAILogoFinal"/>
          <p:cNvPicPr>
            <a:picLocks noChangeAspect="1" noChangeArrowheads="1"/>
          </p:cNvPicPr>
          <p:nvPr userDrawn="1"/>
        </p:nvPicPr>
        <p:blipFill>
          <a:blip r:embed="rId2" cstate="print"/>
          <a:srcRect/>
          <a:stretch>
            <a:fillRect/>
          </a:stretch>
        </p:blipFill>
        <p:spPr bwMode="auto">
          <a:xfrm>
            <a:off x="7800975" y="669949"/>
            <a:ext cx="864561" cy="755169"/>
          </a:xfrm>
          <a:prstGeom prst="rect">
            <a:avLst/>
          </a:prstGeom>
          <a:noFill/>
          <a:ln w="9525">
            <a:noFill/>
            <a:miter lim="800000"/>
            <a:headEnd/>
            <a:tailEnd/>
          </a:ln>
        </p:spPr>
      </p:pic>
    </p:spTree>
    <p:extLst>
      <p:ext uri="{BB962C8B-B14F-4D97-AF65-F5344CB8AC3E}">
        <p14:creationId xmlns:p14="http://schemas.microsoft.com/office/powerpoint/2010/main" val="345538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B6E4735-BF77-4C66-ADA7-AC96A8DB9589}" type="datetime1">
              <a:rPr lang="en-IN" smtClean="0"/>
              <a:pPr/>
              <a:t>07-07-2026</a:t>
            </a:fld>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153987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E67EB4-1D22-40B8-8963-58FA5C4D7622}" type="datetime1">
              <a:rPr lang="en-IN" smtClean="0"/>
              <a:pPr/>
              <a:t>07-07-2026</a:t>
            </a:fld>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26062839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83A577-288E-43CE-9C3B-8CFF2BA8269A}" type="datetime1">
              <a:rPr lang="en-IN" smtClean="0"/>
              <a:pPr/>
              <a:t>07-07-2026</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72934744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AA979C-C4A0-439F-8776-DC7D3AC0ABF3}" type="datetime1">
              <a:rPr lang="en-IN" smtClean="0"/>
              <a:pPr/>
              <a:t>07-07-2026</a:t>
            </a:fld>
            <a:endParaRPr lang="en-IN" dirty="0"/>
          </a:p>
        </p:txBody>
      </p:sp>
      <p:sp>
        <p:nvSpPr>
          <p:cNvPr id="5" name="Slide Number Placeholder 4"/>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32757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0566570-6B2F-4C73-B1F0-7C9CA6B5EE27}"/>
              </a:ext>
            </a:extLst>
          </p:cNvPr>
          <p:cNvSpPr/>
          <p:nvPr userDrawn="1"/>
        </p:nvSpPr>
        <p:spPr>
          <a:xfrm>
            <a:off x="450056" y="648545"/>
            <a:ext cx="8243888" cy="9087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C1DD053-B74F-4BBA-9212-A50C063E4217}" type="datetime1">
              <a:rPr lang="en-IN" smtClean="0"/>
              <a:pPr/>
              <a:t>07-07-2026</a:t>
            </a:fld>
            <a:endParaRPr lang="en-IN" dirty="0"/>
          </a:p>
        </p:txBody>
      </p:sp>
      <p:sp>
        <p:nvSpPr>
          <p:cNvPr id="4" name="Slide Number Placeholder 3"/>
          <p:cNvSpPr>
            <a:spLocks noGrp="1"/>
          </p:cNvSpPr>
          <p:nvPr>
            <p:ph type="sldNum" sz="quarter" idx="12"/>
          </p:nvPr>
        </p:nvSpPr>
        <p:spPr/>
        <p:txBody>
          <a:bodyPr/>
          <a:lstStyle/>
          <a:p>
            <a:fld id="{1F28DAEE-427E-4030-87EA-38D724728595}" type="slidenum">
              <a:rPr lang="en-IN" smtClean="0"/>
              <a:pPr/>
              <a:t>‹#›</a:t>
            </a:fld>
            <a:endParaRPr lang="en-IN" dirty="0"/>
          </a:p>
        </p:txBody>
      </p:sp>
      <p:pic>
        <p:nvPicPr>
          <p:cNvPr id="3" name="Picture 3" descr="ICAILogoFinal">
            <a:extLst>
              <a:ext uri="{FF2B5EF4-FFF2-40B4-BE49-F238E27FC236}">
                <a16:creationId xmlns:a16="http://schemas.microsoft.com/office/drawing/2014/main" id="{E2D889A9-6489-5A8C-58F9-7D9B5E6DAFB7}"/>
              </a:ext>
            </a:extLst>
          </p:cNvPr>
          <p:cNvPicPr>
            <a:picLocks noChangeAspect="1" noChangeArrowheads="1"/>
          </p:cNvPicPr>
          <p:nvPr userDrawn="1"/>
        </p:nvPicPr>
        <p:blipFill>
          <a:blip r:embed="rId2" cstate="print"/>
          <a:srcRect/>
          <a:stretch>
            <a:fillRect/>
          </a:stretch>
        </p:blipFill>
        <p:spPr bwMode="auto">
          <a:xfrm>
            <a:off x="7817078" y="708499"/>
            <a:ext cx="876866" cy="765917"/>
          </a:xfrm>
          <a:prstGeom prst="rect">
            <a:avLst/>
          </a:prstGeom>
          <a:noFill/>
          <a:ln w="9525">
            <a:noFill/>
            <a:miter lim="800000"/>
            <a:headEnd/>
            <a:tailEnd/>
          </a:ln>
        </p:spPr>
      </p:pic>
    </p:spTree>
    <p:extLst>
      <p:ext uri="{BB962C8B-B14F-4D97-AF65-F5344CB8AC3E}">
        <p14:creationId xmlns:p14="http://schemas.microsoft.com/office/powerpoint/2010/main" val="5593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6D93CD8-766F-4CAD-9046-3B401519481F}" type="datetime1">
              <a:rPr lang="en-IN" smtClean="0"/>
              <a:pPr/>
              <a:t>07-07-2026</a:t>
            </a:fld>
            <a:endParaRPr lang="en-IN"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IN"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39672232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F4609-E005-4042-9793-E2A56188CDEF}" type="datetime1">
              <a:rPr lang="en-IN" smtClean="0"/>
              <a:pPr/>
              <a:t>07-07-2026</a:t>
            </a:fld>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51297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969D8E46-FB4C-4E3D-AE31-DE74600CC455}" type="datetime1">
              <a:rPr lang="en-IN" smtClean="0"/>
              <a:pPr/>
              <a:t>07-07-2026</a:t>
            </a:fld>
            <a:endParaRPr lang="en-IN"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1F28DAEE-427E-4030-87EA-38D724728595}" type="slidenum">
              <a:rPr lang="en-IN" smtClean="0"/>
              <a:pPr/>
              <a:t>‹#›</a:t>
            </a:fld>
            <a:endParaRPr lang="en-IN"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4778929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svg"/><Relationship Id="rId1" Type="http://schemas.openxmlformats.org/officeDocument/2006/relationships/slideLayout" Target="../slideLayouts/slideLayout2.xml"/><Relationship Id="rId4" Type="http://schemas.openxmlformats.org/officeDocument/2006/relationships/image" Target="../media/image22.svg"/></Relationships>
</file>

<file path=ppt/slides/_rels/slide28.xml.rels><?xml version="1.0" encoding="UTF-8" standalone="yes"?>
<Relationships xmlns="http://schemas.openxmlformats.org/package/2006/relationships"><Relationship Id="rId2" Type="http://schemas.openxmlformats.org/officeDocument/2006/relationships/image" Target="../media/image21.sv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svg"/><Relationship Id="rId1" Type="http://schemas.openxmlformats.org/officeDocument/2006/relationships/slideLayout" Target="../slideLayouts/slideLayout2.xml"/><Relationship Id="rId5" Type="http://schemas.openxmlformats.org/officeDocument/2006/relationships/image" Target="../media/image26.svg"/><Relationship Id="rId4" Type="http://schemas.openxmlformats.org/officeDocument/2006/relationships/image" Target="../media/image25.svg"/></Relationships>
</file>

<file path=ppt/slides/_rels/slide32.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10" y="694416"/>
            <a:ext cx="8229599" cy="1357668"/>
          </a:xfrm>
          <a:effectLst/>
        </p:spPr>
        <p:txBody>
          <a:bodyPr anchor="t" anchorCtr="0">
            <a:normAutofit/>
          </a:bodyPr>
          <a:lstStyle/>
          <a:p>
            <a:pPr algn="ctr"/>
            <a:r>
              <a:rPr lang="en-IN" sz="3100" b="1" cap="none" dirty="0">
                <a:solidFill>
                  <a:schemeClr val="tx1"/>
                </a:solidFill>
                <a:cs typeface="Arial" pitchFamily="34" charset="0"/>
              </a:rPr>
              <a:t>RECENT ASB INITIATIVES </a:t>
            </a:r>
          </a:p>
        </p:txBody>
      </p:sp>
      <p:sp>
        <p:nvSpPr>
          <p:cNvPr id="4" name="TextBox 3"/>
          <p:cNvSpPr txBox="1"/>
          <p:nvPr/>
        </p:nvSpPr>
        <p:spPr>
          <a:xfrm>
            <a:off x="449009" y="3920836"/>
            <a:ext cx="8229599" cy="1384995"/>
          </a:xfrm>
          <a:prstGeom prst="rect">
            <a:avLst/>
          </a:prstGeom>
          <a:noFill/>
        </p:spPr>
        <p:txBody>
          <a:bodyPr wrap="square" rtlCol="0">
            <a:spAutoFit/>
          </a:bodyPr>
          <a:lstStyle/>
          <a:p>
            <a:pPr algn="ctr"/>
            <a:endParaRPr lang="en-US" sz="2800" b="1" dirty="0">
              <a:solidFill>
                <a:schemeClr val="bg1"/>
              </a:solidFill>
              <a:latin typeface="Agency FB" pitchFamily="34" charset="0"/>
              <a:cs typeface="Times New Roman" pitchFamily="18" charset="0"/>
            </a:endParaRPr>
          </a:p>
          <a:p>
            <a:pPr algn="ctr"/>
            <a:r>
              <a:rPr lang="en-IN" sz="2800" b="1" dirty="0">
                <a:solidFill>
                  <a:srgbClr val="FFFF00"/>
                </a:solidFill>
                <a:latin typeface="Arial Narrow" panose="020B0606020202030204" pitchFamily="34" charset="0"/>
              </a:rPr>
              <a:t>CA. (</a:t>
            </a:r>
            <a:r>
              <a:rPr lang="en-IN" sz="2800" b="1" dirty="0" err="1">
                <a:solidFill>
                  <a:srgbClr val="FFFF00"/>
                </a:solidFill>
                <a:latin typeface="Arial Narrow" panose="020B0606020202030204" pitchFamily="34" charset="0"/>
              </a:rPr>
              <a:t>Dr.</a:t>
            </a:r>
            <a:r>
              <a:rPr lang="en-IN" sz="2800" b="1" dirty="0">
                <a:solidFill>
                  <a:srgbClr val="FFFF00"/>
                </a:solidFill>
                <a:latin typeface="Arial Narrow" panose="020B0606020202030204" pitchFamily="34" charset="0"/>
              </a:rPr>
              <a:t>) Sanjeev Kumar Singhal</a:t>
            </a:r>
          </a:p>
          <a:p>
            <a:pPr algn="ctr"/>
            <a:r>
              <a:rPr lang="en-IN" sz="2800" b="1" dirty="0">
                <a:solidFill>
                  <a:srgbClr val="FFFF00"/>
                </a:solidFill>
                <a:latin typeface="Arial Narrow" panose="020B0606020202030204" pitchFamily="34" charset="0"/>
              </a:rPr>
              <a:t>Chairman, Accounting Standards Board</a:t>
            </a:r>
          </a:p>
        </p:txBody>
      </p:sp>
      <p:pic>
        <p:nvPicPr>
          <p:cNvPr id="5" name="Picture 3" descr="ICAILogoFinal"/>
          <p:cNvPicPr>
            <a:picLocks noChangeAspect="1" noChangeArrowheads="1"/>
          </p:cNvPicPr>
          <p:nvPr/>
        </p:nvPicPr>
        <p:blipFill>
          <a:blip r:embed="rId3" cstate="print"/>
          <a:srcRect/>
          <a:stretch>
            <a:fillRect/>
          </a:stretch>
        </p:blipFill>
        <p:spPr bwMode="auto">
          <a:xfrm>
            <a:off x="3893916" y="2937164"/>
            <a:ext cx="1339784" cy="1269268"/>
          </a:xfrm>
          <a:prstGeom prst="rect">
            <a:avLst/>
          </a:prstGeom>
          <a:noFill/>
          <a:ln w="9525">
            <a:noFill/>
            <a:miter lim="800000"/>
            <a:headEnd/>
            <a:tailEnd/>
          </a:ln>
        </p:spPr>
      </p:pic>
    </p:spTree>
    <p:extLst>
      <p:ext uri="{BB962C8B-B14F-4D97-AF65-F5344CB8AC3E}">
        <p14:creationId xmlns:p14="http://schemas.microsoft.com/office/powerpoint/2010/main" val="4073582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30EC5-DE5C-5ED0-997D-2ACC1A1244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160076-E479-0B0A-14D0-2090070F5A3C}"/>
              </a:ext>
            </a:extLst>
          </p:cNvPr>
          <p:cNvSpPr>
            <a:spLocks noGrp="1"/>
          </p:cNvSpPr>
          <p:nvPr>
            <p:ph type="title"/>
          </p:nvPr>
        </p:nvSpPr>
        <p:spPr/>
        <p:txBody>
          <a:bodyPr>
            <a:normAutofit fontScale="90000"/>
          </a:bodyPr>
          <a:lstStyle/>
          <a:p>
            <a:r>
              <a:rPr lang="en-US" dirty="0"/>
              <a:t>Ind AS 117/IFRS 17 ACCOUNTING MODEL</a:t>
            </a:r>
          </a:p>
        </p:txBody>
      </p:sp>
      <p:sp>
        <p:nvSpPr>
          <p:cNvPr id="5" name="Slide Number Placeholder 4">
            <a:extLst>
              <a:ext uri="{FF2B5EF4-FFF2-40B4-BE49-F238E27FC236}">
                <a16:creationId xmlns:a16="http://schemas.microsoft.com/office/drawing/2014/main" id="{535F9097-1BC7-ED97-5AEC-90B59886BA03}"/>
              </a:ext>
            </a:extLst>
          </p:cNvPr>
          <p:cNvSpPr>
            <a:spLocks noGrp="1"/>
          </p:cNvSpPr>
          <p:nvPr>
            <p:ph type="sldNum" sz="quarter" idx="12"/>
          </p:nvPr>
        </p:nvSpPr>
        <p:spPr/>
        <p:txBody>
          <a:bodyPr/>
          <a:lstStyle/>
          <a:p>
            <a:fld id="{1F28DAEE-427E-4030-87EA-38D724728595}" type="slidenum">
              <a:rPr lang="en-IN" smtClean="0"/>
              <a:pPr/>
              <a:t>10</a:t>
            </a:fld>
            <a:endParaRPr lang="en-IN" dirty="0"/>
          </a:p>
        </p:txBody>
      </p:sp>
      <p:graphicFrame>
        <p:nvGraphicFramePr>
          <p:cNvPr id="4" name="Content Placeholder 3">
            <a:extLst>
              <a:ext uri="{FF2B5EF4-FFF2-40B4-BE49-F238E27FC236}">
                <a16:creationId xmlns:a16="http://schemas.microsoft.com/office/drawing/2014/main" id="{B65E1183-3C70-23F7-BB09-8E0D801558EC}"/>
              </a:ext>
            </a:extLst>
          </p:cNvPr>
          <p:cNvGraphicFramePr>
            <a:graphicFrameLocks noGrp="1"/>
          </p:cNvGraphicFramePr>
          <p:nvPr>
            <p:ph idx="1"/>
          </p:nvPr>
        </p:nvGraphicFramePr>
        <p:xfrm>
          <a:off x="439558" y="1753091"/>
          <a:ext cx="8239125" cy="4596193"/>
        </p:xfrm>
        <a:graphic>
          <a:graphicData uri="http://schemas.openxmlformats.org/drawingml/2006/table">
            <a:tbl>
              <a:tblPr firstRow="1" bandRow="1">
                <a:tableStyleId>{5C22544A-7EE6-4342-B048-85BDC9FD1C3A}</a:tableStyleId>
              </a:tblPr>
              <a:tblGrid>
                <a:gridCol w="8239125">
                  <a:extLst>
                    <a:ext uri="{9D8B030D-6E8A-4147-A177-3AD203B41FA5}">
                      <a16:colId xmlns:a16="http://schemas.microsoft.com/office/drawing/2014/main" val="20000"/>
                    </a:ext>
                  </a:extLst>
                </a:gridCol>
              </a:tblGrid>
              <a:tr h="4596193">
                <a:tc>
                  <a:txBody>
                    <a:bodyPr/>
                    <a:lstStyle/>
                    <a:p>
                      <a:endParaRPr lang="en-US" b="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pic>
        <p:nvPicPr>
          <p:cNvPr id="6" name="Picture 5">
            <a:extLst>
              <a:ext uri="{FF2B5EF4-FFF2-40B4-BE49-F238E27FC236}">
                <a16:creationId xmlns:a16="http://schemas.microsoft.com/office/drawing/2014/main" id="{C296A56A-A112-4E0E-41CC-9B3C04906FEF}"/>
              </a:ext>
            </a:extLst>
          </p:cNvPr>
          <p:cNvPicPr>
            <a:picLocks noChangeAspect="1"/>
          </p:cNvPicPr>
          <p:nvPr/>
        </p:nvPicPr>
        <p:blipFill>
          <a:blip r:embed="rId2"/>
          <a:stretch>
            <a:fillRect/>
          </a:stretch>
        </p:blipFill>
        <p:spPr>
          <a:xfrm>
            <a:off x="439558" y="1576873"/>
            <a:ext cx="8239125" cy="5028637"/>
          </a:xfrm>
          <a:prstGeom prst="rect">
            <a:avLst/>
          </a:prstGeom>
        </p:spPr>
      </p:pic>
    </p:spTree>
    <p:extLst>
      <p:ext uri="{BB962C8B-B14F-4D97-AF65-F5344CB8AC3E}">
        <p14:creationId xmlns:p14="http://schemas.microsoft.com/office/powerpoint/2010/main" val="143984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97E1-9CE6-9136-36AF-F1CAB5297B5F}"/>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6CF8C7AE-3A89-1633-4B3A-E30E32F403A0}"/>
              </a:ext>
            </a:extLst>
          </p:cNvPr>
          <p:cNvSpPr txBox="1"/>
          <p:nvPr/>
        </p:nvSpPr>
        <p:spPr>
          <a:xfrm>
            <a:off x="645502" y="839661"/>
            <a:ext cx="6945470" cy="461665"/>
          </a:xfrm>
          <a:prstGeom prst="rect">
            <a:avLst/>
          </a:prstGeom>
          <a:noFill/>
          <a:ln>
            <a:noFill/>
          </a:ln>
        </p:spPr>
        <p:txBody>
          <a:bodyPr wrap="square">
            <a:spAutoFit/>
          </a:bodyPr>
          <a:lstStyle/>
          <a:p>
            <a:pPr algn="just" fontAlgn="base"/>
            <a:r>
              <a:rPr lang="en-US" sz="2400" b="1" dirty="0">
                <a:solidFill>
                  <a:srgbClr val="FFFF00"/>
                </a:solidFill>
              </a:rPr>
              <a:t>ICAI – ASB ACTION PLAN</a:t>
            </a:r>
          </a:p>
        </p:txBody>
      </p:sp>
      <p:sp>
        <p:nvSpPr>
          <p:cNvPr id="13" name="TextBox 12">
            <a:extLst>
              <a:ext uri="{FF2B5EF4-FFF2-40B4-BE49-F238E27FC236}">
                <a16:creationId xmlns:a16="http://schemas.microsoft.com/office/drawing/2014/main" id="{D6E9CF8D-D221-BC67-EEAA-CBDD25FCBF24}"/>
              </a:ext>
            </a:extLst>
          </p:cNvPr>
          <p:cNvSpPr txBox="1"/>
          <p:nvPr/>
        </p:nvSpPr>
        <p:spPr>
          <a:xfrm>
            <a:off x="438032" y="1576120"/>
            <a:ext cx="3959797" cy="1477328"/>
          </a:xfrm>
          <a:prstGeom prst="rect">
            <a:avLst/>
          </a:prstGeom>
          <a:noFill/>
        </p:spPr>
        <p:txBody>
          <a:bodyPr wrap="square" rtlCol="0">
            <a:spAutoFit/>
          </a:bodyPr>
          <a:lstStyle/>
          <a:p>
            <a:pPr algn="just"/>
            <a:r>
              <a:rPr lang="en-US" b="1" dirty="0">
                <a:latin typeface="Arial Narrow" panose="020B0606020202030204" pitchFamily="34" charset="0"/>
              </a:rPr>
              <a:t>Development of Educational Material on Ind AS 117</a:t>
            </a:r>
          </a:p>
          <a:p>
            <a:pPr algn="just"/>
            <a:r>
              <a:rPr lang="en-US" dirty="0">
                <a:latin typeface="Arial Narrow" panose="020B0606020202030204" pitchFamily="34" charset="0"/>
              </a:rPr>
              <a:t>To address the implementation issues that are encountered frequently, EDM to be developed</a:t>
            </a:r>
          </a:p>
        </p:txBody>
      </p:sp>
      <p:sp>
        <p:nvSpPr>
          <p:cNvPr id="15" name="TextBox 14">
            <a:extLst>
              <a:ext uri="{FF2B5EF4-FFF2-40B4-BE49-F238E27FC236}">
                <a16:creationId xmlns:a16="http://schemas.microsoft.com/office/drawing/2014/main" id="{2EB9B96F-1ED8-6C0F-C844-B8EACC95DD8C}"/>
              </a:ext>
            </a:extLst>
          </p:cNvPr>
          <p:cNvSpPr txBox="1"/>
          <p:nvPr/>
        </p:nvSpPr>
        <p:spPr>
          <a:xfrm>
            <a:off x="526628" y="4449915"/>
            <a:ext cx="3959797" cy="2308324"/>
          </a:xfrm>
          <a:prstGeom prst="rect">
            <a:avLst/>
          </a:prstGeom>
          <a:noFill/>
        </p:spPr>
        <p:txBody>
          <a:bodyPr wrap="square" rtlCol="0">
            <a:spAutoFit/>
          </a:bodyPr>
          <a:lstStyle/>
          <a:p>
            <a:pPr algn="just"/>
            <a:r>
              <a:rPr lang="en-US" b="1" dirty="0">
                <a:latin typeface="Arial Narrow" panose="020B0606020202030204" pitchFamily="34" charset="0"/>
              </a:rPr>
              <a:t>Publications on Insurance Research Projects</a:t>
            </a:r>
          </a:p>
          <a:p>
            <a:pPr marL="285750" indent="-285750" algn="just">
              <a:buFont typeface="Wingdings" panose="05000000000000000000" pitchFamily="2" charset="2"/>
              <a:buChar char="ü"/>
            </a:pPr>
            <a:r>
              <a:rPr lang="en-US" dirty="0">
                <a:latin typeface="Arial Narrow" panose="020B0606020202030204" pitchFamily="34" charset="0"/>
              </a:rPr>
              <a:t>Publication on ‘A Study of Accounting Policies of Life and Non-Life Insurance Sector under IFRS 17’ issued</a:t>
            </a:r>
          </a:p>
          <a:p>
            <a:pPr marL="285750" indent="-285750" algn="just">
              <a:buFont typeface="Wingdings" panose="05000000000000000000" pitchFamily="2" charset="2"/>
              <a:buChar char="ü"/>
            </a:pPr>
            <a:r>
              <a:rPr lang="en-US" dirty="0">
                <a:latin typeface="Arial Narrow" panose="020B0606020202030204" pitchFamily="34" charset="0"/>
              </a:rPr>
              <a:t>Publication on Transition Related Research project proposed to be released. </a:t>
            </a:r>
          </a:p>
        </p:txBody>
      </p:sp>
      <p:sp>
        <p:nvSpPr>
          <p:cNvPr id="16" name="TextBox 15">
            <a:extLst>
              <a:ext uri="{FF2B5EF4-FFF2-40B4-BE49-F238E27FC236}">
                <a16:creationId xmlns:a16="http://schemas.microsoft.com/office/drawing/2014/main" id="{A5834305-D65A-46C6-4CCE-3F8B971788C1}"/>
              </a:ext>
            </a:extLst>
          </p:cNvPr>
          <p:cNvSpPr txBox="1"/>
          <p:nvPr/>
        </p:nvSpPr>
        <p:spPr>
          <a:xfrm>
            <a:off x="4744662" y="3705211"/>
            <a:ext cx="4223901" cy="646331"/>
          </a:xfrm>
          <a:prstGeom prst="rect">
            <a:avLst/>
          </a:prstGeom>
          <a:noFill/>
        </p:spPr>
        <p:txBody>
          <a:bodyPr wrap="square" rtlCol="0">
            <a:spAutoFit/>
          </a:bodyPr>
          <a:lstStyle/>
          <a:p>
            <a:pPr algn="just"/>
            <a:r>
              <a:rPr lang="en-US" dirty="0">
                <a:latin typeface="Arial Narrow" panose="020B0606020202030204" pitchFamily="34" charset="0"/>
              </a:rPr>
              <a:t>Volume II of above publications is expected to be released shortly.</a:t>
            </a:r>
          </a:p>
        </p:txBody>
      </p:sp>
      <p:grpSp>
        <p:nvGrpSpPr>
          <p:cNvPr id="2" name="Group 1">
            <a:extLst>
              <a:ext uri="{FF2B5EF4-FFF2-40B4-BE49-F238E27FC236}">
                <a16:creationId xmlns:a16="http://schemas.microsoft.com/office/drawing/2014/main" id="{C8E78B09-8F3A-2613-7C3C-6CF8543F502B}"/>
              </a:ext>
            </a:extLst>
          </p:cNvPr>
          <p:cNvGrpSpPr/>
          <p:nvPr/>
        </p:nvGrpSpPr>
        <p:grpSpPr>
          <a:xfrm>
            <a:off x="1640115" y="2804961"/>
            <a:ext cx="2641303" cy="1576645"/>
            <a:chOff x="1523736" y="2245734"/>
            <a:chExt cx="2641303" cy="1930951"/>
          </a:xfrm>
        </p:grpSpPr>
        <p:pic>
          <p:nvPicPr>
            <p:cNvPr id="20" name="Picture 19">
              <a:extLst>
                <a:ext uri="{FF2B5EF4-FFF2-40B4-BE49-F238E27FC236}">
                  <a16:creationId xmlns:a16="http://schemas.microsoft.com/office/drawing/2014/main" id="{1E7144C2-82A3-95BC-93BF-B07DC0975990}"/>
                </a:ext>
              </a:extLst>
            </p:cNvPr>
            <p:cNvPicPr>
              <a:picLocks noChangeAspect="1"/>
            </p:cNvPicPr>
            <p:nvPr/>
          </p:nvPicPr>
          <p:blipFill>
            <a:blip r:embed="rId2" cstate="print">
              <a:extLst>
                <a:ext uri="{28A0092B-C50C-407E-A947-70E740481C1C}">
                  <a14:useLocalDpi xmlns:a14="http://schemas.microsoft.com/office/drawing/2010/main" val="0"/>
                </a:ext>
              </a:extLst>
            </a:blip>
            <a:srcRect r="4003"/>
            <a:stretch>
              <a:fillRect/>
            </a:stretch>
          </p:blipFill>
          <p:spPr>
            <a:xfrm>
              <a:off x="1523736" y="2486676"/>
              <a:ext cx="1065430" cy="1663535"/>
            </a:xfrm>
            <a:prstGeom prst="rect">
              <a:avLst/>
            </a:prstGeom>
          </p:spPr>
        </p:pic>
        <p:pic>
          <p:nvPicPr>
            <p:cNvPr id="19" name="Picture 18">
              <a:extLst>
                <a:ext uri="{FF2B5EF4-FFF2-40B4-BE49-F238E27FC236}">
                  <a16:creationId xmlns:a16="http://schemas.microsoft.com/office/drawing/2014/main" id="{460AF3E8-AA5F-772A-F99B-7B3C4E4800E5}"/>
                </a:ext>
              </a:extLst>
            </p:cNvPr>
            <p:cNvPicPr>
              <a:picLocks noChangeAspect="1"/>
            </p:cNvPicPr>
            <p:nvPr/>
          </p:nvPicPr>
          <p:blipFill>
            <a:blip r:embed="rId2" cstate="print">
              <a:extLst>
                <a:ext uri="{28A0092B-C50C-407E-A947-70E740481C1C}">
                  <a14:useLocalDpi xmlns:a14="http://schemas.microsoft.com/office/drawing/2010/main" val="0"/>
                </a:ext>
              </a:extLst>
            </a:blip>
            <a:srcRect r="4003"/>
            <a:stretch>
              <a:fillRect/>
            </a:stretch>
          </p:blipFill>
          <p:spPr>
            <a:xfrm>
              <a:off x="2232568" y="2245734"/>
              <a:ext cx="1065426" cy="1663529"/>
            </a:xfrm>
            <a:prstGeom prst="rect">
              <a:avLst/>
            </a:prstGeom>
          </p:spPr>
        </p:pic>
        <p:pic>
          <p:nvPicPr>
            <p:cNvPr id="21" name="Picture 20">
              <a:extLst>
                <a:ext uri="{FF2B5EF4-FFF2-40B4-BE49-F238E27FC236}">
                  <a16:creationId xmlns:a16="http://schemas.microsoft.com/office/drawing/2014/main" id="{36A66326-DA8B-2589-F582-412D147E807E}"/>
                </a:ext>
              </a:extLst>
            </p:cNvPr>
            <p:cNvPicPr>
              <a:picLocks noChangeAspect="1"/>
            </p:cNvPicPr>
            <p:nvPr/>
          </p:nvPicPr>
          <p:blipFill>
            <a:blip r:embed="rId2" cstate="print">
              <a:extLst>
                <a:ext uri="{28A0092B-C50C-407E-A947-70E740481C1C}">
                  <a14:useLocalDpi xmlns:a14="http://schemas.microsoft.com/office/drawing/2010/main" val="0"/>
                </a:ext>
              </a:extLst>
            </a:blip>
            <a:srcRect r="4003"/>
            <a:stretch>
              <a:fillRect/>
            </a:stretch>
          </p:blipFill>
          <p:spPr>
            <a:xfrm>
              <a:off x="3099613" y="2513156"/>
              <a:ext cx="1065426" cy="1663529"/>
            </a:xfrm>
            <a:prstGeom prst="rect">
              <a:avLst/>
            </a:prstGeom>
          </p:spPr>
        </p:pic>
      </p:grpSp>
      <p:sp>
        <p:nvSpPr>
          <p:cNvPr id="3" name="TextBox 2">
            <a:extLst>
              <a:ext uri="{FF2B5EF4-FFF2-40B4-BE49-F238E27FC236}">
                <a16:creationId xmlns:a16="http://schemas.microsoft.com/office/drawing/2014/main" id="{3155B621-1433-25F3-2E20-C5AF55E7BB9C}"/>
              </a:ext>
            </a:extLst>
          </p:cNvPr>
          <p:cNvSpPr txBox="1"/>
          <p:nvPr/>
        </p:nvSpPr>
        <p:spPr>
          <a:xfrm>
            <a:off x="4657574" y="1576120"/>
            <a:ext cx="3959797" cy="2308324"/>
          </a:xfrm>
          <a:prstGeom prst="rect">
            <a:avLst/>
          </a:prstGeom>
          <a:noFill/>
        </p:spPr>
        <p:txBody>
          <a:bodyPr wrap="square" rtlCol="0">
            <a:spAutoFit/>
          </a:bodyPr>
          <a:lstStyle/>
          <a:p>
            <a:pPr algn="just"/>
            <a:r>
              <a:rPr lang="en-US" b="1" dirty="0">
                <a:latin typeface="Arial Narrow" panose="020B0606020202030204" pitchFamily="34" charset="0"/>
              </a:rPr>
              <a:t>Publications released on Ind AS 117</a:t>
            </a:r>
          </a:p>
          <a:p>
            <a:pPr marL="285750" indent="-285750" algn="just">
              <a:buFont typeface="Wingdings" panose="05000000000000000000" pitchFamily="2" charset="2"/>
              <a:buChar char="ü"/>
            </a:pPr>
            <a:r>
              <a:rPr lang="en-US" dirty="0">
                <a:latin typeface="Arial Narrow" panose="020B0606020202030204" pitchFamily="34" charset="0"/>
              </a:rPr>
              <a:t>Background Material on Ind AS 117, Insurance Contracts- Volume 1</a:t>
            </a:r>
          </a:p>
          <a:p>
            <a:pPr marL="285750" indent="-285750" algn="just">
              <a:buFont typeface="Wingdings" panose="05000000000000000000" pitchFamily="2" charset="2"/>
              <a:buChar char="ü"/>
            </a:pPr>
            <a:r>
              <a:rPr lang="en-US" dirty="0">
                <a:latin typeface="Arial Narrow" panose="020B0606020202030204" pitchFamily="34" charset="0"/>
              </a:rPr>
              <a:t>MCQs on Ind AS 117, Insurance Contracts- Volume 1</a:t>
            </a:r>
          </a:p>
          <a:p>
            <a:pPr marL="285750" indent="-285750" algn="just">
              <a:buFont typeface="Wingdings" panose="05000000000000000000" pitchFamily="2" charset="2"/>
              <a:buChar char="ü"/>
            </a:pPr>
            <a:r>
              <a:rPr lang="en-US" dirty="0">
                <a:latin typeface="Arial Narrow" panose="020B0606020202030204" pitchFamily="34" charset="0"/>
              </a:rPr>
              <a:t>Case Studies on Ind AS 117, Insurance Contracts- Volume 1</a:t>
            </a:r>
          </a:p>
          <a:p>
            <a:pPr marL="285750" indent="-285750" algn="just">
              <a:buFont typeface="Wingdings" panose="05000000000000000000" pitchFamily="2" charset="2"/>
              <a:buChar char="ü"/>
            </a:pPr>
            <a:endParaRPr lang="en-US" dirty="0">
              <a:latin typeface="Arial Narrow" panose="020B0606020202030204" pitchFamily="34" charset="0"/>
            </a:endParaRPr>
          </a:p>
        </p:txBody>
      </p:sp>
      <p:pic>
        <p:nvPicPr>
          <p:cNvPr id="10" name="Picture 9">
            <a:extLst>
              <a:ext uri="{FF2B5EF4-FFF2-40B4-BE49-F238E27FC236}">
                <a16:creationId xmlns:a16="http://schemas.microsoft.com/office/drawing/2014/main" id="{D664BB4C-4590-36C5-A5C2-2A3E4F4D43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40854" y="4306390"/>
            <a:ext cx="1235856" cy="1606915"/>
          </a:xfrm>
          <a:prstGeom prst="rect">
            <a:avLst/>
          </a:prstGeom>
        </p:spPr>
      </p:pic>
      <p:pic>
        <p:nvPicPr>
          <p:cNvPr id="7" name="Picture 6">
            <a:extLst>
              <a:ext uri="{FF2B5EF4-FFF2-40B4-BE49-F238E27FC236}">
                <a16:creationId xmlns:a16="http://schemas.microsoft.com/office/drawing/2014/main" id="{47204840-CD13-7182-64D1-778D5BED8B4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79656" y="4987393"/>
            <a:ext cx="1138849" cy="1770846"/>
          </a:xfrm>
          <a:prstGeom prst="rect">
            <a:avLst/>
          </a:prstGeom>
        </p:spPr>
      </p:pic>
      <p:pic>
        <p:nvPicPr>
          <p:cNvPr id="12" name="Picture 11">
            <a:extLst>
              <a:ext uri="{FF2B5EF4-FFF2-40B4-BE49-F238E27FC236}">
                <a16:creationId xmlns:a16="http://schemas.microsoft.com/office/drawing/2014/main" id="{26D483C8-F92C-949D-C224-9F517107B3C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50535" y="4351542"/>
            <a:ext cx="1282210" cy="1713936"/>
          </a:xfrm>
          <a:prstGeom prst="rect">
            <a:avLst/>
          </a:prstGeom>
        </p:spPr>
      </p:pic>
      <p:pic>
        <p:nvPicPr>
          <p:cNvPr id="5" name="Picture 4">
            <a:extLst>
              <a:ext uri="{FF2B5EF4-FFF2-40B4-BE49-F238E27FC236}">
                <a16:creationId xmlns:a16="http://schemas.microsoft.com/office/drawing/2014/main" id="{02677E5A-CD47-E9CF-A47D-9A520F6E3D5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74508" y="4773488"/>
            <a:ext cx="1363354" cy="1984751"/>
          </a:xfrm>
          <a:prstGeom prst="rect">
            <a:avLst/>
          </a:prstGeom>
        </p:spPr>
      </p:pic>
    </p:spTree>
    <p:extLst>
      <p:ext uri="{BB962C8B-B14F-4D97-AF65-F5344CB8AC3E}">
        <p14:creationId xmlns:p14="http://schemas.microsoft.com/office/powerpoint/2010/main" val="369673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D0E4D-8FF7-AA84-A49E-9F7F427A5B89}"/>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08A74A1-AE03-24A9-5A89-24146E0FD517}"/>
              </a:ext>
            </a:extLst>
          </p:cNvPr>
          <p:cNvSpPr txBox="1"/>
          <p:nvPr/>
        </p:nvSpPr>
        <p:spPr>
          <a:xfrm>
            <a:off x="645502" y="839661"/>
            <a:ext cx="6945470" cy="461665"/>
          </a:xfrm>
          <a:prstGeom prst="rect">
            <a:avLst/>
          </a:prstGeom>
          <a:noFill/>
          <a:ln>
            <a:noFill/>
          </a:ln>
        </p:spPr>
        <p:txBody>
          <a:bodyPr wrap="square">
            <a:spAutoFit/>
          </a:bodyPr>
          <a:lstStyle/>
          <a:p>
            <a:pPr algn="just" fontAlgn="base"/>
            <a:r>
              <a:rPr lang="en-US" sz="2400" b="1" dirty="0">
                <a:solidFill>
                  <a:srgbClr val="FFFF00"/>
                </a:solidFill>
              </a:rPr>
              <a:t>ICAI – ASB ACTION PLAN</a:t>
            </a:r>
          </a:p>
        </p:txBody>
      </p:sp>
      <p:cxnSp>
        <p:nvCxnSpPr>
          <p:cNvPr id="5" name="Straight Connector 4">
            <a:extLst>
              <a:ext uri="{FF2B5EF4-FFF2-40B4-BE49-F238E27FC236}">
                <a16:creationId xmlns:a16="http://schemas.microsoft.com/office/drawing/2014/main" id="{1F6CE30A-4D5A-3A1A-D2FB-158BC76B2443}"/>
              </a:ext>
            </a:extLst>
          </p:cNvPr>
          <p:cNvCxnSpPr/>
          <p:nvPr/>
        </p:nvCxnSpPr>
        <p:spPr>
          <a:xfrm>
            <a:off x="4615543" y="1169535"/>
            <a:ext cx="0" cy="5536064"/>
          </a:xfrm>
          <a:prstGeom prst="line">
            <a:avLst/>
          </a:prstGeom>
          <a:ln w="28575">
            <a:solidFill>
              <a:srgbClr val="366658"/>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5A160D9-C572-194B-018E-ED74736CC988}"/>
              </a:ext>
            </a:extLst>
          </p:cNvPr>
          <p:cNvSpPr txBox="1"/>
          <p:nvPr/>
        </p:nvSpPr>
        <p:spPr>
          <a:xfrm>
            <a:off x="4602818" y="4153882"/>
            <a:ext cx="3959797" cy="2031325"/>
          </a:xfrm>
          <a:prstGeom prst="rect">
            <a:avLst/>
          </a:prstGeom>
          <a:noFill/>
        </p:spPr>
        <p:txBody>
          <a:bodyPr wrap="square" rtlCol="0">
            <a:spAutoFit/>
          </a:bodyPr>
          <a:lstStyle/>
          <a:p>
            <a:pPr marL="266700" indent="-266700" algn="just">
              <a:buFont typeface="Arial" panose="020B0604020202020204" pitchFamily="34" charset="0"/>
              <a:buChar char="•"/>
            </a:pPr>
            <a:r>
              <a:rPr lang="en-US" dirty="0">
                <a:latin typeface="Arial Narrow" panose="020B0606020202030204" pitchFamily="34" charset="0"/>
              </a:rPr>
              <a:t>Inputs on referred issues relating to implementation of Ind AS in insurance sector have been submitted to JEG.</a:t>
            </a:r>
          </a:p>
          <a:p>
            <a:pPr marL="266700" indent="-266700" algn="just">
              <a:buFont typeface="Arial" panose="020B0604020202020204" pitchFamily="34" charset="0"/>
              <a:buChar char="•"/>
            </a:pPr>
            <a:r>
              <a:rPr lang="en-US" dirty="0">
                <a:latin typeface="Arial Narrow" panose="020B0606020202030204" pitchFamily="34" charset="0"/>
              </a:rPr>
              <a:t>Draft Format of Report on Independent Validation of Processes Adopted for Implementation of Ind AS submitted to IRDAI.</a:t>
            </a:r>
          </a:p>
        </p:txBody>
      </p:sp>
      <p:pic>
        <p:nvPicPr>
          <p:cNvPr id="17" name="Picture 16" descr="how-to-run-an-effective-meeting  ">
            <a:extLst>
              <a:ext uri="{FF2B5EF4-FFF2-40B4-BE49-F238E27FC236}">
                <a16:creationId xmlns:a16="http://schemas.microsoft.com/office/drawing/2014/main" id="{05DB9A55-416B-9B22-6C16-4DE63F55EC6B}"/>
              </a:ext>
            </a:extLst>
          </p:cNvPr>
          <p:cNvPicPr>
            <a:picLocks noChangeAspect="1"/>
          </p:cNvPicPr>
          <p:nvPr/>
        </p:nvPicPr>
        <p:blipFill>
          <a:blip r:embed="rId2"/>
          <a:stretch>
            <a:fillRect/>
          </a:stretch>
        </p:blipFill>
        <p:spPr>
          <a:xfrm>
            <a:off x="572861" y="1855547"/>
            <a:ext cx="4029957" cy="2138649"/>
          </a:xfrm>
          <a:prstGeom prst="rect">
            <a:avLst/>
          </a:prstGeom>
        </p:spPr>
      </p:pic>
      <p:sp>
        <p:nvSpPr>
          <p:cNvPr id="3" name="TextBox 2">
            <a:extLst>
              <a:ext uri="{FF2B5EF4-FFF2-40B4-BE49-F238E27FC236}">
                <a16:creationId xmlns:a16="http://schemas.microsoft.com/office/drawing/2014/main" id="{D958B486-232C-7ACA-D161-CB61E3220D48}"/>
              </a:ext>
            </a:extLst>
          </p:cNvPr>
          <p:cNvSpPr txBox="1"/>
          <p:nvPr/>
        </p:nvSpPr>
        <p:spPr>
          <a:xfrm>
            <a:off x="4615543" y="1568559"/>
            <a:ext cx="3959797" cy="2585323"/>
          </a:xfrm>
          <a:prstGeom prst="rect">
            <a:avLst/>
          </a:prstGeom>
          <a:noFill/>
        </p:spPr>
        <p:txBody>
          <a:bodyPr wrap="square" rtlCol="0">
            <a:spAutoFit/>
          </a:bodyPr>
          <a:lstStyle/>
          <a:p>
            <a:pPr algn="ctr"/>
            <a:r>
              <a:rPr lang="en-IN" b="1" dirty="0">
                <a:latin typeface="Arial Narrow" panose="020B0606020202030204" pitchFamily="34" charset="0"/>
              </a:rPr>
              <a:t>IRDAI Joint Expert Group</a:t>
            </a:r>
          </a:p>
          <a:p>
            <a:pPr algn="just"/>
            <a:endParaRPr lang="en-IN" b="1" dirty="0">
              <a:latin typeface="Arial Narrow" panose="020B0606020202030204" pitchFamily="34" charset="0"/>
            </a:endParaRPr>
          </a:p>
          <a:p>
            <a:pPr marL="266700" indent="-266700" algn="just">
              <a:buFont typeface="Arial" panose="020B0604020202020204" pitchFamily="34" charset="0"/>
              <a:buChar char="•"/>
            </a:pPr>
            <a:r>
              <a:rPr lang="en-IN" dirty="0">
                <a:latin typeface="Arial Narrow" panose="020B0606020202030204" pitchFamily="34" charset="0"/>
              </a:rPr>
              <a:t>IRDAI had constituted a Joint Expert Group (JEG) comprising representatives from IRDAI, NFRA, SEBI, ICAI and IAI to examine and address issues arising during the implementation of Indian Accounting Standards by insurers. </a:t>
            </a:r>
            <a:endParaRPr lang="en-US" dirty="0">
              <a:latin typeface="Arial Narrow" panose="020B0606020202030204" pitchFamily="34" charset="0"/>
            </a:endParaRPr>
          </a:p>
        </p:txBody>
      </p:sp>
      <p:sp>
        <p:nvSpPr>
          <p:cNvPr id="4" name="TextBox 3">
            <a:extLst>
              <a:ext uri="{FF2B5EF4-FFF2-40B4-BE49-F238E27FC236}">
                <a16:creationId xmlns:a16="http://schemas.microsoft.com/office/drawing/2014/main" id="{4C62FAED-D83A-BADA-1483-B44FE520EB5B}"/>
              </a:ext>
            </a:extLst>
          </p:cNvPr>
          <p:cNvSpPr txBox="1"/>
          <p:nvPr/>
        </p:nvSpPr>
        <p:spPr>
          <a:xfrm>
            <a:off x="475889" y="4178860"/>
            <a:ext cx="3795170" cy="1661993"/>
          </a:xfrm>
          <a:prstGeom prst="rect">
            <a:avLst/>
          </a:prstGeom>
          <a:noFill/>
        </p:spPr>
        <p:txBody>
          <a:bodyPr wrap="square" rtlCol="0">
            <a:spAutoFit/>
          </a:bodyPr>
          <a:lstStyle/>
          <a:p>
            <a:r>
              <a:rPr lang="en-US" b="1" dirty="0">
                <a:latin typeface="Arial Narrow" panose="020B0606020202030204" pitchFamily="34" charset="0"/>
              </a:rPr>
              <a:t>Technical Group (TG) on Insurance </a:t>
            </a:r>
          </a:p>
          <a:p>
            <a:endParaRPr lang="en-US" sz="1200" dirty="0">
              <a:latin typeface="Arial Narrow" panose="020B0606020202030204" pitchFamily="34" charset="0"/>
            </a:endParaRPr>
          </a:p>
          <a:p>
            <a:pPr algn="just"/>
            <a:r>
              <a:rPr lang="en-US" dirty="0">
                <a:latin typeface="Arial Narrow" panose="020B0606020202030204" pitchFamily="34" charset="0"/>
              </a:rPr>
              <a:t>To address various issues in transition and implementation on Ind AS 117 on an urgent basis, a Technical Group has been constituted.</a:t>
            </a:r>
          </a:p>
        </p:txBody>
      </p:sp>
    </p:spTree>
    <p:extLst>
      <p:ext uri="{BB962C8B-B14F-4D97-AF65-F5344CB8AC3E}">
        <p14:creationId xmlns:p14="http://schemas.microsoft.com/office/powerpoint/2010/main" val="3900225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A8C0D-25E5-0DB2-4037-911AAF978F4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41ED9D9-A457-2DB2-91C4-05308B07EEED}"/>
              </a:ext>
            </a:extLst>
          </p:cNvPr>
          <p:cNvSpPr txBox="1"/>
          <p:nvPr/>
        </p:nvSpPr>
        <p:spPr>
          <a:xfrm>
            <a:off x="645502" y="839661"/>
            <a:ext cx="6945470" cy="461665"/>
          </a:xfrm>
          <a:prstGeom prst="rect">
            <a:avLst/>
          </a:prstGeom>
          <a:noFill/>
          <a:ln>
            <a:noFill/>
          </a:ln>
        </p:spPr>
        <p:txBody>
          <a:bodyPr wrap="square">
            <a:spAutoFit/>
          </a:bodyPr>
          <a:lstStyle/>
          <a:p>
            <a:pPr algn="just" fontAlgn="base"/>
            <a:r>
              <a:rPr lang="en-US" sz="2400" b="1" dirty="0">
                <a:solidFill>
                  <a:srgbClr val="FFFF00"/>
                </a:solidFill>
              </a:rPr>
              <a:t>ICAI – ASB ACTION PLAN</a:t>
            </a:r>
          </a:p>
        </p:txBody>
      </p:sp>
      <p:sp>
        <p:nvSpPr>
          <p:cNvPr id="13" name="TextBox 12">
            <a:extLst>
              <a:ext uri="{FF2B5EF4-FFF2-40B4-BE49-F238E27FC236}">
                <a16:creationId xmlns:a16="http://schemas.microsoft.com/office/drawing/2014/main" id="{1244191B-4DD7-5B34-8B77-D61121BC3619}"/>
              </a:ext>
            </a:extLst>
          </p:cNvPr>
          <p:cNvSpPr txBox="1"/>
          <p:nvPr/>
        </p:nvSpPr>
        <p:spPr>
          <a:xfrm>
            <a:off x="528335" y="1699685"/>
            <a:ext cx="4022649" cy="2862322"/>
          </a:xfrm>
          <a:prstGeom prst="rect">
            <a:avLst/>
          </a:prstGeom>
          <a:noFill/>
        </p:spPr>
        <p:txBody>
          <a:bodyPr wrap="square" rtlCol="0">
            <a:spAutoFit/>
          </a:bodyPr>
          <a:lstStyle/>
          <a:p>
            <a:pPr lvl="0" algn="ctr"/>
            <a:r>
              <a:rPr lang="en-IN" b="1" dirty="0">
                <a:latin typeface="Arial Narrow" panose="020B0606020202030204" pitchFamily="34" charset="0"/>
              </a:rPr>
              <a:t>Self‑Paced Course on Ind AS 117 </a:t>
            </a:r>
          </a:p>
          <a:p>
            <a:pPr lvl="0" algn="just"/>
            <a:endParaRPr lang="en-IN" dirty="0">
              <a:latin typeface="Arial Narrow" panose="020B0606020202030204" pitchFamily="34" charset="0"/>
            </a:endParaRPr>
          </a:p>
          <a:p>
            <a:pPr marL="285750" lvl="0" indent="-285750" algn="just">
              <a:buFont typeface="Arial" panose="020B0604020202020204" pitchFamily="34" charset="0"/>
              <a:buChar char="•"/>
            </a:pPr>
            <a:r>
              <a:rPr lang="en-IN" dirty="0">
                <a:latin typeface="Arial Narrow" panose="020B0606020202030204" pitchFamily="34" charset="0"/>
              </a:rPr>
              <a:t>A comprehensive self‑paced course on Ind AS 117, structured into 10 modules, has been recorded to facilitate flexible, on‑demand learning. </a:t>
            </a:r>
          </a:p>
          <a:p>
            <a:pPr marL="285750" lvl="0" indent="-285750" algn="just">
              <a:buFont typeface="Arial" panose="020B0604020202020204" pitchFamily="34" charset="0"/>
              <a:buChar char="•"/>
            </a:pPr>
            <a:endParaRPr lang="en-IN" dirty="0">
              <a:latin typeface="Arial Narrow" panose="020B0606020202030204" pitchFamily="34" charset="0"/>
            </a:endParaRPr>
          </a:p>
          <a:p>
            <a:pPr marL="285750" lvl="0" indent="-285750" algn="just">
              <a:buFont typeface="Arial" panose="020B0604020202020204" pitchFamily="34" charset="0"/>
              <a:buChar char="•"/>
            </a:pPr>
            <a:r>
              <a:rPr lang="en-IN" dirty="0">
                <a:latin typeface="Arial Narrow" panose="020B0606020202030204" pitchFamily="34" charset="0"/>
              </a:rPr>
              <a:t>The complete program was officially launched on 1st July 2026.</a:t>
            </a:r>
          </a:p>
          <a:p>
            <a:pPr algn="just"/>
            <a:endParaRPr lang="en-US" dirty="0">
              <a:latin typeface="Arial Narrow" panose="020B0606020202030204" pitchFamily="34" charset="0"/>
            </a:endParaRPr>
          </a:p>
        </p:txBody>
      </p:sp>
      <p:sp>
        <p:nvSpPr>
          <p:cNvPr id="14" name="TextBox 13">
            <a:extLst>
              <a:ext uri="{FF2B5EF4-FFF2-40B4-BE49-F238E27FC236}">
                <a16:creationId xmlns:a16="http://schemas.microsoft.com/office/drawing/2014/main" id="{FD6C420E-7185-C9E1-C514-A4A87877DB4D}"/>
              </a:ext>
            </a:extLst>
          </p:cNvPr>
          <p:cNvSpPr txBox="1"/>
          <p:nvPr/>
        </p:nvSpPr>
        <p:spPr>
          <a:xfrm>
            <a:off x="4625788" y="1699685"/>
            <a:ext cx="3959797" cy="2585323"/>
          </a:xfrm>
          <a:prstGeom prst="rect">
            <a:avLst/>
          </a:prstGeom>
          <a:noFill/>
        </p:spPr>
        <p:txBody>
          <a:bodyPr wrap="square" rtlCol="0">
            <a:spAutoFit/>
          </a:bodyPr>
          <a:lstStyle/>
          <a:p>
            <a:pPr algn="ctr"/>
            <a:r>
              <a:rPr lang="en-IN" b="1" dirty="0">
                <a:latin typeface="Arial Narrow" panose="020B0606020202030204" pitchFamily="34" charset="0"/>
              </a:rPr>
              <a:t>5-day Course on Ind AS 117</a:t>
            </a:r>
          </a:p>
          <a:p>
            <a:pPr algn="ctr"/>
            <a:r>
              <a:rPr lang="en-IN" b="1" dirty="0">
                <a:latin typeface="Arial Narrow" panose="020B0606020202030204" pitchFamily="34" charset="0"/>
              </a:rPr>
              <a:t> </a:t>
            </a:r>
          </a:p>
          <a:p>
            <a:pPr marL="285750" indent="-285750" algn="just">
              <a:buFont typeface="Arial" panose="020B0604020202020204" pitchFamily="34" charset="0"/>
              <a:buChar char="•"/>
            </a:pPr>
            <a:r>
              <a:rPr lang="en-IN" dirty="0">
                <a:latin typeface="Arial Narrow" panose="020B0606020202030204" pitchFamily="34" charset="0"/>
              </a:rPr>
              <a:t>Regular batches of 5-day intensive course on Ind AS 117 are being conducted offering practice-oriented insights into the standard’s requirements. </a:t>
            </a:r>
          </a:p>
          <a:p>
            <a:pPr marL="285750" indent="-285750" algn="just">
              <a:buFont typeface="Arial" panose="020B0604020202020204" pitchFamily="34" charset="0"/>
              <a:buChar char="•"/>
            </a:pPr>
            <a:endParaRPr lang="en-IN" dirty="0">
              <a:latin typeface="Arial Narrow" panose="020B0606020202030204" pitchFamily="34" charset="0"/>
            </a:endParaRPr>
          </a:p>
          <a:p>
            <a:pPr marL="285750" indent="-285750" algn="just">
              <a:buFont typeface="Arial" panose="020B0604020202020204" pitchFamily="34" charset="0"/>
              <a:buChar char="•"/>
            </a:pPr>
            <a:r>
              <a:rPr lang="en-IN" dirty="0">
                <a:latin typeface="Arial Narrow" panose="020B0606020202030204" pitchFamily="34" charset="0"/>
              </a:rPr>
              <a:t>So far, two such batches have been conducted.</a:t>
            </a:r>
            <a:endParaRPr lang="en-US" dirty="0">
              <a:latin typeface="Arial Narrow" panose="020B0606020202030204" pitchFamily="34" charset="0"/>
            </a:endParaRPr>
          </a:p>
        </p:txBody>
      </p:sp>
      <p:pic>
        <p:nvPicPr>
          <p:cNvPr id="4" name="Picture 3" descr="A group of people sitting in chairs and a person standing in front of a screen&#10;&#10;AI-generated content may be incorrect.">
            <a:extLst>
              <a:ext uri="{FF2B5EF4-FFF2-40B4-BE49-F238E27FC236}">
                <a16:creationId xmlns:a16="http://schemas.microsoft.com/office/drawing/2014/main" id="{B90D1E0E-7461-60C3-9704-2D0BC93E5531}"/>
              </a:ext>
            </a:extLst>
          </p:cNvPr>
          <p:cNvPicPr>
            <a:picLocks noChangeAspect="1"/>
          </p:cNvPicPr>
          <p:nvPr/>
        </p:nvPicPr>
        <p:blipFill>
          <a:blip r:embed="rId2"/>
          <a:stretch>
            <a:fillRect/>
          </a:stretch>
        </p:blipFill>
        <p:spPr>
          <a:xfrm>
            <a:off x="592893" y="4424281"/>
            <a:ext cx="3935565" cy="2281314"/>
          </a:xfrm>
          <a:prstGeom prst="rect">
            <a:avLst/>
          </a:prstGeom>
        </p:spPr>
      </p:pic>
      <p:sp>
        <p:nvSpPr>
          <p:cNvPr id="6" name="TextBox 5">
            <a:extLst>
              <a:ext uri="{FF2B5EF4-FFF2-40B4-BE49-F238E27FC236}">
                <a16:creationId xmlns:a16="http://schemas.microsoft.com/office/drawing/2014/main" id="{42EB2293-00BB-AF67-6290-0946D94DE238}"/>
              </a:ext>
            </a:extLst>
          </p:cNvPr>
          <p:cNvSpPr txBox="1"/>
          <p:nvPr/>
        </p:nvSpPr>
        <p:spPr>
          <a:xfrm>
            <a:off x="4838503" y="5594116"/>
            <a:ext cx="3959797" cy="923330"/>
          </a:xfrm>
          <a:prstGeom prst="rect">
            <a:avLst/>
          </a:prstGeom>
          <a:noFill/>
        </p:spPr>
        <p:txBody>
          <a:bodyPr wrap="square" rtlCol="0">
            <a:spAutoFit/>
          </a:bodyPr>
          <a:lstStyle/>
          <a:p>
            <a:pPr algn="ctr"/>
            <a:r>
              <a:rPr lang="en-IN" b="1" dirty="0">
                <a:latin typeface="Arial Narrow" panose="020B0606020202030204" pitchFamily="34" charset="0"/>
              </a:rPr>
              <a:t>Other Proposed Initiatives </a:t>
            </a:r>
          </a:p>
          <a:p>
            <a:pPr marL="285750" indent="-285750" algn="just">
              <a:buFont typeface="Arial" panose="020B0604020202020204" pitchFamily="34" charset="0"/>
              <a:buChar char="•"/>
            </a:pPr>
            <a:r>
              <a:rPr lang="en-IN" dirty="0">
                <a:latin typeface="Arial Narrow" panose="020B0606020202030204" pitchFamily="34" charset="0"/>
              </a:rPr>
              <a:t>Training Programmes </a:t>
            </a:r>
          </a:p>
          <a:p>
            <a:pPr marL="285750" indent="-285750" algn="just">
              <a:buFont typeface="Arial" panose="020B0604020202020204" pitchFamily="34" charset="0"/>
              <a:buChar char="•"/>
            </a:pPr>
            <a:r>
              <a:rPr lang="en-IN" dirty="0">
                <a:latin typeface="Arial Narrow" panose="020B0606020202030204" pitchFamily="34" charset="0"/>
              </a:rPr>
              <a:t>Faculty Development Programmes </a:t>
            </a:r>
            <a:endParaRPr lang="en-US" dirty="0">
              <a:latin typeface="Arial Narrow" panose="020B0606020202030204" pitchFamily="34" charset="0"/>
            </a:endParaRPr>
          </a:p>
        </p:txBody>
      </p:sp>
      <p:sp>
        <p:nvSpPr>
          <p:cNvPr id="3" name="TextBox 2">
            <a:extLst>
              <a:ext uri="{FF2B5EF4-FFF2-40B4-BE49-F238E27FC236}">
                <a16:creationId xmlns:a16="http://schemas.microsoft.com/office/drawing/2014/main" id="{8AB4D476-8B0B-EC15-1361-933470BB1A3C}"/>
              </a:ext>
            </a:extLst>
          </p:cNvPr>
          <p:cNvSpPr txBox="1"/>
          <p:nvPr/>
        </p:nvSpPr>
        <p:spPr>
          <a:xfrm>
            <a:off x="4861029" y="4390133"/>
            <a:ext cx="3821885" cy="923330"/>
          </a:xfrm>
          <a:prstGeom prst="rect">
            <a:avLst/>
          </a:prstGeom>
          <a:solidFill>
            <a:srgbClr val="92D050"/>
          </a:solidFill>
        </p:spPr>
        <p:txBody>
          <a:bodyPr wrap="square">
            <a:spAutoFit/>
          </a:bodyPr>
          <a:lstStyle/>
          <a:p>
            <a:pPr algn="just"/>
            <a:r>
              <a:rPr lang="en-IN" sz="1800" dirty="0">
                <a:latin typeface="Arial Narrow" panose="020B0606020202030204" pitchFamily="34" charset="0"/>
              </a:rPr>
              <a:t>Workshop on Ind AS 117 organized by IRDAI was hosted by the ASB of ICAI at ICAI BKC, Mumbai on June 5, 2026. </a:t>
            </a:r>
            <a:endParaRPr lang="en-US" sz="1800" b="1" dirty="0">
              <a:latin typeface="Arial Narrow" panose="020B0606020202030204" pitchFamily="34" charset="0"/>
            </a:endParaRPr>
          </a:p>
        </p:txBody>
      </p:sp>
    </p:spTree>
    <p:extLst>
      <p:ext uri="{BB962C8B-B14F-4D97-AF65-F5344CB8AC3E}">
        <p14:creationId xmlns:p14="http://schemas.microsoft.com/office/powerpoint/2010/main" val="3233557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B7CCD8-8964-3BFC-4E61-BD8355047365}"/>
            </a:ext>
          </a:extLst>
        </p:cNvPr>
        <p:cNvGrpSpPr/>
        <p:nvPr/>
      </p:nvGrpSpPr>
      <p:grpSpPr>
        <a:xfrm>
          <a:off x="0" y="0"/>
          <a:ext cx="0" cy="0"/>
          <a:chOff x="0" y="0"/>
          <a:chExt cx="0" cy="0"/>
        </a:xfrm>
      </p:grpSpPr>
      <p:sp>
        <p:nvSpPr>
          <p:cNvPr id="1067" name="Rectangle 1066">
            <a:extLst>
              <a:ext uri="{FF2B5EF4-FFF2-40B4-BE49-F238E27FC236}">
                <a16:creationId xmlns:a16="http://schemas.microsoft.com/office/drawing/2014/main" id="{66D08039-6C4E-4870-9E3D-6218263DE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69" name="Rectangle 1068">
            <a:extLst>
              <a:ext uri="{FF2B5EF4-FFF2-40B4-BE49-F238E27FC236}">
                <a16:creationId xmlns:a16="http://schemas.microsoft.com/office/drawing/2014/main" id="{9FB31D2E-CBC8-4C4A-917F-DCB48EAEB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71" name="Rectangle 1070">
            <a:extLst>
              <a:ext uri="{FF2B5EF4-FFF2-40B4-BE49-F238E27FC236}">
                <a16:creationId xmlns:a16="http://schemas.microsoft.com/office/drawing/2014/main" id="{FCCF4F09-0D96-42BE-AE16-84AB4E0B5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73" name="Rectangle 1072">
            <a:extLst>
              <a:ext uri="{FF2B5EF4-FFF2-40B4-BE49-F238E27FC236}">
                <a16:creationId xmlns:a16="http://schemas.microsoft.com/office/drawing/2014/main" id="{21AF87EE-372A-438E-B086-63D494ECA2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useBgFill="1">
        <p:nvSpPr>
          <p:cNvPr id="1075" name="Rectangle 1074">
            <a:extLst>
              <a:ext uri="{FF2B5EF4-FFF2-40B4-BE49-F238E27FC236}">
                <a16:creationId xmlns:a16="http://schemas.microsoft.com/office/drawing/2014/main" id="{5DDE08C2-90C5-4136-9BF1-8F19E825BE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77" name="Group 1076">
            <a:extLst>
              <a:ext uri="{FF2B5EF4-FFF2-40B4-BE49-F238E27FC236}">
                <a16:creationId xmlns:a16="http://schemas.microsoft.com/office/drawing/2014/main" id="{36A7F378-4E9D-43CC-90B9-25B3371F06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4899" y="453643"/>
            <a:ext cx="8474201" cy="5936922"/>
            <a:chOff x="446533" y="453643"/>
            <a:chExt cx="11298934" cy="5936922"/>
          </a:xfrm>
        </p:grpSpPr>
        <p:sp>
          <p:nvSpPr>
            <p:cNvPr id="1078" name="Rectangle 1077">
              <a:extLst>
                <a:ext uri="{FF2B5EF4-FFF2-40B4-BE49-F238E27FC236}">
                  <a16:creationId xmlns:a16="http://schemas.microsoft.com/office/drawing/2014/main" id="{C60B22F7-636C-4807-8026-DF766891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3" y="4199467"/>
              <a:ext cx="11296733"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79" name="Rectangle 1078">
              <a:extLst>
                <a:ext uri="{FF2B5EF4-FFF2-40B4-BE49-F238E27FC236}">
                  <a16:creationId xmlns:a16="http://schemas.microsoft.com/office/drawing/2014/main" id="{5E85C17F-22AF-422E-BB04-0D1884CAA8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80" name="Rectangle 1079">
              <a:extLst>
                <a:ext uri="{FF2B5EF4-FFF2-40B4-BE49-F238E27FC236}">
                  <a16:creationId xmlns:a16="http://schemas.microsoft.com/office/drawing/2014/main" id="{A34D1348-5191-490F-85AC-D9BBC9E35A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81" name="Rectangle 1080">
              <a:extLst>
                <a:ext uri="{FF2B5EF4-FFF2-40B4-BE49-F238E27FC236}">
                  <a16:creationId xmlns:a16="http://schemas.microsoft.com/office/drawing/2014/main" id="{A5E5F86F-DABE-4391-B083-EA55ED64EB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a:extLst>
              <a:ext uri="{FF2B5EF4-FFF2-40B4-BE49-F238E27FC236}">
                <a16:creationId xmlns:a16="http://schemas.microsoft.com/office/drawing/2014/main" id="{48906B9F-45FC-39CA-150A-F318200CFF0E}"/>
              </a:ext>
            </a:extLst>
          </p:cNvPr>
          <p:cNvSpPr>
            <a:spLocks noGrp="1"/>
          </p:cNvSpPr>
          <p:nvPr>
            <p:ph type="title"/>
          </p:nvPr>
        </p:nvSpPr>
        <p:spPr>
          <a:xfrm>
            <a:off x="446871" y="4459879"/>
            <a:ext cx="8245162" cy="1475013"/>
          </a:xfrm>
        </p:spPr>
        <p:txBody>
          <a:bodyPr vert="horz" lIns="91440" tIns="45720" rIns="91440" bIns="45720" rtlCol="0" anchor="b">
            <a:normAutofit/>
          </a:bodyPr>
          <a:lstStyle/>
          <a:p>
            <a:pPr>
              <a:lnSpc>
                <a:spcPct val="90000"/>
              </a:lnSpc>
            </a:pPr>
            <a:r>
              <a:rPr lang="en-US" sz="2500" b="1" dirty="0">
                <a:solidFill>
                  <a:srgbClr val="FFFF00"/>
                </a:solidFill>
              </a:rPr>
              <a:t>OVERVIEW OF PROPOSED IND AS 118</a:t>
            </a:r>
            <a:br>
              <a:rPr lang="en-US" sz="2500" b="1" dirty="0">
                <a:solidFill>
                  <a:srgbClr val="FFFF00"/>
                </a:solidFill>
              </a:rPr>
            </a:br>
            <a:br>
              <a:rPr lang="en-US" sz="2500" b="1" dirty="0">
                <a:solidFill>
                  <a:srgbClr val="FFFF00"/>
                </a:solidFill>
              </a:rPr>
            </a:br>
            <a:r>
              <a:rPr lang="en-US" sz="2500" b="1" dirty="0">
                <a:solidFill>
                  <a:srgbClr val="FFFF00"/>
                </a:solidFill>
              </a:rPr>
              <a:t>presentation and disclosure in the financial statements</a:t>
            </a:r>
          </a:p>
        </p:txBody>
      </p:sp>
      <p:pic>
        <p:nvPicPr>
          <p:cNvPr id="1026" name="Picture 2" descr="Ind AS 118 and Financial Reporting | Grant Thornton Bharat">
            <a:extLst>
              <a:ext uri="{FF2B5EF4-FFF2-40B4-BE49-F238E27FC236}">
                <a16:creationId xmlns:a16="http://schemas.microsoft.com/office/drawing/2014/main" id="{6BEF597E-4714-F8E2-8C52-6126A33DE9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8190" r="1" b="2"/>
          <a:stretch>
            <a:fillRect/>
          </a:stretch>
        </p:blipFill>
        <p:spPr bwMode="auto">
          <a:xfrm>
            <a:off x="334899" y="599725"/>
            <a:ext cx="8469107" cy="3557252"/>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ABDD59D6-EFA4-DADB-12D3-D67B7495C21A}"/>
              </a:ext>
            </a:extLst>
          </p:cNvPr>
          <p:cNvSpPr>
            <a:spLocks noGrp="1"/>
          </p:cNvSpPr>
          <p:nvPr>
            <p:ph type="sldNum" sz="quarter" idx="12"/>
          </p:nvPr>
        </p:nvSpPr>
        <p:spPr>
          <a:xfrm>
            <a:off x="7918725" y="5956137"/>
            <a:ext cx="762330" cy="365125"/>
          </a:xfrm>
        </p:spPr>
        <p:txBody>
          <a:bodyPr vert="horz" lIns="91440" tIns="45720" rIns="91440" bIns="45720" rtlCol="0" anchor="ctr">
            <a:normAutofit/>
          </a:bodyPr>
          <a:lstStyle/>
          <a:p>
            <a:pPr defTabSz="457200">
              <a:spcAft>
                <a:spcPts val="600"/>
              </a:spcAft>
            </a:pPr>
            <a:fld id="{1F28DAEE-427E-4030-87EA-38D724728595}" type="slidenum">
              <a:rPr lang="en-US">
                <a:solidFill>
                  <a:schemeClr val="accent1">
                    <a:lumMod val="75000"/>
                    <a:lumOff val="25000"/>
                  </a:schemeClr>
                </a:solidFill>
              </a:rPr>
              <a:pPr defTabSz="457200">
                <a:spcAft>
                  <a:spcPts val="600"/>
                </a:spcAft>
              </a:pPr>
              <a:t>14</a:t>
            </a:fld>
            <a:endParaRPr lang="en-US">
              <a:solidFill>
                <a:schemeClr val="accent1">
                  <a:lumMod val="75000"/>
                  <a:lumOff val="25000"/>
                </a:schemeClr>
              </a:solidFill>
            </a:endParaRPr>
          </a:p>
        </p:txBody>
      </p:sp>
    </p:spTree>
    <p:extLst>
      <p:ext uri="{BB962C8B-B14F-4D97-AF65-F5344CB8AC3E}">
        <p14:creationId xmlns:p14="http://schemas.microsoft.com/office/powerpoint/2010/main" val="130521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7766019" y="5838825"/>
            <a:ext cx="212743" cy="171450"/>
          </a:xfrm>
        </p:spPr>
        <p:txBody>
          <a:bodyPr/>
          <a:lstStyle/>
          <a:p>
            <a:fld id="{1F28DAEE-427E-4030-87EA-38D724728595}" type="slidenum">
              <a:rPr lang="en-IN" sz="900">
                <a:solidFill>
                  <a:prstClr val="black"/>
                </a:solidFill>
              </a:rPr>
              <a:pPr/>
              <a:t>15</a:t>
            </a:fld>
            <a:endParaRPr lang="en-IN" sz="900" dirty="0">
              <a:solidFill>
                <a:prstClr val="black"/>
              </a:solidFill>
            </a:endParaRPr>
          </a:p>
        </p:txBody>
      </p:sp>
      <p:sp>
        <p:nvSpPr>
          <p:cNvPr id="5" name="Title 4">
            <a:extLst>
              <a:ext uri="{FF2B5EF4-FFF2-40B4-BE49-F238E27FC236}">
                <a16:creationId xmlns:a16="http://schemas.microsoft.com/office/drawing/2014/main" id="{D1F52AA1-B08B-C19F-E984-289A4FACD914}"/>
              </a:ext>
            </a:extLst>
          </p:cNvPr>
          <p:cNvSpPr>
            <a:spLocks noGrp="1"/>
          </p:cNvSpPr>
          <p:nvPr>
            <p:ph type="title"/>
          </p:nvPr>
        </p:nvSpPr>
        <p:spPr/>
        <p:txBody>
          <a:bodyPr>
            <a:normAutofit/>
          </a:bodyPr>
          <a:lstStyle/>
          <a:p>
            <a:r>
              <a:rPr lang="en-US" dirty="0">
                <a:solidFill>
                  <a:srgbClr val="FFFF00"/>
                </a:solidFill>
              </a:rPr>
              <a:t>the new requirements</a:t>
            </a:r>
          </a:p>
        </p:txBody>
      </p:sp>
      <p:pic>
        <p:nvPicPr>
          <p:cNvPr id="8" name="Graphic 7" descr="Document outline">
            <a:extLst>
              <a:ext uri="{FF2B5EF4-FFF2-40B4-BE49-F238E27FC236}">
                <a16:creationId xmlns:a16="http://schemas.microsoft.com/office/drawing/2014/main" id="{C2BEA4CD-355A-73AF-A29F-5BBC24AA0614}"/>
              </a:ext>
            </a:extLst>
          </p:cNvPr>
          <p:cNvPicPr>
            <a:picLocks noChangeAspect="1"/>
          </p:cNvPicPr>
          <p:nvPr/>
        </p:nvPicPr>
        <p:blipFill>
          <a:blip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423510" y="2438859"/>
            <a:ext cx="685697" cy="685697"/>
          </a:xfrm>
          <a:prstGeom prst="rect">
            <a:avLst/>
          </a:prstGeom>
        </p:spPr>
      </p:pic>
      <p:pic>
        <p:nvPicPr>
          <p:cNvPr id="9" name="Graphic 8" descr="Map with pin outline">
            <a:extLst>
              <a:ext uri="{FF2B5EF4-FFF2-40B4-BE49-F238E27FC236}">
                <a16:creationId xmlns:a16="http://schemas.microsoft.com/office/drawing/2014/main" id="{FA53F1AF-5FE7-FA70-F840-D02BE44B1C55}"/>
              </a:ext>
            </a:extLst>
          </p:cNvPr>
          <p:cNvPicPr>
            <a:picLocks noChangeAspect="1"/>
          </p:cNvPicPr>
          <p:nvPr/>
        </p:nvPicPr>
        <p:blipFill>
          <a:blip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77643" y="2451513"/>
            <a:ext cx="685697" cy="685697"/>
          </a:xfrm>
          <a:prstGeom prst="rect">
            <a:avLst/>
          </a:prstGeom>
        </p:spPr>
      </p:pic>
      <p:sp>
        <p:nvSpPr>
          <p:cNvPr id="10" name="TextBox 9">
            <a:extLst>
              <a:ext uri="{FF2B5EF4-FFF2-40B4-BE49-F238E27FC236}">
                <a16:creationId xmlns:a16="http://schemas.microsoft.com/office/drawing/2014/main" id="{DEFEA34B-4088-2C1F-48EF-FFB54D842283}"/>
              </a:ext>
            </a:extLst>
          </p:cNvPr>
          <p:cNvSpPr txBox="1"/>
          <p:nvPr/>
        </p:nvSpPr>
        <p:spPr>
          <a:xfrm>
            <a:off x="448092" y="4764955"/>
            <a:ext cx="450598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GB" b="1" dirty="0">
                <a:solidFill>
                  <a:srgbClr val="002060"/>
                </a:solidFill>
                <a:latin typeface="Arial Narrow" panose="020B0606020202030204" pitchFamily="34" charset="0"/>
                <a:cs typeface="Arial" panose="020B0604020202020204" pitchFamily="34" charset="0"/>
              </a:rPr>
              <a:t>Better information for better decisions </a:t>
            </a:r>
          </a:p>
          <a:p>
            <a:pPr>
              <a:defRPr/>
            </a:pPr>
            <a:r>
              <a:rPr lang="en-GB" dirty="0">
                <a:latin typeface="Arial Narrow" panose="020B0606020202030204" pitchFamily="34" charset="0"/>
                <a:cs typeface="Arial" panose="020B0604020202020204" pitchFamily="34" charset="0"/>
              </a:rPr>
              <a:t>– increases comparability, transparency and usefulness of information</a:t>
            </a:r>
          </a:p>
        </p:txBody>
      </p:sp>
      <p:sp>
        <p:nvSpPr>
          <p:cNvPr id="11" name="Text Placeholder 4">
            <a:extLst>
              <a:ext uri="{FF2B5EF4-FFF2-40B4-BE49-F238E27FC236}">
                <a16:creationId xmlns:a16="http://schemas.microsoft.com/office/drawing/2014/main" id="{64AE085A-625D-3ED1-DFC3-963F026BD3A9}"/>
              </a:ext>
            </a:extLst>
          </p:cNvPr>
          <p:cNvSpPr txBox="1">
            <a:spLocks/>
          </p:cNvSpPr>
          <p:nvPr/>
        </p:nvSpPr>
        <p:spPr>
          <a:xfrm>
            <a:off x="631154" y="3230318"/>
            <a:ext cx="2496151" cy="1143025"/>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2000" kern="1200">
                <a:solidFill>
                  <a:srgbClr val="5F6062"/>
                </a:solidFill>
                <a:latin typeface="Arial" panose="020B0604020202020204" pitchFamily="34" charset="0"/>
                <a:ea typeface="+mn-ea"/>
                <a:cs typeface="Arial" panose="020B0604020202020204" pitchFamily="34" charset="0"/>
              </a:defRPr>
            </a:lvl1pPr>
            <a:lvl2pPr marL="266700"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2pPr>
            <a:lvl3pPr marL="541338" indent="-254000" algn="l" defTabSz="914400" rtl="0" eaLnBrk="1" latinLnBrk="0" hangingPunct="1">
              <a:lnSpc>
                <a:spcPct val="100000"/>
              </a:lnSpc>
              <a:spcBef>
                <a:spcPts val="500"/>
              </a:spcBef>
              <a:buFont typeface="Wingdings" panose="05000000000000000000" pitchFamily="2" charset="2"/>
              <a:buChar char="§"/>
              <a:defRPr sz="2000" kern="1200">
                <a:solidFill>
                  <a:srgbClr val="5F6062"/>
                </a:solidFill>
                <a:latin typeface="Arial" panose="020B0604020202020204" pitchFamily="34" charset="0"/>
                <a:ea typeface="+mn-ea"/>
                <a:cs typeface="Arial" panose="020B0604020202020204" pitchFamily="34" charset="0"/>
              </a:defRPr>
            </a:lvl3pPr>
            <a:lvl4pPr marL="808038"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4pPr>
            <a:lvl5pPr marL="1074738"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Clr>
                <a:srgbClr val="072071"/>
              </a:buClr>
              <a:defRPr/>
            </a:pPr>
            <a:r>
              <a:rPr lang="en-GB" sz="1600" dirty="0">
                <a:solidFill>
                  <a:schemeClr val="tx1"/>
                </a:solidFill>
                <a:latin typeface="Arial Narrow" panose="020B0606020202030204" pitchFamily="34" charset="0"/>
                <a:cs typeface="Arial"/>
              </a:rPr>
              <a:t>New required subtotals in the profit or loss, including ‘operating profit’</a:t>
            </a:r>
          </a:p>
          <a:p>
            <a:pPr algn="ctr">
              <a:defRPr/>
            </a:pPr>
            <a:endParaRPr lang="en-GB" sz="1600" dirty="0">
              <a:solidFill>
                <a:schemeClr val="tx1"/>
              </a:solidFill>
              <a:latin typeface="Arial Narrow" panose="020B0606020202030204" pitchFamily="34" charset="0"/>
            </a:endParaRPr>
          </a:p>
        </p:txBody>
      </p:sp>
      <p:sp>
        <p:nvSpPr>
          <p:cNvPr id="12" name="Text Placeholder 4">
            <a:extLst>
              <a:ext uri="{FF2B5EF4-FFF2-40B4-BE49-F238E27FC236}">
                <a16:creationId xmlns:a16="http://schemas.microsoft.com/office/drawing/2014/main" id="{DCC2F758-FEA3-9DF7-1A37-5A69AF8B7333}"/>
              </a:ext>
            </a:extLst>
          </p:cNvPr>
          <p:cNvSpPr txBox="1">
            <a:spLocks/>
          </p:cNvSpPr>
          <p:nvPr/>
        </p:nvSpPr>
        <p:spPr>
          <a:xfrm>
            <a:off x="3321150" y="3276824"/>
            <a:ext cx="2695549" cy="1143025"/>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800" kern="1200">
                <a:solidFill>
                  <a:srgbClr val="5F6062"/>
                </a:solidFill>
                <a:latin typeface="Arial" panose="020B0604020202020204" pitchFamily="34" charset="0"/>
                <a:ea typeface="+mn-ea"/>
                <a:cs typeface="Arial" panose="020B0604020202020204" pitchFamily="34" charset="0"/>
              </a:defRPr>
            </a:lvl1pPr>
            <a:lvl2pPr marL="266700"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2pPr>
            <a:lvl3pPr marL="541338" indent="-274638" algn="l" defTabSz="914400" rtl="0" eaLnBrk="1" latinLnBrk="0" hangingPunct="1">
              <a:lnSpc>
                <a:spcPct val="100000"/>
              </a:lnSpc>
              <a:spcBef>
                <a:spcPts val="500"/>
              </a:spcBef>
              <a:buFont typeface="Wingdings" panose="05000000000000000000" pitchFamily="2" charset="2"/>
              <a:buChar char="§"/>
              <a:defRPr sz="1800" kern="1200">
                <a:solidFill>
                  <a:srgbClr val="5F6062"/>
                </a:solidFill>
                <a:latin typeface="Arial" panose="020B0604020202020204" pitchFamily="34" charset="0"/>
                <a:ea typeface="+mn-ea"/>
                <a:cs typeface="Arial" panose="020B0604020202020204" pitchFamily="34" charset="0"/>
              </a:defRPr>
            </a:lvl3pPr>
            <a:lvl4pPr marL="808038"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4pPr>
            <a:lvl5pPr marL="1074738"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Clr>
                <a:srgbClr val="072071"/>
              </a:buClr>
              <a:defRPr/>
            </a:pPr>
            <a:r>
              <a:rPr lang="en-GB" sz="1600" dirty="0">
                <a:solidFill>
                  <a:schemeClr val="tx1"/>
                </a:solidFill>
                <a:latin typeface="Arial Narrow" panose="020B0606020202030204" pitchFamily="34" charset="0"/>
                <a:cs typeface="Arial"/>
              </a:rPr>
              <a:t>Disclosures about management-defined performance measures (MPMs) </a:t>
            </a:r>
          </a:p>
          <a:p>
            <a:pPr algn="ctr">
              <a:defRPr/>
            </a:pPr>
            <a:endParaRPr lang="en-GB" sz="1600" dirty="0">
              <a:solidFill>
                <a:schemeClr val="tx1"/>
              </a:solidFill>
              <a:latin typeface="Arial Narrow" panose="020B0606020202030204" pitchFamily="34" charset="0"/>
            </a:endParaRPr>
          </a:p>
        </p:txBody>
      </p:sp>
      <p:sp>
        <p:nvSpPr>
          <p:cNvPr id="13" name="Text Placeholder 4">
            <a:extLst>
              <a:ext uri="{FF2B5EF4-FFF2-40B4-BE49-F238E27FC236}">
                <a16:creationId xmlns:a16="http://schemas.microsoft.com/office/drawing/2014/main" id="{B888DC23-6E98-B147-55FB-450CB647DC9D}"/>
              </a:ext>
            </a:extLst>
          </p:cNvPr>
          <p:cNvSpPr txBox="1">
            <a:spLocks/>
          </p:cNvSpPr>
          <p:nvPr/>
        </p:nvSpPr>
        <p:spPr>
          <a:xfrm>
            <a:off x="6220466" y="3272686"/>
            <a:ext cx="2956635" cy="855673"/>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800" kern="1200">
                <a:solidFill>
                  <a:srgbClr val="5F6062"/>
                </a:solidFill>
                <a:latin typeface="Arial" panose="020B0604020202020204" pitchFamily="34" charset="0"/>
                <a:ea typeface="+mn-ea"/>
                <a:cs typeface="Arial" panose="020B0604020202020204" pitchFamily="34" charset="0"/>
              </a:defRPr>
            </a:lvl1pPr>
            <a:lvl2pPr marL="266700"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2pPr>
            <a:lvl3pPr marL="541338" indent="-274638" algn="l" defTabSz="914400" rtl="0" eaLnBrk="1" latinLnBrk="0" hangingPunct="1">
              <a:lnSpc>
                <a:spcPct val="100000"/>
              </a:lnSpc>
              <a:spcBef>
                <a:spcPts val="500"/>
              </a:spcBef>
              <a:buFont typeface="Wingdings" panose="05000000000000000000" pitchFamily="2" charset="2"/>
              <a:buChar char="§"/>
              <a:defRPr sz="1800" kern="1200">
                <a:solidFill>
                  <a:srgbClr val="5F6062"/>
                </a:solidFill>
                <a:latin typeface="Arial" panose="020B0604020202020204" pitchFamily="34" charset="0"/>
                <a:ea typeface="+mn-ea"/>
                <a:cs typeface="Arial" panose="020B0604020202020204" pitchFamily="34" charset="0"/>
              </a:defRPr>
            </a:lvl3pPr>
            <a:lvl4pPr marL="808038"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4pPr>
            <a:lvl5pPr marL="1074738" indent="-266700" algn="l" defTabSz="914400" rtl="0" eaLnBrk="1" latinLnBrk="0" hangingPunct="1">
              <a:lnSpc>
                <a:spcPct val="100000"/>
              </a:lnSpc>
              <a:spcBef>
                <a:spcPts val="500"/>
              </a:spcBef>
              <a:buFont typeface="Arial" panose="020B0604020202020204" pitchFamily="34" charset="0"/>
              <a:buChar char="•"/>
              <a:defRPr sz="1800" kern="1200">
                <a:solidFill>
                  <a:srgbClr val="5F606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Clr>
                <a:srgbClr val="072071"/>
              </a:buClr>
              <a:defRPr/>
            </a:pPr>
            <a:r>
              <a:rPr lang="en-GB" sz="1600" dirty="0">
                <a:solidFill>
                  <a:schemeClr val="tx1"/>
                </a:solidFill>
                <a:latin typeface="Arial Narrow" panose="020B0606020202030204" pitchFamily="34" charset="0"/>
                <a:cs typeface="Arial"/>
              </a:rPr>
              <a:t>Enhanced requirements on grouping of information (aggregation and disaggregation)</a:t>
            </a:r>
          </a:p>
          <a:p>
            <a:pPr algn="ctr">
              <a:defRPr/>
            </a:pPr>
            <a:endParaRPr lang="en-GB" sz="1600" dirty="0">
              <a:solidFill>
                <a:schemeClr val="tx1"/>
              </a:solidFill>
              <a:latin typeface="Arial Narrow" panose="020B0606020202030204" pitchFamily="34" charset="0"/>
            </a:endParaRPr>
          </a:p>
        </p:txBody>
      </p:sp>
      <p:cxnSp>
        <p:nvCxnSpPr>
          <p:cNvPr id="14" name="Straight Connector 13">
            <a:extLst>
              <a:ext uri="{FF2B5EF4-FFF2-40B4-BE49-F238E27FC236}">
                <a16:creationId xmlns:a16="http://schemas.microsoft.com/office/drawing/2014/main" id="{97FA9B8E-4F88-208B-8927-61C9EF93C6BE}"/>
              </a:ext>
            </a:extLst>
          </p:cNvPr>
          <p:cNvCxnSpPr>
            <a:cxnSpLocks/>
          </p:cNvCxnSpPr>
          <p:nvPr/>
        </p:nvCxnSpPr>
        <p:spPr>
          <a:xfrm>
            <a:off x="3158412" y="2378782"/>
            <a:ext cx="0" cy="17030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06E9725-A0F7-E256-9FD1-3BBF779C6041}"/>
              </a:ext>
            </a:extLst>
          </p:cNvPr>
          <p:cNvCxnSpPr>
            <a:cxnSpLocks/>
          </p:cNvCxnSpPr>
          <p:nvPr/>
        </p:nvCxnSpPr>
        <p:spPr>
          <a:xfrm>
            <a:off x="6176879" y="2425288"/>
            <a:ext cx="0" cy="17030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Graphic 15" descr="Magnifying glass with solid fill">
            <a:extLst>
              <a:ext uri="{FF2B5EF4-FFF2-40B4-BE49-F238E27FC236}">
                <a16:creationId xmlns:a16="http://schemas.microsoft.com/office/drawing/2014/main" id="{C2002A94-08FD-7F85-1FE1-CD061046482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269976" y="2438859"/>
            <a:ext cx="609503" cy="609503"/>
          </a:xfrm>
          <a:prstGeom prst="rect">
            <a:avLst/>
          </a:prstGeom>
        </p:spPr>
      </p:pic>
    </p:spTree>
    <p:extLst>
      <p:ext uri="{BB962C8B-B14F-4D97-AF65-F5344CB8AC3E}">
        <p14:creationId xmlns:p14="http://schemas.microsoft.com/office/powerpoint/2010/main" val="3093661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a:t>Complete set of financial statements</a:t>
            </a:r>
          </a:p>
        </p:txBody>
      </p:sp>
      <p:sp>
        <p:nvSpPr>
          <p:cNvPr id="3" name="Content Placeholder 2"/>
          <p:cNvSpPr>
            <a:spLocks noGrp="1"/>
          </p:cNvSpPr>
          <p:nvPr>
            <p:ph idx="1"/>
          </p:nvPr>
        </p:nvSpPr>
        <p:spPr/>
        <p:txBody>
          <a:bodyPr>
            <a:normAutofit/>
          </a:bodyPr>
          <a:lstStyle/>
          <a:p>
            <a:pPr>
              <a:buClrTx/>
              <a:buFont typeface="Wingdings" panose="05000000000000000000" pitchFamily="2" charset="2"/>
              <a:buChar char="§"/>
            </a:pPr>
            <a:r>
              <a:rPr lang="en-IN" dirty="0">
                <a:latin typeface="Arial Narrow" panose="020B0606020202030204" pitchFamily="34" charset="0"/>
              </a:rPr>
              <a:t>A statement of profit and loss</a:t>
            </a:r>
          </a:p>
          <a:p>
            <a:pPr>
              <a:buClrTx/>
              <a:buFont typeface="Wingdings" panose="05000000000000000000" pitchFamily="2" charset="2"/>
              <a:buChar char="§"/>
            </a:pPr>
            <a:r>
              <a:rPr lang="en-IN" dirty="0">
                <a:latin typeface="Arial Narrow" panose="020B0606020202030204" pitchFamily="34" charset="0"/>
              </a:rPr>
              <a:t>A  balance sheet</a:t>
            </a:r>
          </a:p>
          <a:p>
            <a:pPr>
              <a:buClrTx/>
              <a:buFont typeface="Wingdings" panose="05000000000000000000" pitchFamily="2" charset="2"/>
              <a:buChar char="§"/>
            </a:pPr>
            <a:r>
              <a:rPr lang="en-IN" dirty="0">
                <a:latin typeface="Arial Narrow" panose="020B0606020202030204" pitchFamily="34" charset="0"/>
              </a:rPr>
              <a:t>A statement of changes in equity</a:t>
            </a:r>
          </a:p>
          <a:p>
            <a:pPr>
              <a:buClrTx/>
              <a:buFont typeface="Wingdings" panose="05000000000000000000" pitchFamily="2" charset="2"/>
              <a:buChar char="§"/>
            </a:pPr>
            <a:r>
              <a:rPr lang="en-IN" dirty="0">
                <a:latin typeface="Arial Narrow" panose="020B0606020202030204" pitchFamily="34" charset="0"/>
              </a:rPr>
              <a:t>A statement of cash flows</a:t>
            </a:r>
          </a:p>
          <a:p>
            <a:pPr>
              <a:buClrTx/>
              <a:buFont typeface="Wingdings" panose="05000000000000000000" pitchFamily="2" charset="2"/>
              <a:buChar char="§"/>
            </a:pPr>
            <a:r>
              <a:rPr lang="en-IN" dirty="0">
                <a:latin typeface="Arial Narrow" panose="020B0606020202030204" pitchFamily="34" charset="0"/>
              </a:rPr>
              <a:t>Notes</a:t>
            </a:r>
          </a:p>
          <a:p>
            <a:pPr>
              <a:buClrTx/>
              <a:buFont typeface="Wingdings" panose="05000000000000000000" pitchFamily="2" charset="2"/>
              <a:buChar char="§"/>
            </a:pPr>
            <a:r>
              <a:rPr lang="en-IN" dirty="0">
                <a:latin typeface="Arial Narrow" panose="020B0606020202030204" pitchFamily="34" charset="0"/>
              </a:rPr>
              <a:t>Comparative information in respect of the </a:t>
            </a:r>
            <a:r>
              <a:rPr lang="en-IN" dirty="0" err="1">
                <a:latin typeface="Arial Narrow" panose="020B0606020202030204" pitchFamily="34" charset="0"/>
              </a:rPr>
              <a:t>preceeding</a:t>
            </a:r>
            <a:r>
              <a:rPr lang="en-IN" dirty="0">
                <a:latin typeface="Arial Narrow" panose="020B0606020202030204" pitchFamily="34" charset="0"/>
              </a:rPr>
              <a:t> period </a:t>
            </a:r>
          </a:p>
          <a:p>
            <a:pPr>
              <a:buClrTx/>
              <a:buFont typeface="Wingdings" panose="05000000000000000000" pitchFamily="2" charset="2"/>
              <a:buChar char="§"/>
            </a:pPr>
            <a:r>
              <a:rPr lang="en-IN" dirty="0">
                <a:latin typeface="Arial Narrow" panose="020B0606020202030204" pitchFamily="34" charset="0"/>
              </a:rPr>
              <a:t>A balance sheet as at the beginning of the </a:t>
            </a:r>
            <a:r>
              <a:rPr lang="en-IN" dirty="0" err="1">
                <a:latin typeface="Arial Narrow" panose="020B0606020202030204" pitchFamily="34" charset="0"/>
              </a:rPr>
              <a:t>preceeding</a:t>
            </a:r>
            <a:r>
              <a:rPr lang="en-IN" dirty="0">
                <a:latin typeface="Arial Narrow" panose="020B0606020202030204" pitchFamily="34" charset="0"/>
              </a:rPr>
              <a:t> period </a:t>
            </a:r>
          </a:p>
          <a:p>
            <a:endParaRPr lang="en-IN"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fld id="{1F28DAEE-427E-4030-87EA-38D724728595}" type="slidenum">
              <a:rPr lang="en-IN" smtClean="0"/>
              <a:t>16</a:t>
            </a:fld>
            <a:endParaRPr lang="en-IN" dirty="0"/>
          </a:p>
        </p:txBody>
      </p:sp>
      <p:sp>
        <p:nvSpPr>
          <p:cNvPr id="5" name="Right Brace 4"/>
          <p:cNvSpPr/>
          <p:nvPr/>
        </p:nvSpPr>
        <p:spPr>
          <a:xfrm>
            <a:off x="4146698" y="2420236"/>
            <a:ext cx="318976" cy="141413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6" name="Rectangle 5"/>
          <p:cNvSpPr/>
          <p:nvPr/>
        </p:nvSpPr>
        <p:spPr>
          <a:xfrm>
            <a:off x="5087680" y="2420237"/>
            <a:ext cx="2923953" cy="12971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solidFill>
                  <a:schemeClr val="tx1"/>
                </a:solidFill>
                <a:latin typeface="Arial Narrow" panose="020B0606020202030204" pitchFamily="34" charset="0"/>
              </a:rPr>
              <a:t>Primary financial statements</a:t>
            </a:r>
          </a:p>
        </p:txBody>
      </p:sp>
    </p:spTree>
    <p:extLst>
      <p:ext uri="{BB962C8B-B14F-4D97-AF65-F5344CB8AC3E}">
        <p14:creationId xmlns:p14="http://schemas.microsoft.com/office/powerpoint/2010/main" val="3831774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39B4F-B629-043C-03E7-902A3E7B4EED}"/>
              </a:ext>
            </a:extLst>
          </p:cNvPr>
          <p:cNvSpPr>
            <a:spLocks noGrp="1"/>
          </p:cNvSpPr>
          <p:nvPr>
            <p:ph type="title"/>
          </p:nvPr>
        </p:nvSpPr>
        <p:spPr/>
        <p:txBody>
          <a:bodyPr>
            <a:normAutofit fontScale="90000"/>
          </a:bodyPr>
          <a:lstStyle/>
          <a:p>
            <a:r>
              <a:rPr lang="en-US" dirty="0">
                <a:solidFill>
                  <a:srgbClr val="FFFF00"/>
                </a:solidFill>
              </a:rPr>
              <a:t>Categories and subtotals in the statement of profit and loss</a:t>
            </a:r>
          </a:p>
        </p:txBody>
      </p:sp>
      <p:sp>
        <p:nvSpPr>
          <p:cNvPr id="4" name="Slide Number Placeholder 3">
            <a:extLst>
              <a:ext uri="{FF2B5EF4-FFF2-40B4-BE49-F238E27FC236}">
                <a16:creationId xmlns:a16="http://schemas.microsoft.com/office/drawing/2014/main" id="{8F798C06-4DE6-F2E0-607E-5A8CE8B015E2}"/>
              </a:ext>
            </a:extLst>
          </p:cNvPr>
          <p:cNvSpPr>
            <a:spLocks noGrp="1"/>
          </p:cNvSpPr>
          <p:nvPr>
            <p:ph type="sldNum" sz="quarter" idx="12"/>
          </p:nvPr>
        </p:nvSpPr>
        <p:spPr/>
        <p:txBody>
          <a:bodyPr/>
          <a:lstStyle/>
          <a:p>
            <a:fld id="{1F28DAEE-427E-4030-87EA-38D724728595}" type="slidenum">
              <a:rPr lang="en-IN" smtClean="0"/>
              <a:t>17</a:t>
            </a:fld>
            <a:endParaRPr lang="en-IN" dirty="0"/>
          </a:p>
        </p:txBody>
      </p:sp>
      <p:sp>
        <p:nvSpPr>
          <p:cNvPr id="5" name="Text Placeholder 3">
            <a:extLst>
              <a:ext uri="{FF2B5EF4-FFF2-40B4-BE49-F238E27FC236}">
                <a16:creationId xmlns:a16="http://schemas.microsoft.com/office/drawing/2014/main" id="{ACE558F0-838D-3554-8223-8A386232E778}"/>
              </a:ext>
            </a:extLst>
          </p:cNvPr>
          <p:cNvSpPr txBox="1">
            <a:spLocks/>
          </p:cNvSpPr>
          <p:nvPr/>
        </p:nvSpPr>
        <p:spPr>
          <a:xfrm>
            <a:off x="448092" y="2244363"/>
            <a:ext cx="2629252" cy="1916933"/>
          </a:xfrm>
          <a:prstGeom prst="rect">
            <a:avLst/>
          </a:prstGeom>
        </p:spPr>
        <p:txBody>
          <a:bodyPr vert="horz" lIns="91440" tIns="45720" rIns="91440" bIns="45720" rtlCol="0" anchor="ctr"/>
          <a:lstStyle>
            <a:defPPr>
              <a:defRPr lang="en-US"/>
            </a:defPPr>
            <a:lvl1pPr marL="0" algn="r" defTabSz="914400" rtl="0" eaLnBrk="1" latinLnBrk="0" hangingPunct="1">
              <a:defRPr sz="1100" b="1" kern="1200">
                <a:solidFill>
                  <a:srgbClr val="366658"/>
                </a:solidFill>
                <a:latin typeface="Arial Narrow" panose="020B0606020202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2000" dirty="0">
                <a:solidFill>
                  <a:schemeClr val="tx1"/>
                </a:solidFill>
              </a:rPr>
              <a:t>Investors’ concerns</a:t>
            </a:r>
          </a:p>
          <a:p>
            <a:pPr marL="285750" indent="-285750" algn="just">
              <a:buFont typeface="Arial" panose="020B0604020202020204" pitchFamily="34" charset="0"/>
              <a:buChar char="•"/>
            </a:pPr>
            <a:r>
              <a:rPr lang="en-GB" sz="1800" b="0" dirty="0">
                <a:solidFill>
                  <a:schemeClr val="tx1"/>
                </a:solidFill>
              </a:rPr>
              <a:t>Difficulty comparing financial performance because companies’ statement of profit and loss vary in content and structure</a:t>
            </a:r>
          </a:p>
        </p:txBody>
      </p:sp>
      <p:sp>
        <p:nvSpPr>
          <p:cNvPr id="6" name="Text Placeholder 4">
            <a:extLst>
              <a:ext uri="{FF2B5EF4-FFF2-40B4-BE49-F238E27FC236}">
                <a16:creationId xmlns:a16="http://schemas.microsoft.com/office/drawing/2014/main" id="{035F69B3-61CC-5293-8B55-49B5EC81ED23}"/>
              </a:ext>
            </a:extLst>
          </p:cNvPr>
          <p:cNvSpPr txBox="1">
            <a:spLocks/>
          </p:cNvSpPr>
          <p:nvPr/>
        </p:nvSpPr>
        <p:spPr>
          <a:xfrm>
            <a:off x="3309889" y="2244362"/>
            <a:ext cx="5283268" cy="3493360"/>
          </a:xfrm>
          <a:prstGeom prst="rect">
            <a:avLst/>
          </a:prstGeom>
          <a:solidFill>
            <a:schemeClr val="bg2">
              <a:lumMod val="95000"/>
            </a:schemeClr>
          </a:solidFill>
        </p:spPr>
        <p:txBody>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a:buClr>
                <a:schemeClr val="tx1"/>
              </a:buClr>
              <a:buFont typeface="Wingdings" panose="05000000000000000000" pitchFamily="2" charset="2"/>
              <a:buChar char="q"/>
            </a:pPr>
            <a:r>
              <a:rPr lang="en-GB" sz="1600" b="1" dirty="0">
                <a:solidFill>
                  <a:schemeClr val="tx1"/>
                </a:solidFill>
                <a:latin typeface="Arial Narrow" panose="020B0606020202030204" pitchFamily="34" charset="0"/>
              </a:rPr>
              <a:t>Ind AS 118 introduces</a:t>
            </a:r>
          </a:p>
          <a:p>
            <a:pPr marL="285750" indent="-285750">
              <a:buClr>
                <a:schemeClr val="tx1"/>
              </a:buClr>
              <a:buFont typeface="Arial" panose="020B0604020202020204" pitchFamily="34" charset="0"/>
              <a:buChar char="•"/>
            </a:pPr>
            <a:r>
              <a:rPr lang="en-GB" sz="1600" dirty="0">
                <a:solidFill>
                  <a:schemeClr val="tx1"/>
                </a:solidFill>
                <a:latin typeface="Arial Narrow" panose="020B0606020202030204" pitchFamily="34" charset="0"/>
              </a:rPr>
              <a:t>Three new defined categories to provide a consistent structure of the statement of profit or loss:</a:t>
            </a:r>
          </a:p>
          <a:p>
            <a:pPr marL="552450" lvl="1" indent="-285750">
              <a:buClr>
                <a:schemeClr val="tx1"/>
              </a:buClr>
              <a:buFont typeface="Wingdings" panose="05000000000000000000" pitchFamily="2" charset="2"/>
              <a:buChar char="§"/>
            </a:pPr>
            <a:r>
              <a:rPr lang="en-GB" b="1" dirty="0">
                <a:solidFill>
                  <a:schemeClr val="tx1"/>
                </a:solidFill>
                <a:latin typeface="Arial Narrow" panose="020B0606020202030204" pitchFamily="34" charset="0"/>
              </a:rPr>
              <a:t>Operating</a:t>
            </a:r>
          </a:p>
          <a:p>
            <a:pPr marL="552450" lvl="1" indent="-285750">
              <a:buClr>
                <a:schemeClr val="tx1"/>
              </a:buClr>
              <a:buFont typeface="Wingdings" panose="05000000000000000000" pitchFamily="2" charset="2"/>
              <a:buChar char="§"/>
            </a:pPr>
            <a:r>
              <a:rPr lang="en-GB" b="1" dirty="0">
                <a:solidFill>
                  <a:schemeClr val="tx1"/>
                </a:solidFill>
                <a:latin typeface="Arial Narrow" panose="020B0606020202030204" pitchFamily="34" charset="0"/>
              </a:rPr>
              <a:t>Investing</a:t>
            </a:r>
          </a:p>
          <a:p>
            <a:pPr marL="552450" lvl="1" indent="-285750">
              <a:buClr>
                <a:schemeClr val="tx1"/>
              </a:buClr>
              <a:buFont typeface="Wingdings" panose="05000000000000000000" pitchFamily="2" charset="2"/>
              <a:buChar char="§"/>
            </a:pPr>
            <a:r>
              <a:rPr lang="en-GB" b="1" dirty="0">
                <a:solidFill>
                  <a:schemeClr val="tx1"/>
                </a:solidFill>
                <a:latin typeface="Arial Narrow" panose="020B0606020202030204" pitchFamily="34" charset="0"/>
              </a:rPr>
              <a:t>Financing</a:t>
            </a:r>
          </a:p>
          <a:p>
            <a:pPr marL="285750" lvl="1" indent="-285750">
              <a:buClr>
                <a:schemeClr val="tx1"/>
              </a:buClr>
              <a:buFont typeface="Arial" panose="020B0604020202020204" pitchFamily="34" charset="0"/>
              <a:buChar char="•"/>
            </a:pPr>
            <a:r>
              <a:rPr lang="en-IN" dirty="0">
                <a:solidFill>
                  <a:schemeClr val="tx1"/>
                </a:solidFill>
                <a:latin typeface="Arial Narrow" panose="020B0606020202030204" pitchFamily="34" charset="0"/>
              </a:rPr>
              <a:t>plus </a:t>
            </a:r>
            <a:r>
              <a:rPr lang="en-IN" b="1" dirty="0">
                <a:solidFill>
                  <a:schemeClr val="tx1"/>
                </a:solidFill>
                <a:latin typeface="Arial Narrow" panose="020B0606020202030204" pitchFamily="34" charset="0"/>
              </a:rPr>
              <a:t>income taxes </a:t>
            </a:r>
            <a:r>
              <a:rPr lang="en-IN" dirty="0">
                <a:solidFill>
                  <a:schemeClr val="tx1"/>
                </a:solidFill>
                <a:latin typeface="Arial Narrow" panose="020B0606020202030204" pitchFamily="34" charset="0"/>
              </a:rPr>
              <a:t>and </a:t>
            </a:r>
            <a:r>
              <a:rPr lang="en-IN" b="1" dirty="0">
                <a:solidFill>
                  <a:schemeClr val="tx1"/>
                </a:solidFill>
                <a:latin typeface="Arial Narrow" panose="020B0606020202030204" pitchFamily="34" charset="0"/>
              </a:rPr>
              <a:t>discontinued operations </a:t>
            </a:r>
            <a:endParaRPr lang="en-GB" b="1" dirty="0">
              <a:solidFill>
                <a:schemeClr val="tx1"/>
              </a:solidFill>
              <a:latin typeface="Arial Narrow" panose="020B0606020202030204" pitchFamily="34" charset="0"/>
            </a:endParaRPr>
          </a:p>
          <a:p>
            <a:pPr>
              <a:buClr>
                <a:schemeClr val="tx1"/>
              </a:buClr>
              <a:buFont typeface="Wingdings" panose="05000000000000000000" pitchFamily="2" charset="2"/>
              <a:buChar char="q"/>
            </a:pPr>
            <a:r>
              <a:rPr lang="en-GB" sz="1600" dirty="0">
                <a:solidFill>
                  <a:schemeClr val="tx1"/>
                </a:solidFill>
                <a:latin typeface="Arial Narrow" panose="020B0606020202030204" pitchFamily="34" charset="0"/>
              </a:rPr>
              <a:t>Two new required subtotals to enable analysis:</a:t>
            </a:r>
          </a:p>
          <a:p>
            <a:pPr marL="552450" lvl="1" indent="-285750">
              <a:buClr>
                <a:schemeClr val="tx1"/>
              </a:buClr>
              <a:buFont typeface="Wingdings" panose="05000000000000000000" pitchFamily="2" charset="2"/>
              <a:buChar char="§"/>
            </a:pPr>
            <a:r>
              <a:rPr lang="en-GB" dirty="0">
                <a:solidFill>
                  <a:schemeClr val="tx1"/>
                </a:solidFill>
                <a:latin typeface="Arial Narrow" panose="020B0606020202030204" pitchFamily="34" charset="0"/>
              </a:rPr>
              <a:t>operating profit</a:t>
            </a:r>
          </a:p>
          <a:p>
            <a:pPr marL="552450" lvl="1" indent="-285750">
              <a:buClr>
                <a:schemeClr val="tx1"/>
              </a:buClr>
              <a:buFont typeface="Wingdings" panose="05000000000000000000" pitchFamily="2" charset="2"/>
              <a:buChar char="§"/>
            </a:pPr>
            <a:r>
              <a:rPr lang="en-GB" dirty="0">
                <a:solidFill>
                  <a:schemeClr val="tx1"/>
                </a:solidFill>
                <a:latin typeface="Arial Narrow" panose="020B0606020202030204" pitchFamily="34" charset="0"/>
              </a:rPr>
              <a:t>profit before financing and taxes</a:t>
            </a:r>
          </a:p>
        </p:txBody>
      </p:sp>
    </p:spTree>
    <p:extLst>
      <p:ext uri="{BB962C8B-B14F-4D97-AF65-F5344CB8AC3E}">
        <p14:creationId xmlns:p14="http://schemas.microsoft.com/office/powerpoint/2010/main" val="2067748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DF0A3-54D6-B11B-21A3-3A894AEC8E74}"/>
              </a:ext>
            </a:extLst>
          </p:cNvPr>
          <p:cNvSpPr>
            <a:spLocks noGrp="1"/>
          </p:cNvSpPr>
          <p:nvPr>
            <p:ph type="title"/>
          </p:nvPr>
        </p:nvSpPr>
        <p:spPr>
          <a:xfrm>
            <a:off x="474454" y="766190"/>
            <a:ext cx="7124284" cy="712693"/>
          </a:xfrm>
        </p:spPr>
        <p:txBody>
          <a:bodyPr/>
          <a:lstStyle/>
          <a:p>
            <a:r>
              <a:rPr lang="en-US" dirty="0">
                <a:solidFill>
                  <a:srgbClr val="FFFF00"/>
                </a:solidFill>
              </a:rPr>
              <a:t>New required subtotals </a:t>
            </a:r>
          </a:p>
        </p:txBody>
      </p:sp>
      <p:sp>
        <p:nvSpPr>
          <p:cNvPr id="4" name="Slide Number Placeholder 3">
            <a:extLst>
              <a:ext uri="{FF2B5EF4-FFF2-40B4-BE49-F238E27FC236}">
                <a16:creationId xmlns:a16="http://schemas.microsoft.com/office/drawing/2014/main" id="{BCC78FE7-6B76-6680-F27C-4DF4764D5849}"/>
              </a:ext>
            </a:extLst>
          </p:cNvPr>
          <p:cNvSpPr>
            <a:spLocks noGrp="1"/>
          </p:cNvSpPr>
          <p:nvPr>
            <p:ph type="sldNum" sz="quarter" idx="12"/>
          </p:nvPr>
        </p:nvSpPr>
        <p:spPr/>
        <p:txBody>
          <a:bodyPr/>
          <a:lstStyle/>
          <a:p>
            <a:fld id="{1F28DAEE-427E-4030-87EA-38D724728595}" type="slidenum">
              <a:rPr lang="en-IN" smtClean="0"/>
              <a:t>18</a:t>
            </a:fld>
            <a:endParaRPr lang="en-IN" dirty="0"/>
          </a:p>
        </p:txBody>
      </p:sp>
      <p:sp>
        <p:nvSpPr>
          <p:cNvPr id="10" name="Rounded Rectangle 9"/>
          <p:cNvSpPr/>
          <p:nvPr/>
        </p:nvSpPr>
        <p:spPr>
          <a:xfrm>
            <a:off x="474454" y="2453138"/>
            <a:ext cx="8039818" cy="27173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ü"/>
            </a:pPr>
            <a:r>
              <a:rPr lang="en-IN" b="1" dirty="0">
                <a:solidFill>
                  <a:schemeClr val="tx1"/>
                </a:solidFill>
                <a:latin typeface="Arial Narrow" panose="020B0606020202030204" pitchFamily="34" charset="0"/>
              </a:rPr>
              <a:t>Operating profit or loss- </a:t>
            </a:r>
            <a:r>
              <a:rPr lang="en-IN" dirty="0">
                <a:solidFill>
                  <a:schemeClr val="tx1"/>
                </a:solidFill>
                <a:latin typeface="Arial Narrow" panose="020B0606020202030204" pitchFamily="34" charset="0"/>
              </a:rPr>
              <a:t>The total of all income and expenses classified in the operating category.</a:t>
            </a:r>
          </a:p>
          <a:p>
            <a:pPr marL="285750" indent="-285750" algn="just">
              <a:buFont typeface="Arial" panose="020B0604020202020204" pitchFamily="34" charset="0"/>
              <a:buChar char="•"/>
            </a:pPr>
            <a:r>
              <a:rPr lang="en-GB" dirty="0">
                <a:solidFill>
                  <a:schemeClr val="tx1"/>
                </a:solidFill>
                <a:latin typeface="Arial Narrow" panose="020B0606020202030204" pitchFamily="34" charset="0"/>
              </a:rPr>
              <a:t>Gives a complete picture of a company’s operations.</a:t>
            </a:r>
          </a:p>
          <a:p>
            <a:endParaRPr lang="en-IN" dirty="0">
              <a:solidFill>
                <a:schemeClr val="tx1"/>
              </a:solidFill>
              <a:latin typeface="Arial Narrow" panose="020B0606020202030204" pitchFamily="34" charset="0"/>
            </a:endParaRPr>
          </a:p>
          <a:p>
            <a:endParaRPr lang="en-IN" dirty="0">
              <a:solidFill>
                <a:schemeClr val="tx1"/>
              </a:solidFill>
              <a:latin typeface="Arial Narrow" panose="020B0606020202030204" pitchFamily="34" charset="0"/>
            </a:endParaRPr>
          </a:p>
          <a:p>
            <a:pPr marL="285750" indent="-285750" algn="just">
              <a:buFont typeface="Wingdings" panose="05000000000000000000" pitchFamily="2" charset="2"/>
              <a:buChar char="ü"/>
            </a:pPr>
            <a:r>
              <a:rPr lang="en-GB" b="1" dirty="0">
                <a:solidFill>
                  <a:schemeClr val="tx1"/>
                </a:solidFill>
                <a:latin typeface="Arial Narrow" panose="020B0606020202030204" pitchFamily="34" charset="0"/>
              </a:rPr>
              <a:t>Profit before financing and income taxes - </a:t>
            </a:r>
            <a:r>
              <a:rPr lang="en-IN" dirty="0">
                <a:solidFill>
                  <a:schemeClr val="tx1"/>
                </a:solidFill>
                <a:latin typeface="Arial Narrow" panose="020B0606020202030204" pitchFamily="34" charset="0"/>
              </a:rPr>
              <a:t>The total of operating profit or loss and all income and expenses classified in the investing category.</a:t>
            </a:r>
          </a:p>
          <a:p>
            <a:pPr marL="285750" indent="-285750" algn="just">
              <a:buFont typeface="Arial" panose="020B0604020202020204" pitchFamily="34" charset="0"/>
              <a:buChar char="•"/>
            </a:pPr>
            <a:r>
              <a:rPr lang="en-GB" dirty="0">
                <a:solidFill>
                  <a:schemeClr val="tx1"/>
                </a:solidFill>
                <a:latin typeface="Arial Narrow" panose="020B0606020202030204" pitchFamily="34" charset="0"/>
              </a:rPr>
              <a:t>Gives a picture of a company’s performance before the effects of its financing. </a:t>
            </a:r>
            <a:endParaRPr lang="en-IN"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032000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DF0A3-54D6-B11B-21A3-3A894AEC8E74}"/>
              </a:ext>
            </a:extLst>
          </p:cNvPr>
          <p:cNvSpPr>
            <a:spLocks noGrp="1"/>
          </p:cNvSpPr>
          <p:nvPr>
            <p:ph type="title"/>
          </p:nvPr>
        </p:nvSpPr>
        <p:spPr>
          <a:xfrm>
            <a:off x="500092" y="754864"/>
            <a:ext cx="7787382" cy="712693"/>
          </a:xfrm>
        </p:spPr>
        <p:txBody>
          <a:bodyPr>
            <a:noAutofit/>
          </a:bodyPr>
          <a:lstStyle/>
          <a:p>
            <a:pPr lvl="0">
              <a:defRPr/>
            </a:pPr>
            <a:r>
              <a:rPr lang="en-GB" sz="2600" dirty="0"/>
              <a:t>Statement of profit and loss for most companies</a:t>
            </a:r>
          </a:p>
        </p:txBody>
      </p:sp>
      <p:sp>
        <p:nvSpPr>
          <p:cNvPr id="4" name="Slide Number Placeholder 3">
            <a:extLst>
              <a:ext uri="{FF2B5EF4-FFF2-40B4-BE49-F238E27FC236}">
                <a16:creationId xmlns:a16="http://schemas.microsoft.com/office/drawing/2014/main" id="{BCC78FE7-6B76-6680-F27C-4DF4764D5849}"/>
              </a:ext>
            </a:extLst>
          </p:cNvPr>
          <p:cNvSpPr>
            <a:spLocks noGrp="1"/>
          </p:cNvSpPr>
          <p:nvPr>
            <p:ph type="sldNum" sz="quarter" idx="12"/>
          </p:nvPr>
        </p:nvSpPr>
        <p:spPr/>
        <p:txBody>
          <a:bodyPr/>
          <a:lstStyle/>
          <a:p>
            <a:fld id="{1F28DAEE-427E-4030-87EA-38D724728595}" type="slidenum">
              <a:rPr lang="en-IN" smtClean="0"/>
              <a:t>19</a:t>
            </a:fld>
            <a:endParaRPr lang="en-IN" dirty="0"/>
          </a:p>
        </p:txBody>
      </p:sp>
      <p:graphicFrame>
        <p:nvGraphicFramePr>
          <p:cNvPr id="8" name="Table 6">
            <a:extLst>
              <a:ext uri="{FF2B5EF4-FFF2-40B4-BE49-F238E27FC236}">
                <a16:creationId xmlns:a16="http://schemas.microsoft.com/office/drawing/2014/main" id="{AFD57A29-5B63-DEDA-B33E-E90CF3D25519}"/>
              </a:ext>
            </a:extLst>
          </p:cNvPr>
          <p:cNvGraphicFramePr>
            <a:graphicFrameLocks noGrp="1"/>
          </p:cNvGraphicFramePr>
          <p:nvPr/>
        </p:nvGraphicFramePr>
        <p:xfrm>
          <a:off x="490347" y="2163183"/>
          <a:ext cx="4538855" cy="3792892"/>
        </p:xfrm>
        <a:graphic>
          <a:graphicData uri="http://schemas.openxmlformats.org/drawingml/2006/table">
            <a:tbl>
              <a:tblPr firstRow="1" bandRow="1">
                <a:tableStyleId>{16D9F66E-5EB9-4882-86FB-DCBF35E3C3E4}</a:tableStyleId>
              </a:tblPr>
              <a:tblGrid>
                <a:gridCol w="3230983">
                  <a:extLst>
                    <a:ext uri="{9D8B030D-6E8A-4147-A177-3AD203B41FA5}">
                      <a16:colId xmlns:a16="http://schemas.microsoft.com/office/drawing/2014/main" val="2639745050"/>
                    </a:ext>
                  </a:extLst>
                </a:gridCol>
                <a:gridCol w="256264">
                  <a:extLst>
                    <a:ext uri="{9D8B030D-6E8A-4147-A177-3AD203B41FA5}">
                      <a16:colId xmlns:a16="http://schemas.microsoft.com/office/drawing/2014/main" val="2416289221"/>
                    </a:ext>
                  </a:extLst>
                </a:gridCol>
                <a:gridCol w="1051608">
                  <a:extLst>
                    <a:ext uri="{9D8B030D-6E8A-4147-A177-3AD203B41FA5}">
                      <a16:colId xmlns:a16="http://schemas.microsoft.com/office/drawing/2014/main" val="179401146"/>
                    </a:ext>
                  </a:extLst>
                </a:gridCol>
              </a:tblGrid>
              <a:tr h="178265">
                <a:tc>
                  <a:txBody>
                    <a:bodyPr/>
                    <a:lstStyle/>
                    <a:p>
                      <a:r>
                        <a:rPr lang="en-GB" sz="800" b="0" dirty="0">
                          <a:latin typeface="Arial" panose="020B0604020202020204" pitchFamily="34" charset="0"/>
                          <a:cs typeface="Arial" panose="020B0604020202020204" pitchFamily="34" charset="0"/>
                        </a:rPr>
                        <a:t>Revenue</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9">
                  <a:txBody>
                    <a:bodyPr/>
                    <a:lstStyle/>
                    <a:p>
                      <a:pPr algn="ctr"/>
                      <a:r>
                        <a:rPr lang="en-GB" sz="1200" b="1" dirty="0">
                          <a:solidFill>
                            <a:schemeClr val="bg1"/>
                          </a:solidFill>
                          <a:latin typeface="Arial" panose="020B0604020202020204" pitchFamily="34" charset="0"/>
                          <a:cs typeface="Arial" panose="020B0604020202020204" pitchFamily="34" charset="0"/>
                        </a:rPr>
                        <a:t>Operating</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40476768"/>
                  </a:ext>
                </a:extLst>
              </a:tr>
              <a:tr h="178265">
                <a:tc>
                  <a:txBody>
                    <a:bodyPr/>
                    <a:lstStyle/>
                    <a:p>
                      <a:r>
                        <a:rPr lang="en-GB" sz="800">
                          <a:latin typeface="Arial" panose="020B0604020202020204" pitchFamily="34" charset="0"/>
                          <a:cs typeface="Arial" panose="020B0604020202020204" pitchFamily="34" charset="0"/>
                        </a:rPr>
                        <a:t>Cost of sales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33419884"/>
                  </a:ext>
                </a:extLst>
              </a:tr>
              <a:tr h="178265">
                <a:tc>
                  <a:txBody>
                    <a:bodyPr/>
                    <a:lstStyle/>
                    <a:p>
                      <a:r>
                        <a:rPr lang="en-GB" sz="800" b="1" dirty="0">
                          <a:latin typeface="Arial" panose="020B0604020202020204" pitchFamily="34" charset="0"/>
                          <a:cs typeface="Arial" panose="020B0604020202020204" pitchFamily="34" charset="0"/>
                        </a:rPr>
                        <a:t>Gross profit</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solid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41605622"/>
                  </a:ext>
                </a:extLst>
              </a:tr>
              <a:tr h="178265">
                <a:tc>
                  <a:txBody>
                    <a:bodyPr/>
                    <a:lstStyle/>
                    <a:p>
                      <a:r>
                        <a:rPr lang="en-GB" sz="800" dirty="0">
                          <a:latin typeface="Arial" panose="020B0604020202020204" pitchFamily="34" charset="0"/>
                          <a:cs typeface="Arial" panose="020B0604020202020204" pitchFamily="34" charset="0"/>
                        </a:rPr>
                        <a:t>Other operating income</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r>
                        <a:rPr lang="en-GB" sz="1800">
                          <a:solidFill>
                            <a:schemeClr val="bg1"/>
                          </a:solidFill>
                          <a:latin typeface="Arial" panose="020B0604020202020204" pitchFamily="34" charset="0"/>
                          <a:cs typeface="Arial" panose="020B0604020202020204" pitchFamily="34" charset="0"/>
                        </a:rPr>
                        <a:t>Operating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98028357"/>
                  </a:ext>
                </a:extLst>
              </a:tr>
              <a:tr h="178265">
                <a:tc>
                  <a:txBody>
                    <a:bodyPr/>
                    <a:lstStyle/>
                    <a:p>
                      <a:r>
                        <a:rPr lang="en-GB" sz="800" dirty="0">
                          <a:latin typeface="Arial" panose="020B0604020202020204" pitchFamily="34" charset="0"/>
                          <a:cs typeface="Arial" panose="020B0604020202020204" pitchFamily="34" charset="0"/>
                        </a:rPr>
                        <a:t>Selling expense</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r>
                        <a:rPr lang="en-GB" sz="900"/>
                        <a:t>Operating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75975196"/>
                  </a:ext>
                </a:extLst>
              </a:tr>
              <a:tr h="178265">
                <a:tc>
                  <a:txBody>
                    <a:bodyPr/>
                    <a:lstStyle/>
                    <a:p>
                      <a:r>
                        <a:rPr lang="en-GB" sz="800" dirty="0">
                          <a:latin typeface="Arial" panose="020B0604020202020204" pitchFamily="34" charset="0"/>
                          <a:cs typeface="Arial" panose="020B0604020202020204" pitchFamily="34" charset="0"/>
                        </a:rPr>
                        <a:t>Research and development expenses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501875"/>
                  </a:ext>
                </a:extLst>
              </a:tr>
              <a:tr h="178265">
                <a:tc>
                  <a:txBody>
                    <a:bodyPr/>
                    <a:lstStyle/>
                    <a:p>
                      <a:r>
                        <a:rPr lang="en-GB" sz="800" dirty="0">
                          <a:latin typeface="Arial" panose="020B0604020202020204" pitchFamily="34" charset="0"/>
                          <a:cs typeface="Arial" panose="020B0604020202020204" pitchFamily="34" charset="0"/>
                        </a:rPr>
                        <a:t>General and administrative expenses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a:p>
                  </a:txBody>
                  <a:tcPr/>
                </a:tc>
                <a:extLst>
                  <a:ext uri="{0D108BD9-81ED-4DB2-BD59-A6C34878D82A}">
                    <a16:rowId xmlns:a16="http://schemas.microsoft.com/office/drawing/2014/main" val="3365540669"/>
                  </a:ext>
                </a:extLst>
              </a:tr>
              <a:tr h="178265">
                <a:tc>
                  <a:txBody>
                    <a:bodyPr/>
                    <a:lstStyle/>
                    <a:p>
                      <a:r>
                        <a:rPr lang="en-GB" sz="800" dirty="0">
                          <a:latin typeface="Arial" panose="020B0604020202020204" pitchFamily="34" charset="0"/>
                          <a:cs typeface="Arial" panose="020B0604020202020204" pitchFamily="34" charset="0"/>
                        </a:rPr>
                        <a:t>Goodwill impairment loss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a:p>
                  </a:txBody>
                  <a:tcPr/>
                </a:tc>
                <a:extLst>
                  <a:ext uri="{0D108BD9-81ED-4DB2-BD59-A6C34878D82A}">
                    <a16:rowId xmlns:a16="http://schemas.microsoft.com/office/drawing/2014/main" val="1580525477"/>
                  </a:ext>
                </a:extLst>
              </a:tr>
              <a:tr h="178265">
                <a:tc>
                  <a:txBody>
                    <a:bodyPr/>
                    <a:lstStyle/>
                    <a:p>
                      <a:r>
                        <a:rPr lang="en-GB" sz="800" dirty="0">
                          <a:latin typeface="Arial" panose="020B0604020202020204" pitchFamily="34" charset="0"/>
                          <a:cs typeface="Arial" panose="020B0604020202020204" pitchFamily="34" charset="0"/>
                        </a:rPr>
                        <a:t>Other operating expenses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336833171"/>
                  </a:ext>
                </a:extLst>
              </a:tr>
              <a:tr h="178265">
                <a:tc>
                  <a:txBody>
                    <a:bodyPr/>
                    <a:lstStyle/>
                    <a:p>
                      <a:r>
                        <a:rPr lang="en-GB" sz="800" dirty="0">
                          <a:solidFill>
                            <a:schemeClr val="tx1"/>
                          </a:solidFill>
                          <a:latin typeface="Arial" panose="020B0604020202020204" pitchFamily="34" charset="0"/>
                          <a:cs typeface="Arial" panose="020B0604020202020204" pitchFamily="34" charset="0"/>
                        </a:rPr>
                        <a:t>Operating profit</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92D050"/>
                    </a:solid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a:p>
                  </a:txBody>
                  <a:tcPr marT="36000" marB="3600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0338012"/>
                  </a:ext>
                </a:extLst>
              </a:tr>
              <a:tr h="229076">
                <a:tc>
                  <a:txBody>
                    <a:bodyPr/>
                    <a:lstStyle/>
                    <a:p>
                      <a:r>
                        <a:rPr lang="en-GB" sz="800" dirty="0">
                          <a:latin typeface="Arial" panose="020B0604020202020204" pitchFamily="34" charset="0"/>
                          <a:cs typeface="Arial" panose="020B0604020202020204" pitchFamily="34" charset="0"/>
                        </a:rPr>
                        <a:t>Share of profit  and gains on disposal of associates and JVs </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GB" sz="1050" b="1" dirty="0">
                          <a:ln>
                            <a:noFill/>
                          </a:ln>
                          <a:solidFill>
                            <a:schemeClr val="bg1"/>
                          </a:solidFill>
                          <a:latin typeface="Arial" panose="020B0604020202020204" pitchFamily="34" charset="0"/>
                          <a:cs typeface="Arial" panose="020B0604020202020204" pitchFamily="34" charset="0"/>
                        </a:rPr>
                        <a:t>Investing</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2106967481"/>
                  </a:ext>
                </a:extLst>
              </a:tr>
              <a:tr h="178265">
                <a:tc>
                  <a:txBody>
                    <a:bodyPr/>
                    <a:lstStyle/>
                    <a:p>
                      <a:r>
                        <a:rPr lang="en-GB" sz="800" dirty="0">
                          <a:solidFill>
                            <a:schemeClr val="tx1"/>
                          </a:solidFill>
                          <a:latin typeface="Arial" panose="020B0604020202020204" pitchFamily="34" charset="0"/>
                          <a:cs typeface="Arial" panose="020B0604020202020204" pitchFamily="34" charset="0"/>
                        </a:rPr>
                        <a:t>Profit before financing and income taxes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92D050"/>
                    </a:solid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a:p>
                  </a:txBody>
                  <a:tcPr marT="36000" marB="3600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1741638"/>
                  </a:ext>
                </a:extLst>
              </a:tr>
              <a:tr h="229076">
                <a:tc>
                  <a:txBody>
                    <a:bodyPr/>
                    <a:lstStyle/>
                    <a:p>
                      <a:r>
                        <a:rPr lang="en-GB" sz="800">
                          <a:latin typeface="Arial" panose="020B0604020202020204" pitchFamily="34" charset="0"/>
                          <a:cs typeface="Arial" panose="020B0604020202020204" pitchFamily="34" charset="0"/>
                        </a:rPr>
                        <a:t>Interest expense on borrowings and lease liabilities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r>
                        <a:rPr lang="en-GB" sz="1050" b="1" dirty="0">
                          <a:solidFill>
                            <a:schemeClr val="bg1"/>
                          </a:solidFill>
                          <a:latin typeface="Arial" panose="020B0604020202020204" pitchFamily="34" charset="0"/>
                          <a:cs typeface="Arial" panose="020B0604020202020204" pitchFamily="34" charset="0"/>
                        </a:rPr>
                        <a:t>Financing</a:t>
                      </a:r>
                    </a:p>
                  </a:txBody>
                  <a:tcPr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012792079"/>
                  </a:ext>
                </a:extLst>
              </a:tr>
              <a:tr h="229076">
                <a:tc>
                  <a:txBody>
                    <a:bodyPr/>
                    <a:lstStyle/>
                    <a:p>
                      <a:r>
                        <a:rPr lang="en-GB" sz="800" dirty="0">
                          <a:latin typeface="Arial" panose="020B0604020202020204" pitchFamily="34" charset="0"/>
                          <a:cs typeface="Arial" panose="020B0604020202020204" pitchFamily="34" charset="0"/>
                        </a:rPr>
                        <a:t>Interest expense on pension liabilities and provisions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pPr algn="ctr"/>
                      <a:endParaRPr lang="en-GB" sz="900"/>
                    </a:p>
                  </a:txBody>
                  <a:tcPr anchor="ctr">
                    <a:lnL w="12700" cap="flat" cmpd="sng" algn="ctr">
                      <a:solidFill>
                        <a:srgbClr val="072171"/>
                      </a:solidFill>
                      <a:prstDash val="solid"/>
                      <a:round/>
                      <a:headEnd type="none" w="med" len="med"/>
                      <a:tailEnd type="none" w="med" len="med"/>
                    </a:lnL>
                    <a:lnR w="12700" cmpd="sng">
                      <a:noFill/>
                    </a:lnR>
                    <a:lnT w="12700" cap="flat" cmpd="sng" algn="ctr">
                      <a:solidFill>
                        <a:srgbClr val="07217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58491328"/>
                  </a:ext>
                </a:extLst>
              </a:tr>
              <a:tr h="178265">
                <a:tc>
                  <a:txBody>
                    <a:bodyPr/>
                    <a:lstStyle/>
                    <a:p>
                      <a:r>
                        <a:rPr lang="en-GB" sz="800" b="1" dirty="0">
                          <a:solidFill>
                            <a:schemeClr val="tx1"/>
                          </a:solidFill>
                          <a:latin typeface="Arial" panose="020B0604020202020204" pitchFamily="34" charset="0"/>
                          <a:cs typeface="Arial" panose="020B0604020202020204" pitchFamily="34" charset="0"/>
                        </a:rPr>
                        <a:t>Profit before income taxes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solid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a:p>
                  </a:txBody>
                  <a:tcPr marT="36000" marB="36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1253992"/>
                  </a:ext>
                </a:extLst>
              </a:tr>
              <a:tr h="178265">
                <a:tc>
                  <a:txBody>
                    <a:bodyPr/>
                    <a:lstStyle/>
                    <a:p>
                      <a:r>
                        <a:rPr lang="en-GB" sz="800" dirty="0">
                          <a:latin typeface="Arial" panose="020B0604020202020204" pitchFamily="34" charset="0"/>
                          <a:cs typeface="Arial" panose="020B0604020202020204" pitchFamily="34" charset="0"/>
                        </a:rPr>
                        <a:t>Income tax expense</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7780973"/>
                  </a:ext>
                </a:extLst>
              </a:tr>
              <a:tr h="178265">
                <a:tc>
                  <a:txBody>
                    <a:bodyPr/>
                    <a:lstStyle/>
                    <a:p>
                      <a:r>
                        <a:rPr lang="en-GB" sz="800" b="1" dirty="0">
                          <a:solidFill>
                            <a:schemeClr val="tx1"/>
                          </a:solidFill>
                          <a:latin typeface="Arial" panose="020B0604020202020204" pitchFamily="34" charset="0"/>
                          <a:cs typeface="Arial" panose="020B0604020202020204" pitchFamily="34" charset="0"/>
                        </a:rPr>
                        <a:t>Profit from continuing operations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854782"/>
                  </a:ext>
                </a:extLst>
              </a:tr>
              <a:tr h="178265">
                <a:tc>
                  <a:txBody>
                    <a:bodyPr/>
                    <a:lstStyle/>
                    <a:p>
                      <a:r>
                        <a:rPr lang="en-GB" sz="800" b="1" dirty="0">
                          <a:solidFill>
                            <a:schemeClr val="tx1"/>
                          </a:solidFill>
                          <a:latin typeface="Arial" panose="020B0604020202020204" pitchFamily="34" charset="0"/>
                          <a:cs typeface="Arial" panose="020B0604020202020204" pitchFamily="34" charset="0"/>
                        </a:rPr>
                        <a:t>Loss from discontinued operations</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7"/>
                  </a:ext>
                </a:extLst>
              </a:tr>
              <a:tr h="178265">
                <a:tc>
                  <a:txBody>
                    <a:bodyPr/>
                    <a:lstStyle/>
                    <a:p>
                      <a:r>
                        <a:rPr lang="en-GB" sz="800" b="1" dirty="0">
                          <a:solidFill>
                            <a:schemeClr val="tx1"/>
                          </a:solidFill>
                          <a:latin typeface="Arial" panose="020B0604020202020204" pitchFamily="34" charset="0"/>
                          <a:cs typeface="Arial" panose="020B0604020202020204" pitchFamily="34" charset="0"/>
                        </a:rPr>
                        <a:t>PROFIT</a:t>
                      </a: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92D050"/>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800" dirty="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8"/>
                  </a:ext>
                </a:extLst>
              </a:tr>
            </a:tbl>
          </a:graphicData>
        </a:graphic>
      </p:graphicFrame>
      <p:sp>
        <p:nvSpPr>
          <p:cNvPr id="9" name="Rectangle 8">
            <a:extLst>
              <a:ext uri="{FF2B5EF4-FFF2-40B4-BE49-F238E27FC236}">
                <a16:creationId xmlns:a16="http://schemas.microsoft.com/office/drawing/2014/main" id="{65E92C94-535A-508F-73FF-6527272CADC8}"/>
              </a:ext>
            </a:extLst>
          </p:cNvPr>
          <p:cNvSpPr/>
          <p:nvPr/>
        </p:nvSpPr>
        <p:spPr>
          <a:xfrm>
            <a:off x="456110" y="2102094"/>
            <a:ext cx="4452320" cy="38441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GB" sz="1400" b="1" dirty="0">
              <a:solidFill>
                <a:schemeClr val="tx1"/>
              </a:solidFill>
              <a:latin typeface="Arial Narrow" panose="020B0606020202030204" pitchFamily="34" charset="0"/>
              <a:cs typeface="Arial" panose="020B0604020202020204" pitchFamily="34" charset="0"/>
            </a:endParaRPr>
          </a:p>
        </p:txBody>
      </p:sp>
      <p:sp>
        <p:nvSpPr>
          <p:cNvPr id="3" name="Rectangle 2"/>
          <p:cNvSpPr/>
          <p:nvPr/>
        </p:nvSpPr>
        <p:spPr>
          <a:xfrm>
            <a:off x="4037163" y="5192035"/>
            <a:ext cx="992038" cy="19840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dirty="0">
                <a:solidFill>
                  <a:schemeClr val="tx1"/>
                </a:solidFill>
                <a:latin typeface="Arial" panose="020B0604020202020204" pitchFamily="34" charset="0"/>
                <a:cs typeface="Arial" panose="020B0604020202020204" pitchFamily="34" charset="0"/>
              </a:rPr>
              <a:t>Income taxes</a:t>
            </a:r>
          </a:p>
        </p:txBody>
      </p:sp>
      <p:sp>
        <p:nvSpPr>
          <p:cNvPr id="10" name="Rectangle 9"/>
          <p:cNvSpPr/>
          <p:nvPr/>
        </p:nvSpPr>
        <p:spPr>
          <a:xfrm>
            <a:off x="4042921" y="5542833"/>
            <a:ext cx="992038" cy="26597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dirty="0">
                <a:solidFill>
                  <a:schemeClr val="tx1"/>
                </a:solidFill>
                <a:latin typeface="Arial" panose="020B0604020202020204" pitchFamily="34" charset="0"/>
                <a:cs typeface="Arial" panose="020B0604020202020204" pitchFamily="34" charset="0"/>
              </a:rPr>
              <a:t>Discontinued operations</a:t>
            </a:r>
          </a:p>
        </p:txBody>
      </p:sp>
      <p:sp>
        <p:nvSpPr>
          <p:cNvPr id="5" name="Rounded Rectangle 4"/>
          <p:cNvSpPr/>
          <p:nvPr/>
        </p:nvSpPr>
        <p:spPr>
          <a:xfrm>
            <a:off x="5270741" y="2151215"/>
            <a:ext cx="3338423" cy="3614467"/>
          </a:xfrm>
          <a:prstGeom prst="round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buFont typeface="Wingdings" panose="05000000000000000000" pitchFamily="2" charset="2"/>
              <a:buChar char="§"/>
            </a:pPr>
            <a:endParaRPr lang="en-IN" sz="1300" dirty="0">
              <a:solidFill>
                <a:schemeClr val="tx1"/>
              </a:solidFill>
              <a:latin typeface="Arial Narrow" panose="020B0606020202030204" pitchFamily="34" charset="0"/>
            </a:endParaRPr>
          </a:p>
          <a:p>
            <a:pPr marL="171450" indent="-171450" algn="just">
              <a:buFont typeface="Wingdings" panose="05000000000000000000" pitchFamily="2" charset="2"/>
              <a:buChar char="§"/>
            </a:pPr>
            <a:endParaRPr lang="en-IN" sz="1300" dirty="0">
              <a:solidFill>
                <a:schemeClr val="tx1"/>
              </a:solidFill>
              <a:latin typeface="Arial Narrow" panose="020B0606020202030204" pitchFamily="34" charset="0"/>
            </a:endParaRPr>
          </a:p>
          <a:p>
            <a:pPr marL="171450" indent="-171450" algn="just">
              <a:buFont typeface="Wingdings" panose="05000000000000000000" pitchFamily="2" charset="2"/>
              <a:buChar char="§"/>
            </a:pPr>
            <a:r>
              <a:rPr lang="en-IN" sz="1300" dirty="0">
                <a:solidFill>
                  <a:schemeClr val="tx1"/>
                </a:solidFill>
                <a:latin typeface="Arial Narrow" panose="020B0606020202030204" pitchFamily="34" charset="0"/>
              </a:rPr>
              <a:t>It is assumed that the company presents some operating expenses by function and some by nature.</a:t>
            </a:r>
          </a:p>
          <a:p>
            <a:pPr marL="171450" indent="-171450" algn="just">
              <a:buFont typeface="Wingdings" panose="05000000000000000000" pitchFamily="2" charset="2"/>
              <a:buChar char="§"/>
            </a:pPr>
            <a:endParaRPr lang="en-IN" sz="1300" dirty="0">
              <a:solidFill>
                <a:schemeClr val="tx1"/>
              </a:solidFill>
              <a:latin typeface="Arial Narrow" panose="020B0606020202030204" pitchFamily="34" charset="0"/>
            </a:endParaRPr>
          </a:p>
          <a:p>
            <a:pPr marL="171450" indent="-171450" algn="just">
              <a:buFont typeface="Wingdings" panose="05000000000000000000" pitchFamily="2" charset="2"/>
              <a:buChar char="§"/>
            </a:pPr>
            <a:r>
              <a:rPr lang="en-IN" sz="1300" dirty="0">
                <a:solidFill>
                  <a:schemeClr val="tx1"/>
                </a:solidFill>
                <a:latin typeface="Arial Narrow" panose="020B0606020202030204" pitchFamily="34" charset="0"/>
              </a:rPr>
              <a:t>Subtotals highlighted in green are required and highlighted in orange are examples of additional subtotals.</a:t>
            </a:r>
          </a:p>
          <a:p>
            <a:pPr marL="171450" indent="-171450" algn="just">
              <a:buFont typeface="Wingdings" panose="05000000000000000000" pitchFamily="2" charset="2"/>
              <a:buChar char="§"/>
            </a:pPr>
            <a:r>
              <a:rPr lang="en-IN" sz="1300" dirty="0">
                <a:solidFill>
                  <a:schemeClr val="tx1"/>
                </a:solidFill>
                <a:latin typeface="Arial Narrow" panose="020B0606020202030204" pitchFamily="34" charset="0"/>
              </a:rPr>
              <a:t>A company presents additional subtotals if necessary to provide a useful structured summary of the company’s income and expenses </a:t>
            </a:r>
          </a:p>
          <a:p>
            <a:pPr marL="171450" indent="-171450" algn="just">
              <a:buFont typeface="Wingdings" panose="05000000000000000000" pitchFamily="2" charset="2"/>
              <a:buChar char="§"/>
            </a:pPr>
            <a:endParaRPr lang="en-IN" sz="1300" dirty="0">
              <a:solidFill>
                <a:schemeClr val="tx1"/>
              </a:solidFill>
              <a:latin typeface="Arial Narrow" panose="020B0606020202030204" pitchFamily="34" charset="0"/>
            </a:endParaRPr>
          </a:p>
          <a:p>
            <a:pPr marL="171450" indent="-171450" algn="just">
              <a:buFont typeface="Wingdings" panose="05000000000000000000" pitchFamily="2" charset="2"/>
              <a:buChar char="§"/>
            </a:pPr>
            <a:r>
              <a:rPr lang="en-IN" sz="1300" dirty="0">
                <a:solidFill>
                  <a:schemeClr val="tx1"/>
                </a:solidFill>
                <a:latin typeface="Arial Narrow" panose="020B0606020202030204" pitchFamily="34" charset="0"/>
              </a:rPr>
              <a:t>Ind AS 118 will be applied differently by companies with specific business activities, such as banks, insurers and investment property companies. </a:t>
            </a:r>
          </a:p>
          <a:p>
            <a:pPr marL="171450" indent="-171450" algn="ctr">
              <a:buFont typeface="Wingdings" panose="05000000000000000000" pitchFamily="2" charset="2"/>
              <a:buChar char="§"/>
            </a:pPr>
            <a:endParaRPr lang="en-IN" sz="13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46550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D52CC-7333-D082-9A1D-BC4F6905D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EEF88A-F1CE-1FB0-7B12-9BEBEAC9C71A}"/>
              </a:ext>
            </a:extLst>
          </p:cNvPr>
          <p:cNvSpPr>
            <a:spLocks noGrp="1"/>
          </p:cNvSpPr>
          <p:nvPr>
            <p:ph type="title"/>
          </p:nvPr>
        </p:nvSpPr>
        <p:spPr>
          <a:xfrm>
            <a:off x="448092" y="687474"/>
            <a:ext cx="7124284" cy="850381"/>
          </a:xfrm>
        </p:spPr>
        <p:txBody>
          <a:bodyPr/>
          <a:lstStyle/>
          <a:p>
            <a:r>
              <a:rPr lang="en-IN" dirty="0">
                <a:solidFill>
                  <a:srgbClr val="FFFF00"/>
                </a:solidFill>
              </a:rPr>
              <a:t>Agenda </a:t>
            </a:r>
            <a:endParaRPr lang="en-IN" b="1" dirty="0">
              <a:solidFill>
                <a:srgbClr val="FFFF00"/>
              </a:solidFill>
            </a:endParaRPr>
          </a:p>
        </p:txBody>
      </p:sp>
      <p:sp>
        <p:nvSpPr>
          <p:cNvPr id="6" name="Slide Number Placeholder 5">
            <a:extLst>
              <a:ext uri="{FF2B5EF4-FFF2-40B4-BE49-F238E27FC236}">
                <a16:creationId xmlns:a16="http://schemas.microsoft.com/office/drawing/2014/main" id="{51611C4F-1577-B6E5-B84C-201E1D6E502D}"/>
              </a:ext>
            </a:extLst>
          </p:cNvPr>
          <p:cNvSpPr>
            <a:spLocks noGrp="1"/>
          </p:cNvSpPr>
          <p:nvPr>
            <p:ph type="sldNum" sz="quarter" idx="12"/>
          </p:nvPr>
        </p:nvSpPr>
        <p:spPr/>
        <p:txBody>
          <a:bodyPr/>
          <a:lstStyle/>
          <a:p>
            <a:fld id="{1F28DAEE-427E-4030-87EA-38D724728595}" type="slidenum">
              <a:rPr lang="en-IN" smtClean="0"/>
              <a:pPr/>
              <a:t>2</a:t>
            </a:fld>
            <a:endParaRPr lang="en-IN" dirty="0"/>
          </a:p>
        </p:txBody>
      </p:sp>
      <p:sp>
        <p:nvSpPr>
          <p:cNvPr id="9" name="TextBox 8">
            <a:extLst>
              <a:ext uri="{FF2B5EF4-FFF2-40B4-BE49-F238E27FC236}">
                <a16:creationId xmlns:a16="http://schemas.microsoft.com/office/drawing/2014/main" id="{06039BB3-C313-82F3-B813-A2A02315E87D}"/>
              </a:ext>
            </a:extLst>
          </p:cNvPr>
          <p:cNvSpPr txBox="1"/>
          <p:nvPr/>
        </p:nvSpPr>
        <p:spPr>
          <a:xfrm>
            <a:off x="439954" y="1651820"/>
            <a:ext cx="8264092" cy="2572114"/>
          </a:xfrm>
          <a:prstGeom prst="rect">
            <a:avLst/>
          </a:prstGeom>
          <a:noFill/>
        </p:spPr>
        <p:txBody>
          <a:bodyPr wrap="square" rtlCol="0">
            <a:spAutoFit/>
          </a:bodyPr>
          <a:lstStyle/>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285750" indent="-285750" algn="l">
              <a:lnSpc>
                <a:spcPct val="104000"/>
              </a:lnSpc>
              <a:buFont typeface="Wingdings" panose="05000000000000000000" pitchFamily="2" charset="2"/>
              <a:buChar char="q"/>
            </a:pPr>
            <a:endParaRPr lang="en-US" sz="2000" b="1" dirty="0">
              <a:solidFill>
                <a:srgbClr val="2A2742"/>
              </a:solidFill>
              <a:ea typeface="Outfit ExtraBold" pitchFamily="34" charset="-122"/>
              <a:cs typeface="Outfit ExtraBold" pitchFamily="34" charset="-120"/>
            </a:endParaRPr>
          </a:p>
          <a:p>
            <a:pPr marL="0" indent="0" algn="l">
              <a:lnSpc>
                <a:spcPct val="104000"/>
              </a:lnSpc>
              <a:buNone/>
            </a:pPr>
            <a:endParaRPr lang="en-US" sz="1800" b="1" dirty="0">
              <a:solidFill>
                <a:srgbClr val="2A2742"/>
              </a:solidFill>
              <a:latin typeface="Outfit ExtraBold" pitchFamily="34" charset="0"/>
              <a:ea typeface="Outfit ExtraBold" pitchFamily="34" charset="-122"/>
              <a:cs typeface="Outfit ExtraBold" pitchFamily="34" charset="-120"/>
            </a:endParaRPr>
          </a:p>
          <a:p>
            <a:pPr marL="0" indent="0" algn="l">
              <a:lnSpc>
                <a:spcPct val="104000"/>
              </a:lnSpc>
              <a:buNone/>
            </a:pPr>
            <a:endParaRPr lang="en-US" sz="1800" dirty="0"/>
          </a:p>
        </p:txBody>
      </p:sp>
      <p:graphicFrame>
        <p:nvGraphicFramePr>
          <p:cNvPr id="4" name="Table 3">
            <a:extLst>
              <a:ext uri="{FF2B5EF4-FFF2-40B4-BE49-F238E27FC236}">
                <a16:creationId xmlns:a16="http://schemas.microsoft.com/office/drawing/2014/main" id="{343E6B71-67D3-F5CE-71A0-E7FB8F0F2492}"/>
              </a:ext>
            </a:extLst>
          </p:cNvPr>
          <p:cNvGraphicFramePr>
            <a:graphicFrameLocks noGrp="1"/>
          </p:cNvGraphicFramePr>
          <p:nvPr>
            <p:extLst>
              <p:ext uri="{D42A27DB-BD31-4B8C-83A1-F6EECF244321}">
                <p14:modId xmlns:p14="http://schemas.microsoft.com/office/powerpoint/2010/main" val="1640822737"/>
              </p:ext>
            </p:extLst>
          </p:nvPr>
        </p:nvGraphicFramePr>
        <p:xfrm>
          <a:off x="460046" y="1557645"/>
          <a:ext cx="8244000" cy="2230871"/>
        </p:xfrm>
        <a:graphic>
          <a:graphicData uri="http://schemas.openxmlformats.org/drawingml/2006/table">
            <a:tbl>
              <a:tblPr firstRow="1" bandRow="1">
                <a:tableStyleId>{5C22544A-7EE6-4342-B048-85BDC9FD1C3A}</a:tableStyleId>
              </a:tblPr>
              <a:tblGrid>
                <a:gridCol w="697422">
                  <a:extLst>
                    <a:ext uri="{9D8B030D-6E8A-4147-A177-3AD203B41FA5}">
                      <a16:colId xmlns:a16="http://schemas.microsoft.com/office/drawing/2014/main" val="2436018208"/>
                    </a:ext>
                  </a:extLst>
                </a:gridCol>
                <a:gridCol w="7546578">
                  <a:extLst>
                    <a:ext uri="{9D8B030D-6E8A-4147-A177-3AD203B41FA5}">
                      <a16:colId xmlns:a16="http://schemas.microsoft.com/office/drawing/2014/main" val="106477664"/>
                    </a:ext>
                  </a:extLst>
                </a:gridCol>
              </a:tblGrid>
              <a:tr h="455978">
                <a:tc>
                  <a:txBody>
                    <a:bodyPr/>
                    <a:lstStyle/>
                    <a:p>
                      <a:pPr>
                        <a:lnSpc>
                          <a:spcPct val="150000"/>
                        </a:lnSpc>
                      </a:pPr>
                      <a:r>
                        <a:rPr lang="en-IN" sz="1800" dirty="0" err="1">
                          <a:solidFill>
                            <a:sysClr val="windowText" lastClr="000000"/>
                          </a:solidFill>
                          <a:latin typeface="Arial Narrow" panose="020B0606020202030204" pitchFamily="34" charset="0"/>
                        </a:rPr>
                        <a:t>S.No</a:t>
                      </a:r>
                      <a:r>
                        <a:rPr lang="en-IN" sz="1800" dirty="0">
                          <a:solidFill>
                            <a:sysClr val="windowText" lastClr="000000"/>
                          </a:solidFill>
                          <a:latin typeface="Arial Narrow" panose="020B0606020202030204" pitchFamily="34" charset="0"/>
                        </a:rPr>
                        <a:t>.</a:t>
                      </a:r>
                    </a:p>
                  </a:txBody>
                  <a:tcPr>
                    <a:solidFill>
                      <a:schemeClr val="accent1">
                        <a:lumMod val="20000"/>
                        <a:lumOff val="80000"/>
                      </a:schemeClr>
                    </a:solidFill>
                  </a:tcPr>
                </a:tc>
                <a:tc>
                  <a:txBody>
                    <a:bodyPr/>
                    <a:lstStyle/>
                    <a:p>
                      <a:pPr>
                        <a:lnSpc>
                          <a:spcPct val="150000"/>
                        </a:lnSpc>
                      </a:pPr>
                      <a:r>
                        <a:rPr lang="en-IN" sz="1800" dirty="0">
                          <a:solidFill>
                            <a:sysClr val="windowText" lastClr="000000"/>
                          </a:solidFill>
                          <a:latin typeface="Arial Narrow" panose="020B0606020202030204" pitchFamily="34" charset="0"/>
                        </a:rPr>
                        <a:t>Topics</a:t>
                      </a:r>
                    </a:p>
                  </a:txBody>
                  <a:tcPr>
                    <a:solidFill>
                      <a:schemeClr val="accent1">
                        <a:lumMod val="20000"/>
                        <a:lumOff val="80000"/>
                      </a:schemeClr>
                    </a:solidFill>
                  </a:tcPr>
                </a:tc>
                <a:extLst>
                  <a:ext uri="{0D108BD9-81ED-4DB2-BD59-A6C34878D82A}">
                    <a16:rowId xmlns:a16="http://schemas.microsoft.com/office/drawing/2014/main" val="225580485"/>
                  </a:ext>
                </a:extLst>
              </a:tr>
              <a:tr h="456345">
                <a:tc>
                  <a:txBody>
                    <a:bodyPr/>
                    <a:lstStyle/>
                    <a:p>
                      <a:pPr>
                        <a:lnSpc>
                          <a:spcPct val="150000"/>
                        </a:lnSpc>
                      </a:pPr>
                      <a:r>
                        <a:rPr lang="en-IN" sz="1800" dirty="0">
                          <a:latin typeface="Arial Narrow" panose="020B0606020202030204" pitchFamily="34" charset="0"/>
                        </a:rPr>
                        <a:t>1.</a:t>
                      </a:r>
                    </a:p>
                  </a:txBody>
                  <a:tcPr/>
                </a:tc>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US" sz="1800" b="1" dirty="0">
                          <a:solidFill>
                            <a:srgbClr val="2A2742"/>
                          </a:solidFill>
                          <a:latin typeface="Arial Narrow" panose="020B0606020202030204" pitchFamily="34" charset="0"/>
                          <a:ea typeface="Outfit ExtraBold" pitchFamily="34" charset="-122"/>
                          <a:cs typeface="Outfit ExtraBold" pitchFamily="34" charset="-120"/>
                        </a:rPr>
                        <a:t>Overview of Ind AS 117, </a:t>
                      </a:r>
                      <a:r>
                        <a:rPr lang="en-US" sz="1800" b="1" i="1" dirty="0">
                          <a:solidFill>
                            <a:srgbClr val="2A2742"/>
                          </a:solidFill>
                          <a:latin typeface="Arial Narrow" panose="020B0606020202030204" pitchFamily="34" charset="0"/>
                          <a:ea typeface="Outfit ExtraBold" pitchFamily="34" charset="-122"/>
                          <a:cs typeface="Outfit ExtraBold" pitchFamily="34" charset="-120"/>
                        </a:rPr>
                        <a:t>Insurance Contracts </a:t>
                      </a:r>
                    </a:p>
                  </a:txBody>
                  <a:tcPr/>
                </a:tc>
                <a:extLst>
                  <a:ext uri="{0D108BD9-81ED-4DB2-BD59-A6C34878D82A}">
                    <a16:rowId xmlns:a16="http://schemas.microsoft.com/office/drawing/2014/main" val="3221420182"/>
                  </a:ext>
                </a:extLst>
              </a:tr>
              <a:tr h="456345">
                <a:tc>
                  <a:txBody>
                    <a:bodyPr/>
                    <a:lstStyle/>
                    <a:p>
                      <a:pPr>
                        <a:lnSpc>
                          <a:spcPct val="150000"/>
                        </a:lnSpc>
                      </a:pPr>
                      <a:r>
                        <a:rPr lang="en-IN" sz="1800" dirty="0">
                          <a:latin typeface="Arial Narrow" panose="020B0606020202030204" pitchFamily="34" charset="0"/>
                        </a:rPr>
                        <a:t>2.</a:t>
                      </a:r>
                    </a:p>
                  </a:txBody>
                  <a:tcPr/>
                </a:tc>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US" sz="1800" b="1" dirty="0">
                          <a:solidFill>
                            <a:srgbClr val="2A2742"/>
                          </a:solidFill>
                          <a:latin typeface="Arial Narrow" panose="020B0606020202030204" pitchFamily="34" charset="0"/>
                          <a:ea typeface="Outfit ExtraBold" pitchFamily="34" charset="-122"/>
                          <a:cs typeface="Outfit ExtraBold" pitchFamily="34" charset="-120"/>
                        </a:rPr>
                        <a:t>Overview of proposed Ind AS 118, </a:t>
                      </a:r>
                      <a:r>
                        <a:rPr lang="en-US" sz="1800" b="1" i="1" dirty="0">
                          <a:solidFill>
                            <a:srgbClr val="2A2742"/>
                          </a:solidFill>
                          <a:latin typeface="Arial Narrow" panose="020B0606020202030204" pitchFamily="34" charset="0"/>
                          <a:ea typeface="Outfit ExtraBold" pitchFamily="34" charset="-122"/>
                          <a:cs typeface="Outfit ExtraBold" pitchFamily="34" charset="-120"/>
                        </a:rPr>
                        <a:t>Presentation and Disclosure in Financial Statements </a:t>
                      </a:r>
                    </a:p>
                  </a:txBody>
                  <a:tcPr/>
                </a:tc>
                <a:extLst>
                  <a:ext uri="{0D108BD9-81ED-4DB2-BD59-A6C34878D82A}">
                    <a16:rowId xmlns:a16="http://schemas.microsoft.com/office/drawing/2014/main" val="4209064572"/>
                  </a:ext>
                </a:extLst>
              </a:tr>
              <a:tr h="456345">
                <a:tc>
                  <a:txBody>
                    <a:bodyPr/>
                    <a:lstStyle/>
                    <a:p>
                      <a:pPr>
                        <a:lnSpc>
                          <a:spcPct val="150000"/>
                        </a:lnSpc>
                      </a:pPr>
                      <a:r>
                        <a:rPr lang="en-IN" sz="1800" dirty="0">
                          <a:latin typeface="Arial Narrow" panose="020B0606020202030204" pitchFamily="34" charset="0"/>
                        </a:rPr>
                        <a:t>4.</a:t>
                      </a:r>
                    </a:p>
                  </a:txBody>
                  <a:tcPr/>
                </a:tc>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en-US" sz="1800" b="1" kern="1200" dirty="0">
                          <a:solidFill>
                            <a:srgbClr val="2A2742"/>
                          </a:solidFill>
                          <a:latin typeface="Arial Narrow" panose="020B0606020202030204" pitchFamily="34" charset="0"/>
                          <a:ea typeface="Outfit ExtraBold" pitchFamily="34" charset="-122"/>
                          <a:cs typeface="Outfit ExtraBold" pitchFamily="34" charset="-120"/>
                        </a:rPr>
                        <a:t>Other Initiatives </a:t>
                      </a:r>
                    </a:p>
                  </a:txBody>
                  <a:tcPr/>
                </a:tc>
                <a:extLst>
                  <a:ext uri="{0D108BD9-81ED-4DB2-BD59-A6C34878D82A}">
                    <a16:rowId xmlns:a16="http://schemas.microsoft.com/office/drawing/2014/main" val="4173585710"/>
                  </a:ext>
                </a:extLst>
              </a:tr>
            </a:tbl>
          </a:graphicData>
        </a:graphic>
      </p:graphicFrame>
    </p:spTree>
    <p:extLst>
      <p:ext uri="{BB962C8B-B14F-4D97-AF65-F5344CB8AC3E}">
        <p14:creationId xmlns:p14="http://schemas.microsoft.com/office/powerpoint/2010/main" val="1378502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5B7D3-742F-2211-1602-456154388664}"/>
              </a:ext>
            </a:extLst>
          </p:cNvPr>
          <p:cNvSpPr>
            <a:spLocks noGrp="1"/>
          </p:cNvSpPr>
          <p:nvPr>
            <p:ph type="title"/>
          </p:nvPr>
        </p:nvSpPr>
        <p:spPr/>
        <p:txBody>
          <a:bodyPr>
            <a:normAutofit fontScale="90000"/>
          </a:bodyPr>
          <a:lstStyle/>
          <a:p>
            <a:r>
              <a:rPr lang="en-US" dirty="0">
                <a:solidFill>
                  <a:srgbClr val="FFFF00"/>
                </a:solidFill>
              </a:rPr>
              <a:t>What is in the operating category?</a:t>
            </a:r>
          </a:p>
        </p:txBody>
      </p:sp>
      <p:sp>
        <p:nvSpPr>
          <p:cNvPr id="4" name="Slide Number Placeholder 3">
            <a:extLst>
              <a:ext uri="{FF2B5EF4-FFF2-40B4-BE49-F238E27FC236}">
                <a16:creationId xmlns:a16="http://schemas.microsoft.com/office/drawing/2014/main" id="{7E86319F-6A8A-8038-A4A6-A4E980538D2C}"/>
              </a:ext>
            </a:extLst>
          </p:cNvPr>
          <p:cNvSpPr>
            <a:spLocks noGrp="1"/>
          </p:cNvSpPr>
          <p:nvPr>
            <p:ph type="sldNum" sz="quarter" idx="12"/>
          </p:nvPr>
        </p:nvSpPr>
        <p:spPr/>
        <p:txBody>
          <a:bodyPr/>
          <a:lstStyle/>
          <a:p>
            <a:fld id="{1F28DAEE-427E-4030-87EA-38D724728595}" type="slidenum">
              <a:rPr lang="en-IN" smtClean="0"/>
              <a:t>20</a:t>
            </a:fld>
            <a:endParaRPr lang="en-IN" dirty="0"/>
          </a:p>
        </p:txBody>
      </p:sp>
      <p:sp>
        <p:nvSpPr>
          <p:cNvPr id="5" name="Text Placeholder 5">
            <a:extLst>
              <a:ext uri="{FF2B5EF4-FFF2-40B4-BE49-F238E27FC236}">
                <a16:creationId xmlns:a16="http://schemas.microsoft.com/office/drawing/2014/main" id="{F148E9A9-F933-BEC0-2547-F9AF89BCC9C3}"/>
              </a:ext>
            </a:extLst>
          </p:cNvPr>
          <p:cNvSpPr txBox="1">
            <a:spLocks/>
          </p:cNvSpPr>
          <p:nvPr/>
        </p:nvSpPr>
        <p:spPr>
          <a:xfrm>
            <a:off x="2002972" y="2265133"/>
            <a:ext cx="6601202" cy="3391984"/>
          </a:xfrm>
          <a:prstGeom prst="rect">
            <a:avLst/>
          </a:prstGeom>
        </p:spPr>
        <p:txBody>
          <a:bodyPr/>
          <a:lstStyle>
            <a:lvl1pPr marL="0" indent="0" algn="l" defTabSz="914400" rtl="0" eaLnBrk="1" latinLnBrk="0" hangingPunct="1">
              <a:lnSpc>
                <a:spcPct val="100000"/>
              </a:lnSpc>
              <a:spcBef>
                <a:spcPts val="1000"/>
              </a:spcBef>
              <a:buFont typeface="Arial" panose="020B0604020202020204" pitchFamily="34" charset="0"/>
              <a:buNone/>
              <a:defRPr sz="2000" kern="1200">
                <a:solidFill>
                  <a:srgbClr val="5F6062"/>
                </a:solidFill>
                <a:latin typeface="Arial" panose="020B0604020202020204" pitchFamily="34" charset="0"/>
                <a:ea typeface="+mn-ea"/>
                <a:cs typeface="Arial" panose="020B0604020202020204" pitchFamily="34" charset="0"/>
              </a:defRPr>
            </a:lvl1pPr>
            <a:lvl2pPr marL="266700"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2pPr>
            <a:lvl3pPr marL="541338" indent="-254000" algn="l" defTabSz="914400" rtl="0" eaLnBrk="1" latinLnBrk="0" hangingPunct="1">
              <a:lnSpc>
                <a:spcPct val="100000"/>
              </a:lnSpc>
              <a:spcBef>
                <a:spcPts val="500"/>
              </a:spcBef>
              <a:buFont typeface="Wingdings" panose="05000000000000000000" pitchFamily="2" charset="2"/>
              <a:buChar char="§"/>
              <a:defRPr sz="2000" kern="1200">
                <a:solidFill>
                  <a:srgbClr val="5F6062"/>
                </a:solidFill>
                <a:latin typeface="Arial" panose="020B0604020202020204" pitchFamily="34" charset="0"/>
                <a:ea typeface="+mn-ea"/>
                <a:cs typeface="Arial" panose="020B0604020202020204" pitchFamily="34" charset="0"/>
              </a:defRPr>
            </a:lvl3pPr>
            <a:lvl4pPr marL="808038"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4pPr>
            <a:lvl5pPr marL="1074738" indent="-266700" algn="l" defTabSz="914400" rtl="0" eaLnBrk="1" latinLnBrk="0" hangingPunct="1">
              <a:lnSpc>
                <a:spcPct val="100000"/>
              </a:lnSpc>
              <a:spcBef>
                <a:spcPts val="500"/>
              </a:spcBef>
              <a:buFont typeface="Arial" panose="020B0604020202020204" pitchFamily="34" charset="0"/>
              <a:buChar char="•"/>
              <a:defRPr sz="2000" kern="1200">
                <a:solidFill>
                  <a:srgbClr val="5F606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b="1" dirty="0">
                <a:solidFill>
                  <a:schemeClr val="tx1"/>
                </a:solidFill>
                <a:latin typeface="Arial Narrow" panose="020B0606020202030204" pitchFamily="34" charset="0"/>
              </a:rPr>
              <a:t>Income and expenses:</a:t>
            </a:r>
          </a:p>
          <a:p>
            <a:pPr marL="285750" indent="-285750">
              <a:buFont typeface="Arial" panose="020B0604020202020204" pitchFamily="34" charset="0"/>
              <a:buChar char="•"/>
            </a:pPr>
            <a:r>
              <a:rPr lang="en-GB" sz="1800" dirty="0">
                <a:solidFill>
                  <a:schemeClr val="tx1"/>
                </a:solidFill>
                <a:latin typeface="Arial Narrow" panose="020B0606020202030204" pitchFamily="34" charset="0"/>
              </a:rPr>
              <a:t>All income and expenses from a </a:t>
            </a:r>
            <a:r>
              <a:rPr lang="en-GB" sz="1800" b="1" dirty="0">
                <a:solidFill>
                  <a:schemeClr val="tx1"/>
                </a:solidFill>
                <a:latin typeface="Arial Narrow" panose="020B0606020202030204" pitchFamily="34" charset="0"/>
              </a:rPr>
              <a:t>company’s operations</a:t>
            </a:r>
            <a:r>
              <a:rPr lang="en-GB" sz="1800" dirty="0">
                <a:solidFill>
                  <a:schemeClr val="tx1"/>
                </a:solidFill>
                <a:latin typeface="Arial Narrow" panose="020B0606020202030204" pitchFamily="34" charset="0"/>
              </a:rPr>
              <a:t>, regardless of whether they are volatile or unusual in some way</a:t>
            </a:r>
            <a:endParaRPr lang="en-GB" sz="1800" dirty="0">
              <a:solidFill>
                <a:schemeClr val="tx1"/>
              </a:solidFill>
              <a:highlight>
                <a:srgbClr val="FFFF00"/>
              </a:highlight>
              <a:latin typeface="Arial Narrow" panose="020B0606020202030204" pitchFamily="34" charset="0"/>
            </a:endParaRPr>
          </a:p>
          <a:p>
            <a:pPr marL="285750" indent="-285750">
              <a:buFont typeface="Arial" panose="020B0604020202020204" pitchFamily="34" charset="0"/>
              <a:buChar char="•"/>
            </a:pPr>
            <a:r>
              <a:rPr lang="en-GB" sz="1800" dirty="0">
                <a:solidFill>
                  <a:schemeClr val="tx1"/>
                </a:solidFill>
                <a:latin typeface="Arial Narrow" panose="020B0606020202030204" pitchFamily="34" charset="0"/>
              </a:rPr>
              <a:t>from its main business activities, but not limited to it</a:t>
            </a:r>
          </a:p>
          <a:p>
            <a:pPr marL="285750" indent="-285750">
              <a:buFont typeface="Arial" panose="020B0604020202020204" pitchFamily="34" charset="0"/>
              <a:buChar char="•"/>
            </a:pPr>
            <a:r>
              <a:rPr lang="en-GB" sz="1800" dirty="0">
                <a:solidFill>
                  <a:schemeClr val="tx1"/>
                </a:solidFill>
                <a:latin typeface="Arial Narrow" panose="020B0606020202030204" pitchFamily="34" charset="0"/>
              </a:rPr>
              <a:t>that do not meet the requirements for classification in other categories –the </a:t>
            </a:r>
            <a:r>
              <a:rPr lang="en-GB" sz="1800" b="1" dirty="0">
                <a:solidFill>
                  <a:schemeClr val="tx1"/>
                </a:solidFill>
                <a:latin typeface="Arial Narrow" panose="020B0606020202030204" pitchFamily="34" charset="0"/>
              </a:rPr>
              <a:t>Default category</a:t>
            </a:r>
          </a:p>
          <a:p>
            <a:pPr marL="285750" indent="-285750">
              <a:buFont typeface="Arial" panose="020B0604020202020204" pitchFamily="34" charset="0"/>
              <a:buChar char="•"/>
            </a:pPr>
            <a:endParaRPr lang="en-GB" sz="1800" dirty="0">
              <a:solidFill>
                <a:schemeClr val="tx1"/>
              </a:solidFill>
              <a:latin typeface="Arial Narrow" panose="020B0606020202030204" pitchFamily="34" charset="0"/>
            </a:endParaRPr>
          </a:p>
          <a:p>
            <a:r>
              <a:rPr lang="en-GB" sz="1800" b="1" dirty="0">
                <a:solidFill>
                  <a:schemeClr val="tx1"/>
                </a:solidFill>
                <a:latin typeface="Arial Narrow" panose="020B0606020202030204" pitchFamily="34" charset="0"/>
              </a:rPr>
              <a:t>Works for all business models</a:t>
            </a:r>
          </a:p>
          <a:p>
            <a:r>
              <a:rPr lang="en-GB" sz="1800" b="1" dirty="0">
                <a:solidFill>
                  <a:schemeClr val="tx1"/>
                </a:solidFill>
                <a:latin typeface="Arial Narrow" panose="020B0606020202030204" pitchFamily="34" charset="0"/>
              </a:rPr>
              <a:t>Provides complete picture of company’s operations</a:t>
            </a:r>
          </a:p>
        </p:txBody>
      </p:sp>
      <p:pic>
        <p:nvPicPr>
          <p:cNvPr id="6" name="Graphic 5" descr="Checkmark with solid fill">
            <a:extLst>
              <a:ext uri="{FF2B5EF4-FFF2-40B4-BE49-F238E27FC236}">
                <a16:creationId xmlns:a16="http://schemas.microsoft.com/office/drawing/2014/main" id="{B6EDFADE-3273-CE9B-A430-A13D869989A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18216" y="4944425"/>
            <a:ext cx="592997" cy="712693"/>
          </a:xfrm>
          <a:prstGeom prst="rect">
            <a:avLst/>
          </a:prstGeom>
        </p:spPr>
      </p:pic>
      <p:pic>
        <p:nvPicPr>
          <p:cNvPr id="7" name="Graphic 6" descr="Factory with solid fill">
            <a:extLst>
              <a:ext uri="{FF2B5EF4-FFF2-40B4-BE49-F238E27FC236}">
                <a16:creationId xmlns:a16="http://schemas.microsoft.com/office/drawing/2014/main" id="{351FAC43-AEC8-4E71-E333-454B121C4BE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06073" y="2664934"/>
            <a:ext cx="592997" cy="712693"/>
          </a:xfrm>
          <a:prstGeom prst="rect">
            <a:avLst/>
          </a:prstGeom>
        </p:spPr>
      </p:pic>
    </p:spTree>
    <p:extLst>
      <p:ext uri="{BB962C8B-B14F-4D97-AF65-F5344CB8AC3E}">
        <p14:creationId xmlns:p14="http://schemas.microsoft.com/office/powerpoint/2010/main" val="3016834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137" y="669956"/>
            <a:ext cx="8221455" cy="712693"/>
          </a:xfrm>
        </p:spPr>
        <p:txBody>
          <a:bodyPr>
            <a:normAutofit/>
          </a:bodyPr>
          <a:lstStyle/>
          <a:p>
            <a:r>
              <a:rPr lang="en-GB" cap="none" dirty="0">
                <a:solidFill>
                  <a:srgbClr val="FFFF00"/>
                </a:solidFill>
                <a:latin typeface="Arial Narrow" panose="020B0606020202030204" pitchFamily="34" charset="0"/>
                <a:cs typeface="Arial" panose="020B0604020202020204" pitchFamily="34" charset="0"/>
              </a:rPr>
              <a:t>WHAT IS IN THE INVESTING CATEGORY</a:t>
            </a:r>
            <a:endParaRPr lang="en-IN" dirty="0">
              <a:solidFill>
                <a:srgbClr val="FFFF00"/>
              </a:solidFill>
            </a:endParaRPr>
          </a:p>
        </p:txBody>
      </p:sp>
      <p:sp>
        <p:nvSpPr>
          <p:cNvPr id="4" name="Slide Number Placeholder 3"/>
          <p:cNvSpPr>
            <a:spLocks noGrp="1"/>
          </p:cNvSpPr>
          <p:nvPr>
            <p:ph type="sldNum" sz="quarter" idx="12"/>
          </p:nvPr>
        </p:nvSpPr>
        <p:spPr/>
        <p:txBody>
          <a:bodyPr/>
          <a:lstStyle/>
          <a:p>
            <a:fld id="{1F28DAEE-427E-4030-87EA-38D724728595}" type="slidenum">
              <a:rPr lang="en-IN" smtClean="0"/>
              <a:t>21</a:t>
            </a:fld>
            <a:endParaRPr lang="en-IN" dirty="0"/>
          </a:p>
        </p:txBody>
      </p:sp>
      <p:graphicFrame>
        <p:nvGraphicFramePr>
          <p:cNvPr id="9" name="Diagram 8"/>
          <p:cNvGraphicFramePr/>
          <p:nvPr/>
        </p:nvGraphicFramePr>
        <p:xfrm>
          <a:off x="3612474" y="3033265"/>
          <a:ext cx="4919935" cy="30278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a:hlinkClick r:id="" action="ppaction://noaction" highlightClick="1"/>
          </p:cNvPr>
          <p:cNvGraphicFramePr/>
          <p:nvPr/>
        </p:nvGraphicFramePr>
        <p:xfrm>
          <a:off x="3381375" y="2185718"/>
          <a:ext cx="5276850" cy="95753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Rounded Rectangle 2"/>
          <p:cNvSpPr/>
          <p:nvPr/>
        </p:nvSpPr>
        <p:spPr>
          <a:xfrm>
            <a:off x="514350" y="3438525"/>
            <a:ext cx="2743200" cy="147637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Narrow" panose="020B0606020202030204" pitchFamily="34" charset="0"/>
                <a:cs typeface="Arial" panose="020B0604020202020204" pitchFamily="34" charset="0"/>
              </a:rPr>
              <a:t>FOR ENTITIES OTHER THAN  SPECIFIED MAIN BUSINESS ACTIVITY</a:t>
            </a:r>
            <a:endParaRPr lang="en-IN" b="1" dirty="0">
              <a:solidFill>
                <a:schemeClr val="tx1"/>
              </a:solidFill>
            </a:endParaRPr>
          </a:p>
        </p:txBody>
      </p:sp>
      <p:sp>
        <p:nvSpPr>
          <p:cNvPr id="5" name="Rounded Rectangle 4"/>
          <p:cNvSpPr/>
          <p:nvPr/>
        </p:nvSpPr>
        <p:spPr>
          <a:xfrm>
            <a:off x="514350" y="2314576"/>
            <a:ext cx="2362200" cy="581025"/>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Arial Narrow" panose="020B0606020202030204" pitchFamily="34" charset="0"/>
              </a:rPr>
              <a:t>Income and expense arising from:</a:t>
            </a:r>
          </a:p>
        </p:txBody>
      </p:sp>
      <p:cxnSp>
        <p:nvCxnSpPr>
          <p:cNvPr id="7" name="Straight Arrow Connector 6"/>
          <p:cNvCxnSpPr/>
          <p:nvPr/>
        </p:nvCxnSpPr>
        <p:spPr>
          <a:xfrm>
            <a:off x="2924175" y="2664484"/>
            <a:ext cx="43815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610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6" y="634253"/>
            <a:ext cx="8276808" cy="712693"/>
          </a:xfrm>
        </p:spPr>
        <p:txBody>
          <a:bodyPr>
            <a:normAutofit/>
          </a:bodyPr>
          <a:lstStyle/>
          <a:p>
            <a:r>
              <a:rPr lang="en-IN" sz="2500" dirty="0"/>
              <a:t>WHAT IS IN THE FINANCING CATEGORY</a:t>
            </a:r>
          </a:p>
        </p:txBody>
      </p:sp>
      <p:sp>
        <p:nvSpPr>
          <p:cNvPr id="4" name="Slide Number Placeholder 3"/>
          <p:cNvSpPr>
            <a:spLocks noGrp="1"/>
          </p:cNvSpPr>
          <p:nvPr>
            <p:ph type="sldNum" sz="quarter" idx="12"/>
          </p:nvPr>
        </p:nvSpPr>
        <p:spPr/>
        <p:txBody>
          <a:bodyPr/>
          <a:lstStyle/>
          <a:p>
            <a:fld id="{1F28DAEE-427E-4030-87EA-38D724728595}" type="slidenum">
              <a:rPr lang="en-IN" smtClean="0"/>
              <a:t>22</a:t>
            </a:fld>
            <a:endParaRPr lang="en-IN" dirty="0"/>
          </a:p>
        </p:txBody>
      </p:sp>
      <p:graphicFrame>
        <p:nvGraphicFramePr>
          <p:cNvPr id="9" name="Content Placeholder 8"/>
          <p:cNvGraphicFramePr>
            <a:graphicFrameLocks noGrp="1"/>
          </p:cNvGraphicFramePr>
          <p:nvPr>
            <p:ph idx="1"/>
          </p:nvPr>
        </p:nvGraphicFramePr>
        <p:xfrm>
          <a:off x="485776" y="2152650"/>
          <a:ext cx="8258175" cy="3714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ounded Rectangle 9"/>
          <p:cNvSpPr/>
          <p:nvPr/>
        </p:nvSpPr>
        <p:spPr>
          <a:xfrm>
            <a:off x="4972050" y="5010151"/>
            <a:ext cx="3657600" cy="885825"/>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IN" sz="1100" b="1" dirty="0">
              <a:solidFill>
                <a:schemeClr val="tx1"/>
              </a:solidFill>
              <a:latin typeface="Arial Narrow" panose="020B0606020202030204" pitchFamily="34" charset="0"/>
            </a:endParaRPr>
          </a:p>
          <a:p>
            <a:pPr lvl="0" algn="just"/>
            <a:r>
              <a:rPr lang="en-IN" sz="1100" b="1" dirty="0">
                <a:solidFill>
                  <a:schemeClr val="tx1"/>
                </a:solidFill>
                <a:latin typeface="Arial Narrow" panose="020B0606020202030204" pitchFamily="34" charset="0"/>
              </a:rPr>
              <a:t>For example- in relation to a long term provision- periodic unwinding of the discount on the liability (Ind AS 37) the effects of changes in the disc rate used to measure the liability are financing. However, changes in the share-based payment liability are not financing.</a:t>
            </a:r>
            <a:endParaRPr lang="en-IN" sz="1100" dirty="0">
              <a:solidFill>
                <a:schemeClr val="tx1"/>
              </a:solidFill>
              <a:latin typeface="Arial Narrow" panose="020B0606020202030204" pitchFamily="34" charset="0"/>
            </a:endParaRPr>
          </a:p>
          <a:p>
            <a:pPr algn="ctr"/>
            <a:endParaRPr lang="en-IN" sz="1300" dirty="0">
              <a:solidFill>
                <a:schemeClr val="tx1"/>
              </a:solidFill>
            </a:endParaRPr>
          </a:p>
        </p:txBody>
      </p:sp>
    </p:spTree>
    <p:extLst>
      <p:ext uri="{BB962C8B-B14F-4D97-AF65-F5344CB8AC3E}">
        <p14:creationId xmlns:p14="http://schemas.microsoft.com/office/powerpoint/2010/main" val="3186385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B906A-07B6-2884-28FA-AFD219D17FC4}"/>
              </a:ext>
            </a:extLst>
          </p:cNvPr>
          <p:cNvSpPr>
            <a:spLocks noGrp="1"/>
          </p:cNvSpPr>
          <p:nvPr>
            <p:ph type="title"/>
          </p:nvPr>
        </p:nvSpPr>
        <p:spPr>
          <a:xfrm>
            <a:off x="448092" y="782528"/>
            <a:ext cx="7362867" cy="712693"/>
          </a:xfrm>
        </p:spPr>
        <p:txBody>
          <a:bodyPr>
            <a:normAutofit fontScale="90000"/>
          </a:bodyPr>
          <a:lstStyle/>
          <a:p>
            <a:r>
              <a:rPr lang="en-US" dirty="0">
                <a:solidFill>
                  <a:srgbClr val="FFFF00"/>
                </a:solidFill>
              </a:rPr>
              <a:t>Requirements for specific companies</a:t>
            </a:r>
          </a:p>
        </p:txBody>
      </p:sp>
      <p:sp>
        <p:nvSpPr>
          <p:cNvPr id="4" name="Slide Number Placeholder 3">
            <a:extLst>
              <a:ext uri="{FF2B5EF4-FFF2-40B4-BE49-F238E27FC236}">
                <a16:creationId xmlns:a16="http://schemas.microsoft.com/office/drawing/2014/main" id="{8B62834C-A437-B2D3-0E78-6EE472B561E8}"/>
              </a:ext>
            </a:extLst>
          </p:cNvPr>
          <p:cNvSpPr>
            <a:spLocks noGrp="1"/>
          </p:cNvSpPr>
          <p:nvPr>
            <p:ph type="sldNum" sz="quarter" idx="12"/>
          </p:nvPr>
        </p:nvSpPr>
        <p:spPr/>
        <p:txBody>
          <a:bodyPr/>
          <a:lstStyle/>
          <a:p>
            <a:fld id="{1F28DAEE-427E-4030-87EA-38D724728595}" type="slidenum">
              <a:rPr lang="en-IN" smtClean="0"/>
              <a:t>23</a:t>
            </a:fld>
            <a:endParaRPr lang="en-IN" dirty="0"/>
          </a:p>
        </p:txBody>
      </p:sp>
      <p:sp>
        <p:nvSpPr>
          <p:cNvPr id="21" name="Text Placeholder 4">
            <a:extLst>
              <a:ext uri="{FF2B5EF4-FFF2-40B4-BE49-F238E27FC236}">
                <a16:creationId xmlns:a16="http://schemas.microsoft.com/office/drawing/2014/main" id="{996BFA6B-5679-84A2-6C6B-AB3DEA6936C2}"/>
              </a:ext>
            </a:extLst>
          </p:cNvPr>
          <p:cNvSpPr txBox="1">
            <a:spLocks/>
          </p:cNvSpPr>
          <p:nvPr/>
        </p:nvSpPr>
        <p:spPr>
          <a:xfrm>
            <a:off x="448092" y="2208181"/>
            <a:ext cx="3936621" cy="3391984"/>
          </a:xfrm>
          <a:prstGeom prst="rect">
            <a:avLst/>
          </a:prstGeom>
        </p:spPr>
        <p:txBody>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marL="0" indent="0">
              <a:buClr>
                <a:schemeClr val="tx1"/>
              </a:buClr>
              <a:buNone/>
            </a:pPr>
            <a:r>
              <a:rPr lang="en-GB" b="1" u="sng" dirty="0">
                <a:solidFill>
                  <a:schemeClr val="tx1"/>
                </a:solidFill>
                <a:latin typeface="Arial Narrow" panose="020B0606020202030204" pitchFamily="34" charset="0"/>
                <a:cs typeface="Arial" panose="020B0604020202020204" pitchFamily="34" charset="0"/>
              </a:rPr>
              <a:t>Entities with specified main business activities</a:t>
            </a:r>
          </a:p>
          <a:p>
            <a:pPr marL="285750" indent="-285750">
              <a:buClr>
                <a:schemeClr val="tx1"/>
              </a:buClr>
              <a:buFont typeface="Arial" panose="020B0604020202020204" pitchFamily="34" charset="0"/>
              <a:buChar char="•"/>
            </a:pPr>
            <a:r>
              <a:rPr lang="en-GB" dirty="0">
                <a:solidFill>
                  <a:schemeClr val="tx1"/>
                </a:solidFill>
                <a:latin typeface="Arial Narrow" panose="020B0606020202030204" pitchFamily="34" charset="0"/>
                <a:cs typeface="Arial" panose="020B0604020202020204" pitchFamily="34" charset="0"/>
              </a:rPr>
              <a:t>For some companies, financing and investing activities are their main business activities – for example banks and insurers</a:t>
            </a:r>
          </a:p>
          <a:p>
            <a:pPr marL="285750" indent="-285750">
              <a:buClr>
                <a:schemeClr val="tx1"/>
              </a:buClr>
              <a:buFont typeface="Arial" panose="020B0604020202020204" pitchFamily="34" charset="0"/>
              <a:buChar char="•"/>
            </a:pPr>
            <a:r>
              <a:rPr lang="en-GB" dirty="0">
                <a:solidFill>
                  <a:schemeClr val="tx1"/>
                </a:solidFill>
                <a:latin typeface="Arial Narrow" panose="020B0606020202030204" pitchFamily="34" charset="0"/>
              </a:rPr>
              <a:t>These companies include income and expenses in their operating profit that for other companies would be included in the investing or financing categories</a:t>
            </a:r>
            <a:endParaRPr lang="en-GB" dirty="0">
              <a:solidFill>
                <a:schemeClr val="tx1"/>
              </a:solidFill>
              <a:latin typeface="Arial Narrow" panose="020B0606020202030204" pitchFamily="34" charset="0"/>
              <a:cs typeface="Arial" panose="020B0604020202020204" pitchFamily="34" charset="0"/>
            </a:endParaRPr>
          </a:p>
          <a:p>
            <a:endParaRPr lang="en-GB" dirty="0">
              <a:solidFill>
                <a:schemeClr val="tx1"/>
              </a:solidFill>
              <a:latin typeface="Arial Narrow" panose="020B0606020202030204" pitchFamily="34" charset="0"/>
            </a:endParaRPr>
          </a:p>
        </p:txBody>
      </p:sp>
      <p:sp>
        <p:nvSpPr>
          <p:cNvPr id="22" name="TextBox 9">
            <a:extLst>
              <a:ext uri="{FF2B5EF4-FFF2-40B4-BE49-F238E27FC236}">
                <a16:creationId xmlns:a16="http://schemas.microsoft.com/office/drawing/2014/main" id="{C8DF7244-7B8F-A456-66A4-E2BA30F546E3}"/>
              </a:ext>
            </a:extLst>
          </p:cNvPr>
          <p:cNvSpPr txBox="1"/>
          <p:nvPr/>
        </p:nvSpPr>
        <p:spPr>
          <a:xfrm>
            <a:off x="4583241" y="2237530"/>
            <a:ext cx="1843342" cy="805853"/>
          </a:xfrm>
          <a:prstGeom prst="rect">
            <a:avLst/>
          </a:prstGeom>
          <a:solidFill>
            <a:schemeClr val="accent2"/>
          </a:solidFill>
          <a:ln w="28575">
            <a:noFill/>
          </a:ln>
        </p:spPr>
        <p:txBody>
          <a:bodyPr wrap="square" tIns="108000" bIns="108000" rtlCol="0" anchor="ctr" anchorCtr="0">
            <a:noAutofit/>
          </a:bodyPr>
          <a:lstStyle/>
          <a:p>
            <a:pPr algn="ctr"/>
            <a:r>
              <a:rPr lang="en-GB" sz="1600" dirty="0">
                <a:latin typeface="Arial Narrow" panose="020B0606020202030204" pitchFamily="34" charset="0"/>
                <a:cs typeface="Arial" panose="020B0604020202020204" pitchFamily="34" charset="0"/>
              </a:rPr>
              <a:t>Operating category</a:t>
            </a:r>
          </a:p>
        </p:txBody>
      </p:sp>
      <p:sp>
        <p:nvSpPr>
          <p:cNvPr id="23" name="TextBox 10">
            <a:extLst>
              <a:ext uri="{FF2B5EF4-FFF2-40B4-BE49-F238E27FC236}">
                <a16:creationId xmlns:a16="http://schemas.microsoft.com/office/drawing/2014/main" id="{277ED035-1806-E895-F463-8A091B135727}"/>
              </a:ext>
            </a:extLst>
          </p:cNvPr>
          <p:cNvSpPr txBox="1"/>
          <p:nvPr/>
        </p:nvSpPr>
        <p:spPr>
          <a:xfrm>
            <a:off x="4583239" y="3171990"/>
            <a:ext cx="1843345" cy="1224000"/>
          </a:xfrm>
          <a:prstGeom prst="rect">
            <a:avLst/>
          </a:prstGeom>
          <a:solidFill>
            <a:srgbClr val="E7E7E7"/>
          </a:solidFill>
          <a:ln w="38100">
            <a:solidFill>
              <a:srgbClr val="FFCC66"/>
            </a:solidFill>
          </a:ln>
        </p:spPr>
        <p:txBody>
          <a:bodyPr wrap="square" tIns="108000" bIns="108000" rtlCol="0">
            <a:noAutofit/>
          </a:bodyPr>
          <a:lstStyle/>
          <a:p>
            <a:pPr algn="ctr"/>
            <a:r>
              <a:rPr lang="en-GB" sz="1600" dirty="0">
                <a:latin typeface="Arial Narrow" panose="020B0606020202030204" pitchFamily="34" charset="0"/>
                <a:cs typeface="Arial" panose="020B0604020202020204" pitchFamily="34" charset="0"/>
              </a:rPr>
              <a:t>Investing category</a:t>
            </a:r>
          </a:p>
        </p:txBody>
      </p:sp>
      <p:sp>
        <p:nvSpPr>
          <p:cNvPr id="24" name="TextBox 11">
            <a:extLst>
              <a:ext uri="{FF2B5EF4-FFF2-40B4-BE49-F238E27FC236}">
                <a16:creationId xmlns:a16="http://schemas.microsoft.com/office/drawing/2014/main" id="{AD98ACA8-F067-FBB3-820F-A7D49F3EF534}"/>
              </a:ext>
            </a:extLst>
          </p:cNvPr>
          <p:cNvSpPr txBox="1"/>
          <p:nvPr/>
        </p:nvSpPr>
        <p:spPr>
          <a:xfrm>
            <a:off x="4572001" y="4584754"/>
            <a:ext cx="1843345" cy="1224000"/>
          </a:xfrm>
          <a:prstGeom prst="rect">
            <a:avLst/>
          </a:prstGeom>
          <a:solidFill>
            <a:srgbClr val="E7E7E7"/>
          </a:solidFill>
          <a:ln w="38100">
            <a:solidFill>
              <a:srgbClr val="FFCC66"/>
            </a:solidFill>
          </a:ln>
        </p:spPr>
        <p:txBody>
          <a:bodyPr wrap="square" tIns="108000" bIns="108000" rtlCol="0">
            <a:noAutofit/>
          </a:bodyPr>
          <a:lstStyle/>
          <a:p>
            <a:pPr algn="ctr"/>
            <a:r>
              <a:rPr lang="en-GB" sz="1600" dirty="0">
                <a:latin typeface="Arial Narrow" panose="020B0606020202030204" pitchFamily="34" charset="0"/>
                <a:cs typeface="Arial" panose="020B0604020202020204" pitchFamily="34" charset="0"/>
              </a:rPr>
              <a:t>Financing category</a:t>
            </a:r>
          </a:p>
        </p:txBody>
      </p:sp>
      <p:sp>
        <p:nvSpPr>
          <p:cNvPr id="25" name="Rectangle 24">
            <a:extLst>
              <a:ext uri="{FF2B5EF4-FFF2-40B4-BE49-F238E27FC236}">
                <a16:creationId xmlns:a16="http://schemas.microsoft.com/office/drawing/2014/main" id="{1E5C4E00-06BD-D7F4-4EE4-6835EF1F7FE6}"/>
              </a:ext>
            </a:extLst>
          </p:cNvPr>
          <p:cNvSpPr/>
          <p:nvPr/>
        </p:nvSpPr>
        <p:spPr>
          <a:xfrm>
            <a:off x="4814766" y="3573858"/>
            <a:ext cx="1460347" cy="609028"/>
          </a:xfrm>
          <a:prstGeom prst="rect">
            <a:avLst/>
          </a:prstGeom>
          <a:solidFill>
            <a:schemeClr val="accent2"/>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Narrow" panose="020B0606020202030204" pitchFamily="34" charset="0"/>
                <a:cs typeface="Arial" panose="020B0604020202020204" pitchFamily="34" charset="0"/>
              </a:rPr>
              <a:t>Specific income and expenses</a:t>
            </a:r>
          </a:p>
        </p:txBody>
      </p:sp>
      <p:sp>
        <p:nvSpPr>
          <p:cNvPr id="26" name="Rectangle 25">
            <a:extLst>
              <a:ext uri="{FF2B5EF4-FFF2-40B4-BE49-F238E27FC236}">
                <a16:creationId xmlns:a16="http://schemas.microsoft.com/office/drawing/2014/main" id="{F890A185-BBEA-933C-319B-63B4C440CC8C}"/>
              </a:ext>
            </a:extLst>
          </p:cNvPr>
          <p:cNvSpPr/>
          <p:nvPr/>
        </p:nvSpPr>
        <p:spPr>
          <a:xfrm>
            <a:off x="4814766" y="5046187"/>
            <a:ext cx="1460347" cy="628572"/>
          </a:xfrm>
          <a:prstGeom prst="rect">
            <a:avLst/>
          </a:prstGeom>
          <a:solidFill>
            <a:schemeClr val="accent2"/>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rial Narrow" panose="020B0606020202030204" pitchFamily="34" charset="0"/>
                <a:cs typeface="Arial" panose="020B0604020202020204" pitchFamily="34" charset="0"/>
              </a:rPr>
              <a:t>Specific income and expenses</a:t>
            </a:r>
          </a:p>
        </p:txBody>
      </p:sp>
      <p:cxnSp>
        <p:nvCxnSpPr>
          <p:cNvPr id="28" name="Straight Connector 27">
            <a:extLst>
              <a:ext uri="{FF2B5EF4-FFF2-40B4-BE49-F238E27FC236}">
                <a16:creationId xmlns:a16="http://schemas.microsoft.com/office/drawing/2014/main" id="{C0608024-E1C5-0B21-B100-144574E959B8}"/>
              </a:ext>
            </a:extLst>
          </p:cNvPr>
          <p:cNvCxnSpPr>
            <a:cxnSpLocks/>
          </p:cNvCxnSpPr>
          <p:nvPr/>
        </p:nvCxnSpPr>
        <p:spPr>
          <a:xfrm>
            <a:off x="6275113" y="5450635"/>
            <a:ext cx="570623"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8013E6DB-070A-E036-2E0E-32EF56A2EBA6}"/>
              </a:ext>
            </a:extLst>
          </p:cNvPr>
          <p:cNvCxnSpPr>
            <a:cxnSpLocks/>
          </p:cNvCxnSpPr>
          <p:nvPr/>
        </p:nvCxnSpPr>
        <p:spPr>
          <a:xfrm rot="16200000" flipV="1">
            <a:off x="5151951" y="3743210"/>
            <a:ext cx="2946316" cy="468534"/>
          </a:xfrm>
          <a:prstGeom prst="bentConnector2">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25" idx="1"/>
          </p:cNvCxnSpPr>
          <p:nvPr/>
        </p:nvCxnSpPr>
        <p:spPr>
          <a:xfrm rot="10800000">
            <a:off x="4257675" y="2640457"/>
            <a:ext cx="557090" cy="1237917"/>
          </a:xfrm>
          <a:prstGeom prst="bentConnector2">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22" idx="1"/>
          </p:cNvCxnSpPr>
          <p:nvPr/>
        </p:nvCxnSpPr>
        <p:spPr>
          <a:xfrm>
            <a:off x="4257675" y="2640456"/>
            <a:ext cx="325566" cy="1"/>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102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DA4A2-F186-162E-2861-CFE4CEB97286}"/>
              </a:ext>
            </a:extLst>
          </p:cNvPr>
          <p:cNvSpPr>
            <a:spLocks noGrp="1"/>
          </p:cNvSpPr>
          <p:nvPr>
            <p:ph type="title"/>
          </p:nvPr>
        </p:nvSpPr>
        <p:spPr/>
        <p:txBody>
          <a:bodyPr>
            <a:normAutofit fontScale="90000"/>
          </a:bodyPr>
          <a:lstStyle/>
          <a:p>
            <a:r>
              <a:rPr lang="en-US" dirty="0">
                <a:solidFill>
                  <a:srgbClr val="FFFF00"/>
                </a:solidFill>
              </a:rPr>
              <a:t>Examples of statements of profit or loss for other entities</a:t>
            </a:r>
          </a:p>
        </p:txBody>
      </p:sp>
      <p:sp>
        <p:nvSpPr>
          <p:cNvPr id="4" name="Slide Number Placeholder 3">
            <a:extLst>
              <a:ext uri="{FF2B5EF4-FFF2-40B4-BE49-F238E27FC236}">
                <a16:creationId xmlns:a16="http://schemas.microsoft.com/office/drawing/2014/main" id="{FDA14EDF-FA18-8C6F-C38C-68B120433C02}"/>
              </a:ext>
            </a:extLst>
          </p:cNvPr>
          <p:cNvSpPr>
            <a:spLocks noGrp="1"/>
          </p:cNvSpPr>
          <p:nvPr>
            <p:ph type="sldNum" sz="quarter" idx="12"/>
          </p:nvPr>
        </p:nvSpPr>
        <p:spPr/>
        <p:txBody>
          <a:bodyPr/>
          <a:lstStyle/>
          <a:p>
            <a:fld id="{1F28DAEE-427E-4030-87EA-38D724728595}" type="slidenum">
              <a:rPr lang="en-IN" smtClean="0"/>
              <a:t>24</a:t>
            </a:fld>
            <a:endParaRPr lang="en-IN" dirty="0"/>
          </a:p>
        </p:txBody>
      </p:sp>
      <p:graphicFrame>
        <p:nvGraphicFramePr>
          <p:cNvPr id="5" name="Table 6">
            <a:extLst>
              <a:ext uri="{FF2B5EF4-FFF2-40B4-BE49-F238E27FC236}">
                <a16:creationId xmlns:a16="http://schemas.microsoft.com/office/drawing/2014/main" id="{9CF7A682-B4C0-DB5C-8A6C-80D6806A07BC}"/>
              </a:ext>
            </a:extLst>
          </p:cNvPr>
          <p:cNvGraphicFramePr>
            <a:graphicFrameLocks noGrp="1"/>
          </p:cNvGraphicFramePr>
          <p:nvPr/>
        </p:nvGraphicFramePr>
        <p:xfrm>
          <a:off x="218843" y="2108892"/>
          <a:ext cx="4369873" cy="3848400"/>
        </p:xfrm>
        <a:graphic>
          <a:graphicData uri="http://schemas.openxmlformats.org/drawingml/2006/table">
            <a:tbl>
              <a:tblPr firstRow="1" bandRow="1">
                <a:tableStyleId>{16D9F66E-5EB9-4882-86FB-DCBF35E3C3E4}</a:tableStyleId>
              </a:tblPr>
              <a:tblGrid>
                <a:gridCol w="3216134">
                  <a:extLst>
                    <a:ext uri="{9D8B030D-6E8A-4147-A177-3AD203B41FA5}">
                      <a16:colId xmlns:a16="http://schemas.microsoft.com/office/drawing/2014/main" val="2639745050"/>
                    </a:ext>
                  </a:extLst>
                </a:gridCol>
                <a:gridCol w="221962">
                  <a:extLst>
                    <a:ext uri="{9D8B030D-6E8A-4147-A177-3AD203B41FA5}">
                      <a16:colId xmlns:a16="http://schemas.microsoft.com/office/drawing/2014/main" val="2416289221"/>
                    </a:ext>
                  </a:extLst>
                </a:gridCol>
                <a:gridCol w="931777">
                  <a:extLst>
                    <a:ext uri="{9D8B030D-6E8A-4147-A177-3AD203B41FA5}">
                      <a16:colId xmlns:a16="http://schemas.microsoft.com/office/drawing/2014/main" val="179401146"/>
                    </a:ext>
                  </a:extLst>
                </a:gridCol>
              </a:tblGrid>
              <a:tr h="1620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Statement of profit or loss for a bank</a:t>
                      </a:r>
                      <a:endParaRPr lang="en-US" sz="1000" b="1" dirty="0">
                        <a:solidFill>
                          <a:schemeClr val="tx1"/>
                        </a:solidFill>
                        <a:latin typeface="Arial" panose="020B0604020202020204" pitchFamily="34" charset="0"/>
                        <a:ea typeface="Helvetica Neue" panose="02000503000000020004" pitchFamily="2" charset="0"/>
                        <a:cs typeface="Arial" panose="020B0604020202020204" pitchFamily="34" charset="0"/>
                      </a:endParaRPr>
                    </a:p>
                  </a:txBody>
                  <a:tcPr marT="18000" marB="18000" anchor="ct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1000" b="0">
                        <a:solidFill>
                          <a:schemeClr val="bg1"/>
                        </a:solidFill>
                        <a:latin typeface="Arial" panose="020B0604020202020204" pitchFamily="34" charset="0"/>
                        <a:cs typeface="Arial" panose="020B0604020202020204" pitchFamily="34" charset="0"/>
                      </a:endParaRP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9510069"/>
                  </a:ext>
                </a:extLst>
              </a:tr>
              <a:tr h="142202">
                <a:tc>
                  <a:txBody>
                    <a:bodyPr/>
                    <a:lstStyle/>
                    <a:p>
                      <a:r>
                        <a:rPr lang="en-GB" sz="1000" b="0" dirty="0">
                          <a:solidFill>
                            <a:schemeClr val="tx1"/>
                          </a:solidFill>
                          <a:latin typeface="Arial" panose="020B0604020202020204" pitchFamily="34" charset="0"/>
                          <a:cs typeface="Arial" panose="020B0604020202020204" pitchFamily="34" charset="0"/>
                        </a:rPr>
                        <a:t>Interest revenue</a:t>
                      </a:r>
                    </a:p>
                  </a:txBody>
                  <a:tcPr marT="18000" marB="1800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rowSpan="12">
                  <a:txBody>
                    <a:bodyPr/>
                    <a:lstStyle/>
                    <a:p>
                      <a:pPr algn="ctr"/>
                      <a:r>
                        <a:rPr lang="en-GB" sz="1000" b="0" dirty="0">
                          <a:solidFill>
                            <a:schemeClr val="bg1"/>
                          </a:solidFill>
                          <a:latin typeface="Arial" panose="020B0604020202020204" pitchFamily="34" charset="0"/>
                          <a:cs typeface="Arial" panose="020B0604020202020204" pitchFamily="34" charset="0"/>
                        </a:rPr>
                        <a:t>Operating</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0476768"/>
                  </a:ext>
                </a:extLst>
              </a:tr>
              <a:tr h="142202">
                <a:tc>
                  <a:txBody>
                    <a:bodyPr/>
                    <a:lstStyle/>
                    <a:p>
                      <a:r>
                        <a:rPr lang="en-GB" sz="1000">
                          <a:solidFill>
                            <a:schemeClr val="tx1"/>
                          </a:solidFill>
                          <a:latin typeface="Arial" panose="020B0604020202020204" pitchFamily="34" charset="0"/>
                          <a:cs typeface="Arial" panose="020B0604020202020204" pitchFamily="34" charset="0"/>
                        </a:rPr>
                        <a:t>Interest expense</a:t>
                      </a:r>
                    </a:p>
                  </a:txBody>
                  <a:tcPr marT="18000" marB="1800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33419884"/>
                  </a:ext>
                </a:extLst>
              </a:tr>
              <a:tr h="142202">
                <a:tc>
                  <a:txBody>
                    <a:bodyPr/>
                    <a:lstStyle/>
                    <a:p>
                      <a:r>
                        <a:rPr lang="en-GB" sz="1000" b="1">
                          <a:solidFill>
                            <a:schemeClr val="tx1"/>
                          </a:solidFill>
                          <a:latin typeface="Arial" panose="020B0604020202020204" pitchFamily="34" charset="0"/>
                          <a:cs typeface="Arial" panose="020B0604020202020204" pitchFamily="34" charset="0"/>
                        </a:rPr>
                        <a:t>Net interest income</a:t>
                      </a:r>
                    </a:p>
                  </a:txBody>
                  <a:tcPr marT="18000" marB="18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41605622"/>
                  </a:ext>
                </a:extLst>
              </a:tr>
              <a:tr h="142202">
                <a:tc>
                  <a:txBody>
                    <a:bodyPr/>
                    <a:lstStyle/>
                    <a:p>
                      <a:r>
                        <a:rPr lang="en-GB" sz="1000">
                          <a:solidFill>
                            <a:schemeClr val="tx1"/>
                          </a:solidFill>
                          <a:latin typeface="Arial" panose="020B0604020202020204" pitchFamily="34" charset="0"/>
                          <a:cs typeface="Arial" panose="020B0604020202020204" pitchFamily="34" charset="0"/>
                        </a:rPr>
                        <a:t>Fee and commission income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r>
                        <a:rPr lang="en-GB" sz="1800">
                          <a:solidFill>
                            <a:schemeClr val="bg1"/>
                          </a:solidFill>
                          <a:latin typeface="Arial" panose="020B0604020202020204" pitchFamily="34" charset="0"/>
                          <a:cs typeface="Arial" panose="020B0604020202020204" pitchFamily="34" charset="0"/>
                        </a:rPr>
                        <a:t>Operating</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98028357"/>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Fee and commission expenses</a:t>
                      </a:r>
                    </a:p>
                  </a:txBody>
                  <a:tcPr marT="18000" marB="1800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r>
                        <a:rPr lang="en-GB" sz="900"/>
                        <a:t>Operating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75975196"/>
                  </a:ext>
                </a:extLst>
              </a:tr>
              <a:tr h="142202">
                <a:tc>
                  <a:txBody>
                    <a:bodyPr/>
                    <a:lstStyle/>
                    <a:p>
                      <a:r>
                        <a:rPr lang="en-GB" sz="1000" b="1">
                          <a:solidFill>
                            <a:schemeClr val="tx1"/>
                          </a:solidFill>
                          <a:latin typeface="Arial" panose="020B0604020202020204" pitchFamily="34" charset="0"/>
                          <a:cs typeface="Arial" panose="020B0604020202020204" pitchFamily="34" charset="0"/>
                        </a:rPr>
                        <a:t>Net fee and commission income</a:t>
                      </a:r>
                    </a:p>
                  </a:txBody>
                  <a:tcPr marT="18000" marB="18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501875"/>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Net trading income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336833171"/>
                  </a:ext>
                </a:extLst>
              </a:tr>
              <a:tr h="142202">
                <a:tc>
                  <a:txBody>
                    <a:bodyPr/>
                    <a:lstStyle/>
                    <a:p>
                      <a:r>
                        <a:rPr lang="en-GB" sz="1000">
                          <a:solidFill>
                            <a:schemeClr val="tx1"/>
                          </a:solidFill>
                          <a:latin typeface="Arial" panose="020B0604020202020204" pitchFamily="34" charset="0"/>
                          <a:cs typeface="Arial" panose="020B0604020202020204" pitchFamily="34" charset="0"/>
                        </a:rPr>
                        <a:t>Net investment income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794586054"/>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Credit impairment losses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0338012"/>
                  </a:ext>
                </a:extLst>
              </a:tr>
              <a:tr h="142202">
                <a:tc>
                  <a:txBody>
                    <a:bodyPr/>
                    <a:lstStyle/>
                    <a:p>
                      <a:r>
                        <a:rPr lang="en-GB" sz="1000">
                          <a:solidFill>
                            <a:schemeClr val="tx1"/>
                          </a:solidFill>
                          <a:latin typeface="Arial" panose="020B0604020202020204" pitchFamily="34" charset="0"/>
                          <a:cs typeface="Arial" panose="020B0604020202020204" pitchFamily="34" charset="0"/>
                        </a:rPr>
                        <a:t>Employee benefits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a:p>
                  </a:txBody>
                  <a:tcPr/>
                </a:tc>
                <a:extLst>
                  <a:ext uri="{0D108BD9-81ED-4DB2-BD59-A6C34878D82A}">
                    <a16:rowId xmlns:a16="http://schemas.microsoft.com/office/drawing/2014/main" val="180003677"/>
                  </a:ext>
                </a:extLst>
              </a:tr>
              <a:tr h="142202">
                <a:tc>
                  <a:txBody>
                    <a:bodyPr/>
                    <a:lstStyle/>
                    <a:p>
                      <a:r>
                        <a:rPr lang="en-GB" sz="1000">
                          <a:solidFill>
                            <a:schemeClr val="tx1"/>
                          </a:solidFill>
                          <a:latin typeface="Arial" panose="020B0604020202020204" pitchFamily="34" charset="0"/>
                          <a:cs typeface="Arial" panose="020B0604020202020204" pitchFamily="34" charset="0"/>
                        </a:rPr>
                        <a:t>Depreciation and amortisation</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a:p>
                  </a:txBody>
                  <a:tcPr/>
                </a:tc>
                <a:extLst>
                  <a:ext uri="{0D108BD9-81ED-4DB2-BD59-A6C34878D82A}">
                    <a16:rowId xmlns:a16="http://schemas.microsoft.com/office/drawing/2014/main" val="3359233248"/>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Other operating expenses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3532497"/>
                  </a:ext>
                </a:extLst>
              </a:tr>
              <a:tr h="142202">
                <a:tc>
                  <a:txBody>
                    <a:bodyPr/>
                    <a:lstStyle/>
                    <a:p>
                      <a:r>
                        <a:rPr lang="en-GB" sz="1000" b="1">
                          <a:solidFill>
                            <a:schemeClr val="bg1"/>
                          </a:solidFill>
                          <a:latin typeface="Arial" panose="020B0604020202020204" pitchFamily="34" charset="0"/>
                          <a:cs typeface="Arial" panose="020B0604020202020204" pitchFamily="34" charset="0"/>
                        </a:rPr>
                        <a:t>Operating profit</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1741638"/>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Share of profit or loss of associates and joint ventures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rowSpan="2">
                  <a:txBody>
                    <a:bodyPr/>
                    <a:lstStyle/>
                    <a:p>
                      <a:pPr algn="ctr"/>
                      <a:r>
                        <a:rPr lang="en-GB" sz="1000" dirty="0">
                          <a:solidFill>
                            <a:schemeClr val="tx1"/>
                          </a:solidFill>
                          <a:latin typeface="Arial" panose="020B0604020202020204" pitchFamily="34" charset="0"/>
                          <a:cs typeface="Arial" panose="020B0604020202020204" pitchFamily="34" charset="0"/>
                        </a:rPr>
                        <a:t>Non-main Investing and financing</a:t>
                      </a:r>
                    </a:p>
                  </a:txBody>
                  <a:tcPr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12792079"/>
                  </a:ext>
                </a:extLst>
              </a:tr>
              <a:tr h="237627">
                <a:tc>
                  <a:txBody>
                    <a:bodyPr/>
                    <a:lstStyle/>
                    <a:p>
                      <a:r>
                        <a:rPr lang="en-GB" sz="1000" dirty="0">
                          <a:solidFill>
                            <a:schemeClr val="tx1"/>
                          </a:solidFill>
                          <a:latin typeface="Arial" panose="020B0604020202020204" pitchFamily="34" charset="0"/>
                          <a:cs typeface="Arial" panose="020B0604020202020204" pitchFamily="34" charset="0"/>
                        </a:rPr>
                        <a:t>Interest expense on pension and lease liabilities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11767756"/>
                  </a:ext>
                </a:extLst>
              </a:tr>
              <a:tr h="142202">
                <a:tc>
                  <a:txBody>
                    <a:bodyPr/>
                    <a:lstStyle/>
                    <a:p>
                      <a:r>
                        <a:rPr lang="en-GB" sz="1000" b="1">
                          <a:solidFill>
                            <a:schemeClr val="tx1"/>
                          </a:solidFill>
                          <a:latin typeface="Arial" panose="020B0604020202020204" pitchFamily="34" charset="0"/>
                          <a:cs typeface="Arial" panose="020B0604020202020204" pitchFamily="34" charset="0"/>
                        </a:rPr>
                        <a:t>Profit before income taxes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1253992"/>
                  </a:ext>
                </a:extLst>
              </a:tr>
              <a:tr h="142202">
                <a:tc>
                  <a:txBody>
                    <a:bodyPr/>
                    <a:lstStyle/>
                    <a:p>
                      <a:r>
                        <a:rPr lang="en-GB" sz="1000" dirty="0">
                          <a:solidFill>
                            <a:schemeClr val="tx1"/>
                          </a:solidFill>
                          <a:latin typeface="Arial" panose="020B0604020202020204" pitchFamily="34" charset="0"/>
                          <a:cs typeface="Arial" panose="020B0604020202020204" pitchFamily="34" charset="0"/>
                        </a:rPr>
                        <a:t>Income tax expense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7780973"/>
                  </a:ext>
                </a:extLst>
              </a:tr>
              <a:tr h="142202">
                <a:tc>
                  <a:txBody>
                    <a:bodyPr/>
                    <a:lstStyle/>
                    <a:p>
                      <a:r>
                        <a:rPr lang="en-GB" sz="1000" b="1">
                          <a:solidFill>
                            <a:schemeClr val="accent2"/>
                          </a:solidFill>
                          <a:latin typeface="Arial" panose="020B0604020202020204" pitchFamily="34" charset="0"/>
                          <a:cs typeface="Arial" panose="020B0604020202020204" pitchFamily="34" charset="0"/>
                        </a:rPr>
                        <a:t>PROFIT</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solidFill>
                          <a:schemeClr val="accent2"/>
                        </a:solidFill>
                      </a:endParaRP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dirty="0">
                        <a:solidFill>
                          <a:schemeClr val="accent2"/>
                        </a:solidFill>
                      </a:endParaRP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854782"/>
                  </a:ext>
                </a:extLst>
              </a:tr>
            </a:tbl>
          </a:graphicData>
        </a:graphic>
      </p:graphicFrame>
      <p:graphicFrame>
        <p:nvGraphicFramePr>
          <p:cNvPr id="6" name="Table 6">
            <a:extLst>
              <a:ext uri="{FF2B5EF4-FFF2-40B4-BE49-F238E27FC236}">
                <a16:creationId xmlns:a16="http://schemas.microsoft.com/office/drawing/2014/main" id="{F1793C91-D99B-9E22-0C0A-BA8350CA84D5}"/>
              </a:ext>
            </a:extLst>
          </p:cNvPr>
          <p:cNvGraphicFramePr>
            <a:graphicFrameLocks noGrp="1"/>
          </p:cNvGraphicFramePr>
          <p:nvPr/>
        </p:nvGraphicFramePr>
        <p:xfrm>
          <a:off x="4708708" y="2108893"/>
          <a:ext cx="4314102" cy="3855873"/>
        </p:xfrm>
        <a:graphic>
          <a:graphicData uri="http://schemas.openxmlformats.org/drawingml/2006/table">
            <a:tbl>
              <a:tblPr firstRow="1" bandRow="1">
                <a:tableStyleId>{16D9F66E-5EB9-4882-86FB-DCBF35E3C3E4}</a:tableStyleId>
              </a:tblPr>
              <a:tblGrid>
                <a:gridCol w="3134106">
                  <a:extLst>
                    <a:ext uri="{9D8B030D-6E8A-4147-A177-3AD203B41FA5}">
                      <a16:colId xmlns:a16="http://schemas.microsoft.com/office/drawing/2014/main" val="2639745050"/>
                    </a:ext>
                  </a:extLst>
                </a:gridCol>
                <a:gridCol w="227474">
                  <a:extLst>
                    <a:ext uri="{9D8B030D-6E8A-4147-A177-3AD203B41FA5}">
                      <a16:colId xmlns:a16="http://schemas.microsoft.com/office/drawing/2014/main" val="2416289221"/>
                    </a:ext>
                  </a:extLst>
                </a:gridCol>
                <a:gridCol w="952522">
                  <a:extLst>
                    <a:ext uri="{9D8B030D-6E8A-4147-A177-3AD203B41FA5}">
                      <a16:colId xmlns:a16="http://schemas.microsoft.com/office/drawing/2014/main" val="179401146"/>
                    </a:ext>
                  </a:extLst>
                </a:gridCol>
              </a:tblGrid>
              <a:tr h="3678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Statement of profit or loss for an insurer</a:t>
                      </a:r>
                    </a:p>
                  </a:txBody>
                  <a:tcPr marT="36000" marB="3600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000"/>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endParaRPr lang="en-GB" sz="1000" b="0">
                        <a:solidFill>
                          <a:schemeClr val="bg1"/>
                        </a:solidFill>
                        <a:latin typeface="Arial" panose="020B0604020202020204" pitchFamily="34" charset="0"/>
                        <a:cs typeface="Arial" panose="020B0604020202020204" pitchFamily="34" charset="0"/>
                      </a:endParaRPr>
                    </a:p>
                  </a:txBody>
                  <a:tcPr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48232808"/>
                  </a:ext>
                </a:extLst>
              </a:tr>
              <a:tr h="209227">
                <a:tc>
                  <a:txBody>
                    <a:bodyPr/>
                    <a:lstStyle/>
                    <a:p>
                      <a:r>
                        <a:rPr lang="en-GB" sz="1000" b="0" dirty="0">
                          <a:solidFill>
                            <a:schemeClr val="tx1"/>
                          </a:solidFill>
                          <a:latin typeface="Arial" panose="020B0604020202020204" pitchFamily="34" charset="0"/>
                          <a:cs typeface="Arial" panose="020B0604020202020204" pitchFamily="34" charset="0"/>
                        </a:rPr>
                        <a:t>Insurance revenue</a:t>
                      </a:r>
                    </a:p>
                  </a:txBody>
                  <a:tcPr marT="18000" marB="1800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rowSpan="8">
                  <a:txBody>
                    <a:bodyPr/>
                    <a:lstStyle/>
                    <a:p>
                      <a:pPr algn="ctr"/>
                      <a:r>
                        <a:rPr lang="en-GB" sz="1000" b="0">
                          <a:solidFill>
                            <a:schemeClr val="bg1"/>
                          </a:solidFill>
                          <a:latin typeface="Arial" panose="020B0604020202020204" pitchFamily="34" charset="0"/>
                          <a:cs typeface="Arial" panose="020B0604020202020204" pitchFamily="34" charset="0"/>
                        </a:rPr>
                        <a:t>Operating</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0476768"/>
                  </a:ext>
                </a:extLst>
              </a:tr>
              <a:tr h="209227">
                <a:tc>
                  <a:txBody>
                    <a:bodyPr/>
                    <a:lstStyle/>
                    <a:p>
                      <a:r>
                        <a:rPr lang="en-GB" sz="1000" dirty="0">
                          <a:solidFill>
                            <a:schemeClr val="tx1"/>
                          </a:solidFill>
                          <a:latin typeface="Arial" panose="020B0604020202020204" pitchFamily="34" charset="0"/>
                          <a:cs typeface="Arial" panose="020B0604020202020204" pitchFamily="34" charset="0"/>
                        </a:rPr>
                        <a:t>Insurance service expenses </a:t>
                      </a:r>
                    </a:p>
                  </a:txBody>
                  <a:tcPr marT="18000" marB="1800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33419884"/>
                  </a:ext>
                </a:extLst>
              </a:tr>
              <a:tr h="209227">
                <a:tc>
                  <a:txBody>
                    <a:bodyPr/>
                    <a:lstStyle/>
                    <a:p>
                      <a:r>
                        <a:rPr lang="en-GB" sz="1000" b="1">
                          <a:solidFill>
                            <a:schemeClr val="tx1"/>
                          </a:solidFill>
                          <a:latin typeface="Arial" panose="020B0604020202020204" pitchFamily="34" charset="0"/>
                          <a:cs typeface="Arial" panose="020B0604020202020204" pitchFamily="34" charset="0"/>
                        </a:rPr>
                        <a:t>Insurance service result</a:t>
                      </a:r>
                    </a:p>
                  </a:txBody>
                  <a:tcPr marT="18000" marB="18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41605622"/>
                  </a:ext>
                </a:extLst>
              </a:tr>
              <a:tr h="209227">
                <a:tc>
                  <a:txBody>
                    <a:bodyPr/>
                    <a:lstStyle/>
                    <a:p>
                      <a:r>
                        <a:rPr lang="en-GB" sz="1000">
                          <a:solidFill>
                            <a:schemeClr val="tx1"/>
                          </a:solidFill>
                          <a:latin typeface="Arial" panose="020B0604020202020204" pitchFamily="34" charset="0"/>
                          <a:cs typeface="Arial" panose="020B0604020202020204" pitchFamily="34" charset="0"/>
                        </a:rPr>
                        <a:t>Investment revenue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r>
                        <a:rPr lang="en-GB" sz="900"/>
                        <a:t>Operating</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75975196"/>
                  </a:ext>
                </a:extLst>
              </a:tr>
              <a:tr h="209227">
                <a:tc>
                  <a:txBody>
                    <a:bodyPr/>
                    <a:lstStyle/>
                    <a:p>
                      <a:r>
                        <a:rPr lang="en-GB" sz="1000">
                          <a:solidFill>
                            <a:schemeClr val="tx1"/>
                          </a:solidFill>
                          <a:latin typeface="Arial" panose="020B0604020202020204" pitchFamily="34" charset="0"/>
                          <a:cs typeface="Arial" panose="020B0604020202020204" pitchFamily="34" charset="0"/>
                        </a:rPr>
                        <a:t>Credit impairment losses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5501875"/>
                  </a:ext>
                </a:extLst>
              </a:tr>
              <a:tr h="209227">
                <a:tc>
                  <a:txBody>
                    <a:bodyPr/>
                    <a:lstStyle/>
                    <a:p>
                      <a:r>
                        <a:rPr lang="en-GB" sz="1000">
                          <a:solidFill>
                            <a:schemeClr val="tx1"/>
                          </a:solidFill>
                          <a:latin typeface="Arial" panose="020B0604020202020204" pitchFamily="34" charset="0"/>
                          <a:cs typeface="Arial" panose="020B0604020202020204" pitchFamily="34" charset="0"/>
                        </a:rPr>
                        <a:t>Insurance finance expenses</a:t>
                      </a:r>
                    </a:p>
                  </a:txBody>
                  <a:tcPr marT="18000" marB="1800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336833171"/>
                  </a:ext>
                </a:extLst>
              </a:tr>
              <a:tr h="209227">
                <a:tc>
                  <a:txBody>
                    <a:bodyPr/>
                    <a:lstStyle/>
                    <a:p>
                      <a:r>
                        <a:rPr lang="en-GB" sz="1000" b="1" dirty="0">
                          <a:solidFill>
                            <a:schemeClr val="tx1"/>
                          </a:solidFill>
                          <a:latin typeface="Arial" panose="020B0604020202020204" pitchFamily="34" charset="0"/>
                          <a:cs typeface="Arial" panose="020B0604020202020204" pitchFamily="34" charset="0"/>
                        </a:rPr>
                        <a:t>Net financial result</a:t>
                      </a:r>
                    </a:p>
                  </a:txBody>
                  <a:tcPr marT="18000" marB="1800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794586054"/>
                  </a:ext>
                </a:extLst>
              </a:tr>
              <a:tr h="209227">
                <a:tc>
                  <a:txBody>
                    <a:bodyPr/>
                    <a:lstStyle/>
                    <a:p>
                      <a:r>
                        <a:rPr lang="en-GB" sz="1000" dirty="0">
                          <a:solidFill>
                            <a:schemeClr val="tx1"/>
                          </a:solidFill>
                          <a:latin typeface="Arial" panose="020B0604020202020204" pitchFamily="34" charset="0"/>
                          <a:cs typeface="Arial" panose="020B0604020202020204" pitchFamily="34" charset="0"/>
                        </a:rPr>
                        <a:t>Other operating expenses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vMerge="1">
                  <a:txBody>
                    <a:bodyPr/>
                    <a:lstStyle/>
                    <a:p>
                      <a:endParaRPr lang="en-GB" sz="9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0338012"/>
                  </a:ext>
                </a:extLst>
              </a:tr>
              <a:tr h="209227">
                <a:tc>
                  <a:txBody>
                    <a:bodyPr/>
                    <a:lstStyle/>
                    <a:p>
                      <a:r>
                        <a:rPr lang="en-GB" sz="1000" b="1">
                          <a:solidFill>
                            <a:schemeClr val="bg1"/>
                          </a:solidFill>
                          <a:latin typeface="Arial" panose="020B0604020202020204" pitchFamily="34" charset="0"/>
                          <a:cs typeface="Arial" panose="020B0604020202020204" pitchFamily="34" charset="0"/>
                        </a:rPr>
                        <a:t>Operating profit</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endParaRPr lang="en-GB" sz="1000">
                        <a:solidFill>
                          <a:schemeClr val="bg1"/>
                        </a:solidFill>
                        <a:latin typeface="Arial" panose="020B0604020202020204" pitchFamily="34" charset="0"/>
                        <a:cs typeface="Arial" panose="020B0604020202020204" pitchFamily="34" charset="0"/>
                      </a:endParaRPr>
                    </a:p>
                  </a:txBody>
                  <a:tcPr marT="18000" marB="1800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6967481"/>
                  </a:ext>
                </a:extLst>
              </a:tr>
              <a:tr h="384042">
                <a:tc>
                  <a:txBody>
                    <a:bodyPr/>
                    <a:lstStyle/>
                    <a:p>
                      <a:r>
                        <a:rPr lang="en-GB" sz="1000" dirty="0">
                          <a:solidFill>
                            <a:schemeClr val="tx1"/>
                          </a:solidFill>
                          <a:latin typeface="Arial" panose="020B0604020202020204" pitchFamily="34" charset="0"/>
                          <a:cs typeface="Arial" panose="020B0604020202020204" pitchFamily="34" charset="0"/>
                        </a:rPr>
                        <a:t>Share of profit or loss of associates and joint ventures</a:t>
                      </a:r>
                      <a:endParaRPr lang="en-GB" sz="1000" dirty="0">
                        <a:solidFill>
                          <a:schemeClr val="tx1"/>
                        </a:solidFill>
                      </a:endParaRP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latin typeface="Arial" panose="020B0604020202020204" pitchFamily="34" charset="0"/>
                          <a:cs typeface="Arial" panose="020B0604020202020204" pitchFamily="34" charset="0"/>
                        </a:rPr>
                        <a:t>Investing</a:t>
                      </a:r>
                    </a:p>
                  </a:txBody>
                  <a:tcPr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0829000"/>
                  </a:ext>
                </a:extLst>
              </a:tr>
              <a:tr h="209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a:solidFill>
                            <a:schemeClr val="bg1"/>
                          </a:solidFill>
                          <a:latin typeface="Arial" panose="020B0604020202020204" pitchFamily="34" charset="0"/>
                          <a:cs typeface="Arial" panose="020B0604020202020204" pitchFamily="34" charset="0"/>
                        </a:rPr>
                        <a:t>Profit before financing and income taxes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1741638"/>
                  </a:ext>
                </a:extLst>
              </a:tr>
              <a:tr h="384042">
                <a:tc>
                  <a:txBody>
                    <a:bodyPr/>
                    <a:lstStyle/>
                    <a:p>
                      <a:r>
                        <a:rPr lang="en-GB" sz="1000" dirty="0">
                          <a:solidFill>
                            <a:schemeClr val="tx1"/>
                          </a:solidFill>
                          <a:latin typeface="Arial" panose="020B0604020202020204" pitchFamily="34" charset="0"/>
                          <a:cs typeface="Arial" panose="020B0604020202020204" pitchFamily="34" charset="0"/>
                        </a:rPr>
                        <a:t>Interest expense on borrowings and pension liabilities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tx1"/>
                          </a:solidFill>
                          <a:latin typeface="Arial" panose="020B0604020202020204" pitchFamily="34" charset="0"/>
                          <a:ea typeface="+mn-ea"/>
                          <a:cs typeface="Arial" panose="020B0604020202020204" pitchFamily="34" charset="0"/>
                        </a:rPr>
                        <a:t>Financing</a:t>
                      </a:r>
                    </a:p>
                  </a:txBody>
                  <a:tcPr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8491328"/>
                  </a:ext>
                </a:extLst>
              </a:tr>
              <a:tr h="209227">
                <a:tc>
                  <a:txBody>
                    <a:bodyPr/>
                    <a:lstStyle/>
                    <a:p>
                      <a:r>
                        <a:rPr lang="en-GB" sz="1000" b="1">
                          <a:solidFill>
                            <a:schemeClr val="tx1"/>
                          </a:solidFill>
                          <a:latin typeface="Arial" panose="020B0604020202020204" pitchFamily="34" charset="0"/>
                          <a:cs typeface="Arial" panose="020B0604020202020204" pitchFamily="34" charset="0"/>
                        </a:rPr>
                        <a:t>Profit before income taxes</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1253992"/>
                  </a:ext>
                </a:extLst>
              </a:tr>
              <a:tr h="209227">
                <a:tc>
                  <a:txBody>
                    <a:bodyPr/>
                    <a:lstStyle/>
                    <a:p>
                      <a:r>
                        <a:rPr lang="en-GB" sz="1000" dirty="0">
                          <a:solidFill>
                            <a:schemeClr val="tx1"/>
                          </a:solidFill>
                          <a:latin typeface="Arial" panose="020B0604020202020204" pitchFamily="34" charset="0"/>
                          <a:cs typeface="Arial" panose="020B0604020202020204" pitchFamily="34" charset="0"/>
                        </a:rPr>
                        <a:t>Income tax expense</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67780973"/>
                  </a:ext>
                </a:extLst>
              </a:tr>
              <a:tr h="209227">
                <a:tc>
                  <a:txBody>
                    <a:bodyPr/>
                    <a:lstStyle/>
                    <a:p>
                      <a:r>
                        <a:rPr lang="en-GB" sz="1000" b="1" dirty="0">
                          <a:solidFill>
                            <a:schemeClr val="accent2"/>
                          </a:solidFill>
                          <a:latin typeface="Arial" panose="020B0604020202020204" pitchFamily="34" charset="0"/>
                          <a:cs typeface="Arial" panose="020B0604020202020204" pitchFamily="34" charset="0"/>
                        </a:rPr>
                        <a:t>PROFIT</a:t>
                      </a:r>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endParaRPr lang="en-GB" sz="1000" dirty="0"/>
                    </a:p>
                  </a:txBody>
                  <a:tcPr marT="18000" marB="18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854782"/>
                  </a:ext>
                </a:extLst>
              </a:tr>
            </a:tbl>
          </a:graphicData>
        </a:graphic>
      </p:graphicFrame>
      <p:cxnSp>
        <p:nvCxnSpPr>
          <p:cNvPr id="7" name="Straight Connector 6">
            <a:extLst>
              <a:ext uri="{FF2B5EF4-FFF2-40B4-BE49-F238E27FC236}">
                <a16:creationId xmlns:a16="http://schemas.microsoft.com/office/drawing/2014/main" id="{25D38B50-05C2-6C02-A43A-FE9F10669A01}"/>
              </a:ext>
            </a:extLst>
          </p:cNvPr>
          <p:cNvCxnSpPr>
            <a:cxnSpLocks/>
          </p:cNvCxnSpPr>
          <p:nvPr/>
        </p:nvCxnSpPr>
        <p:spPr>
          <a:xfrm>
            <a:off x="4642606" y="2179274"/>
            <a:ext cx="0" cy="37339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8963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F6FA3-715E-05CD-2298-B80DADC4D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63543E-52D1-F29C-10BC-44E02FCB95B7}"/>
              </a:ext>
            </a:extLst>
          </p:cNvPr>
          <p:cNvSpPr>
            <a:spLocks noGrp="1"/>
          </p:cNvSpPr>
          <p:nvPr>
            <p:ph type="title"/>
          </p:nvPr>
        </p:nvSpPr>
        <p:spPr/>
        <p:txBody>
          <a:bodyPr>
            <a:normAutofit fontScale="90000"/>
          </a:bodyPr>
          <a:lstStyle/>
          <a:p>
            <a:r>
              <a:rPr lang="en-US" dirty="0">
                <a:solidFill>
                  <a:srgbClr val="FFFF00"/>
                </a:solidFill>
              </a:rPr>
              <a:t>Disclosure of specified expenses by nature</a:t>
            </a:r>
          </a:p>
        </p:txBody>
      </p:sp>
      <p:sp>
        <p:nvSpPr>
          <p:cNvPr id="4" name="Slide Number Placeholder 3">
            <a:extLst>
              <a:ext uri="{FF2B5EF4-FFF2-40B4-BE49-F238E27FC236}">
                <a16:creationId xmlns:a16="http://schemas.microsoft.com/office/drawing/2014/main" id="{0759F9DF-BCCB-7103-3C11-67741449BC8F}"/>
              </a:ext>
            </a:extLst>
          </p:cNvPr>
          <p:cNvSpPr>
            <a:spLocks noGrp="1"/>
          </p:cNvSpPr>
          <p:nvPr>
            <p:ph type="sldNum" sz="quarter" idx="12"/>
          </p:nvPr>
        </p:nvSpPr>
        <p:spPr/>
        <p:txBody>
          <a:bodyPr/>
          <a:lstStyle/>
          <a:p>
            <a:fld id="{1F28DAEE-427E-4030-87EA-38D724728595}" type="slidenum">
              <a:rPr lang="en-IN" smtClean="0"/>
              <a:t>25</a:t>
            </a:fld>
            <a:endParaRPr lang="en-IN" dirty="0"/>
          </a:p>
        </p:txBody>
      </p:sp>
      <p:sp>
        <p:nvSpPr>
          <p:cNvPr id="3" name="Content Placeholder 2">
            <a:extLst>
              <a:ext uri="{FF2B5EF4-FFF2-40B4-BE49-F238E27FC236}">
                <a16:creationId xmlns:a16="http://schemas.microsoft.com/office/drawing/2014/main" id="{2C11CAEC-4AD1-90E0-DE97-1952E2C13FC1}"/>
              </a:ext>
            </a:extLst>
          </p:cNvPr>
          <p:cNvSpPr>
            <a:spLocks noGrp="1"/>
          </p:cNvSpPr>
          <p:nvPr>
            <p:ph idx="1"/>
          </p:nvPr>
        </p:nvSpPr>
        <p:spPr>
          <a:xfrm>
            <a:off x="448093" y="1605569"/>
            <a:ext cx="8276808" cy="876300"/>
          </a:xfrm>
          <a:ln w="12700">
            <a:solidFill>
              <a:schemeClr val="tx1"/>
            </a:solidFill>
          </a:ln>
        </p:spPr>
        <p:txBody>
          <a:bodyPr>
            <a:noAutofit/>
          </a:bodyPr>
          <a:lstStyle/>
          <a:p>
            <a:pPr marL="0" indent="0" algn="l">
              <a:buNone/>
            </a:pPr>
            <a:r>
              <a:rPr lang="en-IN" sz="1600" b="1" u="sng" dirty="0">
                <a:solidFill>
                  <a:schemeClr val="tx1"/>
                </a:solidFill>
                <a:latin typeface="Arial Narrow" panose="020B0606020202030204" pitchFamily="34" charset="0"/>
              </a:rPr>
              <a:t>Presentation and disclosure of expenses in the profit or loss</a:t>
            </a:r>
          </a:p>
          <a:p>
            <a:pPr marL="0" indent="0">
              <a:buNone/>
            </a:pPr>
            <a:r>
              <a:rPr lang="en-IN" sz="1400" dirty="0">
                <a:solidFill>
                  <a:schemeClr val="tx1"/>
                </a:solidFill>
                <a:latin typeface="Arial Narrow" panose="020B0606020202030204" pitchFamily="34" charset="0"/>
              </a:rPr>
              <a:t>Under</a:t>
            </a:r>
            <a:r>
              <a:rPr lang="en-IN" sz="1400" b="1" dirty="0">
                <a:solidFill>
                  <a:schemeClr val="tx1"/>
                </a:solidFill>
                <a:latin typeface="Arial Narrow" panose="020B0606020202030204" pitchFamily="34" charset="0"/>
              </a:rPr>
              <a:t> </a:t>
            </a:r>
            <a:r>
              <a:rPr lang="en-IN" sz="1400" dirty="0">
                <a:solidFill>
                  <a:schemeClr val="tx1"/>
                </a:solidFill>
                <a:latin typeface="Arial Narrow" panose="020B0606020202030204" pitchFamily="34" charset="0"/>
              </a:rPr>
              <a:t>Ind AS 1, only nature-wise classification of expenses is permitted. While, under IAS 1, function-wise and nature wise both are permitted.</a:t>
            </a:r>
          </a:p>
        </p:txBody>
      </p:sp>
      <p:sp>
        <p:nvSpPr>
          <p:cNvPr id="17" name="Content Placeholder 2">
            <a:extLst>
              <a:ext uri="{FF2B5EF4-FFF2-40B4-BE49-F238E27FC236}">
                <a16:creationId xmlns:a16="http://schemas.microsoft.com/office/drawing/2014/main" id="{EECDE012-3A75-D88F-8C61-488F5F80885B}"/>
              </a:ext>
            </a:extLst>
          </p:cNvPr>
          <p:cNvSpPr txBox="1">
            <a:spLocks/>
          </p:cNvSpPr>
          <p:nvPr/>
        </p:nvSpPr>
        <p:spPr>
          <a:xfrm>
            <a:off x="448093" y="2554847"/>
            <a:ext cx="4114383" cy="1324362"/>
          </a:xfrm>
          <a:prstGeom prst="rect">
            <a:avLst/>
          </a:prstGeom>
          <a:ln w="12700">
            <a:solidFill>
              <a:schemeClr val="tx1"/>
            </a:solidFill>
          </a:ln>
        </p:spPr>
        <p:txBody>
          <a:bodyPr vert="horz" lIns="91440" tIns="45720" rIns="91440" bIns="45720" rtlCol="0" anchor="t" anchorCtr="0">
            <a:noAutofit/>
          </a:bodyPr>
          <a:lstStyle>
            <a:lvl1pPr marL="306070" indent="-306070" algn="just"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600" kern="1200">
                <a:solidFill>
                  <a:schemeClr val="tx2"/>
                </a:solidFill>
                <a:latin typeface="+mn-lt"/>
                <a:ea typeface="+mn-ea"/>
                <a:cs typeface="+mn-cs"/>
              </a:defRPr>
            </a:lvl2pPr>
            <a:lvl3pPr marL="899795" indent="-269875" algn="just"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just"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just"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marL="0" indent="0">
              <a:buNone/>
            </a:pPr>
            <a:r>
              <a:rPr lang="en-IN" sz="1400" b="1" u="sng" dirty="0">
                <a:solidFill>
                  <a:schemeClr val="tx1"/>
                </a:solidFill>
                <a:latin typeface="Arial Narrow" panose="020B0606020202030204" pitchFamily="34" charset="0"/>
              </a:rPr>
              <a:t>IFRS 18:</a:t>
            </a:r>
            <a:r>
              <a:rPr lang="en-IN" sz="1400" dirty="0">
                <a:solidFill>
                  <a:schemeClr val="tx1"/>
                </a:solidFill>
                <a:latin typeface="Arial Narrow" panose="020B0606020202030204" pitchFamily="34" charset="0"/>
              </a:rPr>
              <a:t>  Requires an entity to classify and present expenses in the operating category in line items </a:t>
            </a:r>
            <a:r>
              <a:rPr lang="en-IN" sz="1400" b="1" dirty="0">
                <a:solidFill>
                  <a:schemeClr val="tx1"/>
                </a:solidFill>
                <a:latin typeface="Arial Narrow" panose="020B0606020202030204" pitchFamily="34" charset="0"/>
              </a:rPr>
              <a:t>in a way that provides the </a:t>
            </a:r>
            <a:r>
              <a:rPr lang="en-IN" sz="1400" b="1" i="1" u="sng" dirty="0">
                <a:solidFill>
                  <a:schemeClr val="tx1"/>
                </a:solidFill>
                <a:latin typeface="Arial Narrow" panose="020B0606020202030204" pitchFamily="34" charset="0"/>
              </a:rPr>
              <a:t>most useful structured summary </a:t>
            </a:r>
            <a:r>
              <a:rPr lang="en-IN" sz="1400" dirty="0">
                <a:solidFill>
                  <a:schemeClr val="tx1"/>
                </a:solidFill>
                <a:latin typeface="Arial Narrow" panose="020B0606020202030204" pitchFamily="34" charset="0"/>
              </a:rPr>
              <a:t>of its expenses, </a:t>
            </a:r>
            <a:r>
              <a:rPr lang="en-IN" sz="1400" b="1" u="sng" dirty="0">
                <a:solidFill>
                  <a:schemeClr val="tx1"/>
                </a:solidFill>
                <a:latin typeface="Arial Narrow" panose="020B0606020202030204" pitchFamily="34" charset="0"/>
              </a:rPr>
              <a:t>using characteristics of nature or function or </a:t>
            </a:r>
            <a:r>
              <a:rPr lang="en-IN" sz="1400" b="1" i="1" u="sng" dirty="0">
                <a:solidFill>
                  <a:schemeClr val="tx1"/>
                </a:solidFill>
                <a:latin typeface="Arial Narrow" panose="020B0606020202030204" pitchFamily="34" charset="0"/>
              </a:rPr>
              <a:t>both</a:t>
            </a:r>
            <a:r>
              <a:rPr lang="en-IN" sz="1400" dirty="0">
                <a:solidFill>
                  <a:schemeClr val="tx1"/>
                </a:solidFill>
                <a:latin typeface="Arial Narrow" panose="020B0606020202030204" pitchFamily="34" charset="0"/>
              </a:rPr>
              <a:t>. </a:t>
            </a:r>
          </a:p>
        </p:txBody>
      </p:sp>
      <p:sp>
        <p:nvSpPr>
          <p:cNvPr id="18" name="Content Placeholder 2">
            <a:extLst>
              <a:ext uri="{FF2B5EF4-FFF2-40B4-BE49-F238E27FC236}">
                <a16:creationId xmlns:a16="http://schemas.microsoft.com/office/drawing/2014/main" id="{E1B9722E-43F3-71BC-8D97-FE8F5DB4D889}"/>
              </a:ext>
            </a:extLst>
          </p:cNvPr>
          <p:cNvSpPr txBox="1">
            <a:spLocks/>
          </p:cNvSpPr>
          <p:nvPr/>
        </p:nvSpPr>
        <p:spPr>
          <a:xfrm>
            <a:off x="4589663" y="2539733"/>
            <a:ext cx="4114383" cy="1324362"/>
          </a:xfrm>
          <a:prstGeom prst="rect">
            <a:avLst/>
          </a:prstGeom>
          <a:ln w="12700">
            <a:solidFill>
              <a:schemeClr val="tx1"/>
            </a:solidFill>
          </a:ln>
        </p:spPr>
        <p:txBody>
          <a:bodyPr vert="horz" lIns="91440" tIns="45720" rIns="91440" bIns="45720" rtlCol="0" anchor="t" anchorCtr="0">
            <a:noAutofit/>
          </a:bodyPr>
          <a:lstStyle>
            <a:lvl1pPr marL="306070" indent="-306070" algn="just"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600" kern="1200">
                <a:solidFill>
                  <a:schemeClr val="tx2"/>
                </a:solidFill>
                <a:latin typeface="+mn-lt"/>
                <a:ea typeface="+mn-ea"/>
                <a:cs typeface="+mn-cs"/>
              </a:defRPr>
            </a:lvl2pPr>
            <a:lvl3pPr marL="899795" indent="-269875" algn="just"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just"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just"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marL="0" indent="0">
              <a:buNone/>
            </a:pPr>
            <a:r>
              <a:rPr lang="en-US" sz="1400" b="1" u="sng" dirty="0">
                <a:solidFill>
                  <a:schemeClr val="tx1"/>
                </a:solidFill>
                <a:latin typeface="Arial Narrow" panose="020B0606020202030204" pitchFamily="34" charset="0"/>
              </a:rPr>
              <a:t>Reason for no change:</a:t>
            </a:r>
            <a:r>
              <a:rPr lang="en-US" sz="1400" dirty="0">
                <a:solidFill>
                  <a:schemeClr val="tx1"/>
                </a:solidFill>
                <a:latin typeface="Arial Narrow" panose="020B0606020202030204" pitchFamily="34" charset="0"/>
              </a:rPr>
              <a:t> It is </a:t>
            </a:r>
            <a:r>
              <a:rPr lang="en-US" sz="1400" b="1" u="sng" dirty="0">
                <a:solidFill>
                  <a:schemeClr val="tx1"/>
                </a:solidFill>
                <a:latin typeface="Arial Narrow" panose="020B0606020202030204" pitchFamily="34" charset="0"/>
              </a:rPr>
              <a:t>not a free choice </a:t>
            </a:r>
            <a:r>
              <a:rPr lang="en-US" sz="1400" dirty="0">
                <a:solidFill>
                  <a:schemeClr val="tx1"/>
                </a:solidFill>
                <a:latin typeface="Arial Narrow" panose="020B0606020202030204" pitchFamily="34" charset="0"/>
              </a:rPr>
              <a:t>of an entity to present the line items based on their nature or function. </a:t>
            </a:r>
            <a:r>
              <a:rPr lang="en-US" sz="1400" b="1" u="sng" dirty="0">
                <a:solidFill>
                  <a:schemeClr val="tx1"/>
                </a:solidFill>
                <a:latin typeface="Arial Narrow" panose="020B0606020202030204" pitchFamily="34" charset="0"/>
              </a:rPr>
              <a:t>An entity needs to consider how to use the characteristic of nature and function to provide the most useful structured summary of its expenses. </a:t>
            </a:r>
            <a:endParaRPr lang="en-IN" sz="1400" dirty="0">
              <a:solidFill>
                <a:schemeClr val="tx1"/>
              </a:solidFill>
              <a:latin typeface="Arial Narrow" panose="020B0606020202030204" pitchFamily="34" charset="0"/>
            </a:endParaRPr>
          </a:p>
        </p:txBody>
      </p:sp>
      <p:pic>
        <p:nvPicPr>
          <p:cNvPr id="6" name="Picture 5" descr="A close-up of a document&#10;&#10;AI-generated content may be incorrect.">
            <a:extLst>
              <a:ext uri="{FF2B5EF4-FFF2-40B4-BE49-F238E27FC236}">
                <a16:creationId xmlns:a16="http://schemas.microsoft.com/office/drawing/2014/main" id="{9976AE98-6E51-6A7E-6701-03086701D55E}"/>
              </a:ext>
            </a:extLst>
          </p:cNvPr>
          <p:cNvPicPr>
            <a:picLocks noChangeAspect="1"/>
          </p:cNvPicPr>
          <p:nvPr/>
        </p:nvPicPr>
        <p:blipFill>
          <a:blip r:embed="rId2"/>
          <a:stretch>
            <a:fillRect/>
          </a:stretch>
        </p:blipFill>
        <p:spPr>
          <a:xfrm>
            <a:off x="893621" y="3997723"/>
            <a:ext cx="7039957" cy="2572109"/>
          </a:xfrm>
          <a:prstGeom prst="rect">
            <a:avLst/>
          </a:prstGeom>
        </p:spPr>
      </p:pic>
    </p:spTree>
    <p:extLst>
      <p:ext uri="{BB962C8B-B14F-4D97-AF65-F5344CB8AC3E}">
        <p14:creationId xmlns:p14="http://schemas.microsoft.com/office/powerpoint/2010/main" val="3104063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17F90-9C6A-C653-17F1-6675F07114B1}"/>
              </a:ext>
            </a:extLst>
          </p:cNvPr>
          <p:cNvSpPr>
            <a:spLocks noGrp="1"/>
          </p:cNvSpPr>
          <p:nvPr>
            <p:ph type="title"/>
          </p:nvPr>
        </p:nvSpPr>
        <p:spPr/>
        <p:txBody>
          <a:bodyPr>
            <a:normAutofit fontScale="90000"/>
          </a:bodyPr>
          <a:lstStyle/>
          <a:p>
            <a:r>
              <a:rPr lang="en-US" dirty="0">
                <a:solidFill>
                  <a:srgbClr val="FFFF00"/>
                </a:solidFill>
              </a:rPr>
              <a:t>Management-defined Performance Measures (MPM</a:t>
            </a:r>
            <a:r>
              <a:rPr lang="en-US" cap="none" dirty="0">
                <a:solidFill>
                  <a:srgbClr val="FFFF00"/>
                </a:solidFill>
              </a:rPr>
              <a:t>s</a:t>
            </a:r>
            <a:r>
              <a:rPr lang="en-US" dirty="0">
                <a:solidFill>
                  <a:srgbClr val="FFFF00"/>
                </a:solidFill>
              </a:rPr>
              <a:t>)</a:t>
            </a:r>
          </a:p>
        </p:txBody>
      </p:sp>
      <p:sp>
        <p:nvSpPr>
          <p:cNvPr id="4" name="Slide Number Placeholder 3">
            <a:extLst>
              <a:ext uri="{FF2B5EF4-FFF2-40B4-BE49-F238E27FC236}">
                <a16:creationId xmlns:a16="http://schemas.microsoft.com/office/drawing/2014/main" id="{267340B8-CAD3-C0F5-8658-6F383F4BC7A9}"/>
              </a:ext>
            </a:extLst>
          </p:cNvPr>
          <p:cNvSpPr>
            <a:spLocks noGrp="1"/>
          </p:cNvSpPr>
          <p:nvPr>
            <p:ph type="sldNum" sz="quarter" idx="12"/>
          </p:nvPr>
        </p:nvSpPr>
        <p:spPr/>
        <p:txBody>
          <a:bodyPr/>
          <a:lstStyle/>
          <a:p>
            <a:fld id="{1F28DAEE-427E-4030-87EA-38D724728595}" type="slidenum">
              <a:rPr lang="en-IN" smtClean="0"/>
              <a:t>26</a:t>
            </a:fld>
            <a:endParaRPr lang="en-IN" dirty="0"/>
          </a:p>
        </p:txBody>
      </p:sp>
      <p:sp>
        <p:nvSpPr>
          <p:cNvPr id="5" name="Text Placeholder 3">
            <a:extLst>
              <a:ext uri="{FF2B5EF4-FFF2-40B4-BE49-F238E27FC236}">
                <a16:creationId xmlns:a16="http://schemas.microsoft.com/office/drawing/2014/main" id="{D8D34D6B-3F91-0C71-2941-E36B6DDBA706}"/>
              </a:ext>
            </a:extLst>
          </p:cNvPr>
          <p:cNvSpPr txBox="1">
            <a:spLocks/>
          </p:cNvSpPr>
          <p:nvPr/>
        </p:nvSpPr>
        <p:spPr>
          <a:xfrm>
            <a:off x="558260" y="2264202"/>
            <a:ext cx="3033238" cy="2185521"/>
          </a:xfrm>
          <a:prstGeom prst="rect">
            <a:avLst/>
          </a:prstGeom>
        </p:spPr>
        <p:txBody>
          <a:bodyPr vert="horz" lIns="91440" tIns="45720" rIns="91440" bIns="45720" rtlCol="0" anchor="ctr"/>
          <a:lstStyle>
            <a:defPPr>
              <a:defRPr lang="en-US"/>
            </a:defPPr>
            <a:lvl1pPr marL="0" algn="r" defTabSz="914400" rtl="0" eaLnBrk="1" latinLnBrk="0" hangingPunct="1">
              <a:defRPr sz="1100" b="1" kern="1200">
                <a:solidFill>
                  <a:srgbClr val="366658"/>
                </a:solidFill>
                <a:latin typeface="Arial Narrow" panose="020B0606020202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1800" dirty="0">
                <a:solidFill>
                  <a:schemeClr val="tx1"/>
                </a:solidFill>
              </a:rPr>
              <a:t>Investors’ concerns</a:t>
            </a:r>
          </a:p>
          <a:p>
            <a:pPr marL="285750" indent="-285750" algn="just">
              <a:buFont typeface="Arial" panose="020B0604020202020204" pitchFamily="34" charset="0"/>
              <a:buChar char="•"/>
            </a:pPr>
            <a:r>
              <a:rPr lang="en-GB" sz="1600" b="0" dirty="0">
                <a:solidFill>
                  <a:schemeClr val="tx1"/>
                </a:solidFill>
              </a:rPr>
              <a:t>Investors find MPMs useful</a:t>
            </a:r>
            <a:r>
              <a:rPr lang="en-GB" sz="1600" b="0" dirty="0">
                <a:solidFill>
                  <a:schemeClr val="tx1"/>
                </a:solidFill>
                <a:cs typeface="Arial" panose="020B0604020202020204" pitchFamily="34" charset="0"/>
              </a:rPr>
              <a:t> but they have concerns about lack of transparency of how these measures are calculated</a:t>
            </a:r>
          </a:p>
          <a:p>
            <a:pPr marL="285750" indent="-285750" algn="just">
              <a:buFont typeface="Arial" panose="020B0604020202020204" pitchFamily="34" charset="0"/>
              <a:buChar char="•"/>
            </a:pPr>
            <a:endParaRPr lang="en-GB" sz="1800" dirty="0"/>
          </a:p>
          <a:p>
            <a:pPr algn="just"/>
            <a:endParaRPr lang="en-GB" sz="1800" dirty="0"/>
          </a:p>
        </p:txBody>
      </p:sp>
      <p:sp>
        <p:nvSpPr>
          <p:cNvPr id="6" name="Text Placeholder 4">
            <a:extLst>
              <a:ext uri="{FF2B5EF4-FFF2-40B4-BE49-F238E27FC236}">
                <a16:creationId xmlns:a16="http://schemas.microsoft.com/office/drawing/2014/main" id="{EF845079-3281-6003-4B6C-C5E92F7F1BAB}"/>
              </a:ext>
            </a:extLst>
          </p:cNvPr>
          <p:cNvSpPr txBox="1">
            <a:spLocks/>
          </p:cNvSpPr>
          <p:nvPr/>
        </p:nvSpPr>
        <p:spPr>
          <a:xfrm>
            <a:off x="3723702" y="2264202"/>
            <a:ext cx="4968607" cy="3220943"/>
          </a:xfrm>
          <a:prstGeom prst="rect">
            <a:avLst/>
          </a:prstGeom>
          <a:solidFill>
            <a:schemeClr val="bg2">
              <a:lumMod val="95000"/>
            </a:schemeClr>
          </a:solidFill>
        </p:spPr>
        <p:txBody>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algn="just">
              <a:buClrTx/>
            </a:pPr>
            <a:r>
              <a:rPr lang="en-GB" b="1" dirty="0">
                <a:solidFill>
                  <a:schemeClr val="tx1"/>
                </a:solidFill>
                <a:latin typeface="Arial Narrow" panose="020B0606020202030204" pitchFamily="34" charset="0"/>
              </a:rPr>
              <a:t>Examples of alternative performance measures (APMs) or non-GAAP measures used today</a:t>
            </a:r>
          </a:p>
          <a:p>
            <a:pPr marL="285750" indent="-285750" algn="just">
              <a:buClr>
                <a:schemeClr val="tx1"/>
              </a:buClr>
              <a:buFont typeface="Arial" panose="020B0604020202020204" pitchFamily="34" charset="0"/>
              <a:buChar char="•"/>
            </a:pPr>
            <a:r>
              <a:rPr lang="en-GB" sz="1600" b="1" dirty="0">
                <a:solidFill>
                  <a:schemeClr val="tx1"/>
                </a:solidFill>
                <a:latin typeface="Arial Narrow" panose="020B0606020202030204" pitchFamily="34" charset="0"/>
              </a:rPr>
              <a:t>Adjusted operating profit</a:t>
            </a:r>
          </a:p>
          <a:p>
            <a:pPr marL="285750" indent="-285750" algn="just">
              <a:buClr>
                <a:schemeClr val="tx1"/>
              </a:buClr>
              <a:buFont typeface="Arial" panose="020B0604020202020204" pitchFamily="34" charset="0"/>
              <a:buChar char="•"/>
            </a:pPr>
            <a:r>
              <a:rPr lang="en-GB" sz="1600" b="1" dirty="0">
                <a:solidFill>
                  <a:schemeClr val="tx1"/>
                </a:solidFill>
                <a:latin typeface="Arial Narrow" panose="020B0606020202030204" pitchFamily="34" charset="0"/>
              </a:rPr>
              <a:t>Adjusted profit or loss</a:t>
            </a:r>
          </a:p>
          <a:p>
            <a:pPr marL="285750" indent="-285750" algn="just">
              <a:buClr>
                <a:schemeClr val="tx1"/>
              </a:buClr>
              <a:buFont typeface="Arial" panose="020B0604020202020204" pitchFamily="34" charset="0"/>
              <a:buChar char="•"/>
            </a:pPr>
            <a:r>
              <a:rPr lang="en-GB" sz="1600" b="1" dirty="0">
                <a:solidFill>
                  <a:schemeClr val="tx1"/>
                </a:solidFill>
                <a:latin typeface="Arial Narrow" panose="020B0606020202030204" pitchFamily="34" charset="0"/>
              </a:rPr>
              <a:t>Adjusted EBITDA</a:t>
            </a:r>
          </a:p>
          <a:p>
            <a:pPr marL="285750" indent="-285750" algn="just">
              <a:buClr>
                <a:schemeClr val="tx1"/>
              </a:buClr>
              <a:buFont typeface="Arial" panose="020B0604020202020204" pitchFamily="34" charset="0"/>
              <a:buChar char="•"/>
            </a:pPr>
            <a:r>
              <a:rPr lang="en-GB" sz="1600" dirty="0">
                <a:solidFill>
                  <a:schemeClr val="tx1"/>
                </a:solidFill>
                <a:latin typeface="Arial Narrow" panose="020B0606020202030204" pitchFamily="34" charset="0"/>
              </a:rPr>
              <a:t>Free cash flow</a:t>
            </a:r>
          </a:p>
          <a:p>
            <a:pPr marL="285750" indent="-285750" algn="just">
              <a:buClr>
                <a:schemeClr val="tx1"/>
              </a:buClr>
              <a:buFont typeface="Arial" panose="020B0604020202020204" pitchFamily="34" charset="0"/>
              <a:buChar char="•"/>
            </a:pPr>
            <a:r>
              <a:rPr lang="en-GB" sz="1600" dirty="0">
                <a:solidFill>
                  <a:schemeClr val="tx1"/>
                </a:solidFill>
                <a:latin typeface="Arial Narrow" panose="020B0606020202030204" pitchFamily="34" charset="0"/>
              </a:rPr>
              <a:t>Return on equity</a:t>
            </a:r>
          </a:p>
          <a:p>
            <a:pPr marL="266700" lvl="1" indent="0" algn="just">
              <a:buNone/>
            </a:pPr>
            <a:endParaRPr lang="en-GB" sz="1800" dirty="0">
              <a:solidFill>
                <a:schemeClr val="tx1"/>
              </a:solidFill>
              <a:latin typeface="Arial Narrow" panose="020B0606020202030204" pitchFamily="34" charset="0"/>
            </a:endParaRPr>
          </a:p>
          <a:p>
            <a:pPr marL="552450" lvl="1" indent="-285750" algn="just"/>
            <a:endParaRPr lang="en-GB" sz="1800" dirty="0">
              <a:solidFill>
                <a:schemeClr val="tx1"/>
              </a:solidFill>
              <a:latin typeface="Arial Narrow" panose="020B0606020202030204" pitchFamily="34" charset="0"/>
            </a:endParaRPr>
          </a:p>
          <a:p>
            <a:pPr marL="266700" lvl="1" indent="0" algn="just">
              <a:buNone/>
            </a:pPr>
            <a:endParaRPr lang="en-GB" sz="1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6387307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C8A7D-2168-7FE4-AEA8-78BD169D7A37}"/>
              </a:ext>
            </a:extLst>
          </p:cNvPr>
          <p:cNvSpPr>
            <a:spLocks noGrp="1"/>
          </p:cNvSpPr>
          <p:nvPr>
            <p:ph type="title"/>
          </p:nvPr>
        </p:nvSpPr>
        <p:spPr/>
        <p:txBody>
          <a:bodyPr>
            <a:normAutofit fontScale="90000"/>
          </a:bodyPr>
          <a:lstStyle/>
          <a:p>
            <a:r>
              <a:rPr lang="en-US" dirty="0">
                <a:solidFill>
                  <a:srgbClr val="FFFF00"/>
                </a:solidFill>
              </a:rPr>
              <a:t>Management-defined Performance Measures (MPM</a:t>
            </a:r>
            <a:r>
              <a:rPr lang="en-US" cap="none" dirty="0">
                <a:solidFill>
                  <a:srgbClr val="FFFF00"/>
                </a:solidFill>
              </a:rPr>
              <a:t>s</a:t>
            </a:r>
            <a:r>
              <a:rPr lang="en-US" dirty="0">
                <a:solidFill>
                  <a:srgbClr val="FFFF00"/>
                </a:solidFill>
              </a:rPr>
              <a:t>)</a:t>
            </a:r>
          </a:p>
        </p:txBody>
      </p:sp>
      <p:sp>
        <p:nvSpPr>
          <p:cNvPr id="4" name="Slide Number Placeholder 3">
            <a:extLst>
              <a:ext uri="{FF2B5EF4-FFF2-40B4-BE49-F238E27FC236}">
                <a16:creationId xmlns:a16="http://schemas.microsoft.com/office/drawing/2014/main" id="{447C99DA-55FC-0A18-5A56-288246D8D9F6}"/>
              </a:ext>
            </a:extLst>
          </p:cNvPr>
          <p:cNvSpPr>
            <a:spLocks noGrp="1"/>
          </p:cNvSpPr>
          <p:nvPr>
            <p:ph type="sldNum" sz="quarter" idx="12"/>
          </p:nvPr>
        </p:nvSpPr>
        <p:spPr/>
        <p:txBody>
          <a:bodyPr/>
          <a:lstStyle/>
          <a:p>
            <a:fld id="{1F28DAEE-427E-4030-87EA-38D724728595}" type="slidenum">
              <a:rPr lang="en-IN" smtClean="0"/>
              <a:t>27</a:t>
            </a:fld>
            <a:endParaRPr lang="en-IN" dirty="0"/>
          </a:p>
        </p:txBody>
      </p:sp>
      <p:sp>
        <p:nvSpPr>
          <p:cNvPr id="5" name="Text Placeholder 4">
            <a:extLst>
              <a:ext uri="{FF2B5EF4-FFF2-40B4-BE49-F238E27FC236}">
                <a16:creationId xmlns:a16="http://schemas.microsoft.com/office/drawing/2014/main" id="{4DD47E01-321D-6831-21A3-11B3C77ADB9E}"/>
              </a:ext>
            </a:extLst>
          </p:cNvPr>
          <p:cNvSpPr txBox="1">
            <a:spLocks/>
          </p:cNvSpPr>
          <p:nvPr/>
        </p:nvSpPr>
        <p:spPr>
          <a:xfrm>
            <a:off x="2322357" y="1894685"/>
            <a:ext cx="5524901" cy="3757612"/>
          </a:xfrm>
          <a:prstGeom prst="rect">
            <a:avLst/>
          </a:prstGeom>
        </p:spPr>
        <p:txBody>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a:buClrTx/>
              <a:buFont typeface="Wingdings" panose="05000000000000000000" pitchFamily="2" charset="2"/>
              <a:buChar char="q"/>
            </a:pPr>
            <a:endParaRPr lang="en-GB" sz="2000" dirty="0">
              <a:solidFill>
                <a:schemeClr val="tx1"/>
              </a:solidFill>
              <a:latin typeface="Arial Narrow" panose="020B0606020202030204" pitchFamily="34" charset="0"/>
              <a:cs typeface="Arial" panose="020B0604020202020204" pitchFamily="34" charset="0"/>
            </a:endParaRPr>
          </a:p>
          <a:p>
            <a:pPr>
              <a:buClrTx/>
              <a:buFont typeface="Wingdings" panose="05000000000000000000" pitchFamily="2" charset="2"/>
              <a:buChar char="q"/>
            </a:pPr>
            <a:r>
              <a:rPr lang="en-GB" sz="2000" b="1" dirty="0">
                <a:solidFill>
                  <a:schemeClr val="tx1"/>
                </a:solidFill>
                <a:latin typeface="Arial Narrow" panose="020B0606020202030204" pitchFamily="34" charset="0"/>
                <a:cs typeface="Arial" panose="020B0604020202020204" pitchFamily="34" charset="0"/>
              </a:rPr>
              <a:t>Subtotals </a:t>
            </a:r>
            <a:r>
              <a:rPr lang="en-GB" sz="2000" b="1" dirty="0">
                <a:solidFill>
                  <a:schemeClr val="tx1"/>
                </a:solidFill>
                <a:latin typeface="Arial Narrow" panose="020B0606020202030204" pitchFamily="34" charset="0"/>
              </a:rPr>
              <a:t>of </a:t>
            </a:r>
            <a:r>
              <a:rPr lang="en-GB" sz="2000" b="1" dirty="0">
                <a:solidFill>
                  <a:schemeClr val="tx1"/>
                </a:solidFill>
                <a:latin typeface="Arial Narrow" panose="020B0606020202030204" pitchFamily="34" charset="0"/>
                <a:sym typeface="Arial" charset="0"/>
              </a:rPr>
              <a:t>income and expenses </a:t>
            </a:r>
            <a:r>
              <a:rPr lang="en-GB" sz="2000" dirty="0">
                <a:solidFill>
                  <a:schemeClr val="tx1"/>
                </a:solidFill>
                <a:latin typeface="Arial Narrow" panose="020B0606020202030204" pitchFamily="34" charset="0"/>
                <a:sym typeface="Arial" charset="0"/>
              </a:rPr>
              <a:t>not required or specifically exempted by Ind AS</a:t>
            </a:r>
          </a:p>
          <a:p>
            <a:pPr>
              <a:buClrTx/>
              <a:buFont typeface="Wingdings" panose="05000000000000000000" pitchFamily="2" charset="2"/>
              <a:buChar char="q"/>
            </a:pPr>
            <a:endParaRPr lang="en-GB" sz="2000" dirty="0">
              <a:solidFill>
                <a:schemeClr val="tx1"/>
              </a:solidFill>
              <a:latin typeface="Arial Narrow" panose="020B0606020202030204" pitchFamily="34" charset="0"/>
              <a:sym typeface="Arial" charset="0"/>
            </a:endParaRPr>
          </a:p>
          <a:p>
            <a:pPr>
              <a:buClrTx/>
              <a:buFont typeface="Wingdings" panose="05000000000000000000" pitchFamily="2" charset="2"/>
              <a:buChar char="q"/>
            </a:pPr>
            <a:r>
              <a:rPr lang="en-GB" sz="2000" dirty="0">
                <a:solidFill>
                  <a:schemeClr val="tx1"/>
                </a:solidFill>
                <a:latin typeface="Arial Narrow" panose="020B0606020202030204" pitchFamily="34" charset="0"/>
              </a:rPr>
              <a:t>I</a:t>
            </a:r>
            <a:r>
              <a:rPr lang="en-GB" sz="2000" dirty="0">
                <a:solidFill>
                  <a:schemeClr val="tx1"/>
                </a:solidFill>
                <a:latin typeface="Arial Narrow" panose="020B0606020202030204" pitchFamily="34" charset="0"/>
                <a:cs typeface="Arial" panose="020B0604020202020204" pitchFamily="34" charset="0"/>
              </a:rPr>
              <a:t>ncluded in </a:t>
            </a:r>
            <a:r>
              <a:rPr lang="en-GB" sz="2000" b="1" dirty="0">
                <a:solidFill>
                  <a:schemeClr val="tx1"/>
                </a:solidFill>
                <a:latin typeface="Arial Narrow" panose="020B0606020202030204" pitchFamily="34" charset="0"/>
                <a:cs typeface="Arial" panose="020B0604020202020204" pitchFamily="34" charset="0"/>
              </a:rPr>
              <a:t>public communications outside financial statements</a:t>
            </a:r>
          </a:p>
          <a:p>
            <a:pPr>
              <a:buClrTx/>
              <a:buFont typeface="Wingdings" panose="05000000000000000000" pitchFamily="2" charset="2"/>
              <a:buChar char="q"/>
            </a:pPr>
            <a:endParaRPr lang="en-GB" sz="2000" dirty="0">
              <a:solidFill>
                <a:schemeClr val="tx1"/>
              </a:solidFill>
              <a:latin typeface="Arial Narrow" panose="020B0606020202030204" pitchFamily="34" charset="0"/>
              <a:sym typeface="Arial" charset="0"/>
            </a:endParaRPr>
          </a:p>
          <a:p>
            <a:pPr>
              <a:buClrTx/>
              <a:buFont typeface="Wingdings" panose="05000000000000000000" pitchFamily="2" charset="2"/>
              <a:buChar char="q"/>
            </a:pPr>
            <a:r>
              <a:rPr lang="en-GB" sz="2000" dirty="0">
                <a:solidFill>
                  <a:schemeClr val="tx1"/>
                </a:solidFill>
                <a:latin typeface="Arial Narrow" panose="020B0606020202030204" pitchFamily="34" charset="0"/>
                <a:sym typeface="Arial" charset="0"/>
              </a:rPr>
              <a:t>Measures that communicate </a:t>
            </a:r>
            <a:r>
              <a:rPr lang="en-GB" sz="2000" b="1" dirty="0">
                <a:solidFill>
                  <a:schemeClr val="tx1"/>
                </a:solidFill>
                <a:latin typeface="Arial Narrow" panose="020B0606020202030204" pitchFamily="34" charset="0"/>
                <a:sym typeface="Arial" charset="0"/>
              </a:rPr>
              <a:t>management’s </a:t>
            </a:r>
            <a:r>
              <a:rPr lang="en-GB" sz="2000" b="1" dirty="0">
                <a:solidFill>
                  <a:schemeClr val="tx1"/>
                </a:solidFill>
                <a:latin typeface="Arial Narrow" panose="020B0606020202030204" pitchFamily="34" charset="0"/>
                <a:cs typeface="Arial" panose="020B0604020202020204" pitchFamily="34" charset="0"/>
              </a:rPr>
              <a:t>view</a:t>
            </a:r>
            <a:r>
              <a:rPr lang="en-GB" sz="2000" dirty="0">
                <a:solidFill>
                  <a:schemeClr val="tx1"/>
                </a:solidFill>
                <a:latin typeface="Arial Narrow" panose="020B0606020202030204" pitchFamily="34" charset="0"/>
                <a:cs typeface="Arial" panose="020B0604020202020204" pitchFamily="34" charset="0"/>
              </a:rPr>
              <a:t> of a company’s financial performance</a:t>
            </a:r>
          </a:p>
          <a:p>
            <a:pPr>
              <a:buClrTx/>
              <a:buFont typeface="Wingdings" panose="05000000000000000000" pitchFamily="2" charset="2"/>
              <a:buChar char="q"/>
            </a:pPr>
            <a:endParaRPr lang="en-GB" sz="2000" dirty="0">
              <a:solidFill>
                <a:schemeClr val="tx1"/>
              </a:solidFill>
              <a:latin typeface="Arial Narrow" panose="020B0606020202030204" pitchFamily="34" charset="0"/>
            </a:endParaRPr>
          </a:p>
          <a:p>
            <a:pPr>
              <a:buClrTx/>
              <a:buFont typeface="Wingdings" panose="05000000000000000000" pitchFamily="2" charset="2"/>
              <a:buChar char="q"/>
            </a:pPr>
            <a:endParaRPr lang="en-GB" sz="2000" b="1" dirty="0">
              <a:solidFill>
                <a:schemeClr val="tx1"/>
              </a:solidFill>
              <a:latin typeface="Arial Narrow" panose="020B0606020202030204" pitchFamily="34" charset="0"/>
              <a:cs typeface="Arial" panose="020B0604020202020204" pitchFamily="34" charset="0"/>
            </a:endParaRPr>
          </a:p>
          <a:p>
            <a:pPr>
              <a:buClrTx/>
              <a:buFont typeface="Wingdings" panose="05000000000000000000" pitchFamily="2" charset="2"/>
              <a:buChar char="q"/>
            </a:pPr>
            <a:endParaRPr lang="en-GB" sz="2000" dirty="0">
              <a:solidFill>
                <a:schemeClr val="tx1"/>
              </a:solidFill>
              <a:latin typeface="Arial Narrow" panose="020B0606020202030204" pitchFamily="34" charset="0"/>
            </a:endParaRPr>
          </a:p>
        </p:txBody>
      </p:sp>
      <p:pic>
        <p:nvPicPr>
          <p:cNvPr id="6" name="Graphic 5" descr="Management with solid fill">
            <a:extLst>
              <a:ext uri="{FF2B5EF4-FFF2-40B4-BE49-F238E27FC236}">
                <a16:creationId xmlns:a16="http://schemas.microsoft.com/office/drawing/2014/main" id="{0924A78B-0B86-D2E4-3C50-3DF42BF51CC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29130" y="4795563"/>
            <a:ext cx="759867" cy="759867"/>
          </a:xfrm>
          <a:prstGeom prst="rect">
            <a:avLst/>
          </a:prstGeom>
        </p:spPr>
      </p:pic>
      <p:pic>
        <p:nvPicPr>
          <p:cNvPr id="7" name="Graphic 6" descr="Document with solid fill">
            <a:extLst>
              <a:ext uri="{FF2B5EF4-FFF2-40B4-BE49-F238E27FC236}">
                <a16:creationId xmlns:a16="http://schemas.microsoft.com/office/drawing/2014/main" id="{6FE66C77-B77B-1ABC-D940-D33D81F80533}"/>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29130" y="3610348"/>
            <a:ext cx="759867" cy="759867"/>
          </a:xfrm>
          <a:prstGeom prst="rect">
            <a:avLst/>
          </a:prstGeom>
        </p:spPr>
      </p:pic>
      <p:pic>
        <p:nvPicPr>
          <p:cNvPr id="8" name="Graphic 7" descr="Coins with solid fill">
            <a:extLst>
              <a:ext uri="{FF2B5EF4-FFF2-40B4-BE49-F238E27FC236}">
                <a16:creationId xmlns:a16="http://schemas.microsoft.com/office/drawing/2014/main" id="{C3811303-D85D-0A84-934D-AE18909FD44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29131" y="2416738"/>
            <a:ext cx="759867" cy="759867"/>
          </a:xfrm>
          <a:prstGeom prst="rect">
            <a:avLst/>
          </a:prstGeom>
        </p:spPr>
      </p:pic>
    </p:spTree>
    <p:extLst>
      <p:ext uri="{BB962C8B-B14F-4D97-AF65-F5344CB8AC3E}">
        <p14:creationId xmlns:p14="http://schemas.microsoft.com/office/powerpoint/2010/main" val="1062884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580EE-727F-0052-7DF7-397CAEB6595D}"/>
              </a:ext>
            </a:extLst>
          </p:cNvPr>
          <p:cNvSpPr>
            <a:spLocks noGrp="1"/>
          </p:cNvSpPr>
          <p:nvPr>
            <p:ph type="title"/>
          </p:nvPr>
        </p:nvSpPr>
        <p:spPr/>
        <p:txBody>
          <a:bodyPr/>
          <a:lstStyle/>
          <a:p>
            <a:r>
              <a:rPr lang="en-US" dirty="0">
                <a:solidFill>
                  <a:srgbClr val="FFFF00"/>
                </a:solidFill>
              </a:rPr>
              <a:t>Disclosures for MPM</a:t>
            </a:r>
            <a:r>
              <a:rPr lang="en-US" cap="none" dirty="0">
                <a:solidFill>
                  <a:srgbClr val="FFFF00"/>
                </a:solidFill>
              </a:rPr>
              <a:t>s</a:t>
            </a:r>
            <a:endParaRPr lang="en-US" dirty="0">
              <a:solidFill>
                <a:srgbClr val="FFFF00"/>
              </a:solidFill>
            </a:endParaRPr>
          </a:p>
        </p:txBody>
      </p:sp>
      <p:sp>
        <p:nvSpPr>
          <p:cNvPr id="4" name="Slide Number Placeholder 3">
            <a:extLst>
              <a:ext uri="{FF2B5EF4-FFF2-40B4-BE49-F238E27FC236}">
                <a16:creationId xmlns:a16="http://schemas.microsoft.com/office/drawing/2014/main" id="{4D1D7FFC-CC14-71AA-A9DA-5874EA8A43B2}"/>
              </a:ext>
            </a:extLst>
          </p:cNvPr>
          <p:cNvSpPr>
            <a:spLocks noGrp="1"/>
          </p:cNvSpPr>
          <p:nvPr>
            <p:ph type="sldNum" sz="quarter" idx="12"/>
          </p:nvPr>
        </p:nvSpPr>
        <p:spPr/>
        <p:txBody>
          <a:bodyPr/>
          <a:lstStyle/>
          <a:p>
            <a:fld id="{1F28DAEE-427E-4030-87EA-38D724728595}" type="slidenum">
              <a:rPr lang="en-IN" smtClean="0"/>
              <a:t>28</a:t>
            </a:fld>
            <a:endParaRPr lang="en-IN" dirty="0"/>
          </a:p>
        </p:txBody>
      </p:sp>
      <p:sp>
        <p:nvSpPr>
          <p:cNvPr id="5" name="Text Placeholder 4">
            <a:extLst>
              <a:ext uri="{FF2B5EF4-FFF2-40B4-BE49-F238E27FC236}">
                <a16:creationId xmlns:a16="http://schemas.microsoft.com/office/drawing/2014/main" id="{33DC4B01-E7AC-8F4D-3639-AB26DA177565}"/>
              </a:ext>
            </a:extLst>
          </p:cNvPr>
          <p:cNvSpPr txBox="1">
            <a:spLocks/>
          </p:cNvSpPr>
          <p:nvPr/>
        </p:nvSpPr>
        <p:spPr>
          <a:xfrm>
            <a:off x="329316" y="2322210"/>
            <a:ext cx="6181654" cy="2807154"/>
          </a:xfrm>
          <a:prstGeom prst="rect">
            <a:avLst/>
          </a:prstGeom>
          <a:solidFill>
            <a:schemeClr val="bg1"/>
          </a:solidFill>
          <a:ln>
            <a:solidFill>
              <a:schemeClr val="bg1"/>
            </a:solidFill>
          </a:ln>
        </p:spPr>
        <p:txBody>
          <a:bodyPr vert="horz" lIns="91440" tIns="45720" rIns="91440" bIns="45720" rtlCol="0" anchor="t">
            <a:noAutofit/>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marL="0" indent="0">
              <a:buClr>
                <a:schemeClr val="tx1"/>
              </a:buClr>
              <a:buNone/>
            </a:pPr>
            <a:r>
              <a:rPr lang="en-GB" b="1" dirty="0">
                <a:solidFill>
                  <a:schemeClr val="tx1"/>
                </a:solidFill>
                <a:latin typeface="Arial Narrow" panose="020B0606020202030204" pitchFamily="34" charset="0"/>
                <a:cs typeface="Arial"/>
              </a:rPr>
              <a:t>Ind AS 118 introduces requirements to disclose in a single note</a:t>
            </a:r>
          </a:p>
          <a:p>
            <a:pPr>
              <a:buClr>
                <a:schemeClr val="tx1"/>
              </a:buClr>
            </a:pPr>
            <a:endParaRPr lang="en-GB" b="1" dirty="0">
              <a:solidFill>
                <a:schemeClr val="tx1"/>
              </a:solidFill>
              <a:latin typeface="Arial Narrow" panose="020B0606020202030204" pitchFamily="34" charset="0"/>
            </a:endParaRPr>
          </a:p>
          <a:p>
            <a:pPr marL="552450" lvl="1" indent="-285750">
              <a:buClr>
                <a:schemeClr val="tx1"/>
              </a:buClr>
              <a:buFont typeface="Wingdings" panose="05000000000000000000" pitchFamily="2" charset="2"/>
              <a:buChar char="§"/>
            </a:pPr>
            <a:r>
              <a:rPr lang="en-GB" sz="1800" b="1" dirty="0">
                <a:solidFill>
                  <a:schemeClr val="tx1"/>
                </a:solidFill>
                <a:latin typeface="Arial Narrow" panose="020B0606020202030204" pitchFamily="34" charset="0"/>
                <a:cs typeface="Arial"/>
              </a:rPr>
              <a:t>Reconciliation </a:t>
            </a:r>
            <a:r>
              <a:rPr lang="en-GB" sz="1800" dirty="0">
                <a:solidFill>
                  <a:schemeClr val="tx1"/>
                </a:solidFill>
                <a:latin typeface="Arial Narrow" panose="020B0606020202030204" pitchFamily="34" charset="0"/>
                <a:cs typeface="Arial"/>
              </a:rPr>
              <a:t>back to Ind AS-defined subtotal</a:t>
            </a:r>
            <a:endParaRPr lang="en-GB" sz="1800" dirty="0">
              <a:solidFill>
                <a:schemeClr val="tx1"/>
              </a:solidFill>
              <a:latin typeface="Arial Narrow" panose="020B0606020202030204" pitchFamily="34" charset="0"/>
            </a:endParaRPr>
          </a:p>
          <a:p>
            <a:pPr marL="552450" lvl="1" indent="-285750">
              <a:buClr>
                <a:schemeClr val="tx1"/>
              </a:buClr>
              <a:buFont typeface="Wingdings" panose="05000000000000000000" pitchFamily="2" charset="2"/>
              <a:buChar char="§"/>
            </a:pPr>
            <a:r>
              <a:rPr lang="en-GB" sz="1800" dirty="0">
                <a:solidFill>
                  <a:schemeClr val="tx1"/>
                </a:solidFill>
                <a:latin typeface="Arial Narrow" panose="020B0606020202030204" pitchFamily="34" charset="0"/>
                <a:cs typeface="Arial"/>
              </a:rPr>
              <a:t>Explanation of </a:t>
            </a:r>
            <a:r>
              <a:rPr lang="en-GB" sz="1800" b="1" dirty="0">
                <a:solidFill>
                  <a:schemeClr val="tx1"/>
                </a:solidFill>
                <a:latin typeface="Arial Narrow" panose="020B0606020202030204" pitchFamily="34" charset="0"/>
                <a:cs typeface="Arial"/>
              </a:rPr>
              <a:t>why</a:t>
            </a:r>
            <a:r>
              <a:rPr lang="en-GB" sz="1800" dirty="0">
                <a:solidFill>
                  <a:schemeClr val="tx1"/>
                </a:solidFill>
                <a:latin typeface="Arial Narrow" panose="020B0606020202030204" pitchFamily="34" charset="0"/>
                <a:cs typeface="Arial"/>
              </a:rPr>
              <a:t> the MPM is reported</a:t>
            </a:r>
            <a:endParaRPr lang="en-GB" sz="1800" dirty="0">
              <a:solidFill>
                <a:schemeClr val="tx1"/>
              </a:solidFill>
              <a:latin typeface="Arial Narrow" panose="020B0606020202030204" pitchFamily="34" charset="0"/>
            </a:endParaRPr>
          </a:p>
          <a:p>
            <a:pPr marL="552450" lvl="1" indent="-285750">
              <a:buClr>
                <a:schemeClr val="tx1"/>
              </a:buClr>
              <a:buFont typeface="Wingdings" panose="05000000000000000000" pitchFamily="2" charset="2"/>
              <a:buChar char="§"/>
            </a:pPr>
            <a:r>
              <a:rPr lang="en-GB" sz="1800" dirty="0">
                <a:solidFill>
                  <a:schemeClr val="tx1"/>
                </a:solidFill>
                <a:latin typeface="Arial Narrow" panose="020B0606020202030204" pitchFamily="34" charset="0"/>
                <a:cs typeface="Arial"/>
              </a:rPr>
              <a:t>Explanation of </a:t>
            </a:r>
            <a:r>
              <a:rPr lang="en-GB" sz="1800" b="1" dirty="0">
                <a:solidFill>
                  <a:schemeClr val="tx1"/>
                </a:solidFill>
                <a:latin typeface="Arial Narrow" panose="020B0606020202030204" pitchFamily="34" charset="0"/>
                <a:cs typeface="Arial"/>
              </a:rPr>
              <a:t>how</a:t>
            </a:r>
            <a:r>
              <a:rPr lang="en-GB" sz="1800" dirty="0">
                <a:solidFill>
                  <a:schemeClr val="tx1"/>
                </a:solidFill>
                <a:latin typeface="Arial Narrow" panose="020B0606020202030204" pitchFamily="34" charset="0"/>
                <a:cs typeface="Arial"/>
              </a:rPr>
              <a:t> the MPM is calculated</a:t>
            </a:r>
            <a:endParaRPr lang="en-GB" sz="1800" dirty="0">
              <a:solidFill>
                <a:schemeClr val="tx1"/>
              </a:solidFill>
              <a:latin typeface="Arial Narrow" panose="020B0606020202030204" pitchFamily="34" charset="0"/>
            </a:endParaRPr>
          </a:p>
          <a:p>
            <a:pPr marL="552450" lvl="1" indent="-285750">
              <a:buClr>
                <a:schemeClr val="tx1"/>
              </a:buClr>
              <a:buFont typeface="Wingdings" panose="05000000000000000000" pitchFamily="2" charset="2"/>
              <a:buChar char="§"/>
            </a:pPr>
            <a:r>
              <a:rPr lang="en-GB" sz="1800" dirty="0">
                <a:solidFill>
                  <a:schemeClr val="tx1"/>
                </a:solidFill>
                <a:latin typeface="Arial Narrow" panose="020B0606020202030204" pitchFamily="34" charset="0"/>
                <a:cs typeface="Arial"/>
              </a:rPr>
              <a:t>Explanation of any </a:t>
            </a:r>
            <a:r>
              <a:rPr lang="en-GB" sz="1800" b="1" dirty="0">
                <a:solidFill>
                  <a:schemeClr val="tx1"/>
                </a:solidFill>
                <a:latin typeface="Arial Narrow" panose="020B0606020202030204" pitchFamily="34" charset="0"/>
                <a:cs typeface="Arial"/>
              </a:rPr>
              <a:t>changes</a:t>
            </a:r>
            <a:r>
              <a:rPr lang="en-GB" sz="1800" dirty="0">
                <a:solidFill>
                  <a:schemeClr val="tx1"/>
                </a:solidFill>
                <a:latin typeface="Arial Narrow" panose="020B0606020202030204" pitchFamily="34" charset="0"/>
                <a:cs typeface="Arial"/>
              </a:rPr>
              <a:t> to the MPM</a:t>
            </a:r>
          </a:p>
          <a:p>
            <a:pPr marL="552450" lvl="1" indent="-285750">
              <a:buClr>
                <a:schemeClr val="tx1"/>
              </a:buClr>
            </a:pPr>
            <a:endParaRPr lang="en-GB" sz="1800" dirty="0">
              <a:solidFill>
                <a:schemeClr val="tx1"/>
              </a:solidFill>
              <a:latin typeface="Arial Narrow" panose="020B0606020202030204" pitchFamily="34" charset="0"/>
            </a:endParaRPr>
          </a:p>
          <a:p>
            <a:pPr marL="552450" lvl="1" indent="-285750">
              <a:buClr>
                <a:schemeClr val="tx1"/>
              </a:buClr>
            </a:pPr>
            <a:endParaRPr lang="en-GB" sz="1800" dirty="0">
              <a:solidFill>
                <a:schemeClr val="tx1"/>
              </a:solidFill>
              <a:latin typeface="Arial Narrow" panose="020B0606020202030204" pitchFamily="34" charset="0"/>
            </a:endParaRPr>
          </a:p>
          <a:p>
            <a:pPr marL="552450" lvl="1" indent="-285750">
              <a:buClr>
                <a:schemeClr val="tx1"/>
              </a:buClr>
            </a:pPr>
            <a:endParaRPr lang="en-GB" sz="1800" dirty="0">
              <a:solidFill>
                <a:schemeClr val="tx1"/>
              </a:solidFill>
              <a:latin typeface="Arial Narrow" panose="020B0606020202030204" pitchFamily="34" charset="0"/>
            </a:endParaRPr>
          </a:p>
          <a:p>
            <a:pPr marL="552450" lvl="1" indent="-285750">
              <a:buClr>
                <a:schemeClr val="tx1"/>
              </a:buClr>
            </a:pPr>
            <a:endParaRPr lang="en-GB" sz="1800" dirty="0">
              <a:solidFill>
                <a:schemeClr val="tx1"/>
              </a:solidFill>
              <a:latin typeface="Arial Narrow" panose="020B0606020202030204" pitchFamily="34" charset="0"/>
            </a:endParaRPr>
          </a:p>
          <a:p>
            <a:pPr marL="552450" lvl="1" indent="-285750">
              <a:buClr>
                <a:schemeClr val="tx1"/>
              </a:buClr>
            </a:pPr>
            <a:endParaRPr lang="en-GB" sz="1800" dirty="0">
              <a:solidFill>
                <a:schemeClr val="tx1"/>
              </a:solidFill>
              <a:latin typeface="Arial Narrow" panose="020B0606020202030204" pitchFamily="34" charset="0"/>
            </a:endParaRPr>
          </a:p>
        </p:txBody>
      </p:sp>
      <p:pic>
        <p:nvPicPr>
          <p:cNvPr id="6" name="Graphic 5" descr="Document with solid fill">
            <a:extLst>
              <a:ext uri="{FF2B5EF4-FFF2-40B4-BE49-F238E27FC236}">
                <a16:creationId xmlns:a16="http://schemas.microsoft.com/office/drawing/2014/main" id="{E17F9A16-CFFB-5746-D14F-4F092AEED28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6400800" y="2573583"/>
            <a:ext cx="2217176" cy="2217176"/>
          </a:xfrm>
          <a:prstGeom prst="rect">
            <a:avLst/>
          </a:prstGeom>
        </p:spPr>
      </p:pic>
    </p:spTree>
    <p:extLst>
      <p:ext uri="{BB962C8B-B14F-4D97-AF65-F5344CB8AC3E}">
        <p14:creationId xmlns:p14="http://schemas.microsoft.com/office/powerpoint/2010/main" val="3473219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36433-ABB9-586C-112F-CAA155E3C37E}"/>
              </a:ext>
            </a:extLst>
          </p:cNvPr>
          <p:cNvSpPr>
            <a:spLocks noGrp="1"/>
          </p:cNvSpPr>
          <p:nvPr>
            <p:ph type="title"/>
          </p:nvPr>
        </p:nvSpPr>
        <p:spPr>
          <a:xfrm>
            <a:off x="614778" y="778109"/>
            <a:ext cx="7318800" cy="712693"/>
          </a:xfrm>
        </p:spPr>
        <p:txBody>
          <a:bodyPr>
            <a:normAutofit fontScale="90000"/>
          </a:bodyPr>
          <a:lstStyle/>
          <a:p>
            <a:r>
              <a:rPr lang="en-US" dirty="0">
                <a:solidFill>
                  <a:srgbClr val="FFFF00"/>
                </a:solidFill>
              </a:rPr>
              <a:t>Grouping – aggregation and disaggregation – of information</a:t>
            </a:r>
          </a:p>
        </p:txBody>
      </p:sp>
      <p:sp>
        <p:nvSpPr>
          <p:cNvPr id="4" name="Slide Number Placeholder 3">
            <a:extLst>
              <a:ext uri="{FF2B5EF4-FFF2-40B4-BE49-F238E27FC236}">
                <a16:creationId xmlns:a16="http://schemas.microsoft.com/office/drawing/2014/main" id="{C6631C35-C19F-C3EC-F444-DC34D072B8F9}"/>
              </a:ext>
            </a:extLst>
          </p:cNvPr>
          <p:cNvSpPr>
            <a:spLocks noGrp="1"/>
          </p:cNvSpPr>
          <p:nvPr>
            <p:ph type="sldNum" sz="quarter" idx="12"/>
          </p:nvPr>
        </p:nvSpPr>
        <p:spPr/>
        <p:txBody>
          <a:bodyPr/>
          <a:lstStyle/>
          <a:p>
            <a:fld id="{1F28DAEE-427E-4030-87EA-38D724728595}" type="slidenum">
              <a:rPr lang="en-IN" smtClean="0"/>
              <a:t>29</a:t>
            </a:fld>
            <a:endParaRPr lang="en-IN" dirty="0"/>
          </a:p>
        </p:txBody>
      </p:sp>
      <p:sp>
        <p:nvSpPr>
          <p:cNvPr id="5" name="Text Placeholder 3">
            <a:extLst>
              <a:ext uri="{FF2B5EF4-FFF2-40B4-BE49-F238E27FC236}">
                <a16:creationId xmlns:a16="http://schemas.microsoft.com/office/drawing/2014/main" id="{22EE8B27-C417-8999-0C2C-2A4C6EF09AA7}"/>
              </a:ext>
            </a:extLst>
          </p:cNvPr>
          <p:cNvSpPr txBox="1">
            <a:spLocks/>
          </p:cNvSpPr>
          <p:nvPr/>
        </p:nvSpPr>
        <p:spPr>
          <a:xfrm>
            <a:off x="448092" y="2462225"/>
            <a:ext cx="3240000" cy="1563219"/>
          </a:xfrm>
          <a:prstGeom prst="rect">
            <a:avLst/>
          </a:prstGeom>
        </p:spPr>
        <p:txBody>
          <a:bodyPr vert="horz" lIns="91440" tIns="45720" rIns="91440" bIns="45720" rtlCol="0" anchor="ctr"/>
          <a:lstStyle>
            <a:defPPr>
              <a:defRPr lang="en-US"/>
            </a:defPPr>
            <a:lvl1pPr marL="0" algn="r" defTabSz="914400" rtl="0" eaLnBrk="1" latinLnBrk="0" hangingPunct="1">
              <a:defRPr sz="1100" b="1" kern="1200">
                <a:solidFill>
                  <a:srgbClr val="366658"/>
                </a:solidFill>
                <a:latin typeface="Arial Narrow" panose="020B0606020202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GB" sz="1800" dirty="0">
                <a:solidFill>
                  <a:schemeClr val="tx1"/>
                </a:solidFill>
              </a:rPr>
              <a:t>Investors’ concerns</a:t>
            </a:r>
          </a:p>
          <a:p>
            <a:pPr algn="just"/>
            <a:endParaRPr lang="en-GB" sz="1800" dirty="0">
              <a:solidFill>
                <a:schemeClr val="tx1"/>
              </a:solidFill>
            </a:endParaRPr>
          </a:p>
          <a:p>
            <a:pPr marL="285750" indent="-285750" algn="just">
              <a:buFont typeface="Arial" panose="020B0604020202020204" pitchFamily="34" charset="0"/>
              <a:buChar char="•"/>
            </a:pPr>
            <a:r>
              <a:rPr lang="en-GB" sz="1800" b="0" dirty="0">
                <a:solidFill>
                  <a:schemeClr val="tx1"/>
                </a:solidFill>
              </a:rPr>
              <a:t>some companies don’t provide enough detailed information</a:t>
            </a:r>
          </a:p>
          <a:p>
            <a:pPr marL="285750" indent="-285750" algn="just">
              <a:buFont typeface="Arial" panose="020B0604020202020204" pitchFamily="34" charset="0"/>
              <a:buChar char="•"/>
            </a:pPr>
            <a:r>
              <a:rPr lang="en-GB" sz="1800" b="0" dirty="0">
                <a:solidFill>
                  <a:schemeClr val="tx1"/>
                </a:solidFill>
              </a:rPr>
              <a:t>important information is obscured</a:t>
            </a:r>
          </a:p>
        </p:txBody>
      </p:sp>
      <p:sp>
        <p:nvSpPr>
          <p:cNvPr id="6" name="Text Placeholder 4">
            <a:extLst>
              <a:ext uri="{FF2B5EF4-FFF2-40B4-BE49-F238E27FC236}">
                <a16:creationId xmlns:a16="http://schemas.microsoft.com/office/drawing/2014/main" id="{83A8CF3A-93EA-3989-C87A-7BC4DA2F61C7}"/>
              </a:ext>
            </a:extLst>
          </p:cNvPr>
          <p:cNvSpPr txBox="1">
            <a:spLocks/>
          </p:cNvSpPr>
          <p:nvPr/>
        </p:nvSpPr>
        <p:spPr>
          <a:xfrm>
            <a:off x="4107493" y="2462224"/>
            <a:ext cx="4507698" cy="2904974"/>
          </a:xfrm>
          <a:prstGeom prst="rect">
            <a:avLst/>
          </a:prstGeom>
          <a:solidFill>
            <a:schemeClr val="bg2">
              <a:lumMod val="95000"/>
            </a:schemeClr>
          </a:solidFill>
        </p:spPr>
        <p:txBody>
          <a:bodyPr/>
          <a:lstStyle>
            <a:lvl1pPr marL="30607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charset="2"/>
              <a:buChar char=""/>
              <a:defRPr sz="1200" kern="1200">
                <a:solidFill>
                  <a:schemeClr val="tx2"/>
                </a:solidFill>
                <a:latin typeface="+mn-lt"/>
                <a:ea typeface="+mn-ea"/>
                <a:cs typeface="+mn-cs"/>
              </a:defRPr>
            </a:lvl9pPr>
          </a:lstStyle>
          <a:p>
            <a:pPr marL="0" indent="0" algn="just">
              <a:buClr>
                <a:schemeClr val="tx1"/>
              </a:buClr>
              <a:buNone/>
            </a:pPr>
            <a:r>
              <a:rPr lang="en-GB" b="1" dirty="0">
                <a:solidFill>
                  <a:schemeClr val="tx1"/>
                </a:solidFill>
                <a:latin typeface="Arial Narrow" panose="020B0606020202030204" pitchFamily="34" charset="0"/>
              </a:rPr>
              <a:t>Ind AS 118 introduces</a:t>
            </a:r>
          </a:p>
          <a:p>
            <a:pPr marL="285750" indent="-285750" algn="just">
              <a:buClr>
                <a:schemeClr val="tx1"/>
              </a:buClr>
              <a:buFont typeface="Arial" panose="020B0604020202020204" pitchFamily="34" charset="0"/>
              <a:buChar char="•"/>
            </a:pPr>
            <a:r>
              <a:rPr lang="en-GB" dirty="0">
                <a:solidFill>
                  <a:schemeClr val="tx1"/>
                </a:solidFill>
                <a:latin typeface="Arial Narrow" panose="020B0606020202030204" pitchFamily="34" charset="0"/>
              </a:rPr>
              <a:t>enhanced requirements for grouping of information, including requirements for presenting and disclosing operating expenses</a:t>
            </a:r>
          </a:p>
          <a:p>
            <a:pPr marL="285750" indent="-285750" algn="just">
              <a:buClr>
                <a:schemeClr val="tx1"/>
              </a:buClr>
              <a:buFont typeface="Arial" panose="020B0604020202020204" pitchFamily="34" charset="0"/>
              <a:buChar char="•"/>
            </a:pPr>
            <a:r>
              <a:rPr lang="en-GB" dirty="0">
                <a:solidFill>
                  <a:schemeClr val="tx1"/>
                </a:solidFill>
                <a:latin typeface="Arial Narrow" panose="020B0606020202030204" pitchFamily="34" charset="0"/>
              </a:rPr>
              <a:t>guidance on whether information should be in the primary financial statements or the notes</a:t>
            </a:r>
          </a:p>
          <a:p>
            <a:pPr marL="285750" indent="-285750" algn="just">
              <a:buClr>
                <a:schemeClr val="tx1"/>
              </a:buClr>
              <a:buFont typeface="Arial" panose="020B0604020202020204" pitchFamily="34" charset="0"/>
              <a:buChar char="•"/>
            </a:pPr>
            <a:r>
              <a:rPr lang="en-GB" dirty="0">
                <a:solidFill>
                  <a:schemeClr val="tx1"/>
                </a:solidFill>
                <a:latin typeface="Arial Narrow" panose="020B0606020202030204" pitchFamily="34" charset="0"/>
              </a:rPr>
              <a:t>disclosures about items labelled as ‘other’</a:t>
            </a:r>
          </a:p>
        </p:txBody>
      </p:sp>
    </p:spTree>
    <p:extLst>
      <p:ext uri="{BB962C8B-B14F-4D97-AF65-F5344CB8AC3E}">
        <p14:creationId xmlns:p14="http://schemas.microsoft.com/office/powerpoint/2010/main" val="3072128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79F19-5445-B62C-9B20-ADBE0403F062}"/>
              </a:ext>
            </a:extLst>
          </p:cNvPr>
          <p:cNvSpPr>
            <a:spLocks noGrp="1"/>
          </p:cNvSpPr>
          <p:nvPr>
            <p:ph type="title"/>
          </p:nvPr>
        </p:nvSpPr>
        <p:spPr/>
        <p:txBody>
          <a:bodyPr/>
          <a:lstStyle/>
          <a:p>
            <a:r>
              <a:rPr lang="en-US" b="1" dirty="0">
                <a:solidFill>
                  <a:srgbClr val="FFFF00"/>
                </a:solidFill>
              </a:rPr>
              <a:t>OVERVIEW OF IND AS 117</a:t>
            </a:r>
            <a:br>
              <a:rPr lang="en-US" b="1" dirty="0">
                <a:solidFill>
                  <a:srgbClr val="FFFF00"/>
                </a:solidFill>
              </a:rPr>
            </a:br>
            <a:endParaRPr lang="en-IN" dirty="0"/>
          </a:p>
        </p:txBody>
      </p:sp>
      <p:sp>
        <p:nvSpPr>
          <p:cNvPr id="3" name="Slide Number Placeholder 2">
            <a:extLst>
              <a:ext uri="{FF2B5EF4-FFF2-40B4-BE49-F238E27FC236}">
                <a16:creationId xmlns:a16="http://schemas.microsoft.com/office/drawing/2014/main" id="{088395F3-77DF-1D29-5F69-96B9D9175620}"/>
              </a:ext>
            </a:extLst>
          </p:cNvPr>
          <p:cNvSpPr>
            <a:spLocks noGrp="1"/>
          </p:cNvSpPr>
          <p:nvPr>
            <p:ph type="sldNum" sz="quarter" idx="12"/>
          </p:nvPr>
        </p:nvSpPr>
        <p:spPr/>
        <p:txBody>
          <a:bodyPr/>
          <a:lstStyle/>
          <a:p>
            <a:fld id="{1F28DAEE-427E-4030-87EA-38D724728595}" type="slidenum">
              <a:rPr lang="en-IN" smtClean="0"/>
              <a:pPr/>
              <a:t>3</a:t>
            </a:fld>
            <a:endParaRPr lang="en-IN" dirty="0"/>
          </a:p>
        </p:txBody>
      </p:sp>
      <p:pic>
        <p:nvPicPr>
          <p:cNvPr id="5" name="Picture 4" descr="A close-up of a insurance form&#10;&#10;AI-generated content may be incorrect.">
            <a:extLst>
              <a:ext uri="{FF2B5EF4-FFF2-40B4-BE49-F238E27FC236}">
                <a16:creationId xmlns:a16="http://schemas.microsoft.com/office/drawing/2014/main" id="{D6E213E7-5CC3-4622-97FA-D7B6E550EF12}"/>
              </a:ext>
            </a:extLst>
          </p:cNvPr>
          <p:cNvPicPr>
            <a:picLocks noChangeAspect="1"/>
          </p:cNvPicPr>
          <p:nvPr/>
        </p:nvPicPr>
        <p:blipFill>
          <a:blip r:embed="rId2"/>
          <a:stretch>
            <a:fillRect/>
          </a:stretch>
        </p:blipFill>
        <p:spPr>
          <a:xfrm>
            <a:off x="4826643" y="2076260"/>
            <a:ext cx="3744301" cy="3879875"/>
          </a:xfrm>
          <a:prstGeom prst="rect">
            <a:avLst/>
          </a:prstGeom>
        </p:spPr>
      </p:pic>
      <p:sp>
        <p:nvSpPr>
          <p:cNvPr id="6" name="TextBox 5">
            <a:extLst>
              <a:ext uri="{FF2B5EF4-FFF2-40B4-BE49-F238E27FC236}">
                <a16:creationId xmlns:a16="http://schemas.microsoft.com/office/drawing/2014/main" id="{3FF6F771-71C7-D935-6645-D44204AA4381}"/>
              </a:ext>
            </a:extLst>
          </p:cNvPr>
          <p:cNvSpPr txBox="1"/>
          <p:nvPr/>
        </p:nvSpPr>
        <p:spPr>
          <a:xfrm>
            <a:off x="740781" y="3009418"/>
            <a:ext cx="3576577" cy="1446550"/>
          </a:xfrm>
          <a:prstGeom prst="rect">
            <a:avLst/>
          </a:prstGeom>
          <a:noFill/>
        </p:spPr>
        <p:txBody>
          <a:bodyPr wrap="square" rtlCol="0">
            <a:spAutoFit/>
          </a:bodyPr>
          <a:lstStyle/>
          <a:p>
            <a:pPr algn="ctr"/>
            <a:r>
              <a:rPr lang="en-IN" sz="4400" b="1" dirty="0">
                <a:latin typeface="Arial Narrow" panose="020B0606020202030204" pitchFamily="34" charset="0"/>
              </a:rPr>
              <a:t>Insurance Contracts </a:t>
            </a:r>
          </a:p>
        </p:txBody>
      </p:sp>
    </p:spTree>
    <p:extLst>
      <p:ext uri="{BB962C8B-B14F-4D97-AF65-F5344CB8AC3E}">
        <p14:creationId xmlns:p14="http://schemas.microsoft.com/office/powerpoint/2010/main" val="9124654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400" dirty="0"/>
              <a:t>Principles of aggregation and disaggregation</a:t>
            </a:r>
          </a:p>
        </p:txBody>
      </p:sp>
      <p:sp>
        <p:nvSpPr>
          <p:cNvPr id="3" name="Content Placeholder 2"/>
          <p:cNvSpPr>
            <a:spLocks noGrp="1"/>
          </p:cNvSpPr>
          <p:nvPr>
            <p:ph idx="1"/>
          </p:nvPr>
        </p:nvSpPr>
        <p:spPr>
          <a:xfrm>
            <a:off x="448093" y="2161708"/>
            <a:ext cx="8238707" cy="3303776"/>
          </a:xfrm>
        </p:spPr>
        <p:txBody>
          <a:bodyPr>
            <a:normAutofit/>
          </a:bodyPr>
          <a:lstStyle/>
          <a:p>
            <a:pPr marL="0" indent="0">
              <a:buClrTx/>
              <a:buNone/>
            </a:pPr>
            <a:r>
              <a:rPr lang="en-IN" dirty="0">
                <a:solidFill>
                  <a:schemeClr val="tx1"/>
                </a:solidFill>
                <a:latin typeface="Arial Narrow" panose="020B0606020202030204" pitchFamily="34" charset="0"/>
              </a:rPr>
              <a:t>Aggregate and disaggregate assets, liabilities, equity, income, expenses or cash flows into items:</a:t>
            </a:r>
          </a:p>
          <a:p>
            <a:pPr>
              <a:buClrTx/>
              <a:buFont typeface="Wingdings" panose="05000000000000000000" pitchFamily="2" charset="2"/>
              <a:buChar char="§"/>
            </a:pPr>
            <a:r>
              <a:rPr lang="en-IN" dirty="0">
                <a:solidFill>
                  <a:schemeClr val="tx1"/>
                </a:solidFill>
                <a:latin typeface="Arial Narrow" panose="020B0606020202030204" pitchFamily="34" charset="0"/>
              </a:rPr>
              <a:t>based on shared characteristics;</a:t>
            </a:r>
            <a:r>
              <a:rPr lang="en-US" dirty="0">
                <a:solidFill>
                  <a:schemeClr val="tx1"/>
                </a:solidFill>
                <a:latin typeface="Arial Narrow" panose="020B0606020202030204" pitchFamily="34" charset="0"/>
              </a:rPr>
              <a:t> </a:t>
            </a:r>
          </a:p>
          <a:p>
            <a:pPr>
              <a:buClrTx/>
              <a:buFont typeface="Wingdings" panose="05000000000000000000" pitchFamily="2" charset="2"/>
              <a:buChar char="§"/>
            </a:pPr>
            <a:r>
              <a:rPr lang="en-US" dirty="0">
                <a:solidFill>
                  <a:schemeClr val="tx1"/>
                </a:solidFill>
                <a:latin typeface="Arial Narrow" panose="020B0606020202030204" pitchFamily="34" charset="0"/>
              </a:rPr>
              <a:t>disaggregate items based on characteristics that are not shared;</a:t>
            </a:r>
            <a:endParaRPr lang="en-IN" dirty="0">
              <a:solidFill>
                <a:schemeClr val="tx1"/>
              </a:solidFill>
              <a:latin typeface="Arial Narrow" panose="020B0606020202030204" pitchFamily="34" charset="0"/>
            </a:endParaRPr>
          </a:p>
          <a:p>
            <a:pPr>
              <a:buClrTx/>
              <a:buFont typeface="Wingdings" panose="05000000000000000000" pitchFamily="2" charset="2"/>
              <a:buChar char="§"/>
            </a:pPr>
            <a:r>
              <a:rPr lang="en-US" dirty="0">
                <a:solidFill>
                  <a:schemeClr val="tx1"/>
                </a:solidFill>
                <a:latin typeface="Arial Narrow" panose="020B0606020202030204" pitchFamily="34" charset="0"/>
              </a:rPr>
              <a:t>to present line items in the PFS to provide useful structured summaries; </a:t>
            </a:r>
            <a:endParaRPr lang="en-IN" dirty="0">
              <a:solidFill>
                <a:schemeClr val="tx1"/>
              </a:solidFill>
              <a:latin typeface="Arial Narrow" panose="020B0606020202030204" pitchFamily="34" charset="0"/>
            </a:endParaRPr>
          </a:p>
          <a:p>
            <a:pPr>
              <a:buClrTx/>
              <a:buFont typeface="Wingdings" panose="05000000000000000000" pitchFamily="2" charset="2"/>
              <a:buChar char="§"/>
            </a:pPr>
            <a:r>
              <a:rPr lang="en-US" dirty="0">
                <a:solidFill>
                  <a:schemeClr val="tx1"/>
                </a:solidFill>
                <a:latin typeface="Arial Narrow" panose="020B0606020202030204" pitchFamily="34" charset="0"/>
              </a:rPr>
              <a:t>to disclose information in the notes to provide material information and</a:t>
            </a:r>
            <a:endParaRPr lang="en-IN" dirty="0">
              <a:solidFill>
                <a:schemeClr val="tx1"/>
              </a:solidFill>
              <a:latin typeface="Arial Narrow" panose="020B0606020202030204" pitchFamily="34" charset="0"/>
            </a:endParaRPr>
          </a:p>
          <a:p>
            <a:pPr>
              <a:buClrTx/>
              <a:buFont typeface="Wingdings" panose="05000000000000000000" pitchFamily="2" charset="2"/>
              <a:buChar char="§"/>
            </a:pPr>
            <a:r>
              <a:rPr lang="en-US" dirty="0">
                <a:solidFill>
                  <a:schemeClr val="tx1"/>
                </a:solidFill>
                <a:latin typeface="Arial Narrow" panose="020B0606020202030204" pitchFamily="34" charset="0"/>
              </a:rPr>
              <a:t>ensure it does not obscure material information</a:t>
            </a:r>
            <a:endParaRPr lang="en-IN" dirty="0">
              <a:solidFill>
                <a:schemeClr val="tx1"/>
              </a:solidFill>
              <a:latin typeface="Arial Narrow" panose="020B0606020202030204" pitchFamily="34" charset="0"/>
            </a:endParaRPr>
          </a:p>
          <a:p>
            <a:endParaRPr lang="en-IN" dirty="0">
              <a:solidFill>
                <a:schemeClr val="tx1"/>
              </a:solidFill>
            </a:endParaRPr>
          </a:p>
        </p:txBody>
      </p:sp>
      <p:sp>
        <p:nvSpPr>
          <p:cNvPr id="4" name="Slide Number Placeholder 3"/>
          <p:cNvSpPr>
            <a:spLocks noGrp="1"/>
          </p:cNvSpPr>
          <p:nvPr>
            <p:ph type="sldNum" sz="quarter" idx="12"/>
          </p:nvPr>
        </p:nvSpPr>
        <p:spPr/>
        <p:txBody>
          <a:bodyPr/>
          <a:lstStyle/>
          <a:p>
            <a:fld id="{1F28DAEE-427E-4030-87EA-38D724728595}" type="slidenum">
              <a:rPr lang="en-IN" smtClean="0"/>
              <a:t>30</a:t>
            </a:fld>
            <a:endParaRPr lang="en-IN" dirty="0"/>
          </a:p>
        </p:txBody>
      </p:sp>
    </p:spTree>
    <p:extLst>
      <p:ext uri="{BB962C8B-B14F-4D97-AF65-F5344CB8AC3E}">
        <p14:creationId xmlns:p14="http://schemas.microsoft.com/office/powerpoint/2010/main" val="4044722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1D59-1ABE-CD92-2470-7B90C489DCBC}"/>
              </a:ext>
            </a:extLst>
          </p:cNvPr>
          <p:cNvSpPr>
            <a:spLocks noGrp="1"/>
          </p:cNvSpPr>
          <p:nvPr>
            <p:ph type="title"/>
          </p:nvPr>
        </p:nvSpPr>
        <p:spPr/>
        <p:txBody>
          <a:bodyPr>
            <a:normAutofit fontScale="90000"/>
          </a:bodyPr>
          <a:lstStyle/>
          <a:p>
            <a:r>
              <a:rPr lang="en-US" dirty="0">
                <a:solidFill>
                  <a:srgbClr val="FFFF00"/>
                </a:solidFill>
              </a:rPr>
              <a:t>Aggregation, disaggregation and meaningful labels</a:t>
            </a:r>
          </a:p>
        </p:txBody>
      </p:sp>
      <p:sp>
        <p:nvSpPr>
          <p:cNvPr id="4" name="Slide Number Placeholder 3">
            <a:extLst>
              <a:ext uri="{FF2B5EF4-FFF2-40B4-BE49-F238E27FC236}">
                <a16:creationId xmlns:a16="http://schemas.microsoft.com/office/drawing/2014/main" id="{BE8C8728-CBAF-8FE1-DB94-7C0180F55ACA}"/>
              </a:ext>
            </a:extLst>
          </p:cNvPr>
          <p:cNvSpPr>
            <a:spLocks noGrp="1"/>
          </p:cNvSpPr>
          <p:nvPr>
            <p:ph type="sldNum" sz="quarter" idx="12"/>
          </p:nvPr>
        </p:nvSpPr>
        <p:spPr/>
        <p:txBody>
          <a:bodyPr/>
          <a:lstStyle/>
          <a:p>
            <a:fld id="{1F28DAEE-427E-4030-87EA-38D724728595}" type="slidenum">
              <a:rPr lang="en-IN" smtClean="0"/>
              <a:t>31</a:t>
            </a:fld>
            <a:endParaRPr lang="en-IN" dirty="0"/>
          </a:p>
        </p:txBody>
      </p:sp>
      <p:pic>
        <p:nvPicPr>
          <p:cNvPr id="7" name="Graphic 6" descr="Tag with solid fill">
            <a:extLst>
              <a:ext uri="{FF2B5EF4-FFF2-40B4-BE49-F238E27FC236}">
                <a16:creationId xmlns:a16="http://schemas.microsoft.com/office/drawing/2014/main" id="{94235CC1-6682-8499-6ADC-491EEF8BA56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66356" y="4848831"/>
            <a:ext cx="960362" cy="960362"/>
          </a:xfrm>
          <a:prstGeom prst="rect">
            <a:avLst/>
          </a:prstGeom>
        </p:spPr>
      </p:pic>
      <p:pic>
        <p:nvPicPr>
          <p:cNvPr id="8" name="Graphic 7" descr="Airplane with solid fill">
            <a:extLst>
              <a:ext uri="{FF2B5EF4-FFF2-40B4-BE49-F238E27FC236}">
                <a16:creationId xmlns:a16="http://schemas.microsoft.com/office/drawing/2014/main" id="{7A2E0766-EC44-6BF6-BECE-110E0DBD97D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31529" y="2539473"/>
            <a:ext cx="668046" cy="668046"/>
          </a:xfrm>
          <a:prstGeom prst="rect">
            <a:avLst/>
          </a:prstGeom>
        </p:spPr>
      </p:pic>
      <p:pic>
        <p:nvPicPr>
          <p:cNvPr id="9" name="Graphic 8" descr="Airplane outline">
            <a:extLst>
              <a:ext uri="{FF2B5EF4-FFF2-40B4-BE49-F238E27FC236}">
                <a16:creationId xmlns:a16="http://schemas.microsoft.com/office/drawing/2014/main" id="{ED1EA972-49B7-3AB0-9114-6BBE34CD083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646537" y="2539473"/>
            <a:ext cx="668046" cy="668046"/>
          </a:xfrm>
          <a:prstGeom prst="rect">
            <a:avLst/>
          </a:prstGeom>
        </p:spPr>
      </p:pic>
      <p:pic>
        <p:nvPicPr>
          <p:cNvPr id="11" name="Graphic 10" descr="Bus outline">
            <a:extLst>
              <a:ext uri="{FF2B5EF4-FFF2-40B4-BE49-F238E27FC236}">
                <a16:creationId xmlns:a16="http://schemas.microsoft.com/office/drawing/2014/main" id="{D6120E31-76DC-B5A1-8621-C274927A00F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650170" y="3707561"/>
            <a:ext cx="749219" cy="749219"/>
          </a:xfrm>
          <a:prstGeom prst="rect">
            <a:avLst/>
          </a:prstGeom>
        </p:spPr>
      </p:pic>
      <p:sp>
        <p:nvSpPr>
          <p:cNvPr id="12" name="TextBox 11">
            <a:extLst>
              <a:ext uri="{FF2B5EF4-FFF2-40B4-BE49-F238E27FC236}">
                <a16:creationId xmlns:a16="http://schemas.microsoft.com/office/drawing/2014/main" id="{28E8E10B-E032-4F91-45CD-5823ED26E86D}"/>
              </a:ext>
            </a:extLst>
          </p:cNvPr>
          <p:cNvSpPr txBox="1"/>
          <p:nvPr/>
        </p:nvSpPr>
        <p:spPr>
          <a:xfrm>
            <a:off x="2721331" y="4848832"/>
            <a:ext cx="5871826" cy="830997"/>
          </a:xfrm>
          <a:prstGeom prst="rect">
            <a:avLst/>
          </a:prstGeom>
          <a:noFill/>
          <a:ln>
            <a:noFill/>
          </a:ln>
        </p:spPr>
        <p:txBody>
          <a:bodyPr wrap="square">
            <a:spAutoFit/>
          </a:bodyPr>
          <a:lstStyle/>
          <a:p>
            <a:r>
              <a:rPr lang="en-GB" sz="1600" dirty="0">
                <a:latin typeface="Arial Narrow" panose="020B0606020202030204" pitchFamily="34" charset="0"/>
                <a:cs typeface="Arial" panose="020B0604020202020204" pitchFamily="34" charset="0"/>
              </a:rPr>
              <a:t>Use meaningful labels</a:t>
            </a:r>
          </a:p>
          <a:p>
            <a:pPr marL="285750" indent="-285750">
              <a:buFont typeface="Arial" panose="020B0604020202020204" pitchFamily="34" charset="0"/>
              <a:buChar char="•"/>
            </a:pPr>
            <a:r>
              <a:rPr lang="en-GB" sz="1600" dirty="0">
                <a:latin typeface="Arial Narrow" panose="020B0606020202030204" pitchFamily="34" charset="0"/>
                <a:cs typeface="Arial" panose="020B0604020202020204" pitchFamily="34" charset="0"/>
              </a:rPr>
              <a:t>use the label ‘other’ only when unable to find a more informative label</a:t>
            </a:r>
          </a:p>
          <a:p>
            <a:pPr marL="285750" indent="-285750">
              <a:buFont typeface="Arial" panose="020B0604020202020204" pitchFamily="34" charset="0"/>
              <a:buChar char="•"/>
            </a:pPr>
            <a:r>
              <a:rPr lang="en-GB" sz="1600" dirty="0">
                <a:latin typeface="Arial Narrow" panose="020B0606020202030204" pitchFamily="34" charset="0"/>
                <a:cs typeface="Arial" panose="020B0604020202020204" pitchFamily="34" charset="0"/>
              </a:rPr>
              <a:t>label as precisely as possible (</a:t>
            </a:r>
            <a:r>
              <a:rPr lang="en-GB" sz="1600" dirty="0" err="1">
                <a:latin typeface="Arial Narrow" panose="020B0606020202030204" pitchFamily="34" charset="0"/>
                <a:cs typeface="Arial" panose="020B0604020202020204" pitchFamily="34" charset="0"/>
              </a:rPr>
              <a:t>eg</a:t>
            </a:r>
            <a:r>
              <a:rPr lang="en-GB" sz="1600" dirty="0">
                <a:latin typeface="Arial Narrow" panose="020B0606020202030204" pitchFamily="34" charset="0"/>
                <a:cs typeface="Arial" panose="020B0604020202020204" pitchFamily="34" charset="0"/>
              </a:rPr>
              <a:t> ‘other operating expenses’)</a:t>
            </a:r>
          </a:p>
        </p:txBody>
      </p:sp>
      <p:sp>
        <p:nvSpPr>
          <p:cNvPr id="13" name="TextBox 12">
            <a:extLst>
              <a:ext uri="{FF2B5EF4-FFF2-40B4-BE49-F238E27FC236}">
                <a16:creationId xmlns:a16="http://schemas.microsoft.com/office/drawing/2014/main" id="{A04AF457-DB18-593A-F5DD-F623C435BBD4}"/>
              </a:ext>
            </a:extLst>
          </p:cNvPr>
          <p:cNvSpPr txBox="1"/>
          <p:nvPr/>
        </p:nvSpPr>
        <p:spPr>
          <a:xfrm>
            <a:off x="2721331" y="3707561"/>
            <a:ext cx="5871826" cy="584775"/>
          </a:xfrm>
          <a:prstGeom prst="rect">
            <a:avLst/>
          </a:prstGeom>
          <a:noFill/>
          <a:ln>
            <a:noFill/>
          </a:ln>
        </p:spPr>
        <p:txBody>
          <a:bodyPr wrap="square">
            <a:spAutoFit/>
          </a:bodyPr>
          <a:lstStyle/>
          <a:p>
            <a:r>
              <a:rPr lang="en-GB" sz="1600" dirty="0">
                <a:latin typeface="Arial Narrow" panose="020B0606020202030204" pitchFamily="34" charset="0"/>
                <a:cs typeface="Arial" panose="020B0604020202020204" pitchFamily="34" charset="0"/>
              </a:rPr>
              <a:t>Single dissimilar characteristic can be enough to disaggregate if resulting information is material </a:t>
            </a:r>
          </a:p>
        </p:txBody>
      </p:sp>
      <p:sp>
        <p:nvSpPr>
          <p:cNvPr id="14" name="TextBox 13">
            <a:extLst>
              <a:ext uri="{FF2B5EF4-FFF2-40B4-BE49-F238E27FC236}">
                <a16:creationId xmlns:a16="http://schemas.microsoft.com/office/drawing/2014/main" id="{A0B41BF3-64D0-4D75-CD34-0F2C5579FC5F}"/>
              </a:ext>
            </a:extLst>
          </p:cNvPr>
          <p:cNvSpPr txBox="1"/>
          <p:nvPr/>
        </p:nvSpPr>
        <p:spPr>
          <a:xfrm>
            <a:off x="2721331" y="2641378"/>
            <a:ext cx="5871826" cy="338554"/>
          </a:xfrm>
          <a:prstGeom prst="rect">
            <a:avLst/>
          </a:prstGeom>
          <a:noFill/>
          <a:ln>
            <a:noFill/>
          </a:ln>
        </p:spPr>
        <p:txBody>
          <a:bodyPr wrap="square">
            <a:spAutoFit/>
          </a:bodyPr>
          <a:lstStyle/>
          <a:p>
            <a:r>
              <a:rPr lang="en-GB" sz="1600" dirty="0">
                <a:latin typeface="Arial Narrow" panose="020B0606020202030204" pitchFamily="34" charset="0"/>
                <a:cs typeface="Arial" panose="020B0604020202020204" pitchFamily="34" charset="0"/>
              </a:rPr>
              <a:t>Aggregate based on shared characteristics </a:t>
            </a:r>
          </a:p>
        </p:txBody>
      </p:sp>
      <p:sp>
        <p:nvSpPr>
          <p:cNvPr id="15" name="Oval 14">
            <a:extLst>
              <a:ext uri="{FF2B5EF4-FFF2-40B4-BE49-F238E27FC236}">
                <a16:creationId xmlns:a16="http://schemas.microsoft.com/office/drawing/2014/main" id="{3D181FA4-48B6-6FF4-6E92-9A1997C44204}"/>
              </a:ext>
            </a:extLst>
          </p:cNvPr>
          <p:cNvSpPr/>
          <p:nvPr/>
        </p:nvSpPr>
        <p:spPr>
          <a:xfrm>
            <a:off x="1155573" y="2419802"/>
            <a:ext cx="1139905" cy="1009198"/>
          </a:xfrm>
          <a:prstGeom prst="ellipse">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a:latin typeface="Arial Narrow" panose="020B0606020202030204" pitchFamily="34" charset="0"/>
            </a:endParaRPr>
          </a:p>
        </p:txBody>
      </p:sp>
      <p:sp>
        <p:nvSpPr>
          <p:cNvPr id="17" name="Oval 16">
            <a:extLst>
              <a:ext uri="{FF2B5EF4-FFF2-40B4-BE49-F238E27FC236}">
                <a16:creationId xmlns:a16="http://schemas.microsoft.com/office/drawing/2014/main" id="{1AD6D755-F6F7-8292-9990-2436C9A1B24F}"/>
              </a:ext>
            </a:extLst>
          </p:cNvPr>
          <p:cNvSpPr/>
          <p:nvPr/>
        </p:nvSpPr>
        <p:spPr>
          <a:xfrm>
            <a:off x="1575147" y="3612581"/>
            <a:ext cx="923787" cy="960362"/>
          </a:xfrm>
          <a:prstGeom prst="ellipse">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a:latin typeface="Arial Narrow" panose="020B0606020202030204" pitchFamily="34" charset="0"/>
            </a:endParaRPr>
          </a:p>
        </p:txBody>
      </p:sp>
      <p:sp>
        <p:nvSpPr>
          <p:cNvPr id="18" name="Oval 17">
            <a:extLst>
              <a:ext uri="{FF2B5EF4-FFF2-40B4-BE49-F238E27FC236}">
                <a16:creationId xmlns:a16="http://schemas.microsoft.com/office/drawing/2014/main" id="{4E5C682A-0DC7-6102-CE69-A21959B36407}"/>
              </a:ext>
            </a:extLst>
          </p:cNvPr>
          <p:cNvSpPr/>
          <p:nvPr/>
        </p:nvSpPr>
        <p:spPr>
          <a:xfrm>
            <a:off x="550844" y="3601988"/>
            <a:ext cx="923787" cy="960362"/>
          </a:xfrm>
          <a:prstGeom prst="ellipse">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a:latin typeface="Arial Narrow" panose="020B0606020202030204" pitchFamily="34" charset="0"/>
            </a:endParaRPr>
          </a:p>
        </p:txBody>
      </p:sp>
      <p:pic>
        <p:nvPicPr>
          <p:cNvPr id="19" name="Graphic 18" descr="Airplane with solid fill">
            <a:extLst>
              <a:ext uri="{FF2B5EF4-FFF2-40B4-BE49-F238E27FC236}">
                <a16:creationId xmlns:a16="http://schemas.microsoft.com/office/drawing/2014/main" id="{DEE4B0AB-1946-A060-0CA6-AEFFC73CA49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21163" y="3656053"/>
            <a:ext cx="783147" cy="783147"/>
          </a:xfrm>
          <a:prstGeom prst="rect">
            <a:avLst/>
          </a:prstGeom>
        </p:spPr>
      </p:pic>
    </p:spTree>
    <p:extLst>
      <p:ext uri="{BB962C8B-B14F-4D97-AF65-F5344CB8AC3E}">
        <p14:creationId xmlns:p14="http://schemas.microsoft.com/office/powerpoint/2010/main" val="1373936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8FB624-5329-D026-AACF-C8DB72103CA0}"/>
            </a:ext>
          </a:extLst>
        </p:cNvPr>
        <p:cNvGrpSpPr/>
        <p:nvPr/>
      </p:nvGrpSpPr>
      <p:grpSpPr>
        <a:xfrm>
          <a:off x="0" y="0"/>
          <a:ext cx="0" cy="0"/>
          <a:chOff x="0" y="0"/>
          <a:chExt cx="0" cy="0"/>
        </a:xfrm>
      </p:grpSpPr>
      <p:sp>
        <p:nvSpPr>
          <p:cNvPr id="2082" name="Rectangle 2081">
            <a:extLst>
              <a:ext uri="{FF2B5EF4-FFF2-40B4-BE49-F238E27FC236}">
                <a16:creationId xmlns:a16="http://schemas.microsoft.com/office/drawing/2014/main" id="{66D08039-6C4E-4870-9E3D-6218263DE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083" name="Rectangle 2082">
            <a:extLst>
              <a:ext uri="{FF2B5EF4-FFF2-40B4-BE49-F238E27FC236}">
                <a16:creationId xmlns:a16="http://schemas.microsoft.com/office/drawing/2014/main" id="{9FB31D2E-CBC8-4C4A-917F-DCB48EAEB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084" name="Rectangle 2083">
            <a:extLst>
              <a:ext uri="{FF2B5EF4-FFF2-40B4-BE49-F238E27FC236}">
                <a16:creationId xmlns:a16="http://schemas.microsoft.com/office/drawing/2014/main" id="{FCCF4F09-0D96-42BE-AE16-84AB4E0B5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085" name="Rectangle 2084">
            <a:extLst>
              <a:ext uri="{FF2B5EF4-FFF2-40B4-BE49-F238E27FC236}">
                <a16:creationId xmlns:a16="http://schemas.microsoft.com/office/drawing/2014/main" id="{B486DE22-0EC4-474A-8665-766DC5D4C1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5C5DEDCA-B27D-D24E-4486-20F2D4EB2834}"/>
              </a:ext>
            </a:extLst>
          </p:cNvPr>
          <p:cNvSpPr>
            <a:spLocks noGrp="1"/>
          </p:cNvSpPr>
          <p:nvPr>
            <p:ph type="title"/>
          </p:nvPr>
        </p:nvSpPr>
        <p:spPr>
          <a:xfrm>
            <a:off x="435894" y="702156"/>
            <a:ext cx="8272212" cy="1013800"/>
          </a:xfrm>
        </p:spPr>
        <p:txBody>
          <a:bodyPr vert="horz" lIns="91440" tIns="45720" rIns="91440" bIns="45720" rtlCol="0" anchor="b">
            <a:normAutofit fontScale="90000"/>
          </a:bodyPr>
          <a:lstStyle/>
          <a:p>
            <a:r>
              <a:rPr lang="en-US" sz="2700" b="1" dirty="0">
                <a:solidFill>
                  <a:srgbClr val="FFFF00"/>
                </a:solidFill>
              </a:rPr>
              <a:t>Way forward IN VIEW OF PROPOSED IND AS 118</a:t>
            </a:r>
            <a:br>
              <a:rPr lang="en-US" sz="2600" dirty="0"/>
            </a:br>
            <a:endParaRPr lang="en-US" sz="2600" dirty="0"/>
          </a:p>
        </p:txBody>
      </p:sp>
      <p:sp>
        <p:nvSpPr>
          <p:cNvPr id="2086" name="Rectangle 2085">
            <a:extLst>
              <a:ext uri="{FF2B5EF4-FFF2-40B4-BE49-F238E27FC236}">
                <a16:creationId xmlns:a16="http://schemas.microsoft.com/office/drawing/2014/main" id="{44CCC960-EBB0-4648-A189-5FEE0EE3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899" y="2180496"/>
            <a:ext cx="4053480" cy="4045683"/>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Way Forward Vector Art, Icons, and Graphics for Free Download">
            <a:extLst>
              <a:ext uri="{FF2B5EF4-FFF2-40B4-BE49-F238E27FC236}">
                <a16:creationId xmlns:a16="http://schemas.microsoft.com/office/drawing/2014/main" id="{C42D8EC7-7D2C-C2AC-1A2F-C72CF19702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43395"/>
          <a:stretch>
            <a:fillRect/>
          </a:stretch>
        </p:blipFill>
        <p:spPr bwMode="auto">
          <a:xfrm>
            <a:off x="492918" y="2361056"/>
            <a:ext cx="3721894" cy="364921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DC3B230-B3E3-410C-A0AB-EF546A487D3D}"/>
              </a:ext>
            </a:extLst>
          </p:cNvPr>
          <p:cNvSpPr txBox="1"/>
          <p:nvPr/>
        </p:nvSpPr>
        <p:spPr>
          <a:xfrm>
            <a:off x="4694831" y="2197910"/>
            <a:ext cx="3956251" cy="4045683"/>
          </a:xfrm>
          <a:prstGeom prst="rect">
            <a:avLst/>
          </a:prstGeom>
        </p:spPr>
        <p:txBody>
          <a:bodyPr vert="horz" lIns="91440" tIns="45720" rIns="91440" bIns="45720" rtlCol="0" anchor="ctr">
            <a:normAutofit fontScale="92500" lnSpcReduction="10000"/>
          </a:bodyPr>
          <a:lstStyle/>
          <a:p>
            <a:pPr marL="285750" indent="-285750" algn="just" defTabSz="457200">
              <a:spcBef>
                <a:spcPct val="20000"/>
              </a:spcBef>
              <a:spcAft>
                <a:spcPts val="600"/>
              </a:spcAft>
              <a:buClr>
                <a:schemeClr val="accent2"/>
              </a:buClr>
              <a:buSzPct val="92000"/>
              <a:buFont typeface="Wingdings 2" panose="05020102010507070707" pitchFamily="18" charset="2"/>
              <a:buChar char=""/>
            </a:pPr>
            <a:r>
              <a:rPr lang="en-US" sz="2400" dirty="0">
                <a:solidFill>
                  <a:schemeClr val="tx2"/>
                </a:solidFill>
                <a:latin typeface="Arial Narrow" panose="020B0606020202030204" pitchFamily="34" charset="0"/>
              </a:rPr>
              <a:t>Schedule III of the Companies Act, 2013 is being revised to align with proposed Ind AS 118.</a:t>
            </a:r>
          </a:p>
          <a:p>
            <a:pPr marL="285750" indent="-285750" algn="just" defTabSz="457200">
              <a:spcBef>
                <a:spcPct val="20000"/>
              </a:spcBef>
              <a:spcAft>
                <a:spcPts val="600"/>
              </a:spcAft>
              <a:buClr>
                <a:schemeClr val="accent2"/>
              </a:buClr>
              <a:buSzPct val="92000"/>
              <a:buFont typeface="Wingdings 2" panose="05020102010507070707" pitchFamily="18" charset="2"/>
              <a:buChar char=""/>
            </a:pPr>
            <a:endParaRPr lang="en-US" sz="2400" dirty="0">
              <a:solidFill>
                <a:schemeClr val="tx2"/>
              </a:solidFill>
              <a:latin typeface="Arial Narrow" panose="020B0606020202030204" pitchFamily="34" charset="0"/>
            </a:endParaRPr>
          </a:p>
          <a:p>
            <a:pPr marL="285750" indent="-285750" algn="just" defTabSz="457200">
              <a:spcBef>
                <a:spcPct val="20000"/>
              </a:spcBef>
              <a:spcAft>
                <a:spcPts val="600"/>
              </a:spcAft>
              <a:buClr>
                <a:schemeClr val="accent2"/>
              </a:buClr>
              <a:buSzPct val="92000"/>
              <a:buFont typeface="Wingdings 2" panose="05020102010507070707" pitchFamily="18" charset="2"/>
              <a:buChar char=""/>
            </a:pPr>
            <a:r>
              <a:rPr lang="en-US" sz="2400" dirty="0">
                <a:solidFill>
                  <a:schemeClr val="tx2"/>
                </a:solidFill>
                <a:latin typeface="Arial Narrow" panose="020B0606020202030204" pitchFamily="34" charset="0"/>
              </a:rPr>
              <a:t>MCQs and Case Studies on Ind AS 118 are also being developed.</a:t>
            </a:r>
          </a:p>
          <a:p>
            <a:pPr marL="285750" indent="-285750" algn="just" defTabSz="457200">
              <a:spcBef>
                <a:spcPct val="20000"/>
              </a:spcBef>
              <a:spcAft>
                <a:spcPts val="600"/>
              </a:spcAft>
              <a:buClr>
                <a:schemeClr val="accent2"/>
              </a:buClr>
              <a:buSzPct val="92000"/>
              <a:buFont typeface="Wingdings 2" panose="05020102010507070707" pitchFamily="18" charset="2"/>
              <a:buChar char=""/>
            </a:pPr>
            <a:endParaRPr lang="en-US" sz="2400" dirty="0">
              <a:solidFill>
                <a:schemeClr val="tx2"/>
              </a:solidFill>
              <a:latin typeface="Arial Narrow" panose="020B0606020202030204" pitchFamily="34" charset="0"/>
            </a:endParaRPr>
          </a:p>
          <a:p>
            <a:pPr marL="285750" indent="-285750" algn="just" defTabSz="457200">
              <a:spcBef>
                <a:spcPct val="20000"/>
              </a:spcBef>
              <a:spcAft>
                <a:spcPts val="600"/>
              </a:spcAft>
              <a:buClr>
                <a:schemeClr val="accent2"/>
              </a:buClr>
              <a:buSzPct val="92000"/>
              <a:buFont typeface="Wingdings 2" panose="05020102010507070707" pitchFamily="18" charset="2"/>
              <a:buChar char=""/>
            </a:pPr>
            <a:r>
              <a:rPr lang="en-US" sz="2400" dirty="0">
                <a:solidFill>
                  <a:schemeClr val="tx2"/>
                </a:solidFill>
                <a:latin typeface="Arial Narrow" panose="020B0606020202030204" pitchFamily="34" charset="0"/>
              </a:rPr>
              <a:t>Other knowledge dissemination initiatives are also being undertaken on the proposed Standard</a:t>
            </a:r>
            <a:r>
              <a:rPr lang="en-US" dirty="0">
                <a:solidFill>
                  <a:schemeClr val="tx2"/>
                </a:solidFill>
              </a:rPr>
              <a:t>.</a:t>
            </a:r>
          </a:p>
        </p:txBody>
      </p:sp>
      <p:sp>
        <p:nvSpPr>
          <p:cNvPr id="3" name="Slide Number Placeholder 2">
            <a:extLst>
              <a:ext uri="{FF2B5EF4-FFF2-40B4-BE49-F238E27FC236}">
                <a16:creationId xmlns:a16="http://schemas.microsoft.com/office/drawing/2014/main" id="{9740F55F-D154-76A5-220F-C4BC9451EFB4}"/>
              </a:ext>
            </a:extLst>
          </p:cNvPr>
          <p:cNvSpPr>
            <a:spLocks noGrp="1"/>
          </p:cNvSpPr>
          <p:nvPr>
            <p:ph type="sldNum" sz="quarter" idx="12"/>
          </p:nvPr>
        </p:nvSpPr>
        <p:spPr>
          <a:xfrm>
            <a:off x="7918725" y="6400800"/>
            <a:ext cx="789381" cy="365125"/>
          </a:xfrm>
        </p:spPr>
        <p:txBody>
          <a:bodyPr vert="horz" lIns="91440" tIns="45720" rIns="91440" bIns="45720" rtlCol="0" anchor="ctr">
            <a:normAutofit/>
          </a:bodyPr>
          <a:lstStyle/>
          <a:p>
            <a:pPr defTabSz="457200">
              <a:spcAft>
                <a:spcPts val="600"/>
              </a:spcAft>
            </a:pPr>
            <a:fld id="{1F28DAEE-427E-4030-87EA-38D724728595}" type="slidenum">
              <a:rPr lang="en-US" smtClean="0"/>
              <a:pPr defTabSz="457200">
                <a:spcAft>
                  <a:spcPts val="600"/>
                </a:spcAft>
              </a:pPr>
              <a:t>32</a:t>
            </a:fld>
            <a:endParaRPr lang="en-US"/>
          </a:p>
        </p:txBody>
      </p:sp>
    </p:spTree>
    <p:extLst>
      <p:ext uri="{BB962C8B-B14F-4D97-AF65-F5344CB8AC3E}">
        <p14:creationId xmlns:p14="http://schemas.microsoft.com/office/powerpoint/2010/main" val="3133047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558192-6683-B785-D50D-2338BD389A59}"/>
            </a:ext>
          </a:extLst>
        </p:cNvPr>
        <p:cNvGrpSpPr/>
        <p:nvPr/>
      </p:nvGrpSpPr>
      <p:grpSpPr>
        <a:xfrm>
          <a:off x="0" y="0"/>
          <a:ext cx="0" cy="0"/>
          <a:chOff x="0" y="0"/>
          <a:chExt cx="0" cy="0"/>
        </a:xfrm>
      </p:grpSpPr>
      <p:sp>
        <p:nvSpPr>
          <p:cNvPr id="3079" name="Rectangle 3078">
            <a:extLst>
              <a:ext uri="{FF2B5EF4-FFF2-40B4-BE49-F238E27FC236}">
                <a16:creationId xmlns:a16="http://schemas.microsoft.com/office/drawing/2014/main" id="{66D08039-6C4E-4870-9E3D-6218263DE9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81" name="Rectangle 3080">
            <a:extLst>
              <a:ext uri="{FF2B5EF4-FFF2-40B4-BE49-F238E27FC236}">
                <a16:creationId xmlns:a16="http://schemas.microsoft.com/office/drawing/2014/main" id="{9FB31D2E-CBC8-4C4A-917F-DCB48EAEB0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83" name="Rectangle 3082">
            <a:extLst>
              <a:ext uri="{FF2B5EF4-FFF2-40B4-BE49-F238E27FC236}">
                <a16:creationId xmlns:a16="http://schemas.microsoft.com/office/drawing/2014/main" id="{FCCF4F09-0D96-42BE-AE16-84AB4E0B56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85" name="Rectangle 3084">
            <a:extLst>
              <a:ext uri="{FF2B5EF4-FFF2-40B4-BE49-F238E27FC236}">
                <a16:creationId xmlns:a16="http://schemas.microsoft.com/office/drawing/2014/main" id="{21AF87EE-372A-438E-B086-63D494ECA2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useBgFill="1">
        <p:nvSpPr>
          <p:cNvPr id="3087" name="Rectangle 3086">
            <a:extLst>
              <a:ext uri="{FF2B5EF4-FFF2-40B4-BE49-F238E27FC236}">
                <a16:creationId xmlns:a16="http://schemas.microsoft.com/office/drawing/2014/main" id="{E2B38E65-3AFD-404A-BEFC-3006BCB7A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Other Initiatives - ITC Infotech">
            <a:extLst>
              <a:ext uri="{FF2B5EF4-FFF2-40B4-BE49-F238E27FC236}">
                <a16:creationId xmlns:a16="http://schemas.microsoft.com/office/drawing/2014/main" id="{1FF2C38B-3065-EB01-9373-34D14AEE2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20" r="613" b="1"/>
          <a:stretch>
            <a:fillRect/>
          </a:stretch>
        </p:blipFill>
        <p:spPr bwMode="auto">
          <a:xfrm>
            <a:off x="334900" y="723899"/>
            <a:ext cx="5623962" cy="5676901"/>
          </a:xfrm>
          <a:prstGeom prst="rect">
            <a:avLst/>
          </a:prstGeom>
          <a:noFill/>
          <a:extLst>
            <a:ext uri="{909E8E84-426E-40DD-AFC4-6F175D3DCCD1}">
              <a14:hiddenFill xmlns:a14="http://schemas.microsoft.com/office/drawing/2010/main">
                <a:solidFill>
                  <a:srgbClr val="FFFFFF"/>
                </a:solidFill>
              </a14:hiddenFill>
            </a:ext>
          </a:extLst>
        </p:spPr>
      </p:pic>
      <p:sp>
        <p:nvSpPr>
          <p:cNvPr id="3089" name="Rectangle 3088">
            <a:extLst>
              <a:ext uri="{FF2B5EF4-FFF2-40B4-BE49-F238E27FC236}">
                <a16:creationId xmlns:a16="http://schemas.microsoft.com/office/drawing/2014/main" id="{AE598562-3047-4BC2-BFF9-F39420474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723899"/>
            <a:ext cx="277749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5" name="Title 4">
            <a:extLst>
              <a:ext uri="{FF2B5EF4-FFF2-40B4-BE49-F238E27FC236}">
                <a16:creationId xmlns:a16="http://schemas.microsoft.com/office/drawing/2014/main" id="{31BF0CCB-6A3A-7C47-BD44-7D4D00014FF4}"/>
              </a:ext>
            </a:extLst>
          </p:cNvPr>
          <p:cNvSpPr>
            <a:spLocks noGrp="1"/>
          </p:cNvSpPr>
          <p:nvPr>
            <p:ph type="title"/>
          </p:nvPr>
        </p:nvSpPr>
        <p:spPr>
          <a:xfrm>
            <a:off x="6031611" y="1419225"/>
            <a:ext cx="2649444" cy="2828684"/>
          </a:xfrm>
        </p:spPr>
        <p:txBody>
          <a:bodyPr vert="horz" lIns="91440" tIns="45720" rIns="91440" bIns="45720" rtlCol="0" anchor="b">
            <a:normAutofit/>
          </a:bodyPr>
          <a:lstStyle/>
          <a:p>
            <a:pPr algn="ctr">
              <a:lnSpc>
                <a:spcPct val="90000"/>
              </a:lnSpc>
            </a:pPr>
            <a:r>
              <a:rPr lang="en-US" sz="3100" b="1" dirty="0">
                <a:solidFill>
                  <a:srgbClr val="FFFF00"/>
                </a:solidFill>
              </a:rPr>
              <a:t>Other recent initiatives </a:t>
            </a:r>
          </a:p>
        </p:txBody>
      </p:sp>
      <p:grpSp>
        <p:nvGrpSpPr>
          <p:cNvPr id="3091" name="Group 3090">
            <a:extLst>
              <a:ext uri="{FF2B5EF4-FFF2-40B4-BE49-F238E27FC236}">
                <a16:creationId xmlns:a16="http://schemas.microsoft.com/office/drawing/2014/main" id="{C19E0D66-E86B-461B-B58E-7FB356BB03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4900" y="453643"/>
            <a:ext cx="8474200" cy="98554"/>
            <a:chOff x="446534" y="453643"/>
            <a:chExt cx="11298933" cy="98554"/>
          </a:xfrm>
        </p:grpSpPr>
        <p:sp>
          <p:nvSpPr>
            <p:cNvPr id="3092" name="Rectangle 3091">
              <a:extLst>
                <a:ext uri="{FF2B5EF4-FFF2-40B4-BE49-F238E27FC236}">
                  <a16:creationId xmlns:a16="http://schemas.microsoft.com/office/drawing/2014/main" id="{ED2C7D57-D78E-413F-958A-00ABC85043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93" name="Rectangle 3092">
              <a:extLst>
                <a:ext uri="{FF2B5EF4-FFF2-40B4-BE49-F238E27FC236}">
                  <a16:creationId xmlns:a16="http://schemas.microsoft.com/office/drawing/2014/main" id="{1596FEE5-A0CD-4B5D-B4C1-7858019084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94" name="Rectangle 3093">
              <a:extLst>
                <a:ext uri="{FF2B5EF4-FFF2-40B4-BE49-F238E27FC236}">
                  <a16:creationId xmlns:a16="http://schemas.microsoft.com/office/drawing/2014/main" id="{28A81341-6C47-4992-BD01-6BCF3A3499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3" name="Slide Number Placeholder 2">
            <a:extLst>
              <a:ext uri="{FF2B5EF4-FFF2-40B4-BE49-F238E27FC236}">
                <a16:creationId xmlns:a16="http://schemas.microsoft.com/office/drawing/2014/main" id="{9507962F-5575-AF8E-E36A-2D7BF39ABD19}"/>
              </a:ext>
            </a:extLst>
          </p:cNvPr>
          <p:cNvSpPr>
            <a:spLocks noGrp="1"/>
          </p:cNvSpPr>
          <p:nvPr>
            <p:ph type="sldNum" sz="quarter" idx="12"/>
          </p:nvPr>
        </p:nvSpPr>
        <p:spPr>
          <a:xfrm>
            <a:off x="7918725" y="6400800"/>
            <a:ext cx="762330" cy="365125"/>
          </a:xfrm>
        </p:spPr>
        <p:txBody>
          <a:bodyPr vert="horz" lIns="91440" tIns="45720" rIns="91440" bIns="45720" rtlCol="0" anchor="ctr">
            <a:normAutofit/>
          </a:bodyPr>
          <a:lstStyle/>
          <a:p>
            <a:pPr defTabSz="457200">
              <a:spcAft>
                <a:spcPts val="600"/>
              </a:spcAft>
            </a:pPr>
            <a:fld id="{1F28DAEE-427E-4030-87EA-38D724728595}" type="slidenum">
              <a:rPr lang="en-US">
                <a:solidFill>
                  <a:schemeClr val="accent1">
                    <a:lumMod val="75000"/>
                    <a:lumOff val="25000"/>
                  </a:schemeClr>
                </a:solidFill>
              </a:rPr>
              <a:pPr defTabSz="457200">
                <a:spcAft>
                  <a:spcPts val="600"/>
                </a:spcAft>
              </a:pPr>
              <a:t>33</a:t>
            </a:fld>
            <a:endParaRPr lang="en-US">
              <a:solidFill>
                <a:schemeClr val="accent1">
                  <a:lumMod val="75000"/>
                  <a:lumOff val="25000"/>
                </a:schemeClr>
              </a:solidFill>
            </a:endParaRPr>
          </a:p>
        </p:txBody>
      </p:sp>
    </p:spTree>
    <p:extLst>
      <p:ext uri="{BB962C8B-B14F-4D97-AF65-F5344CB8AC3E}">
        <p14:creationId xmlns:p14="http://schemas.microsoft.com/office/powerpoint/2010/main" val="2263475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0D210-491C-A353-4323-2152654069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1ABE87-86AD-DFC1-4071-F5948C11D9B5}"/>
              </a:ext>
            </a:extLst>
          </p:cNvPr>
          <p:cNvSpPr>
            <a:spLocks noGrp="1"/>
          </p:cNvSpPr>
          <p:nvPr>
            <p:ph type="title"/>
          </p:nvPr>
        </p:nvSpPr>
        <p:spPr>
          <a:xfrm>
            <a:off x="435894" y="702156"/>
            <a:ext cx="8272212" cy="1013800"/>
          </a:xfrm>
        </p:spPr>
        <p:txBody>
          <a:bodyPr vert="horz" lIns="91440" tIns="45720" rIns="91440" bIns="45720" rtlCol="0" anchor="b">
            <a:normAutofit/>
          </a:bodyPr>
          <a:lstStyle/>
          <a:p>
            <a:r>
              <a:rPr lang="en-US" sz="2700" b="1" dirty="0">
                <a:solidFill>
                  <a:srgbClr val="FFFF00"/>
                </a:solidFill>
              </a:rPr>
              <a:t>Other recent initiatives </a:t>
            </a:r>
            <a:endParaRPr lang="en-US" sz="2600" dirty="0"/>
          </a:p>
        </p:txBody>
      </p:sp>
      <p:sp>
        <p:nvSpPr>
          <p:cNvPr id="4" name="TextBox 3">
            <a:extLst>
              <a:ext uri="{FF2B5EF4-FFF2-40B4-BE49-F238E27FC236}">
                <a16:creationId xmlns:a16="http://schemas.microsoft.com/office/drawing/2014/main" id="{864B6663-3FFA-8A1C-17AA-6F0331002BE5}"/>
              </a:ext>
            </a:extLst>
          </p:cNvPr>
          <p:cNvSpPr txBox="1"/>
          <p:nvPr/>
        </p:nvSpPr>
        <p:spPr>
          <a:xfrm>
            <a:off x="527945" y="1956122"/>
            <a:ext cx="8180161" cy="4525701"/>
          </a:xfrm>
          <a:prstGeom prst="rect">
            <a:avLst/>
          </a:prstGeom>
        </p:spPr>
        <p:txBody>
          <a:bodyPr vert="horz" lIns="91440" tIns="45720" rIns="91440" bIns="45720" rtlCol="0" anchor="ctr">
            <a:normAutofit lnSpcReduction="10000"/>
          </a:bodyPr>
          <a:lstStyle/>
          <a:p>
            <a:pPr marL="285750" indent="-285750" algn="just">
              <a:buFont typeface="Arial" panose="020B0604020202020204" pitchFamily="34" charset="0"/>
              <a:buChar char="•"/>
            </a:pPr>
            <a:r>
              <a:rPr lang="en-US" dirty="0">
                <a:latin typeface="Arial Narrow" panose="020B0606020202030204" pitchFamily="34" charset="0"/>
              </a:rPr>
              <a:t>Applicability of ‘Guidance Note on Financial Statements of Non-Corporate Entities’ and ‘Guidance Note on Financial Statements of Limited Liability Partnerships’ made mandatory for annual reporting periods 2025-26 onwards. FAQs for Non-Corporate Entities have already been </a:t>
            </a:r>
            <a:r>
              <a:rPr lang="en-US">
                <a:latin typeface="Arial Narrow" panose="020B0606020202030204" pitchFamily="34" charset="0"/>
              </a:rPr>
              <a:t>issued. MCQs</a:t>
            </a:r>
            <a:r>
              <a:rPr lang="en-US" dirty="0">
                <a:latin typeface="Arial Narrow" panose="020B0606020202030204" pitchFamily="34" charset="0"/>
              </a:rPr>
              <a:t>, Case Studies in this regard are under formulation. </a:t>
            </a:r>
          </a:p>
          <a:p>
            <a:pPr marL="285750" indent="-285750" algn="just">
              <a:buFont typeface="Arial" panose="020B0604020202020204" pitchFamily="34" charset="0"/>
              <a:buChar char="•"/>
            </a:pPr>
            <a:endParaRPr lang="en-US" dirty="0">
              <a:latin typeface="Arial Narrow" panose="020B0606020202030204" pitchFamily="34" charset="0"/>
            </a:endParaRPr>
          </a:p>
          <a:p>
            <a:pPr marL="285750" indent="-285750" algn="just">
              <a:buFont typeface="Arial" panose="020B0604020202020204" pitchFamily="34" charset="0"/>
              <a:buChar char="•"/>
            </a:pPr>
            <a:r>
              <a:rPr lang="en-IN" dirty="0">
                <a:latin typeface="Arial Narrow" panose="020B0606020202030204" pitchFamily="34" charset="0"/>
              </a:rPr>
              <a:t>Proposed Ind AS 119, </a:t>
            </a:r>
            <a:r>
              <a:rPr lang="en-IN" i="1" dirty="0">
                <a:latin typeface="Arial Narrow" panose="020B0606020202030204" pitchFamily="34" charset="0"/>
              </a:rPr>
              <a:t>Subsidiaries without Public Accountability: Disclosures,</a:t>
            </a:r>
            <a:r>
              <a:rPr lang="en-IN" dirty="0">
                <a:latin typeface="Arial Narrow" panose="020B0606020202030204" pitchFamily="34" charset="0"/>
              </a:rPr>
              <a:t> has been approved by the Council and recommended to the National Financial Reporting Authority (NFRA).</a:t>
            </a:r>
          </a:p>
          <a:p>
            <a:pPr marL="342900" lvl="0" indent="-342900" algn="just">
              <a:buFont typeface="Arial" panose="020B0604020202020204" pitchFamily="34" charset="0"/>
              <a:buChar char="•"/>
            </a:pPr>
            <a:endParaRPr lang="en-US" sz="2400" dirty="0">
              <a:solidFill>
                <a:schemeClr val="tx2"/>
              </a:solidFill>
              <a:latin typeface="Arial Narrow" panose="020B0606020202030204" pitchFamily="34" charset="0"/>
            </a:endParaRPr>
          </a:p>
          <a:p>
            <a:pPr marL="285750" lvl="0" indent="-285750" algn="just">
              <a:buFont typeface="Arial" panose="020B0604020202020204" pitchFamily="34" charset="0"/>
              <a:buChar char="•"/>
            </a:pPr>
            <a:r>
              <a:rPr lang="en-IN" dirty="0">
                <a:latin typeface="Arial Narrow" panose="020B0606020202030204" pitchFamily="34" charset="0"/>
              </a:rPr>
              <a:t>ASB is closely working with RBI, IRDAI, DoT, IBA, MCA, Govt. of India to provide inputs on various issues referred by them. </a:t>
            </a:r>
          </a:p>
          <a:p>
            <a:pPr marL="285750" indent="-285750" algn="just">
              <a:buFont typeface="Arial" panose="020B0604020202020204" pitchFamily="34" charset="0"/>
              <a:buChar char="•"/>
            </a:pPr>
            <a:endParaRPr lang="en-IN" dirty="0">
              <a:latin typeface="Arial Narrow" panose="020B0606020202030204" pitchFamily="34" charset="0"/>
            </a:endParaRPr>
          </a:p>
          <a:p>
            <a:pPr marL="285750" lvl="0" indent="-285750" algn="just">
              <a:buFont typeface="Arial" panose="020B0604020202020204" pitchFamily="34" charset="0"/>
              <a:buChar char="•"/>
            </a:pPr>
            <a:r>
              <a:rPr lang="en-IN" dirty="0">
                <a:latin typeface="Arial Narrow" panose="020B0606020202030204" pitchFamily="34" charset="0"/>
              </a:rPr>
              <a:t>Under ICAI’s MoU with C&amp;AG, the ASB is actively supporting training initiatives for C&amp;AG officers in financial reporting standards. 9 residential programmes (4 for entry-level officers, 1 for Autonomous Body wing and 4 advanced programmes for senior officers), have been conducted with comprehensive background material prepared by ASB. </a:t>
            </a:r>
          </a:p>
        </p:txBody>
      </p:sp>
      <p:sp>
        <p:nvSpPr>
          <p:cNvPr id="3" name="Slide Number Placeholder 2">
            <a:extLst>
              <a:ext uri="{FF2B5EF4-FFF2-40B4-BE49-F238E27FC236}">
                <a16:creationId xmlns:a16="http://schemas.microsoft.com/office/drawing/2014/main" id="{ACB27961-7723-DC71-87C6-49A59F8EB987}"/>
              </a:ext>
            </a:extLst>
          </p:cNvPr>
          <p:cNvSpPr>
            <a:spLocks noGrp="1"/>
          </p:cNvSpPr>
          <p:nvPr>
            <p:ph type="sldNum" sz="quarter" idx="12"/>
          </p:nvPr>
        </p:nvSpPr>
        <p:spPr>
          <a:xfrm>
            <a:off x="7918725" y="6400800"/>
            <a:ext cx="789381" cy="365125"/>
          </a:xfrm>
        </p:spPr>
        <p:txBody>
          <a:bodyPr vert="horz" lIns="91440" tIns="45720" rIns="91440" bIns="45720" rtlCol="0" anchor="ctr">
            <a:normAutofit/>
          </a:bodyPr>
          <a:lstStyle/>
          <a:p>
            <a:pPr defTabSz="457200">
              <a:spcAft>
                <a:spcPts val="600"/>
              </a:spcAft>
            </a:pPr>
            <a:fld id="{1F28DAEE-427E-4030-87EA-38D724728595}" type="slidenum">
              <a:rPr lang="en-US" smtClean="0"/>
              <a:pPr defTabSz="457200">
                <a:spcAft>
                  <a:spcPts val="600"/>
                </a:spcAft>
              </a:pPr>
              <a:t>34</a:t>
            </a:fld>
            <a:endParaRPr lang="en-US"/>
          </a:p>
        </p:txBody>
      </p:sp>
    </p:spTree>
    <p:extLst>
      <p:ext uri="{BB962C8B-B14F-4D97-AF65-F5344CB8AC3E}">
        <p14:creationId xmlns:p14="http://schemas.microsoft.com/office/powerpoint/2010/main" val="482927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077364" y="3278899"/>
            <a:ext cx="5267325" cy="1128713"/>
          </a:xfrm>
          <a:effectLst>
            <a:glow rad="63500">
              <a:schemeClr val="accent6">
                <a:satMod val="175000"/>
                <a:alpha val="40000"/>
              </a:schemeClr>
            </a:glow>
          </a:effectLst>
        </p:spPr>
      </p:pic>
      <p:sp>
        <p:nvSpPr>
          <p:cNvPr id="5" name="Slide Number Placeholder 4"/>
          <p:cNvSpPr>
            <a:spLocks noGrp="1"/>
          </p:cNvSpPr>
          <p:nvPr>
            <p:ph type="sldNum" sz="quarter" idx="12"/>
          </p:nvPr>
        </p:nvSpPr>
        <p:spPr>
          <a:xfrm>
            <a:off x="8143778" y="5671961"/>
            <a:ext cx="770468" cy="273844"/>
          </a:xfrm>
        </p:spPr>
        <p:txBody>
          <a:bodyPr/>
          <a:lstStyle/>
          <a:p>
            <a:fld id="{1F28DAEE-427E-4030-87EA-38D724728595}" type="slidenum">
              <a:rPr lang="en-IN" smtClean="0"/>
              <a:t>35</a:t>
            </a:fld>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717CD9-2C05-3F22-FD7B-9FA8287E0B74}"/>
              </a:ext>
            </a:extLst>
          </p:cNvPr>
          <p:cNvSpPr>
            <a:spLocks noGrp="1"/>
          </p:cNvSpPr>
          <p:nvPr>
            <p:ph type="sldNum" sz="quarter" idx="12"/>
          </p:nvPr>
        </p:nvSpPr>
        <p:spPr/>
        <p:txBody>
          <a:bodyPr/>
          <a:lstStyle/>
          <a:p>
            <a:fld id="{1F28DAEE-427E-4030-87EA-38D724728595}" type="slidenum">
              <a:rPr lang="en-IN" smtClean="0"/>
              <a:pPr/>
              <a:t>4</a:t>
            </a:fld>
            <a:endParaRPr lang="en-IN" dirty="0"/>
          </a:p>
        </p:txBody>
      </p:sp>
      <p:sp>
        <p:nvSpPr>
          <p:cNvPr id="3" name="TextBox 2">
            <a:extLst>
              <a:ext uri="{FF2B5EF4-FFF2-40B4-BE49-F238E27FC236}">
                <a16:creationId xmlns:a16="http://schemas.microsoft.com/office/drawing/2014/main" id="{0809ECCC-7B90-907B-3D38-373A6DEE5F81}"/>
              </a:ext>
            </a:extLst>
          </p:cNvPr>
          <p:cNvSpPr txBox="1"/>
          <p:nvPr/>
        </p:nvSpPr>
        <p:spPr>
          <a:xfrm>
            <a:off x="508000" y="821766"/>
            <a:ext cx="6792686" cy="461665"/>
          </a:xfrm>
          <a:prstGeom prst="rect">
            <a:avLst/>
          </a:prstGeom>
          <a:noFill/>
          <a:ln>
            <a:noFill/>
          </a:ln>
        </p:spPr>
        <p:txBody>
          <a:bodyPr wrap="square">
            <a:spAutoFit/>
          </a:bodyPr>
          <a:lstStyle/>
          <a:p>
            <a:pPr algn="just" fontAlgn="base"/>
            <a:r>
              <a:rPr lang="en-US" sz="2400" b="1" dirty="0">
                <a:solidFill>
                  <a:srgbClr val="FFFF00"/>
                </a:solidFill>
              </a:rPr>
              <a:t>BACKGROUND</a:t>
            </a:r>
          </a:p>
        </p:txBody>
      </p:sp>
      <p:sp>
        <p:nvSpPr>
          <p:cNvPr id="7" name="TextBox 6">
            <a:extLst>
              <a:ext uri="{FF2B5EF4-FFF2-40B4-BE49-F238E27FC236}">
                <a16:creationId xmlns:a16="http://schemas.microsoft.com/office/drawing/2014/main" id="{3F11A602-F753-D050-A673-83F15DB4388B}"/>
              </a:ext>
            </a:extLst>
          </p:cNvPr>
          <p:cNvSpPr txBox="1"/>
          <p:nvPr/>
        </p:nvSpPr>
        <p:spPr>
          <a:xfrm>
            <a:off x="386757" y="1577648"/>
            <a:ext cx="8328980" cy="4085670"/>
          </a:xfrm>
          <a:prstGeom prst="rect">
            <a:avLst/>
          </a:prstGeom>
          <a:noFill/>
        </p:spPr>
        <p:txBody>
          <a:bodyPr wrap="square" rtlCol="0">
            <a:spAutoFit/>
          </a:bodyPr>
          <a:lstStyle/>
          <a:p>
            <a:pPr>
              <a:lnSpc>
                <a:spcPct val="126000"/>
              </a:lnSpc>
              <a:buSzPct val="100000"/>
            </a:pPr>
            <a:r>
              <a:rPr lang="en-US" sz="2800" dirty="0">
                <a:solidFill>
                  <a:srgbClr val="231971"/>
                </a:solidFill>
                <a:latin typeface="Arial Narrow" panose="020B0606020202030204" pitchFamily="34" charset="0"/>
                <a:ea typeface="Outfit ExtraBold" pitchFamily="34" charset="-122"/>
                <a:cs typeface="Outfit ExtraBold" pitchFamily="34" charset="-120"/>
              </a:rPr>
              <a:t>IRDAI Mandate:</a:t>
            </a:r>
            <a:endParaRPr lang="en-US" dirty="0">
              <a:latin typeface="Arial Narrow" panose="020B0606020202030204" pitchFamily="34" charset="0"/>
            </a:endParaRPr>
          </a:p>
          <a:p>
            <a:pPr indent="-342900" algn="just">
              <a:lnSpc>
                <a:spcPct val="126000"/>
              </a:lnSpc>
              <a:buSzPct val="100000"/>
              <a:buFont typeface="Wingdings" panose="05000000000000000000" pitchFamily="2" charset="2"/>
              <a:buChar char="Ø"/>
            </a:pPr>
            <a:r>
              <a:rPr lang="en-US" sz="2000" dirty="0">
                <a:latin typeface="Arial Narrow" panose="020B0606020202030204" pitchFamily="34" charset="0"/>
              </a:rPr>
              <a:t>Press release dated March 30, 2026, mandated preparation and presentation of financial statements by insurers in accordance with Ind AS</a:t>
            </a:r>
          </a:p>
          <a:p>
            <a:pPr indent="-342900" algn="just">
              <a:lnSpc>
                <a:spcPct val="126000"/>
              </a:lnSpc>
              <a:buSzPct val="100000"/>
              <a:buFont typeface="Wingdings" panose="05000000000000000000" pitchFamily="2" charset="2"/>
              <a:buChar char="Ø"/>
            </a:pPr>
            <a:r>
              <a:rPr lang="en-US" sz="2000" dirty="0">
                <a:latin typeface="Arial Narrow" panose="020B0606020202030204" pitchFamily="34" charset="0"/>
              </a:rPr>
              <a:t>Effective Date: April 1, 2026</a:t>
            </a:r>
          </a:p>
          <a:p>
            <a:pPr indent="-342900" algn="just">
              <a:lnSpc>
                <a:spcPct val="126000"/>
              </a:lnSpc>
              <a:buSzPct val="100000"/>
              <a:buFont typeface="Wingdings" panose="05000000000000000000" pitchFamily="2" charset="2"/>
              <a:buChar char="Ø"/>
            </a:pPr>
            <a:r>
              <a:rPr lang="en-US" sz="2000" dirty="0">
                <a:latin typeface="Arial Narrow" panose="020B0606020202030204" pitchFamily="34" charset="0"/>
              </a:rPr>
              <a:t>Parallel reporting for a period of two years (or specified period), comprising financial statements prepared in accordance with Ind AS alongside financial information under the existing accounting framework.</a:t>
            </a:r>
          </a:p>
          <a:p>
            <a:pPr indent="-342900" algn="just">
              <a:lnSpc>
                <a:spcPct val="126000"/>
              </a:lnSpc>
              <a:buSzPct val="100000"/>
              <a:buFont typeface="Wingdings" panose="05000000000000000000" pitchFamily="2" charset="2"/>
              <a:buChar char="Ø"/>
            </a:pPr>
            <a:r>
              <a:rPr lang="en-US" sz="2000" dirty="0">
                <a:latin typeface="Arial Narrow" panose="020B0606020202030204" pitchFamily="34" charset="0"/>
              </a:rPr>
              <a:t>To facilitate smooth transition, for insurers facing challenges in immediately shifting to Ind AS, a provision has been made to grant forbearance for </a:t>
            </a:r>
            <a:r>
              <a:rPr lang="en-US" sz="2000" b="1" u="sng" dirty="0">
                <a:latin typeface="Arial Narrow" panose="020B0606020202030204" pitchFamily="34" charset="0"/>
              </a:rPr>
              <a:t>one-year</a:t>
            </a:r>
          </a:p>
          <a:p>
            <a:pPr indent="-342900" algn="just">
              <a:lnSpc>
                <a:spcPct val="126000"/>
              </a:lnSpc>
              <a:buSzPct val="100000"/>
              <a:buFont typeface="Wingdings" panose="05000000000000000000" pitchFamily="2" charset="2"/>
              <a:buChar char="Ø"/>
            </a:pPr>
            <a:endParaRPr lang="en-US" sz="2000" dirty="0">
              <a:latin typeface="Arial Narrow" panose="020B0606020202030204" pitchFamily="34" charset="0"/>
            </a:endParaRPr>
          </a:p>
        </p:txBody>
      </p:sp>
    </p:spTree>
    <p:extLst>
      <p:ext uri="{BB962C8B-B14F-4D97-AF65-F5344CB8AC3E}">
        <p14:creationId xmlns:p14="http://schemas.microsoft.com/office/powerpoint/2010/main" val="2392011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092" y="687474"/>
            <a:ext cx="7124284" cy="850381"/>
          </a:xfrm>
        </p:spPr>
        <p:txBody>
          <a:bodyPr/>
          <a:lstStyle/>
          <a:p>
            <a:r>
              <a:rPr lang="en-IN" dirty="0"/>
              <a:t>What is an insurance contract</a:t>
            </a:r>
            <a:endParaRPr lang="en-IN" b="1" dirty="0"/>
          </a:p>
        </p:txBody>
      </p:sp>
      <p:sp>
        <p:nvSpPr>
          <p:cNvPr id="6" name="Slide Number Placeholder 5"/>
          <p:cNvSpPr>
            <a:spLocks noGrp="1"/>
          </p:cNvSpPr>
          <p:nvPr>
            <p:ph type="sldNum" sz="quarter" idx="12"/>
          </p:nvPr>
        </p:nvSpPr>
        <p:spPr>
          <a:xfrm>
            <a:off x="7933578" y="6492875"/>
            <a:ext cx="770468" cy="365125"/>
          </a:xfrm>
        </p:spPr>
        <p:txBody>
          <a:bodyPr/>
          <a:lstStyle/>
          <a:p>
            <a:fld id="{1F28DAEE-427E-4030-87EA-38D724728595}" type="slidenum">
              <a:rPr lang="en-IN" smtClean="0"/>
              <a:pPr/>
              <a:t>5</a:t>
            </a:fld>
            <a:endParaRPr lang="en-IN" dirty="0"/>
          </a:p>
        </p:txBody>
      </p:sp>
      <p:graphicFrame>
        <p:nvGraphicFramePr>
          <p:cNvPr id="7" name="Table 6"/>
          <p:cNvGraphicFramePr>
            <a:graphicFrameLocks noGrp="1"/>
          </p:cNvGraphicFramePr>
          <p:nvPr>
            <p:extLst>
              <p:ext uri="{D42A27DB-BD31-4B8C-83A1-F6EECF244321}">
                <p14:modId xmlns:p14="http://schemas.microsoft.com/office/powerpoint/2010/main" val="3321736530"/>
              </p:ext>
            </p:extLst>
          </p:nvPr>
        </p:nvGraphicFramePr>
        <p:xfrm>
          <a:off x="395911" y="2842113"/>
          <a:ext cx="8255955" cy="2558869"/>
        </p:xfrm>
        <a:graphic>
          <a:graphicData uri="http://schemas.openxmlformats.org/drawingml/2006/table">
            <a:tbl>
              <a:tblPr firstRow="1" bandRow="1">
                <a:tableStyleId>{5C22544A-7EE6-4342-B048-85BDC9FD1C3A}</a:tableStyleId>
              </a:tblPr>
              <a:tblGrid>
                <a:gridCol w="1954256">
                  <a:extLst>
                    <a:ext uri="{9D8B030D-6E8A-4147-A177-3AD203B41FA5}">
                      <a16:colId xmlns:a16="http://schemas.microsoft.com/office/drawing/2014/main" val="20000"/>
                    </a:ext>
                  </a:extLst>
                </a:gridCol>
                <a:gridCol w="4138621">
                  <a:extLst>
                    <a:ext uri="{9D8B030D-6E8A-4147-A177-3AD203B41FA5}">
                      <a16:colId xmlns:a16="http://schemas.microsoft.com/office/drawing/2014/main" val="20001"/>
                    </a:ext>
                  </a:extLst>
                </a:gridCol>
                <a:gridCol w="2163078">
                  <a:extLst>
                    <a:ext uri="{9D8B030D-6E8A-4147-A177-3AD203B41FA5}">
                      <a16:colId xmlns:a16="http://schemas.microsoft.com/office/drawing/2014/main" val="20002"/>
                    </a:ext>
                  </a:extLst>
                </a:gridCol>
              </a:tblGrid>
              <a:tr h="638629">
                <a:tc>
                  <a:txBody>
                    <a:bodyPr/>
                    <a:lstStyle/>
                    <a:p>
                      <a:pPr algn="ctr"/>
                      <a:endParaRPr lang="en-IN" sz="2000" dirty="0">
                        <a:latin typeface="Arial Narrow" panose="020B0606020202030204" pitchFamily="34" charset="0"/>
                      </a:endParaRPr>
                    </a:p>
                  </a:txBody>
                  <a:tcPr>
                    <a:solidFill>
                      <a:schemeClr val="accent2">
                        <a:lumMod val="40000"/>
                        <a:lumOff val="60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IN" sz="2000" dirty="0">
                          <a:solidFill>
                            <a:sysClr val="windowText" lastClr="000000"/>
                          </a:solidFill>
                          <a:latin typeface="Arial Narrow" panose="020B0606020202030204" pitchFamily="34" charset="0"/>
                        </a:rPr>
                        <a:t>Significant insurance risk</a:t>
                      </a:r>
                    </a:p>
                  </a:txBody>
                  <a:tcPr anchor="ctr">
                    <a:solidFill>
                      <a:schemeClr val="accent2">
                        <a:lumMod val="40000"/>
                        <a:lumOff val="60000"/>
                      </a:schemeClr>
                    </a:solidFill>
                  </a:tcPr>
                </a:tc>
                <a:tc>
                  <a:txBody>
                    <a:bodyPr/>
                    <a:lstStyle/>
                    <a:p>
                      <a:pPr algn="ctr"/>
                      <a:endParaRPr lang="en-IN" sz="2000" dirty="0">
                        <a:latin typeface="Arial Narrow" panose="020B0606020202030204" pitchFamily="34" charset="0"/>
                      </a:endParaRPr>
                    </a:p>
                  </a:txBody>
                  <a:tcPr>
                    <a:solidFill>
                      <a:schemeClr val="accent2">
                        <a:lumMod val="40000"/>
                        <a:lumOff val="60000"/>
                      </a:schemeClr>
                    </a:solidFill>
                  </a:tcPr>
                </a:tc>
                <a:extLst>
                  <a:ext uri="{0D108BD9-81ED-4DB2-BD59-A6C34878D82A}">
                    <a16:rowId xmlns:a16="http://schemas.microsoft.com/office/drawing/2014/main" val="10000"/>
                  </a:ext>
                </a:extLst>
              </a:tr>
              <a:tr h="181654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IN" sz="2000" dirty="0">
                        <a:latin typeface="Arial Narrow" panose="020B0606020202030204" pitchFamily="34"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IN" sz="2000" b="1" dirty="0">
                          <a:latin typeface="Arial Narrow" panose="020B0606020202030204" pitchFamily="34" charset="0"/>
                        </a:rPr>
                        <a:t>ISSUER ACCEPTS</a:t>
                      </a:r>
                    </a:p>
                    <a:p>
                      <a:endParaRPr lang="en-IN" sz="2000" dirty="0">
                        <a:latin typeface="Arial Narrow" panose="020B0606020202030204" pitchFamily="34" charset="0"/>
                      </a:endParaRPr>
                    </a:p>
                  </a:txBody>
                  <a:tcPr/>
                </a:tc>
                <a:tc>
                  <a:txBody>
                    <a:bodyPr/>
                    <a:lstStyle/>
                    <a:p>
                      <a:endParaRPr lang="en-IN" sz="2000" dirty="0">
                        <a:latin typeface="Arial Narrow" panose="020B0606020202030204" pitchFamily="34" charset="0"/>
                      </a:endParaRPr>
                    </a:p>
                    <a:p>
                      <a:endParaRPr lang="en-IN" sz="2000" dirty="0">
                        <a:latin typeface="Arial Narrow" panose="020B0606020202030204" pitchFamily="34" charset="0"/>
                      </a:endParaRPr>
                    </a:p>
                    <a:p>
                      <a:endParaRPr lang="en-IN" sz="2000" dirty="0">
                        <a:latin typeface="Arial Narrow" panose="020B0606020202030204" pitchFamily="34" charset="0"/>
                      </a:endParaRPr>
                    </a:p>
                    <a:p>
                      <a:pPr algn="ctr"/>
                      <a:r>
                        <a:rPr lang="en-IN" sz="2000" dirty="0">
                          <a:latin typeface="Arial Narrow" panose="020B0606020202030204" pitchFamily="34" charset="0"/>
                        </a:rPr>
                        <a:t>By</a:t>
                      </a:r>
                      <a:r>
                        <a:rPr lang="en-IN" sz="2000" baseline="0" dirty="0">
                          <a:latin typeface="Arial Narrow" panose="020B0606020202030204" pitchFamily="34" charset="0"/>
                        </a:rPr>
                        <a:t> agreeing to c</a:t>
                      </a:r>
                      <a:r>
                        <a:rPr lang="en-IN" sz="2000" dirty="0">
                          <a:latin typeface="Arial Narrow" panose="020B0606020202030204" pitchFamily="34" charset="0"/>
                        </a:rPr>
                        <a:t>ompensate on the occurrence</a:t>
                      </a:r>
                      <a:r>
                        <a:rPr lang="en-IN" sz="2000" baseline="0" dirty="0">
                          <a:latin typeface="Arial Narrow" panose="020B0606020202030204" pitchFamily="34" charset="0"/>
                        </a:rPr>
                        <a:t> of an insured event</a:t>
                      </a:r>
                      <a:endParaRPr lang="en-IN" sz="2000" dirty="0">
                        <a:latin typeface="Arial Narrow" panose="020B0606020202030204" pitchFamily="34" charset="0"/>
                      </a:endParaRPr>
                    </a:p>
                    <a:p>
                      <a:endParaRPr lang="en-IN" sz="2000" dirty="0">
                        <a:latin typeface="Arial Narrow" panose="020B0606020202030204" pitchFamily="34" charset="0"/>
                      </a:endParaRPr>
                    </a:p>
                  </a:txBody>
                  <a:tcPr/>
                </a:tc>
                <a:tc>
                  <a:txBody>
                    <a:bodyPr/>
                    <a:lstStyle/>
                    <a:p>
                      <a:endParaRPr lang="en-IN" sz="2000" dirty="0">
                        <a:latin typeface="Arial Narrow" panose="020B0606020202030204" pitchFamily="34" charset="0"/>
                      </a:endParaRPr>
                    </a:p>
                    <a:p>
                      <a:r>
                        <a:rPr lang="en-IN" sz="2000" b="1" dirty="0">
                          <a:latin typeface="Arial Narrow" panose="020B0606020202030204" pitchFamily="34" charset="0"/>
                        </a:rPr>
                        <a:t>POLICY</a:t>
                      </a:r>
                      <a:r>
                        <a:rPr lang="en-IN" sz="2000" b="1" baseline="0" dirty="0">
                          <a:latin typeface="Arial Narrow" panose="020B0606020202030204" pitchFamily="34" charset="0"/>
                        </a:rPr>
                        <a:t>HOLDER</a:t>
                      </a:r>
                      <a:endParaRPr lang="en-IN" sz="2000" b="1" dirty="0">
                        <a:latin typeface="Arial Narrow" panose="020B0606020202030204" pitchFamily="34" charset="0"/>
                      </a:endParaRPr>
                    </a:p>
                  </a:txBody>
                  <a:tcPr/>
                </a:tc>
                <a:extLst>
                  <a:ext uri="{0D108BD9-81ED-4DB2-BD59-A6C34878D82A}">
                    <a16:rowId xmlns:a16="http://schemas.microsoft.com/office/drawing/2014/main" val="10001"/>
                  </a:ext>
                </a:extLst>
              </a:tr>
            </a:tbl>
          </a:graphicData>
        </a:graphic>
      </p:graphicFrame>
      <p:grpSp>
        <p:nvGrpSpPr>
          <p:cNvPr id="8" name="Group 7"/>
          <p:cNvGrpSpPr/>
          <p:nvPr/>
        </p:nvGrpSpPr>
        <p:grpSpPr>
          <a:xfrm>
            <a:off x="2617561" y="3593957"/>
            <a:ext cx="3454400" cy="723900"/>
            <a:chOff x="2654300" y="3035300"/>
            <a:chExt cx="3454400" cy="723900"/>
          </a:xfrm>
        </p:grpSpPr>
        <p:sp>
          <p:nvSpPr>
            <p:cNvPr id="3" name="Left Arrow 2"/>
            <p:cNvSpPr/>
            <p:nvPr/>
          </p:nvSpPr>
          <p:spPr>
            <a:xfrm>
              <a:off x="2654300" y="3035300"/>
              <a:ext cx="3454400" cy="3175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2755900" y="3454400"/>
              <a:ext cx="33528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p:cNvSpPr txBox="1"/>
          <p:nvPr/>
        </p:nvSpPr>
        <p:spPr>
          <a:xfrm>
            <a:off x="448091" y="1728319"/>
            <a:ext cx="8151596" cy="923330"/>
          </a:xfrm>
          <a:prstGeom prst="rect">
            <a:avLst/>
          </a:prstGeom>
          <a:solidFill>
            <a:srgbClr val="F0E9E7"/>
          </a:solidFill>
        </p:spPr>
        <p:txBody>
          <a:bodyPr wrap="square" rtlCol="0">
            <a:spAutoFit/>
          </a:bodyPr>
          <a:lstStyle/>
          <a:p>
            <a:pPr algn="just"/>
            <a:r>
              <a:rPr lang="en-US" dirty="0">
                <a:latin typeface="Arial Narrow" pitchFamily="34" charset="0"/>
              </a:rPr>
              <a:t>A contract under which one party (the issuer) accepts significant insurance risk from another party (the policyholder) by agreeing to compensate the policyholder if a specified uncertain future event (the insured event) adversely affects the policyholder</a:t>
            </a:r>
          </a:p>
        </p:txBody>
      </p:sp>
    </p:spTree>
    <p:extLst>
      <p:ext uri="{BB962C8B-B14F-4D97-AF65-F5344CB8AC3E}">
        <p14:creationId xmlns:p14="http://schemas.microsoft.com/office/powerpoint/2010/main" val="773511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F0591-CCF6-7C3B-2846-33133CBD893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7C3AC90-9E0F-EBA3-A1C7-55BA357E3C26}"/>
              </a:ext>
            </a:extLst>
          </p:cNvPr>
          <p:cNvSpPr>
            <a:spLocks noGrp="1"/>
          </p:cNvSpPr>
          <p:nvPr>
            <p:ph type="sldNum" sz="quarter" idx="12"/>
          </p:nvPr>
        </p:nvSpPr>
        <p:spPr/>
        <p:txBody>
          <a:bodyPr/>
          <a:lstStyle/>
          <a:p>
            <a:fld id="{1F28DAEE-427E-4030-87EA-38D724728595}" type="slidenum">
              <a:rPr lang="en-IN" smtClean="0">
                <a:latin typeface="Arial Narrow" panose="020B0606020202030204" pitchFamily="34" charset="0"/>
              </a:rPr>
              <a:pPr/>
              <a:t>6</a:t>
            </a:fld>
            <a:endParaRPr lang="en-IN" dirty="0">
              <a:latin typeface="Arial Narrow" panose="020B0606020202030204" pitchFamily="34" charset="0"/>
            </a:endParaRPr>
          </a:p>
        </p:txBody>
      </p:sp>
      <p:sp>
        <p:nvSpPr>
          <p:cNvPr id="7" name="TextBox 6">
            <a:extLst>
              <a:ext uri="{FF2B5EF4-FFF2-40B4-BE49-F238E27FC236}">
                <a16:creationId xmlns:a16="http://schemas.microsoft.com/office/drawing/2014/main" id="{02E8FB25-4AE8-8EF2-D97D-A0178497AC95}"/>
              </a:ext>
            </a:extLst>
          </p:cNvPr>
          <p:cNvSpPr txBox="1"/>
          <p:nvPr/>
        </p:nvSpPr>
        <p:spPr>
          <a:xfrm>
            <a:off x="573056" y="835121"/>
            <a:ext cx="7842718" cy="523220"/>
          </a:xfrm>
          <a:prstGeom prst="rect">
            <a:avLst/>
          </a:prstGeom>
          <a:noFill/>
        </p:spPr>
        <p:txBody>
          <a:bodyPr wrap="square">
            <a:spAutoFit/>
          </a:bodyPr>
          <a:lstStyle>
            <a:defPPr>
              <a:defRPr lang="en-US"/>
            </a:defPPr>
            <a:lvl1pPr>
              <a:defRPr sz="2400" b="1">
                <a:solidFill>
                  <a:srgbClr val="231971"/>
                </a:solidFill>
                <a:effectLst/>
                <a:latin typeface="Arial Narrow" panose="020B0606020202030204" pitchFamily="34" charset="0"/>
                <a:ea typeface="Outfit ExtraBold"/>
                <a:cs typeface="Outfit ExtraBold"/>
              </a:defRPr>
            </a:lvl1pPr>
          </a:lstStyle>
          <a:p>
            <a:r>
              <a:rPr lang="en-IN" sz="2800" dirty="0">
                <a:solidFill>
                  <a:srgbClr val="FFFF00"/>
                </a:solidFill>
                <a:latin typeface="+mj-lt"/>
              </a:rPr>
              <a:t>SCOPE</a:t>
            </a:r>
          </a:p>
        </p:txBody>
      </p:sp>
      <p:sp>
        <p:nvSpPr>
          <p:cNvPr id="13" name="TextBox 12">
            <a:extLst>
              <a:ext uri="{FF2B5EF4-FFF2-40B4-BE49-F238E27FC236}">
                <a16:creationId xmlns:a16="http://schemas.microsoft.com/office/drawing/2014/main" id="{0D30F032-186E-F85A-D4B5-88027406D379}"/>
              </a:ext>
            </a:extLst>
          </p:cNvPr>
          <p:cNvSpPr txBox="1"/>
          <p:nvPr/>
        </p:nvSpPr>
        <p:spPr>
          <a:xfrm>
            <a:off x="573056" y="5289866"/>
            <a:ext cx="8121001" cy="129266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marL="342900" indent="-342900" algn="l">
              <a:buFont typeface="Wingdings" panose="05000000000000000000" pitchFamily="2" charset="2"/>
              <a:buChar char="Ø"/>
            </a:pPr>
            <a:r>
              <a:rPr lang="en-IN" sz="2400" b="1" dirty="0">
                <a:solidFill>
                  <a:srgbClr val="002060"/>
                </a:solidFill>
                <a:latin typeface="Arial Narrow" panose="020B0606020202030204" pitchFamily="34" charset="0"/>
              </a:rPr>
              <a:t>Scope exclusions</a:t>
            </a:r>
          </a:p>
          <a:p>
            <a:pPr marL="1260475" indent="-534988" algn="l">
              <a:buFont typeface="Wingdings" panose="05000000000000000000" pitchFamily="2" charset="2"/>
              <a:buChar char="ü"/>
            </a:pPr>
            <a:r>
              <a:rPr lang="en-IN" sz="1800" b="0" i="0" u="none" strike="noStrike" baseline="0" dirty="0">
                <a:solidFill>
                  <a:srgbClr val="3B3B3B"/>
                </a:solidFill>
                <a:latin typeface="Arial Narrow" panose="020B0606020202030204" pitchFamily="34" charset="0"/>
              </a:rPr>
              <a:t>product warranties,</a:t>
            </a:r>
          </a:p>
          <a:p>
            <a:pPr marL="1260475" indent="-534988" algn="l">
              <a:buFont typeface="Wingdings" panose="05000000000000000000" pitchFamily="2" charset="2"/>
              <a:buChar char="ü"/>
            </a:pPr>
            <a:r>
              <a:rPr lang="en-US" sz="1800" b="0" i="0" u="none" strike="noStrike" baseline="0" dirty="0">
                <a:solidFill>
                  <a:srgbClr val="3B3B3B"/>
                </a:solidFill>
                <a:latin typeface="Arial Narrow" panose="020B0606020202030204" pitchFamily="34" charset="0"/>
              </a:rPr>
              <a:t>financial guarantee contracts and </a:t>
            </a:r>
          </a:p>
          <a:p>
            <a:pPr marL="1260475" indent="-534988" algn="l">
              <a:buFont typeface="Wingdings" panose="05000000000000000000" pitchFamily="2" charset="2"/>
              <a:buChar char="ü"/>
            </a:pPr>
            <a:r>
              <a:rPr lang="en-US" sz="1800" b="0" i="0" u="none" strike="noStrike" baseline="0" dirty="0">
                <a:solidFill>
                  <a:srgbClr val="3B3B3B"/>
                </a:solidFill>
                <a:latin typeface="Arial Narrow" panose="020B0606020202030204" pitchFamily="34" charset="0"/>
              </a:rPr>
              <a:t>fixed-fee service </a:t>
            </a:r>
            <a:r>
              <a:rPr lang="en-IN" sz="1800" b="0" i="0" u="none" strike="noStrike" baseline="0" dirty="0">
                <a:solidFill>
                  <a:srgbClr val="3B3B3B"/>
                </a:solidFill>
                <a:latin typeface="Arial Narrow" panose="020B0606020202030204" pitchFamily="34" charset="0"/>
              </a:rPr>
              <a:t>contracts.</a:t>
            </a:r>
            <a:endParaRPr lang="en-IN" sz="2400" b="1" dirty="0">
              <a:solidFill>
                <a:srgbClr val="002060"/>
              </a:solidFill>
              <a:latin typeface="Arial Narrow" panose="020B0606020202030204" pitchFamily="34" charset="0"/>
            </a:endParaRPr>
          </a:p>
        </p:txBody>
      </p:sp>
      <p:graphicFrame>
        <p:nvGraphicFramePr>
          <p:cNvPr id="5" name="Diagram 4">
            <a:extLst>
              <a:ext uri="{FF2B5EF4-FFF2-40B4-BE49-F238E27FC236}">
                <a16:creationId xmlns:a16="http://schemas.microsoft.com/office/drawing/2014/main" id="{55C0FDDC-5C68-CD4B-2F78-1DA6CECF7C8F}"/>
              </a:ext>
            </a:extLst>
          </p:cNvPr>
          <p:cNvGraphicFramePr/>
          <p:nvPr/>
        </p:nvGraphicFramePr>
        <p:xfrm>
          <a:off x="756739" y="1449492"/>
          <a:ext cx="7890018" cy="20916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a:ext uri="{FF2B5EF4-FFF2-40B4-BE49-F238E27FC236}">
                <a16:creationId xmlns:a16="http://schemas.microsoft.com/office/drawing/2014/main" id="{D4438828-28F3-7824-DE03-207928D3AB83}"/>
              </a:ext>
            </a:extLst>
          </p:cNvPr>
          <p:cNvSpPr txBox="1"/>
          <p:nvPr/>
        </p:nvSpPr>
        <p:spPr>
          <a:xfrm>
            <a:off x="497243" y="3429000"/>
            <a:ext cx="8149514" cy="1477328"/>
          </a:xfrm>
          <a:prstGeom prst="rect">
            <a:avLst/>
          </a:prstGeom>
          <a:noFill/>
        </p:spPr>
        <p:txBody>
          <a:bodyPr wrap="square">
            <a:spAutoFit/>
          </a:bodyPr>
          <a:lstStyle/>
          <a:p>
            <a:pPr marL="285750" indent="-285750" algn="just">
              <a:buFont typeface="Arial" panose="020B0604020202020204" pitchFamily="34" charset="0"/>
              <a:buChar char="•"/>
            </a:pPr>
            <a:r>
              <a:rPr lang="en-US" sz="1800" b="0" i="0" u="none" strike="noStrike" baseline="0" dirty="0">
                <a:solidFill>
                  <a:srgbClr val="3B3B3B"/>
                </a:solidFill>
                <a:latin typeface="Arial Narrow" panose="020B0606020202030204" pitchFamily="34" charset="0"/>
              </a:rPr>
              <a:t>Similar economic characteristics </a:t>
            </a:r>
            <a:r>
              <a:rPr lang="en-IN" sz="1800" b="0" i="0" u="none" strike="noStrike" baseline="0" dirty="0">
                <a:solidFill>
                  <a:srgbClr val="3B3B3B"/>
                </a:solidFill>
                <a:latin typeface="Arial Narrow" panose="020B0606020202030204" pitchFamily="34" charset="0"/>
              </a:rPr>
              <a:t>as insurance contracts (for example, long duration, </a:t>
            </a:r>
            <a:r>
              <a:rPr lang="en-US" sz="1800" b="0" i="0" u="none" strike="noStrike" baseline="0" dirty="0">
                <a:solidFill>
                  <a:srgbClr val="3B3B3B"/>
                </a:solidFill>
                <a:latin typeface="Arial Narrow" panose="020B0606020202030204" pitchFamily="34" charset="0"/>
              </a:rPr>
              <a:t>recurring premiums, the amount or timing of the return is contractually determined at the discretion of the issuer) </a:t>
            </a:r>
          </a:p>
          <a:p>
            <a:pPr marL="285750" indent="-285750" algn="just">
              <a:buFont typeface="Arial" panose="020B0604020202020204" pitchFamily="34" charset="0"/>
              <a:buChar char="•"/>
            </a:pPr>
            <a:r>
              <a:rPr lang="en-US" dirty="0">
                <a:solidFill>
                  <a:srgbClr val="3B3B3B"/>
                </a:solidFill>
                <a:latin typeface="Arial Narrow" panose="020B0606020202030204" pitchFamily="34" charset="0"/>
              </a:rPr>
              <a:t>C</a:t>
            </a:r>
            <a:r>
              <a:rPr lang="en-US" sz="1800" b="0" i="0" u="none" strike="noStrike" baseline="0" dirty="0">
                <a:solidFill>
                  <a:srgbClr val="3B3B3B"/>
                </a:solidFill>
                <a:latin typeface="Arial Narrow" panose="020B0606020202030204" pitchFamily="34" charset="0"/>
              </a:rPr>
              <a:t>ommonly linked to the same pool of assets as, or share in the performance of, insurance </a:t>
            </a:r>
            <a:r>
              <a:rPr lang="en-IN" sz="1800" b="0" i="0" u="none" strike="noStrike" baseline="0" dirty="0">
                <a:solidFill>
                  <a:srgbClr val="3B3B3B"/>
                </a:solidFill>
                <a:latin typeface="Arial Narrow" panose="020B0606020202030204" pitchFamily="34" charset="0"/>
              </a:rPr>
              <a:t>contracts.</a:t>
            </a:r>
          </a:p>
        </p:txBody>
      </p:sp>
      <p:cxnSp>
        <p:nvCxnSpPr>
          <p:cNvPr id="12" name="Straight Arrow Connector 11">
            <a:extLst>
              <a:ext uri="{FF2B5EF4-FFF2-40B4-BE49-F238E27FC236}">
                <a16:creationId xmlns:a16="http://schemas.microsoft.com/office/drawing/2014/main" id="{FC53B3D5-3232-0046-75F3-CEA3545B436D}"/>
              </a:ext>
            </a:extLst>
          </p:cNvPr>
          <p:cNvCxnSpPr>
            <a:cxnSpLocks/>
          </p:cNvCxnSpPr>
          <p:nvPr/>
        </p:nvCxnSpPr>
        <p:spPr>
          <a:xfrm>
            <a:off x="7176304" y="3163444"/>
            <a:ext cx="0" cy="265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749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38229-29F0-BCA5-7633-513FE488177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36511C7-ACD6-693C-EED2-2B9B8C13A4FA}"/>
              </a:ext>
            </a:extLst>
          </p:cNvPr>
          <p:cNvSpPr>
            <a:spLocks noGrp="1"/>
          </p:cNvSpPr>
          <p:nvPr>
            <p:ph type="sldNum" sz="quarter" idx="12"/>
          </p:nvPr>
        </p:nvSpPr>
        <p:spPr/>
        <p:txBody>
          <a:bodyPr/>
          <a:lstStyle/>
          <a:p>
            <a:fld id="{1F28DAEE-427E-4030-87EA-38D724728595}" type="slidenum">
              <a:rPr lang="en-IN" smtClean="0"/>
              <a:pPr/>
              <a:t>7</a:t>
            </a:fld>
            <a:endParaRPr lang="en-IN" dirty="0"/>
          </a:p>
        </p:txBody>
      </p:sp>
      <p:sp>
        <p:nvSpPr>
          <p:cNvPr id="7" name="TextBox 6">
            <a:extLst>
              <a:ext uri="{FF2B5EF4-FFF2-40B4-BE49-F238E27FC236}">
                <a16:creationId xmlns:a16="http://schemas.microsoft.com/office/drawing/2014/main" id="{452CB7EC-1222-D0EB-665D-3361557E8B6F}"/>
              </a:ext>
            </a:extLst>
          </p:cNvPr>
          <p:cNvSpPr txBox="1"/>
          <p:nvPr/>
        </p:nvSpPr>
        <p:spPr>
          <a:xfrm>
            <a:off x="540913" y="870759"/>
            <a:ext cx="7842718" cy="523220"/>
          </a:xfrm>
          <a:prstGeom prst="rect">
            <a:avLst/>
          </a:prstGeom>
          <a:noFill/>
        </p:spPr>
        <p:txBody>
          <a:bodyPr wrap="square">
            <a:spAutoFit/>
          </a:bodyPr>
          <a:lstStyle>
            <a:defPPr>
              <a:defRPr lang="en-US"/>
            </a:defPPr>
            <a:lvl1pPr>
              <a:defRPr sz="2400" b="1">
                <a:solidFill>
                  <a:srgbClr val="231971"/>
                </a:solidFill>
                <a:effectLst/>
                <a:latin typeface="Arial Narrow" panose="020B0606020202030204" pitchFamily="34" charset="0"/>
                <a:ea typeface="Outfit ExtraBold"/>
                <a:cs typeface="Outfit ExtraBold"/>
              </a:defRPr>
            </a:lvl1pPr>
          </a:lstStyle>
          <a:p>
            <a:r>
              <a:rPr lang="en-IN" sz="2800" dirty="0">
                <a:solidFill>
                  <a:srgbClr val="FFFF00"/>
                </a:solidFill>
                <a:latin typeface="+mj-lt"/>
              </a:rPr>
              <a:t>LEVEL</a:t>
            </a:r>
            <a:r>
              <a:rPr lang="en-IN" sz="2800" dirty="0">
                <a:solidFill>
                  <a:srgbClr val="FFFF00"/>
                </a:solidFill>
              </a:rPr>
              <a:t> </a:t>
            </a:r>
            <a:r>
              <a:rPr lang="en-IN" sz="2800" dirty="0">
                <a:solidFill>
                  <a:srgbClr val="FFFF00"/>
                </a:solidFill>
                <a:latin typeface="+mj-lt"/>
              </a:rPr>
              <a:t>OF AGGREGATION </a:t>
            </a:r>
          </a:p>
        </p:txBody>
      </p:sp>
      <p:sp>
        <p:nvSpPr>
          <p:cNvPr id="4" name="TextBox 3">
            <a:extLst>
              <a:ext uri="{FF2B5EF4-FFF2-40B4-BE49-F238E27FC236}">
                <a16:creationId xmlns:a16="http://schemas.microsoft.com/office/drawing/2014/main" id="{4A680DDD-55D5-C342-A9A7-CF5317182612}"/>
              </a:ext>
            </a:extLst>
          </p:cNvPr>
          <p:cNvSpPr txBox="1"/>
          <p:nvPr/>
        </p:nvSpPr>
        <p:spPr>
          <a:xfrm>
            <a:off x="451104" y="1599740"/>
            <a:ext cx="8253984" cy="1477328"/>
          </a:xfrm>
          <a:prstGeom prst="rect">
            <a:avLst/>
          </a:prstGeom>
          <a:gradFill>
            <a:gsLst>
              <a:gs pos="1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just"/>
            <a:r>
              <a:rPr lang="en-US" sz="1800" b="0" i="0" u="none" strike="noStrike" baseline="0" dirty="0">
                <a:solidFill>
                  <a:srgbClr val="3B3B3B"/>
                </a:solidFill>
                <a:latin typeface="Arial Narrow" panose="020B0606020202030204" pitchFamily="34" charset="0"/>
              </a:rPr>
              <a:t>Requirements of Ind AS 117 </a:t>
            </a:r>
            <a:r>
              <a:rPr lang="en-US" dirty="0">
                <a:solidFill>
                  <a:srgbClr val="3B3B3B"/>
                </a:solidFill>
                <a:latin typeface="Arial Narrow" panose="020B0606020202030204" pitchFamily="34" charset="0"/>
              </a:rPr>
              <a:t>are applied </a:t>
            </a:r>
            <a:r>
              <a:rPr lang="en-US" sz="1800" b="0" i="0" u="none" strike="noStrike" baseline="0" dirty="0">
                <a:solidFill>
                  <a:srgbClr val="3B3B3B"/>
                </a:solidFill>
                <a:latin typeface="Arial Narrow" panose="020B0606020202030204" pitchFamily="34" charset="0"/>
              </a:rPr>
              <a:t>to a group of contracts rather than on a </a:t>
            </a:r>
            <a:r>
              <a:rPr lang="en-US" sz="1800" b="1" i="0" u="none" strike="noStrike" baseline="0" dirty="0">
                <a:solidFill>
                  <a:srgbClr val="3B3B3B"/>
                </a:solidFill>
                <a:latin typeface="Arial Narrow" panose="020B0606020202030204" pitchFamily="34" charset="0"/>
              </a:rPr>
              <a:t>contract‑by‑contract basis</a:t>
            </a:r>
            <a:r>
              <a:rPr lang="en-US" sz="1800" b="0" i="0" u="none" strike="noStrike" baseline="0" dirty="0">
                <a:solidFill>
                  <a:srgbClr val="3B3B3B"/>
                </a:solidFill>
                <a:latin typeface="Arial Narrow" panose="020B0606020202030204" pitchFamily="34" charset="0"/>
              </a:rPr>
              <a:t>.</a:t>
            </a:r>
          </a:p>
          <a:p>
            <a:pPr algn="just"/>
            <a:endParaRPr lang="en-US" sz="1800" b="0" i="0" u="none" strike="noStrike" baseline="0" dirty="0">
              <a:solidFill>
                <a:srgbClr val="002060"/>
              </a:solidFill>
              <a:latin typeface="Arial Narrow" panose="020B0606020202030204" pitchFamily="34" charset="0"/>
            </a:endParaRPr>
          </a:p>
          <a:p>
            <a:pPr algn="ctr"/>
            <a:r>
              <a:rPr lang="en-US" sz="1800" b="0" i="0" u="none" strike="noStrike" baseline="0" dirty="0">
                <a:solidFill>
                  <a:srgbClr val="002060"/>
                </a:solidFill>
                <a:latin typeface="Arial Narrow" panose="020B0606020202030204" pitchFamily="34" charset="0"/>
              </a:rPr>
              <a:t>In grouping insurance contracts, a company is required to identify portfolios of contracts and to divide each </a:t>
            </a:r>
            <a:r>
              <a:rPr lang="en-IN" sz="1800" b="0" i="0" u="none" strike="noStrike" baseline="0" dirty="0">
                <a:solidFill>
                  <a:srgbClr val="002060"/>
                </a:solidFill>
                <a:latin typeface="Arial Narrow" panose="020B0606020202030204" pitchFamily="34" charset="0"/>
              </a:rPr>
              <a:t>portfolio into:</a:t>
            </a:r>
          </a:p>
        </p:txBody>
      </p:sp>
      <p:graphicFrame>
        <p:nvGraphicFramePr>
          <p:cNvPr id="8" name="Table 7">
            <a:extLst>
              <a:ext uri="{FF2B5EF4-FFF2-40B4-BE49-F238E27FC236}">
                <a16:creationId xmlns:a16="http://schemas.microsoft.com/office/drawing/2014/main" id="{17933BE6-F7A1-3C97-E917-373058E430B0}"/>
              </a:ext>
            </a:extLst>
          </p:cNvPr>
          <p:cNvGraphicFramePr>
            <a:graphicFrameLocks noGrp="1"/>
          </p:cNvGraphicFramePr>
          <p:nvPr>
            <p:extLst>
              <p:ext uri="{D42A27DB-BD31-4B8C-83A1-F6EECF244321}">
                <p14:modId xmlns:p14="http://schemas.microsoft.com/office/powerpoint/2010/main" val="1328517876"/>
              </p:ext>
            </p:extLst>
          </p:nvPr>
        </p:nvGraphicFramePr>
        <p:xfrm>
          <a:off x="451104" y="3830935"/>
          <a:ext cx="8253984" cy="1651000"/>
        </p:xfrm>
        <a:graphic>
          <a:graphicData uri="http://schemas.openxmlformats.org/drawingml/2006/table">
            <a:tbl>
              <a:tblPr firstRow="1" bandRow="1">
                <a:tableStyleId>{5C22544A-7EE6-4342-B048-85BDC9FD1C3A}</a:tableStyleId>
              </a:tblPr>
              <a:tblGrid>
                <a:gridCol w="8253984">
                  <a:extLst>
                    <a:ext uri="{9D8B030D-6E8A-4147-A177-3AD203B41FA5}">
                      <a16:colId xmlns:a16="http://schemas.microsoft.com/office/drawing/2014/main" val="3919856515"/>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3B3B3B"/>
                          </a:solidFill>
                          <a:latin typeface="Arial Narrow" panose="020B0606020202030204" pitchFamily="34" charset="0"/>
                        </a:rPr>
                        <a:t>(a) a group of contracts that are onerous at initial </a:t>
                      </a:r>
                      <a:r>
                        <a:rPr lang="en-IN" sz="1800" b="0" i="0" u="none" strike="noStrike" baseline="0" dirty="0">
                          <a:solidFill>
                            <a:srgbClr val="3B3B3B"/>
                          </a:solidFill>
                          <a:latin typeface="Arial Narrow" panose="020B0606020202030204" pitchFamily="34" charset="0"/>
                        </a:rPr>
                        <a:t>recognition, if any;</a:t>
                      </a:r>
                    </a:p>
                    <a:p>
                      <a:endParaRPr lang="en-IN" dirty="0">
                        <a:latin typeface="Arial Narrow" panose="020B0606020202030204" pitchFamily="34" charset="0"/>
                      </a:endParaRPr>
                    </a:p>
                  </a:txBody>
                  <a:tcPr>
                    <a:solidFill>
                      <a:schemeClr val="accent2">
                        <a:lumMod val="40000"/>
                        <a:lumOff val="60000"/>
                      </a:schemeClr>
                    </a:solidFill>
                  </a:tcPr>
                </a:tc>
                <a:extLst>
                  <a:ext uri="{0D108BD9-81ED-4DB2-BD59-A6C34878D82A}">
                    <a16:rowId xmlns:a16="http://schemas.microsoft.com/office/drawing/2014/main" val="54685970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3B3B3B"/>
                          </a:solidFill>
                          <a:latin typeface="Arial Narrow" panose="020B0606020202030204" pitchFamily="34" charset="0"/>
                        </a:rPr>
                        <a:t>(b) a group of contracts that at initial recognition have no significant possibility of becoming onerous </a:t>
                      </a:r>
                      <a:r>
                        <a:rPr lang="en-IN" sz="1800" b="0" i="0" u="none" strike="noStrike" baseline="0" dirty="0">
                          <a:solidFill>
                            <a:srgbClr val="3B3B3B"/>
                          </a:solidFill>
                          <a:latin typeface="Arial Narrow" panose="020B0606020202030204" pitchFamily="34" charset="0"/>
                        </a:rPr>
                        <a:t>subsequently, if any; and</a:t>
                      </a:r>
                    </a:p>
                  </a:txBody>
                  <a:tcPr>
                    <a:solidFill>
                      <a:schemeClr val="accent2">
                        <a:lumMod val="40000"/>
                        <a:lumOff val="60000"/>
                      </a:schemeClr>
                    </a:solidFill>
                  </a:tcPr>
                </a:tc>
                <a:extLst>
                  <a:ext uri="{0D108BD9-81ED-4DB2-BD59-A6C34878D82A}">
                    <a16:rowId xmlns:a16="http://schemas.microsoft.com/office/drawing/2014/main" val="886824464"/>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3B3B3B"/>
                          </a:solidFill>
                          <a:latin typeface="Arial Narrow" panose="020B0606020202030204" pitchFamily="34" charset="0"/>
                        </a:rPr>
                        <a:t>(c) a group of remaining contracts, if any.</a:t>
                      </a:r>
                    </a:p>
                  </a:txBody>
                  <a:tcPr>
                    <a:solidFill>
                      <a:schemeClr val="accent2">
                        <a:lumMod val="40000"/>
                        <a:lumOff val="60000"/>
                      </a:schemeClr>
                    </a:solidFill>
                  </a:tcPr>
                </a:tc>
                <a:extLst>
                  <a:ext uri="{0D108BD9-81ED-4DB2-BD59-A6C34878D82A}">
                    <a16:rowId xmlns:a16="http://schemas.microsoft.com/office/drawing/2014/main" val="4159540074"/>
                  </a:ext>
                </a:extLst>
              </a:tr>
            </a:tbl>
          </a:graphicData>
        </a:graphic>
      </p:graphicFrame>
      <p:sp>
        <p:nvSpPr>
          <p:cNvPr id="9" name="TextBox 8">
            <a:extLst>
              <a:ext uri="{FF2B5EF4-FFF2-40B4-BE49-F238E27FC236}">
                <a16:creationId xmlns:a16="http://schemas.microsoft.com/office/drawing/2014/main" id="{98F696E4-D672-E7C5-9768-4611456192E1}"/>
              </a:ext>
            </a:extLst>
          </p:cNvPr>
          <p:cNvSpPr txBox="1"/>
          <p:nvPr/>
        </p:nvSpPr>
        <p:spPr>
          <a:xfrm>
            <a:off x="425410" y="5815532"/>
            <a:ext cx="8279677" cy="369332"/>
          </a:xfrm>
          <a:prstGeom prst="rect">
            <a:avLst/>
          </a:prstGeom>
          <a:gradFill>
            <a:gsLst>
              <a:gs pos="1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en-US" sz="1800" b="0" i="0" u="none" strike="noStrike" baseline="0" dirty="0">
                <a:solidFill>
                  <a:srgbClr val="3B3B3B"/>
                </a:solidFill>
                <a:latin typeface="Arial Narrow" panose="020B0606020202030204" pitchFamily="34" charset="0"/>
              </a:rPr>
              <a:t>In addition, a group of contracts cannot include contracts issued more than one year apart.</a:t>
            </a:r>
            <a:endParaRPr lang="en-IN" dirty="0">
              <a:latin typeface="Arial Narrow" panose="020B0606020202030204" pitchFamily="34" charset="0"/>
            </a:endParaRPr>
          </a:p>
        </p:txBody>
      </p:sp>
      <p:sp>
        <p:nvSpPr>
          <p:cNvPr id="12" name="Arrow: Down 11">
            <a:extLst>
              <a:ext uri="{FF2B5EF4-FFF2-40B4-BE49-F238E27FC236}">
                <a16:creationId xmlns:a16="http://schemas.microsoft.com/office/drawing/2014/main" id="{DFF9BDFA-ACBF-D11A-AD04-8B328798E779}"/>
              </a:ext>
            </a:extLst>
          </p:cNvPr>
          <p:cNvSpPr/>
          <p:nvPr/>
        </p:nvSpPr>
        <p:spPr>
          <a:xfrm>
            <a:off x="4374931" y="3150035"/>
            <a:ext cx="394138" cy="54029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72397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8D728-E7D2-2A30-8F55-C4C3E6B94D8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683395-29F4-D585-527D-F75F9ACBE12E}"/>
              </a:ext>
            </a:extLst>
          </p:cNvPr>
          <p:cNvSpPr>
            <a:spLocks noGrp="1"/>
          </p:cNvSpPr>
          <p:nvPr>
            <p:ph type="sldNum" sz="quarter" idx="12"/>
          </p:nvPr>
        </p:nvSpPr>
        <p:spPr/>
        <p:txBody>
          <a:bodyPr/>
          <a:lstStyle/>
          <a:p>
            <a:fld id="{1F28DAEE-427E-4030-87EA-38D724728595}" type="slidenum">
              <a:rPr lang="en-IN" smtClean="0"/>
              <a:pPr/>
              <a:t>8</a:t>
            </a:fld>
            <a:endParaRPr lang="en-IN" dirty="0"/>
          </a:p>
        </p:txBody>
      </p:sp>
      <p:sp>
        <p:nvSpPr>
          <p:cNvPr id="7" name="TextBox 6">
            <a:extLst>
              <a:ext uri="{FF2B5EF4-FFF2-40B4-BE49-F238E27FC236}">
                <a16:creationId xmlns:a16="http://schemas.microsoft.com/office/drawing/2014/main" id="{D55A8CA4-E30C-B16E-CE56-110BCF7DEB4F}"/>
              </a:ext>
            </a:extLst>
          </p:cNvPr>
          <p:cNvSpPr txBox="1"/>
          <p:nvPr/>
        </p:nvSpPr>
        <p:spPr>
          <a:xfrm>
            <a:off x="650639" y="843060"/>
            <a:ext cx="6502649" cy="523220"/>
          </a:xfrm>
          <a:prstGeom prst="rect">
            <a:avLst/>
          </a:prstGeom>
          <a:noFill/>
        </p:spPr>
        <p:txBody>
          <a:bodyPr wrap="square">
            <a:spAutoFit/>
          </a:bodyPr>
          <a:lstStyle>
            <a:defPPr>
              <a:defRPr lang="en-US"/>
            </a:defPPr>
            <a:lvl1pPr>
              <a:defRPr sz="2400" b="1">
                <a:solidFill>
                  <a:srgbClr val="231971"/>
                </a:solidFill>
                <a:effectLst/>
                <a:latin typeface="Arial Narrow" panose="020B0606020202030204" pitchFamily="34" charset="0"/>
                <a:ea typeface="Outfit ExtraBold"/>
                <a:cs typeface="Outfit ExtraBold"/>
              </a:defRPr>
            </a:lvl1pPr>
          </a:lstStyle>
          <a:p>
            <a:pPr algn="just"/>
            <a:r>
              <a:rPr lang="en-IN" sz="2800" dirty="0">
                <a:solidFill>
                  <a:srgbClr val="FFFF00"/>
                </a:solidFill>
                <a:latin typeface="+mj-lt"/>
              </a:rPr>
              <a:t>RECOGINITION</a:t>
            </a:r>
          </a:p>
        </p:txBody>
      </p:sp>
      <p:sp>
        <p:nvSpPr>
          <p:cNvPr id="5" name="TextBox 4">
            <a:extLst>
              <a:ext uri="{FF2B5EF4-FFF2-40B4-BE49-F238E27FC236}">
                <a16:creationId xmlns:a16="http://schemas.microsoft.com/office/drawing/2014/main" id="{124830E1-5242-33A0-4D8B-6DCFB08E3A3A}"/>
              </a:ext>
            </a:extLst>
          </p:cNvPr>
          <p:cNvSpPr txBox="1"/>
          <p:nvPr/>
        </p:nvSpPr>
        <p:spPr>
          <a:xfrm>
            <a:off x="627876" y="2286997"/>
            <a:ext cx="8043416" cy="707886"/>
          </a:xfrm>
          <a:prstGeom prst="rect">
            <a:avLst/>
          </a:prstGeom>
          <a:gradFill>
            <a:gsLst>
              <a:gs pos="1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2000" b="0" i="0" u="none" strike="noStrike" baseline="0" dirty="0">
                <a:solidFill>
                  <a:srgbClr val="3B3B3B"/>
                </a:solidFill>
                <a:latin typeface="Arial Narrow" panose="020B0606020202030204" pitchFamily="34" charset="0"/>
              </a:rPr>
              <a:t>Ind AS 117 requires a  company to </a:t>
            </a:r>
            <a:r>
              <a:rPr lang="en-US" sz="2000" b="0" i="0" u="none" strike="noStrike" baseline="0" dirty="0" err="1">
                <a:solidFill>
                  <a:srgbClr val="3B3B3B"/>
                </a:solidFill>
                <a:latin typeface="Arial Narrow" panose="020B0606020202030204" pitchFamily="34" charset="0"/>
              </a:rPr>
              <a:t>recognise</a:t>
            </a:r>
            <a:r>
              <a:rPr lang="en-US" sz="2000" b="0" i="0" u="none" strike="noStrike" baseline="0" dirty="0">
                <a:solidFill>
                  <a:srgbClr val="3B3B3B"/>
                </a:solidFill>
                <a:latin typeface="Arial Narrow" panose="020B0606020202030204" pitchFamily="34" charset="0"/>
              </a:rPr>
              <a:t> a group of insurance contracts</a:t>
            </a:r>
            <a:r>
              <a:rPr lang="en-US" sz="2000" i="0" u="none" strike="noStrike" baseline="0" dirty="0">
                <a:solidFill>
                  <a:srgbClr val="3B3B3B"/>
                </a:solidFill>
                <a:latin typeface="Arial Narrow" panose="020B0606020202030204" pitchFamily="34" charset="0"/>
              </a:rPr>
              <a:t> it issues from the earliest of the </a:t>
            </a:r>
            <a:r>
              <a:rPr lang="en-IN" sz="2000" i="0" u="none" strike="noStrike" baseline="0" dirty="0">
                <a:solidFill>
                  <a:srgbClr val="3B3B3B"/>
                </a:solidFill>
                <a:latin typeface="Arial Narrow" panose="020B0606020202030204" pitchFamily="34" charset="0"/>
              </a:rPr>
              <a:t>following:</a:t>
            </a:r>
            <a:endParaRPr lang="en-IN" sz="2000" dirty="0">
              <a:latin typeface="Arial Narrow" panose="020B0606020202030204" pitchFamily="34" charset="0"/>
            </a:endParaRPr>
          </a:p>
        </p:txBody>
      </p:sp>
      <p:graphicFrame>
        <p:nvGraphicFramePr>
          <p:cNvPr id="6" name="Table 5">
            <a:extLst>
              <a:ext uri="{FF2B5EF4-FFF2-40B4-BE49-F238E27FC236}">
                <a16:creationId xmlns:a16="http://schemas.microsoft.com/office/drawing/2014/main" id="{943C846A-41E9-CF45-5956-43D9B545DF91}"/>
              </a:ext>
            </a:extLst>
          </p:cNvPr>
          <p:cNvGraphicFramePr>
            <a:graphicFrameLocks noGrp="1"/>
          </p:cNvGraphicFramePr>
          <p:nvPr>
            <p:extLst>
              <p:ext uri="{D42A27DB-BD31-4B8C-83A1-F6EECF244321}">
                <p14:modId xmlns:p14="http://schemas.microsoft.com/office/powerpoint/2010/main" val="3349025142"/>
              </p:ext>
            </p:extLst>
          </p:nvPr>
        </p:nvGraphicFramePr>
        <p:xfrm>
          <a:off x="728227" y="4505357"/>
          <a:ext cx="7842717" cy="1778898"/>
        </p:xfrm>
        <a:graphic>
          <a:graphicData uri="http://schemas.openxmlformats.org/drawingml/2006/table">
            <a:tbl>
              <a:tblPr firstRow="1" bandRow="1">
                <a:tableStyleId>{5C22544A-7EE6-4342-B048-85BDC9FD1C3A}</a:tableStyleId>
              </a:tblPr>
              <a:tblGrid>
                <a:gridCol w="2614239">
                  <a:extLst>
                    <a:ext uri="{9D8B030D-6E8A-4147-A177-3AD203B41FA5}">
                      <a16:colId xmlns:a16="http://schemas.microsoft.com/office/drawing/2014/main" val="2994089653"/>
                    </a:ext>
                  </a:extLst>
                </a:gridCol>
                <a:gridCol w="2614239">
                  <a:extLst>
                    <a:ext uri="{9D8B030D-6E8A-4147-A177-3AD203B41FA5}">
                      <a16:colId xmlns:a16="http://schemas.microsoft.com/office/drawing/2014/main" val="2552221951"/>
                    </a:ext>
                  </a:extLst>
                </a:gridCol>
                <a:gridCol w="2614239">
                  <a:extLst>
                    <a:ext uri="{9D8B030D-6E8A-4147-A177-3AD203B41FA5}">
                      <a16:colId xmlns:a16="http://schemas.microsoft.com/office/drawing/2014/main" val="2950074936"/>
                    </a:ext>
                  </a:extLst>
                </a:gridCol>
              </a:tblGrid>
              <a:tr h="278141">
                <a:tc>
                  <a:txBody>
                    <a:bodyPr/>
                    <a:lstStyle/>
                    <a:p>
                      <a:pPr algn="ctr"/>
                      <a:r>
                        <a:rPr lang="en-IN" dirty="0">
                          <a:solidFill>
                            <a:schemeClr val="tx1"/>
                          </a:solidFill>
                          <a:latin typeface="Arial Narrow" panose="020B0606020202030204" pitchFamily="34" charset="0"/>
                        </a:rPr>
                        <a:t>(a)</a:t>
                      </a:r>
                    </a:p>
                  </a:txBody>
                  <a:tcPr>
                    <a:solidFill>
                      <a:schemeClr val="accent4">
                        <a:lumMod val="60000"/>
                        <a:lumOff val="40000"/>
                      </a:schemeClr>
                    </a:solidFill>
                  </a:tcPr>
                </a:tc>
                <a:tc>
                  <a:txBody>
                    <a:bodyPr/>
                    <a:lstStyle/>
                    <a:p>
                      <a:pPr algn="ctr"/>
                      <a:r>
                        <a:rPr lang="en-IN" dirty="0">
                          <a:solidFill>
                            <a:schemeClr val="tx1"/>
                          </a:solidFill>
                          <a:latin typeface="Arial Narrow" panose="020B0606020202030204" pitchFamily="34" charset="0"/>
                        </a:rPr>
                        <a:t>(b)</a:t>
                      </a:r>
                    </a:p>
                  </a:txBody>
                  <a:tcPr>
                    <a:solidFill>
                      <a:schemeClr val="accent4">
                        <a:lumMod val="60000"/>
                        <a:lumOff val="40000"/>
                      </a:schemeClr>
                    </a:solidFill>
                  </a:tcPr>
                </a:tc>
                <a:tc>
                  <a:txBody>
                    <a:bodyPr/>
                    <a:lstStyle/>
                    <a:p>
                      <a:pPr algn="ctr"/>
                      <a:r>
                        <a:rPr lang="en-IN" dirty="0">
                          <a:solidFill>
                            <a:schemeClr val="tx1"/>
                          </a:solidFill>
                          <a:latin typeface="Arial Narrow" panose="020B0606020202030204" pitchFamily="34" charset="0"/>
                        </a:rPr>
                        <a:t>(c)</a:t>
                      </a:r>
                    </a:p>
                  </a:txBody>
                  <a:tcPr>
                    <a:solidFill>
                      <a:schemeClr val="accent4">
                        <a:lumMod val="60000"/>
                        <a:lumOff val="40000"/>
                      </a:schemeClr>
                    </a:solidFill>
                  </a:tcPr>
                </a:tc>
                <a:extLst>
                  <a:ext uri="{0D108BD9-81ED-4DB2-BD59-A6C34878D82A}">
                    <a16:rowId xmlns:a16="http://schemas.microsoft.com/office/drawing/2014/main" val="754931889"/>
                  </a:ext>
                </a:extLst>
              </a:tr>
              <a:tr h="1413138">
                <a:tc>
                  <a:txBody>
                    <a:bodyPr/>
                    <a:lstStyle/>
                    <a:p>
                      <a:pPr algn="ctr"/>
                      <a:r>
                        <a:rPr lang="en-US" sz="1800" b="0" i="0" u="none" strike="noStrike" kern="1200" baseline="0" dirty="0">
                          <a:solidFill>
                            <a:schemeClr val="dk1"/>
                          </a:solidFill>
                          <a:latin typeface="Arial Narrow" panose="020B0606020202030204" pitchFamily="34" charset="0"/>
                          <a:ea typeface="+mn-ea"/>
                          <a:cs typeface="+mn-cs"/>
                        </a:rPr>
                        <a:t>The beginning of the coverage period;</a:t>
                      </a:r>
                      <a:endParaRPr lang="en-IN" dirty="0">
                        <a:solidFill>
                          <a:schemeClr val="tx1"/>
                        </a:solidFill>
                        <a:latin typeface="Arial Narrow" panose="020B0606020202030204" pitchFamily="34" charset="0"/>
                      </a:endParaRPr>
                    </a:p>
                  </a:txBody>
                  <a:tcPr>
                    <a:solidFill>
                      <a:schemeClr val="accent4">
                        <a:lumMod val="60000"/>
                        <a:lumOff val="40000"/>
                      </a:schemeClr>
                    </a:solidFill>
                  </a:tcPr>
                </a:tc>
                <a:tc>
                  <a:txBody>
                    <a:bodyPr/>
                    <a:lstStyle/>
                    <a:p>
                      <a:pPr algn="ctr"/>
                      <a:r>
                        <a:rPr lang="en-US" sz="1800" b="0" i="0" u="none" strike="noStrike" kern="1200" baseline="0" dirty="0">
                          <a:solidFill>
                            <a:schemeClr val="dk1"/>
                          </a:solidFill>
                          <a:latin typeface="Arial Narrow" panose="020B0606020202030204" pitchFamily="34" charset="0"/>
                          <a:ea typeface="+mn-ea"/>
                          <a:cs typeface="+mn-cs"/>
                        </a:rPr>
                        <a:t>The date on which the first payment from a</a:t>
                      </a:r>
                    </a:p>
                    <a:p>
                      <a:pPr algn="ctr"/>
                      <a:r>
                        <a:rPr lang="en-IN" sz="1800" b="0" i="0" u="none" strike="noStrike" kern="1200" baseline="0" dirty="0">
                          <a:solidFill>
                            <a:schemeClr val="dk1"/>
                          </a:solidFill>
                          <a:latin typeface="Arial Narrow" panose="020B0606020202030204" pitchFamily="34" charset="0"/>
                          <a:ea typeface="+mn-ea"/>
                          <a:cs typeface="+mn-cs"/>
                        </a:rPr>
                        <a:t>policyholder is due; and</a:t>
                      </a:r>
                      <a:endParaRPr lang="en-IN" dirty="0">
                        <a:solidFill>
                          <a:schemeClr val="tx1"/>
                        </a:solidFill>
                        <a:latin typeface="Arial Narrow" panose="020B0606020202030204" pitchFamily="34" charset="0"/>
                      </a:endParaRPr>
                    </a:p>
                  </a:txBody>
                  <a:tcPr>
                    <a:solidFill>
                      <a:schemeClr val="accent4">
                        <a:lumMod val="60000"/>
                        <a:lumOff val="40000"/>
                      </a:schemeClr>
                    </a:solidFill>
                  </a:tcPr>
                </a:tc>
                <a:tc>
                  <a:txBody>
                    <a:bodyPr/>
                    <a:lstStyle/>
                    <a:p>
                      <a:pPr algn="ctr"/>
                      <a:r>
                        <a:rPr lang="en-US" sz="1800" b="0" i="0" u="none" strike="noStrike" kern="1200" baseline="0" dirty="0">
                          <a:solidFill>
                            <a:schemeClr val="dk1"/>
                          </a:solidFill>
                          <a:latin typeface="Arial Narrow" panose="020B0606020202030204" pitchFamily="34" charset="0"/>
                          <a:ea typeface="+mn-ea"/>
                          <a:cs typeface="+mn-cs"/>
                        </a:rPr>
                        <a:t>For a group of onerous contracts, when the group</a:t>
                      </a:r>
                    </a:p>
                    <a:p>
                      <a:pPr algn="ctr"/>
                      <a:r>
                        <a:rPr lang="en-IN" sz="1800" b="0" i="0" u="none" strike="noStrike" kern="1200" baseline="0" dirty="0">
                          <a:solidFill>
                            <a:schemeClr val="dk1"/>
                          </a:solidFill>
                          <a:latin typeface="Arial Narrow" panose="020B0606020202030204" pitchFamily="34" charset="0"/>
                          <a:ea typeface="+mn-ea"/>
                          <a:cs typeface="+mn-cs"/>
                        </a:rPr>
                        <a:t>becomes onerous.</a:t>
                      </a:r>
                      <a:endParaRPr lang="en-IN" dirty="0">
                        <a:solidFill>
                          <a:schemeClr val="tx1"/>
                        </a:solidFill>
                        <a:latin typeface="Arial Narrow" panose="020B0606020202030204" pitchFamily="34" charset="0"/>
                      </a:endParaRPr>
                    </a:p>
                  </a:txBody>
                  <a:tcPr>
                    <a:solidFill>
                      <a:schemeClr val="accent4">
                        <a:lumMod val="60000"/>
                        <a:lumOff val="40000"/>
                      </a:schemeClr>
                    </a:solidFill>
                  </a:tcPr>
                </a:tc>
                <a:extLst>
                  <a:ext uri="{0D108BD9-81ED-4DB2-BD59-A6C34878D82A}">
                    <a16:rowId xmlns:a16="http://schemas.microsoft.com/office/drawing/2014/main" val="2301806744"/>
                  </a:ext>
                </a:extLst>
              </a:tr>
            </a:tbl>
          </a:graphicData>
        </a:graphic>
      </p:graphicFrame>
      <p:sp>
        <p:nvSpPr>
          <p:cNvPr id="10" name="Arrow: Left-Right-Up 9">
            <a:extLst>
              <a:ext uri="{FF2B5EF4-FFF2-40B4-BE49-F238E27FC236}">
                <a16:creationId xmlns:a16="http://schemas.microsoft.com/office/drawing/2014/main" id="{11168880-E011-5A71-61A2-C421457595F3}"/>
              </a:ext>
            </a:extLst>
          </p:cNvPr>
          <p:cNvSpPr/>
          <p:nvPr/>
        </p:nvSpPr>
        <p:spPr>
          <a:xfrm>
            <a:off x="627876" y="3286102"/>
            <a:ext cx="8043416" cy="574093"/>
          </a:xfrm>
          <a:prstGeom prst="leftRigh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Down 10">
            <a:extLst>
              <a:ext uri="{FF2B5EF4-FFF2-40B4-BE49-F238E27FC236}">
                <a16:creationId xmlns:a16="http://schemas.microsoft.com/office/drawing/2014/main" id="{0EA4AC5E-A1E8-AC34-B1FF-7C8BD0D9EF25}"/>
              </a:ext>
            </a:extLst>
          </p:cNvPr>
          <p:cNvSpPr/>
          <p:nvPr/>
        </p:nvSpPr>
        <p:spPr>
          <a:xfrm>
            <a:off x="1891862" y="3885107"/>
            <a:ext cx="299545" cy="6017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Arrow: Down 12">
            <a:extLst>
              <a:ext uri="{FF2B5EF4-FFF2-40B4-BE49-F238E27FC236}">
                <a16:creationId xmlns:a16="http://schemas.microsoft.com/office/drawing/2014/main" id="{9D2067D9-5ABF-1F72-1D68-28DF3A8EDF71}"/>
              </a:ext>
            </a:extLst>
          </p:cNvPr>
          <p:cNvSpPr/>
          <p:nvPr/>
        </p:nvSpPr>
        <p:spPr>
          <a:xfrm>
            <a:off x="4499812" y="3866604"/>
            <a:ext cx="299545" cy="6017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Arrow: Down 13">
            <a:extLst>
              <a:ext uri="{FF2B5EF4-FFF2-40B4-BE49-F238E27FC236}">
                <a16:creationId xmlns:a16="http://schemas.microsoft.com/office/drawing/2014/main" id="{6D6B9DDF-E319-D5A3-9054-29C64A8D8DE0}"/>
              </a:ext>
            </a:extLst>
          </p:cNvPr>
          <p:cNvSpPr/>
          <p:nvPr/>
        </p:nvSpPr>
        <p:spPr>
          <a:xfrm>
            <a:off x="7153288" y="3878698"/>
            <a:ext cx="299545" cy="60174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00562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Measurement of insurance contracts</a:t>
            </a:r>
          </a:p>
        </p:txBody>
      </p:sp>
      <p:sp>
        <p:nvSpPr>
          <p:cNvPr id="5" name="Slide Number Placeholder 4"/>
          <p:cNvSpPr>
            <a:spLocks noGrp="1"/>
          </p:cNvSpPr>
          <p:nvPr>
            <p:ph type="sldNum" sz="quarter" idx="12"/>
          </p:nvPr>
        </p:nvSpPr>
        <p:spPr/>
        <p:txBody>
          <a:bodyPr/>
          <a:lstStyle/>
          <a:p>
            <a:fld id="{1F28DAEE-427E-4030-87EA-38D724728595}" type="slidenum">
              <a:rPr lang="en-IN" smtClean="0"/>
              <a:pPr/>
              <a:t>9</a:t>
            </a:fld>
            <a:endParaRPr lang="en-IN" dirty="0"/>
          </a:p>
        </p:txBody>
      </p:sp>
      <p:pic>
        <p:nvPicPr>
          <p:cNvPr id="2050"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l="786" r="288"/>
          <a:stretch/>
        </p:blipFill>
        <p:spPr bwMode="auto">
          <a:xfrm>
            <a:off x="478464" y="1790700"/>
            <a:ext cx="8181559" cy="39497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73503647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4785</TotalTime>
  <Words>2663</Words>
  <Application>Microsoft Office PowerPoint</Application>
  <PresentationFormat>On-screen Show (4:3)</PresentationFormat>
  <Paragraphs>360</Paragraphs>
  <Slides>35</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Agency FB</vt:lpstr>
      <vt:lpstr>Arial</vt:lpstr>
      <vt:lpstr>Arial Narrow</vt:lpstr>
      <vt:lpstr>Calibri</vt:lpstr>
      <vt:lpstr>Gill Sans MT</vt:lpstr>
      <vt:lpstr>Outfit ExtraBold</vt:lpstr>
      <vt:lpstr>Wingdings</vt:lpstr>
      <vt:lpstr>Wingdings 2</vt:lpstr>
      <vt:lpstr>Dividend</vt:lpstr>
      <vt:lpstr>RECENT ASB INITIATIVES </vt:lpstr>
      <vt:lpstr>Agenda </vt:lpstr>
      <vt:lpstr>OVERVIEW OF IND AS 117 </vt:lpstr>
      <vt:lpstr>PowerPoint Presentation</vt:lpstr>
      <vt:lpstr>What is an insurance contract</vt:lpstr>
      <vt:lpstr>PowerPoint Presentation</vt:lpstr>
      <vt:lpstr>PowerPoint Presentation</vt:lpstr>
      <vt:lpstr>PowerPoint Presentation</vt:lpstr>
      <vt:lpstr>Measurement of insurance contracts</vt:lpstr>
      <vt:lpstr>Ind AS 117/IFRS 17 ACCOUNTING MODEL</vt:lpstr>
      <vt:lpstr>PowerPoint Presentation</vt:lpstr>
      <vt:lpstr>PowerPoint Presentation</vt:lpstr>
      <vt:lpstr>PowerPoint Presentation</vt:lpstr>
      <vt:lpstr>OVERVIEW OF PROPOSED IND AS 118  presentation and disclosure in the financial statements</vt:lpstr>
      <vt:lpstr>the new requirements</vt:lpstr>
      <vt:lpstr>Complete set of financial statements</vt:lpstr>
      <vt:lpstr>Categories and subtotals in the statement of profit and loss</vt:lpstr>
      <vt:lpstr>New required subtotals </vt:lpstr>
      <vt:lpstr>Statement of profit and loss for most companies</vt:lpstr>
      <vt:lpstr>What is in the operating category?</vt:lpstr>
      <vt:lpstr>WHAT IS IN THE INVESTING CATEGORY</vt:lpstr>
      <vt:lpstr>WHAT IS IN THE FINANCING CATEGORY</vt:lpstr>
      <vt:lpstr>Requirements for specific companies</vt:lpstr>
      <vt:lpstr>Examples of statements of profit or loss for other entities</vt:lpstr>
      <vt:lpstr>Disclosure of specified expenses by nature</vt:lpstr>
      <vt:lpstr>Management-defined Performance Measures (MPMs)</vt:lpstr>
      <vt:lpstr>Management-defined Performance Measures (MPMs)</vt:lpstr>
      <vt:lpstr>Disclosures for MPMs</vt:lpstr>
      <vt:lpstr>Grouping – aggregation and disaggregation – of information</vt:lpstr>
      <vt:lpstr>Principles of aggregation and disaggregation</vt:lpstr>
      <vt:lpstr>Aggregation, disaggregation and meaningful labels</vt:lpstr>
      <vt:lpstr>Way forward IN VIEW OF PROPOSED IND AS 118 </vt:lpstr>
      <vt:lpstr>Other recent initiatives </vt:lpstr>
      <vt:lpstr>Other recent initiatives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Micro-entities Financial Reporting Challenges</dc:title>
  <dc:creator>Vikas</dc:creator>
  <cp:lastModifiedBy>asb@icai.in</cp:lastModifiedBy>
  <cp:revision>398</cp:revision>
  <cp:lastPrinted>2026-07-06T11:57:31Z</cp:lastPrinted>
  <dcterms:created xsi:type="dcterms:W3CDTF">2017-04-27T09:21:07Z</dcterms:created>
  <dcterms:modified xsi:type="dcterms:W3CDTF">2026-07-07T08:09:30Z</dcterms:modified>
</cp:coreProperties>
</file>