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36"/>
  </p:notesMasterIdLst>
  <p:sldIdLst>
    <p:sldId id="256" r:id="rId2"/>
    <p:sldId id="257" r:id="rId3"/>
    <p:sldId id="279" r:id="rId4"/>
    <p:sldId id="258" r:id="rId5"/>
    <p:sldId id="263" r:id="rId6"/>
    <p:sldId id="259" r:id="rId7"/>
    <p:sldId id="260" r:id="rId8"/>
    <p:sldId id="262" r:id="rId9"/>
    <p:sldId id="265" r:id="rId10"/>
    <p:sldId id="264" r:id="rId11"/>
    <p:sldId id="266" r:id="rId12"/>
    <p:sldId id="276" r:id="rId13"/>
    <p:sldId id="269" r:id="rId14"/>
    <p:sldId id="270" r:id="rId15"/>
    <p:sldId id="275" r:id="rId16"/>
    <p:sldId id="271" r:id="rId17"/>
    <p:sldId id="272" r:id="rId18"/>
    <p:sldId id="273" r:id="rId19"/>
    <p:sldId id="277" r:id="rId20"/>
    <p:sldId id="278" r:id="rId21"/>
    <p:sldId id="268" r:id="rId22"/>
    <p:sldId id="267" r:id="rId23"/>
    <p:sldId id="283" r:id="rId24"/>
    <p:sldId id="280" r:id="rId25"/>
    <p:sldId id="288" r:id="rId26"/>
    <p:sldId id="281" r:id="rId27"/>
    <p:sldId id="289" r:id="rId28"/>
    <p:sldId id="287" r:id="rId29"/>
    <p:sldId id="290" r:id="rId30"/>
    <p:sldId id="291" r:id="rId31"/>
    <p:sldId id="286" r:id="rId32"/>
    <p:sldId id="284" r:id="rId33"/>
    <p:sldId id="285" r:id="rId34"/>
    <p:sldId id="28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1"/>
    <p:restoredTop sz="96000"/>
  </p:normalViewPr>
  <p:slideViewPr>
    <p:cSldViewPr snapToGrid="0">
      <p:cViewPr varScale="1">
        <p:scale>
          <a:sx n="112" d="100"/>
          <a:sy n="112" d="100"/>
        </p:scale>
        <p:origin x="5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D4FCFA-4347-714E-8CC2-ADC0826F1353}" type="datetimeFigureOut">
              <a:rPr lang="en-US" smtClean="0"/>
              <a:t>7/4/26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77FD8E-C3F5-3B47-BDF7-FE953076FC11}" type="slidenum">
              <a:rPr lang="en-US" smtClean="0"/>
              <a:t>‹#›</a:t>
            </a:fld>
            <a:endParaRPr lang="en-US"/>
          </a:p>
        </p:txBody>
      </p:sp>
    </p:spTree>
    <p:extLst>
      <p:ext uri="{BB962C8B-B14F-4D97-AF65-F5344CB8AC3E}">
        <p14:creationId xmlns:p14="http://schemas.microsoft.com/office/powerpoint/2010/main" val="4293387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77FD8E-C3F5-3B47-BDF7-FE953076FC11}" type="slidenum">
              <a:rPr lang="en-US" smtClean="0"/>
              <a:t>9</a:t>
            </a:fld>
            <a:endParaRPr lang="en-US"/>
          </a:p>
        </p:txBody>
      </p:sp>
    </p:spTree>
    <p:extLst>
      <p:ext uri="{BB962C8B-B14F-4D97-AF65-F5344CB8AC3E}">
        <p14:creationId xmlns:p14="http://schemas.microsoft.com/office/powerpoint/2010/main" val="3650732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77FD8E-C3F5-3B47-BDF7-FE953076FC11}" type="slidenum">
              <a:rPr lang="en-US" smtClean="0"/>
              <a:t>21</a:t>
            </a:fld>
            <a:endParaRPr lang="en-US"/>
          </a:p>
        </p:txBody>
      </p:sp>
    </p:spTree>
    <p:extLst>
      <p:ext uri="{BB962C8B-B14F-4D97-AF65-F5344CB8AC3E}">
        <p14:creationId xmlns:p14="http://schemas.microsoft.com/office/powerpoint/2010/main" val="121547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BA385-E597-2D9F-ECD7-11035F93594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8FC0040-7EA2-750E-4671-91EBA5D43B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656E50BB-7ED1-4133-FAF7-DBACE3DAFF36}"/>
              </a:ext>
            </a:extLst>
          </p:cNvPr>
          <p:cNvSpPr>
            <a:spLocks noGrp="1"/>
          </p:cNvSpPr>
          <p:nvPr>
            <p:ph type="dt" sz="half" idx="10"/>
          </p:nvPr>
        </p:nvSpPr>
        <p:spPr/>
        <p:txBody>
          <a:bodyPr/>
          <a:lstStyle/>
          <a:p>
            <a:fld id="{320AD551-858B-B24C-97BD-773E8BC93D95}" type="datetime1">
              <a:rPr lang="en-IN" smtClean="0"/>
              <a:t>04/07/26</a:t>
            </a:fld>
            <a:endParaRPr lang="en-US"/>
          </a:p>
        </p:txBody>
      </p:sp>
      <p:sp>
        <p:nvSpPr>
          <p:cNvPr id="5" name="Footer Placeholder 4">
            <a:extLst>
              <a:ext uri="{FF2B5EF4-FFF2-40B4-BE49-F238E27FC236}">
                <a16:creationId xmlns:a16="http://schemas.microsoft.com/office/drawing/2014/main" id="{0D88AE91-D2D8-CE82-8C31-AC59DA9031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823895-8115-2A88-BFCE-F389DFCE6EF5}"/>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163406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54163-FC1D-7CFF-5D57-2F2CD053605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7871565-4241-D603-0D7A-362F0C91756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6BD36F8-BBA6-DDA0-9541-C0764D3E0F55}"/>
              </a:ext>
            </a:extLst>
          </p:cNvPr>
          <p:cNvSpPr>
            <a:spLocks noGrp="1"/>
          </p:cNvSpPr>
          <p:nvPr>
            <p:ph type="dt" sz="half" idx="10"/>
          </p:nvPr>
        </p:nvSpPr>
        <p:spPr/>
        <p:txBody>
          <a:bodyPr/>
          <a:lstStyle/>
          <a:p>
            <a:fld id="{91E7785E-8CB8-8345-91E5-6B6518BB32E1}" type="datetime1">
              <a:rPr lang="en-IN" smtClean="0"/>
              <a:t>04/07/26</a:t>
            </a:fld>
            <a:endParaRPr lang="en-US"/>
          </a:p>
        </p:txBody>
      </p:sp>
      <p:sp>
        <p:nvSpPr>
          <p:cNvPr id="5" name="Footer Placeholder 4">
            <a:extLst>
              <a:ext uri="{FF2B5EF4-FFF2-40B4-BE49-F238E27FC236}">
                <a16:creationId xmlns:a16="http://schemas.microsoft.com/office/drawing/2014/main" id="{DED5DDD1-5C89-7D2F-9B96-2C1E9ADD79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0A3449-EE0F-9BEC-2745-A821779D91B6}"/>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4169136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6F7FE0-7DE0-B0F9-35C4-F4DB3B88599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33D4000-85E2-F424-09AB-529E3539995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FAC161B-5741-6F43-E7F7-788D8DAC807B}"/>
              </a:ext>
            </a:extLst>
          </p:cNvPr>
          <p:cNvSpPr>
            <a:spLocks noGrp="1"/>
          </p:cNvSpPr>
          <p:nvPr>
            <p:ph type="dt" sz="half" idx="10"/>
          </p:nvPr>
        </p:nvSpPr>
        <p:spPr/>
        <p:txBody>
          <a:bodyPr/>
          <a:lstStyle/>
          <a:p>
            <a:fld id="{4E6F754B-3130-D14C-A348-1D1A68A4D6A1}" type="datetime1">
              <a:rPr lang="en-IN" smtClean="0"/>
              <a:t>04/07/26</a:t>
            </a:fld>
            <a:endParaRPr lang="en-US"/>
          </a:p>
        </p:txBody>
      </p:sp>
      <p:sp>
        <p:nvSpPr>
          <p:cNvPr id="5" name="Footer Placeholder 4">
            <a:extLst>
              <a:ext uri="{FF2B5EF4-FFF2-40B4-BE49-F238E27FC236}">
                <a16:creationId xmlns:a16="http://schemas.microsoft.com/office/drawing/2014/main" id="{58BDBE08-99A4-59FC-FEE1-EFE5E8C508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3FD817-EB28-7BCE-483F-FDA149A03EBA}"/>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3789203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F1935-CC1F-6873-8B60-7F59F4ADDAC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C8837CB8-B666-917B-2266-3402A5503D1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2F2073D-8561-86AA-4B4F-6D8E209711A2}"/>
              </a:ext>
            </a:extLst>
          </p:cNvPr>
          <p:cNvSpPr>
            <a:spLocks noGrp="1"/>
          </p:cNvSpPr>
          <p:nvPr>
            <p:ph type="dt" sz="half" idx="10"/>
          </p:nvPr>
        </p:nvSpPr>
        <p:spPr/>
        <p:txBody>
          <a:bodyPr/>
          <a:lstStyle/>
          <a:p>
            <a:fld id="{23A37CE6-0D55-4C47-A9A0-A7C2A71958BF}" type="datetime1">
              <a:rPr lang="en-IN" smtClean="0"/>
              <a:t>04/07/26</a:t>
            </a:fld>
            <a:endParaRPr lang="en-US"/>
          </a:p>
        </p:txBody>
      </p:sp>
      <p:sp>
        <p:nvSpPr>
          <p:cNvPr id="5" name="Footer Placeholder 4">
            <a:extLst>
              <a:ext uri="{FF2B5EF4-FFF2-40B4-BE49-F238E27FC236}">
                <a16:creationId xmlns:a16="http://schemas.microsoft.com/office/drawing/2014/main" id="{C01917FD-1931-700E-B537-DC9673ECEE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CE504C-5DF5-323F-753B-711005A494E4}"/>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4020122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53955-C028-7225-0748-E503AE31C2D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5208E51-0540-5EB7-6E8C-CF31CB1082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406D8D2-FA32-D2E0-744B-A0155919A4E8}"/>
              </a:ext>
            </a:extLst>
          </p:cNvPr>
          <p:cNvSpPr>
            <a:spLocks noGrp="1"/>
          </p:cNvSpPr>
          <p:nvPr>
            <p:ph type="dt" sz="half" idx="10"/>
          </p:nvPr>
        </p:nvSpPr>
        <p:spPr/>
        <p:txBody>
          <a:bodyPr/>
          <a:lstStyle/>
          <a:p>
            <a:fld id="{C3FE3BF4-584C-4741-BCF5-BBB5B419171E}" type="datetime1">
              <a:rPr lang="en-IN" smtClean="0"/>
              <a:t>04/07/26</a:t>
            </a:fld>
            <a:endParaRPr lang="en-US"/>
          </a:p>
        </p:txBody>
      </p:sp>
      <p:sp>
        <p:nvSpPr>
          <p:cNvPr id="5" name="Footer Placeholder 4">
            <a:extLst>
              <a:ext uri="{FF2B5EF4-FFF2-40B4-BE49-F238E27FC236}">
                <a16:creationId xmlns:a16="http://schemas.microsoft.com/office/drawing/2014/main" id="{64B2F41B-4BDB-E157-CA4A-C168DA65BB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5A5800-F133-0E80-9508-E6E1A21C7914}"/>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4281148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3FE1-A323-4864-F79F-3EE81A43811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AAB89B4-6D70-7662-6F82-6C2E66935E2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7E9F386-DB7F-03C2-03FA-A397F1AD53F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9A6FF71-5DA7-BB86-8D57-07E77877B980}"/>
              </a:ext>
            </a:extLst>
          </p:cNvPr>
          <p:cNvSpPr>
            <a:spLocks noGrp="1"/>
          </p:cNvSpPr>
          <p:nvPr>
            <p:ph type="dt" sz="half" idx="10"/>
          </p:nvPr>
        </p:nvSpPr>
        <p:spPr/>
        <p:txBody>
          <a:bodyPr/>
          <a:lstStyle/>
          <a:p>
            <a:fld id="{4669297A-F6D3-9741-AEE0-28E184AF53E8}" type="datetime1">
              <a:rPr lang="en-IN" smtClean="0"/>
              <a:t>04/07/26</a:t>
            </a:fld>
            <a:endParaRPr lang="en-US"/>
          </a:p>
        </p:txBody>
      </p:sp>
      <p:sp>
        <p:nvSpPr>
          <p:cNvPr id="6" name="Footer Placeholder 5">
            <a:extLst>
              <a:ext uri="{FF2B5EF4-FFF2-40B4-BE49-F238E27FC236}">
                <a16:creationId xmlns:a16="http://schemas.microsoft.com/office/drawing/2014/main" id="{1E1CE06C-F533-8767-8386-654468ACE4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B0277F-8383-DA4C-F009-71E8C1D3BFEA}"/>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167844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85DA3-BC92-9C0E-4F23-DB00BF33C3B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7A26498-A2BE-52E3-6721-0C394D6715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107D9AC-AA48-3ED6-BD7F-FDE762B164A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C132754-03F6-0047-9FC1-7971F9E38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FF1FA25-B03A-A933-DA2C-FC3712AC875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D010A2A9-3F93-206A-BED4-C100187B1030}"/>
              </a:ext>
            </a:extLst>
          </p:cNvPr>
          <p:cNvSpPr>
            <a:spLocks noGrp="1"/>
          </p:cNvSpPr>
          <p:nvPr>
            <p:ph type="dt" sz="half" idx="10"/>
          </p:nvPr>
        </p:nvSpPr>
        <p:spPr/>
        <p:txBody>
          <a:bodyPr/>
          <a:lstStyle/>
          <a:p>
            <a:fld id="{E4EBB876-C498-C647-8663-0123DC51815E}" type="datetime1">
              <a:rPr lang="en-IN" smtClean="0"/>
              <a:t>04/07/26</a:t>
            </a:fld>
            <a:endParaRPr lang="en-US"/>
          </a:p>
        </p:txBody>
      </p:sp>
      <p:sp>
        <p:nvSpPr>
          <p:cNvPr id="8" name="Footer Placeholder 7">
            <a:extLst>
              <a:ext uri="{FF2B5EF4-FFF2-40B4-BE49-F238E27FC236}">
                <a16:creationId xmlns:a16="http://schemas.microsoft.com/office/drawing/2014/main" id="{199F8BB7-C6C5-0820-B9B8-95FCD4CD55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314104-F3BB-AFA0-19C1-AEF27E6A9800}"/>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496508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CC349-602E-C395-F65B-69F14DA2887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0EAFED5-95F1-842A-795C-0A7A752641AA}"/>
              </a:ext>
            </a:extLst>
          </p:cNvPr>
          <p:cNvSpPr>
            <a:spLocks noGrp="1"/>
          </p:cNvSpPr>
          <p:nvPr>
            <p:ph type="dt" sz="half" idx="10"/>
          </p:nvPr>
        </p:nvSpPr>
        <p:spPr/>
        <p:txBody>
          <a:bodyPr/>
          <a:lstStyle/>
          <a:p>
            <a:fld id="{C6F15B78-100F-F54E-B3EE-74640CF681E2}" type="datetime1">
              <a:rPr lang="en-IN" smtClean="0"/>
              <a:t>04/07/26</a:t>
            </a:fld>
            <a:endParaRPr lang="en-US"/>
          </a:p>
        </p:txBody>
      </p:sp>
      <p:sp>
        <p:nvSpPr>
          <p:cNvPr id="4" name="Footer Placeholder 3">
            <a:extLst>
              <a:ext uri="{FF2B5EF4-FFF2-40B4-BE49-F238E27FC236}">
                <a16:creationId xmlns:a16="http://schemas.microsoft.com/office/drawing/2014/main" id="{A504FD38-9C6E-6FBB-088D-23E710604C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39DA895-F3FC-4DC7-BBBF-5B5E8CA33ECD}"/>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85580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B6B99F-64A1-8437-0854-5D03187155B6}"/>
              </a:ext>
            </a:extLst>
          </p:cNvPr>
          <p:cNvSpPr>
            <a:spLocks noGrp="1"/>
          </p:cNvSpPr>
          <p:nvPr>
            <p:ph type="dt" sz="half" idx="10"/>
          </p:nvPr>
        </p:nvSpPr>
        <p:spPr/>
        <p:txBody>
          <a:bodyPr/>
          <a:lstStyle/>
          <a:p>
            <a:fld id="{696E99E8-206B-6848-B689-A9B905B35B1C}" type="datetime1">
              <a:rPr lang="en-IN" smtClean="0"/>
              <a:t>04/07/26</a:t>
            </a:fld>
            <a:endParaRPr lang="en-US"/>
          </a:p>
        </p:txBody>
      </p:sp>
      <p:sp>
        <p:nvSpPr>
          <p:cNvPr id="3" name="Footer Placeholder 2">
            <a:extLst>
              <a:ext uri="{FF2B5EF4-FFF2-40B4-BE49-F238E27FC236}">
                <a16:creationId xmlns:a16="http://schemas.microsoft.com/office/drawing/2014/main" id="{59E2449A-A9F7-7382-3569-0395667F66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2C082F-4C2E-69FC-BE37-C52A0279AC20}"/>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124583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D91B6-57EE-43F1-8D8C-8042703D17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81CDA45-E8C0-8328-DFFA-6247FEDDD2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798DB8C8-12FF-04FD-F31F-2E9E12DA08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F83870E-F80F-3052-4DB5-5FFBCC23954D}"/>
              </a:ext>
            </a:extLst>
          </p:cNvPr>
          <p:cNvSpPr>
            <a:spLocks noGrp="1"/>
          </p:cNvSpPr>
          <p:nvPr>
            <p:ph type="dt" sz="half" idx="10"/>
          </p:nvPr>
        </p:nvSpPr>
        <p:spPr/>
        <p:txBody>
          <a:bodyPr/>
          <a:lstStyle/>
          <a:p>
            <a:fld id="{AB382946-BE9E-7E4F-B1C1-C7793417B375}" type="datetime1">
              <a:rPr lang="en-IN" smtClean="0"/>
              <a:t>04/07/26</a:t>
            </a:fld>
            <a:endParaRPr lang="en-US"/>
          </a:p>
        </p:txBody>
      </p:sp>
      <p:sp>
        <p:nvSpPr>
          <p:cNvPr id="6" name="Footer Placeholder 5">
            <a:extLst>
              <a:ext uri="{FF2B5EF4-FFF2-40B4-BE49-F238E27FC236}">
                <a16:creationId xmlns:a16="http://schemas.microsoft.com/office/drawing/2014/main" id="{FD96E72F-426B-0DFA-496A-82B84D1513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676F6-E856-3E9C-4400-61EA88964BC1}"/>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1712532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3AF9-B65D-63AB-41B5-98F5CD1B837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24C7755-CCFD-7934-28EE-FA40C4C359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51DB79-0C2F-DCAB-0614-9173D307B3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87DC1D9-3E5D-F62F-1EF1-2D1B4A052FC9}"/>
              </a:ext>
            </a:extLst>
          </p:cNvPr>
          <p:cNvSpPr>
            <a:spLocks noGrp="1"/>
          </p:cNvSpPr>
          <p:nvPr>
            <p:ph type="dt" sz="half" idx="10"/>
          </p:nvPr>
        </p:nvSpPr>
        <p:spPr/>
        <p:txBody>
          <a:bodyPr/>
          <a:lstStyle/>
          <a:p>
            <a:fld id="{019A6C42-E4B7-9A4E-B967-49146D05167A}" type="datetime1">
              <a:rPr lang="en-IN" smtClean="0"/>
              <a:t>04/07/26</a:t>
            </a:fld>
            <a:endParaRPr lang="en-US"/>
          </a:p>
        </p:txBody>
      </p:sp>
      <p:sp>
        <p:nvSpPr>
          <p:cNvPr id="6" name="Footer Placeholder 5">
            <a:extLst>
              <a:ext uri="{FF2B5EF4-FFF2-40B4-BE49-F238E27FC236}">
                <a16:creationId xmlns:a16="http://schemas.microsoft.com/office/drawing/2014/main" id="{15880AA4-E58E-6D10-B090-250EB353AA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AF31D6-CFD2-2D4A-3082-524C9231F69F}"/>
              </a:ext>
            </a:extLst>
          </p:cNvPr>
          <p:cNvSpPr>
            <a:spLocks noGrp="1"/>
          </p:cNvSpPr>
          <p:nvPr>
            <p:ph type="sldNum" sz="quarter" idx="12"/>
          </p:nvPr>
        </p:nvSpPr>
        <p:spPr/>
        <p:txBody>
          <a:bodyPr/>
          <a:lstStyle/>
          <a:p>
            <a:fld id="{EAAE3423-87CD-A441-942F-8FE960ECF8E1}" type="slidenum">
              <a:rPr lang="en-US" smtClean="0"/>
              <a:t>‹#›</a:t>
            </a:fld>
            <a:endParaRPr lang="en-US"/>
          </a:p>
        </p:txBody>
      </p:sp>
    </p:spTree>
    <p:extLst>
      <p:ext uri="{BB962C8B-B14F-4D97-AF65-F5344CB8AC3E}">
        <p14:creationId xmlns:p14="http://schemas.microsoft.com/office/powerpoint/2010/main" val="491279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CF83DD-64A5-7A96-6FB8-4A4E6C4A31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7AE25A4-917F-7F93-8E63-66CF11D88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5BAF2AB-009C-6C5E-3053-89EEE6A12E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1A13A-5379-9743-9213-1D172A964878}" type="datetime1">
              <a:rPr lang="en-IN" smtClean="0"/>
              <a:t>04/07/26</a:t>
            </a:fld>
            <a:endParaRPr lang="en-US"/>
          </a:p>
        </p:txBody>
      </p:sp>
      <p:sp>
        <p:nvSpPr>
          <p:cNvPr id="5" name="Footer Placeholder 4">
            <a:extLst>
              <a:ext uri="{FF2B5EF4-FFF2-40B4-BE49-F238E27FC236}">
                <a16:creationId xmlns:a16="http://schemas.microsoft.com/office/drawing/2014/main" id="{AE8BC849-24F6-F262-AFC4-BEE22DE04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8F5CEF3-31BB-E13A-7365-97A38A7D80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E3423-87CD-A441-942F-8FE960ECF8E1}" type="slidenum">
              <a:rPr lang="en-US" smtClean="0"/>
              <a:t>‹#›</a:t>
            </a:fld>
            <a:endParaRPr lang="en-US"/>
          </a:p>
        </p:txBody>
      </p:sp>
    </p:spTree>
    <p:extLst>
      <p:ext uri="{BB962C8B-B14F-4D97-AF65-F5344CB8AC3E}">
        <p14:creationId xmlns:p14="http://schemas.microsoft.com/office/powerpoint/2010/main" val="196407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D66DF-0D24-EFA9-3857-3378B5942E6A}"/>
              </a:ext>
            </a:extLst>
          </p:cNvPr>
          <p:cNvSpPr>
            <a:spLocks noGrp="1"/>
          </p:cNvSpPr>
          <p:nvPr>
            <p:ph type="ctrTitle"/>
          </p:nvPr>
        </p:nvSpPr>
        <p:spPr>
          <a:xfrm>
            <a:off x="891252" y="219919"/>
            <a:ext cx="10091194" cy="4236334"/>
          </a:xfrm>
        </p:spPr>
        <p:txBody>
          <a:bodyPr>
            <a:normAutofit fontScale="90000"/>
          </a:bodyPr>
          <a:lstStyle/>
          <a:p>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r>
              <a:rPr lang="en-IN" sz="4900" b="1" dirty="0">
                <a:solidFill>
                  <a:srgbClr val="FF0000"/>
                </a:solidFill>
              </a:rPr>
              <a:t>Presentation on Guidance Note </a:t>
            </a:r>
            <a:br>
              <a:rPr lang="en-IN" sz="4900" b="1" dirty="0">
                <a:solidFill>
                  <a:srgbClr val="FF0000"/>
                </a:solidFill>
              </a:rPr>
            </a:br>
            <a:r>
              <a:rPr lang="en-IN" sz="4900" b="1" dirty="0">
                <a:solidFill>
                  <a:srgbClr val="FF0000"/>
                </a:solidFill>
              </a:rPr>
              <a:t>on </a:t>
            </a:r>
            <a:br>
              <a:rPr lang="en-IN" sz="4900" b="1" dirty="0">
                <a:solidFill>
                  <a:srgbClr val="FF0000"/>
                </a:solidFill>
              </a:rPr>
            </a:br>
            <a:r>
              <a:rPr lang="en-IN" sz="4900" b="1" dirty="0">
                <a:solidFill>
                  <a:srgbClr val="FF0000"/>
                </a:solidFill>
              </a:rPr>
              <a:t>Financial Statements </a:t>
            </a:r>
            <a:br>
              <a:rPr lang="en-IN" sz="4900" b="1" dirty="0">
                <a:solidFill>
                  <a:srgbClr val="FF0000"/>
                </a:solidFill>
              </a:rPr>
            </a:br>
            <a:r>
              <a:rPr lang="en-IN" sz="4900" b="1" dirty="0">
                <a:solidFill>
                  <a:srgbClr val="FF0000"/>
                </a:solidFill>
              </a:rPr>
              <a:t>for </a:t>
            </a:r>
            <a:br>
              <a:rPr lang="en-IN" sz="4900" b="1" dirty="0">
                <a:solidFill>
                  <a:srgbClr val="FF0000"/>
                </a:solidFill>
              </a:rPr>
            </a:br>
            <a:r>
              <a:rPr lang="en-IN" sz="4900" b="1" dirty="0">
                <a:solidFill>
                  <a:srgbClr val="FF0000"/>
                </a:solidFill>
              </a:rPr>
              <a:t>Non Corporate Entities</a:t>
            </a:r>
            <a:br>
              <a:rPr lang="en-IN" dirty="0"/>
            </a:br>
            <a:endParaRPr lang="en-US" dirty="0"/>
          </a:p>
        </p:txBody>
      </p:sp>
      <p:sp>
        <p:nvSpPr>
          <p:cNvPr id="3" name="Subtitle 2">
            <a:extLst>
              <a:ext uri="{FF2B5EF4-FFF2-40B4-BE49-F238E27FC236}">
                <a16:creationId xmlns:a16="http://schemas.microsoft.com/office/drawing/2014/main" id="{D939CACA-433B-2137-AA83-F1D23035996C}"/>
              </a:ext>
            </a:extLst>
          </p:cNvPr>
          <p:cNvSpPr>
            <a:spLocks noGrp="1"/>
          </p:cNvSpPr>
          <p:nvPr>
            <p:ph type="subTitle" idx="1"/>
          </p:nvPr>
        </p:nvSpPr>
        <p:spPr>
          <a:xfrm>
            <a:off x="1524000" y="4641448"/>
            <a:ext cx="9144000" cy="1898248"/>
          </a:xfrm>
        </p:spPr>
        <p:txBody>
          <a:bodyPr>
            <a:noAutofit/>
          </a:bodyPr>
          <a:lstStyle/>
          <a:p>
            <a:r>
              <a:rPr lang="en-US" sz="3200" dirty="0"/>
              <a:t>Presentation</a:t>
            </a:r>
          </a:p>
          <a:p>
            <a:r>
              <a:rPr lang="en-US" sz="3200" dirty="0"/>
              <a:t>By</a:t>
            </a:r>
          </a:p>
          <a:p>
            <a:r>
              <a:rPr lang="en-US" sz="3200" dirty="0"/>
              <a:t>CA Anil Sharma</a:t>
            </a:r>
          </a:p>
        </p:txBody>
      </p:sp>
    </p:spTree>
    <p:extLst>
      <p:ext uri="{BB962C8B-B14F-4D97-AF65-F5344CB8AC3E}">
        <p14:creationId xmlns:p14="http://schemas.microsoft.com/office/powerpoint/2010/main" val="4142176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A23A2-7187-5ACE-98CF-2A1A17276E52}"/>
              </a:ext>
            </a:extLst>
          </p:cNvPr>
          <p:cNvSpPr>
            <a:spLocks noGrp="1"/>
          </p:cNvSpPr>
          <p:nvPr>
            <p:ph type="title"/>
          </p:nvPr>
        </p:nvSpPr>
        <p:spPr>
          <a:xfrm>
            <a:off x="838200" y="365126"/>
            <a:ext cx="10515600" cy="630298"/>
          </a:xfrm>
        </p:spPr>
        <p:txBody>
          <a:bodyPr>
            <a:normAutofit fontScale="90000"/>
          </a:bodyPr>
          <a:lstStyle/>
          <a:p>
            <a:pPr algn="ctr"/>
            <a:br>
              <a:rPr lang="en-US" altLang="en-US" b="1" dirty="0">
                <a:solidFill>
                  <a:srgbClr val="000000"/>
                </a:solidFill>
                <a:latin typeface="Google Sans"/>
                <a:ea typeface="Times New Roman" panose="02020603050405020304" pitchFamily="18" charset="0"/>
                <a:cs typeface="Times New Roman" panose="02020603050405020304" pitchFamily="18" charset="0"/>
              </a:rPr>
            </a:br>
            <a:r>
              <a:rPr lang="en-US" altLang="en-US" sz="4000" dirty="0">
                <a:solidFill>
                  <a:srgbClr val="FF0000"/>
                </a:solidFill>
                <a:latin typeface="Google Sans"/>
                <a:ea typeface="Times New Roman" panose="02020603050405020304" pitchFamily="18" charset="0"/>
                <a:cs typeface="Times New Roman" panose="02020603050405020304" pitchFamily="18" charset="0"/>
              </a:rPr>
              <a:t>Summary Checklist for Non-Corporate Audits</a:t>
            </a:r>
            <a:br>
              <a:rPr lang="en-US" altLang="en-US" sz="4800" dirty="0">
                <a:latin typeface="Arial" panose="020B0604020202020204" pitchFamily="34" charset="0"/>
              </a:rPr>
            </a:br>
            <a:endParaRPr lang="en-US" dirty="0"/>
          </a:p>
        </p:txBody>
      </p:sp>
      <p:graphicFrame>
        <p:nvGraphicFramePr>
          <p:cNvPr id="4" name="Content Placeholder 3">
            <a:extLst>
              <a:ext uri="{FF2B5EF4-FFF2-40B4-BE49-F238E27FC236}">
                <a16:creationId xmlns:a16="http://schemas.microsoft.com/office/drawing/2014/main" id="{D5269D89-7CCA-F504-BEE0-4E2173E631B9}"/>
              </a:ext>
            </a:extLst>
          </p:cNvPr>
          <p:cNvGraphicFramePr>
            <a:graphicFrameLocks noGrp="1"/>
          </p:cNvGraphicFramePr>
          <p:nvPr>
            <p:ph idx="1"/>
            <p:extLst>
              <p:ext uri="{D42A27DB-BD31-4B8C-83A1-F6EECF244321}">
                <p14:modId xmlns:p14="http://schemas.microsoft.com/office/powerpoint/2010/main" val="3392834993"/>
              </p:ext>
            </p:extLst>
          </p:nvPr>
        </p:nvGraphicFramePr>
        <p:xfrm>
          <a:off x="944217" y="876154"/>
          <a:ext cx="10515600" cy="5544272"/>
        </p:xfrm>
        <a:graphic>
          <a:graphicData uri="http://schemas.openxmlformats.org/drawingml/2006/table">
            <a:tbl>
              <a:tblPr firstRow="1" firstCol="1" bandRow="1">
                <a:tableStyleId>{5C22544A-7EE6-4342-B048-85BDC9FD1C3A}</a:tableStyleId>
              </a:tblPr>
              <a:tblGrid>
                <a:gridCol w="5203785">
                  <a:extLst>
                    <a:ext uri="{9D8B030D-6E8A-4147-A177-3AD203B41FA5}">
                      <a16:colId xmlns:a16="http://schemas.microsoft.com/office/drawing/2014/main" val="2977191435"/>
                    </a:ext>
                  </a:extLst>
                </a:gridCol>
                <a:gridCol w="5311815">
                  <a:extLst>
                    <a:ext uri="{9D8B030D-6E8A-4147-A177-3AD203B41FA5}">
                      <a16:colId xmlns:a16="http://schemas.microsoft.com/office/drawing/2014/main" val="3443382691"/>
                    </a:ext>
                  </a:extLst>
                </a:gridCol>
              </a:tblGrid>
              <a:tr h="682907">
                <a:tc>
                  <a:txBody>
                    <a:bodyPr/>
                    <a:lstStyle/>
                    <a:p>
                      <a:pPr algn="ctr">
                        <a:buNone/>
                      </a:pPr>
                      <a:r>
                        <a:rPr lang="en-IN" sz="2000" kern="0" dirty="0">
                          <a:effectLst/>
                        </a:rPr>
                        <a:t>Entity Type  </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lgn="ctr">
                        <a:buNone/>
                      </a:pPr>
                      <a:r>
                        <a:rPr lang="en-IN" sz="2000" kern="0">
                          <a:effectLst/>
                        </a:rPr>
                        <a:t>Audit Triggering Criteria</a:t>
                      </a:r>
                      <a:endParaRPr lang="en-IN" sz="2000" kern="10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99021237"/>
                  </a:ext>
                </a:extLst>
              </a:tr>
              <a:tr h="729205">
                <a:tc>
                  <a:txBody>
                    <a:bodyPr/>
                    <a:lstStyle/>
                    <a:p>
                      <a:pPr>
                        <a:buNone/>
                      </a:pPr>
                      <a:r>
                        <a:rPr lang="en-IN" sz="2000" kern="0" dirty="0">
                          <a:effectLst/>
                        </a:rPr>
                        <a:t>Sole Proprietorship / HUF</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buNone/>
                      </a:pPr>
                      <a:r>
                        <a:rPr lang="en-IN" sz="2000" kern="0">
                          <a:effectLst/>
                        </a:rPr>
                        <a:t>Turnover &gt; ₹1 Cr (Cash) or &gt; ₹10 Cr (Digital)</a:t>
                      </a:r>
                      <a:endParaRPr lang="en-IN" sz="2000" kern="10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797202326"/>
                  </a:ext>
                </a:extLst>
              </a:tr>
              <a:tr h="547699">
                <a:tc>
                  <a:txBody>
                    <a:bodyPr/>
                    <a:lstStyle/>
                    <a:p>
                      <a:pPr>
                        <a:buNone/>
                      </a:pPr>
                      <a:r>
                        <a:rPr lang="en-IN" sz="2000" kern="0" dirty="0">
                          <a:effectLst/>
                        </a:rPr>
                        <a:t>Partnership Firm</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buNone/>
                      </a:pPr>
                      <a:r>
                        <a:rPr lang="en-IN" sz="2000" kern="0" dirty="0">
                          <a:effectLst/>
                        </a:rPr>
                        <a:t>Turnover &gt; ₹1 Cr (Cash) or &gt; ₹10 Cr (Digital)</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932940892"/>
                  </a:ext>
                </a:extLst>
              </a:tr>
              <a:tr h="556592">
                <a:tc>
                  <a:txBody>
                    <a:bodyPr/>
                    <a:lstStyle/>
                    <a:p>
                      <a:pPr>
                        <a:buNone/>
                      </a:pPr>
                      <a:r>
                        <a:rPr lang="en-IN" sz="2000" kern="0">
                          <a:effectLst/>
                        </a:rPr>
                        <a:t>Professional (Individual/Firm)</a:t>
                      </a:r>
                      <a:endParaRPr lang="en-IN" sz="2000" kern="10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buNone/>
                      </a:pPr>
                      <a:r>
                        <a:rPr lang="en-IN" sz="2000" kern="0" dirty="0">
                          <a:effectLst/>
                        </a:rPr>
                        <a:t>Gross Receipts &gt; ₹50 Lakhs</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2720558587"/>
                  </a:ext>
                </a:extLst>
              </a:tr>
              <a:tr h="543339">
                <a:tc>
                  <a:txBody>
                    <a:bodyPr/>
                    <a:lstStyle/>
                    <a:p>
                      <a:pPr>
                        <a:buNone/>
                      </a:pPr>
                      <a:r>
                        <a:rPr lang="en-IN" sz="2000" kern="0" dirty="0">
                          <a:effectLst/>
                        </a:rPr>
                        <a:t>Trusts / NGOs</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a:buNone/>
                      </a:pPr>
                      <a:r>
                        <a:rPr lang="en-IN" sz="2000" kern="0" dirty="0">
                          <a:effectLst/>
                        </a:rPr>
                        <a:t>Total income exceeds basic tax exemption limit</a:t>
                      </a: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1142790728"/>
                  </a:ext>
                </a:extLst>
              </a:tr>
              <a:tr h="1134319">
                <a:tc>
                  <a:txBody>
                    <a:bodyPr/>
                    <a:lstStyle/>
                    <a:p>
                      <a:pPr>
                        <a:buNone/>
                      </a:pPr>
                      <a:r>
                        <a:rPr lang="en-IN" sz="2000" b="1" kern="1200" dirty="0">
                          <a:solidFill>
                            <a:schemeClr val="lt1"/>
                          </a:solidFill>
                          <a:effectLst/>
                          <a:latin typeface="+mn-lt"/>
                          <a:ea typeface="+mn-ea"/>
                          <a:cs typeface="+mn-cs"/>
                        </a:rPr>
                        <a:t>Presumptive Taxation: Small businesses under Section 44AD </a:t>
                      </a:r>
                      <a:r>
                        <a:rPr lang="en-IN" sz="2000" dirty="0">
                          <a:effectLst/>
                        </a:rPr>
                        <a:t> </a:t>
                      </a:r>
                      <a:endParaRPr lang="en-IN" sz="2000" kern="1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000" kern="1200" dirty="0">
                          <a:solidFill>
                            <a:schemeClr val="dk1"/>
                          </a:solidFill>
                          <a:effectLst/>
                          <a:latin typeface="+mn-lt"/>
                          <a:ea typeface="+mn-ea"/>
                          <a:cs typeface="+mn-cs"/>
                        </a:rPr>
                        <a:t>who declare profits lower than the prescribed limits while their total income exceeds the basic exemption slab</a:t>
                      </a:r>
                    </a:p>
                    <a:p>
                      <a:pPr>
                        <a:buNone/>
                      </a:pP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389989924"/>
                  </a:ext>
                </a:extLst>
              </a:tr>
              <a:tr h="1246280">
                <a:tc>
                  <a:txBody>
                    <a:bodyPr/>
                    <a:lstStyle/>
                    <a:p>
                      <a:pPr>
                        <a:buNone/>
                      </a:pPr>
                      <a:r>
                        <a:rPr lang="en-IN" sz="2000" b="1" kern="1200" dirty="0">
                          <a:solidFill>
                            <a:schemeClr val="lt1"/>
                          </a:solidFill>
                          <a:effectLst/>
                          <a:latin typeface="+mn-lt"/>
                          <a:ea typeface="+mn-ea"/>
                          <a:cs typeface="+mn-cs"/>
                        </a:rPr>
                        <a:t>Presumptive Taxation: Professionals under Section 44ADA</a:t>
                      </a:r>
                      <a:r>
                        <a:rPr lang="en-IN" sz="2000" dirty="0">
                          <a:effectLst/>
                        </a:rPr>
                        <a:t> </a:t>
                      </a:r>
                      <a:endParaRPr lang="en-IN" sz="2000" kern="100" dirty="0">
                        <a:solidFill>
                          <a:schemeClr val="tx1"/>
                        </a:solidFill>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000" kern="1200" dirty="0">
                          <a:solidFill>
                            <a:schemeClr val="dk1"/>
                          </a:solidFill>
                          <a:effectLst/>
                          <a:latin typeface="+mn-lt"/>
                          <a:ea typeface="+mn-ea"/>
                          <a:cs typeface="+mn-cs"/>
                        </a:rPr>
                        <a:t>who declare profits lower than the prescribed limits while their total income exceeds the basic exemption slab</a:t>
                      </a:r>
                    </a:p>
                    <a:p>
                      <a:pPr>
                        <a:buNone/>
                      </a:pPr>
                      <a:endParaRPr lang="en-IN" sz="2000" kern="100" dirty="0">
                        <a:effectLst/>
                        <a:latin typeface="Calibri" panose="020F0502020204030204" pitchFamily="34" charset="0"/>
                        <a:ea typeface="Calibri" panose="020F0502020204030204" pitchFamily="34" charset="0"/>
                        <a:cs typeface="Mangal" panose="02040503050203030202" pitchFamily="18" charset="0"/>
                      </a:endParaRPr>
                    </a:p>
                  </a:txBody>
                  <a:tcPr marL="9525" marR="9525" marT="9525" marB="9525" anchor="ctr"/>
                </a:tc>
                <a:extLst>
                  <a:ext uri="{0D108BD9-81ED-4DB2-BD59-A6C34878D82A}">
                    <a16:rowId xmlns:a16="http://schemas.microsoft.com/office/drawing/2014/main" val="3165881418"/>
                  </a:ext>
                </a:extLst>
              </a:tr>
            </a:tbl>
          </a:graphicData>
        </a:graphic>
      </p:graphicFrame>
      <p:sp>
        <p:nvSpPr>
          <p:cNvPr id="6" name="Slide Number Placeholder 5">
            <a:extLst>
              <a:ext uri="{FF2B5EF4-FFF2-40B4-BE49-F238E27FC236}">
                <a16:creationId xmlns:a16="http://schemas.microsoft.com/office/drawing/2014/main" id="{E3FD4297-B751-9EA6-2970-86AEDAAE9C0B}"/>
              </a:ext>
            </a:extLst>
          </p:cNvPr>
          <p:cNvSpPr>
            <a:spLocks noGrp="1"/>
          </p:cNvSpPr>
          <p:nvPr>
            <p:ph type="sldNum" sz="quarter" idx="12"/>
          </p:nvPr>
        </p:nvSpPr>
        <p:spPr/>
        <p:txBody>
          <a:bodyPr/>
          <a:lstStyle/>
          <a:p>
            <a:fld id="{EAAE3423-87CD-A441-942F-8FE960ECF8E1}" type="slidenum">
              <a:rPr lang="en-US" smtClean="0"/>
              <a:t>9</a:t>
            </a:fld>
            <a:endParaRPr lang="en-US"/>
          </a:p>
        </p:txBody>
      </p:sp>
    </p:spTree>
    <p:extLst>
      <p:ext uri="{BB962C8B-B14F-4D97-AF65-F5344CB8AC3E}">
        <p14:creationId xmlns:p14="http://schemas.microsoft.com/office/powerpoint/2010/main" val="1815344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33CA2-4150-F308-EEAC-400820342F0B}"/>
              </a:ext>
            </a:extLst>
          </p:cNvPr>
          <p:cNvSpPr>
            <a:spLocks noGrp="1"/>
          </p:cNvSpPr>
          <p:nvPr>
            <p:ph type="title"/>
          </p:nvPr>
        </p:nvSpPr>
        <p:spPr>
          <a:xfrm>
            <a:off x="838200" y="365125"/>
            <a:ext cx="10515600" cy="949325"/>
          </a:xfrm>
        </p:spPr>
        <p:txBody>
          <a:bodyPr>
            <a:normAutofit/>
          </a:bodyPr>
          <a:lstStyle/>
          <a:p>
            <a:pPr algn="ctr"/>
            <a:r>
              <a:rPr lang="en-US" sz="3600" dirty="0">
                <a:solidFill>
                  <a:srgbClr val="FF0000"/>
                </a:solidFill>
              </a:rPr>
              <a:t>General purpose financial statements (GPFS)</a:t>
            </a:r>
          </a:p>
        </p:txBody>
      </p:sp>
      <p:sp>
        <p:nvSpPr>
          <p:cNvPr id="3" name="Content Placeholder 2">
            <a:extLst>
              <a:ext uri="{FF2B5EF4-FFF2-40B4-BE49-F238E27FC236}">
                <a16:creationId xmlns:a16="http://schemas.microsoft.com/office/drawing/2014/main" id="{DDEA6244-8AEA-AE77-DBD3-943D4E7298E5}"/>
              </a:ext>
            </a:extLst>
          </p:cNvPr>
          <p:cNvSpPr>
            <a:spLocks noGrp="1"/>
          </p:cNvSpPr>
          <p:nvPr>
            <p:ph idx="1"/>
          </p:nvPr>
        </p:nvSpPr>
        <p:spPr>
          <a:xfrm>
            <a:off x="838200" y="1531620"/>
            <a:ext cx="10515600" cy="4645343"/>
          </a:xfrm>
        </p:spPr>
        <p:txBody>
          <a:bodyPr>
            <a:normAutofit fontScale="92500" lnSpcReduction="20000"/>
          </a:bodyPr>
          <a:lstStyle/>
          <a:p>
            <a:r>
              <a:rPr lang="en-IN" dirty="0"/>
              <a:t>GPFS include the Balance Sheet, Statement of Profit and Loss, Cash Flow Statement, and explanatory notes. </a:t>
            </a:r>
          </a:p>
          <a:p>
            <a:endParaRPr lang="en-IN" dirty="0"/>
          </a:p>
          <a:p>
            <a:r>
              <a:rPr lang="en-IN" dirty="0"/>
              <a:t>They are prepared according to accounting standards (like AS or Ind AS) to meet the common information needs of a wide range of external users, including  investors, creditors, financiers, regulators and the public.</a:t>
            </a:r>
          </a:p>
          <a:p>
            <a:endParaRPr lang="en-IN" dirty="0"/>
          </a:p>
          <a:p>
            <a:r>
              <a:rPr lang="en-IN" dirty="0"/>
              <a:t>According to accounting standards, GPFS have to be prepared on accrual basis of accounting. </a:t>
            </a:r>
          </a:p>
          <a:p>
            <a:endParaRPr lang="en-IN" dirty="0"/>
          </a:p>
          <a:p>
            <a:r>
              <a:rPr lang="en-IN" dirty="0"/>
              <a:t>AS-1 disclosure of Accounting Policies- one of the Fundamental Accounting Assumption is “accrual”.</a:t>
            </a:r>
          </a:p>
          <a:p>
            <a:endParaRPr lang="en-US" dirty="0"/>
          </a:p>
        </p:txBody>
      </p:sp>
      <p:sp>
        <p:nvSpPr>
          <p:cNvPr id="6" name="Slide Number Placeholder 5">
            <a:extLst>
              <a:ext uri="{FF2B5EF4-FFF2-40B4-BE49-F238E27FC236}">
                <a16:creationId xmlns:a16="http://schemas.microsoft.com/office/drawing/2014/main" id="{55873F70-4B62-49FA-ACAE-5A3E4501D6AB}"/>
              </a:ext>
            </a:extLst>
          </p:cNvPr>
          <p:cNvSpPr>
            <a:spLocks noGrp="1"/>
          </p:cNvSpPr>
          <p:nvPr>
            <p:ph type="sldNum" sz="quarter" idx="12"/>
          </p:nvPr>
        </p:nvSpPr>
        <p:spPr/>
        <p:txBody>
          <a:bodyPr/>
          <a:lstStyle/>
          <a:p>
            <a:fld id="{EAAE3423-87CD-A441-942F-8FE960ECF8E1}" type="slidenum">
              <a:rPr lang="en-US" smtClean="0"/>
              <a:t>10</a:t>
            </a:fld>
            <a:endParaRPr lang="en-US"/>
          </a:p>
        </p:txBody>
      </p:sp>
    </p:spTree>
    <p:extLst>
      <p:ext uri="{BB962C8B-B14F-4D97-AF65-F5344CB8AC3E}">
        <p14:creationId xmlns:p14="http://schemas.microsoft.com/office/powerpoint/2010/main" val="1611143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F95EF-56FC-AD52-32CC-66066B378917}"/>
              </a:ext>
            </a:extLst>
          </p:cNvPr>
          <p:cNvSpPr>
            <a:spLocks noGrp="1"/>
          </p:cNvSpPr>
          <p:nvPr>
            <p:ph type="title"/>
          </p:nvPr>
        </p:nvSpPr>
        <p:spPr>
          <a:xfrm>
            <a:off x="838200" y="365125"/>
            <a:ext cx="10515600" cy="720725"/>
          </a:xfrm>
        </p:spPr>
        <p:txBody>
          <a:bodyPr>
            <a:normAutofit/>
          </a:bodyPr>
          <a:lstStyle/>
          <a:p>
            <a:pPr algn="ctr"/>
            <a:r>
              <a:rPr lang="en-US" sz="3600" dirty="0">
                <a:solidFill>
                  <a:srgbClr val="FF0000"/>
                </a:solidFill>
              </a:rPr>
              <a:t>Fundamental accounting assumptions*</a:t>
            </a:r>
          </a:p>
        </p:txBody>
      </p:sp>
      <p:sp>
        <p:nvSpPr>
          <p:cNvPr id="3" name="Content Placeholder 2">
            <a:extLst>
              <a:ext uri="{FF2B5EF4-FFF2-40B4-BE49-F238E27FC236}">
                <a16:creationId xmlns:a16="http://schemas.microsoft.com/office/drawing/2014/main" id="{6991D7C1-2C3A-D57A-3F2B-F110B2E36C45}"/>
              </a:ext>
            </a:extLst>
          </p:cNvPr>
          <p:cNvSpPr>
            <a:spLocks noGrp="1"/>
          </p:cNvSpPr>
          <p:nvPr>
            <p:ph idx="1"/>
          </p:nvPr>
        </p:nvSpPr>
        <p:spPr>
          <a:xfrm>
            <a:off x="838200" y="1360170"/>
            <a:ext cx="10515600" cy="4816793"/>
          </a:xfrm>
        </p:spPr>
        <p:txBody>
          <a:bodyPr>
            <a:normAutofit lnSpcReduction="10000"/>
          </a:bodyPr>
          <a:lstStyle/>
          <a:p>
            <a:r>
              <a:rPr lang="en-US" b="1" dirty="0"/>
              <a:t>Going Concern:</a:t>
            </a:r>
          </a:p>
          <a:p>
            <a:pPr lvl="1"/>
            <a:r>
              <a:rPr lang="en-US" dirty="0"/>
              <a:t>The entity is normally viewed as continuing in operation for the foreseeable future. It has neither intention nor necessity of liquidating the scale of its operations.</a:t>
            </a:r>
          </a:p>
          <a:p>
            <a:r>
              <a:rPr lang="en-US" dirty="0"/>
              <a:t> </a:t>
            </a:r>
            <a:r>
              <a:rPr lang="en-US" b="1" dirty="0"/>
              <a:t>Consistency:</a:t>
            </a:r>
          </a:p>
          <a:p>
            <a:pPr lvl="1"/>
            <a:r>
              <a:rPr lang="en-US" dirty="0"/>
              <a:t>It is assumed that accounting policies are consistent from one period to another.</a:t>
            </a:r>
          </a:p>
          <a:p>
            <a:r>
              <a:rPr lang="en-US" b="1" dirty="0"/>
              <a:t>Accrual: </a:t>
            </a:r>
          </a:p>
          <a:p>
            <a:pPr lvl="1"/>
            <a:r>
              <a:rPr lang="en-US" dirty="0"/>
              <a:t>Revenue and costs are recognised as they are earned or incurred (and not as money is received or paid) and recorded in the financial statements of the periods to which they relate.</a:t>
            </a:r>
          </a:p>
          <a:p>
            <a:pPr lvl="1"/>
            <a:endParaRPr lang="en-US" dirty="0"/>
          </a:p>
          <a:p>
            <a:pPr marL="0" indent="0">
              <a:buNone/>
            </a:pPr>
            <a:r>
              <a:rPr lang="en-US" sz="2000" i="1" dirty="0">
                <a:solidFill>
                  <a:srgbClr val="FF0000"/>
                </a:solidFill>
              </a:rPr>
              <a:t>*</a:t>
            </a:r>
            <a:r>
              <a:rPr lang="en-US" sz="2000" i="1" dirty="0"/>
              <a:t> AS 1- Disclosure of Accounting Policies</a:t>
            </a:r>
          </a:p>
        </p:txBody>
      </p:sp>
      <p:sp>
        <p:nvSpPr>
          <p:cNvPr id="6" name="Slide Number Placeholder 5">
            <a:extLst>
              <a:ext uri="{FF2B5EF4-FFF2-40B4-BE49-F238E27FC236}">
                <a16:creationId xmlns:a16="http://schemas.microsoft.com/office/drawing/2014/main" id="{B1402C47-1E09-CDCB-70BC-9E2F7E37247E}"/>
              </a:ext>
            </a:extLst>
          </p:cNvPr>
          <p:cNvSpPr>
            <a:spLocks noGrp="1"/>
          </p:cNvSpPr>
          <p:nvPr>
            <p:ph type="sldNum" sz="quarter" idx="12"/>
          </p:nvPr>
        </p:nvSpPr>
        <p:spPr/>
        <p:txBody>
          <a:bodyPr/>
          <a:lstStyle/>
          <a:p>
            <a:fld id="{EAAE3423-87CD-A441-942F-8FE960ECF8E1}" type="slidenum">
              <a:rPr lang="en-US" smtClean="0"/>
              <a:t>11</a:t>
            </a:fld>
            <a:endParaRPr lang="en-US"/>
          </a:p>
        </p:txBody>
      </p:sp>
    </p:spTree>
    <p:extLst>
      <p:ext uri="{BB962C8B-B14F-4D97-AF65-F5344CB8AC3E}">
        <p14:creationId xmlns:p14="http://schemas.microsoft.com/office/powerpoint/2010/main" val="42872801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4387F-EE3B-FAA0-D164-91CB612DB8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17FF5E-E658-3DA3-2FB8-2DDFF43CCC40}"/>
              </a:ext>
            </a:extLst>
          </p:cNvPr>
          <p:cNvSpPr>
            <a:spLocks noGrp="1"/>
          </p:cNvSpPr>
          <p:nvPr>
            <p:ph type="title"/>
          </p:nvPr>
        </p:nvSpPr>
        <p:spPr>
          <a:xfrm>
            <a:off x="838200" y="365126"/>
            <a:ext cx="10515600" cy="789304"/>
          </a:xfrm>
        </p:spPr>
        <p:txBody>
          <a:bodyPr>
            <a:normAutofit/>
          </a:bodyPr>
          <a:lstStyle/>
          <a:p>
            <a:pPr algn="ctr"/>
            <a:r>
              <a:rPr lang="en-US" sz="3600" dirty="0">
                <a:solidFill>
                  <a:srgbClr val="FF0000"/>
                </a:solidFill>
              </a:rPr>
              <a:t>Accounting standards issued by ICAI</a:t>
            </a:r>
          </a:p>
        </p:txBody>
      </p:sp>
      <p:sp>
        <p:nvSpPr>
          <p:cNvPr id="3" name="Content Placeholder 2">
            <a:extLst>
              <a:ext uri="{FF2B5EF4-FFF2-40B4-BE49-F238E27FC236}">
                <a16:creationId xmlns:a16="http://schemas.microsoft.com/office/drawing/2014/main" id="{AF0527BA-3ABE-9118-9670-1A0393B53B3C}"/>
              </a:ext>
            </a:extLst>
          </p:cNvPr>
          <p:cNvSpPr>
            <a:spLocks noGrp="1"/>
          </p:cNvSpPr>
          <p:nvPr>
            <p:ph idx="1"/>
          </p:nvPr>
        </p:nvSpPr>
        <p:spPr>
          <a:xfrm>
            <a:off x="838200" y="1325880"/>
            <a:ext cx="10515600" cy="4851083"/>
          </a:xfrm>
        </p:spPr>
        <p:txBody>
          <a:bodyPr>
            <a:normAutofit fontScale="92500" lnSpcReduction="20000"/>
          </a:bodyPr>
          <a:lstStyle/>
          <a:p>
            <a:pPr algn="just"/>
            <a:r>
              <a:rPr lang="en-US" dirty="0"/>
              <a:t>Accounting standards lay down recognition, measurement, disclosures and presentation requirements for preparation and presentation of financial statements.</a:t>
            </a:r>
          </a:p>
          <a:p>
            <a:pPr marL="0" indent="0" algn="just">
              <a:buNone/>
            </a:pPr>
            <a:endParaRPr lang="en-US" dirty="0"/>
          </a:p>
          <a:p>
            <a:pPr algn="just"/>
            <a:r>
              <a:rPr lang="en-US" dirty="0"/>
              <a:t>ICAI issues accounting standards applicable to non-corporate entities (NCEs)</a:t>
            </a:r>
          </a:p>
          <a:p>
            <a:pPr algn="just"/>
            <a:endParaRPr lang="en-US" dirty="0"/>
          </a:p>
          <a:p>
            <a:pPr algn="just"/>
            <a:r>
              <a:rPr lang="en-US" dirty="0"/>
              <a:t>NCEs have been categories in four levels:</a:t>
            </a:r>
          </a:p>
          <a:p>
            <a:pPr lvl="1" algn="just"/>
            <a:r>
              <a:rPr lang="en-US" dirty="0"/>
              <a:t>Level I are large size entities,</a:t>
            </a:r>
          </a:p>
          <a:p>
            <a:pPr lvl="1" algn="just"/>
            <a:r>
              <a:rPr lang="en-US" dirty="0"/>
              <a:t>Level II are medium size entities,</a:t>
            </a:r>
          </a:p>
          <a:p>
            <a:pPr lvl="1" algn="just"/>
            <a:r>
              <a:rPr lang="en-US" dirty="0"/>
              <a:t>Level III are small size  entities,</a:t>
            </a:r>
          </a:p>
          <a:p>
            <a:pPr lvl="1" algn="just"/>
            <a:r>
              <a:rPr lang="en-US" dirty="0"/>
              <a:t>Level IV are micro entities.</a:t>
            </a:r>
          </a:p>
          <a:p>
            <a:pPr marL="457200" lvl="1" indent="0" algn="just">
              <a:buNone/>
            </a:pPr>
            <a:endParaRPr lang="en-US" dirty="0"/>
          </a:p>
          <a:p>
            <a:pPr lvl="1" algn="just"/>
            <a:r>
              <a:rPr lang="en-US" dirty="0"/>
              <a:t>Level IV, III and II are referred as MSMEs.</a:t>
            </a:r>
          </a:p>
          <a:p>
            <a:pPr marL="457200" lvl="1" indent="0" algn="just">
              <a:buNone/>
            </a:pPr>
            <a:endParaRPr lang="en-US" dirty="0"/>
          </a:p>
          <a:p>
            <a:pPr algn="just"/>
            <a:endParaRPr lang="en-US" dirty="0"/>
          </a:p>
          <a:p>
            <a:pPr algn="just"/>
            <a:endParaRPr lang="en-US" dirty="0"/>
          </a:p>
        </p:txBody>
      </p:sp>
      <p:sp>
        <p:nvSpPr>
          <p:cNvPr id="6" name="Slide Number Placeholder 5">
            <a:extLst>
              <a:ext uri="{FF2B5EF4-FFF2-40B4-BE49-F238E27FC236}">
                <a16:creationId xmlns:a16="http://schemas.microsoft.com/office/drawing/2014/main" id="{C455F457-76F0-7CAA-C753-A3726D5298AF}"/>
              </a:ext>
            </a:extLst>
          </p:cNvPr>
          <p:cNvSpPr>
            <a:spLocks noGrp="1"/>
          </p:cNvSpPr>
          <p:nvPr>
            <p:ph type="sldNum" sz="quarter" idx="12"/>
          </p:nvPr>
        </p:nvSpPr>
        <p:spPr/>
        <p:txBody>
          <a:bodyPr/>
          <a:lstStyle/>
          <a:p>
            <a:fld id="{EAAE3423-87CD-A441-942F-8FE960ECF8E1}" type="slidenum">
              <a:rPr lang="en-US" smtClean="0"/>
              <a:t>12</a:t>
            </a:fld>
            <a:endParaRPr lang="en-US"/>
          </a:p>
        </p:txBody>
      </p:sp>
    </p:spTree>
    <p:extLst>
      <p:ext uri="{BB962C8B-B14F-4D97-AF65-F5344CB8AC3E}">
        <p14:creationId xmlns:p14="http://schemas.microsoft.com/office/powerpoint/2010/main" val="2326753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58681-DEEB-7716-9C41-2417FB39CB2E}"/>
              </a:ext>
            </a:extLst>
          </p:cNvPr>
          <p:cNvSpPr>
            <a:spLocks noGrp="1"/>
          </p:cNvSpPr>
          <p:nvPr>
            <p:ph type="title"/>
          </p:nvPr>
        </p:nvSpPr>
        <p:spPr>
          <a:xfrm>
            <a:off x="838200" y="365125"/>
            <a:ext cx="10515600" cy="937895"/>
          </a:xfrm>
        </p:spPr>
        <p:txBody>
          <a:bodyPr>
            <a:normAutofit/>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022F15B3-199B-61F2-5FA1-0F826BEE1AF2}"/>
              </a:ext>
            </a:extLst>
          </p:cNvPr>
          <p:cNvSpPr>
            <a:spLocks noGrp="1"/>
          </p:cNvSpPr>
          <p:nvPr>
            <p:ph idx="1"/>
          </p:nvPr>
        </p:nvSpPr>
        <p:spPr>
          <a:xfrm>
            <a:off x="838200" y="1485900"/>
            <a:ext cx="10515600" cy="4880610"/>
          </a:xfrm>
        </p:spPr>
        <p:txBody>
          <a:bodyPr/>
          <a:lstStyle/>
          <a:p>
            <a:r>
              <a:rPr lang="en-US" dirty="0"/>
              <a:t>Criteria for NCEs:</a:t>
            </a:r>
          </a:p>
          <a:p>
            <a:endParaRPr lang="en-US" dirty="0"/>
          </a:p>
          <a:p>
            <a:pPr lvl="1"/>
            <a:r>
              <a:rPr lang="en-US" b="1" dirty="0"/>
              <a:t>Level I Entities (Large Entities):</a:t>
            </a:r>
          </a:p>
          <a:p>
            <a:pPr lvl="2"/>
            <a:r>
              <a:rPr lang="en-US" sz="2400" dirty="0"/>
              <a:t>A listed  or in the process of listing entity or</a:t>
            </a:r>
          </a:p>
          <a:p>
            <a:pPr lvl="2"/>
            <a:r>
              <a:rPr lang="en-US" sz="2400" dirty="0"/>
              <a:t>A bank or financial institution or in insurance business or</a:t>
            </a:r>
          </a:p>
          <a:p>
            <a:pPr lvl="2"/>
            <a:r>
              <a:rPr lang="en-US" sz="2400" dirty="0"/>
              <a:t>Turnover (excluding other income) exceeds Rs.250 Crores in immediately preceding accounting year or</a:t>
            </a:r>
          </a:p>
          <a:p>
            <a:pPr lvl="2"/>
            <a:r>
              <a:rPr lang="en-US" sz="2400" dirty="0"/>
              <a:t>Borrowing exceeds Rs 50 Crores at any time during the immediately preceding accounting year or</a:t>
            </a:r>
          </a:p>
          <a:p>
            <a:pPr lvl="2"/>
            <a:r>
              <a:rPr lang="en-US" sz="2400" dirty="0"/>
              <a:t>A holding or subsidiary of a large entity.</a:t>
            </a:r>
          </a:p>
          <a:p>
            <a:pPr marL="457200" lvl="1" indent="0">
              <a:buNone/>
            </a:pPr>
            <a:endParaRPr lang="en-US" sz="2800" dirty="0"/>
          </a:p>
        </p:txBody>
      </p:sp>
      <p:sp>
        <p:nvSpPr>
          <p:cNvPr id="6" name="Slide Number Placeholder 5">
            <a:extLst>
              <a:ext uri="{FF2B5EF4-FFF2-40B4-BE49-F238E27FC236}">
                <a16:creationId xmlns:a16="http://schemas.microsoft.com/office/drawing/2014/main" id="{129F5301-70CE-1728-707F-F3F1D9A43B07}"/>
              </a:ext>
            </a:extLst>
          </p:cNvPr>
          <p:cNvSpPr>
            <a:spLocks noGrp="1"/>
          </p:cNvSpPr>
          <p:nvPr>
            <p:ph type="sldNum" sz="quarter" idx="12"/>
          </p:nvPr>
        </p:nvSpPr>
        <p:spPr/>
        <p:txBody>
          <a:bodyPr/>
          <a:lstStyle/>
          <a:p>
            <a:fld id="{EAAE3423-87CD-A441-942F-8FE960ECF8E1}" type="slidenum">
              <a:rPr lang="en-US" smtClean="0"/>
              <a:t>13</a:t>
            </a:fld>
            <a:endParaRPr lang="en-US"/>
          </a:p>
        </p:txBody>
      </p:sp>
    </p:spTree>
    <p:extLst>
      <p:ext uri="{BB962C8B-B14F-4D97-AF65-F5344CB8AC3E}">
        <p14:creationId xmlns:p14="http://schemas.microsoft.com/office/powerpoint/2010/main" val="3146887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4FBB9-93CA-B6FF-924A-688C588EF7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7E51B1-15F3-8B9C-9B6C-101BC6E0E9BE}"/>
              </a:ext>
            </a:extLst>
          </p:cNvPr>
          <p:cNvSpPr>
            <a:spLocks noGrp="1"/>
          </p:cNvSpPr>
          <p:nvPr>
            <p:ph type="title"/>
          </p:nvPr>
        </p:nvSpPr>
        <p:spPr>
          <a:xfrm>
            <a:off x="838200" y="365125"/>
            <a:ext cx="10515600" cy="572135"/>
          </a:xfrm>
        </p:spPr>
        <p:txBody>
          <a:bodyPr>
            <a:normAutofit fontScale="90000"/>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463D7A58-EF39-DAF8-6E60-10E28423B206}"/>
              </a:ext>
            </a:extLst>
          </p:cNvPr>
          <p:cNvSpPr>
            <a:spLocks noGrp="1"/>
          </p:cNvSpPr>
          <p:nvPr>
            <p:ph idx="1"/>
          </p:nvPr>
        </p:nvSpPr>
        <p:spPr>
          <a:xfrm>
            <a:off x="838200" y="1062990"/>
            <a:ext cx="10515600" cy="5303520"/>
          </a:xfrm>
        </p:spPr>
        <p:txBody>
          <a:bodyPr>
            <a:normAutofit lnSpcReduction="10000"/>
          </a:bodyPr>
          <a:lstStyle/>
          <a:p>
            <a:r>
              <a:rPr lang="en-US" dirty="0"/>
              <a:t>Criteria for NCEs:</a:t>
            </a:r>
          </a:p>
          <a:p>
            <a:pPr lvl="1"/>
            <a:r>
              <a:rPr lang="en-US" dirty="0"/>
              <a:t>Level  II Entities: all entities engaged in commercial, industrial or business activities :</a:t>
            </a:r>
          </a:p>
          <a:p>
            <a:pPr lvl="2"/>
            <a:r>
              <a:rPr lang="en-US" dirty="0"/>
              <a:t>whose turnover (excluding other income) exceeds Rs.50 Crores  but does not exceed Rs 250 Crores in immediately preceding accounting year or</a:t>
            </a:r>
          </a:p>
          <a:p>
            <a:pPr lvl="2"/>
            <a:r>
              <a:rPr lang="en-US" dirty="0"/>
              <a:t>Having borrowing exceeds Rs 10 Crores but does not increase Rs 50 Crores at any time during the  immediately preceding accounting year or</a:t>
            </a:r>
          </a:p>
          <a:p>
            <a:pPr lvl="2"/>
            <a:r>
              <a:rPr lang="en-US" dirty="0"/>
              <a:t>which is holding or subsidiary of any of the above.</a:t>
            </a:r>
          </a:p>
          <a:p>
            <a:pPr lvl="1"/>
            <a:r>
              <a:rPr lang="en-US" dirty="0"/>
              <a:t>Level III entities: all entities engaged in commercial, industrial or business activities  and not covered in Level I and Level II:</a:t>
            </a:r>
          </a:p>
          <a:p>
            <a:pPr lvl="2"/>
            <a:r>
              <a:rPr lang="en-US" dirty="0"/>
              <a:t>whose turnover (excluding other income) exceeds Rs.10 Crores  but does not exceed Rs 50 Crores in immediately preceding accounting year or</a:t>
            </a:r>
          </a:p>
          <a:p>
            <a:pPr lvl="2"/>
            <a:r>
              <a:rPr lang="en-US" dirty="0"/>
              <a:t>Having borrowing exceeds Rs 2 Crores but does not increase Rs 10 Crores at any time during the immediately preceding accounting year or</a:t>
            </a:r>
          </a:p>
          <a:p>
            <a:pPr lvl="2"/>
            <a:r>
              <a:rPr lang="en-US" dirty="0"/>
              <a:t>which is holding or subsidiary of any of the above.</a:t>
            </a:r>
          </a:p>
          <a:p>
            <a:pPr lvl="1"/>
            <a:r>
              <a:rPr lang="en-US" dirty="0"/>
              <a:t>Level IV entities: NSEs which are not covered in Levels I, II or III.</a:t>
            </a:r>
          </a:p>
        </p:txBody>
      </p:sp>
      <p:sp>
        <p:nvSpPr>
          <p:cNvPr id="6" name="Slide Number Placeholder 5">
            <a:extLst>
              <a:ext uri="{FF2B5EF4-FFF2-40B4-BE49-F238E27FC236}">
                <a16:creationId xmlns:a16="http://schemas.microsoft.com/office/drawing/2014/main" id="{CA9B8574-9590-8CC4-D374-2DB76DE3144B}"/>
              </a:ext>
            </a:extLst>
          </p:cNvPr>
          <p:cNvSpPr>
            <a:spLocks noGrp="1"/>
          </p:cNvSpPr>
          <p:nvPr>
            <p:ph type="sldNum" sz="quarter" idx="12"/>
          </p:nvPr>
        </p:nvSpPr>
        <p:spPr/>
        <p:txBody>
          <a:bodyPr/>
          <a:lstStyle/>
          <a:p>
            <a:fld id="{EAAE3423-87CD-A441-942F-8FE960ECF8E1}" type="slidenum">
              <a:rPr lang="en-US" smtClean="0"/>
              <a:t>14</a:t>
            </a:fld>
            <a:endParaRPr lang="en-US"/>
          </a:p>
        </p:txBody>
      </p:sp>
    </p:spTree>
    <p:extLst>
      <p:ext uri="{BB962C8B-B14F-4D97-AF65-F5344CB8AC3E}">
        <p14:creationId xmlns:p14="http://schemas.microsoft.com/office/powerpoint/2010/main" val="2276848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ABDB9C-A20E-2CEB-9E09-55FDD68E25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63D23D-00B8-48E1-3841-AB40BDCA720D}"/>
              </a:ext>
            </a:extLst>
          </p:cNvPr>
          <p:cNvSpPr>
            <a:spLocks noGrp="1"/>
          </p:cNvSpPr>
          <p:nvPr>
            <p:ph type="title"/>
          </p:nvPr>
        </p:nvSpPr>
        <p:spPr>
          <a:xfrm>
            <a:off x="838200" y="365125"/>
            <a:ext cx="10515600" cy="686435"/>
          </a:xfrm>
        </p:spPr>
        <p:txBody>
          <a:bodyPr>
            <a:normAutofit/>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91936AF3-51FF-01D5-9377-FCB1B26AB02D}"/>
              </a:ext>
            </a:extLst>
          </p:cNvPr>
          <p:cNvSpPr>
            <a:spLocks noGrp="1"/>
          </p:cNvSpPr>
          <p:nvPr>
            <p:ph idx="1"/>
          </p:nvPr>
        </p:nvSpPr>
        <p:spPr>
          <a:xfrm>
            <a:off x="838200" y="1314450"/>
            <a:ext cx="10515600" cy="5178425"/>
          </a:xfrm>
        </p:spPr>
        <p:txBody>
          <a:bodyPr>
            <a:normAutofit fontScale="92500" lnSpcReduction="20000"/>
          </a:bodyPr>
          <a:lstStyle/>
          <a:p>
            <a:r>
              <a:rPr lang="en-US" dirty="0"/>
              <a:t>All accounting standards are applicable to Level I NCEs (Large entities).</a:t>
            </a:r>
          </a:p>
          <a:p>
            <a:endParaRPr lang="en-US" dirty="0"/>
          </a:p>
          <a:p>
            <a:r>
              <a:rPr lang="en-US" dirty="0"/>
              <a:t>Accounting standards which are not applicable to MSMEs (Level II, III and IV) in their entirety:</a:t>
            </a:r>
          </a:p>
          <a:p>
            <a:pPr lvl="1"/>
            <a:r>
              <a:rPr lang="en-US" dirty="0"/>
              <a:t>AS 3-Cash Flow Statement</a:t>
            </a:r>
          </a:p>
          <a:p>
            <a:pPr lvl="1"/>
            <a:r>
              <a:rPr lang="en-US" dirty="0"/>
              <a:t>AS 17- Segment Reporting</a:t>
            </a:r>
          </a:p>
          <a:p>
            <a:pPr lvl="1"/>
            <a:r>
              <a:rPr lang="en-US" dirty="0"/>
              <a:t>AS 20- Earning Per Share</a:t>
            </a:r>
          </a:p>
          <a:p>
            <a:pPr lvl="1"/>
            <a:r>
              <a:rPr lang="en-US" dirty="0"/>
              <a:t>AS 24- Discontinuing Operations</a:t>
            </a:r>
          </a:p>
          <a:p>
            <a:pPr lvl="1"/>
            <a:endParaRPr lang="en-US" dirty="0"/>
          </a:p>
          <a:p>
            <a:r>
              <a:rPr lang="en-US" dirty="0"/>
              <a:t>Accounting standards which are applicable only if MSMEs (Level II, III and IV) choose to prepare:</a:t>
            </a:r>
          </a:p>
          <a:p>
            <a:pPr lvl="1"/>
            <a:r>
              <a:rPr lang="en-US" dirty="0"/>
              <a:t>AS 21- Consolidated Financial Statements</a:t>
            </a:r>
          </a:p>
          <a:p>
            <a:pPr lvl="1"/>
            <a:r>
              <a:rPr lang="en-US" dirty="0"/>
              <a:t>AS 23- Investment in Associates in CFS</a:t>
            </a:r>
          </a:p>
          <a:p>
            <a:pPr lvl="1"/>
            <a:r>
              <a:rPr lang="en-US" dirty="0"/>
              <a:t>AS 27- Investment in Joint Ventures</a:t>
            </a:r>
          </a:p>
          <a:p>
            <a:pPr lvl="1"/>
            <a:r>
              <a:rPr lang="en-US" dirty="0"/>
              <a:t>AS 25- Interim Financial Reporting</a:t>
            </a:r>
          </a:p>
          <a:p>
            <a:endParaRPr lang="en-US" dirty="0"/>
          </a:p>
          <a:p>
            <a:endParaRPr lang="en-US" dirty="0"/>
          </a:p>
          <a:p>
            <a:endParaRPr lang="en-US" dirty="0"/>
          </a:p>
        </p:txBody>
      </p:sp>
      <p:sp>
        <p:nvSpPr>
          <p:cNvPr id="6" name="Slide Number Placeholder 5">
            <a:extLst>
              <a:ext uri="{FF2B5EF4-FFF2-40B4-BE49-F238E27FC236}">
                <a16:creationId xmlns:a16="http://schemas.microsoft.com/office/drawing/2014/main" id="{DC69F8F9-17DF-B2DE-D6D0-F0C53A4E2638}"/>
              </a:ext>
            </a:extLst>
          </p:cNvPr>
          <p:cNvSpPr>
            <a:spLocks noGrp="1"/>
          </p:cNvSpPr>
          <p:nvPr>
            <p:ph type="sldNum" sz="quarter" idx="12"/>
          </p:nvPr>
        </p:nvSpPr>
        <p:spPr/>
        <p:txBody>
          <a:bodyPr/>
          <a:lstStyle/>
          <a:p>
            <a:fld id="{EAAE3423-87CD-A441-942F-8FE960ECF8E1}" type="slidenum">
              <a:rPr lang="en-US" smtClean="0"/>
              <a:t>15</a:t>
            </a:fld>
            <a:endParaRPr lang="en-US"/>
          </a:p>
        </p:txBody>
      </p:sp>
    </p:spTree>
    <p:extLst>
      <p:ext uri="{BB962C8B-B14F-4D97-AF65-F5344CB8AC3E}">
        <p14:creationId xmlns:p14="http://schemas.microsoft.com/office/powerpoint/2010/main" val="283140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C3A16-1AC1-4334-F1B6-9AE5CD116A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ACD5B0-079C-999C-0B75-21B6EB681E54}"/>
              </a:ext>
            </a:extLst>
          </p:cNvPr>
          <p:cNvSpPr>
            <a:spLocks noGrp="1"/>
          </p:cNvSpPr>
          <p:nvPr>
            <p:ph type="title"/>
          </p:nvPr>
        </p:nvSpPr>
        <p:spPr>
          <a:xfrm>
            <a:off x="838200" y="365125"/>
            <a:ext cx="10515600" cy="686435"/>
          </a:xfrm>
        </p:spPr>
        <p:txBody>
          <a:bodyPr>
            <a:normAutofit/>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E3773128-8B14-ECA0-A9EB-427C9A2EAF22}"/>
              </a:ext>
            </a:extLst>
          </p:cNvPr>
          <p:cNvSpPr>
            <a:spLocks noGrp="1"/>
          </p:cNvSpPr>
          <p:nvPr>
            <p:ph idx="1"/>
          </p:nvPr>
        </p:nvSpPr>
        <p:spPr>
          <a:xfrm>
            <a:off x="838200" y="1314450"/>
            <a:ext cx="10515600" cy="4862513"/>
          </a:xfrm>
        </p:spPr>
        <p:txBody>
          <a:bodyPr>
            <a:normAutofit/>
          </a:bodyPr>
          <a:lstStyle/>
          <a:p>
            <a:r>
              <a:rPr lang="en-US" dirty="0"/>
              <a:t>Not applicable in their </a:t>
            </a:r>
            <a:r>
              <a:rPr lang="en-US" dirty="0" err="1"/>
              <a:t>entirttto</a:t>
            </a:r>
            <a:r>
              <a:rPr lang="en-US" dirty="0"/>
              <a:t> Level III and IV Entities </a:t>
            </a:r>
            <a:r>
              <a:rPr lang="en-US" sz="2400" dirty="0"/>
              <a:t>(MSMEs if turnover does not exceed Rs. 50 Cr in preceding year and borrowing does not exceed Rs 10 Cr in the preceding year and which is not a holding or subsidiary of a large entity):</a:t>
            </a:r>
          </a:p>
          <a:p>
            <a:pPr lvl="1"/>
            <a:r>
              <a:rPr lang="en-US" dirty="0"/>
              <a:t>AS 18- Related Party disclosures</a:t>
            </a:r>
          </a:p>
          <a:p>
            <a:pPr lvl="1"/>
            <a:r>
              <a:rPr lang="en-US" dirty="0"/>
              <a:t>AS 28 – Impairment of Assets</a:t>
            </a:r>
          </a:p>
          <a:p>
            <a:pPr lvl="1"/>
            <a:endParaRPr lang="en-US" dirty="0"/>
          </a:p>
          <a:p>
            <a:r>
              <a:rPr lang="en-US" dirty="0"/>
              <a:t>Not applicable to Level IV entities:</a:t>
            </a:r>
          </a:p>
          <a:p>
            <a:pPr lvl="1"/>
            <a:r>
              <a:rPr lang="en-US" dirty="0"/>
              <a:t>AS 14- Accounting for Amalgamations (if no such transaction)</a:t>
            </a:r>
          </a:p>
        </p:txBody>
      </p:sp>
      <p:sp>
        <p:nvSpPr>
          <p:cNvPr id="6" name="Slide Number Placeholder 5">
            <a:extLst>
              <a:ext uri="{FF2B5EF4-FFF2-40B4-BE49-F238E27FC236}">
                <a16:creationId xmlns:a16="http://schemas.microsoft.com/office/drawing/2014/main" id="{BA673730-C146-6A8C-86D7-BAA03869B8AE}"/>
              </a:ext>
            </a:extLst>
          </p:cNvPr>
          <p:cNvSpPr>
            <a:spLocks noGrp="1"/>
          </p:cNvSpPr>
          <p:nvPr>
            <p:ph type="sldNum" sz="quarter" idx="12"/>
          </p:nvPr>
        </p:nvSpPr>
        <p:spPr/>
        <p:txBody>
          <a:bodyPr/>
          <a:lstStyle/>
          <a:p>
            <a:fld id="{EAAE3423-87CD-A441-942F-8FE960ECF8E1}" type="slidenum">
              <a:rPr lang="en-US" smtClean="0"/>
              <a:t>16</a:t>
            </a:fld>
            <a:endParaRPr lang="en-US"/>
          </a:p>
        </p:txBody>
      </p:sp>
    </p:spTree>
    <p:extLst>
      <p:ext uri="{BB962C8B-B14F-4D97-AF65-F5344CB8AC3E}">
        <p14:creationId xmlns:p14="http://schemas.microsoft.com/office/powerpoint/2010/main" val="3739131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1E093-E420-E490-1BC3-1D3BE1BA9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6D580-3902-BA40-3DB1-64E800E2490B}"/>
              </a:ext>
            </a:extLst>
          </p:cNvPr>
          <p:cNvSpPr>
            <a:spLocks noGrp="1"/>
          </p:cNvSpPr>
          <p:nvPr>
            <p:ph type="title"/>
          </p:nvPr>
        </p:nvSpPr>
        <p:spPr>
          <a:xfrm>
            <a:off x="838200" y="365125"/>
            <a:ext cx="10515600" cy="469265"/>
          </a:xfrm>
        </p:spPr>
        <p:txBody>
          <a:bodyPr>
            <a:normAutofit fontScale="90000"/>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A4CFEB19-36B1-9AB0-8081-97153B06CD61}"/>
              </a:ext>
            </a:extLst>
          </p:cNvPr>
          <p:cNvSpPr>
            <a:spLocks noGrp="1"/>
          </p:cNvSpPr>
          <p:nvPr>
            <p:ph idx="1"/>
          </p:nvPr>
        </p:nvSpPr>
        <p:spPr>
          <a:xfrm>
            <a:off x="838200" y="1028700"/>
            <a:ext cx="10515600" cy="5148263"/>
          </a:xfrm>
        </p:spPr>
        <p:txBody>
          <a:bodyPr>
            <a:normAutofit/>
          </a:bodyPr>
          <a:lstStyle/>
          <a:p>
            <a:r>
              <a:rPr lang="en-US" b="1" dirty="0"/>
              <a:t>Relaxations of some of the disclosure requirements to Level II, III and IV entities:</a:t>
            </a:r>
          </a:p>
          <a:p>
            <a:endParaRPr lang="en-US" b="1" dirty="0"/>
          </a:p>
          <a:p>
            <a:pPr lvl="1"/>
            <a:r>
              <a:rPr lang="en-US" dirty="0"/>
              <a:t>AS 15- Employee Benefits- Paras 11-16, 46,139, 50-116, 117-123 and 129-131.</a:t>
            </a:r>
          </a:p>
          <a:p>
            <a:pPr lvl="1"/>
            <a:endParaRPr lang="en-US" dirty="0"/>
          </a:p>
          <a:p>
            <a:pPr lvl="1"/>
            <a:r>
              <a:rPr lang="en-US" dirty="0"/>
              <a:t>AS 19- Leases- Para 22(c),(e) and (f), Para 25 (a),(b) and (e), Para 37(a)(,(f) and (g), Para 38 and Para 46 (b), 9d) and (e).</a:t>
            </a:r>
          </a:p>
          <a:p>
            <a:pPr lvl="1"/>
            <a:endParaRPr lang="en-US" dirty="0"/>
          </a:p>
          <a:p>
            <a:pPr lvl="1"/>
            <a:r>
              <a:rPr lang="en-US" dirty="0"/>
              <a:t>AS 28-Impairment of Assets (to Level II and III only),- Para 121(g)</a:t>
            </a:r>
          </a:p>
          <a:p>
            <a:pPr lvl="1"/>
            <a:endParaRPr lang="en-US" dirty="0"/>
          </a:p>
          <a:p>
            <a:pPr lvl="1"/>
            <a:r>
              <a:rPr lang="en-US" dirty="0"/>
              <a:t>As 29- Provisions, Contingent Liabilities and Contingent Assets- Para 66 and 67.</a:t>
            </a:r>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6" name="Slide Number Placeholder 5">
            <a:extLst>
              <a:ext uri="{FF2B5EF4-FFF2-40B4-BE49-F238E27FC236}">
                <a16:creationId xmlns:a16="http://schemas.microsoft.com/office/drawing/2014/main" id="{CC340AAC-801F-34E1-1971-70F28BF3AC8B}"/>
              </a:ext>
            </a:extLst>
          </p:cNvPr>
          <p:cNvSpPr>
            <a:spLocks noGrp="1"/>
          </p:cNvSpPr>
          <p:nvPr>
            <p:ph type="sldNum" sz="quarter" idx="12"/>
          </p:nvPr>
        </p:nvSpPr>
        <p:spPr/>
        <p:txBody>
          <a:bodyPr/>
          <a:lstStyle/>
          <a:p>
            <a:fld id="{EAAE3423-87CD-A441-942F-8FE960ECF8E1}" type="slidenum">
              <a:rPr lang="en-US" smtClean="0"/>
              <a:t>17</a:t>
            </a:fld>
            <a:endParaRPr lang="en-US"/>
          </a:p>
        </p:txBody>
      </p:sp>
    </p:spTree>
    <p:extLst>
      <p:ext uri="{BB962C8B-B14F-4D97-AF65-F5344CB8AC3E}">
        <p14:creationId xmlns:p14="http://schemas.microsoft.com/office/powerpoint/2010/main" val="4005098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FCF32-6C63-32D1-07AA-5DCB76A8F0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5B55F7-44D6-494C-C160-1DB7BD4C12D2}"/>
              </a:ext>
            </a:extLst>
          </p:cNvPr>
          <p:cNvSpPr>
            <a:spLocks noGrp="1"/>
          </p:cNvSpPr>
          <p:nvPr>
            <p:ph type="title"/>
          </p:nvPr>
        </p:nvSpPr>
        <p:spPr>
          <a:xfrm>
            <a:off x="838200" y="365125"/>
            <a:ext cx="10515600" cy="469265"/>
          </a:xfrm>
        </p:spPr>
        <p:txBody>
          <a:bodyPr>
            <a:normAutofit fontScale="90000"/>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2470A5E3-610C-5F90-84D9-5F3160AADF22}"/>
              </a:ext>
            </a:extLst>
          </p:cNvPr>
          <p:cNvSpPr>
            <a:spLocks noGrp="1"/>
          </p:cNvSpPr>
          <p:nvPr>
            <p:ph idx="1"/>
          </p:nvPr>
        </p:nvSpPr>
        <p:spPr>
          <a:xfrm>
            <a:off x="838200" y="1028700"/>
            <a:ext cx="10515600" cy="5148263"/>
          </a:xfrm>
        </p:spPr>
        <p:txBody>
          <a:bodyPr>
            <a:normAutofit/>
          </a:bodyPr>
          <a:lstStyle/>
          <a:p>
            <a:r>
              <a:rPr lang="en-US" b="1" dirty="0"/>
              <a:t>Relaxations of some of the disclosure requirements to Level III and IV entities:</a:t>
            </a:r>
          </a:p>
          <a:p>
            <a:endParaRPr lang="en-US" b="1" dirty="0"/>
          </a:p>
          <a:p>
            <a:pPr lvl="1"/>
            <a:r>
              <a:rPr lang="en-US" dirty="0"/>
              <a:t>AS 10- PPE- Para 87 relating to encouraged disclosure</a:t>
            </a:r>
          </a:p>
          <a:p>
            <a:pPr lvl="1"/>
            <a:endParaRPr lang="en-US" dirty="0"/>
          </a:p>
          <a:p>
            <a:pPr lvl="1"/>
            <a:r>
              <a:rPr lang="en-US" dirty="0"/>
              <a:t>AS 11- The Effect of Changes in Foreign Exchange Rates- Para 44 relating to encouraged disclosure</a:t>
            </a:r>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6" name="Slide Number Placeholder 5">
            <a:extLst>
              <a:ext uri="{FF2B5EF4-FFF2-40B4-BE49-F238E27FC236}">
                <a16:creationId xmlns:a16="http://schemas.microsoft.com/office/drawing/2014/main" id="{7DCE8BEE-9A78-2658-A8CD-0C432A1D6A55}"/>
              </a:ext>
            </a:extLst>
          </p:cNvPr>
          <p:cNvSpPr>
            <a:spLocks noGrp="1"/>
          </p:cNvSpPr>
          <p:nvPr>
            <p:ph type="sldNum" sz="quarter" idx="12"/>
          </p:nvPr>
        </p:nvSpPr>
        <p:spPr/>
        <p:txBody>
          <a:bodyPr/>
          <a:lstStyle/>
          <a:p>
            <a:fld id="{EAAE3423-87CD-A441-942F-8FE960ECF8E1}" type="slidenum">
              <a:rPr lang="en-US" smtClean="0"/>
              <a:t>18</a:t>
            </a:fld>
            <a:endParaRPr lang="en-US"/>
          </a:p>
        </p:txBody>
      </p:sp>
    </p:spTree>
    <p:extLst>
      <p:ext uri="{BB962C8B-B14F-4D97-AF65-F5344CB8AC3E}">
        <p14:creationId xmlns:p14="http://schemas.microsoft.com/office/powerpoint/2010/main" val="3585203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CCF96-F9D1-7F3E-C709-6A3296902D16}"/>
              </a:ext>
            </a:extLst>
          </p:cNvPr>
          <p:cNvSpPr>
            <a:spLocks noGrp="1"/>
          </p:cNvSpPr>
          <p:nvPr>
            <p:ph type="title"/>
          </p:nvPr>
        </p:nvSpPr>
        <p:spPr/>
        <p:txBody>
          <a:bodyPr>
            <a:normAutofit/>
          </a:bodyPr>
          <a:lstStyle/>
          <a:p>
            <a:pPr algn="ctr"/>
            <a:r>
              <a:rPr lang="en-IN" sz="3200" b="1" dirty="0">
                <a:solidFill>
                  <a:srgbClr val="FF0000"/>
                </a:solidFill>
              </a:rPr>
              <a:t>Guidance Note on Financial Statements for </a:t>
            </a:r>
            <a:br>
              <a:rPr lang="en-IN" sz="3200" b="1" dirty="0">
                <a:solidFill>
                  <a:srgbClr val="FF0000"/>
                </a:solidFill>
              </a:rPr>
            </a:br>
            <a:r>
              <a:rPr lang="en-IN" sz="3200" b="1" dirty="0">
                <a:solidFill>
                  <a:srgbClr val="FF0000"/>
                </a:solidFill>
              </a:rPr>
              <a:t>Non Corporate Entities </a:t>
            </a:r>
            <a:r>
              <a:rPr lang="en-US" sz="3200" dirty="0">
                <a:solidFill>
                  <a:srgbClr val="FF0000"/>
                </a:solidFill>
              </a:rPr>
              <a:t>- objectives</a:t>
            </a:r>
          </a:p>
        </p:txBody>
      </p:sp>
      <p:sp>
        <p:nvSpPr>
          <p:cNvPr id="3" name="Content Placeholder 2">
            <a:extLst>
              <a:ext uri="{FF2B5EF4-FFF2-40B4-BE49-F238E27FC236}">
                <a16:creationId xmlns:a16="http://schemas.microsoft.com/office/drawing/2014/main" id="{65406BBA-B8FA-0F8B-E8ED-0193DE2D183B}"/>
              </a:ext>
            </a:extLst>
          </p:cNvPr>
          <p:cNvSpPr>
            <a:spLocks noGrp="1"/>
          </p:cNvSpPr>
          <p:nvPr>
            <p:ph idx="1"/>
          </p:nvPr>
        </p:nvSpPr>
        <p:spPr/>
        <p:txBody>
          <a:bodyPr>
            <a:normAutofit lnSpcReduction="10000"/>
          </a:bodyPr>
          <a:lstStyle/>
          <a:p>
            <a:pPr marL="342900" indent="-342900" algn="just">
              <a:spcAft>
                <a:spcPts val="400"/>
              </a:spcAft>
              <a:buSzPct val="100000"/>
            </a:pPr>
            <a:r>
              <a:rPr lang="en-US" dirty="0">
                <a:solidFill>
                  <a:srgbClr val="1A1A2E"/>
                </a:solidFill>
                <a:ea typeface="Calibri" pitchFamily="34" charset="-122"/>
                <a:cs typeface="Calibri" pitchFamily="34" charset="-120"/>
              </a:rPr>
              <a:t>Issued by Accounting Standards Board of ICAI.</a:t>
            </a:r>
          </a:p>
          <a:p>
            <a:pPr algn="just"/>
            <a:r>
              <a:rPr lang="en-IN" dirty="0"/>
              <a:t>To enhance the quality and comprehensiveness of financial statements of non-corporate entities and to prescribe authoritative guidance for the members of ICAI for the effective implementation of Accounting Standards for preparation of financial statements of such entities.</a:t>
            </a:r>
          </a:p>
          <a:p>
            <a:pPr algn="just"/>
            <a:r>
              <a:rPr lang="en-US" dirty="0">
                <a:solidFill>
                  <a:srgbClr val="1A1A2E"/>
                </a:solidFill>
                <a:ea typeface="Calibri" pitchFamily="34" charset="-122"/>
                <a:cs typeface="Calibri" pitchFamily="34" charset="-120"/>
              </a:rPr>
              <a:t>Focuses on ensuring uniformity and comparability in financial statements of non- corporate entities.</a:t>
            </a:r>
            <a:endParaRPr lang="en-US" dirty="0"/>
          </a:p>
          <a:p>
            <a:pPr marL="342900" indent="-342900" algn="just">
              <a:spcAft>
                <a:spcPts val="400"/>
              </a:spcAft>
              <a:buSzPct val="100000"/>
            </a:pPr>
            <a:r>
              <a:rPr lang="en-US" dirty="0">
                <a:solidFill>
                  <a:srgbClr val="1A1A2E"/>
                </a:solidFill>
                <a:ea typeface="Calibri" pitchFamily="34" charset="-122"/>
                <a:cs typeface="Calibri" pitchFamily="34" charset="-120"/>
              </a:rPr>
              <a:t>Guidance to auditors on their responsibilities while auditing such entities.</a:t>
            </a:r>
            <a:endParaRPr lang="en-US" dirty="0"/>
          </a:p>
          <a:p>
            <a:endParaRPr lang="en-US" dirty="0"/>
          </a:p>
        </p:txBody>
      </p:sp>
      <p:sp>
        <p:nvSpPr>
          <p:cNvPr id="6" name="Slide Number Placeholder 5">
            <a:extLst>
              <a:ext uri="{FF2B5EF4-FFF2-40B4-BE49-F238E27FC236}">
                <a16:creationId xmlns:a16="http://schemas.microsoft.com/office/drawing/2014/main" id="{BF9E1FE4-A015-B43D-30B2-A85475B09A11}"/>
              </a:ext>
            </a:extLst>
          </p:cNvPr>
          <p:cNvSpPr>
            <a:spLocks noGrp="1"/>
          </p:cNvSpPr>
          <p:nvPr>
            <p:ph type="sldNum" sz="quarter" idx="12"/>
          </p:nvPr>
        </p:nvSpPr>
        <p:spPr/>
        <p:txBody>
          <a:bodyPr/>
          <a:lstStyle/>
          <a:p>
            <a:fld id="{EAAE3423-87CD-A441-942F-8FE960ECF8E1}" type="slidenum">
              <a:rPr lang="en-US" smtClean="0"/>
              <a:t>1</a:t>
            </a:fld>
            <a:endParaRPr lang="en-US"/>
          </a:p>
        </p:txBody>
      </p:sp>
    </p:spTree>
    <p:extLst>
      <p:ext uri="{BB962C8B-B14F-4D97-AF65-F5344CB8AC3E}">
        <p14:creationId xmlns:p14="http://schemas.microsoft.com/office/powerpoint/2010/main" val="3145637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4BB84-F6F7-A31D-4AFE-7AE45636E1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8FA05C-00F4-EB47-A7CB-577905B52E5D}"/>
              </a:ext>
            </a:extLst>
          </p:cNvPr>
          <p:cNvSpPr>
            <a:spLocks noGrp="1"/>
          </p:cNvSpPr>
          <p:nvPr>
            <p:ph type="title"/>
          </p:nvPr>
        </p:nvSpPr>
        <p:spPr>
          <a:xfrm>
            <a:off x="838200" y="365125"/>
            <a:ext cx="10515600" cy="469265"/>
          </a:xfrm>
        </p:spPr>
        <p:txBody>
          <a:bodyPr>
            <a:normAutofit fontScale="90000"/>
          </a:bodyPr>
          <a:lstStyle/>
          <a:p>
            <a:pPr algn="ctr"/>
            <a:r>
              <a:rPr lang="en-US" sz="3600" dirty="0">
                <a:solidFill>
                  <a:srgbClr val="FF0000"/>
                </a:solidFill>
              </a:rPr>
              <a:t>Applicability of Accounting Standards to NCEs</a:t>
            </a:r>
          </a:p>
        </p:txBody>
      </p:sp>
      <p:sp>
        <p:nvSpPr>
          <p:cNvPr id="3" name="Content Placeholder 2">
            <a:extLst>
              <a:ext uri="{FF2B5EF4-FFF2-40B4-BE49-F238E27FC236}">
                <a16:creationId xmlns:a16="http://schemas.microsoft.com/office/drawing/2014/main" id="{1C037C8C-41DF-69BE-D503-5835FFA007B7}"/>
              </a:ext>
            </a:extLst>
          </p:cNvPr>
          <p:cNvSpPr>
            <a:spLocks noGrp="1"/>
          </p:cNvSpPr>
          <p:nvPr>
            <p:ph idx="1"/>
          </p:nvPr>
        </p:nvSpPr>
        <p:spPr>
          <a:xfrm>
            <a:off x="838200" y="1028700"/>
            <a:ext cx="10515600" cy="5148263"/>
          </a:xfrm>
        </p:spPr>
        <p:txBody>
          <a:bodyPr>
            <a:normAutofit/>
          </a:bodyPr>
          <a:lstStyle/>
          <a:p>
            <a:r>
              <a:rPr lang="en-US" b="1" dirty="0"/>
              <a:t>Relaxations of some of the disclosure requirements to IV entities:</a:t>
            </a:r>
          </a:p>
          <a:p>
            <a:pPr marL="457200" lvl="1" indent="0">
              <a:buNone/>
            </a:pPr>
            <a:endParaRPr lang="en-US" dirty="0"/>
          </a:p>
          <a:p>
            <a:pPr lvl="1"/>
            <a:r>
              <a:rPr lang="en-US" dirty="0"/>
              <a:t>AS 22- Accounting for Taxes on Income- Para 4.4, 9, 20 and 27-28.</a:t>
            </a:r>
          </a:p>
          <a:p>
            <a:pPr lvl="1"/>
            <a:endParaRPr lang="en-US" dirty="0"/>
          </a:p>
          <a:p>
            <a:pPr lvl="1"/>
            <a:r>
              <a:rPr lang="en-US" dirty="0"/>
              <a:t>AS 26-Intangible Assets- Para 90(d)(iii) and 98</a:t>
            </a:r>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
        <p:nvSpPr>
          <p:cNvPr id="6" name="Slide Number Placeholder 5">
            <a:extLst>
              <a:ext uri="{FF2B5EF4-FFF2-40B4-BE49-F238E27FC236}">
                <a16:creationId xmlns:a16="http://schemas.microsoft.com/office/drawing/2014/main" id="{B9DAE1EB-2669-BDA2-40E7-B4F13F9388BD}"/>
              </a:ext>
            </a:extLst>
          </p:cNvPr>
          <p:cNvSpPr>
            <a:spLocks noGrp="1"/>
          </p:cNvSpPr>
          <p:nvPr>
            <p:ph type="sldNum" sz="quarter" idx="12"/>
          </p:nvPr>
        </p:nvSpPr>
        <p:spPr/>
        <p:txBody>
          <a:bodyPr/>
          <a:lstStyle/>
          <a:p>
            <a:fld id="{EAAE3423-87CD-A441-942F-8FE960ECF8E1}" type="slidenum">
              <a:rPr lang="en-US" smtClean="0"/>
              <a:t>19</a:t>
            </a:fld>
            <a:endParaRPr lang="en-US"/>
          </a:p>
        </p:txBody>
      </p:sp>
    </p:spTree>
    <p:extLst>
      <p:ext uri="{BB962C8B-B14F-4D97-AF65-F5344CB8AC3E}">
        <p14:creationId xmlns:p14="http://schemas.microsoft.com/office/powerpoint/2010/main" val="1302241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62CB7-C94D-0E3B-9BCD-0B082F6E552B}"/>
              </a:ext>
            </a:extLst>
          </p:cNvPr>
          <p:cNvSpPr>
            <a:spLocks noGrp="1"/>
          </p:cNvSpPr>
          <p:nvPr>
            <p:ph type="title"/>
          </p:nvPr>
        </p:nvSpPr>
        <p:spPr>
          <a:xfrm>
            <a:off x="838200" y="365126"/>
            <a:ext cx="10515600" cy="1028246"/>
          </a:xfrm>
        </p:spPr>
        <p:txBody>
          <a:bodyPr>
            <a:normAutofit/>
          </a:bodyPr>
          <a:lstStyle/>
          <a:p>
            <a:pPr algn="ctr"/>
            <a:r>
              <a:rPr lang="en-US" sz="3600" dirty="0">
                <a:solidFill>
                  <a:srgbClr val="FF0000"/>
                </a:solidFill>
              </a:rPr>
              <a:t>The Guidance Note on FS for NCEs</a:t>
            </a:r>
          </a:p>
        </p:txBody>
      </p:sp>
      <p:sp>
        <p:nvSpPr>
          <p:cNvPr id="3" name="Content Placeholder 2">
            <a:extLst>
              <a:ext uri="{FF2B5EF4-FFF2-40B4-BE49-F238E27FC236}">
                <a16:creationId xmlns:a16="http://schemas.microsoft.com/office/drawing/2014/main" id="{0023BB2C-5FE4-9602-404B-590A868DFA7D}"/>
              </a:ext>
            </a:extLst>
          </p:cNvPr>
          <p:cNvSpPr>
            <a:spLocks noGrp="1"/>
          </p:cNvSpPr>
          <p:nvPr>
            <p:ph idx="1"/>
          </p:nvPr>
        </p:nvSpPr>
        <p:spPr>
          <a:xfrm>
            <a:off x="838200" y="1545771"/>
            <a:ext cx="10515600" cy="4631192"/>
          </a:xfrm>
        </p:spPr>
        <p:txBody>
          <a:bodyPr/>
          <a:lstStyle/>
          <a:p>
            <a:pPr algn="just"/>
            <a:r>
              <a:rPr lang="en-US" b="1" dirty="0"/>
              <a:t>The Guidance Note </a:t>
            </a:r>
            <a:r>
              <a:rPr lang="en-US" dirty="0"/>
              <a:t>includes illustrative formats of financial statements based on compliance of accounting standards.</a:t>
            </a:r>
          </a:p>
          <a:p>
            <a:pPr algn="just"/>
            <a:endParaRPr lang="en-US" dirty="0"/>
          </a:p>
          <a:p>
            <a:pPr algn="just"/>
            <a:r>
              <a:rPr lang="en-US" dirty="0"/>
              <a:t>The ASB has also issued FAQs on implementation of the Guidance Note.</a:t>
            </a:r>
          </a:p>
          <a:p>
            <a:pPr marL="0" indent="0" algn="just">
              <a:buNone/>
            </a:pPr>
            <a:endParaRPr lang="en-US" dirty="0"/>
          </a:p>
          <a:p>
            <a:pPr algn="just"/>
            <a:r>
              <a:rPr lang="en-US" dirty="0"/>
              <a:t>ASB has issued Excel files of these formats of financial statements for convenience of the users.</a:t>
            </a:r>
          </a:p>
        </p:txBody>
      </p:sp>
      <p:sp>
        <p:nvSpPr>
          <p:cNvPr id="6" name="Slide Number Placeholder 5">
            <a:extLst>
              <a:ext uri="{FF2B5EF4-FFF2-40B4-BE49-F238E27FC236}">
                <a16:creationId xmlns:a16="http://schemas.microsoft.com/office/drawing/2014/main" id="{856879E5-9567-4BBB-2145-443730565361}"/>
              </a:ext>
            </a:extLst>
          </p:cNvPr>
          <p:cNvSpPr>
            <a:spLocks noGrp="1"/>
          </p:cNvSpPr>
          <p:nvPr>
            <p:ph type="sldNum" sz="quarter" idx="12"/>
          </p:nvPr>
        </p:nvSpPr>
        <p:spPr/>
        <p:txBody>
          <a:bodyPr/>
          <a:lstStyle/>
          <a:p>
            <a:fld id="{EAAE3423-87CD-A441-942F-8FE960ECF8E1}" type="slidenum">
              <a:rPr lang="en-US" smtClean="0"/>
              <a:t>20</a:t>
            </a:fld>
            <a:endParaRPr lang="en-US"/>
          </a:p>
        </p:txBody>
      </p:sp>
    </p:spTree>
    <p:extLst>
      <p:ext uri="{BB962C8B-B14F-4D97-AF65-F5344CB8AC3E}">
        <p14:creationId xmlns:p14="http://schemas.microsoft.com/office/powerpoint/2010/main" val="17320500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6FA0-B28C-A979-2025-CB081712A523}"/>
              </a:ext>
            </a:extLst>
          </p:cNvPr>
          <p:cNvSpPr>
            <a:spLocks noGrp="1"/>
          </p:cNvSpPr>
          <p:nvPr>
            <p:ph type="title"/>
          </p:nvPr>
        </p:nvSpPr>
        <p:spPr>
          <a:xfrm>
            <a:off x="838200" y="365126"/>
            <a:ext cx="10515600" cy="1013970"/>
          </a:xfrm>
        </p:spPr>
        <p:txBody>
          <a:bodyPr>
            <a:normAutofit/>
          </a:bodyPr>
          <a:lstStyle/>
          <a:p>
            <a:pPr algn="ctr"/>
            <a:r>
              <a:rPr lang="en-US" sz="3600" dirty="0">
                <a:solidFill>
                  <a:srgbClr val="FF0000"/>
                </a:solidFill>
              </a:rPr>
              <a:t>Basis of accounting</a:t>
            </a:r>
          </a:p>
        </p:txBody>
      </p:sp>
      <p:sp>
        <p:nvSpPr>
          <p:cNvPr id="3" name="Content Placeholder 2">
            <a:extLst>
              <a:ext uri="{FF2B5EF4-FFF2-40B4-BE49-F238E27FC236}">
                <a16:creationId xmlns:a16="http://schemas.microsoft.com/office/drawing/2014/main" id="{9F0B60C9-573E-8902-65A0-9D4D199BE0AB}"/>
              </a:ext>
            </a:extLst>
          </p:cNvPr>
          <p:cNvSpPr>
            <a:spLocks noGrp="1"/>
          </p:cNvSpPr>
          <p:nvPr>
            <p:ph idx="1"/>
          </p:nvPr>
        </p:nvSpPr>
        <p:spPr>
          <a:xfrm>
            <a:off x="838200" y="1578429"/>
            <a:ext cx="10515600" cy="4598534"/>
          </a:xfrm>
        </p:spPr>
        <p:txBody>
          <a:bodyPr/>
          <a:lstStyle/>
          <a:p>
            <a:pPr marL="0" indent="0" algn="just">
              <a:buNone/>
            </a:pPr>
            <a:r>
              <a:rPr lang="en-US" dirty="0"/>
              <a:t>The objectives of financial statements can best be achieved by adoption of accrual basis of accounting. Therefore, ASB of ICAI encourages NCEs to prepare financial statement on accrual basis of accounting.</a:t>
            </a:r>
          </a:p>
          <a:p>
            <a:pPr marL="0" indent="0" algn="just">
              <a:buNone/>
            </a:pPr>
            <a:endParaRPr lang="en-US" dirty="0"/>
          </a:p>
          <a:p>
            <a:pPr marL="0" indent="0" algn="just">
              <a:buNone/>
            </a:pPr>
            <a:r>
              <a:rPr lang="en-US" dirty="0"/>
              <a:t>Since tax laws governing these entities allow Cash basis of accounting, accordingly NCEs are permitted to maintain their books of accounts under Cash basis of accounting.</a:t>
            </a:r>
          </a:p>
          <a:p>
            <a:endParaRPr lang="en-US" dirty="0"/>
          </a:p>
        </p:txBody>
      </p:sp>
      <p:sp>
        <p:nvSpPr>
          <p:cNvPr id="6" name="Slide Number Placeholder 5">
            <a:extLst>
              <a:ext uri="{FF2B5EF4-FFF2-40B4-BE49-F238E27FC236}">
                <a16:creationId xmlns:a16="http://schemas.microsoft.com/office/drawing/2014/main" id="{1F63FDA6-933C-F737-7C41-41E39117C47F}"/>
              </a:ext>
            </a:extLst>
          </p:cNvPr>
          <p:cNvSpPr>
            <a:spLocks noGrp="1"/>
          </p:cNvSpPr>
          <p:nvPr>
            <p:ph type="sldNum" sz="quarter" idx="12"/>
          </p:nvPr>
        </p:nvSpPr>
        <p:spPr/>
        <p:txBody>
          <a:bodyPr/>
          <a:lstStyle/>
          <a:p>
            <a:fld id="{EAAE3423-87CD-A441-942F-8FE960ECF8E1}" type="slidenum">
              <a:rPr lang="en-US" smtClean="0"/>
              <a:t>21</a:t>
            </a:fld>
            <a:endParaRPr lang="en-US"/>
          </a:p>
        </p:txBody>
      </p:sp>
    </p:spTree>
    <p:extLst>
      <p:ext uri="{BB962C8B-B14F-4D97-AF65-F5344CB8AC3E}">
        <p14:creationId xmlns:p14="http://schemas.microsoft.com/office/powerpoint/2010/main" val="15819829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89FC4F-FCDF-92EB-DC06-4AAB92E0495C}"/>
              </a:ext>
            </a:extLst>
          </p:cNvPr>
          <p:cNvSpPr>
            <a:spLocks noGrp="1"/>
          </p:cNvSpPr>
          <p:nvPr>
            <p:ph type="title"/>
          </p:nvPr>
        </p:nvSpPr>
        <p:spPr/>
        <p:txBody>
          <a:bodyPr>
            <a:normAutofit/>
          </a:bodyPr>
          <a:lstStyle/>
          <a:p>
            <a:pPr algn="ctr"/>
            <a:r>
              <a:rPr lang="en-US" sz="3600" dirty="0">
                <a:solidFill>
                  <a:srgbClr val="FF0000"/>
                </a:solidFill>
              </a:rPr>
              <a:t>Cash Basis of Accounting</a:t>
            </a:r>
          </a:p>
        </p:txBody>
      </p:sp>
      <p:sp>
        <p:nvSpPr>
          <p:cNvPr id="3" name="Content Placeholder 2">
            <a:extLst>
              <a:ext uri="{FF2B5EF4-FFF2-40B4-BE49-F238E27FC236}">
                <a16:creationId xmlns:a16="http://schemas.microsoft.com/office/drawing/2014/main" id="{16337F18-3CB4-46BA-084B-5FA86BA498A4}"/>
              </a:ext>
            </a:extLst>
          </p:cNvPr>
          <p:cNvSpPr>
            <a:spLocks noGrp="1"/>
          </p:cNvSpPr>
          <p:nvPr>
            <p:ph idx="1"/>
          </p:nvPr>
        </p:nvSpPr>
        <p:spPr/>
        <p:txBody>
          <a:bodyPr/>
          <a:lstStyle/>
          <a:p>
            <a:r>
              <a:rPr lang="en-US" dirty="0"/>
              <a:t>Cash basis of accounting: transactions are recorded when the related cash receipts or cash payments take place. The revenue is recognised when cash is actually received. Similarly, expenses are recorded when the related payments are made.</a:t>
            </a:r>
          </a:p>
          <a:p>
            <a:endParaRPr lang="en-US" dirty="0"/>
          </a:p>
          <a:p>
            <a:r>
              <a:rPr lang="en-US" dirty="0"/>
              <a:t>Financial statements prepared under the cash basis provide users with information about the sources of cash inflows during the period and the purposes for which cash was used and the cash balances at the beginning and closing of the reporting period.</a:t>
            </a:r>
          </a:p>
          <a:p>
            <a:endParaRPr lang="en-US" dirty="0"/>
          </a:p>
        </p:txBody>
      </p:sp>
      <p:sp>
        <p:nvSpPr>
          <p:cNvPr id="6" name="Slide Number Placeholder 5">
            <a:extLst>
              <a:ext uri="{FF2B5EF4-FFF2-40B4-BE49-F238E27FC236}">
                <a16:creationId xmlns:a16="http://schemas.microsoft.com/office/drawing/2014/main" id="{C991792D-7D0C-41E6-5204-CFAE66A9B44B}"/>
              </a:ext>
            </a:extLst>
          </p:cNvPr>
          <p:cNvSpPr>
            <a:spLocks noGrp="1"/>
          </p:cNvSpPr>
          <p:nvPr>
            <p:ph type="sldNum" sz="quarter" idx="12"/>
          </p:nvPr>
        </p:nvSpPr>
        <p:spPr/>
        <p:txBody>
          <a:bodyPr/>
          <a:lstStyle/>
          <a:p>
            <a:fld id="{EAAE3423-87CD-A441-942F-8FE960ECF8E1}" type="slidenum">
              <a:rPr lang="en-US" smtClean="0"/>
              <a:t>22</a:t>
            </a:fld>
            <a:endParaRPr lang="en-US"/>
          </a:p>
        </p:txBody>
      </p:sp>
    </p:spTree>
    <p:extLst>
      <p:ext uri="{BB962C8B-B14F-4D97-AF65-F5344CB8AC3E}">
        <p14:creationId xmlns:p14="http://schemas.microsoft.com/office/powerpoint/2010/main" val="32998592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31A20-F6AA-5C87-D047-EDFBBE61DAAE}"/>
              </a:ext>
            </a:extLst>
          </p:cNvPr>
          <p:cNvSpPr>
            <a:spLocks noGrp="1"/>
          </p:cNvSpPr>
          <p:nvPr>
            <p:ph type="title"/>
          </p:nvPr>
        </p:nvSpPr>
        <p:spPr/>
        <p:txBody>
          <a:bodyPr>
            <a:normAutofit/>
          </a:bodyPr>
          <a:lstStyle/>
          <a:p>
            <a:pPr algn="ctr"/>
            <a:r>
              <a:rPr lang="en-US" sz="3600" dirty="0">
                <a:solidFill>
                  <a:srgbClr val="FF0000"/>
                </a:solidFill>
              </a:rPr>
              <a:t>Technical Guide on Preparation of Financial Statements under Cash Basis of Accounting (Feb. 2024)</a:t>
            </a:r>
          </a:p>
        </p:txBody>
      </p:sp>
      <p:sp>
        <p:nvSpPr>
          <p:cNvPr id="3" name="Content Placeholder 2">
            <a:extLst>
              <a:ext uri="{FF2B5EF4-FFF2-40B4-BE49-F238E27FC236}">
                <a16:creationId xmlns:a16="http://schemas.microsoft.com/office/drawing/2014/main" id="{38466EA7-28E8-BDBF-949F-8C1698F00C0D}"/>
              </a:ext>
            </a:extLst>
          </p:cNvPr>
          <p:cNvSpPr>
            <a:spLocks noGrp="1"/>
          </p:cNvSpPr>
          <p:nvPr>
            <p:ph idx="1"/>
          </p:nvPr>
        </p:nvSpPr>
        <p:spPr/>
        <p:txBody>
          <a:bodyPr>
            <a:normAutofit/>
          </a:bodyPr>
          <a:lstStyle/>
          <a:p>
            <a:pPr algn="just"/>
            <a:r>
              <a:rPr lang="en-US" dirty="0"/>
              <a:t>It provides guidance in application of accounting principles pertaining to recognition, measurement, presentation and disclosure of various items of income and expenses, assets and liabilities in the financial statements in the context of cash basis of accounting.</a:t>
            </a:r>
          </a:p>
          <a:p>
            <a:pPr algn="just"/>
            <a:endParaRPr lang="en-US" dirty="0"/>
          </a:p>
          <a:p>
            <a:endParaRPr lang="en-US" dirty="0"/>
          </a:p>
        </p:txBody>
      </p:sp>
      <p:sp>
        <p:nvSpPr>
          <p:cNvPr id="6" name="Slide Number Placeholder 5">
            <a:extLst>
              <a:ext uri="{FF2B5EF4-FFF2-40B4-BE49-F238E27FC236}">
                <a16:creationId xmlns:a16="http://schemas.microsoft.com/office/drawing/2014/main" id="{1DD95B9B-6DCD-9A5C-4398-E5E8DD384E69}"/>
              </a:ext>
            </a:extLst>
          </p:cNvPr>
          <p:cNvSpPr>
            <a:spLocks noGrp="1"/>
          </p:cNvSpPr>
          <p:nvPr>
            <p:ph type="sldNum" sz="quarter" idx="12"/>
          </p:nvPr>
        </p:nvSpPr>
        <p:spPr/>
        <p:txBody>
          <a:bodyPr/>
          <a:lstStyle/>
          <a:p>
            <a:fld id="{EAAE3423-87CD-A441-942F-8FE960ECF8E1}" type="slidenum">
              <a:rPr lang="en-US" smtClean="0"/>
              <a:t>23</a:t>
            </a:fld>
            <a:endParaRPr lang="en-US"/>
          </a:p>
        </p:txBody>
      </p:sp>
    </p:spTree>
    <p:extLst>
      <p:ext uri="{BB962C8B-B14F-4D97-AF65-F5344CB8AC3E}">
        <p14:creationId xmlns:p14="http://schemas.microsoft.com/office/powerpoint/2010/main" val="29616126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2662A-2116-0EC0-D753-44E1E53836FE}"/>
              </a:ext>
            </a:extLst>
          </p:cNvPr>
          <p:cNvSpPr>
            <a:spLocks noGrp="1"/>
          </p:cNvSpPr>
          <p:nvPr>
            <p:ph type="title"/>
          </p:nvPr>
        </p:nvSpPr>
        <p:spPr>
          <a:xfrm>
            <a:off x="838200" y="365125"/>
            <a:ext cx="10515600" cy="1029335"/>
          </a:xfrm>
        </p:spPr>
        <p:txBody>
          <a:bodyPr>
            <a:normAutofit fontScale="90000"/>
          </a:bodyPr>
          <a:lstStyle/>
          <a:p>
            <a:pPr algn="ctr"/>
            <a:r>
              <a:rPr lang="en-US" sz="3600" dirty="0">
                <a:solidFill>
                  <a:srgbClr val="FF0000"/>
                </a:solidFill>
              </a:rPr>
              <a:t>Compliance with Accounting Standards while following cash basis of accounting</a:t>
            </a:r>
            <a:endParaRPr lang="en-US" sz="3600" dirty="0"/>
          </a:p>
        </p:txBody>
      </p:sp>
      <p:sp>
        <p:nvSpPr>
          <p:cNvPr id="3" name="Content Placeholder 2">
            <a:extLst>
              <a:ext uri="{FF2B5EF4-FFF2-40B4-BE49-F238E27FC236}">
                <a16:creationId xmlns:a16="http://schemas.microsoft.com/office/drawing/2014/main" id="{B39F8949-DEA8-52CA-4FAF-CB395105D299}"/>
              </a:ext>
            </a:extLst>
          </p:cNvPr>
          <p:cNvSpPr>
            <a:spLocks noGrp="1"/>
          </p:cNvSpPr>
          <p:nvPr>
            <p:ph idx="1"/>
          </p:nvPr>
        </p:nvSpPr>
        <p:spPr>
          <a:xfrm>
            <a:off x="838200" y="1543050"/>
            <a:ext cx="10515600" cy="4633913"/>
          </a:xfrm>
        </p:spPr>
        <p:txBody>
          <a:bodyPr>
            <a:normAutofit fontScale="92500" lnSpcReduction="20000"/>
          </a:bodyPr>
          <a:lstStyle/>
          <a:p>
            <a:pPr algn="just"/>
            <a:r>
              <a:rPr lang="en-IN" dirty="0"/>
              <a:t>The Technical Guide explains that for recognition criteria shall be as provided in the accounting standard and measurement of elements of financial statements under cash basis of accounting, predominant consideration will be of cash flows.</a:t>
            </a:r>
          </a:p>
          <a:p>
            <a:endParaRPr lang="en-IN" dirty="0"/>
          </a:p>
          <a:p>
            <a:r>
              <a:rPr lang="en-IN" dirty="0"/>
              <a:t>For example: if recognition criteria for recognising an item as Property, plant and equipment as laid down under AS 10 is met, however, cash for asset is not paid instead other cost attributable to asset, such as, installation expenses, have been paid in cash, then asset shall be recognised at amount of cash paid for installation expenses.</a:t>
            </a:r>
          </a:p>
          <a:p>
            <a:pPr marL="0" indent="0" algn="just">
              <a:buNone/>
            </a:pPr>
            <a:endParaRPr lang="en-IN" dirty="0"/>
          </a:p>
          <a:p>
            <a:pPr algn="just"/>
            <a:r>
              <a:rPr lang="en-IN" dirty="0"/>
              <a:t>Further, the presentation and disclosures of items of income, expenses, assets, liabilities and equity shall be in accordance with the Accounting Standards to the extent relevant under cash basis of accounting.</a:t>
            </a:r>
          </a:p>
          <a:p>
            <a:pPr algn="just"/>
            <a:endParaRPr lang="en-US" dirty="0"/>
          </a:p>
          <a:p>
            <a:endParaRPr lang="en-US" dirty="0"/>
          </a:p>
        </p:txBody>
      </p:sp>
      <p:sp>
        <p:nvSpPr>
          <p:cNvPr id="6" name="Slide Number Placeholder 5">
            <a:extLst>
              <a:ext uri="{FF2B5EF4-FFF2-40B4-BE49-F238E27FC236}">
                <a16:creationId xmlns:a16="http://schemas.microsoft.com/office/drawing/2014/main" id="{A94644D5-D45A-0FC0-EA97-39620FA2B7C8}"/>
              </a:ext>
            </a:extLst>
          </p:cNvPr>
          <p:cNvSpPr>
            <a:spLocks noGrp="1"/>
          </p:cNvSpPr>
          <p:nvPr>
            <p:ph type="sldNum" sz="quarter" idx="12"/>
          </p:nvPr>
        </p:nvSpPr>
        <p:spPr/>
        <p:txBody>
          <a:bodyPr/>
          <a:lstStyle/>
          <a:p>
            <a:fld id="{EAAE3423-87CD-A441-942F-8FE960ECF8E1}" type="slidenum">
              <a:rPr lang="en-US" smtClean="0"/>
              <a:t>24</a:t>
            </a:fld>
            <a:endParaRPr lang="en-US"/>
          </a:p>
        </p:txBody>
      </p:sp>
    </p:spTree>
    <p:extLst>
      <p:ext uri="{BB962C8B-B14F-4D97-AF65-F5344CB8AC3E}">
        <p14:creationId xmlns:p14="http://schemas.microsoft.com/office/powerpoint/2010/main" val="19496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B529F-08C5-E8B1-153C-2DC28E70958F}"/>
              </a:ext>
            </a:extLst>
          </p:cNvPr>
          <p:cNvSpPr>
            <a:spLocks noGrp="1"/>
          </p:cNvSpPr>
          <p:nvPr>
            <p:ph type="title"/>
          </p:nvPr>
        </p:nvSpPr>
        <p:spPr>
          <a:xfrm>
            <a:off x="838200" y="365125"/>
            <a:ext cx="10515600" cy="812165"/>
          </a:xfrm>
        </p:spPr>
        <p:txBody>
          <a:bodyPr>
            <a:normAutofit fontScale="90000"/>
          </a:bodyPr>
          <a:lstStyle/>
          <a:p>
            <a:pPr algn="ctr"/>
            <a:r>
              <a:rPr lang="en-US" sz="3600" dirty="0">
                <a:solidFill>
                  <a:srgbClr val="FF0000"/>
                </a:solidFill>
              </a:rPr>
              <a:t>Compliance with Accounting Standards while following cash basis of accounting- Examples - Income</a:t>
            </a:r>
          </a:p>
        </p:txBody>
      </p:sp>
      <p:sp>
        <p:nvSpPr>
          <p:cNvPr id="3" name="Content Placeholder 2">
            <a:extLst>
              <a:ext uri="{FF2B5EF4-FFF2-40B4-BE49-F238E27FC236}">
                <a16:creationId xmlns:a16="http://schemas.microsoft.com/office/drawing/2014/main" id="{A0B2EDAB-B203-3712-D3FE-A3270C95BB34}"/>
              </a:ext>
            </a:extLst>
          </p:cNvPr>
          <p:cNvSpPr>
            <a:spLocks noGrp="1"/>
          </p:cNvSpPr>
          <p:nvPr>
            <p:ph idx="1"/>
          </p:nvPr>
        </p:nvSpPr>
        <p:spPr>
          <a:xfrm>
            <a:off x="838200" y="1394460"/>
            <a:ext cx="10515600" cy="4782503"/>
          </a:xfrm>
        </p:spPr>
        <p:txBody>
          <a:bodyPr>
            <a:normAutofit/>
          </a:bodyPr>
          <a:lstStyle/>
          <a:p>
            <a:pPr algn="just"/>
            <a:r>
              <a:rPr lang="en-US" b="1" dirty="0"/>
              <a:t>AS 9 – Revenue Recognition</a:t>
            </a:r>
            <a:r>
              <a:rPr lang="en-US" dirty="0"/>
              <a:t>: </a:t>
            </a:r>
            <a:r>
              <a:rPr lang="en-IN" dirty="0"/>
              <a:t>While following cash basis of accounting, revenue shall be recognised when cash has been received. However, tax has been deducted and deposited by the payer, in that case, revenue shall be recognised equivalent to the amount of tax deducted at source and the relevant disclosures in this regard shall be provided.</a:t>
            </a:r>
          </a:p>
          <a:p>
            <a:pPr algn="just"/>
            <a:endParaRPr lang="en-IN" dirty="0"/>
          </a:p>
          <a:p>
            <a:pPr algn="just"/>
            <a:r>
              <a:rPr lang="en-IN" b="1" dirty="0"/>
              <a:t>AS 12- Accounting for Government Grants: </a:t>
            </a:r>
            <a:r>
              <a:rPr lang="en-IN" dirty="0"/>
              <a:t>Under cash basis of accounting, grant shall be recognised when it has been received.</a:t>
            </a:r>
            <a:r>
              <a:rPr lang="en-IN" b="1" i="1" dirty="0"/>
              <a:t> </a:t>
            </a:r>
            <a:r>
              <a:rPr lang="en-IN" dirty="0"/>
              <a:t>The disclosure regarding nature of grants recognised in the financial statements shall be provided.</a:t>
            </a:r>
            <a:endParaRPr lang="en-IN" b="1" dirty="0"/>
          </a:p>
          <a:p>
            <a:endParaRPr lang="en-US" dirty="0"/>
          </a:p>
        </p:txBody>
      </p:sp>
      <p:sp>
        <p:nvSpPr>
          <p:cNvPr id="6" name="Slide Number Placeholder 5">
            <a:extLst>
              <a:ext uri="{FF2B5EF4-FFF2-40B4-BE49-F238E27FC236}">
                <a16:creationId xmlns:a16="http://schemas.microsoft.com/office/drawing/2014/main" id="{010A1F7A-E7EA-4CF2-24E7-77B6C034F95F}"/>
              </a:ext>
            </a:extLst>
          </p:cNvPr>
          <p:cNvSpPr>
            <a:spLocks noGrp="1"/>
          </p:cNvSpPr>
          <p:nvPr>
            <p:ph type="sldNum" sz="quarter" idx="12"/>
          </p:nvPr>
        </p:nvSpPr>
        <p:spPr/>
        <p:txBody>
          <a:bodyPr/>
          <a:lstStyle/>
          <a:p>
            <a:fld id="{EAAE3423-87CD-A441-942F-8FE960ECF8E1}" type="slidenum">
              <a:rPr lang="en-US" smtClean="0"/>
              <a:t>25</a:t>
            </a:fld>
            <a:endParaRPr lang="en-US"/>
          </a:p>
        </p:txBody>
      </p:sp>
    </p:spTree>
    <p:extLst>
      <p:ext uri="{BB962C8B-B14F-4D97-AF65-F5344CB8AC3E}">
        <p14:creationId xmlns:p14="http://schemas.microsoft.com/office/powerpoint/2010/main" val="237820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17472-59CD-EC8C-6F7B-FDD789E6BD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2C34DF-A8D2-D18E-EC84-78E6DECEAECA}"/>
              </a:ext>
            </a:extLst>
          </p:cNvPr>
          <p:cNvSpPr>
            <a:spLocks noGrp="1"/>
          </p:cNvSpPr>
          <p:nvPr>
            <p:ph type="title"/>
          </p:nvPr>
        </p:nvSpPr>
        <p:spPr>
          <a:xfrm>
            <a:off x="838200" y="365125"/>
            <a:ext cx="10515600" cy="697865"/>
          </a:xfrm>
        </p:spPr>
        <p:txBody>
          <a:bodyPr>
            <a:normAutofit fontScale="90000"/>
          </a:bodyPr>
          <a:lstStyle/>
          <a:p>
            <a:pPr algn="ctr"/>
            <a:r>
              <a:rPr lang="en-US" sz="3600" dirty="0">
                <a:solidFill>
                  <a:srgbClr val="FF0000"/>
                </a:solidFill>
              </a:rPr>
              <a:t>Compliance with Accounting Standards while following cash basis of accounting- Examples- Expenses</a:t>
            </a:r>
          </a:p>
        </p:txBody>
      </p:sp>
      <p:sp>
        <p:nvSpPr>
          <p:cNvPr id="3" name="Content Placeholder 2">
            <a:extLst>
              <a:ext uri="{FF2B5EF4-FFF2-40B4-BE49-F238E27FC236}">
                <a16:creationId xmlns:a16="http://schemas.microsoft.com/office/drawing/2014/main" id="{E0087E63-A582-704E-16BB-CE0ED2BDE81F}"/>
              </a:ext>
            </a:extLst>
          </p:cNvPr>
          <p:cNvSpPr>
            <a:spLocks noGrp="1"/>
          </p:cNvSpPr>
          <p:nvPr>
            <p:ph idx="1"/>
          </p:nvPr>
        </p:nvSpPr>
        <p:spPr>
          <a:xfrm>
            <a:off x="838200" y="1405890"/>
            <a:ext cx="10515600" cy="5086985"/>
          </a:xfrm>
        </p:spPr>
        <p:txBody>
          <a:bodyPr>
            <a:normAutofit fontScale="85000" lnSpcReduction="20000"/>
          </a:bodyPr>
          <a:lstStyle/>
          <a:p>
            <a:r>
              <a:rPr lang="en-US" b="1" dirty="0"/>
              <a:t>AS 15- Employee Benefits: </a:t>
            </a:r>
            <a:r>
              <a:rPr lang="en-IN" dirty="0"/>
              <a:t>Under cash basis of accounting, employee benefits are recognised as and when paid. The information that enables users of financial statements to evaluate the nature of employee benefit expenses shall be disclosed.</a:t>
            </a:r>
          </a:p>
          <a:p>
            <a:endParaRPr lang="en-IN" dirty="0"/>
          </a:p>
          <a:p>
            <a:r>
              <a:rPr lang="en-US" b="1" dirty="0"/>
              <a:t>AS 16 - Borrowing Costs: </a:t>
            </a:r>
            <a:r>
              <a:rPr lang="en-IN" dirty="0"/>
              <a:t>Under cash basis of accounting, borrowing costs shall be capitalised or expensed in the period in which they are paid. Capitalisation of borrowing costs shall commence when expenditure for the acquisition, construction or production of a qualifying asset is paid and all the activities necessary to prepare the qualifying asset for its intended use or sale are in progress. </a:t>
            </a:r>
          </a:p>
          <a:p>
            <a:endParaRPr lang="en-US" b="1" dirty="0"/>
          </a:p>
          <a:p>
            <a:r>
              <a:rPr lang="en-US" b="1" dirty="0"/>
              <a:t>AS 11- The Effect of Changes in Foreign Exchange Rates: </a:t>
            </a:r>
            <a:r>
              <a:rPr lang="en-IN" dirty="0"/>
              <a:t>While following cash basis of accounting, foreign currency transaction shall be accounted for in the reporting currency by applying to the foreign currency amount, exchange rate between the reporting currency and the foreign currency at the date of receipts and payments</a:t>
            </a:r>
          </a:p>
        </p:txBody>
      </p:sp>
      <p:sp>
        <p:nvSpPr>
          <p:cNvPr id="6" name="Slide Number Placeholder 5">
            <a:extLst>
              <a:ext uri="{FF2B5EF4-FFF2-40B4-BE49-F238E27FC236}">
                <a16:creationId xmlns:a16="http://schemas.microsoft.com/office/drawing/2014/main" id="{8A08524E-0C13-AD73-C6E5-AAC97EB82BF1}"/>
              </a:ext>
            </a:extLst>
          </p:cNvPr>
          <p:cNvSpPr>
            <a:spLocks noGrp="1"/>
          </p:cNvSpPr>
          <p:nvPr>
            <p:ph type="sldNum" sz="quarter" idx="12"/>
          </p:nvPr>
        </p:nvSpPr>
        <p:spPr/>
        <p:txBody>
          <a:bodyPr/>
          <a:lstStyle/>
          <a:p>
            <a:fld id="{EAAE3423-87CD-A441-942F-8FE960ECF8E1}" type="slidenum">
              <a:rPr lang="en-US" smtClean="0"/>
              <a:t>26</a:t>
            </a:fld>
            <a:endParaRPr lang="en-US"/>
          </a:p>
        </p:txBody>
      </p:sp>
    </p:spTree>
    <p:extLst>
      <p:ext uri="{BB962C8B-B14F-4D97-AF65-F5344CB8AC3E}">
        <p14:creationId xmlns:p14="http://schemas.microsoft.com/office/powerpoint/2010/main" val="3288148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F002A-79DF-2B10-5BFA-43744872B4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6AF98-0956-F3AE-73BE-4619CE30C4F6}"/>
              </a:ext>
            </a:extLst>
          </p:cNvPr>
          <p:cNvSpPr>
            <a:spLocks noGrp="1"/>
          </p:cNvSpPr>
          <p:nvPr>
            <p:ph type="title"/>
          </p:nvPr>
        </p:nvSpPr>
        <p:spPr>
          <a:xfrm>
            <a:off x="838200" y="365125"/>
            <a:ext cx="10515600" cy="1029335"/>
          </a:xfrm>
        </p:spPr>
        <p:txBody>
          <a:bodyPr>
            <a:normAutofit fontScale="90000"/>
          </a:bodyPr>
          <a:lstStyle/>
          <a:p>
            <a:pPr algn="ctr"/>
            <a:r>
              <a:rPr lang="en-US" sz="3600" dirty="0">
                <a:solidFill>
                  <a:srgbClr val="FF0000"/>
                </a:solidFill>
              </a:rPr>
              <a:t>Compliance with Accounting Standards while following cash basis of accounting- Liabilities</a:t>
            </a:r>
          </a:p>
        </p:txBody>
      </p:sp>
      <p:sp>
        <p:nvSpPr>
          <p:cNvPr id="3" name="Content Placeholder 2">
            <a:extLst>
              <a:ext uri="{FF2B5EF4-FFF2-40B4-BE49-F238E27FC236}">
                <a16:creationId xmlns:a16="http://schemas.microsoft.com/office/drawing/2014/main" id="{5793EB99-9BC4-2151-1C70-672261D92B8B}"/>
              </a:ext>
            </a:extLst>
          </p:cNvPr>
          <p:cNvSpPr>
            <a:spLocks noGrp="1"/>
          </p:cNvSpPr>
          <p:nvPr>
            <p:ph idx="1"/>
          </p:nvPr>
        </p:nvSpPr>
        <p:spPr>
          <a:xfrm>
            <a:off x="838200" y="1668780"/>
            <a:ext cx="10515600" cy="4508183"/>
          </a:xfrm>
        </p:spPr>
        <p:txBody>
          <a:bodyPr/>
          <a:lstStyle/>
          <a:p>
            <a:r>
              <a:rPr lang="en-IN" dirty="0"/>
              <a:t>Under cash basis of accounting, liabilities for borrowings shall be recognised when cash is received and considered as discharged when such borrowings/liabilities are paid.</a:t>
            </a:r>
          </a:p>
          <a:p>
            <a:endParaRPr lang="en-IN" dirty="0"/>
          </a:p>
          <a:p>
            <a:endParaRPr lang="en-US" dirty="0"/>
          </a:p>
        </p:txBody>
      </p:sp>
      <p:sp>
        <p:nvSpPr>
          <p:cNvPr id="6" name="Slide Number Placeholder 5">
            <a:extLst>
              <a:ext uri="{FF2B5EF4-FFF2-40B4-BE49-F238E27FC236}">
                <a16:creationId xmlns:a16="http://schemas.microsoft.com/office/drawing/2014/main" id="{334306F0-48BD-371A-15FB-52843BD30C56}"/>
              </a:ext>
            </a:extLst>
          </p:cNvPr>
          <p:cNvSpPr>
            <a:spLocks noGrp="1"/>
          </p:cNvSpPr>
          <p:nvPr>
            <p:ph type="sldNum" sz="quarter" idx="12"/>
          </p:nvPr>
        </p:nvSpPr>
        <p:spPr/>
        <p:txBody>
          <a:bodyPr/>
          <a:lstStyle/>
          <a:p>
            <a:fld id="{EAAE3423-87CD-A441-942F-8FE960ECF8E1}" type="slidenum">
              <a:rPr lang="en-US" smtClean="0"/>
              <a:t>27</a:t>
            </a:fld>
            <a:endParaRPr lang="en-US"/>
          </a:p>
        </p:txBody>
      </p:sp>
    </p:spTree>
    <p:extLst>
      <p:ext uri="{BB962C8B-B14F-4D97-AF65-F5344CB8AC3E}">
        <p14:creationId xmlns:p14="http://schemas.microsoft.com/office/powerpoint/2010/main" val="8197421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2DA98-2AFF-D290-9BCE-C41F90F389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04CC6D-571F-7ED0-D5F7-1BB75338720B}"/>
              </a:ext>
            </a:extLst>
          </p:cNvPr>
          <p:cNvSpPr>
            <a:spLocks noGrp="1"/>
          </p:cNvSpPr>
          <p:nvPr>
            <p:ph type="title"/>
          </p:nvPr>
        </p:nvSpPr>
        <p:spPr>
          <a:xfrm>
            <a:off x="838200" y="365125"/>
            <a:ext cx="10515600" cy="960755"/>
          </a:xfrm>
        </p:spPr>
        <p:txBody>
          <a:bodyPr>
            <a:normAutofit fontScale="90000"/>
          </a:bodyPr>
          <a:lstStyle/>
          <a:p>
            <a:pPr algn="ctr"/>
            <a:r>
              <a:rPr lang="en-US" sz="3600" dirty="0">
                <a:solidFill>
                  <a:srgbClr val="FF0000"/>
                </a:solidFill>
              </a:rPr>
              <a:t>Compliance with Accounting Standards while following cash basis of accounting- Assets</a:t>
            </a:r>
          </a:p>
        </p:txBody>
      </p:sp>
      <p:sp>
        <p:nvSpPr>
          <p:cNvPr id="3" name="Content Placeholder 2">
            <a:extLst>
              <a:ext uri="{FF2B5EF4-FFF2-40B4-BE49-F238E27FC236}">
                <a16:creationId xmlns:a16="http://schemas.microsoft.com/office/drawing/2014/main" id="{12624ABB-4A18-4FD0-89D3-9BCD256571CE}"/>
              </a:ext>
            </a:extLst>
          </p:cNvPr>
          <p:cNvSpPr>
            <a:spLocks noGrp="1"/>
          </p:cNvSpPr>
          <p:nvPr>
            <p:ph idx="1"/>
          </p:nvPr>
        </p:nvSpPr>
        <p:spPr>
          <a:xfrm>
            <a:off x="838200" y="1554480"/>
            <a:ext cx="10515600" cy="4622483"/>
          </a:xfrm>
        </p:spPr>
        <p:txBody>
          <a:bodyPr/>
          <a:lstStyle/>
          <a:p>
            <a:r>
              <a:rPr lang="en-IN" dirty="0"/>
              <a:t>Under cash basis of accounting assets are recognised as and when recognition criteria laid down in this regard is met and cash to obtain the asset has been paid. Cost paid after the asset is in the location </a:t>
            </a:r>
            <a:r>
              <a:rPr lang="en-IN"/>
              <a:t>and condition necessary </a:t>
            </a:r>
            <a:r>
              <a:rPr lang="en-IN" dirty="0"/>
              <a:t>for it to be capable of operating in the manner intended </a:t>
            </a:r>
            <a:r>
              <a:rPr lang="en-IN"/>
              <a:t>by the management</a:t>
            </a:r>
            <a:r>
              <a:rPr lang="en-IN" dirty="0"/>
              <a:t>, shall be expensed off.</a:t>
            </a:r>
          </a:p>
          <a:p>
            <a:endParaRPr lang="en-IN" dirty="0"/>
          </a:p>
          <a:p>
            <a:endParaRPr lang="en-US" dirty="0"/>
          </a:p>
        </p:txBody>
      </p:sp>
      <p:sp>
        <p:nvSpPr>
          <p:cNvPr id="6" name="Slide Number Placeholder 5">
            <a:extLst>
              <a:ext uri="{FF2B5EF4-FFF2-40B4-BE49-F238E27FC236}">
                <a16:creationId xmlns:a16="http://schemas.microsoft.com/office/drawing/2014/main" id="{C252B9CA-ACF7-9B70-24F8-925F5EA7C9AF}"/>
              </a:ext>
            </a:extLst>
          </p:cNvPr>
          <p:cNvSpPr>
            <a:spLocks noGrp="1"/>
          </p:cNvSpPr>
          <p:nvPr>
            <p:ph type="sldNum" sz="quarter" idx="12"/>
          </p:nvPr>
        </p:nvSpPr>
        <p:spPr/>
        <p:txBody>
          <a:bodyPr/>
          <a:lstStyle/>
          <a:p>
            <a:fld id="{EAAE3423-87CD-A441-942F-8FE960ECF8E1}" type="slidenum">
              <a:rPr lang="en-US" smtClean="0"/>
              <a:t>28</a:t>
            </a:fld>
            <a:endParaRPr lang="en-US"/>
          </a:p>
        </p:txBody>
      </p:sp>
    </p:spTree>
    <p:extLst>
      <p:ext uri="{BB962C8B-B14F-4D97-AF65-F5344CB8AC3E}">
        <p14:creationId xmlns:p14="http://schemas.microsoft.com/office/powerpoint/2010/main" val="593910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D2505-6499-D93C-ABB1-6A9F1AC17D3F}"/>
              </a:ext>
            </a:extLst>
          </p:cNvPr>
          <p:cNvSpPr>
            <a:spLocks noGrp="1"/>
          </p:cNvSpPr>
          <p:nvPr>
            <p:ph type="title"/>
          </p:nvPr>
        </p:nvSpPr>
        <p:spPr>
          <a:xfrm>
            <a:off x="838200" y="365125"/>
            <a:ext cx="10515600" cy="629285"/>
          </a:xfrm>
        </p:spPr>
        <p:txBody>
          <a:bodyPr>
            <a:normAutofit/>
          </a:bodyPr>
          <a:lstStyle/>
          <a:p>
            <a:pPr algn="ctr"/>
            <a:r>
              <a:rPr lang="en-US" sz="3600" dirty="0">
                <a:solidFill>
                  <a:srgbClr val="FF0000"/>
                </a:solidFill>
              </a:rPr>
              <a:t>Background of the Guidance Note</a:t>
            </a:r>
          </a:p>
        </p:txBody>
      </p:sp>
      <p:sp>
        <p:nvSpPr>
          <p:cNvPr id="3" name="Content Placeholder 2">
            <a:extLst>
              <a:ext uri="{FF2B5EF4-FFF2-40B4-BE49-F238E27FC236}">
                <a16:creationId xmlns:a16="http://schemas.microsoft.com/office/drawing/2014/main" id="{FE8D27B6-AEBD-2E61-AD72-D024F400243E}"/>
              </a:ext>
            </a:extLst>
          </p:cNvPr>
          <p:cNvSpPr>
            <a:spLocks noGrp="1"/>
          </p:cNvSpPr>
          <p:nvPr>
            <p:ph idx="1"/>
          </p:nvPr>
        </p:nvSpPr>
        <p:spPr>
          <a:xfrm>
            <a:off x="838200" y="1211580"/>
            <a:ext cx="10515600" cy="5281295"/>
          </a:xfrm>
        </p:spPr>
        <p:txBody>
          <a:bodyPr>
            <a:normAutofit lnSpcReduction="10000"/>
          </a:bodyPr>
          <a:lstStyle/>
          <a:p>
            <a:r>
              <a:rPr lang="en-US" dirty="0"/>
              <a:t>May 2021 – 	Accounting Standards: Quick Referencer for Micro 				Non corporate entities.</a:t>
            </a:r>
          </a:p>
          <a:p>
            <a:r>
              <a:rPr lang="en-US" dirty="0"/>
              <a:t>June, 2022 – 	Technical Guide on financial Statements of NCEs 				(since withdrawn).</a:t>
            </a:r>
          </a:p>
          <a:p>
            <a:r>
              <a:rPr lang="en-US" dirty="0"/>
              <a:t>June 2023 – 	Technical Guide for Accounting for NPOs.</a:t>
            </a:r>
          </a:p>
          <a:p>
            <a:r>
              <a:rPr lang="en-US" dirty="0"/>
              <a:t>August 2023 – 	Guidance Note on Financial Statements of NCEs.</a:t>
            </a:r>
          </a:p>
          <a:p>
            <a:r>
              <a:rPr lang="en-US" dirty="0"/>
              <a:t>Feb 2024 – 	Technical guide on Preparation of Financial 					Statements under Cash Basis of Accounting.</a:t>
            </a:r>
          </a:p>
          <a:p>
            <a:r>
              <a:rPr lang="en-US" dirty="0"/>
              <a:t>April,2025 – 	Accounting Standards: Quick Referencer for ICAI 				Accounting Standards applicable to NCEs.</a:t>
            </a:r>
          </a:p>
          <a:p>
            <a:pPr>
              <a:spcAft>
                <a:spcPts val="400"/>
              </a:spcAft>
              <a:buSzPct val="100000"/>
            </a:pPr>
            <a:r>
              <a:rPr lang="en-IN" dirty="0"/>
              <a:t>August, 2025 - 	Frequently Asked Questions on Guidance Note on 				Financial Statements of NCEs.</a:t>
            </a:r>
            <a:endParaRPr lang="en-US" dirty="0"/>
          </a:p>
        </p:txBody>
      </p:sp>
      <p:sp>
        <p:nvSpPr>
          <p:cNvPr id="6" name="Slide Number Placeholder 5">
            <a:extLst>
              <a:ext uri="{FF2B5EF4-FFF2-40B4-BE49-F238E27FC236}">
                <a16:creationId xmlns:a16="http://schemas.microsoft.com/office/drawing/2014/main" id="{F9DDB4F0-6145-37AE-CA8C-61E52E899871}"/>
              </a:ext>
            </a:extLst>
          </p:cNvPr>
          <p:cNvSpPr>
            <a:spLocks noGrp="1"/>
          </p:cNvSpPr>
          <p:nvPr>
            <p:ph type="sldNum" sz="quarter" idx="12"/>
          </p:nvPr>
        </p:nvSpPr>
        <p:spPr/>
        <p:txBody>
          <a:bodyPr/>
          <a:lstStyle/>
          <a:p>
            <a:fld id="{EAAE3423-87CD-A441-942F-8FE960ECF8E1}" type="slidenum">
              <a:rPr lang="en-US" smtClean="0"/>
              <a:t>2</a:t>
            </a:fld>
            <a:endParaRPr lang="en-US"/>
          </a:p>
        </p:txBody>
      </p:sp>
    </p:spTree>
    <p:extLst>
      <p:ext uri="{BB962C8B-B14F-4D97-AF65-F5344CB8AC3E}">
        <p14:creationId xmlns:p14="http://schemas.microsoft.com/office/powerpoint/2010/main" val="1388089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41751-D9DF-B0A0-7851-BEEF37A9F274}"/>
              </a:ext>
            </a:extLst>
          </p:cNvPr>
          <p:cNvSpPr>
            <a:spLocks noGrp="1"/>
          </p:cNvSpPr>
          <p:nvPr>
            <p:ph type="title"/>
          </p:nvPr>
        </p:nvSpPr>
        <p:spPr>
          <a:xfrm>
            <a:off x="838200" y="365125"/>
            <a:ext cx="10515600" cy="1063625"/>
          </a:xfrm>
        </p:spPr>
        <p:txBody>
          <a:bodyPr>
            <a:noAutofit/>
          </a:bodyPr>
          <a:lstStyle/>
          <a:p>
            <a:pPr algn="ctr"/>
            <a:r>
              <a:rPr lang="en-US" sz="3600" dirty="0">
                <a:solidFill>
                  <a:srgbClr val="FF0000"/>
                </a:solidFill>
              </a:rPr>
              <a:t>Compliance with Accounting Standards while following cash basis of accounting- Non-cash items</a:t>
            </a:r>
            <a:endParaRPr lang="en-US" sz="3600" dirty="0"/>
          </a:p>
        </p:txBody>
      </p:sp>
      <p:sp>
        <p:nvSpPr>
          <p:cNvPr id="3" name="Content Placeholder 2">
            <a:extLst>
              <a:ext uri="{FF2B5EF4-FFF2-40B4-BE49-F238E27FC236}">
                <a16:creationId xmlns:a16="http://schemas.microsoft.com/office/drawing/2014/main" id="{187930E1-2E7F-BB39-4D0A-FD1EB6D55EB9}"/>
              </a:ext>
            </a:extLst>
          </p:cNvPr>
          <p:cNvSpPr>
            <a:spLocks noGrp="1"/>
          </p:cNvSpPr>
          <p:nvPr>
            <p:ph idx="1"/>
          </p:nvPr>
        </p:nvSpPr>
        <p:spPr>
          <a:xfrm>
            <a:off x="838200" y="1531620"/>
            <a:ext cx="10515600" cy="4645343"/>
          </a:xfrm>
        </p:spPr>
        <p:txBody>
          <a:bodyPr>
            <a:normAutofit/>
          </a:bodyPr>
          <a:lstStyle/>
          <a:p>
            <a:r>
              <a:rPr lang="en-IN" dirty="0"/>
              <a:t>however, to make the information relevant, to the extent possible, some non-cash items are also required to be recognised in the financial statements. This results into presentation of fair picture of the financial affairs of the entity. </a:t>
            </a:r>
          </a:p>
          <a:p>
            <a:r>
              <a:rPr lang="en-IN" dirty="0"/>
              <a:t>Moreover, some of such items are recognised under Income Tax Laws also. In other words, these non cash expenses are expenses that are recognised in an income statement even though the same do not involve cash outflows.</a:t>
            </a:r>
          </a:p>
          <a:p>
            <a:r>
              <a:rPr lang="en-IN" dirty="0"/>
              <a:t>Examples of such non- cash expenses are  depreciation, impairment of assets, write down of inventories when NRV is lower than the cast. </a:t>
            </a:r>
          </a:p>
          <a:p>
            <a:endParaRPr lang="en-US" dirty="0"/>
          </a:p>
        </p:txBody>
      </p:sp>
      <p:sp>
        <p:nvSpPr>
          <p:cNvPr id="6" name="Slide Number Placeholder 5">
            <a:extLst>
              <a:ext uri="{FF2B5EF4-FFF2-40B4-BE49-F238E27FC236}">
                <a16:creationId xmlns:a16="http://schemas.microsoft.com/office/drawing/2014/main" id="{65FBB20F-6C34-E6E4-35F2-485E134CE7BD}"/>
              </a:ext>
            </a:extLst>
          </p:cNvPr>
          <p:cNvSpPr>
            <a:spLocks noGrp="1"/>
          </p:cNvSpPr>
          <p:nvPr>
            <p:ph type="sldNum" sz="quarter" idx="12"/>
          </p:nvPr>
        </p:nvSpPr>
        <p:spPr/>
        <p:txBody>
          <a:bodyPr/>
          <a:lstStyle/>
          <a:p>
            <a:fld id="{EAAE3423-87CD-A441-942F-8FE960ECF8E1}" type="slidenum">
              <a:rPr lang="en-US" smtClean="0"/>
              <a:t>29</a:t>
            </a:fld>
            <a:endParaRPr lang="en-US"/>
          </a:p>
        </p:txBody>
      </p:sp>
    </p:spTree>
    <p:extLst>
      <p:ext uri="{BB962C8B-B14F-4D97-AF65-F5344CB8AC3E}">
        <p14:creationId xmlns:p14="http://schemas.microsoft.com/office/powerpoint/2010/main" val="38275085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FA543-FBEE-ED63-53F2-C53EEE99EC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D7F2A-82A5-3199-AA2C-6746631CD284}"/>
              </a:ext>
            </a:extLst>
          </p:cNvPr>
          <p:cNvSpPr>
            <a:spLocks noGrp="1"/>
          </p:cNvSpPr>
          <p:nvPr>
            <p:ph type="title"/>
          </p:nvPr>
        </p:nvSpPr>
        <p:spPr/>
        <p:txBody>
          <a:bodyPr>
            <a:normAutofit/>
          </a:bodyPr>
          <a:lstStyle/>
          <a:p>
            <a:pPr algn="ctr"/>
            <a:r>
              <a:rPr lang="en-US" sz="3600" dirty="0">
                <a:solidFill>
                  <a:srgbClr val="FF0000"/>
                </a:solidFill>
              </a:rPr>
              <a:t>Auditor’s role when financial statements are prepared on cash basis of accounting</a:t>
            </a:r>
          </a:p>
        </p:txBody>
      </p:sp>
      <p:sp>
        <p:nvSpPr>
          <p:cNvPr id="3" name="Content Placeholder 2">
            <a:extLst>
              <a:ext uri="{FF2B5EF4-FFF2-40B4-BE49-F238E27FC236}">
                <a16:creationId xmlns:a16="http://schemas.microsoft.com/office/drawing/2014/main" id="{C9EC4653-AA52-879A-AEB2-5BF65554E01E}"/>
              </a:ext>
            </a:extLst>
          </p:cNvPr>
          <p:cNvSpPr>
            <a:spLocks noGrp="1"/>
          </p:cNvSpPr>
          <p:nvPr>
            <p:ph idx="1"/>
          </p:nvPr>
        </p:nvSpPr>
        <p:spPr/>
        <p:txBody>
          <a:bodyPr>
            <a:normAutofit fontScale="92500" lnSpcReduction="10000"/>
          </a:bodyPr>
          <a:lstStyle/>
          <a:p>
            <a:r>
              <a:rPr lang="en-IN" dirty="0"/>
              <a:t>According to Accounting Standard 1, Disclosure of Accounting Policies, ‘accrual’ is one of the fundamental accounting assumptions. The Standard requires that if any fundamental accounting assumption is not followed in the preparation and presentation of financial statements, the fact should be disclosed. </a:t>
            </a:r>
          </a:p>
          <a:p>
            <a:endParaRPr lang="en-IN" dirty="0"/>
          </a:p>
          <a:p>
            <a:r>
              <a:rPr lang="en-IN" dirty="0"/>
              <a:t>Accordingly, in respect of NCEs covered by para 1 above, the auditor should examine whether the financial statements have been prepared on accrual basis. In cases where the statute governing the enterprise requires the preparation and presentation of financial statements on accrual basis but the financial statements have not been so prepared, the auditor should qualify his report. </a:t>
            </a:r>
          </a:p>
          <a:p>
            <a:endParaRPr lang="en-US" dirty="0"/>
          </a:p>
        </p:txBody>
      </p:sp>
      <p:sp>
        <p:nvSpPr>
          <p:cNvPr id="6" name="Slide Number Placeholder 5">
            <a:extLst>
              <a:ext uri="{FF2B5EF4-FFF2-40B4-BE49-F238E27FC236}">
                <a16:creationId xmlns:a16="http://schemas.microsoft.com/office/drawing/2014/main" id="{481B99EB-890F-10CB-5474-10A7CA5B7DED}"/>
              </a:ext>
            </a:extLst>
          </p:cNvPr>
          <p:cNvSpPr>
            <a:spLocks noGrp="1"/>
          </p:cNvSpPr>
          <p:nvPr>
            <p:ph type="sldNum" sz="quarter" idx="12"/>
          </p:nvPr>
        </p:nvSpPr>
        <p:spPr/>
        <p:txBody>
          <a:bodyPr/>
          <a:lstStyle/>
          <a:p>
            <a:fld id="{EAAE3423-87CD-A441-942F-8FE960ECF8E1}" type="slidenum">
              <a:rPr lang="en-US" smtClean="0"/>
              <a:t>30</a:t>
            </a:fld>
            <a:endParaRPr lang="en-US"/>
          </a:p>
        </p:txBody>
      </p:sp>
    </p:spTree>
    <p:extLst>
      <p:ext uri="{BB962C8B-B14F-4D97-AF65-F5344CB8AC3E}">
        <p14:creationId xmlns:p14="http://schemas.microsoft.com/office/powerpoint/2010/main" val="772857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ADE3D-F4C5-C6A2-4667-4718E1AA87DA}"/>
              </a:ext>
            </a:extLst>
          </p:cNvPr>
          <p:cNvSpPr>
            <a:spLocks noGrp="1"/>
          </p:cNvSpPr>
          <p:nvPr>
            <p:ph type="title"/>
          </p:nvPr>
        </p:nvSpPr>
        <p:spPr/>
        <p:txBody>
          <a:bodyPr>
            <a:normAutofit/>
          </a:bodyPr>
          <a:lstStyle/>
          <a:p>
            <a:pPr algn="ctr"/>
            <a:r>
              <a:rPr lang="en-US" sz="3600" dirty="0">
                <a:solidFill>
                  <a:srgbClr val="FF0000"/>
                </a:solidFill>
              </a:rPr>
              <a:t>Auditor’s role when financial statements are prepared on cash basis of accounting</a:t>
            </a:r>
          </a:p>
        </p:txBody>
      </p:sp>
      <p:sp>
        <p:nvSpPr>
          <p:cNvPr id="3" name="Content Placeholder 2">
            <a:extLst>
              <a:ext uri="{FF2B5EF4-FFF2-40B4-BE49-F238E27FC236}">
                <a16:creationId xmlns:a16="http://schemas.microsoft.com/office/drawing/2014/main" id="{EFDABE03-791F-EBFE-8847-8FE18FF6E98D}"/>
              </a:ext>
            </a:extLst>
          </p:cNvPr>
          <p:cNvSpPr>
            <a:spLocks noGrp="1"/>
          </p:cNvSpPr>
          <p:nvPr>
            <p:ph idx="1"/>
          </p:nvPr>
        </p:nvSpPr>
        <p:spPr/>
        <p:txBody>
          <a:bodyPr>
            <a:normAutofit fontScale="92500"/>
          </a:bodyPr>
          <a:lstStyle/>
          <a:p>
            <a:r>
              <a:rPr lang="en-IN" dirty="0"/>
              <a:t>where there is no </a:t>
            </a:r>
            <a:r>
              <a:rPr lang="en-IN" i="1" dirty="0"/>
              <a:t>statutory requirement</a:t>
            </a:r>
            <a:r>
              <a:rPr lang="en-IN" dirty="0"/>
              <a:t> for preparation and presentation of financial statements on accrual basis, and the financial statements have been prepared on a basis other than ‘accrual’ the auditor should describe in his audit report, the basis of accounting followed, without necessarily making it a subject matter of a qualification. </a:t>
            </a:r>
          </a:p>
          <a:p>
            <a:endParaRPr lang="en-IN" dirty="0"/>
          </a:p>
          <a:p>
            <a:r>
              <a:rPr lang="en-IN" dirty="0"/>
              <a:t>In such a case the auditor should also examine whether those provisions of the accounting standards which are applicable in the context of the basis of accounting followed by the enterprise have been complied with or not and consider making suitable disclosures/ qualifications in his audit report accordingly.</a:t>
            </a:r>
          </a:p>
          <a:p>
            <a:endParaRPr lang="en-US" dirty="0"/>
          </a:p>
        </p:txBody>
      </p:sp>
      <p:sp>
        <p:nvSpPr>
          <p:cNvPr id="6" name="Slide Number Placeholder 5">
            <a:extLst>
              <a:ext uri="{FF2B5EF4-FFF2-40B4-BE49-F238E27FC236}">
                <a16:creationId xmlns:a16="http://schemas.microsoft.com/office/drawing/2014/main" id="{BEF0EA95-3D43-0432-BBEF-5B541243F619}"/>
              </a:ext>
            </a:extLst>
          </p:cNvPr>
          <p:cNvSpPr>
            <a:spLocks noGrp="1"/>
          </p:cNvSpPr>
          <p:nvPr>
            <p:ph type="sldNum" sz="quarter" idx="12"/>
          </p:nvPr>
        </p:nvSpPr>
        <p:spPr/>
        <p:txBody>
          <a:bodyPr/>
          <a:lstStyle/>
          <a:p>
            <a:fld id="{EAAE3423-87CD-A441-942F-8FE960ECF8E1}" type="slidenum">
              <a:rPr lang="en-US" smtClean="0"/>
              <a:t>31</a:t>
            </a:fld>
            <a:endParaRPr lang="en-US"/>
          </a:p>
        </p:txBody>
      </p:sp>
    </p:spTree>
    <p:extLst>
      <p:ext uri="{BB962C8B-B14F-4D97-AF65-F5344CB8AC3E}">
        <p14:creationId xmlns:p14="http://schemas.microsoft.com/office/powerpoint/2010/main" val="8262798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AB4-C874-CD56-1C3A-24D73DFDC8DD}"/>
              </a:ext>
            </a:extLst>
          </p:cNvPr>
          <p:cNvSpPr>
            <a:spLocks noGrp="1"/>
          </p:cNvSpPr>
          <p:nvPr>
            <p:ph type="title"/>
          </p:nvPr>
        </p:nvSpPr>
        <p:spPr/>
        <p:txBody>
          <a:bodyPr>
            <a:noAutofit/>
          </a:bodyPr>
          <a:lstStyle/>
          <a:p>
            <a:pPr algn="ctr"/>
            <a:r>
              <a:rPr lang="en-IN" sz="3600" dirty="0">
                <a:solidFill>
                  <a:srgbClr val="FF0000"/>
                </a:solidFill>
              </a:rPr>
              <a:t>An example of a disclosure in the audit report of an enterprise which follows cash basis of accounting</a:t>
            </a:r>
            <a:endParaRPr lang="en-US" sz="3600" dirty="0">
              <a:solidFill>
                <a:srgbClr val="FF0000"/>
              </a:solidFill>
            </a:endParaRPr>
          </a:p>
        </p:txBody>
      </p:sp>
      <p:sp>
        <p:nvSpPr>
          <p:cNvPr id="3" name="Content Placeholder 2">
            <a:extLst>
              <a:ext uri="{FF2B5EF4-FFF2-40B4-BE49-F238E27FC236}">
                <a16:creationId xmlns:a16="http://schemas.microsoft.com/office/drawing/2014/main" id="{F04B6AC2-5B29-2C1A-1537-E9512867BFA6}"/>
              </a:ext>
            </a:extLst>
          </p:cNvPr>
          <p:cNvSpPr>
            <a:spLocks noGrp="1"/>
          </p:cNvSpPr>
          <p:nvPr>
            <p:ph idx="1"/>
          </p:nvPr>
        </p:nvSpPr>
        <p:spPr/>
        <p:txBody>
          <a:bodyPr>
            <a:normAutofit fontScale="92500" lnSpcReduction="10000"/>
          </a:bodyPr>
          <a:lstStyle/>
          <a:p>
            <a:pPr marL="0" indent="0">
              <a:buNone/>
            </a:pPr>
            <a:endParaRPr lang="en-IN" dirty="0"/>
          </a:p>
          <a:p>
            <a:r>
              <a:rPr lang="en-IN" i="1" dirty="0"/>
              <a:t>“It is the policy of the enterprise to prepare its financial statements on the cash receipts and disbursements basis. On this basis revenue and the related assets are recognised when received rather than when earned, and expenses are recognised when paid rather than when the obligation is incurred.</a:t>
            </a:r>
          </a:p>
          <a:p>
            <a:endParaRPr lang="en-IN" i="1" dirty="0"/>
          </a:p>
          <a:p>
            <a:r>
              <a:rPr lang="en-IN" i="1" dirty="0"/>
              <a:t>In our opinion, the financial statements give a true and fair view of the assets and liabilities arising from cash transactions of ..... at ...... and of the revenue collected and expenses paid during the year then ended on the cash receipts and disbursements basis as described in Note X.”</a:t>
            </a:r>
          </a:p>
          <a:p>
            <a:endParaRPr lang="en-US" dirty="0"/>
          </a:p>
        </p:txBody>
      </p:sp>
      <p:sp>
        <p:nvSpPr>
          <p:cNvPr id="6" name="Slide Number Placeholder 5">
            <a:extLst>
              <a:ext uri="{FF2B5EF4-FFF2-40B4-BE49-F238E27FC236}">
                <a16:creationId xmlns:a16="http://schemas.microsoft.com/office/drawing/2014/main" id="{31C3E1AD-D9B6-4C81-16CD-9486F2D21C8A}"/>
              </a:ext>
            </a:extLst>
          </p:cNvPr>
          <p:cNvSpPr>
            <a:spLocks noGrp="1"/>
          </p:cNvSpPr>
          <p:nvPr>
            <p:ph type="sldNum" sz="quarter" idx="12"/>
          </p:nvPr>
        </p:nvSpPr>
        <p:spPr/>
        <p:txBody>
          <a:bodyPr/>
          <a:lstStyle/>
          <a:p>
            <a:fld id="{EAAE3423-87CD-A441-942F-8FE960ECF8E1}" type="slidenum">
              <a:rPr lang="en-US" smtClean="0"/>
              <a:t>32</a:t>
            </a:fld>
            <a:endParaRPr lang="en-US"/>
          </a:p>
        </p:txBody>
      </p:sp>
    </p:spTree>
    <p:extLst>
      <p:ext uri="{BB962C8B-B14F-4D97-AF65-F5344CB8AC3E}">
        <p14:creationId xmlns:p14="http://schemas.microsoft.com/office/powerpoint/2010/main" val="15517777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9E4DB-86DC-3753-C0CA-C71230FD1A34}"/>
              </a:ext>
            </a:extLst>
          </p:cNvPr>
          <p:cNvSpPr>
            <a:spLocks noGrp="1"/>
          </p:cNvSpPr>
          <p:nvPr>
            <p:ph type="title"/>
          </p:nvPr>
        </p:nvSpPr>
        <p:spPr/>
        <p:txBody>
          <a:bodyPr>
            <a:normAutofit/>
          </a:bodyPr>
          <a:lstStyle/>
          <a:p>
            <a:pPr algn="ctr"/>
            <a:r>
              <a:rPr lang="en-US" sz="3600" dirty="0">
                <a:solidFill>
                  <a:srgbClr val="FF0000"/>
                </a:solidFill>
              </a:rPr>
              <a:t>Formats of Financial statements prepared on cash basis of accounting</a:t>
            </a:r>
          </a:p>
        </p:txBody>
      </p:sp>
      <p:sp>
        <p:nvSpPr>
          <p:cNvPr id="3" name="Content Placeholder 2">
            <a:extLst>
              <a:ext uri="{FF2B5EF4-FFF2-40B4-BE49-F238E27FC236}">
                <a16:creationId xmlns:a16="http://schemas.microsoft.com/office/drawing/2014/main" id="{15DF046B-27CC-EAF6-BD31-BC223AF5524C}"/>
              </a:ext>
            </a:extLst>
          </p:cNvPr>
          <p:cNvSpPr>
            <a:spLocks noGrp="1"/>
          </p:cNvSpPr>
          <p:nvPr>
            <p:ph idx="1"/>
          </p:nvPr>
        </p:nvSpPr>
        <p:spPr/>
        <p:txBody>
          <a:bodyPr/>
          <a:lstStyle/>
          <a:p>
            <a:r>
              <a:rPr lang="en-US" dirty="0"/>
              <a:t>Technical Guide narrates that the entities following cash basis of accounting are encouraged to follow the formats prescribed to the extent applicable.</a:t>
            </a:r>
          </a:p>
        </p:txBody>
      </p:sp>
      <p:sp>
        <p:nvSpPr>
          <p:cNvPr id="6" name="Slide Number Placeholder 5">
            <a:extLst>
              <a:ext uri="{FF2B5EF4-FFF2-40B4-BE49-F238E27FC236}">
                <a16:creationId xmlns:a16="http://schemas.microsoft.com/office/drawing/2014/main" id="{30A00A4A-83CB-F016-49D8-B122D3854AA8}"/>
              </a:ext>
            </a:extLst>
          </p:cNvPr>
          <p:cNvSpPr>
            <a:spLocks noGrp="1"/>
          </p:cNvSpPr>
          <p:nvPr>
            <p:ph type="sldNum" sz="quarter" idx="12"/>
          </p:nvPr>
        </p:nvSpPr>
        <p:spPr/>
        <p:txBody>
          <a:bodyPr/>
          <a:lstStyle/>
          <a:p>
            <a:fld id="{EAAE3423-87CD-A441-942F-8FE960ECF8E1}" type="slidenum">
              <a:rPr lang="en-US" smtClean="0"/>
              <a:t>33</a:t>
            </a:fld>
            <a:endParaRPr lang="en-US"/>
          </a:p>
        </p:txBody>
      </p:sp>
    </p:spTree>
    <p:extLst>
      <p:ext uri="{BB962C8B-B14F-4D97-AF65-F5344CB8AC3E}">
        <p14:creationId xmlns:p14="http://schemas.microsoft.com/office/powerpoint/2010/main" val="268555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1EFA6-AEB0-671C-8F54-C1BE49BFEFD6}"/>
              </a:ext>
            </a:extLst>
          </p:cNvPr>
          <p:cNvSpPr>
            <a:spLocks noGrp="1"/>
          </p:cNvSpPr>
          <p:nvPr>
            <p:ph type="title"/>
          </p:nvPr>
        </p:nvSpPr>
        <p:spPr>
          <a:xfrm>
            <a:off x="838200" y="365126"/>
            <a:ext cx="10515600" cy="965964"/>
          </a:xfrm>
        </p:spPr>
        <p:txBody>
          <a:bodyPr/>
          <a:lstStyle/>
          <a:p>
            <a:pPr algn="ctr"/>
            <a:r>
              <a:rPr lang="en-US" dirty="0">
                <a:solidFill>
                  <a:srgbClr val="FF0000"/>
                </a:solidFill>
              </a:rPr>
              <a:t>Applicability of the Guidance Note</a:t>
            </a:r>
          </a:p>
        </p:txBody>
      </p:sp>
      <p:sp>
        <p:nvSpPr>
          <p:cNvPr id="3" name="Content Placeholder 2">
            <a:extLst>
              <a:ext uri="{FF2B5EF4-FFF2-40B4-BE49-F238E27FC236}">
                <a16:creationId xmlns:a16="http://schemas.microsoft.com/office/drawing/2014/main" id="{73D6FBDF-0EFA-48A8-66BE-998CFA3B28A6}"/>
              </a:ext>
            </a:extLst>
          </p:cNvPr>
          <p:cNvSpPr>
            <a:spLocks noGrp="1"/>
          </p:cNvSpPr>
          <p:nvPr>
            <p:ph idx="1"/>
          </p:nvPr>
        </p:nvSpPr>
        <p:spPr>
          <a:xfrm>
            <a:off x="838200" y="1562582"/>
            <a:ext cx="10515600" cy="5023413"/>
          </a:xfrm>
        </p:spPr>
        <p:txBody>
          <a:bodyPr>
            <a:normAutofit fontScale="92500" lnSpcReduction="10000"/>
          </a:bodyPr>
          <a:lstStyle/>
          <a:p>
            <a:pPr>
              <a:spcAft>
                <a:spcPts val="400"/>
              </a:spcAft>
              <a:buSzPct val="100000"/>
            </a:pPr>
            <a:r>
              <a:rPr lang="en-IN" sz="3100" dirty="0"/>
              <a:t>The Institute of Chartered Accountants of India (ICAI), in August 2023, issued the Guidance Note on Financial Statements of Non-Corporate Entities and</a:t>
            </a:r>
            <a:r>
              <a:rPr lang="en-US" sz="3100" dirty="0"/>
              <a:t> it was made applicable from 1.4.2024.</a:t>
            </a:r>
          </a:p>
          <a:p>
            <a:pPr>
              <a:spcAft>
                <a:spcPts val="400"/>
              </a:spcAft>
              <a:buSzPct val="100000"/>
            </a:pPr>
            <a:endParaRPr lang="en-US" sz="3100" dirty="0"/>
          </a:p>
          <a:p>
            <a:pPr>
              <a:spcAft>
                <a:spcPts val="400"/>
              </a:spcAft>
              <a:buSzPct val="100000"/>
            </a:pPr>
            <a:r>
              <a:rPr lang="en-US" sz="3100" dirty="0"/>
              <a:t>By ICAI announcement dated. 19.09.2025 , the applicability date was deferred but voluntary application for FY 2024-25 was permitted.</a:t>
            </a:r>
          </a:p>
          <a:p>
            <a:pPr>
              <a:spcAft>
                <a:spcPts val="400"/>
              </a:spcAft>
              <a:buSzPct val="100000"/>
            </a:pPr>
            <a:endParaRPr lang="en-US" sz="3100" dirty="0"/>
          </a:p>
          <a:p>
            <a:pPr marL="0" indent="0">
              <a:spcAft>
                <a:spcPts val="400"/>
              </a:spcAft>
              <a:buSzPct val="100000"/>
              <a:buNone/>
            </a:pPr>
            <a:endParaRPr lang="en-US" sz="3100" dirty="0"/>
          </a:p>
          <a:p>
            <a:pPr marL="285750" indent="-285750"/>
            <a:r>
              <a:rPr lang="en-US" sz="3800" dirty="0">
                <a:solidFill>
                  <a:schemeClr val="bg1"/>
                </a:solidFill>
              </a:rPr>
              <a:t>activities</a:t>
            </a:r>
            <a:endParaRPr lang="en-US" sz="3800" dirty="0"/>
          </a:p>
          <a:p>
            <a:endParaRPr lang="en-US" dirty="0"/>
          </a:p>
        </p:txBody>
      </p:sp>
      <p:sp>
        <p:nvSpPr>
          <p:cNvPr id="5" name="Rectangle 2">
            <a:extLst>
              <a:ext uri="{FF2B5EF4-FFF2-40B4-BE49-F238E27FC236}">
                <a16:creationId xmlns:a16="http://schemas.microsoft.com/office/drawing/2014/main" id="{306715DF-C3CB-D84C-CE4E-831D4C03D853}"/>
              </a:ext>
            </a:extLst>
          </p:cNvPr>
          <p:cNvSpPr>
            <a:spLocks noChangeArrowheads="1"/>
          </p:cNvSpPr>
          <p:nvPr/>
        </p:nvSpPr>
        <p:spPr bwMode="auto">
          <a:xfrm>
            <a:off x="6156034" y="-109210"/>
            <a:ext cx="18473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br>
              <a:rPr kumimoji="0" lang="en-US" altLang="en-US" sz="10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Slide Number Placeholder 6">
            <a:extLst>
              <a:ext uri="{FF2B5EF4-FFF2-40B4-BE49-F238E27FC236}">
                <a16:creationId xmlns:a16="http://schemas.microsoft.com/office/drawing/2014/main" id="{4D34BA71-C315-4C56-5F72-FE7BD0FCAF72}"/>
              </a:ext>
            </a:extLst>
          </p:cNvPr>
          <p:cNvSpPr>
            <a:spLocks noGrp="1"/>
          </p:cNvSpPr>
          <p:nvPr>
            <p:ph type="sldNum" sz="quarter" idx="12"/>
          </p:nvPr>
        </p:nvSpPr>
        <p:spPr/>
        <p:txBody>
          <a:bodyPr/>
          <a:lstStyle/>
          <a:p>
            <a:fld id="{EAAE3423-87CD-A441-942F-8FE960ECF8E1}" type="slidenum">
              <a:rPr lang="en-US" smtClean="0"/>
              <a:t>3</a:t>
            </a:fld>
            <a:endParaRPr lang="en-US"/>
          </a:p>
        </p:txBody>
      </p:sp>
    </p:spTree>
    <p:extLst>
      <p:ext uri="{BB962C8B-B14F-4D97-AF65-F5344CB8AC3E}">
        <p14:creationId xmlns:p14="http://schemas.microsoft.com/office/powerpoint/2010/main" val="3350652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1EE46-2F64-4147-A2C2-E11B8840EC1C}"/>
              </a:ext>
            </a:extLst>
          </p:cNvPr>
          <p:cNvSpPr>
            <a:spLocks noGrp="1"/>
          </p:cNvSpPr>
          <p:nvPr>
            <p:ph type="title"/>
          </p:nvPr>
        </p:nvSpPr>
        <p:spPr>
          <a:xfrm>
            <a:off x="838200" y="127323"/>
            <a:ext cx="10515600" cy="1053295"/>
          </a:xfrm>
        </p:spPr>
        <p:txBody>
          <a:bodyPr>
            <a:normAutofit fontScale="90000"/>
          </a:bodyPr>
          <a:lstStyle/>
          <a:p>
            <a:pPr algn="ctr"/>
            <a:br>
              <a:rPr lang="en-IN" sz="3600" b="1" dirty="0">
                <a:solidFill>
                  <a:srgbClr val="FF0000"/>
                </a:solidFill>
              </a:rPr>
            </a:br>
            <a:r>
              <a:rPr lang="en-IN" sz="3600" b="1" dirty="0">
                <a:solidFill>
                  <a:srgbClr val="FF0000"/>
                </a:solidFill>
              </a:rPr>
              <a:t>Announcement regarding applicability of the Guidance Note for annual reporting periods 2025-26 onwards</a:t>
            </a:r>
            <a:br>
              <a:rPr lang="en-IN" dirty="0"/>
            </a:br>
            <a:endParaRPr lang="en-US" dirty="0"/>
          </a:p>
        </p:txBody>
      </p:sp>
      <p:sp>
        <p:nvSpPr>
          <p:cNvPr id="3" name="Content Placeholder 2">
            <a:extLst>
              <a:ext uri="{FF2B5EF4-FFF2-40B4-BE49-F238E27FC236}">
                <a16:creationId xmlns:a16="http://schemas.microsoft.com/office/drawing/2014/main" id="{B54AAC9B-D55E-4C54-7D42-0E5ACAEE3F25}"/>
              </a:ext>
            </a:extLst>
          </p:cNvPr>
          <p:cNvSpPr>
            <a:spLocks noGrp="1"/>
          </p:cNvSpPr>
          <p:nvPr>
            <p:ph idx="1"/>
          </p:nvPr>
        </p:nvSpPr>
        <p:spPr>
          <a:xfrm>
            <a:off x="838200" y="1319515"/>
            <a:ext cx="10515600" cy="5312780"/>
          </a:xfrm>
        </p:spPr>
        <p:txBody>
          <a:bodyPr>
            <a:normAutofit/>
          </a:bodyPr>
          <a:lstStyle/>
          <a:p>
            <a:r>
              <a:rPr lang="en-IN" dirty="0"/>
              <a:t>The Council at its 451st meeting held on 30th-31st March, 2026, has decided that these Guidance Note shall be applicable to Non-Corporate Entities  in a phased manner, as under:</a:t>
            </a:r>
          </a:p>
          <a:p>
            <a:endParaRPr lang="en-IN" dirty="0"/>
          </a:p>
          <a:p>
            <a:pPr lvl="1"/>
            <a:r>
              <a:rPr lang="en-IN" b="1" dirty="0"/>
              <a:t>Phase I: </a:t>
            </a:r>
            <a:r>
              <a:rPr lang="en-IN" dirty="0"/>
              <a:t>Accounting periods beginning on or after April 1, 2025-- Entities whose turnover exceeds Rs. 5 crores;</a:t>
            </a:r>
          </a:p>
          <a:p>
            <a:pPr lvl="1"/>
            <a:endParaRPr lang="en-IN" dirty="0"/>
          </a:p>
          <a:p>
            <a:pPr lvl="1"/>
            <a:r>
              <a:rPr lang="en-IN" b="1" dirty="0"/>
              <a:t>Phase II </a:t>
            </a:r>
            <a:r>
              <a:rPr lang="en-IN" dirty="0"/>
              <a:t>Accounting periods beginning on or after April 1, 2026--All entities</a:t>
            </a:r>
          </a:p>
          <a:p>
            <a:endParaRPr lang="en-US" dirty="0"/>
          </a:p>
        </p:txBody>
      </p:sp>
      <p:sp>
        <p:nvSpPr>
          <p:cNvPr id="6" name="Slide Number Placeholder 5">
            <a:extLst>
              <a:ext uri="{FF2B5EF4-FFF2-40B4-BE49-F238E27FC236}">
                <a16:creationId xmlns:a16="http://schemas.microsoft.com/office/drawing/2014/main" id="{061C724D-647D-AEFF-937F-CEDD4767DB74}"/>
              </a:ext>
            </a:extLst>
          </p:cNvPr>
          <p:cNvSpPr>
            <a:spLocks noGrp="1"/>
          </p:cNvSpPr>
          <p:nvPr>
            <p:ph type="sldNum" sz="quarter" idx="12"/>
          </p:nvPr>
        </p:nvSpPr>
        <p:spPr/>
        <p:txBody>
          <a:bodyPr/>
          <a:lstStyle/>
          <a:p>
            <a:fld id="{EAAE3423-87CD-A441-942F-8FE960ECF8E1}" type="slidenum">
              <a:rPr lang="en-US" smtClean="0"/>
              <a:t>4</a:t>
            </a:fld>
            <a:endParaRPr lang="en-US"/>
          </a:p>
        </p:txBody>
      </p:sp>
    </p:spTree>
    <p:extLst>
      <p:ext uri="{BB962C8B-B14F-4D97-AF65-F5344CB8AC3E}">
        <p14:creationId xmlns:p14="http://schemas.microsoft.com/office/powerpoint/2010/main" val="276338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153CC-A0E1-5C70-20B2-991C7CC53D9B}"/>
              </a:ext>
            </a:extLst>
          </p:cNvPr>
          <p:cNvSpPr>
            <a:spLocks noGrp="1"/>
          </p:cNvSpPr>
          <p:nvPr>
            <p:ph type="title"/>
          </p:nvPr>
        </p:nvSpPr>
        <p:spPr>
          <a:xfrm>
            <a:off x="838200" y="365126"/>
            <a:ext cx="10515600" cy="1000688"/>
          </a:xfrm>
        </p:spPr>
        <p:txBody>
          <a:bodyPr>
            <a:normAutofit/>
          </a:bodyPr>
          <a:lstStyle/>
          <a:p>
            <a:pPr algn="ctr"/>
            <a:r>
              <a:rPr lang="en-US" sz="3600" dirty="0">
                <a:solidFill>
                  <a:srgbClr val="FF0000"/>
                </a:solidFill>
              </a:rPr>
              <a:t>Defining Non-corporate Entities</a:t>
            </a:r>
          </a:p>
        </p:txBody>
      </p:sp>
      <p:sp>
        <p:nvSpPr>
          <p:cNvPr id="3" name="Content Placeholder 2">
            <a:extLst>
              <a:ext uri="{FF2B5EF4-FFF2-40B4-BE49-F238E27FC236}">
                <a16:creationId xmlns:a16="http://schemas.microsoft.com/office/drawing/2014/main" id="{D6F563A1-4DB3-CED2-F871-FEB12A13CFE7}"/>
              </a:ext>
            </a:extLst>
          </p:cNvPr>
          <p:cNvSpPr>
            <a:spLocks noGrp="1"/>
          </p:cNvSpPr>
          <p:nvPr>
            <p:ph idx="1"/>
          </p:nvPr>
        </p:nvSpPr>
        <p:spPr/>
        <p:txBody>
          <a:bodyPr/>
          <a:lstStyle/>
          <a:p>
            <a:r>
              <a:rPr lang="en-US" dirty="0"/>
              <a:t>Sole Proprietorships, </a:t>
            </a:r>
          </a:p>
          <a:p>
            <a:r>
              <a:rPr lang="en-US" dirty="0"/>
              <a:t>HUF, </a:t>
            </a:r>
          </a:p>
          <a:p>
            <a:r>
              <a:rPr lang="en-US" dirty="0"/>
              <a:t>Partnership Firms (Registered or Unregistered), </a:t>
            </a:r>
          </a:p>
          <a:p>
            <a:r>
              <a:rPr lang="en-US" dirty="0"/>
              <a:t>AOPs, </a:t>
            </a:r>
          </a:p>
          <a:p>
            <a:r>
              <a:rPr lang="en-US" dirty="0"/>
              <a:t>Societies, Trusts (Private or Public), </a:t>
            </a:r>
          </a:p>
          <a:p>
            <a:r>
              <a:rPr lang="en-US" dirty="0"/>
              <a:t>Statutory Corporations, Autonomous bodies and </a:t>
            </a:r>
          </a:p>
          <a:p>
            <a:r>
              <a:rPr lang="en-US" dirty="0"/>
              <a:t>any form of organization that is engaged fully or partially in any </a:t>
            </a:r>
            <a:r>
              <a:rPr lang="en-US" u="sng" dirty="0"/>
              <a:t>business or professional activities</a:t>
            </a:r>
            <a:r>
              <a:rPr lang="en-US" dirty="0"/>
              <a:t>. </a:t>
            </a:r>
          </a:p>
          <a:p>
            <a:endParaRPr lang="en-US" dirty="0"/>
          </a:p>
        </p:txBody>
      </p:sp>
      <p:sp>
        <p:nvSpPr>
          <p:cNvPr id="6" name="Slide Number Placeholder 5">
            <a:extLst>
              <a:ext uri="{FF2B5EF4-FFF2-40B4-BE49-F238E27FC236}">
                <a16:creationId xmlns:a16="http://schemas.microsoft.com/office/drawing/2014/main" id="{652EBB87-5F47-771D-5CCE-80484E9B3221}"/>
              </a:ext>
            </a:extLst>
          </p:cNvPr>
          <p:cNvSpPr>
            <a:spLocks noGrp="1"/>
          </p:cNvSpPr>
          <p:nvPr>
            <p:ph type="sldNum" sz="quarter" idx="12"/>
          </p:nvPr>
        </p:nvSpPr>
        <p:spPr/>
        <p:txBody>
          <a:bodyPr/>
          <a:lstStyle/>
          <a:p>
            <a:fld id="{EAAE3423-87CD-A441-942F-8FE960ECF8E1}" type="slidenum">
              <a:rPr lang="en-US" smtClean="0"/>
              <a:t>5</a:t>
            </a:fld>
            <a:endParaRPr lang="en-US"/>
          </a:p>
        </p:txBody>
      </p:sp>
    </p:spTree>
    <p:extLst>
      <p:ext uri="{BB962C8B-B14F-4D97-AF65-F5344CB8AC3E}">
        <p14:creationId xmlns:p14="http://schemas.microsoft.com/office/powerpoint/2010/main" val="338101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3F665-50F1-C02D-8FDF-595E605F50D9}"/>
              </a:ext>
            </a:extLst>
          </p:cNvPr>
          <p:cNvSpPr>
            <a:spLocks noGrp="1"/>
          </p:cNvSpPr>
          <p:nvPr>
            <p:ph type="title"/>
          </p:nvPr>
        </p:nvSpPr>
        <p:spPr>
          <a:xfrm>
            <a:off x="838200" y="365126"/>
            <a:ext cx="10515600" cy="942814"/>
          </a:xfrm>
        </p:spPr>
        <p:txBody>
          <a:bodyPr>
            <a:normAutofit/>
          </a:bodyPr>
          <a:lstStyle/>
          <a:p>
            <a:pPr algn="ctr"/>
            <a:r>
              <a:rPr lang="en-US" sz="3600" dirty="0">
                <a:solidFill>
                  <a:srgbClr val="FF0000"/>
                </a:solidFill>
              </a:rPr>
              <a:t>Exceptions</a:t>
            </a:r>
          </a:p>
        </p:txBody>
      </p:sp>
      <p:sp>
        <p:nvSpPr>
          <p:cNvPr id="3" name="Content Placeholder 2">
            <a:extLst>
              <a:ext uri="{FF2B5EF4-FFF2-40B4-BE49-F238E27FC236}">
                <a16:creationId xmlns:a16="http://schemas.microsoft.com/office/drawing/2014/main" id="{5C8941AA-C4F4-69AA-20F8-671DE6F27F07}"/>
              </a:ext>
            </a:extLst>
          </p:cNvPr>
          <p:cNvSpPr>
            <a:spLocks noGrp="1"/>
          </p:cNvSpPr>
          <p:nvPr>
            <p:ph idx="1"/>
          </p:nvPr>
        </p:nvSpPr>
        <p:spPr>
          <a:xfrm>
            <a:off x="838200" y="1539433"/>
            <a:ext cx="10515600" cy="4637530"/>
          </a:xfrm>
        </p:spPr>
        <p:txBody>
          <a:bodyPr/>
          <a:lstStyle/>
          <a:p>
            <a:pPr marL="342900" indent="-342900">
              <a:spcAft>
                <a:spcPts val="400"/>
              </a:spcAft>
              <a:buSzPct val="100000"/>
            </a:pPr>
            <a:r>
              <a:rPr lang="en-US" dirty="0">
                <a:solidFill>
                  <a:srgbClr val="1A1A2E"/>
                </a:solidFill>
                <a:latin typeface="Calibri" pitchFamily="34" charset="0"/>
                <a:ea typeface="Calibri" pitchFamily="34" charset="-122"/>
                <a:cs typeface="Calibri" pitchFamily="34" charset="-120"/>
              </a:rPr>
              <a:t>The Guidance Note would not apply in the following cases:</a:t>
            </a:r>
          </a:p>
          <a:p>
            <a:pPr marL="800100" lvl="1" indent="-342900">
              <a:spcAft>
                <a:spcPts val="400"/>
              </a:spcAft>
              <a:buSzPct val="100000"/>
            </a:pPr>
            <a:r>
              <a:rPr lang="en-US" dirty="0">
                <a:solidFill>
                  <a:srgbClr val="1A1A2E"/>
                </a:solidFill>
                <a:latin typeface="Calibri" pitchFamily="34" charset="0"/>
                <a:ea typeface="Calibri" pitchFamily="34" charset="-122"/>
                <a:cs typeface="Calibri" pitchFamily="34" charset="-120"/>
              </a:rPr>
              <a:t>Where formats/principles are specifically prescribed by the relevant Statute or Regulator or any Authority.</a:t>
            </a:r>
            <a:endParaRPr lang="en-US" dirty="0"/>
          </a:p>
          <a:p>
            <a:pPr marL="800100" lvl="1" indent="-342900">
              <a:spcAft>
                <a:spcPts val="400"/>
              </a:spcAft>
              <a:buSzPct val="100000"/>
            </a:pPr>
            <a:endParaRPr lang="en-US" dirty="0">
              <a:solidFill>
                <a:srgbClr val="1A1A2E"/>
              </a:solidFill>
              <a:latin typeface="Calibri" pitchFamily="34" charset="0"/>
              <a:ea typeface="Calibri" pitchFamily="34" charset="-122"/>
              <a:cs typeface="Calibri" pitchFamily="34" charset="-120"/>
            </a:endParaRPr>
          </a:p>
          <a:p>
            <a:pPr marL="800100" lvl="1" indent="-342900">
              <a:spcAft>
                <a:spcPts val="400"/>
              </a:spcAft>
              <a:buSzPct val="100000"/>
            </a:pPr>
            <a:r>
              <a:rPr lang="en-US" dirty="0">
                <a:solidFill>
                  <a:srgbClr val="1A1A2E"/>
                </a:solidFill>
                <a:latin typeface="Calibri" pitchFamily="34" charset="0"/>
                <a:ea typeface="Calibri" pitchFamily="34" charset="-122"/>
                <a:cs typeface="Calibri" pitchFamily="34" charset="-120"/>
              </a:rPr>
              <a:t>Autonomous Bodies under Government of India are required to compile their accounts in a uniform format of accounts as prescribed by Government of India.</a:t>
            </a:r>
          </a:p>
          <a:p>
            <a:pPr marL="800100" lvl="1" indent="-342900">
              <a:spcAft>
                <a:spcPts val="400"/>
              </a:spcAft>
              <a:buSzPct val="100000"/>
            </a:pPr>
            <a:endParaRPr lang="en-US" dirty="0"/>
          </a:p>
          <a:p>
            <a:pPr marL="800100" lvl="1" indent="-342900">
              <a:spcAft>
                <a:spcPts val="400"/>
              </a:spcAft>
              <a:buSzPct val="100000"/>
            </a:pPr>
            <a:r>
              <a:rPr lang="en-US" dirty="0">
                <a:solidFill>
                  <a:srgbClr val="1A1A2E"/>
                </a:solidFill>
                <a:latin typeface="Calibri" pitchFamily="34" charset="0"/>
                <a:ea typeface="Calibri" pitchFamily="34" charset="-122"/>
                <a:cs typeface="Calibri" pitchFamily="34" charset="-120"/>
              </a:rPr>
              <a:t>Educational Institutions, Political Parties, Not-for-Profit Entities where separate guidance is available.</a:t>
            </a:r>
            <a:endParaRPr lang="en-US" dirty="0"/>
          </a:p>
          <a:p>
            <a:endParaRPr lang="en-US" dirty="0"/>
          </a:p>
        </p:txBody>
      </p:sp>
      <p:sp>
        <p:nvSpPr>
          <p:cNvPr id="6" name="Slide Number Placeholder 5">
            <a:extLst>
              <a:ext uri="{FF2B5EF4-FFF2-40B4-BE49-F238E27FC236}">
                <a16:creationId xmlns:a16="http://schemas.microsoft.com/office/drawing/2014/main" id="{7D374817-377F-B9DD-A3CD-60157D5A2851}"/>
              </a:ext>
            </a:extLst>
          </p:cNvPr>
          <p:cNvSpPr>
            <a:spLocks noGrp="1"/>
          </p:cNvSpPr>
          <p:nvPr>
            <p:ph type="sldNum" sz="quarter" idx="12"/>
          </p:nvPr>
        </p:nvSpPr>
        <p:spPr/>
        <p:txBody>
          <a:bodyPr/>
          <a:lstStyle/>
          <a:p>
            <a:fld id="{EAAE3423-87CD-A441-942F-8FE960ECF8E1}" type="slidenum">
              <a:rPr lang="en-US" smtClean="0"/>
              <a:t>6</a:t>
            </a:fld>
            <a:endParaRPr lang="en-US"/>
          </a:p>
        </p:txBody>
      </p:sp>
    </p:spTree>
    <p:extLst>
      <p:ext uri="{BB962C8B-B14F-4D97-AF65-F5344CB8AC3E}">
        <p14:creationId xmlns:p14="http://schemas.microsoft.com/office/powerpoint/2010/main" val="120259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62CF5-9CDA-2730-6D2C-B7008D3D775B}"/>
              </a:ext>
            </a:extLst>
          </p:cNvPr>
          <p:cNvSpPr>
            <a:spLocks noGrp="1"/>
          </p:cNvSpPr>
          <p:nvPr>
            <p:ph type="title"/>
          </p:nvPr>
        </p:nvSpPr>
        <p:spPr/>
        <p:txBody>
          <a:bodyPr>
            <a:normAutofit/>
          </a:bodyPr>
          <a:lstStyle/>
          <a:p>
            <a:pPr algn="ctr"/>
            <a:r>
              <a:rPr lang="en-US" sz="3600" dirty="0">
                <a:solidFill>
                  <a:srgbClr val="FF0000"/>
                </a:solidFill>
              </a:rPr>
              <a:t>Auditor’s responsibility w. r. t. the Guidance Note</a:t>
            </a:r>
          </a:p>
        </p:txBody>
      </p:sp>
      <p:sp>
        <p:nvSpPr>
          <p:cNvPr id="3" name="Content Placeholder 2">
            <a:extLst>
              <a:ext uri="{FF2B5EF4-FFF2-40B4-BE49-F238E27FC236}">
                <a16:creationId xmlns:a16="http://schemas.microsoft.com/office/drawing/2014/main" id="{DD92A3CA-F8AB-C9A7-8DE2-9B6E719DD87A}"/>
              </a:ext>
            </a:extLst>
          </p:cNvPr>
          <p:cNvSpPr>
            <a:spLocks noGrp="1"/>
          </p:cNvSpPr>
          <p:nvPr>
            <p:ph idx="1"/>
          </p:nvPr>
        </p:nvSpPr>
        <p:spPr/>
        <p:txBody>
          <a:bodyPr>
            <a:normAutofit fontScale="92500" lnSpcReduction="10000"/>
          </a:bodyPr>
          <a:lstStyle/>
          <a:p>
            <a:r>
              <a:rPr lang="en-IN" dirty="0"/>
              <a:t>For non-corporate entities, if audit of financial statements is required under a statute, the Auditor shall conduct the audit and issue the Auditors’ Report in accordance with the Standards on Auditing issued by the ICAI. </a:t>
            </a:r>
          </a:p>
          <a:p>
            <a:endParaRPr lang="en-US" dirty="0">
              <a:solidFill>
                <a:srgbClr val="1A1A2E"/>
              </a:solidFill>
              <a:latin typeface="Calibri" pitchFamily="34" charset="0"/>
              <a:ea typeface="Calibri" pitchFamily="34" charset="-122"/>
              <a:cs typeface="Calibri" pitchFamily="34" charset="-120"/>
            </a:endParaRPr>
          </a:p>
          <a:p>
            <a:r>
              <a:rPr lang="en-US" dirty="0">
                <a:solidFill>
                  <a:srgbClr val="1A1A2E"/>
                </a:solidFill>
                <a:latin typeface="Calibri" pitchFamily="34" charset="0"/>
                <a:ea typeface="Calibri" pitchFamily="34" charset="-122"/>
                <a:cs typeface="Calibri" pitchFamily="34" charset="-120"/>
              </a:rPr>
              <a:t>The auditor must evaluate, document, and report appropriately when a non-corporate entity client fails to comply with a Guidance Note, especially in relation to presentation formats. </a:t>
            </a:r>
          </a:p>
          <a:p>
            <a:endParaRPr lang="en-US" dirty="0">
              <a:solidFill>
                <a:srgbClr val="1A1A2E"/>
              </a:solidFill>
              <a:latin typeface="Calibri" pitchFamily="34" charset="0"/>
              <a:ea typeface="Calibri" pitchFamily="34" charset="-122"/>
              <a:cs typeface="Calibri" pitchFamily="34" charset="-120"/>
            </a:endParaRPr>
          </a:p>
          <a:p>
            <a:r>
              <a:rPr lang="en-US" dirty="0">
                <a:solidFill>
                  <a:srgbClr val="1A1A2E"/>
                </a:solidFill>
                <a:latin typeface="Calibri" pitchFamily="34" charset="0"/>
                <a:ea typeface="Calibri" pitchFamily="34" charset="-122"/>
                <a:cs typeface="Calibri" pitchFamily="34" charset="-120"/>
              </a:rPr>
              <a:t>The auditor's report should reflect such deviations, and where required, a modified opinion may be issued, in accordance with the relevant Engagement Standards and SAs.</a:t>
            </a:r>
            <a:endParaRPr lang="en-US" dirty="0"/>
          </a:p>
          <a:p>
            <a:endParaRPr lang="en-US" dirty="0"/>
          </a:p>
        </p:txBody>
      </p:sp>
      <p:sp>
        <p:nvSpPr>
          <p:cNvPr id="6" name="Slide Number Placeholder 5">
            <a:extLst>
              <a:ext uri="{FF2B5EF4-FFF2-40B4-BE49-F238E27FC236}">
                <a16:creationId xmlns:a16="http://schemas.microsoft.com/office/drawing/2014/main" id="{89ADF393-AD90-AD88-7682-D4B9D27472AE}"/>
              </a:ext>
            </a:extLst>
          </p:cNvPr>
          <p:cNvSpPr>
            <a:spLocks noGrp="1"/>
          </p:cNvSpPr>
          <p:nvPr>
            <p:ph type="sldNum" sz="quarter" idx="12"/>
          </p:nvPr>
        </p:nvSpPr>
        <p:spPr/>
        <p:txBody>
          <a:bodyPr/>
          <a:lstStyle/>
          <a:p>
            <a:fld id="{EAAE3423-87CD-A441-942F-8FE960ECF8E1}" type="slidenum">
              <a:rPr lang="en-US" smtClean="0"/>
              <a:t>7</a:t>
            </a:fld>
            <a:endParaRPr lang="en-US"/>
          </a:p>
        </p:txBody>
      </p:sp>
    </p:spTree>
    <p:extLst>
      <p:ext uri="{BB962C8B-B14F-4D97-AF65-F5344CB8AC3E}">
        <p14:creationId xmlns:p14="http://schemas.microsoft.com/office/powerpoint/2010/main" val="1732172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13594-4BDA-9E7F-88AE-57964950375D}"/>
              </a:ext>
            </a:extLst>
          </p:cNvPr>
          <p:cNvSpPr>
            <a:spLocks noGrp="1"/>
          </p:cNvSpPr>
          <p:nvPr>
            <p:ph type="title"/>
          </p:nvPr>
        </p:nvSpPr>
        <p:spPr>
          <a:xfrm>
            <a:off x="838200" y="365125"/>
            <a:ext cx="10515600" cy="769193"/>
          </a:xfrm>
        </p:spPr>
        <p:txBody>
          <a:bodyPr>
            <a:normAutofit fontScale="90000"/>
          </a:bodyPr>
          <a:lstStyle/>
          <a:p>
            <a:pPr algn="ctr"/>
            <a:br>
              <a:rPr lang="en-IN" sz="3600" b="1" dirty="0">
                <a:solidFill>
                  <a:srgbClr val="FF0000"/>
                </a:solidFill>
              </a:rPr>
            </a:br>
            <a:r>
              <a:rPr lang="en-IN" sz="4000" b="1" dirty="0">
                <a:solidFill>
                  <a:srgbClr val="FF0000"/>
                </a:solidFill>
              </a:rPr>
              <a:t>Entity-Specific Statutory Audit Requirements</a:t>
            </a:r>
            <a:br>
              <a:rPr lang="en-IN" sz="4000" dirty="0">
                <a:solidFill>
                  <a:srgbClr val="FF0000"/>
                </a:solidFill>
              </a:rPr>
            </a:br>
            <a:endParaRPr lang="en-US" sz="4000" dirty="0">
              <a:solidFill>
                <a:srgbClr val="FF0000"/>
              </a:solidFill>
            </a:endParaRPr>
          </a:p>
        </p:txBody>
      </p:sp>
      <p:sp>
        <p:nvSpPr>
          <p:cNvPr id="3" name="Content Placeholder 2">
            <a:extLst>
              <a:ext uri="{FF2B5EF4-FFF2-40B4-BE49-F238E27FC236}">
                <a16:creationId xmlns:a16="http://schemas.microsoft.com/office/drawing/2014/main" id="{3FCA9950-DD90-D7A1-F69E-DD7948844E30}"/>
              </a:ext>
            </a:extLst>
          </p:cNvPr>
          <p:cNvSpPr>
            <a:spLocks noGrp="1"/>
          </p:cNvSpPr>
          <p:nvPr>
            <p:ph idx="1"/>
          </p:nvPr>
        </p:nvSpPr>
        <p:spPr/>
        <p:txBody>
          <a:bodyPr>
            <a:normAutofit lnSpcReduction="10000"/>
          </a:bodyPr>
          <a:lstStyle/>
          <a:p>
            <a:r>
              <a:rPr lang="en-IN" dirty="0"/>
              <a:t>Certain non-corporate structures are governed by separate laws that mandate statutory audits irrespective of basic tax limits: </a:t>
            </a:r>
          </a:p>
          <a:p>
            <a:pPr marL="0" indent="0">
              <a:buNone/>
            </a:pPr>
            <a:endParaRPr lang="en-IN" dirty="0"/>
          </a:p>
          <a:p>
            <a:pPr lvl="0"/>
            <a:r>
              <a:rPr lang="en-IN" b="1" dirty="0"/>
              <a:t>Co-operative Societies</a:t>
            </a:r>
            <a:r>
              <a:rPr lang="en-IN" dirty="0"/>
              <a:t>: Required to undergo a statutory audit annually by a departmental auditor or a Chartered Accountant under the Co-operative Societies Act. </a:t>
            </a:r>
          </a:p>
          <a:p>
            <a:endParaRPr lang="en-IN" dirty="0"/>
          </a:p>
          <a:p>
            <a:pPr lvl="0"/>
            <a:r>
              <a:rPr lang="en-IN" b="1" dirty="0"/>
              <a:t>Sole proprietorships, HUFs, Partnership Firms</a:t>
            </a:r>
            <a:r>
              <a:rPr lang="en-IN" dirty="0"/>
              <a:t>: No automatic statutory audit requirement, but must comply if they trigger the </a:t>
            </a:r>
            <a:r>
              <a:rPr lang="en-IN" b="1" dirty="0"/>
              <a:t>Section 44AB</a:t>
            </a:r>
            <a:r>
              <a:rPr lang="en-IN" dirty="0"/>
              <a:t> thresholds or </a:t>
            </a:r>
            <a:r>
              <a:rPr lang="en-IN" b="1" dirty="0"/>
              <a:t>Section 44AD</a:t>
            </a:r>
            <a:r>
              <a:rPr lang="en-IN" dirty="0"/>
              <a:t> /</a:t>
            </a:r>
            <a:r>
              <a:rPr lang="en-IN" b="1" dirty="0"/>
              <a:t>Section 44ADA</a:t>
            </a:r>
            <a:r>
              <a:rPr lang="en-IN" dirty="0"/>
              <a:t> apply.  </a:t>
            </a:r>
          </a:p>
          <a:p>
            <a:endParaRPr lang="en-US" dirty="0"/>
          </a:p>
        </p:txBody>
      </p:sp>
      <p:sp>
        <p:nvSpPr>
          <p:cNvPr id="6" name="Slide Number Placeholder 5">
            <a:extLst>
              <a:ext uri="{FF2B5EF4-FFF2-40B4-BE49-F238E27FC236}">
                <a16:creationId xmlns:a16="http://schemas.microsoft.com/office/drawing/2014/main" id="{BD2DA008-4580-1CB8-4509-31B4BB082953}"/>
              </a:ext>
            </a:extLst>
          </p:cNvPr>
          <p:cNvSpPr>
            <a:spLocks noGrp="1"/>
          </p:cNvSpPr>
          <p:nvPr>
            <p:ph type="sldNum" sz="quarter" idx="12"/>
          </p:nvPr>
        </p:nvSpPr>
        <p:spPr/>
        <p:txBody>
          <a:bodyPr/>
          <a:lstStyle/>
          <a:p>
            <a:fld id="{EAAE3423-87CD-A441-942F-8FE960ECF8E1}" type="slidenum">
              <a:rPr lang="en-US" smtClean="0"/>
              <a:t>8</a:t>
            </a:fld>
            <a:endParaRPr lang="en-US"/>
          </a:p>
        </p:txBody>
      </p:sp>
    </p:spTree>
    <p:extLst>
      <p:ext uri="{BB962C8B-B14F-4D97-AF65-F5344CB8AC3E}">
        <p14:creationId xmlns:p14="http://schemas.microsoft.com/office/powerpoint/2010/main" val="634289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3122</Words>
  <Application>Microsoft Macintosh PowerPoint</Application>
  <PresentationFormat>Widescreen</PresentationFormat>
  <Paragraphs>269</Paragraphs>
  <Slides>34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Google Sans</vt:lpstr>
      <vt:lpstr>Office Theme</vt:lpstr>
      <vt:lpstr>                  Presentation on Guidance Note  on  Financial Statements  for  Non Corporate Entities </vt:lpstr>
      <vt:lpstr>Guidance Note on Financial Statements for  Non Corporate Entities - objectives</vt:lpstr>
      <vt:lpstr>Background of the Guidance Note</vt:lpstr>
      <vt:lpstr>Applicability of the Guidance Note</vt:lpstr>
      <vt:lpstr> Announcement regarding applicability of the Guidance Note for annual reporting periods 2025-26 onwards </vt:lpstr>
      <vt:lpstr>Defining Non-corporate Entities</vt:lpstr>
      <vt:lpstr>Exceptions</vt:lpstr>
      <vt:lpstr>Auditor’s responsibility w. r. t. the Guidance Note</vt:lpstr>
      <vt:lpstr> Entity-Specific Statutory Audit Requirements </vt:lpstr>
      <vt:lpstr> Summary Checklist for Non-Corporate Audits </vt:lpstr>
      <vt:lpstr>General purpose financial statements (GPFS)</vt:lpstr>
      <vt:lpstr>Fundamental accounting assumptions*</vt:lpstr>
      <vt:lpstr>Accounting standards issued by ICAI</vt:lpstr>
      <vt:lpstr>Applicability of Accounting Standards to NCEs</vt:lpstr>
      <vt:lpstr>Applicability of Accounting Standards to NCEs</vt:lpstr>
      <vt:lpstr>Applicability of Accounting Standards to NCEs</vt:lpstr>
      <vt:lpstr>Applicability of Accounting Standards to NCEs</vt:lpstr>
      <vt:lpstr>Applicability of Accounting Standards to NCEs</vt:lpstr>
      <vt:lpstr>Applicability of Accounting Standards to NCEs</vt:lpstr>
      <vt:lpstr>Applicability of Accounting Standards to NCEs</vt:lpstr>
      <vt:lpstr>The Guidance Note on FS for NCEs</vt:lpstr>
      <vt:lpstr>Basis of accounting</vt:lpstr>
      <vt:lpstr>Cash Basis of Accounting</vt:lpstr>
      <vt:lpstr>Technical Guide on Preparation of Financial Statements under Cash Basis of Accounting (Feb. 2024)</vt:lpstr>
      <vt:lpstr>Compliance with Accounting Standards while following cash basis of accounting</vt:lpstr>
      <vt:lpstr>Compliance with Accounting Standards while following cash basis of accounting- Examples - Income</vt:lpstr>
      <vt:lpstr>Compliance with Accounting Standards while following cash basis of accounting- Examples- Expenses</vt:lpstr>
      <vt:lpstr>Compliance with Accounting Standards while following cash basis of accounting- Liabilities</vt:lpstr>
      <vt:lpstr>Compliance with Accounting Standards while following cash basis of accounting- Assets</vt:lpstr>
      <vt:lpstr>Compliance with Accounting Standards while following cash basis of accounting- Non-cash items</vt:lpstr>
      <vt:lpstr>Auditor’s role when financial statements are prepared on cash basis of accounting</vt:lpstr>
      <vt:lpstr>Auditor’s role when financial statements are prepared on cash basis of accounting</vt:lpstr>
      <vt:lpstr>An example of a disclosure in the audit report of an enterprise which follows cash basis of accounting</vt:lpstr>
      <vt:lpstr>Formats of Financial statements prepared on cash basis of accounting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Anil Sharma</dc:creator>
  <cp:lastModifiedBy>Anil Sharma</cp:lastModifiedBy>
  <cp:revision>44</cp:revision>
  <cp:lastPrinted>2026-07-04T13:09:26Z</cp:lastPrinted>
  <dcterms:created xsi:type="dcterms:W3CDTF">2026-06-22T23:16:18Z</dcterms:created>
  <dcterms:modified xsi:type="dcterms:W3CDTF">2026-07-04T13:10:39Z</dcterms:modified>
</cp:coreProperties>
</file>