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notesMasterIdLst>
    <p:notesMasterId r:id="rId57"/>
  </p:notesMasterIdLst>
  <p:sldIdLst>
    <p:sldId id="275" r:id="rId2"/>
    <p:sldId id="344" r:id="rId3"/>
    <p:sldId id="278" r:id="rId4"/>
    <p:sldId id="279" r:id="rId5"/>
    <p:sldId id="277" r:id="rId6"/>
    <p:sldId id="280" r:id="rId7"/>
    <p:sldId id="281" r:id="rId8"/>
    <p:sldId id="345" r:id="rId9"/>
    <p:sldId id="284" r:id="rId10"/>
    <p:sldId id="285" r:id="rId11"/>
    <p:sldId id="286" r:id="rId12"/>
    <p:sldId id="287" r:id="rId13"/>
    <p:sldId id="288" r:id="rId14"/>
    <p:sldId id="346" r:id="rId15"/>
    <p:sldId id="347" r:id="rId16"/>
    <p:sldId id="348" r:id="rId17"/>
    <p:sldId id="289" r:id="rId18"/>
    <p:sldId id="290" r:id="rId19"/>
    <p:sldId id="291" r:id="rId20"/>
    <p:sldId id="292" r:id="rId21"/>
    <p:sldId id="293" r:id="rId22"/>
    <p:sldId id="294" r:id="rId23"/>
    <p:sldId id="295" r:id="rId24"/>
    <p:sldId id="297" r:id="rId25"/>
    <p:sldId id="298" r:id="rId26"/>
    <p:sldId id="299" r:id="rId27"/>
    <p:sldId id="300" r:id="rId28"/>
    <p:sldId id="301" r:id="rId29"/>
    <p:sldId id="302" r:id="rId30"/>
    <p:sldId id="304" r:id="rId31"/>
    <p:sldId id="305" r:id="rId32"/>
    <p:sldId id="306" r:id="rId33"/>
    <p:sldId id="308" r:id="rId34"/>
    <p:sldId id="309" r:id="rId35"/>
    <p:sldId id="310" r:id="rId36"/>
    <p:sldId id="311" r:id="rId37"/>
    <p:sldId id="349" r:id="rId38"/>
    <p:sldId id="313" r:id="rId39"/>
    <p:sldId id="314" r:id="rId40"/>
    <p:sldId id="317" r:id="rId41"/>
    <p:sldId id="318" r:id="rId42"/>
    <p:sldId id="319" r:id="rId43"/>
    <p:sldId id="320" r:id="rId44"/>
    <p:sldId id="321" r:id="rId45"/>
    <p:sldId id="322" r:id="rId46"/>
    <p:sldId id="323" r:id="rId47"/>
    <p:sldId id="324" r:id="rId48"/>
    <p:sldId id="325" r:id="rId49"/>
    <p:sldId id="326" r:id="rId50"/>
    <p:sldId id="327" r:id="rId51"/>
    <p:sldId id="328" r:id="rId52"/>
    <p:sldId id="331" r:id="rId53"/>
    <p:sldId id="332" r:id="rId54"/>
    <p:sldId id="333" r:id="rId55"/>
    <p:sldId id="343" r:id="rId56"/>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80"/>
    <p:restoredTop sz="94610"/>
  </p:normalViewPr>
  <p:slideViewPr>
    <p:cSldViewPr snapToGrid="0" snapToObjects="1">
      <p:cViewPr varScale="1">
        <p:scale>
          <a:sx n="156" d="100"/>
          <a:sy n="156" d="100"/>
        </p:scale>
        <p:origin x="520" y="17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274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9914519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773274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9921256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58C9A-7308-4ED4-4A1C-7F3167E24B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2292F6-9D9E-0D3A-D559-2DA2BFF486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24E486-9290-4127-6B51-08BFA99AE7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9C27D3A-6B47-32C0-AE6F-2E4D6F52CD6D}"/>
              </a:ext>
            </a:extLst>
          </p:cNvPr>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298093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666348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61FB4-12A5-BDC2-4384-F1E85BB9A5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B56D30-1510-F395-E089-965318CADC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DB3A15-6A81-EBBE-1D8D-665F575261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95CE6B-6631-4D3B-A918-82170261C1F9}"/>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8972573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7/5/26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0824625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29536245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3"/>
            <a:ext cx="1971675" cy="4358879"/>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273843"/>
            <a:ext cx="5800725" cy="435887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149091229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DEFAULT">
    <p:spTree>
      <p:nvGrpSpPr>
        <p:cNvPr id="1" name=""/>
        <p:cNvGrpSpPr/>
        <p:nvPr/>
      </p:nvGrpSpPr>
      <p:grpSpPr>
        <a:xfrm>
          <a:off x="0" y="0"/>
          <a:ext cx="0" cy="0"/>
          <a:chOff x="0" y="0"/>
          <a:chExt cx="0" cy="0"/>
        </a:xfrm>
      </p:grpSpPr>
    </p:spTree>
    <p:extLst>
      <p:ext uri="{BB962C8B-B14F-4D97-AF65-F5344CB8AC3E}">
        <p14:creationId xmlns:p14="http://schemas.microsoft.com/office/powerpoint/2010/main" val="560629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t>7/5/26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4721107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304"/>
            <a:ext cx="7886700" cy="2139553"/>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7DE6118-2437-4B30-8E3C-4D2BE6020583}" type="datetimeFigureOut">
              <a:rPr lang="en-US" smtClean="0"/>
              <a:pPr/>
              <a:t>7/5/26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913237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369218"/>
            <a:ext cx="3886200" cy="326350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t>7/5/26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06966777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t>7/5/26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54373106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t>7/5/26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374837784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t>7/5/26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t>‹#›</a:t>
            </a:fld>
            <a:endParaRPr lang="en-US" dirty="0"/>
          </a:p>
        </p:txBody>
      </p:sp>
    </p:spTree>
    <p:extLst>
      <p:ext uri="{BB962C8B-B14F-4D97-AF65-F5344CB8AC3E}">
        <p14:creationId xmlns:p14="http://schemas.microsoft.com/office/powerpoint/2010/main" val="205592474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7/5/26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90525980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7/5/26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24468324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369218"/>
            <a:ext cx="7886700" cy="326350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87DE6118-2437-4B30-8E3C-4D2BE6020583}" type="datetimeFigureOut">
              <a:rPr lang="en-US" smtClean="0"/>
              <a:pPr/>
              <a:t>7/5/26</a:t>
            </a:fld>
            <a:endParaRPr lang="en-US"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32126211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name="Slide 20">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4" name="Text 2"/>
          <p:cNvSpPr/>
          <p:nvPr/>
        </p:nvSpPr>
        <p:spPr>
          <a:xfrm>
            <a:off x="548640" y="1280160"/>
            <a:ext cx="8046720" cy="548640"/>
          </a:xfrm>
          <a:prstGeom prst="rect">
            <a:avLst/>
          </a:prstGeom>
          <a:noFill/>
          <a:ln/>
        </p:spPr>
        <p:txBody>
          <a:bodyPr wrap="square" rtlCol="0" anchor="ctr"/>
          <a:lstStyle/>
          <a:p>
            <a:pPr marL="0" indent="0" algn="ctr">
              <a:buNone/>
            </a:pPr>
            <a:endParaRPr lang="en-US" sz="1400" dirty="0"/>
          </a:p>
        </p:txBody>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600" b="1" dirty="0">
                <a:ea typeface="Cambria" pitchFamily="34" charset="-122"/>
                <a:cs typeface="Cambria" pitchFamily="34" charset="-120"/>
              </a:rPr>
              <a:t>General Instructions for Financial Statements</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name="Slide 30">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Balance Sheet — PART I: Equity &amp; Liabilities</a:t>
            </a:r>
            <a:endParaRPr lang="en-US" sz="3200" dirty="0"/>
          </a:p>
        </p:txBody>
      </p:sp>
      <p:graphicFrame>
        <p:nvGraphicFramePr>
          <p:cNvPr id="31" name="Table 0"/>
          <p:cNvGraphicFramePr>
            <a:graphicFrameLocks noGrp="1"/>
          </p:cNvGraphicFramePr>
          <p:nvPr>
            <p:extLst>
              <p:ext uri="{D42A27DB-BD31-4B8C-83A1-F6EECF244321}">
                <p14:modId xmlns:p14="http://schemas.microsoft.com/office/powerpoint/2010/main" val="4106779916"/>
              </p:ext>
            </p:extLst>
          </p:nvPr>
        </p:nvGraphicFramePr>
        <p:xfrm>
          <a:off x="274320" y="1097280"/>
          <a:ext cx="8595360" cy="399288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Particulars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Note No.</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Current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Previous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I. OWNER FUNDS &amp; LIABILITIES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1) OWNERS' FUNDS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Owners Capital Account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Owners/Partners Capital Account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Owners/Partners Current Account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Reserves &amp; Surplus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2. NON-CURRENT LIABILITIES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Long-term Borrowings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Deferred Tax Liabilities (Net)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9"/>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Other Long-term Liabilities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Long-term Provisions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name="Slide 31">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Balance Sheet — PART I: Current Liabilities</a:t>
            </a:r>
            <a:endParaRPr lang="en-US" sz="3200" dirty="0"/>
          </a:p>
        </p:txBody>
      </p:sp>
      <p:graphicFrame>
        <p:nvGraphicFramePr>
          <p:cNvPr id="32" name="Table 0"/>
          <p:cNvGraphicFramePr>
            <a:graphicFrameLocks noGrp="1"/>
          </p:cNvGraphicFramePr>
          <p:nvPr>
            <p:extLst>
              <p:ext uri="{D42A27DB-BD31-4B8C-83A1-F6EECF244321}">
                <p14:modId xmlns:p14="http://schemas.microsoft.com/office/powerpoint/2010/main" val="3111276172"/>
              </p:ext>
            </p:extLst>
          </p:nvPr>
        </p:nvGraphicFramePr>
        <p:xfrm>
          <a:off x="274320" y="1097280"/>
          <a:ext cx="8595360" cy="262128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Particulars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Note No.</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Current F.Y.</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Previous F.Y.</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800" b="0" dirty="0">
                          <a:solidFill>
                            <a:srgbClr val="1A1A2E"/>
                          </a:solidFill>
                          <a:latin typeface="Calibri" pitchFamily="34" charset="0"/>
                          <a:ea typeface="Calibri" pitchFamily="34" charset="-122"/>
                          <a:cs typeface="Calibri" pitchFamily="34" charset="-120"/>
                        </a:rPr>
                        <a:t>3. CURRENT LIABILITIES</a:t>
                      </a:r>
                      <a:endParaRPr lang="en-US" sz="1800" b="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Short-term Borrowings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Trade Payables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Other Current Liabilities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Short-term Provisions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600" b="1" dirty="0">
                          <a:solidFill>
                            <a:srgbClr val="1A1A2E"/>
                          </a:solidFill>
                          <a:latin typeface="Calibri" pitchFamily="34" charset="0"/>
                          <a:ea typeface="Calibri" pitchFamily="34" charset="-122"/>
                          <a:cs typeface="Calibri" pitchFamily="34" charset="-120"/>
                        </a:rPr>
                        <a:t>TOTAL</a:t>
                      </a:r>
                      <a:endParaRPr lang="en-US" sz="1600" b="1"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name="Slide 32">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Balance Sheet — PART II: Non-Current Assets</a:t>
            </a:r>
            <a:endParaRPr lang="en-US" sz="3200" dirty="0"/>
          </a:p>
        </p:txBody>
      </p:sp>
      <p:graphicFrame>
        <p:nvGraphicFramePr>
          <p:cNvPr id="33" name="Table 0"/>
          <p:cNvGraphicFramePr>
            <a:graphicFrameLocks noGrp="1"/>
          </p:cNvGraphicFramePr>
          <p:nvPr>
            <p:extLst>
              <p:ext uri="{D42A27DB-BD31-4B8C-83A1-F6EECF244321}">
                <p14:modId xmlns:p14="http://schemas.microsoft.com/office/powerpoint/2010/main" val="3805263253"/>
              </p:ext>
            </p:extLst>
          </p:nvPr>
        </p:nvGraphicFramePr>
        <p:xfrm>
          <a:off x="274320" y="1097280"/>
          <a:ext cx="8595360" cy="399288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Particulars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Note No.</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Current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Previous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II.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1. NON-CURRENT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Property, Plant and Equipment and Intangible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Property, Plant and Equipment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Intangible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Capital Work-in-Progress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Intangible Asset Under Development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Non-Current Investments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Deferred Tax Assets (Net)</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9"/>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Long-term Loans &amp; Advances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Other Non-current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1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name="Slide 3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Balance Sheet — PART II: Current Assets</a:t>
            </a:r>
            <a:endParaRPr lang="en-US" sz="3200" dirty="0"/>
          </a:p>
        </p:txBody>
      </p:sp>
      <p:graphicFrame>
        <p:nvGraphicFramePr>
          <p:cNvPr id="34" name="Table 0"/>
          <p:cNvGraphicFramePr>
            <a:graphicFrameLocks noGrp="1"/>
          </p:cNvGraphicFramePr>
          <p:nvPr>
            <p:extLst>
              <p:ext uri="{D42A27DB-BD31-4B8C-83A1-F6EECF244321}">
                <p14:modId xmlns:p14="http://schemas.microsoft.com/office/powerpoint/2010/main" val="4146434397"/>
              </p:ext>
            </p:extLst>
          </p:nvPr>
        </p:nvGraphicFramePr>
        <p:xfrm>
          <a:off x="274320" y="1097280"/>
          <a:ext cx="8595360" cy="298704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Particulars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Note No.</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Current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Previous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2. CURRENT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Current Investments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Inventories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Trade Receivables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Cash &amp; Bank Balances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Short-term Loans &amp; Advances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Other Current Assets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0">
                <a:tc>
                  <a:txBody>
                    <a:bodyPr/>
                    <a:lstStyle/>
                    <a:p>
                      <a:pPr marL="0" indent="0" algn="l">
                        <a:buNone/>
                      </a:pPr>
                      <a:r>
                        <a:rPr lang="en-US" sz="1600" b="1" dirty="0">
                          <a:solidFill>
                            <a:srgbClr val="1A1A2E"/>
                          </a:solidFill>
                          <a:latin typeface="Calibri" pitchFamily="34" charset="0"/>
                          <a:ea typeface="Calibri" pitchFamily="34" charset="-122"/>
                          <a:cs typeface="Calibri" pitchFamily="34" charset="-120"/>
                        </a:rPr>
                        <a:t>TOTAL</a:t>
                      </a:r>
                      <a:endParaRPr lang="en-US" sz="1600" b="1"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Statement of Profit &amp; Loss</a:t>
            </a:r>
            <a:endParaRPr lang="en-US" sz="3200" dirty="0"/>
          </a:p>
        </p:txBody>
      </p:sp>
      <p:graphicFrame>
        <p:nvGraphicFramePr>
          <p:cNvPr id="61" name="Table 0"/>
          <p:cNvGraphicFramePr>
            <a:graphicFrameLocks noGrp="1"/>
          </p:cNvGraphicFramePr>
          <p:nvPr/>
        </p:nvGraphicFramePr>
        <p:xfrm>
          <a:off x="274320" y="960120"/>
          <a:ext cx="8595360" cy="4164498"/>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320346">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Particulars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Note No.</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Current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Previous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I. Revenue From Operations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II. Other Income</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III. Total Income (I+II)</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IV. Expenses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Cost of Material consumed</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Purchases of Stock-in-Trade</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Changes in inventories of finished goods, WIP and Stock-in-Trade</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Employee Benefit Expenses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Depreciation &amp; Amortization Expenses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9"/>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Finance Cost</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Other Expenses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11"/>
                  </a:ext>
                </a:extLst>
              </a:tr>
              <a:tr h="320346">
                <a:tc>
                  <a:txBody>
                    <a:bodyPr/>
                    <a:lstStyle/>
                    <a:p>
                      <a:pPr marL="0" indent="0" algn="l">
                        <a:buNone/>
                      </a:pPr>
                      <a:r>
                        <a:rPr lang="en-US" sz="1400" dirty="0">
                          <a:solidFill>
                            <a:srgbClr val="1A1A2E"/>
                          </a:solidFill>
                          <a:latin typeface="Calibri" pitchFamily="34" charset="0"/>
                          <a:ea typeface="Calibri" pitchFamily="34" charset="-122"/>
                          <a:cs typeface="Calibri" pitchFamily="34" charset="-120"/>
                        </a:rPr>
                        <a:t>Total Expenses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30020350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Statement of Profit &amp; Loss </a:t>
            </a:r>
            <a:endParaRPr lang="en-US" sz="3200" dirty="0"/>
          </a:p>
        </p:txBody>
      </p:sp>
      <p:graphicFrame>
        <p:nvGraphicFramePr>
          <p:cNvPr id="62" name="Table 0"/>
          <p:cNvGraphicFramePr>
            <a:graphicFrameLocks noGrp="1"/>
          </p:cNvGraphicFramePr>
          <p:nvPr/>
        </p:nvGraphicFramePr>
        <p:xfrm>
          <a:off x="274320" y="1097280"/>
          <a:ext cx="8595360" cy="370332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Particulars</a:t>
                      </a:r>
                      <a:endParaRPr lang="en-US" sz="11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Note No.</a:t>
                      </a:r>
                      <a:endParaRPr lang="en-US" sz="11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Current F.Y.</a:t>
                      </a:r>
                      <a:endParaRPr lang="en-US" sz="11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100" b="1" dirty="0">
                          <a:solidFill>
                            <a:srgbClr val="FFFFFF"/>
                          </a:solidFill>
                          <a:latin typeface="Calibri" pitchFamily="34" charset="0"/>
                          <a:ea typeface="Calibri" pitchFamily="34" charset="-122"/>
                          <a:cs typeface="Calibri" pitchFamily="34" charset="-120"/>
                        </a:rPr>
                        <a:t>Previous F.Y.</a:t>
                      </a:r>
                      <a:endParaRPr lang="en-US" sz="11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300" dirty="0">
                          <a:solidFill>
                            <a:srgbClr val="1A1A2E"/>
                          </a:solidFill>
                          <a:latin typeface="Calibri" pitchFamily="34" charset="0"/>
                          <a:ea typeface="Calibri" pitchFamily="34" charset="-122"/>
                          <a:cs typeface="Calibri" pitchFamily="34" charset="-120"/>
                        </a:rPr>
                        <a:t>V. Profit Before Exceptional &amp; Extraordinary Items, Partners Remuneration and Tax (III–IV)</a:t>
                      </a:r>
                      <a:endParaRPr lang="en-US" sz="13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3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3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3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VI. Exceptional Items</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VII. Profit Before Extraordinary Items, Partners Remuneration and Tax (V–VI)</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VIII. Extraordinary Items</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400" dirty="0"/>
                        <a:t>IX Profit before partners’ remuneration and tax (VII- VIII)</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marL="0" indent="0" algn="l">
                        <a:buNone/>
                      </a:pPr>
                      <a:r>
                        <a:rPr lang="en-US" sz="1400" dirty="0"/>
                        <a:t> X Partners’ remuneration</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0">
                <a:tc>
                  <a:txBody>
                    <a:bodyPr/>
                    <a:lstStyle/>
                    <a:p>
                      <a:pPr marL="0" indent="0" algn="l">
                        <a:buNone/>
                      </a:pPr>
                      <a:r>
                        <a:rPr lang="en-US" sz="1400" dirty="0"/>
                        <a:t>XI Profit before tax (IX- X)</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XII. (</a:t>
                      </a:r>
                      <a:r>
                        <a:rPr lang="en-US" sz="1400" dirty="0" err="1">
                          <a:solidFill>
                            <a:srgbClr val="1A1A2E"/>
                          </a:solidFill>
                          <a:latin typeface="+mn-lt"/>
                          <a:ea typeface="Calibri" pitchFamily="34" charset="-122"/>
                          <a:cs typeface="Calibri" pitchFamily="34" charset="-120"/>
                        </a:rPr>
                        <a:t>i</a:t>
                      </a:r>
                      <a:r>
                        <a:rPr lang="en-US" sz="1400" dirty="0">
                          <a:solidFill>
                            <a:srgbClr val="1A1A2E"/>
                          </a:solidFill>
                          <a:latin typeface="+mn-lt"/>
                          <a:ea typeface="Calibri" pitchFamily="34" charset="-122"/>
                          <a:cs typeface="Calibri" pitchFamily="34" charset="-120"/>
                        </a:rPr>
                        <a:t>) Tax Expenses — Current Tax</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XII. Tax Expenses — Deferred Tax</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XIII. Profit/(Loss) for the period from Continuing Operations</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92510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Statement of Profit &amp; Loss </a:t>
            </a:r>
            <a:endParaRPr lang="en-US" sz="3200" dirty="0"/>
          </a:p>
        </p:txBody>
      </p:sp>
      <p:graphicFrame>
        <p:nvGraphicFramePr>
          <p:cNvPr id="62" name="Table 0"/>
          <p:cNvGraphicFramePr>
            <a:graphicFrameLocks noGrp="1"/>
          </p:cNvGraphicFramePr>
          <p:nvPr/>
        </p:nvGraphicFramePr>
        <p:xfrm>
          <a:off x="274320" y="1097280"/>
          <a:ext cx="8595360" cy="1524000"/>
        </p:xfrm>
        <a:graphic>
          <a:graphicData uri="http://schemas.openxmlformats.org/drawingml/2006/table">
            <a:tbl>
              <a:tblPr/>
              <a:tblGrid>
                <a:gridCol w="502920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188720">
                  <a:extLst>
                    <a:ext uri="{9D8B030D-6E8A-4147-A177-3AD203B41FA5}">
                      <a16:colId xmlns:a16="http://schemas.microsoft.com/office/drawing/2014/main" val="20002"/>
                    </a:ext>
                  </a:extLst>
                </a:gridCol>
                <a:gridCol w="1188720">
                  <a:extLst>
                    <a:ext uri="{9D8B030D-6E8A-4147-A177-3AD203B41FA5}">
                      <a16:colId xmlns:a16="http://schemas.microsoft.com/office/drawing/2014/main" val="20003"/>
                    </a:ext>
                  </a:extLst>
                </a:gridCol>
              </a:tblGrid>
              <a:tr h="0">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Particulars</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Note No.</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Current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400" b="1" dirty="0">
                          <a:solidFill>
                            <a:srgbClr val="FFFFFF"/>
                          </a:solidFill>
                          <a:latin typeface="Calibri" pitchFamily="34" charset="0"/>
                          <a:ea typeface="Calibri" pitchFamily="34" charset="-122"/>
                          <a:cs typeface="Calibri" pitchFamily="34" charset="-120"/>
                        </a:rPr>
                        <a:t>Previous F.Y.</a:t>
                      </a: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XIV. Profit/(Loss) from Discontinuing Operations</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4"/>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XV. Tax Expense of Discontinuing Operations</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XVI. Profit/(Loss) from Discontinuing Operations (After Tax)</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400" dirty="0">
                          <a:solidFill>
                            <a:srgbClr val="1A1A2E"/>
                          </a:solidFill>
                          <a:latin typeface="+mn-lt"/>
                          <a:ea typeface="Calibri" pitchFamily="34" charset="-122"/>
                          <a:cs typeface="Calibri" pitchFamily="34" charset="-120"/>
                        </a:rPr>
                        <a:t>XVII. Profit/(Loss) for the period (XI+XIV)</a:t>
                      </a:r>
                      <a:endParaRPr lang="en-US" sz="1400" dirty="0">
                        <a:latin typeface="+mn-lt"/>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130107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name="Slide 34">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200" b="1" dirty="0">
                <a:ea typeface="Cambria" pitchFamily="34" charset="-122"/>
                <a:cs typeface="Cambria" pitchFamily="34" charset="-120"/>
              </a:rPr>
              <a:t>Notes to Balance Sheet — Equity &amp; Liabilities</a:t>
            </a:r>
            <a:endParaRPr lang="en-US"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name="Slide 35">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A. Owners' Fund(Capital/Current)</a:t>
            </a:r>
            <a:endParaRPr lang="en-US" sz="3200" dirty="0"/>
          </a:p>
        </p:txBody>
      </p:sp>
      <p:graphicFrame>
        <p:nvGraphicFramePr>
          <p:cNvPr id="36" name="Table 0"/>
          <p:cNvGraphicFramePr>
            <a:graphicFrameLocks noGrp="1"/>
          </p:cNvGraphicFramePr>
          <p:nvPr>
            <p:extLst>
              <p:ext uri="{D42A27DB-BD31-4B8C-83A1-F6EECF244321}">
                <p14:modId xmlns:p14="http://schemas.microsoft.com/office/powerpoint/2010/main" val="1927135378"/>
              </p:ext>
            </p:extLst>
          </p:nvPr>
        </p:nvGraphicFramePr>
        <p:xfrm>
          <a:off x="274320" y="1097280"/>
          <a:ext cx="8595360" cy="3017520"/>
        </p:xfrm>
        <a:graphic>
          <a:graphicData uri="http://schemas.openxmlformats.org/drawingml/2006/table">
            <a:tbl>
              <a:tblPr/>
              <a:tblGrid>
                <a:gridCol w="4023360">
                  <a:extLst>
                    <a:ext uri="{9D8B030D-6E8A-4147-A177-3AD203B41FA5}">
                      <a16:colId xmlns:a16="http://schemas.microsoft.com/office/drawing/2014/main" val="20000"/>
                    </a:ext>
                  </a:extLst>
                </a:gridCol>
                <a:gridCol w="1527048">
                  <a:extLst>
                    <a:ext uri="{9D8B030D-6E8A-4147-A177-3AD203B41FA5}">
                      <a16:colId xmlns:a16="http://schemas.microsoft.com/office/drawing/2014/main" val="20001"/>
                    </a:ext>
                  </a:extLst>
                </a:gridCol>
                <a:gridCol w="1527048">
                  <a:extLst>
                    <a:ext uri="{9D8B030D-6E8A-4147-A177-3AD203B41FA5}">
                      <a16:colId xmlns:a16="http://schemas.microsoft.com/office/drawing/2014/main" val="20002"/>
                    </a:ext>
                  </a:extLst>
                </a:gridCol>
                <a:gridCol w="1517904">
                  <a:extLst>
                    <a:ext uri="{9D8B030D-6E8A-4147-A177-3AD203B41FA5}">
                      <a16:colId xmlns:a16="http://schemas.microsoft.com/office/drawing/2014/main" val="20003"/>
                    </a:ext>
                  </a:extLst>
                </a:gridCol>
              </a:tblGrid>
              <a:tr h="0">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Particulars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Partner A</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Partner B</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1600" b="1" dirty="0">
                          <a:solidFill>
                            <a:srgbClr val="FFFFFF"/>
                          </a:solidFill>
                          <a:latin typeface="Calibri" pitchFamily="34" charset="0"/>
                          <a:ea typeface="Calibri" pitchFamily="34" charset="-122"/>
                          <a:cs typeface="Calibri" pitchFamily="34" charset="-120"/>
                        </a:rPr>
                        <a:t>Total</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Opening Balance</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Add: Capital introduced/contributed</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Add: Remuneration for the year</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3"/>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Add: Interest on capital</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Add: Share of profit/(Loss)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5"/>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Less: Withdrawals during the year</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Less: Interest on drawings</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7"/>
                  </a:ext>
                </a:extLst>
              </a:tr>
              <a:tr h="0">
                <a:tc>
                  <a:txBody>
                    <a:bodyPr/>
                    <a:lstStyle/>
                    <a:p>
                      <a:pPr marL="0" indent="0" algn="l">
                        <a:buNone/>
                      </a:pPr>
                      <a:r>
                        <a:rPr lang="en-US" sz="1600" dirty="0">
                          <a:solidFill>
                            <a:srgbClr val="1A1A2E"/>
                          </a:solidFill>
                          <a:latin typeface="Calibri" pitchFamily="34" charset="0"/>
                          <a:ea typeface="Calibri" pitchFamily="34" charset="-122"/>
                          <a:cs typeface="Calibri" pitchFamily="34" charset="-120"/>
                        </a:rPr>
                        <a:t>Closing Balance</a:t>
                      </a: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endParaRPr lang="en-US" sz="16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name="Slide 3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B. Reserves &amp; Surplus</a:t>
            </a:r>
            <a:endParaRPr lang="en-US" sz="3200" dirty="0"/>
          </a:p>
        </p:txBody>
      </p:sp>
      <p:sp>
        <p:nvSpPr>
          <p:cNvPr id="4" name="Shape 2"/>
          <p:cNvSpPr/>
          <p:nvPr/>
        </p:nvSpPr>
        <p:spPr>
          <a:xfrm>
            <a:off x="274320" y="1059725"/>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Reserves and Surplus shall be classified as: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Capital Reserves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Revaluation Reserve</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Other Reserves — (specify the nature and purpose of each reserve and the amount in respect thereof)</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Undistributed Surplus i.e. balance in Statement of Profit and Loss.</a:t>
            </a:r>
            <a:endParaRPr lang="en-US" dirty="0"/>
          </a:p>
          <a:p>
            <a:pPr marL="342900" indent="-342900">
              <a:spcAft>
                <a:spcPts val="400"/>
              </a:spcAft>
              <a:buSzPct val="100000"/>
              <a:buChar char="•"/>
            </a:pPr>
            <a:endParaRPr lang="en-US" dirty="0">
              <a:solidFill>
                <a:srgbClr val="1A1A2E"/>
              </a:solidFill>
              <a:ea typeface="Calibri" pitchFamily="34" charset="-122"/>
              <a:cs typeface="Calibri" pitchFamily="34" charset="-120"/>
            </a:endParaRPr>
          </a:p>
          <a:p>
            <a:pPr marL="342900" indent="-342900">
              <a:spcAft>
                <a:spcPts val="400"/>
              </a:spcAft>
              <a:buSzPct val="100000"/>
              <a:buChar char="•"/>
            </a:pPr>
            <a:r>
              <a:rPr lang="en-US" dirty="0">
                <a:solidFill>
                  <a:srgbClr val="1A1A2E"/>
                </a:solidFill>
                <a:ea typeface="Calibri" pitchFamily="34" charset="-122"/>
                <a:cs typeface="Calibri" pitchFamily="34" charset="-120"/>
              </a:rPr>
              <a:t>Debit balance of statement of profit and loss shall be shown as a negative figure under the head 'Undistributed Surplus'.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91C81-DA37-3A93-8675-7CDCC649F00F}"/>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FCFB50D8-E1BC-2398-E56E-A0CF7DEE80F3}"/>
              </a:ext>
            </a:extLst>
          </p:cNvPr>
          <p:cNvSpPr/>
          <p:nvPr/>
        </p:nvSpPr>
        <p:spPr>
          <a:xfrm>
            <a:off x="0" y="0"/>
            <a:ext cx="9144000" cy="914400"/>
          </a:xfrm>
          <a:prstGeom prst="rect">
            <a:avLst/>
          </a:prstGeom>
          <a:solidFill>
            <a:srgbClr val="1E2761"/>
          </a:solidFill>
          <a:ln w="12700">
            <a:solidFill>
              <a:srgbClr val="1E2761"/>
            </a:solidFill>
            <a:prstDash val="solid"/>
          </a:ln>
        </p:spPr>
      </p:sp>
      <p:sp>
        <p:nvSpPr>
          <p:cNvPr id="3" name="Text 1">
            <a:extLst>
              <a:ext uri="{FF2B5EF4-FFF2-40B4-BE49-F238E27FC236}">
                <a16:creationId xmlns:a16="http://schemas.microsoft.com/office/drawing/2014/main" id="{99E83BDA-8BC3-F9CA-7D3A-3E63CCB85EC3}"/>
              </a:ext>
            </a:extLst>
          </p:cNvPr>
          <p:cNvSpPr/>
          <p:nvPr/>
        </p:nvSpPr>
        <p:spPr>
          <a:xfrm>
            <a:off x="365760" y="45720"/>
            <a:ext cx="8412480" cy="822960"/>
          </a:xfrm>
          <a:prstGeom prst="rect">
            <a:avLst/>
          </a:prstGeom>
          <a:noFill/>
          <a:ln/>
        </p:spPr>
        <p:txBody>
          <a:bodyPr wrap="square" rtlCol="0" anchor="ctr"/>
          <a:lstStyle/>
          <a:p>
            <a:pPr marL="0" indent="0" algn="ctr">
              <a:buNone/>
            </a:pPr>
            <a:r>
              <a:rPr lang="en-US" sz="3600" b="1" dirty="0">
                <a:solidFill>
                  <a:schemeClr val="bg2"/>
                </a:solidFill>
                <a:latin typeface="Cambria" pitchFamily="34" charset="0"/>
                <a:ea typeface="Cambria" pitchFamily="34" charset="-122"/>
                <a:cs typeface="Cambria" pitchFamily="34" charset="-120"/>
              </a:rPr>
              <a:t>General Instructions </a:t>
            </a:r>
            <a:endParaRPr lang="en-US" sz="3600" dirty="0">
              <a:solidFill>
                <a:schemeClr val="bg2"/>
              </a:solidFill>
            </a:endParaRPr>
          </a:p>
        </p:txBody>
      </p:sp>
      <p:sp>
        <p:nvSpPr>
          <p:cNvPr id="4" name="Shape 2">
            <a:extLst>
              <a:ext uri="{FF2B5EF4-FFF2-40B4-BE49-F238E27FC236}">
                <a16:creationId xmlns:a16="http://schemas.microsoft.com/office/drawing/2014/main" id="{BE33508C-D657-E92A-C463-CCB0D97487B8}"/>
              </a:ext>
            </a:extLst>
          </p:cNvPr>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txBody>
          <a:bodyPr/>
          <a:lstStyle/>
          <a:p>
            <a:pPr marL="342900" indent="-342900">
              <a:buFont typeface="Arial" panose="020B0604020202020204" pitchFamily="34" charset="0"/>
              <a:buChar char="•"/>
            </a:pPr>
            <a:r>
              <a:rPr lang="en-US" sz="2400" b="1" dirty="0">
                <a:ea typeface="Cambria" pitchFamily="34" charset="-122"/>
                <a:cs typeface="Cambria" pitchFamily="34" charset="-120"/>
              </a:rPr>
              <a:t>Disclosure on Face of Financial Statements</a:t>
            </a:r>
            <a:endParaRPr lang="en-US" sz="2400" dirty="0">
              <a:solidFill>
                <a:srgbClr val="1A1A2E"/>
              </a:solidFill>
              <a:ea typeface="Calibri" pitchFamily="34" charset="-122"/>
              <a:cs typeface="Calibri" pitchFamily="34" charset="-120"/>
            </a:endParaRPr>
          </a:p>
          <a:p>
            <a:r>
              <a:rPr lang="en-US" sz="2400" dirty="0">
                <a:solidFill>
                  <a:srgbClr val="1A1A2E"/>
                </a:solidFill>
                <a:ea typeface="Calibri" pitchFamily="34" charset="-122"/>
                <a:cs typeface="Calibri" pitchFamily="34" charset="-120"/>
              </a:rPr>
              <a:t>The format sets out the minimum requirements for disclosure on the face of the Financial Statements, i.e., Balance Sheet, Statement of Profit and Loss for the period and Notes.</a:t>
            </a:r>
          </a:p>
          <a:p>
            <a:endParaRPr lang="en-US" sz="2400" dirty="0">
              <a:solidFill>
                <a:srgbClr val="1A1A2E"/>
              </a:solidFill>
              <a:cs typeface="Calibri" pitchFamily="34" charset="-120"/>
            </a:endParaRPr>
          </a:p>
          <a:p>
            <a:pPr marL="342900" indent="-342900">
              <a:buFont typeface="Arial" panose="020B0604020202020204" pitchFamily="34" charset="0"/>
              <a:buChar char="•"/>
            </a:pPr>
            <a:r>
              <a:rPr lang="en-US" sz="2400" b="1" dirty="0"/>
              <a:t>Notes to Accounts</a:t>
            </a:r>
            <a:endParaRPr lang="en-US" sz="2400" dirty="0">
              <a:solidFill>
                <a:srgbClr val="1A1A2E"/>
              </a:solidFill>
              <a:ea typeface="Calibri" pitchFamily="34" charset="-122"/>
              <a:cs typeface="Calibri" pitchFamily="34" charset="-120"/>
            </a:endParaRPr>
          </a:p>
          <a:p>
            <a:r>
              <a:rPr lang="en-US" sz="2400" dirty="0">
                <a:solidFill>
                  <a:srgbClr val="1A1A2E"/>
                </a:solidFill>
                <a:ea typeface="Calibri" pitchFamily="34" charset="-122"/>
                <a:cs typeface="Calibri" pitchFamily="34" charset="-120"/>
              </a:rPr>
              <a:t>Each item on the face of the Balance Sheet and Statement of Profit and Loss shall be cross-referenced to any related information in the notes to accounts.</a:t>
            </a:r>
            <a:endParaRPr lang="en-US" sz="2400" dirty="0"/>
          </a:p>
          <a:p>
            <a:endParaRPr lang="en-US" sz="2400" dirty="0"/>
          </a:p>
          <a:p>
            <a:endParaRPr lang="en-US" dirty="0"/>
          </a:p>
        </p:txBody>
      </p:sp>
      <p:sp>
        <p:nvSpPr>
          <p:cNvPr id="5" name="Text 3">
            <a:extLst>
              <a:ext uri="{FF2B5EF4-FFF2-40B4-BE49-F238E27FC236}">
                <a16:creationId xmlns:a16="http://schemas.microsoft.com/office/drawing/2014/main" id="{EF448D54-C6E3-273D-26A0-1ABE334AEA70}"/>
              </a:ext>
            </a:extLst>
          </p:cNvPr>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endParaRPr lang="en-US" sz="2400" dirty="0"/>
          </a:p>
        </p:txBody>
      </p:sp>
    </p:spTree>
    <p:extLst>
      <p:ext uri="{BB962C8B-B14F-4D97-AF65-F5344CB8AC3E}">
        <p14:creationId xmlns:p14="http://schemas.microsoft.com/office/powerpoint/2010/main" val="41180559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name="Slide 37">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C. Long Term Borrowings</a:t>
            </a:r>
            <a:endParaRPr lang="en-US" sz="3200" dirty="0"/>
          </a:p>
        </p:txBody>
      </p:sp>
      <p:sp>
        <p:nvSpPr>
          <p:cNvPr id="4" name="Shape 2"/>
          <p:cNvSpPr/>
          <p:nvPr/>
        </p:nvSpPr>
        <p:spPr>
          <a:xfrm>
            <a:off x="166254" y="102870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365760" y="1097280"/>
            <a:ext cx="3931920" cy="365760"/>
          </a:xfrm>
          <a:prstGeom prst="rect">
            <a:avLst/>
          </a:prstGeom>
          <a:noFill/>
          <a:ln/>
        </p:spPr>
        <p:txBody>
          <a:bodyPr wrap="square" rtlCol="0" anchor="ctr"/>
          <a:lstStyle/>
          <a:p>
            <a:pPr marL="0" indent="0">
              <a:buNone/>
            </a:pPr>
            <a:r>
              <a:rPr lang="en-US" b="1" dirty="0">
                <a:ea typeface="Cambria" pitchFamily="34" charset="-122"/>
                <a:cs typeface="Cambria" pitchFamily="34" charset="-120"/>
              </a:rPr>
              <a:t>Classification</a:t>
            </a:r>
            <a:endParaRPr lang="en-US" dirty="0"/>
          </a:p>
        </p:txBody>
      </p:sp>
      <p:sp>
        <p:nvSpPr>
          <p:cNvPr id="6" name="Text 4"/>
          <p:cNvSpPr/>
          <p:nvPr/>
        </p:nvSpPr>
        <p:spPr>
          <a:xfrm>
            <a:off x="36576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latin typeface="Calibri" pitchFamily="34" charset="0"/>
                <a:ea typeface="Calibri" pitchFamily="34" charset="-122"/>
                <a:cs typeface="Calibri" pitchFamily="34" charset="-120"/>
              </a:rPr>
              <a:t>Term loans (from banks; from other parties).</a:t>
            </a:r>
            <a:endParaRPr lang="en-US" sz="1600" dirty="0"/>
          </a:p>
          <a:p>
            <a:pPr marL="342900" indent="-342900">
              <a:spcAft>
                <a:spcPts val="300"/>
              </a:spcAft>
              <a:buSzPct val="100000"/>
              <a:buChar char="•"/>
            </a:pPr>
            <a:r>
              <a:rPr lang="en-US" sz="1600" dirty="0">
                <a:latin typeface="Calibri" pitchFamily="34" charset="0"/>
                <a:ea typeface="Calibri" pitchFamily="34" charset="-122"/>
                <a:cs typeface="Calibri" pitchFamily="34" charset="-120"/>
              </a:rPr>
              <a:t>Deferred payment liabilities.</a:t>
            </a:r>
            <a:endParaRPr lang="en-US" sz="1600" dirty="0"/>
          </a:p>
          <a:p>
            <a:pPr marL="342900" indent="-342900">
              <a:spcAft>
                <a:spcPts val="300"/>
              </a:spcAft>
              <a:buSzPct val="100000"/>
              <a:buChar char="•"/>
            </a:pPr>
            <a:r>
              <a:rPr lang="en-US" sz="1600" dirty="0">
                <a:latin typeface="Calibri" pitchFamily="34" charset="0"/>
                <a:ea typeface="Calibri" pitchFamily="34" charset="-122"/>
                <a:cs typeface="Calibri" pitchFamily="34" charset="-120"/>
              </a:rPr>
              <a:t>Deposits.</a:t>
            </a:r>
            <a:endParaRPr lang="en-US" sz="1600" dirty="0"/>
          </a:p>
          <a:p>
            <a:pPr marL="342900" indent="-342900">
              <a:spcAft>
                <a:spcPts val="300"/>
              </a:spcAft>
              <a:buSzPct val="100000"/>
              <a:buChar char="•"/>
            </a:pPr>
            <a:r>
              <a:rPr lang="en-US" sz="1600" dirty="0">
                <a:latin typeface="Calibri" pitchFamily="34" charset="0"/>
                <a:ea typeface="Calibri" pitchFamily="34" charset="-122"/>
                <a:cs typeface="Calibri" pitchFamily="34" charset="-120"/>
              </a:rPr>
              <a:t>Loans and advances from related parties.</a:t>
            </a:r>
            <a:endParaRPr lang="en-US" sz="1600" dirty="0"/>
          </a:p>
          <a:p>
            <a:pPr marL="342900" indent="-342900">
              <a:spcAft>
                <a:spcPts val="300"/>
              </a:spcAft>
              <a:buSzPct val="100000"/>
              <a:buChar char="•"/>
            </a:pPr>
            <a:r>
              <a:rPr lang="en-US" sz="1600" dirty="0">
                <a:latin typeface="Calibri" pitchFamily="34" charset="0"/>
                <a:ea typeface="Calibri" pitchFamily="34" charset="-122"/>
                <a:cs typeface="Calibri" pitchFamily="34" charset="-120"/>
              </a:rPr>
              <a:t>Long term maturities of finance lease obligations.</a:t>
            </a:r>
            <a:endParaRPr lang="en-US" sz="1600" dirty="0"/>
          </a:p>
          <a:p>
            <a:pPr marL="342900" indent="-342900">
              <a:spcAft>
                <a:spcPts val="300"/>
              </a:spcAft>
              <a:buSzPct val="100000"/>
              <a:buChar char="•"/>
            </a:pPr>
            <a:r>
              <a:rPr lang="en-US" sz="1600" dirty="0">
                <a:latin typeface="Calibri" pitchFamily="34" charset="0"/>
                <a:ea typeface="Calibri" pitchFamily="34" charset="-122"/>
                <a:cs typeface="Calibri" pitchFamily="34" charset="-120"/>
              </a:rPr>
              <a:t>Other loans and advances (specify nature).</a:t>
            </a:r>
            <a:endParaRPr lang="en-US" sz="1600" dirty="0"/>
          </a:p>
        </p:txBody>
      </p:sp>
      <p:sp>
        <p:nvSpPr>
          <p:cNvPr id="7" name="Shape 5"/>
          <p:cNvSpPr/>
          <p:nvPr/>
        </p:nvSpPr>
        <p:spPr>
          <a:xfrm>
            <a:off x="4709160" y="102870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8" name="Text 6"/>
          <p:cNvSpPr/>
          <p:nvPr/>
        </p:nvSpPr>
        <p:spPr>
          <a:xfrm>
            <a:off x="4846320" y="1097280"/>
            <a:ext cx="3931920" cy="365760"/>
          </a:xfrm>
          <a:prstGeom prst="rect">
            <a:avLst/>
          </a:prstGeom>
          <a:noFill/>
          <a:ln/>
        </p:spPr>
        <p:txBody>
          <a:bodyPr wrap="square" rtlCol="0" anchor="ctr"/>
          <a:lstStyle/>
          <a:p>
            <a:pPr marL="0" indent="0">
              <a:buNone/>
            </a:pPr>
            <a:r>
              <a:rPr lang="en-US" b="1" dirty="0">
                <a:solidFill>
                  <a:srgbClr val="3B4577"/>
                </a:solidFill>
                <a:ea typeface="Cambria" pitchFamily="34" charset="-122"/>
                <a:cs typeface="Cambria" pitchFamily="34" charset="-120"/>
              </a:rPr>
              <a:t>Key Disclosures</a:t>
            </a:r>
            <a:endParaRPr lang="en-US" dirty="0"/>
          </a:p>
        </p:txBody>
      </p:sp>
      <p:sp>
        <p:nvSpPr>
          <p:cNvPr id="9" name="Text 7"/>
          <p:cNvSpPr/>
          <p:nvPr/>
        </p:nvSpPr>
        <p:spPr>
          <a:xfrm>
            <a:off x="484632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ea typeface="Calibri" pitchFamily="34" charset="-122"/>
                <a:cs typeface="Calibri" pitchFamily="34" charset="-120"/>
              </a:rPr>
              <a:t>Borrowings shall further be sub-classified as secured and unsecured. </a:t>
            </a:r>
          </a:p>
          <a:p>
            <a:pPr marL="342900" indent="-342900">
              <a:spcAft>
                <a:spcPts val="300"/>
              </a:spcAft>
              <a:buSzPct val="100000"/>
              <a:buChar char="•"/>
            </a:pPr>
            <a:r>
              <a:rPr lang="en-US" sz="1600" dirty="0">
                <a:solidFill>
                  <a:srgbClr val="1A1A2E"/>
                </a:solidFill>
                <a:ea typeface="Calibri" pitchFamily="34" charset="-122"/>
                <a:cs typeface="Calibri" pitchFamily="34" charset="-120"/>
              </a:rPr>
              <a:t>Nature of security shall be specified separately in each case.</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Where loans have been guaranteed by partners/proprietor/owners or others, the aggregate amount of such loans under each head shall be disclosed.</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Terms of repayment of term loans and other loans shall be stated.</a:t>
            </a:r>
            <a:endParaRPr lang="en-US"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name="Slide 38">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D. Long Term Provisions</a:t>
            </a:r>
            <a:endParaRPr lang="en-US" sz="3200" dirty="0"/>
          </a:p>
        </p:txBody>
      </p:sp>
      <p:sp>
        <p:nvSpPr>
          <p:cNvPr id="4" name="Shape 2"/>
          <p:cNvSpPr/>
          <p:nvPr/>
        </p:nvSpPr>
        <p:spPr>
          <a:xfrm>
            <a:off x="274320" y="1032856"/>
            <a:ext cx="8595360" cy="3969327"/>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The amounts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Provision for employee benefits.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name="Slide 39">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E. Short Term Borrowings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Short-term borrowings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Loans repayable on demand — from banks; from other parties.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Loans and advances from related parties.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 loans and advances (specify nature).</a:t>
            </a:r>
          </a:p>
          <a:p>
            <a:pPr marL="800100" lvl="1" indent="-342900">
              <a:spcAft>
                <a:spcPts val="400"/>
              </a:spcAft>
              <a:buSzPct val="100000"/>
              <a:buChar char="•"/>
            </a:pP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Borrowings shall further be sub-classified as secured and unsecured. Nature of security shall be specified separately in each case.</a:t>
            </a: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Where loans have been guaranteed by partners/proprietor/owners or others, the aggregate amount of such loans under each head shall be disclosed.</a:t>
            </a: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Current maturities of Long-term borrowings shall be disclosed separately.</a:t>
            </a:r>
            <a:endParaRPr lang="en-US" sz="1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name="Slide 40">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F. Trade Payables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latin typeface="Calibri" pitchFamily="34" charset="0"/>
                <a:ea typeface="Calibri" pitchFamily="34" charset="-122"/>
                <a:cs typeface="Calibri" pitchFamily="34" charset="-120"/>
              </a:rPr>
              <a:t>Unpaid Amounts (as on Balance Sheet Date): </a:t>
            </a:r>
          </a:p>
          <a:p>
            <a:pPr marL="800100" lvl="1" indent="-342900">
              <a:spcAft>
                <a:spcPts val="400"/>
              </a:spcAft>
              <a:buSzPct val="100000"/>
              <a:buChar char="•"/>
            </a:pPr>
            <a:r>
              <a:rPr lang="en-US" sz="1600" dirty="0">
                <a:solidFill>
                  <a:srgbClr val="1A1A2E"/>
                </a:solidFill>
                <a:latin typeface="Calibri" pitchFamily="34" charset="0"/>
                <a:ea typeface="Calibri" pitchFamily="34" charset="-122"/>
                <a:cs typeface="Calibri" pitchFamily="34" charset="-120"/>
              </a:rPr>
              <a:t>Principal amount due to  MSME suppliers; Interest due thereon (to be shown separately).</a:t>
            </a:r>
          </a:p>
          <a:p>
            <a:pPr marL="800100" lvl="1" indent="-342900">
              <a:spcAft>
                <a:spcPts val="400"/>
              </a:spcAft>
              <a:buSzPct val="100000"/>
              <a:buFontTx/>
              <a:buChar char="•"/>
            </a:pPr>
            <a:r>
              <a:rPr lang="en-US" sz="1600" dirty="0">
                <a:solidFill>
                  <a:srgbClr val="1A1A2E"/>
                </a:solidFill>
                <a:latin typeface="Calibri" pitchFamily="34" charset="0"/>
                <a:ea typeface="Calibri" pitchFamily="34" charset="-122"/>
                <a:cs typeface="Calibri" pitchFamily="34" charset="-120"/>
              </a:rPr>
              <a:t>Principal amount due to  other suppliers; Interest due thereon ( to be shown separately).</a:t>
            </a:r>
          </a:p>
          <a:p>
            <a:pPr marL="342900" indent="-342900">
              <a:spcAft>
                <a:spcPts val="400"/>
              </a:spcAft>
              <a:buSzPct val="100000"/>
              <a:buFontTx/>
              <a:buChar char="•"/>
            </a:pPr>
            <a:r>
              <a:rPr lang="en-US" sz="1600" dirty="0">
                <a:solidFill>
                  <a:srgbClr val="1A1A2E"/>
                </a:solidFill>
                <a:latin typeface="Calibri" pitchFamily="34" charset="0"/>
                <a:ea typeface="Calibri" pitchFamily="34" charset="-122"/>
                <a:cs typeface="Calibri" pitchFamily="34" charset="-120"/>
              </a:rPr>
              <a:t>Other information:</a:t>
            </a:r>
          </a:p>
          <a:p>
            <a:pPr marL="800100" lvl="1" indent="-342900">
              <a:spcAft>
                <a:spcPts val="400"/>
              </a:spcAft>
              <a:buSzPct val="100000"/>
              <a:buFontTx/>
              <a:buChar char="•"/>
            </a:pPr>
            <a:r>
              <a:rPr lang="en-US" sz="1600" dirty="0">
                <a:solidFill>
                  <a:srgbClr val="1A1A2E"/>
                </a:solidFill>
                <a:latin typeface="Calibri" pitchFamily="34" charset="0"/>
                <a:ea typeface="Calibri" pitchFamily="34" charset="-122"/>
                <a:cs typeface="Calibri" pitchFamily="34" charset="-120"/>
              </a:rPr>
              <a:t>Interest paid for delayed payments to MSMEs (beyond the appointed day); </a:t>
            </a:r>
          </a:p>
          <a:p>
            <a:pPr marL="800100" lvl="1" indent="-342900">
              <a:spcAft>
                <a:spcPts val="400"/>
              </a:spcAft>
              <a:buSzPct val="100000"/>
              <a:buFontTx/>
              <a:buChar char="•"/>
            </a:pPr>
            <a:r>
              <a:rPr lang="en-US" sz="1600" dirty="0">
                <a:solidFill>
                  <a:srgbClr val="1A1A2E"/>
                </a:solidFill>
                <a:latin typeface="Calibri" pitchFamily="34" charset="0"/>
                <a:ea typeface="Calibri" pitchFamily="34" charset="-122"/>
                <a:cs typeface="Calibri" pitchFamily="34" charset="-120"/>
              </a:rPr>
              <a:t>Interest due for delayed payments to MSMEs (beyond the appointed day); </a:t>
            </a:r>
          </a:p>
          <a:p>
            <a:pPr marL="342900" indent="-342900">
              <a:spcAft>
                <a:spcPts val="400"/>
              </a:spcAft>
              <a:buSzPct val="100000"/>
              <a:buChar char="•"/>
            </a:pPr>
            <a:endParaRPr lang="en-US" sz="13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name="Slide 42">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G. Other Current Liabilities</a:t>
            </a:r>
            <a:endParaRPr lang="en-US" sz="3200" dirty="0"/>
          </a:p>
        </p:txBody>
      </p:sp>
      <p:sp>
        <p:nvSpPr>
          <p:cNvPr id="4" name="Shape 2"/>
          <p:cNvSpPr/>
          <p:nvPr/>
        </p:nvSpPr>
        <p:spPr>
          <a:xfrm>
            <a:off x="0" y="86868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The amounts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Current maturities of finance lease obligations;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Interest accrued but not due on borrowings;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Interest accrued and due on borrowings;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Income received in advance;</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 payables (specify nature).</a:t>
            </a:r>
            <a:endParaRPr lang="en-US"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name="Slide 4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H. Short Term Provisions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Short Term Provisions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Provision for employee benefits;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name="Slide 44">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200" b="1" dirty="0">
                <a:ea typeface="Cambria" pitchFamily="34" charset="-122"/>
                <a:cs typeface="Cambria" pitchFamily="34" charset="-120"/>
              </a:rPr>
              <a:t>Notes to Balance Sheet — Assets</a:t>
            </a:r>
            <a:endParaRPr lang="en-US" sz="3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name="Slide 45">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I. Property, Plant and Equipment</a:t>
            </a:r>
            <a:endParaRPr lang="en-US" sz="3200" dirty="0"/>
          </a:p>
        </p:txBody>
      </p:sp>
      <p:sp>
        <p:nvSpPr>
          <p:cNvPr id="4" name="Shape 2"/>
          <p:cNvSpPr/>
          <p:nvPr/>
        </p:nvSpPr>
        <p:spPr>
          <a:xfrm>
            <a:off x="228600" y="105156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365760" y="1097280"/>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Classification</a:t>
            </a:r>
            <a:endParaRPr lang="en-US" sz="1400" dirty="0"/>
          </a:p>
        </p:txBody>
      </p:sp>
      <p:sp>
        <p:nvSpPr>
          <p:cNvPr id="6" name="Text 4"/>
          <p:cNvSpPr/>
          <p:nvPr/>
        </p:nvSpPr>
        <p:spPr>
          <a:xfrm>
            <a:off x="36576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ea typeface="Calibri" pitchFamily="34" charset="-122"/>
                <a:cs typeface="Calibri" pitchFamily="34" charset="-120"/>
              </a:rPr>
              <a:t>Land</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Buildings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Plant and Equipment</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Furniture and Fixtures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Vehicles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Office equipment</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p>
        </p:txBody>
      </p:sp>
      <p:sp>
        <p:nvSpPr>
          <p:cNvPr id="7" name="Shape 5"/>
          <p:cNvSpPr/>
          <p:nvPr/>
        </p:nvSpPr>
        <p:spPr>
          <a:xfrm>
            <a:off x="4709160" y="105156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8" name="Text 6"/>
          <p:cNvSpPr/>
          <p:nvPr/>
        </p:nvSpPr>
        <p:spPr>
          <a:xfrm>
            <a:off x="4846320" y="1097280"/>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Disclosures</a:t>
            </a:r>
            <a:endParaRPr lang="en-US" sz="1400" dirty="0"/>
          </a:p>
        </p:txBody>
      </p:sp>
      <p:sp>
        <p:nvSpPr>
          <p:cNvPr id="9" name="Text 7"/>
          <p:cNvSpPr/>
          <p:nvPr/>
        </p:nvSpPr>
        <p:spPr>
          <a:xfrm>
            <a:off x="484632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latin typeface="Calibri" pitchFamily="34" charset="0"/>
                <a:ea typeface="Calibri" pitchFamily="34" charset="-122"/>
                <a:cs typeface="Calibri" pitchFamily="34" charset="-120"/>
              </a:rPr>
              <a:t>A reconciliation of the gross and net carrying amounts of each class of assets at the beginning and end of the reporting period showing additions, disposals, acquisitions through business combinations, amount of change due to revaluation (if change is 10% or more in aggregate of net carrying value) and other adjustments and the related depreciation and impairment losses/reversals.</a:t>
            </a:r>
          </a:p>
          <a:p>
            <a:pPr marL="342900" indent="-342900">
              <a:spcAft>
                <a:spcPts val="300"/>
              </a:spcAft>
              <a:buSzPct val="100000"/>
              <a:buChar char="•"/>
            </a:pPr>
            <a:endParaRPr lang="en-US" sz="1600" dirty="0"/>
          </a:p>
          <a:p>
            <a:pPr marL="342900" indent="-342900">
              <a:spcAft>
                <a:spcPts val="300"/>
              </a:spcAft>
              <a:buSzPct val="100000"/>
              <a:buChar char="•"/>
            </a:pPr>
            <a:r>
              <a:rPr lang="en-US" sz="1600" dirty="0">
                <a:solidFill>
                  <a:srgbClr val="1A1A2E"/>
                </a:solidFill>
                <a:latin typeface="Calibri" pitchFamily="34" charset="0"/>
                <a:ea typeface="Calibri" pitchFamily="34" charset="-122"/>
                <a:cs typeface="Calibri" pitchFamily="34" charset="-120"/>
              </a:rPr>
              <a:t>Assets under lease shall be separately specified under each class of asset.</a:t>
            </a:r>
            <a:endParaRPr lang="en-US"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name="Slide 4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J. Intangible Assets</a:t>
            </a:r>
            <a:endParaRPr lang="en-US" sz="3200" dirty="0"/>
          </a:p>
        </p:txBody>
      </p:sp>
      <p:sp>
        <p:nvSpPr>
          <p:cNvPr id="4" name="Shape 2"/>
          <p:cNvSpPr/>
          <p:nvPr/>
        </p:nvSpPr>
        <p:spPr>
          <a:xfrm>
            <a:off x="228600" y="105156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365760" y="1097280"/>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Classification</a:t>
            </a:r>
            <a:endParaRPr lang="en-US" sz="1400" dirty="0"/>
          </a:p>
        </p:txBody>
      </p:sp>
      <p:sp>
        <p:nvSpPr>
          <p:cNvPr id="6" name="Text 4"/>
          <p:cNvSpPr/>
          <p:nvPr/>
        </p:nvSpPr>
        <p:spPr>
          <a:xfrm>
            <a:off x="36576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ea typeface="Calibri" pitchFamily="34" charset="-122"/>
                <a:cs typeface="Calibri" pitchFamily="34" charset="-120"/>
              </a:rPr>
              <a:t>Goodwill</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Brands/Trademarks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Computer Software</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Mastheads and publishing titles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Mining rights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Copyrights, patents and other intellectual property rights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Recipes, formulae, models, designs and prototypes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Licenses and franchise</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p>
        </p:txBody>
      </p:sp>
      <p:sp>
        <p:nvSpPr>
          <p:cNvPr id="7" name="Shape 5"/>
          <p:cNvSpPr/>
          <p:nvPr/>
        </p:nvSpPr>
        <p:spPr>
          <a:xfrm>
            <a:off x="4709160" y="1051560"/>
            <a:ext cx="420624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8" name="Text 6"/>
          <p:cNvSpPr/>
          <p:nvPr/>
        </p:nvSpPr>
        <p:spPr>
          <a:xfrm>
            <a:off x="4846320" y="1097280"/>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Disclosures</a:t>
            </a:r>
          </a:p>
        </p:txBody>
      </p:sp>
      <p:sp>
        <p:nvSpPr>
          <p:cNvPr id="9" name="Text 7"/>
          <p:cNvSpPr/>
          <p:nvPr/>
        </p:nvSpPr>
        <p:spPr>
          <a:xfrm>
            <a:off x="484632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ea typeface="Calibri" pitchFamily="34" charset="-122"/>
                <a:cs typeface="Calibri" pitchFamily="34" charset="-120"/>
              </a:rPr>
              <a:t>A reconciliation of the gross and net carrying amounts of each class of assets at the beginning and end of the reporting period showing additions, disposals, acquisitions through business combinations, amount of change due to revaluation (if change is 10% or more) and other adjustments and the related depreciation and impairment losses or reversals.</a:t>
            </a:r>
            <a:endParaRPr lang="en-US" sz="1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name="Slide 47">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K. Non-Current Investments</a:t>
            </a:r>
            <a:endParaRPr lang="en-US" sz="3200" dirty="0"/>
          </a:p>
        </p:txBody>
      </p:sp>
      <p:sp>
        <p:nvSpPr>
          <p:cNvPr id="4" name="Shape 2"/>
          <p:cNvSpPr/>
          <p:nvPr/>
        </p:nvSpPr>
        <p:spPr>
          <a:xfrm>
            <a:off x="228600" y="1051560"/>
            <a:ext cx="3906982"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365760" y="1097280"/>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Classification</a:t>
            </a:r>
            <a:endParaRPr lang="en-US" sz="1400" dirty="0"/>
          </a:p>
        </p:txBody>
      </p:sp>
      <p:sp>
        <p:nvSpPr>
          <p:cNvPr id="6" name="Text 4"/>
          <p:cNvSpPr/>
          <p:nvPr/>
        </p:nvSpPr>
        <p:spPr>
          <a:xfrm>
            <a:off x="36576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 property</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Equity Instruments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preference shares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Government or trust securities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debentures or bonds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Mutual Funds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Investments in partnership firms</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Other non-current investments (specify nature)</a:t>
            </a:r>
            <a:endParaRPr lang="en-US" sz="1600" dirty="0"/>
          </a:p>
        </p:txBody>
      </p:sp>
      <p:sp>
        <p:nvSpPr>
          <p:cNvPr id="7" name="Shape 5"/>
          <p:cNvSpPr/>
          <p:nvPr/>
        </p:nvSpPr>
        <p:spPr>
          <a:xfrm>
            <a:off x="4434840" y="1051560"/>
            <a:ext cx="44805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8" name="Text 6"/>
          <p:cNvSpPr/>
          <p:nvPr/>
        </p:nvSpPr>
        <p:spPr>
          <a:xfrm>
            <a:off x="4572000" y="1091738"/>
            <a:ext cx="3931920" cy="365760"/>
          </a:xfrm>
          <a:prstGeom prst="rect">
            <a:avLst/>
          </a:prstGeom>
          <a:noFill/>
          <a:ln/>
        </p:spPr>
        <p:txBody>
          <a:bodyPr wrap="square" rtlCol="0" anchor="ctr"/>
          <a:lstStyle/>
          <a:p>
            <a:pPr marL="0" indent="0">
              <a:buNone/>
            </a:pPr>
            <a:r>
              <a:rPr lang="en-US" sz="1400" b="1" dirty="0">
                <a:solidFill>
                  <a:srgbClr val="3B4577"/>
                </a:solidFill>
                <a:ea typeface="Cambria" pitchFamily="34" charset="-122"/>
                <a:cs typeface="Cambria" pitchFamily="34" charset="-120"/>
              </a:rPr>
              <a:t>Disclosures</a:t>
            </a:r>
            <a:endParaRPr lang="en-US" sz="1400" dirty="0"/>
          </a:p>
        </p:txBody>
      </p:sp>
      <p:sp>
        <p:nvSpPr>
          <p:cNvPr id="9" name="Text 7"/>
          <p:cNvSpPr/>
          <p:nvPr/>
        </p:nvSpPr>
        <p:spPr>
          <a:xfrm>
            <a:off x="4596938" y="1432560"/>
            <a:ext cx="4181302" cy="3611880"/>
          </a:xfrm>
          <a:prstGeom prst="rect">
            <a:avLst/>
          </a:prstGeom>
          <a:noFill/>
          <a:ln/>
        </p:spPr>
        <p:txBody>
          <a:bodyPr wrap="square" lIns="50800" tIns="50800" rIns="50800" bIns="50800" rtlCol="0" anchor="t"/>
          <a:lstStyle/>
          <a:p>
            <a:pPr marL="342900" indent="-342900">
              <a:spcAft>
                <a:spcPts val="300"/>
              </a:spcAft>
              <a:buSzPct val="100000"/>
              <a:buChar char="•"/>
            </a:pPr>
            <a:r>
              <a:rPr lang="en-US" sz="1400" dirty="0">
                <a:solidFill>
                  <a:srgbClr val="1A1A2E"/>
                </a:solidFill>
                <a:ea typeface="Calibri" pitchFamily="34" charset="-122"/>
                <a:cs typeface="Calibri" pitchFamily="34" charset="-120"/>
              </a:rPr>
              <a:t>Under each classification, details of names of the body corporate in whom investments have been made and the nature and extent of investment in each such body corporate (showing separately investments which are partly-paid).</a:t>
            </a:r>
          </a:p>
          <a:p>
            <a:pPr marL="342900" indent="-342900">
              <a:spcAft>
                <a:spcPts val="300"/>
              </a:spcAft>
              <a:buSzPct val="100000"/>
              <a:buChar char="•"/>
            </a:pPr>
            <a:endParaRPr lang="en-US" sz="1400" dirty="0"/>
          </a:p>
          <a:p>
            <a:pPr marL="342900" indent="-342900">
              <a:spcAft>
                <a:spcPts val="300"/>
              </a:spcAft>
              <a:buSzPct val="100000"/>
              <a:buChar char="•"/>
            </a:pPr>
            <a:r>
              <a:rPr lang="en-US" sz="1400" dirty="0">
                <a:solidFill>
                  <a:srgbClr val="1A1A2E"/>
                </a:solidFill>
                <a:ea typeface="Calibri" pitchFamily="34" charset="-122"/>
                <a:cs typeface="Calibri" pitchFamily="34" charset="-120"/>
              </a:rPr>
              <a:t>In regard to investments in the capital of partnership firms, the names of the firms (with the names of all their partners, total capital and the shares of each partner) shall be given.</a:t>
            </a:r>
          </a:p>
          <a:p>
            <a:pPr marL="342900" indent="-342900">
              <a:spcAft>
                <a:spcPts val="400"/>
              </a:spcAft>
              <a:buSzPct val="100000"/>
              <a:buChar char="•"/>
            </a:pPr>
            <a:r>
              <a:rPr lang="en-US" sz="1400" dirty="0">
                <a:solidFill>
                  <a:srgbClr val="1A1A2E"/>
                </a:solidFill>
                <a:latin typeface="Calibri" pitchFamily="34" charset="0"/>
                <a:ea typeface="Calibri" pitchFamily="34" charset="-122"/>
                <a:cs typeface="Calibri" pitchFamily="34" charset="-120"/>
              </a:rPr>
              <a:t>Investments carried at other than cost should be separately stated specifying the basis for valuation thereof.</a:t>
            </a:r>
            <a:endParaRPr lang="en-US" sz="1400" dirty="0"/>
          </a:p>
          <a:p>
            <a:pPr marL="342900" indent="-342900">
              <a:spcAft>
                <a:spcPts val="400"/>
              </a:spcAft>
              <a:buSzPct val="100000"/>
              <a:buChar char="•"/>
            </a:pPr>
            <a:r>
              <a:rPr lang="en-US" sz="1400" dirty="0">
                <a:solidFill>
                  <a:srgbClr val="1A1A2E"/>
                </a:solidFill>
                <a:latin typeface="Calibri" pitchFamily="34" charset="0"/>
                <a:ea typeface="Calibri" pitchFamily="34" charset="-122"/>
                <a:cs typeface="Calibri" pitchFamily="34" charset="-120"/>
              </a:rPr>
              <a:t>Aggregate amount of quoted investments and market value thereof;</a:t>
            </a:r>
            <a:endParaRPr lang="en-US" sz="1400" dirty="0"/>
          </a:p>
          <a:p>
            <a:pPr>
              <a:spcAft>
                <a:spcPts val="300"/>
              </a:spcAft>
              <a:buSzPct val="100000"/>
            </a:pP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name="Slide 2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600" b="1" dirty="0">
                <a:solidFill>
                  <a:srgbClr val="FFFFFF"/>
                </a:solidFill>
                <a:ea typeface="Cambria" pitchFamily="34" charset="-122"/>
                <a:cs typeface="Cambria" pitchFamily="34" charset="-120"/>
              </a:rPr>
              <a:t>General Instructions</a:t>
            </a:r>
            <a:endParaRPr lang="en-US" sz="36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lgn="just">
              <a:spcAft>
                <a:spcPts val="400"/>
              </a:spcAft>
              <a:buSzPct val="100000"/>
              <a:buChar char="•"/>
            </a:pPr>
            <a:r>
              <a:rPr lang="en-US" sz="2400" dirty="0">
                <a:solidFill>
                  <a:srgbClr val="1A1A2E"/>
                </a:solidFill>
                <a:latin typeface="Calibri" pitchFamily="34" charset="0"/>
                <a:ea typeface="Calibri" pitchFamily="34" charset="-122"/>
                <a:cs typeface="Calibri" pitchFamily="34" charset="-120"/>
              </a:rPr>
              <a:t>The disclosure requirements specified in the formats are in addition to and not in substitution of the disclosure requirements specified in the Accounting Standards.</a:t>
            </a:r>
          </a:p>
          <a:p>
            <a:pPr marL="342900" indent="-342900" algn="just">
              <a:spcAft>
                <a:spcPts val="400"/>
              </a:spcAft>
              <a:buSzPct val="100000"/>
              <a:buChar char="•"/>
            </a:pPr>
            <a:endParaRPr lang="en-US" sz="2400" dirty="0">
              <a:solidFill>
                <a:srgbClr val="1A1A2E"/>
              </a:solidFill>
              <a:latin typeface="Calibri" pitchFamily="34" charset="0"/>
              <a:cs typeface="Calibri" pitchFamily="34" charset="-120"/>
            </a:endParaRPr>
          </a:p>
          <a:p>
            <a:pPr marL="342900" indent="-342900" algn="just">
              <a:spcAft>
                <a:spcPts val="400"/>
              </a:spcAft>
              <a:buSzPct val="100000"/>
              <a:buFontTx/>
              <a:buChar char="•"/>
            </a:pPr>
            <a:r>
              <a:rPr lang="en-US" sz="2400" dirty="0">
                <a:solidFill>
                  <a:srgbClr val="1A1A2E"/>
                </a:solidFill>
                <a:latin typeface="Calibri" pitchFamily="34" charset="0"/>
                <a:ea typeface="Calibri" pitchFamily="34" charset="-122"/>
                <a:cs typeface="Calibri" pitchFamily="34" charset="-120"/>
              </a:rPr>
              <a:t>It is necessary to strike a balance between overburdening Financial Statements with excessive detail and obscuring important information as a result of too much aggregation</a:t>
            </a:r>
            <a:r>
              <a:rPr lang="en-US" sz="1300" dirty="0">
                <a:solidFill>
                  <a:srgbClr val="1A1A2E"/>
                </a:solidFill>
                <a:latin typeface="Calibri" pitchFamily="34" charset="0"/>
                <a:ea typeface="Calibri" pitchFamily="34" charset="-122"/>
                <a:cs typeface="Calibri" pitchFamily="34" charset="-120"/>
              </a:rPr>
              <a:t>.</a:t>
            </a:r>
            <a:endParaRPr lang="en-US" sz="1300" dirty="0"/>
          </a:p>
          <a:p>
            <a:pPr marL="342900" indent="-342900">
              <a:spcAft>
                <a:spcPts val="400"/>
              </a:spcAft>
              <a:buSzPct val="100000"/>
              <a:buChar char="•"/>
            </a:pP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name="Slide 49">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L. Long-Term Loans and Advances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Long-term loans and advances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Capital Advances;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Loans and advances to related parties (giving details thereof);</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 loans and advances (specify nature).</a:t>
            </a:r>
            <a:endParaRPr lang="en-US" sz="1600" dirty="0"/>
          </a:p>
          <a:p>
            <a:pPr marL="342900" indent="-342900">
              <a:spcAft>
                <a:spcPts val="400"/>
              </a:spcAft>
              <a:buSzPct val="100000"/>
              <a:buChar char="•"/>
            </a:pPr>
            <a:endParaRPr lang="en-US" sz="1600" dirty="0">
              <a:solidFill>
                <a:srgbClr val="1A1A2E"/>
              </a:solidFill>
              <a:ea typeface="Calibri" pitchFamily="34" charset="-122"/>
              <a:cs typeface="Calibri" pitchFamily="34" charset="-120"/>
            </a:endParaRPr>
          </a:p>
          <a:p>
            <a:pPr marL="342900" indent="-342900">
              <a:spcAft>
                <a:spcPts val="400"/>
              </a:spcAft>
              <a:buSzPct val="100000"/>
              <a:buChar char="•"/>
            </a:pPr>
            <a:r>
              <a:rPr lang="en-US" sz="1600" dirty="0">
                <a:solidFill>
                  <a:srgbClr val="1A1A2E"/>
                </a:solidFill>
                <a:ea typeface="Calibri" pitchFamily="34" charset="-122"/>
                <a:cs typeface="Calibri" pitchFamily="34" charset="-120"/>
              </a:rPr>
              <a:t>The above shall also be separately sub-classified as: Secured, considered good; Unsecured, considered good; Doubtful.</a:t>
            </a: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Allowance for bad and doubtful loans and advances shall be disclosed separately.</a:t>
            </a:r>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name="Slide 50">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M. Other Non-Current Assets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Other non-current assets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Security Deposits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Bank deposits with more than 12 months maturity</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name="Slide 51">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N. Current Investments</a:t>
            </a:r>
            <a:endParaRPr lang="en-US" sz="3200" dirty="0"/>
          </a:p>
        </p:txBody>
      </p:sp>
      <p:sp>
        <p:nvSpPr>
          <p:cNvPr id="4" name="Shape 2"/>
          <p:cNvSpPr/>
          <p:nvPr/>
        </p:nvSpPr>
        <p:spPr>
          <a:xfrm>
            <a:off x="153785" y="1004389"/>
            <a:ext cx="3972098" cy="402336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195349" y="1375313"/>
            <a:ext cx="3888971"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Current investments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Investments in Equity Instruments	</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 in Preference Shares;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Investments in government or trust securities;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Investments in debentures or bonds;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Investments in Mutual Funds;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Investments in partnership firms;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 investments (specify nature).</a:t>
            </a:r>
            <a:endParaRPr lang="en-US" sz="1600" dirty="0"/>
          </a:p>
          <a:p>
            <a:pPr>
              <a:spcAft>
                <a:spcPts val="400"/>
              </a:spcAft>
              <a:buSzPct val="100000"/>
            </a:pPr>
            <a:endParaRPr lang="en-US" sz="1600" dirty="0"/>
          </a:p>
        </p:txBody>
      </p:sp>
      <p:sp>
        <p:nvSpPr>
          <p:cNvPr id="6" name="Shape 2"/>
          <p:cNvSpPr/>
          <p:nvPr/>
        </p:nvSpPr>
        <p:spPr>
          <a:xfrm>
            <a:off x="4336472" y="1004389"/>
            <a:ext cx="4724401" cy="3979091"/>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7" name="Text 3"/>
          <p:cNvSpPr/>
          <p:nvPr/>
        </p:nvSpPr>
        <p:spPr>
          <a:xfrm>
            <a:off x="4447308" y="1263469"/>
            <a:ext cx="4613565"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Under each classification, details shall be given of names of entities (indicating separately whether such entities are joint ventures or controlled special purpose entities) (showing separately investments which are partly-paid). </a:t>
            </a:r>
          </a:p>
          <a:p>
            <a:pPr marL="342900" indent="-342900">
              <a:spcAft>
                <a:spcPts val="400"/>
              </a:spcAft>
              <a:buSzPct val="100000"/>
              <a:buChar char="•"/>
            </a:pPr>
            <a:r>
              <a:rPr lang="en-US" sz="1600" dirty="0">
                <a:solidFill>
                  <a:srgbClr val="1A1A2E"/>
                </a:solidFill>
                <a:ea typeface="Calibri" pitchFamily="34" charset="-122"/>
                <a:cs typeface="Calibri" pitchFamily="34" charset="-120"/>
              </a:rPr>
              <a:t>In regard to investments in the capital of partnership firms, the names of the firms (with the names of all their partners, total capital and shares of each partner) shall be given.</a:t>
            </a:r>
          </a:p>
          <a:p>
            <a:pPr marL="342900" indent="-342900">
              <a:spcAft>
                <a:spcPts val="400"/>
              </a:spcAft>
              <a:buSzPct val="100000"/>
              <a:buChar char="•"/>
            </a:pPr>
            <a:r>
              <a:rPr lang="en-US" sz="1600" dirty="0">
                <a:solidFill>
                  <a:srgbClr val="1A1A2E"/>
                </a:solidFill>
                <a:latin typeface="Calibri" pitchFamily="34" charset="0"/>
                <a:ea typeface="Calibri" pitchFamily="34" charset="-122"/>
                <a:cs typeface="Calibri" pitchFamily="34" charset="-120"/>
              </a:rPr>
              <a:t>Investments carried at other than cost should be separately stated specifying the basis for valuation thereof.</a:t>
            </a:r>
            <a:endParaRPr lang="en-US" sz="1600" dirty="0"/>
          </a:p>
          <a:p>
            <a:pPr marL="342900" indent="-342900">
              <a:spcAft>
                <a:spcPts val="400"/>
              </a:spcAft>
              <a:buSzPct val="100000"/>
              <a:buChar char="•"/>
            </a:pPr>
            <a:r>
              <a:rPr lang="en-US" sz="1600" dirty="0">
                <a:solidFill>
                  <a:srgbClr val="1A1A2E"/>
                </a:solidFill>
                <a:latin typeface="Calibri" pitchFamily="34" charset="0"/>
                <a:ea typeface="Calibri" pitchFamily="34" charset="-122"/>
                <a:cs typeface="Calibri" pitchFamily="34" charset="-120"/>
              </a:rPr>
              <a:t>Aggregate amount of quoted investments and market value thereof;</a:t>
            </a:r>
            <a:endParaRPr lang="en-US" sz="1600" dirty="0"/>
          </a:p>
          <a:p>
            <a:pPr marL="342900" indent="-342900">
              <a:spcAft>
                <a:spcPts val="400"/>
              </a:spcAft>
              <a:buSzPct val="100000"/>
              <a:buChar char="•"/>
            </a:pPr>
            <a:endParaRPr lang="en-US" sz="1600" dirty="0"/>
          </a:p>
        </p:txBody>
      </p:sp>
      <p:sp>
        <p:nvSpPr>
          <p:cNvPr id="8" name="Text 3"/>
          <p:cNvSpPr/>
          <p:nvPr/>
        </p:nvSpPr>
        <p:spPr>
          <a:xfrm>
            <a:off x="270459" y="1021080"/>
            <a:ext cx="3655655" cy="365760"/>
          </a:xfrm>
          <a:prstGeom prst="rect">
            <a:avLst/>
          </a:prstGeom>
          <a:noFill/>
          <a:ln/>
        </p:spPr>
        <p:txBody>
          <a:bodyPr wrap="square" rtlCol="0" anchor="ctr"/>
          <a:lstStyle/>
          <a:p>
            <a:pPr marL="0" indent="0">
              <a:buNone/>
            </a:pPr>
            <a:r>
              <a:rPr lang="en-US" sz="1600" b="1" dirty="0">
                <a:solidFill>
                  <a:srgbClr val="3B4577"/>
                </a:solidFill>
                <a:ea typeface="Cambria" pitchFamily="34" charset="-122"/>
                <a:cs typeface="Cambria" pitchFamily="34" charset="-120"/>
              </a:rPr>
              <a:t>Classification</a:t>
            </a:r>
            <a:endParaRPr lang="en-US" sz="1600" dirty="0"/>
          </a:p>
        </p:txBody>
      </p:sp>
      <p:sp>
        <p:nvSpPr>
          <p:cNvPr id="9" name="Text 6"/>
          <p:cNvSpPr/>
          <p:nvPr/>
        </p:nvSpPr>
        <p:spPr>
          <a:xfrm>
            <a:off x="4572000" y="1004389"/>
            <a:ext cx="3931920" cy="365760"/>
          </a:xfrm>
          <a:prstGeom prst="rect">
            <a:avLst/>
          </a:prstGeom>
          <a:noFill/>
          <a:ln/>
        </p:spPr>
        <p:txBody>
          <a:bodyPr wrap="square" rtlCol="0" anchor="ctr"/>
          <a:lstStyle/>
          <a:p>
            <a:pPr marL="0" indent="0">
              <a:buNone/>
            </a:pPr>
            <a:r>
              <a:rPr lang="en-US" sz="1600" b="1" dirty="0">
                <a:solidFill>
                  <a:srgbClr val="3B4577"/>
                </a:solidFill>
                <a:ea typeface="Cambria" pitchFamily="34" charset="-122"/>
                <a:cs typeface="Cambria" pitchFamily="34" charset="-120"/>
              </a:rPr>
              <a:t>Disclosures</a:t>
            </a:r>
            <a:endParaRPr lang="en-US"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name="Slide 5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O. Inventories</a:t>
            </a:r>
            <a:endParaRPr lang="en-US" sz="3200" dirty="0"/>
          </a:p>
        </p:txBody>
      </p:sp>
      <p:sp>
        <p:nvSpPr>
          <p:cNvPr id="9" name="Text 7"/>
          <p:cNvSpPr/>
          <p:nvPr/>
        </p:nvSpPr>
        <p:spPr>
          <a:xfrm>
            <a:off x="484632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endParaRPr lang="en-US" sz="1200" dirty="0"/>
          </a:p>
        </p:txBody>
      </p:sp>
      <p:sp>
        <p:nvSpPr>
          <p:cNvPr id="7" name="Shape 2"/>
          <p:cNvSpPr/>
          <p:nvPr/>
        </p:nvSpPr>
        <p:spPr>
          <a:xfrm>
            <a:off x="274320" y="1094377"/>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10" name="Text 4"/>
          <p:cNvSpPr/>
          <p:nvPr/>
        </p:nvSpPr>
        <p:spPr>
          <a:xfrm>
            <a:off x="457200" y="1621609"/>
            <a:ext cx="8412479" cy="3291840"/>
          </a:xfrm>
          <a:prstGeom prst="rect">
            <a:avLst/>
          </a:prstGeom>
          <a:noFill/>
          <a:ln/>
        </p:spPr>
        <p:txBody>
          <a:bodyPr wrap="square" lIns="50800" tIns="50800" rIns="50800" bIns="50800" rtlCol="0" anchor="t"/>
          <a:lstStyle/>
          <a:p>
            <a:pPr marL="342900" indent="-342900">
              <a:spcAft>
                <a:spcPts val="300"/>
              </a:spcAft>
              <a:buSzPct val="100000"/>
              <a:buChar char="•"/>
            </a:pPr>
            <a:r>
              <a:rPr lang="en-US" dirty="0">
                <a:solidFill>
                  <a:srgbClr val="1A1A2E"/>
                </a:solidFill>
                <a:ea typeface="Calibri" pitchFamily="34" charset="-122"/>
                <a:cs typeface="Calibri" pitchFamily="34" charset="-120"/>
              </a:rPr>
              <a:t>Raw materials;</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Work-in-progress;</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Finished goods;</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Stock-in-trade (in respect of goods acquired for trading);</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Stores and spares;</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Loose tools</a:t>
            </a:r>
            <a:endParaRPr lang="en-US" dirty="0"/>
          </a:p>
          <a:p>
            <a:pPr marL="342900" indent="-342900">
              <a:spcAft>
                <a:spcPts val="300"/>
              </a:spcAft>
              <a:buSzPct val="100000"/>
              <a:buChar char="•"/>
            </a:pPr>
            <a:r>
              <a:rPr lang="en-US" dirty="0">
                <a:solidFill>
                  <a:srgbClr val="1A1A2E"/>
                </a:solidFill>
                <a:ea typeface="Calibri" pitchFamily="34" charset="-122"/>
                <a:cs typeface="Calibri" pitchFamily="34" charset="-120"/>
              </a:rPr>
              <a:t>Others (specify nature).</a:t>
            </a:r>
          </a:p>
          <a:p>
            <a:pPr marL="342900" indent="-342900">
              <a:spcAft>
                <a:spcPts val="300"/>
              </a:spcAft>
              <a:buSzPct val="100000"/>
              <a:buChar char="•"/>
            </a:pPr>
            <a:endParaRPr lang="en-US" dirty="0">
              <a:solidFill>
                <a:srgbClr val="1A1A2E"/>
              </a:solidFill>
              <a:cs typeface="Calibri" pitchFamily="34" charset="-120"/>
            </a:endParaRPr>
          </a:p>
          <a:p>
            <a:pPr marL="342900" indent="-342900">
              <a:spcAft>
                <a:spcPts val="300"/>
              </a:spcAft>
              <a:buSzPct val="100000"/>
              <a:buFontTx/>
              <a:buChar char="•"/>
            </a:pPr>
            <a:r>
              <a:rPr lang="en-US" dirty="0">
                <a:solidFill>
                  <a:srgbClr val="1A1A2E"/>
                </a:solidFill>
                <a:ea typeface="Calibri" pitchFamily="34" charset="-122"/>
                <a:cs typeface="Calibri" pitchFamily="34" charset="-120"/>
              </a:rPr>
              <a:t>Goods-in-transit shall be disclosed under the relevant sub-head of inventories.</a:t>
            </a:r>
            <a:endParaRPr lang="en-US" dirty="0"/>
          </a:p>
          <a:p>
            <a:pPr marL="342900" indent="-342900">
              <a:spcAft>
                <a:spcPts val="300"/>
              </a:spcAft>
              <a:buSzPct val="100000"/>
              <a:buChar char="•"/>
            </a:pPr>
            <a:endParaRPr lang="en-US" sz="1200" dirty="0"/>
          </a:p>
        </p:txBody>
      </p:sp>
      <p:sp>
        <p:nvSpPr>
          <p:cNvPr id="11" name="Text 3"/>
          <p:cNvSpPr/>
          <p:nvPr/>
        </p:nvSpPr>
        <p:spPr>
          <a:xfrm>
            <a:off x="424543" y="1231538"/>
            <a:ext cx="8353697" cy="365760"/>
          </a:xfrm>
          <a:prstGeom prst="rect">
            <a:avLst/>
          </a:prstGeom>
          <a:noFill/>
          <a:ln/>
        </p:spPr>
        <p:txBody>
          <a:bodyPr wrap="square" rtlCol="0" anchor="ctr"/>
          <a:lstStyle/>
          <a:p>
            <a:pPr marL="0" indent="0">
              <a:buNone/>
            </a:pPr>
            <a:r>
              <a:rPr lang="en-US" sz="1600" b="1" dirty="0">
                <a:solidFill>
                  <a:srgbClr val="3B4577"/>
                </a:solidFill>
                <a:ea typeface="Cambria" pitchFamily="34" charset="-122"/>
                <a:cs typeface="Cambria" pitchFamily="34" charset="-120"/>
              </a:rPr>
              <a:t>Classification</a:t>
            </a:r>
            <a:endParaRPr lang="en-US" sz="1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name="Slide 54">
    <p:spTree>
      <p:nvGrpSpPr>
        <p:cNvPr id="1" name=""/>
        <p:cNvGrpSpPr/>
        <p:nvPr/>
      </p:nvGrpSpPr>
      <p:grpSpPr>
        <a:xfrm>
          <a:off x="0" y="0"/>
          <a:ext cx="0" cy="0"/>
          <a:chOff x="0" y="0"/>
          <a:chExt cx="0" cy="0"/>
        </a:xfrm>
      </p:grpSpPr>
      <p:sp>
        <p:nvSpPr>
          <p:cNvPr id="2" name="Shape 0"/>
          <p:cNvSpPr/>
          <p:nvPr/>
        </p:nvSpPr>
        <p:spPr>
          <a:xfrm>
            <a:off x="0" y="4572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P. Trade Receivables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lgn="just">
              <a:spcAft>
                <a:spcPts val="400"/>
              </a:spcAft>
              <a:buSzPct val="100000"/>
              <a:buChar char="•"/>
            </a:pPr>
            <a:r>
              <a:rPr lang="en-US" sz="2000" dirty="0">
                <a:solidFill>
                  <a:srgbClr val="1A1A2E"/>
                </a:solidFill>
                <a:ea typeface="Calibri" pitchFamily="34" charset="-122"/>
                <a:cs typeface="Calibri" pitchFamily="34" charset="-120"/>
              </a:rPr>
              <a:t>Aggregate amount of trade receivables outstanding for a period exceeding six months from the date they are due for receipt shall be stated separately.</a:t>
            </a:r>
          </a:p>
          <a:p>
            <a:pPr marL="342900" indent="-342900" algn="just">
              <a:spcAft>
                <a:spcPts val="400"/>
              </a:spcAft>
              <a:buSzPct val="100000"/>
              <a:buChar char="•"/>
            </a:pPr>
            <a:r>
              <a:rPr lang="en-US" sz="2000" dirty="0">
                <a:solidFill>
                  <a:srgbClr val="1A1A2E"/>
                </a:solidFill>
                <a:ea typeface="Calibri" pitchFamily="34" charset="-122"/>
                <a:cs typeface="Calibri" pitchFamily="34" charset="-120"/>
              </a:rPr>
              <a:t>Trade receivables shall be sub-classified as:</a:t>
            </a:r>
            <a:endParaRPr lang="en-US" sz="2000" dirty="0"/>
          </a:p>
          <a:p>
            <a:pPr marL="800100" lvl="1" indent="-342900" algn="just">
              <a:spcAft>
                <a:spcPts val="400"/>
              </a:spcAft>
              <a:buSzPct val="100000"/>
              <a:buChar char="•"/>
            </a:pPr>
            <a:r>
              <a:rPr lang="en-US" sz="2000" dirty="0">
                <a:solidFill>
                  <a:srgbClr val="1A1A2E"/>
                </a:solidFill>
                <a:ea typeface="Calibri" pitchFamily="34" charset="-122"/>
                <a:cs typeface="Calibri" pitchFamily="34" charset="-120"/>
              </a:rPr>
              <a:t>Secured, considered good;</a:t>
            </a:r>
            <a:endParaRPr lang="en-US" sz="2000" dirty="0"/>
          </a:p>
          <a:p>
            <a:pPr marL="800100" lvl="1" indent="-342900" algn="just">
              <a:spcAft>
                <a:spcPts val="400"/>
              </a:spcAft>
              <a:buSzPct val="100000"/>
              <a:buChar char="•"/>
            </a:pPr>
            <a:r>
              <a:rPr lang="en-US" sz="2000" dirty="0">
                <a:solidFill>
                  <a:srgbClr val="1A1A2E"/>
                </a:solidFill>
                <a:ea typeface="Calibri" pitchFamily="34" charset="-122"/>
                <a:cs typeface="Calibri" pitchFamily="34" charset="-120"/>
              </a:rPr>
              <a:t>Unsecured, considered good;</a:t>
            </a:r>
            <a:endParaRPr lang="en-US" sz="2000" dirty="0"/>
          </a:p>
          <a:p>
            <a:pPr marL="800100" lvl="1" indent="-342900" algn="just">
              <a:spcAft>
                <a:spcPts val="400"/>
              </a:spcAft>
              <a:buSzPct val="100000"/>
              <a:buChar char="•"/>
            </a:pPr>
            <a:r>
              <a:rPr lang="en-US" sz="2000" dirty="0">
                <a:solidFill>
                  <a:srgbClr val="1A1A2E"/>
                </a:solidFill>
                <a:ea typeface="Calibri" pitchFamily="34" charset="-122"/>
                <a:cs typeface="Calibri" pitchFamily="34" charset="-120"/>
              </a:rPr>
              <a:t>Doubtful.</a:t>
            </a:r>
          </a:p>
          <a:p>
            <a:pPr marL="342900" indent="-342900" algn="just">
              <a:spcAft>
                <a:spcPts val="400"/>
              </a:spcAft>
              <a:buSzPct val="100000"/>
              <a:buChar char="•"/>
            </a:pPr>
            <a:r>
              <a:rPr lang="en-US" sz="2000" dirty="0">
                <a:solidFill>
                  <a:srgbClr val="1A1A2E"/>
                </a:solidFill>
                <a:ea typeface="Calibri" pitchFamily="34" charset="-122"/>
                <a:cs typeface="Calibri" pitchFamily="34" charset="-120"/>
              </a:rPr>
              <a:t>Allowance for bad and doubtful debts shall be disclosed under the relevant heads separately.</a:t>
            </a:r>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name="Slide 55">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Q. Cash and Bank Balances</a:t>
            </a:r>
            <a:endParaRPr lang="en-US" sz="3200" dirty="0"/>
          </a:p>
        </p:txBody>
      </p:sp>
      <p:sp>
        <p:nvSpPr>
          <p:cNvPr id="4" name="Shape 2"/>
          <p:cNvSpPr/>
          <p:nvPr/>
        </p:nvSpPr>
        <p:spPr>
          <a:xfrm>
            <a:off x="200891" y="996141"/>
            <a:ext cx="8797635"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365760" y="1097280"/>
            <a:ext cx="8549640" cy="365760"/>
          </a:xfrm>
          <a:prstGeom prst="rect">
            <a:avLst/>
          </a:prstGeom>
          <a:noFill/>
          <a:ln/>
        </p:spPr>
        <p:txBody>
          <a:bodyPr wrap="square" rtlCol="0" anchor="ctr"/>
          <a:lstStyle/>
          <a:p>
            <a:pPr marL="0" indent="0">
              <a:buNone/>
            </a:pPr>
            <a:r>
              <a:rPr lang="en-US" b="1" dirty="0">
                <a:solidFill>
                  <a:srgbClr val="3B4577"/>
                </a:solidFill>
                <a:ea typeface="Cambria" pitchFamily="34" charset="-122"/>
                <a:cs typeface="Cambria" pitchFamily="34" charset="-120"/>
              </a:rPr>
              <a:t>Cash and Cash Equivalents</a:t>
            </a:r>
            <a:endParaRPr lang="en-US" dirty="0"/>
          </a:p>
        </p:txBody>
      </p:sp>
      <p:sp>
        <p:nvSpPr>
          <p:cNvPr id="6" name="Text 4"/>
          <p:cNvSpPr/>
          <p:nvPr/>
        </p:nvSpPr>
        <p:spPr>
          <a:xfrm>
            <a:off x="365760" y="1508760"/>
            <a:ext cx="8549640" cy="3291840"/>
          </a:xfrm>
          <a:prstGeom prst="rect">
            <a:avLst/>
          </a:prstGeom>
          <a:noFill/>
          <a:ln/>
        </p:spPr>
        <p:txBody>
          <a:bodyPr wrap="square" lIns="50800" tIns="50800" rIns="50800" bIns="50800" rtlCol="0" anchor="t"/>
          <a:lstStyle/>
          <a:p>
            <a:pPr marL="342900" indent="-342900">
              <a:spcAft>
                <a:spcPts val="300"/>
              </a:spcAft>
              <a:buSzPct val="100000"/>
              <a:buFontTx/>
              <a:buChar char="•"/>
            </a:pPr>
            <a:r>
              <a:rPr lang="en-US" sz="1600" dirty="0">
                <a:solidFill>
                  <a:srgbClr val="1A1A2E"/>
                </a:solidFill>
                <a:ea typeface="Calibri" pitchFamily="34" charset="-122"/>
                <a:cs typeface="Calibri" pitchFamily="34" charset="-120"/>
              </a:rPr>
              <a:t>Balances with banks</a:t>
            </a:r>
          </a:p>
          <a:p>
            <a:pPr marL="342900" indent="-342900">
              <a:spcAft>
                <a:spcPts val="300"/>
              </a:spcAft>
              <a:buSzPct val="100000"/>
              <a:buFontTx/>
              <a:buChar char="•"/>
            </a:pPr>
            <a:r>
              <a:rPr lang="en-US" sz="1600" dirty="0">
                <a:solidFill>
                  <a:srgbClr val="1A1A2E"/>
                </a:solidFill>
                <a:ea typeface="Calibri" pitchFamily="34" charset="-122"/>
                <a:cs typeface="Calibri" pitchFamily="34" charset="-120"/>
              </a:rPr>
              <a:t>Cheques, drafts on hand;</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Cash on hand;</a:t>
            </a:r>
            <a:endParaRPr lang="en-US" sz="1600" dirty="0"/>
          </a:p>
          <a:p>
            <a:pPr marL="342900" indent="-342900">
              <a:spcAft>
                <a:spcPts val="300"/>
              </a:spcAft>
              <a:buSzPct val="100000"/>
              <a:buChar char="•"/>
            </a:pPr>
            <a:r>
              <a:rPr lang="en-US" sz="1600" dirty="0">
                <a:solidFill>
                  <a:srgbClr val="1A1A2E"/>
                </a:solidFill>
                <a:ea typeface="Calibri" pitchFamily="34" charset="-122"/>
                <a:cs typeface="Calibri" pitchFamily="34" charset="-120"/>
              </a:rPr>
              <a:t>Others (specify nature).</a:t>
            </a:r>
            <a:endParaRPr lang="en-US" sz="1600" dirty="0">
              <a:solidFill>
                <a:srgbClr val="1A1A2E"/>
              </a:solidFill>
              <a:cs typeface="Calibri" pitchFamily="34" charset="-120"/>
            </a:endParaRPr>
          </a:p>
          <a:p>
            <a:pPr marL="342900" indent="-342900">
              <a:spcAft>
                <a:spcPts val="300"/>
              </a:spcAft>
              <a:buSzPct val="100000"/>
              <a:buChar char="•"/>
            </a:pPr>
            <a:endParaRPr lang="en-US" sz="1200" dirty="0"/>
          </a:p>
        </p:txBody>
      </p:sp>
      <p:sp>
        <p:nvSpPr>
          <p:cNvPr id="9" name="Text 7"/>
          <p:cNvSpPr/>
          <p:nvPr/>
        </p:nvSpPr>
        <p:spPr>
          <a:xfrm>
            <a:off x="4846320" y="1508760"/>
            <a:ext cx="3931920" cy="3291840"/>
          </a:xfrm>
          <a:prstGeom prst="rect">
            <a:avLst/>
          </a:prstGeom>
          <a:noFill/>
          <a:ln/>
        </p:spPr>
        <p:txBody>
          <a:bodyPr wrap="square" lIns="50800" tIns="50800" rIns="50800" bIns="50800" rtlCol="0" anchor="t"/>
          <a:lstStyle/>
          <a:p>
            <a:pPr marL="342900" indent="-342900">
              <a:spcAft>
                <a:spcPts val="300"/>
              </a:spcAft>
              <a:buSzPct val="100000"/>
              <a:buChar char="•"/>
            </a:pPr>
            <a:endParaRPr lang="en-US" sz="1200" dirty="0"/>
          </a:p>
        </p:txBody>
      </p:sp>
      <p:sp>
        <p:nvSpPr>
          <p:cNvPr id="10" name="Text 3"/>
          <p:cNvSpPr/>
          <p:nvPr/>
        </p:nvSpPr>
        <p:spPr>
          <a:xfrm>
            <a:off x="365760" y="2777836"/>
            <a:ext cx="8549640" cy="365760"/>
          </a:xfrm>
          <a:prstGeom prst="rect">
            <a:avLst/>
          </a:prstGeom>
          <a:noFill/>
          <a:ln/>
        </p:spPr>
        <p:txBody>
          <a:bodyPr wrap="square" rtlCol="0" anchor="ctr"/>
          <a:lstStyle/>
          <a:p>
            <a:pPr marL="0" indent="0">
              <a:buNone/>
            </a:pPr>
            <a:r>
              <a:rPr lang="en-US" b="1" dirty="0">
                <a:solidFill>
                  <a:srgbClr val="3B4577"/>
                </a:solidFill>
                <a:ea typeface="Cambria" pitchFamily="34" charset="-122"/>
                <a:cs typeface="Cambria" pitchFamily="34" charset="-120"/>
              </a:rPr>
              <a:t>Other Bank Balances</a:t>
            </a:r>
            <a:endParaRPr lang="en-US" dirty="0"/>
          </a:p>
        </p:txBody>
      </p:sp>
      <p:sp>
        <p:nvSpPr>
          <p:cNvPr id="7" name="TextBox 6"/>
          <p:cNvSpPr txBox="1"/>
          <p:nvPr/>
        </p:nvSpPr>
        <p:spPr>
          <a:xfrm>
            <a:off x="480060" y="3157545"/>
            <a:ext cx="8321040" cy="1438855"/>
          </a:xfrm>
          <a:prstGeom prst="rect">
            <a:avLst/>
          </a:prstGeom>
          <a:noFill/>
        </p:spPr>
        <p:txBody>
          <a:bodyPr wrap="square" rtlCol="0">
            <a:spAutoFit/>
          </a:bodyPr>
          <a:lstStyle/>
          <a:p>
            <a:pPr marL="342900" indent="-342900">
              <a:spcAft>
                <a:spcPts val="300"/>
              </a:spcAft>
              <a:buSzPct val="100000"/>
              <a:buFont typeface="Arial" panose="020B0604020202020204" pitchFamily="34" charset="0"/>
              <a:buChar char="•"/>
            </a:pPr>
            <a:r>
              <a:rPr lang="en-US" sz="1600" dirty="0"/>
              <a:t>Bank Deposits - Earmarked balances with banks. </a:t>
            </a:r>
          </a:p>
          <a:p>
            <a:pPr marL="342900" indent="-342900">
              <a:spcAft>
                <a:spcPts val="300"/>
              </a:spcAft>
              <a:buSzPct val="100000"/>
              <a:buFont typeface="Arial" panose="020B0604020202020204" pitchFamily="34" charset="0"/>
              <a:buChar char="•"/>
            </a:pPr>
            <a:r>
              <a:rPr lang="en-US" sz="1600" dirty="0"/>
              <a:t>Margin money or deposits under lien shall be disclosed separately. </a:t>
            </a:r>
          </a:p>
          <a:p>
            <a:pPr marL="342900" indent="-342900">
              <a:spcAft>
                <a:spcPts val="300"/>
              </a:spcAft>
              <a:buSzPct val="100000"/>
              <a:buFont typeface="Arial" panose="020B0604020202020204" pitchFamily="34" charset="0"/>
              <a:buChar char="•"/>
            </a:pPr>
            <a:r>
              <a:rPr lang="en-US" sz="1600" dirty="0">
                <a:solidFill>
                  <a:srgbClr val="1A1A2E"/>
                </a:solidFill>
                <a:ea typeface="Calibri" pitchFamily="34" charset="-122"/>
                <a:cs typeface="Calibri" pitchFamily="34" charset="-120"/>
              </a:rPr>
              <a:t>Bank deposits with original maturity for more than 3 months but less than 12 months from reporting date</a:t>
            </a:r>
          </a:p>
          <a:p>
            <a:pPr marL="342900" indent="-342900">
              <a:spcAft>
                <a:spcPts val="300"/>
              </a:spcAft>
              <a:buSzPct val="100000"/>
              <a:buFont typeface="Arial" panose="020B0604020202020204" pitchFamily="34" charset="0"/>
              <a:buChar char="•"/>
            </a:pPr>
            <a:r>
              <a:rPr lang="en-US" sz="1600" dirty="0"/>
              <a:t>others (specify nature) </a:t>
            </a:r>
            <a:endParaRPr lang="en-IN"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name="Slide 5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R. Short-Term Loans and Advances</a:t>
            </a:r>
            <a:endParaRPr lang="en-US" sz="3200" dirty="0"/>
          </a:p>
        </p:txBody>
      </p:sp>
      <p:sp>
        <p:nvSpPr>
          <p:cNvPr id="4" name="Shape 2"/>
          <p:cNvSpPr/>
          <p:nvPr/>
        </p:nvSpPr>
        <p:spPr>
          <a:xfrm>
            <a:off x="274320" y="1059724"/>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Short-term loans and advances shall be classified as: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Loans and advances to related parties (giving details thereof);</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Others (specify nature).</a:t>
            </a:r>
          </a:p>
          <a:p>
            <a:pPr marL="800100" lvl="1" indent="-342900">
              <a:spcAft>
                <a:spcPts val="400"/>
              </a:spcAft>
              <a:buSzPct val="100000"/>
              <a:buChar char="•"/>
            </a:pP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The above shall also be sub-classified as: Secured, considered good; Unsecured, considered good and Considered Doubtful.</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Allowance for bad and doubtful loans and advances shall be disclosed under the relevant heads separately.</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28942"/>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S. Other Current Assets</a:t>
            </a:r>
            <a:endParaRPr lang="en-US" sz="3200" dirty="0"/>
          </a:p>
        </p:txBody>
      </p:sp>
      <p:sp>
        <p:nvSpPr>
          <p:cNvPr id="4" name="Shape 2"/>
          <p:cNvSpPr/>
          <p:nvPr/>
        </p:nvSpPr>
        <p:spPr>
          <a:xfrm>
            <a:off x="274320" y="1059724"/>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endParaRPr lang="en-US" dirty="0"/>
          </a:p>
          <a:p>
            <a:pPr marL="342900" indent="-342900">
              <a:spcAft>
                <a:spcPts val="400"/>
              </a:spcAft>
              <a:buSzPct val="100000"/>
              <a:buChar char="•"/>
            </a:pPr>
            <a:r>
              <a:rPr lang="en-US" dirty="0"/>
              <a:t>This is an all-inclusive heading, which incorporates current assets that do not fit into any other asset categories. </a:t>
            </a:r>
          </a:p>
        </p:txBody>
      </p:sp>
    </p:spTree>
    <p:extLst>
      <p:ext uri="{BB962C8B-B14F-4D97-AF65-F5344CB8AC3E}">
        <p14:creationId xmlns:p14="http://schemas.microsoft.com/office/powerpoint/2010/main" val="19852369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name="Slide 58">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Contingent Liabilities and Commitments</a:t>
            </a:r>
            <a:endParaRPr lang="en-US" sz="3200" dirty="0"/>
          </a:p>
        </p:txBody>
      </p:sp>
      <p:sp>
        <p:nvSpPr>
          <p:cNvPr id="4" name="Shape 2"/>
          <p:cNvSpPr/>
          <p:nvPr/>
        </p:nvSpPr>
        <p:spPr>
          <a:xfrm>
            <a:off x="137160" y="11658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a:spcAft>
                <a:spcPts val="400"/>
              </a:spcAft>
              <a:buSzPct val="100000"/>
            </a:pPr>
            <a:endParaRPr lang="en-US" dirty="0">
              <a:solidFill>
                <a:srgbClr val="1A1A2E"/>
              </a:solidFill>
              <a:ea typeface="Calibri" pitchFamily="34" charset="-122"/>
              <a:cs typeface="Calibri" pitchFamily="34" charset="-120"/>
            </a:endParaRPr>
          </a:p>
          <a:p>
            <a:pPr marL="342900" indent="-342900">
              <a:spcAft>
                <a:spcPts val="400"/>
              </a:spcAft>
              <a:buSzPct val="100000"/>
              <a:buChar char="•"/>
            </a:pPr>
            <a:r>
              <a:rPr lang="en-US" dirty="0">
                <a:solidFill>
                  <a:srgbClr val="1A1A2E"/>
                </a:solidFill>
                <a:ea typeface="Calibri" pitchFamily="34" charset="-122"/>
                <a:cs typeface="Calibri" pitchFamily="34" charset="-120"/>
              </a:rPr>
              <a:t>Contingent liabilities shall be classified as: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Claims against the non-corporate entity not acknowledged as debt;</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Guarantees;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Other money for which the non-corporate entity is contingently liable.</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name="Slide 59">
    <p:spTree>
      <p:nvGrpSpPr>
        <p:cNvPr id="1" name=""/>
        <p:cNvGrpSpPr/>
        <p:nvPr/>
      </p:nvGrpSpPr>
      <p:grpSpPr>
        <a:xfrm>
          <a:off x="0" y="0"/>
          <a:ext cx="0" cy="0"/>
          <a:chOff x="0" y="0"/>
          <a:chExt cx="0" cy="0"/>
        </a:xfrm>
      </p:grpSpPr>
      <p:sp>
        <p:nvSpPr>
          <p:cNvPr id="2" name="Shape 0"/>
          <p:cNvSpPr/>
          <p:nvPr/>
        </p:nvSpPr>
        <p:spPr>
          <a:xfrm>
            <a:off x="0" y="6928"/>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200" b="1" dirty="0">
                <a:ea typeface="Cambria" pitchFamily="34" charset="-122"/>
                <a:cs typeface="Cambria" pitchFamily="34" charset="-120"/>
              </a:rPr>
              <a:t>Statement of Profit and Loss</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name="Slide 24">
    <p:spTree>
      <p:nvGrpSpPr>
        <p:cNvPr id="1" name=""/>
        <p:cNvGrpSpPr/>
        <p:nvPr/>
      </p:nvGrpSpPr>
      <p:grpSpPr>
        <a:xfrm>
          <a:off x="0" y="0"/>
          <a:ext cx="0" cy="0"/>
          <a:chOff x="0" y="0"/>
          <a:chExt cx="0" cy="0"/>
        </a:xfrm>
      </p:grpSpPr>
      <p:sp>
        <p:nvSpPr>
          <p:cNvPr id="2" name="Shape 0"/>
          <p:cNvSpPr/>
          <p:nvPr/>
        </p:nvSpPr>
        <p:spPr>
          <a:xfrm>
            <a:off x="0" y="4572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600" b="1" dirty="0">
                <a:solidFill>
                  <a:srgbClr val="FFFFFF"/>
                </a:solidFill>
                <a:ea typeface="Cambria" pitchFamily="34" charset="-122"/>
                <a:cs typeface="Cambria" pitchFamily="34" charset="-120"/>
              </a:rPr>
              <a:t>General Instructions</a:t>
            </a:r>
            <a:endParaRPr lang="en-US" sz="3600" dirty="0"/>
          </a:p>
        </p:txBody>
      </p:sp>
      <p:sp>
        <p:nvSpPr>
          <p:cNvPr id="4" name="Shape 2"/>
          <p:cNvSpPr/>
          <p:nvPr/>
        </p:nvSpPr>
        <p:spPr>
          <a:xfrm>
            <a:off x="274320" y="1067888"/>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lgn="just">
              <a:spcAft>
                <a:spcPts val="400"/>
              </a:spcAft>
              <a:buSzPct val="100000"/>
              <a:buChar char="•"/>
            </a:pPr>
            <a:r>
              <a:rPr lang="en-US" sz="2400" dirty="0">
                <a:solidFill>
                  <a:srgbClr val="1A1A2E"/>
                </a:solidFill>
                <a:latin typeface="Calibri" pitchFamily="34" charset="0"/>
                <a:ea typeface="Calibri" pitchFamily="34" charset="-122"/>
                <a:cs typeface="Calibri" pitchFamily="34" charset="-120"/>
              </a:rPr>
              <a:t>Common terminology may be amended to suit the entity. e.g., Association of Persons may need to use terminology "members' funds" instead of "owners' funds".</a:t>
            </a:r>
          </a:p>
          <a:p>
            <a:pPr algn="just">
              <a:spcAft>
                <a:spcPts val="400"/>
              </a:spcAft>
              <a:buSzPct val="100000"/>
            </a:pPr>
            <a:endParaRPr lang="en-US" sz="2400" dirty="0">
              <a:solidFill>
                <a:srgbClr val="1A1A2E"/>
              </a:solidFill>
              <a:latin typeface="Calibri" pitchFamily="34" charset="0"/>
              <a:ea typeface="Calibri" pitchFamily="34" charset="-122"/>
              <a:cs typeface="Calibri" pitchFamily="34" charset="-120"/>
            </a:endParaRPr>
          </a:p>
          <a:p>
            <a:pPr marL="342900" indent="-342900" algn="just">
              <a:spcAft>
                <a:spcPts val="400"/>
              </a:spcAft>
              <a:buSzPct val="100000"/>
              <a:buChar char="•"/>
            </a:pPr>
            <a:r>
              <a:rPr lang="en-US" sz="2400" dirty="0">
                <a:solidFill>
                  <a:srgbClr val="1A1A2E"/>
                </a:solidFill>
                <a:latin typeface="Calibri" pitchFamily="34" charset="0"/>
                <a:ea typeface="Calibri" pitchFamily="34" charset="-122"/>
                <a:cs typeface="Calibri" pitchFamily="34" charset="-120"/>
              </a:rPr>
              <a:t>The comparatives for the previous years should be prepared on the same lines of guidance as provided for the preparation of current schedules.</a:t>
            </a:r>
          </a:p>
          <a:p>
            <a:pPr marL="342900" indent="-342900">
              <a:spcAft>
                <a:spcPts val="400"/>
              </a:spcAft>
              <a:buSzPct val="100000"/>
              <a:buChar char="•"/>
            </a:pPr>
            <a:endParaRPr 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name="Slide 62">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Revenue from Operations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The aggregate of Revenue from Operations needs to be disclosed on the face of the Statement of Profit and Loss.</a:t>
            </a:r>
          </a:p>
          <a:p>
            <a:pPr marL="342900" indent="-342900">
              <a:spcAft>
                <a:spcPts val="400"/>
              </a:spcAft>
              <a:buSzPct val="100000"/>
              <a:buChar char="•"/>
            </a:pP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For an entity other than a finance entity, Revenue from Operations is to be separately disclosed in the notes, showing revenue from:</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Sale of products (Less: Excise Duty);</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Sale of services;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Other operating revenues</a:t>
            </a:r>
            <a:r>
              <a:rPr lang="en-US" sz="1300" dirty="0">
                <a:solidFill>
                  <a:srgbClr val="1A1A2E"/>
                </a:solidFill>
                <a:latin typeface="Calibri" pitchFamily="34" charset="0"/>
                <a:ea typeface="Calibri" pitchFamily="34" charset="-122"/>
                <a:cs typeface="Calibri" pitchFamily="34" charset="-120"/>
              </a:rPr>
              <a:t>.</a:t>
            </a:r>
            <a:endParaRPr lang="en-US" sz="13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name="Slide 6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2800" b="1" dirty="0">
                <a:solidFill>
                  <a:srgbClr val="FFFFFF"/>
                </a:solidFill>
                <a:ea typeface="Cambria" pitchFamily="34" charset="-122"/>
                <a:cs typeface="Cambria" pitchFamily="34" charset="-120"/>
              </a:rPr>
              <a:t>Revenue from Operations — Other Operating Revenue</a:t>
            </a:r>
            <a:endParaRPr lang="en-US" sz="28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This would include revenue arising from an entity's operating activities — either its principal or ancillary revenue-generating activities — but which is not revenue arising from sale of products or rendering of services.</a:t>
            </a:r>
            <a:endParaRPr lang="en-US" sz="1600" dirty="0"/>
          </a:p>
          <a:p>
            <a:pPr marL="342900" indent="-342900">
              <a:spcAft>
                <a:spcPts val="400"/>
              </a:spcAft>
              <a:buSzPct val="100000"/>
              <a:buChar char="•"/>
            </a:pPr>
            <a:endParaRPr lang="en-US" sz="1600" dirty="0">
              <a:solidFill>
                <a:srgbClr val="1A1A2E"/>
              </a:solidFill>
              <a:ea typeface="Calibri" pitchFamily="34" charset="-122"/>
              <a:cs typeface="Calibri" pitchFamily="34" charset="-120"/>
            </a:endParaRPr>
          </a:p>
          <a:p>
            <a:pPr marL="342900" indent="-342900">
              <a:spcAft>
                <a:spcPts val="400"/>
              </a:spcAft>
              <a:buSzPct val="100000"/>
              <a:buChar char="•"/>
            </a:pPr>
            <a:r>
              <a:rPr lang="en-US" sz="1600" dirty="0">
                <a:solidFill>
                  <a:srgbClr val="1A1A2E"/>
                </a:solidFill>
                <a:ea typeface="Calibri" pitchFamily="34" charset="-122"/>
                <a:cs typeface="Calibri" pitchFamily="34" charset="-120"/>
              </a:rPr>
              <a:t>Whether a particular income constitutes 'other operating revenue' or 'other income' is to be decided based on the facts of each case and detailed understanding of the entity's activities.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name="Slide 64">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Revenue from Operations — Finance Entities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In respect of a finance entity, revenue from operations needs to be disclosed separately as revenue from:</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Interest; and</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Other financial services.</a:t>
            </a:r>
          </a:p>
          <a:p>
            <a:pPr marL="800100" lvl="1" indent="-342900">
              <a:spcAft>
                <a:spcPts val="400"/>
              </a:spcAft>
              <a:buSzPct val="100000"/>
              <a:buChar char="•"/>
            </a:pP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Revenue under each of the above heads is to be disclosed separately by way of Notes to Accounts to the extent applicable.</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name="Slide 65">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Other Income</a:t>
            </a:r>
            <a:endParaRPr lang="en-US" sz="3200" dirty="0"/>
          </a:p>
        </p:txBody>
      </p:sp>
      <p:sp>
        <p:nvSpPr>
          <p:cNvPr id="4" name="Shape 2"/>
          <p:cNvSpPr/>
          <p:nvPr/>
        </p:nvSpPr>
        <p:spPr>
          <a:xfrm>
            <a:off x="274320" y="1072341"/>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The aggregate of 'Other income' is to be disclosed on face of the Statement of Profit and Loss.</a:t>
            </a: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'Other Income' shall be classified as: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Interest Income (in case of an entity other than a finance entity);</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Dividend Income;</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Net gain/loss on sale of investments;</a:t>
            </a:r>
            <a:endParaRPr lang="en-US" sz="1600" dirty="0"/>
          </a:p>
          <a:p>
            <a:pPr marL="800100" lvl="1" indent="-342900">
              <a:spcAft>
                <a:spcPts val="400"/>
              </a:spcAft>
              <a:buSzPct val="100000"/>
              <a:buChar char="•"/>
            </a:pPr>
            <a:r>
              <a:rPr lang="en-US" sz="1600" dirty="0">
                <a:solidFill>
                  <a:srgbClr val="1A1A2E"/>
                </a:solidFill>
                <a:ea typeface="Calibri" pitchFamily="34" charset="-122"/>
                <a:cs typeface="Calibri" pitchFamily="34" charset="-120"/>
              </a:rPr>
              <a:t>Other non-operating income (net of expenses directly attributable to such income).</a:t>
            </a:r>
          </a:p>
          <a:p>
            <a:pPr marL="342900" indent="-342900">
              <a:spcAft>
                <a:spcPts val="400"/>
              </a:spcAft>
              <a:buSzPct val="100000"/>
              <a:buChar char="•"/>
            </a:pPr>
            <a:endParaRPr lang="en-US" sz="1600" dirty="0">
              <a:solidFill>
                <a:srgbClr val="1A1A2E"/>
              </a:solidFill>
              <a:ea typeface="Calibri" pitchFamily="34" charset="-122"/>
              <a:cs typeface="Calibri" pitchFamily="34" charset="-120"/>
            </a:endParaRPr>
          </a:p>
          <a:p>
            <a:pPr marL="342900" indent="-342900">
              <a:spcAft>
                <a:spcPts val="400"/>
              </a:spcAft>
              <a:buSzPct val="100000"/>
              <a:buChar char="•"/>
            </a:pPr>
            <a:r>
              <a:rPr lang="en-US" sz="1600" dirty="0">
                <a:solidFill>
                  <a:srgbClr val="1A1A2E"/>
                </a:solidFill>
                <a:ea typeface="Calibri" pitchFamily="34" charset="-122"/>
                <a:cs typeface="Calibri" pitchFamily="34" charset="-120"/>
              </a:rPr>
              <a:t>For other non-operating income, income should be disclosed under this head net off expenses directly attributable to such income. However, the expenses so netted off should be separately disclosed.</a:t>
            </a:r>
            <a:endParaRPr lang="en-US" sz="16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name="Slide 6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Cost of Material Consumed</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Materials consumed would consist of raw materials, packing materials (where classified by the entity as raw materials) and other materials such as purchased intermediates and components which are 'consumed' in the manufacturing activities of the entity.</a:t>
            </a:r>
          </a:p>
          <a:p>
            <a:pPr marL="342900" indent="-342900">
              <a:spcAft>
                <a:spcPts val="400"/>
              </a:spcAft>
              <a:buSzPct val="100000"/>
              <a:buChar char="•"/>
            </a:pP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name="Slide 67">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Employee Benefits Expenses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1600" dirty="0">
                <a:solidFill>
                  <a:srgbClr val="1A1A2E"/>
                </a:solidFill>
                <a:ea typeface="Calibri" pitchFamily="34" charset="-122"/>
                <a:cs typeface="Calibri" pitchFamily="34" charset="-120"/>
              </a:rPr>
              <a:t>Salaries &amp; Wages: Where a separate fund is maintained for gratuity payouts, then contribution to Gratuity should be disclosed under the sub-head 'Contribution to Provident and Other Funds’.</a:t>
            </a:r>
          </a:p>
          <a:p>
            <a:pPr marL="342900" indent="-342900">
              <a:spcAft>
                <a:spcPts val="400"/>
              </a:spcAft>
              <a:buSzPct val="100000"/>
              <a:buChar char="•"/>
            </a:pP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Contribution to Provident and Other Funds: Penalties and other similar amounts paid to the statutory authorities are not strictly in the nature of 'contribution' and should not be disclosed here.</a:t>
            </a:r>
          </a:p>
          <a:p>
            <a:pPr marL="342900" indent="-342900">
              <a:spcAft>
                <a:spcPts val="400"/>
              </a:spcAft>
              <a:buSzPct val="100000"/>
              <a:buChar char="•"/>
            </a:pPr>
            <a:endParaRPr lang="en-US" sz="1600" dirty="0"/>
          </a:p>
          <a:p>
            <a:pPr marL="342900" indent="-342900">
              <a:spcAft>
                <a:spcPts val="400"/>
              </a:spcAft>
              <a:buSzPct val="100000"/>
              <a:buChar char="•"/>
            </a:pPr>
            <a:r>
              <a:rPr lang="en-US" sz="1600" dirty="0">
                <a:solidFill>
                  <a:srgbClr val="1A1A2E"/>
                </a:solidFill>
                <a:ea typeface="Calibri" pitchFamily="34" charset="-122"/>
                <a:cs typeface="Calibri" pitchFamily="34" charset="-120"/>
              </a:rPr>
              <a:t>Staff Welfare expenses.</a:t>
            </a:r>
            <a:endParaRPr lang="en-US" sz="16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name="Slide 68">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Finance Cost</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960120"/>
            <a:ext cx="8229600" cy="38862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Finance Cost can be classified as: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Interest (other than interest on partners'/members' capital): Finance charges on finance leases are in the nature of interest expense and should also be classified as interest expense.</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Interest on partners'/members' capital.</a:t>
            </a:r>
          </a:p>
          <a:p>
            <a:pPr marL="342900" indent="-342900">
              <a:spcAft>
                <a:spcPts val="400"/>
              </a:spcAft>
              <a:buSzPct val="100000"/>
              <a:buChar char="•"/>
            </a:pPr>
            <a:endParaRPr lang="en-US" dirty="0">
              <a:solidFill>
                <a:srgbClr val="1A1A2E"/>
              </a:solidFill>
              <a:ea typeface="Calibri" pitchFamily="34" charset="-122"/>
              <a:cs typeface="Calibri" pitchFamily="34" charset="-120"/>
            </a:endParaRPr>
          </a:p>
          <a:p>
            <a:pPr marL="342900" indent="-342900">
              <a:spcAft>
                <a:spcPts val="400"/>
              </a:spcAft>
              <a:buSzPct val="100000"/>
              <a:buChar char="•"/>
            </a:pPr>
            <a:r>
              <a:rPr lang="en-US" dirty="0">
                <a:solidFill>
                  <a:srgbClr val="1A1A2E"/>
                </a:solidFill>
                <a:ea typeface="Calibri" pitchFamily="34" charset="-122"/>
                <a:cs typeface="Calibri" pitchFamily="34" charset="-120"/>
              </a:rPr>
              <a:t>Other Borrowing Cost: other borrowing cost would include commitment charges, loan processing charges, guarantee charges, loan facilitation charges etc.</a:t>
            </a:r>
            <a:endParaRPr lang="en-US" dirty="0"/>
          </a:p>
          <a:p>
            <a:pPr marL="342900" indent="-342900">
              <a:spcAft>
                <a:spcPts val="400"/>
              </a:spcAft>
              <a:buSzPct val="100000"/>
              <a:buChar char="•"/>
            </a:pPr>
            <a:endParaRPr lang="en-US" dirty="0">
              <a:solidFill>
                <a:srgbClr val="1A1A2E"/>
              </a:solidFill>
              <a:ea typeface="Calibri" pitchFamily="34" charset="-122"/>
              <a:cs typeface="Calibri" pitchFamily="34" charset="-120"/>
            </a:endParaRPr>
          </a:p>
          <a:p>
            <a:pPr marL="342900" indent="-342900">
              <a:spcAft>
                <a:spcPts val="400"/>
              </a:spcAft>
              <a:buSzPct val="100000"/>
              <a:buChar char="•"/>
            </a:pPr>
            <a:r>
              <a:rPr lang="en-US" dirty="0">
                <a:solidFill>
                  <a:srgbClr val="1A1A2E"/>
                </a:solidFill>
                <a:ea typeface="Calibri" pitchFamily="34" charset="-122"/>
                <a:cs typeface="Calibri" pitchFamily="34" charset="-120"/>
              </a:rPr>
              <a:t>Applicable Net gain/loss on foreign currency transactions and translation.</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name="Slide 69">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Other Expenses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Consumption of Stores and spare parts</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Power &amp; Fuel</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Rent</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Repair and Maintenance</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Insurance</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Rates and Taxes, excluding taxes on income</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Miscellaneous Expenses (Less than one percent of the revenue from operations or Rs. 1,00,000/-, whichever is higher)</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name="Slide 70">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200" b="1" dirty="0">
                <a:ea typeface="Cambria" pitchFamily="34" charset="-122"/>
                <a:cs typeface="Cambria" pitchFamily="34" charset="-120"/>
              </a:rPr>
              <a:t>Exceptional &amp; Extraordinary Items, Tax Expense &amp; Discontinuing Operations</a:t>
            </a:r>
            <a:endParaRPr lang="en-US" sz="32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name="Slide 71">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Exceptional Items </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274320" y="1005840"/>
            <a:ext cx="8229600" cy="384048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When items of income and expense within profit or loss from ordinary activities are of such size, nature or incidence that their separate disclosure is required.</a:t>
            </a:r>
          </a:p>
          <a:p>
            <a:pPr marL="342900" indent="-342900">
              <a:spcAft>
                <a:spcPts val="400"/>
              </a:spcAft>
              <a:buSzPct val="100000"/>
              <a:buChar char="•"/>
            </a:pP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Circumstances which may give rise to separate disclosure include:</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The write-down of inventories to net realizable value and the reversal of such write-downs;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A restructuring of the activities of an enterprise and the reversal of any provisions for the costs of restructuring;</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Disposals of items of Property, Plant and Equipment;</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Disposals of long-term investments;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Legislative changes having retrospective application and</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Litigation settlements.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name="Slide 22">
    <p:spTree>
      <p:nvGrpSpPr>
        <p:cNvPr id="1" name=""/>
        <p:cNvGrpSpPr/>
        <p:nvPr/>
      </p:nvGrpSpPr>
      <p:grpSpPr>
        <a:xfrm>
          <a:off x="0" y="0"/>
          <a:ext cx="0" cy="0"/>
          <a:chOff x="0" y="0"/>
          <a:chExt cx="0" cy="0"/>
        </a:xfrm>
      </p:grpSpPr>
      <p:sp>
        <p:nvSpPr>
          <p:cNvPr id="2" name="Shape 0"/>
          <p:cNvSpPr/>
          <p:nvPr/>
        </p:nvSpPr>
        <p:spPr>
          <a:xfrm>
            <a:off x="0" y="18288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General Instructions —  Rounding Off</a:t>
            </a:r>
            <a:endParaRPr lang="en-US" sz="3200" dirty="0"/>
          </a:p>
        </p:txBody>
      </p:sp>
      <p:graphicFrame>
        <p:nvGraphicFramePr>
          <p:cNvPr id="23" name="Table 0"/>
          <p:cNvGraphicFramePr>
            <a:graphicFrameLocks noGrp="1"/>
          </p:cNvGraphicFramePr>
          <p:nvPr>
            <p:extLst>
              <p:ext uri="{D42A27DB-BD31-4B8C-83A1-F6EECF244321}">
                <p14:modId xmlns:p14="http://schemas.microsoft.com/office/powerpoint/2010/main" val="2443046585"/>
              </p:ext>
            </p:extLst>
          </p:nvPr>
        </p:nvGraphicFramePr>
        <p:xfrm>
          <a:off x="274320" y="1097280"/>
          <a:ext cx="8595360" cy="2042160"/>
        </p:xfrm>
        <a:graphic>
          <a:graphicData uri="http://schemas.openxmlformats.org/drawingml/2006/table">
            <a:tbl>
              <a:tblPr/>
              <a:tblGrid>
                <a:gridCol w="3657600">
                  <a:extLst>
                    <a:ext uri="{9D8B030D-6E8A-4147-A177-3AD203B41FA5}">
                      <a16:colId xmlns:a16="http://schemas.microsoft.com/office/drawing/2014/main" val="20000"/>
                    </a:ext>
                  </a:extLst>
                </a:gridCol>
                <a:gridCol w="4937760">
                  <a:extLst>
                    <a:ext uri="{9D8B030D-6E8A-4147-A177-3AD203B41FA5}">
                      <a16:colId xmlns:a16="http://schemas.microsoft.com/office/drawing/2014/main" val="20001"/>
                    </a:ext>
                  </a:extLst>
                </a:gridCol>
              </a:tblGrid>
              <a:tr h="0">
                <a:tc>
                  <a:txBody>
                    <a:bodyPr/>
                    <a:lstStyle/>
                    <a:p>
                      <a:pPr marL="0" indent="0" algn="ctr">
                        <a:buNone/>
                      </a:pPr>
                      <a:r>
                        <a:rPr lang="en-US" sz="2000" b="1" dirty="0">
                          <a:solidFill>
                            <a:srgbClr val="FFFFFF"/>
                          </a:solidFill>
                          <a:latin typeface="Calibri" pitchFamily="34" charset="0"/>
                          <a:ea typeface="Calibri" pitchFamily="34" charset="-122"/>
                          <a:cs typeface="Calibri" pitchFamily="34" charset="-120"/>
                        </a:rPr>
                        <a:t>Total Income</a:t>
                      </a:r>
                      <a:endParaRPr lang="en-US" sz="2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tc>
                  <a:txBody>
                    <a:bodyPr/>
                    <a:lstStyle/>
                    <a:p>
                      <a:pPr marL="0" indent="0" algn="ctr">
                        <a:buNone/>
                      </a:pPr>
                      <a:r>
                        <a:rPr lang="en-US" sz="2000" b="1" dirty="0">
                          <a:solidFill>
                            <a:srgbClr val="FFFFFF"/>
                          </a:solidFill>
                          <a:latin typeface="Calibri" pitchFamily="34" charset="0"/>
                          <a:ea typeface="Calibri" pitchFamily="34" charset="-122"/>
                          <a:cs typeface="Calibri" pitchFamily="34" charset="-120"/>
                        </a:rPr>
                        <a:t>Rounding Off</a:t>
                      </a:r>
                      <a:endParaRPr lang="en-US" sz="20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1E2761"/>
                    </a:solidFill>
                  </a:tcPr>
                </a:tc>
                <a:extLst>
                  <a:ext uri="{0D108BD9-81ED-4DB2-BD59-A6C34878D82A}">
                    <a16:rowId xmlns:a16="http://schemas.microsoft.com/office/drawing/2014/main" val="10000"/>
                  </a:ext>
                </a:extLst>
              </a:tr>
              <a:tr h="0">
                <a:tc>
                  <a:txBody>
                    <a:bodyPr/>
                    <a:lstStyle/>
                    <a:p>
                      <a:pPr marL="0" indent="0" algn="l">
                        <a:buNone/>
                      </a:pPr>
                      <a:r>
                        <a:rPr lang="en-US" sz="2400" dirty="0">
                          <a:solidFill>
                            <a:srgbClr val="1A1A2E"/>
                          </a:solidFill>
                          <a:latin typeface="Calibri" pitchFamily="34" charset="0"/>
                          <a:ea typeface="Calibri" pitchFamily="34" charset="-122"/>
                          <a:cs typeface="Calibri" pitchFamily="34" charset="-120"/>
                        </a:rPr>
                        <a:t>Less than Rs. 100 Crores</a:t>
                      </a:r>
                      <a:endParaRPr lang="en-US" sz="2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tc>
                  <a:txBody>
                    <a:bodyPr/>
                    <a:lstStyle/>
                    <a:p>
                      <a:pPr marL="0" indent="0" algn="ctr">
                        <a:buNone/>
                      </a:pPr>
                      <a:r>
                        <a:rPr lang="en-US" sz="2400" dirty="0">
                          <a:solidFill>
                            <a:srgbClr val="1A1A2E"/>
                          </a:solidFill>
                          <a:latin typeface="Calibri" pitchFamily="34" charset="0"/>
                          <a:ea typeface="Calibri" pitchFamily="34" charset="-122"/>
                          <a:cs typeface="Calibri" pitchFamily="34" charset="-120"/>
                        </a:rPr>
                        <a:t>To the nearest hundreds, thousands, lakhs or millions or decimals thereof.</a:t>
                      </a:r>
                      <a:endParaRPr lang="en-US" sz="2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EDF1FC"/>
                    </a:solidFill>
                  </a:tcPr>
                </a:tc>
                <a:extLst>
                  <a:ext uri="{0D108BD9-81ED-4DB2-BD59-A6C34878D82A}">
                    <a16:rowId xmlns:a16="http://schemas.microsoft.com/office/drawing/2014/main" val="10001"/>
                  </a:ext>
                </a:extLst>
              </a:tr>
              <a:tr h="0">
                <a:tc>
                  <a:txBody>
                    <a:bodyPr/>
                    <a:lstStyle/>
                    <a:p>
                      <a:pPr marL="0" indent="0" algn="l">
                        <a:buNone/>
                      </a:pPr>
                      <a:r>
                        <a:rPr lang="en-US" sz="2400" dirty="0">
                          <a:solidFill>
                            <a:srgbClr val="1A1A2E"/>
                          </a:solidFill>
                          <a:latin typeface="Calibri" pitchFamily="34" charset="0"/>
                          <a:ea typeface="Calibri" pitchFamily="34" charset="-122"/>
                          <a:cs typeface="Calibri" pitchFamily="34" charset="-120"/>
                        </a:rPr>
                        <a:t>More than Rs. 100 Crores</a:t>
                      </a:r>
                      <a:endParaRPr lang="en-US" sz="2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tc>
                  <a:txBody>
                    <a:bodyPr/>
                    <a:lstStyle/>
                    <a:p>
                      <a:pPr marL="0" indent="0" algn="ctr">
                        <a:buNone/>
                      </a:pPr>
                      <a:r>
                        <a:rPr lang="en-US" sz="2400" dirty="0">
                          <a:solidFill>
                            <a:srgbClr val="1A1A2E"/>
                          </a:solidFill>
                          <a:latin typeface="Calibri" pitchFamily="34" charset="0"/>
                          <a:ea typeface="Calibri" pitchFamily="34" charset="-122"/>
                          <a:cs typeface="Calibri" pitchFamily="34" charset="-120"/>
                        </a:rPr>
                        <a:t>To the nearest lakhs, millions or crores, or decimals thereof.</a:t>
                      </a:r>
                      <a:endParaRPr lang="en-US" sz="2400" dirty="0">
                        <a:latin typeface="Calibri" charset="0"/>
                        <a:ea typeface="Calibri" charset="0"/>
                        <a:cs typeface="Calibri" charset="0"/>
                      </a:endParaRPr>
                    </a:p>
                  </a:txBody>
                  <a:tcPr>
                    <a:lnL w="6350" cap="flat" cmpd="sng" algn="ctr">
                      <a:solidFill>
                        <a:srgbClr val="C5CFE8"/>
                      </a:solidFill>
                      <a:prstDash val="solid"/>
                      <a:round/>
                      <a:headEnd type="none" w="med" len="med"/>
                      <a:tailEnd type="none" w="med" len="med"/>
                    </a:lnL>
                    <a:lnR w="6350" cap="flat" cmpd="sng" algn="ctr">
                      <a:solidFill>
                        <a:srgbClr val="C5CFE8"/>
                      </a:solidFill>
                      <a:prstDash val="solid"/>
                      <a:round/>
                      <a:headEnd type="none" w="med" len="med"/>
                      <a:tailEnd type="none" w="med" len="med"/>
                    </a:lnR>
                    <a:lnT w="6350" cap="flat" cmpd="sng" algn="ctr">
                      <a:solidFill>
                        <a:srgbClr val="C5CFE8"/>
                      </a:solidFill>
                      <a:prstDash val="solid"/>
                      <a:round/>
                      <a:headEnd type="none" w="med" len="med"/>
                      <a:tailEnd type="none" w="med" len="med"/>
                    </a:lnT>
                    <a:lnB w="6350" cap="flat" cmpd="sng" algn="ctr">
                      <a:solidFill>
                        <a:srgbClr val="C5CFE8"/>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5" name="Text 2"/>
          <p:cNvSpPr/>
          <p:nvPr/>
        </p:nvSpPr>
        <p:spPr>
          <a:xfrm>
            <a:off x="365760" y="3657599"/>
            <a:ext cx="8412480" cy="1069521"/>
          </a:xfrm>
          <a:prstGeom prst="rect">
            <a:avLst/>
          </a:prstGeom>
          <a:noFill/>
          <a:ln/>
        </p:spPr>
        <p:txBody>
          <a:bodyPr wrap="square" rtlCol="0" anchor="ctr"/>
          <a:lstStyle/>
          <a:p>
            <a:pPr marL="0" indent="0">
              <a:buNone/>
            </a:pPr>
            <a:r>
              <a:rPr lang="en-US" sz="2400" i="1" dirty="0">
                <a:latin typeface="Calibri" pitchFamily="34" charset="0"/>
                <a:ea typeface="Calibri" pitchFamily="34" charset="-122"/>
                <a:cs typeface="Calibri" pitchFamily="34" charset="-120"/>
              </a:rPr>
              <a:t>Notes: (1) It is compulsory to apply rounding off. </a:t>
            </a:r>
          </a:p>
          <a:p>
            <a:pPr marL="0" indent="0">
              <a:buNone/>
            </a:pPr>
            <a:r>
              <a:rPr lang="en-US" sz="2400" i="1" dirty="0">
                <a:latin typeface="Calibri" pitchFamily="34" charset="0"/>
                <a:ea typeface="Calibri" pitchFamily="34" charset="-122"/>
                <a:cs typeface="Calibri" pitchFamily="34" charset="-120"/>
              </a:rPr>
              <a:t>(2) All figures in the Financial Statements including Notes must be in the same denomination.</a:t>
            </a:r>
            <a:endParaRPr lang="en-US"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name="Slide 72">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Extraordinary Items</a:t>
            </a:r>
            <a:endParaRPr lang="en-US" sz="3200" dirty="0"/>
          </a:p>
        </p:txBody>
      </p:sp>
      <p:sp>
        <p:nvSpPr>
          <p:cNvPr id="4" name="Shape 2"/>
          <p:cNvSpPr/>
          <p:nvPr/>
        </p:nvSpPr>
        <p:spPr>
          <a:xfrm>
            <a:off x="274320" y="1059725"/>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latin typeface="Calibri" pitchFamily="34" charset="0"/>
                <a:ea typeface="Calibri" pitchFamily="34" charset="-122"/>
                <a:cs typeface="Calibri" pitchFamily="34" charset="-120"/>
              </a:rPr>
              <a:t>Extraordinary items are income or expenses that arise from events or transactions that are clearly distinct from the ordinary activities of the enterprise and, therefore, are not expected to recur frequently or regularly.</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name="Slide 73">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Tax Expense</a:t>
            </a:r>
            <a:endParaRPr lang="en-US" sz="3200" dirty="0"/>
          </a:p>
        </p:txBody>
      </p:sp>
      <p:sp>
        <p:nvSpPr>
          <p:cNvPr id="4" name="Shape 2"/>
          <p:cNvSpPr/>
          <p:nvPr/>
        </p:nvSpPr>
        <p:spPr>
          <a:xfrm>
            <a:off x="274320" y="1059725"/>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To be disclosed on the face of the Statement of Profit and Loss and bifurcated into:</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Current tax</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Deferred tax</a:t>
            </a:r>
          </a:p>
          <a:p>
            <a:pPr marL="342900" indent="-342900">
              <a:spcAft>
                <a:spcPts val="400"/>
              </a:spcAft>
              <a:buSzPct val="100000"/>
              <a:buChar char="•"/>
            </a:pPr>
            <a:r>
              <a:rPr lang="en-US" dirty="0">
                <a:solidFill>
                  <a:srgbClr val="1A1A2E"/>
                </a:solidFill>
                <a:latin typeface="Calibri" pitchFamily="34" charset="0"/>
                <a:ea typeface="Calibri" pitchFamily="34" charset="-122"/>
                <a:cs typeface="Calibri" pitchFamily="34" charset="-120"/>
              </a:rPr>
              <a:t>The term 'Current tax’ and Deferred Tax have been defined under AS 22 'Accounting for Taxes on Income’ .</a:t>
            </a:r>
          </a:p>
          <a:p>
            <a:pPr marL="342900" indent="-342900">
              <a:spcAft>
                <a:spcPts val="400"/>
              </a:spcAft>
              <a:buSzPct val="100000"/>
              <a:buChar char="•"/>
            </a:pPr>
            <a:r>
              <a:rPr lang="en-US" dirty="0">
                <a:solidFill>
                  <a:srgbClr val="1A1A2E"/>
                </a:solidFill>
                <a:latin typeface="Calibri" pitchFamily="34" charset="0"/>
                <a:ea typeface="Calibri" pitchFamily="34" charset="-122"/>
                <a:cs typeface="Calibri" pitchFamily="34" charset="-120"/>
              </a:rPr>
              <a:t>Current Tax is the amount of income tax determined to be payable (recoverable) in respect of the taxable income (tax loss) for a period. Excess/Short provision of tax relating to earlier years should be separately disclosed.</a:t>
            </a:r>
            <a:endParaRPr lang="en-US" dirty="0"/>
          </a:p>
          <a:p>
            <a:pPr marL="285750" indent="-285750">
              <a:spcAft>
                <a:spcPts val="400"/>
              </a:spcAft>
              <a:buSzPct val="100000"/>
              <a:buFont typeface="Arial" panose="020B0604020202020204" pitchFamily="34" charset="0"/>
              <a:buChar char="•"/>
            </a:pPr>
            <a:r>
              <a:rPr lang="en-US" dirty="0"/>
              <a:t>Deferred tax is </a:t>
            </a:r>
            <a:r>
              <a:rPr lang="en-US" dirty="0">
                <a:solidFill>
                  <a:srgbClr val="1A1A2E"/>
                </a:solidFill>
                <a:latin typeface="Calibri" pitchFamily="34" charset="0"/>
                <a:ea typeface="Calibri" pitchFamily="34" charset="-122"/>
                <a:cs typeface="Calibri" pitchFamily="34" charset="-120"/>
              </a:rPr>
              <a:t>"differences between taxable income and accounting income for a period that originate in one period and are capable of reversal in one or more subsequent periods."</a:t>
            </a:r>
            <a:endParaRPr lang="en-US" dirty="0"/>
          </a:p>
          <a:p>
            <a:pPr>
              <a:spcAft>
                <a:spcPts val="400"/>
              </a:spcAft>
              <a:buSzPct val="100000"/>
            </a:pPr>
            <a:endParaRPr lang="en-US" dirty="0"/>
          </a:p>
          <a:p>
            <a:pPr marL="342900" indent="-342900">
              <a:spcAft>
                <a:spcPts val="400"/>
              </a:spcAft>
              <a:buSzPct val="100000"/>
              <a:buChar char="•"/>
            </a:pP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name="Slide 7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Tax Expense</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Any interest on shortfall in payment of advance income-tax is in the nature of finance cost and hence should not be clubbed with the Current tax. The same should be classified as Interest expense under finance costs. However, such amount should be separately disclosed.</a:t>
            </a:r>
          </a:p>
          <a:p>
            <a:pPr marL="342900" indent="-342900">
              <a:spcAft>
                <a:spcPts val="400"/>
              </a:spcAft>
              <a:buSzPct val="100000"/>
              <a:buChar char="•"/>
            </a:pPr>
            <a:endParaRPr lang="en-US" dirty="0">
              <a:solidFill>
                <a:srgbClr val="1A1A2E"/>
              </a:solidFill>
              <a:ea typeface="Calibri" pitchFamily="34" charset="-122"/>
              <a:cs typeface="Calibri" pitchFamily="34" charset="-120"/>
            </a:endParaRPr>
          </a:p>
          <a:p>
            <a:pPr marL="342900" indent="-342900">
              <a:spcAft>
                <a:spcPts val="400"/>
              </a:spcAft>
              <a:buSzPct val="100000"/>
              <a:buFontTx/>
              <a:buChar char="•"/>
            </a:pPr>
            <a:r>
              <a:rPr lang="en-US" dirty="0">
                <a:solidFill>
                  <a:srgbClr val="1A1A2E"/>
                </a:solidFill>
                <a:ea typeface="Calibri" pitchFamily="34" charset="-122"/>
                <a:cs typeface="Calibri" pitchFamily="34" charset="-120"/>
              </a:rPr>
              <a:t>Any penalties levied under Income tax laws should not be classified as Current tax and should be classified under “other expenses”.</a:t>
            </a:r>
          </a:p>
          <a:p>
            <a:pPr marL="342900" indent="-342900">
              <a:spcAft>
                <a:spcPts val="400"/>
              </a:spcAft>
              <a:buSzPct val="100000"/>
              <a:buChar char="•"/>
            </a:pPr>
            <a:endParaRPr lang="en-US" sz="13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name="Slide 77">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Profit/(Loss) from Discontinuing Operations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dirty="0">
                <a:solidFill>
                  <a:srgbClr val="1A1A2E"/>
                </a:solidFill>
                <a:ea typeface="Calibri" pitchFamily="34" charset="-122"/>
                <a:cs typeface="Calibri" pitchFamily="34" charset="-120"/>
              </a:rPr>
              <a:t>The term 'Discontinuing operations' is defined in AS 24 as a component of an enterprise that, pursuant to a single plan, is:</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Disposing of substantially in its entirety (by selling the component in a single transaction or by demerger or spin-off of ownership to the enterprise's shareholders); or</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Disposing of piecemeal (by selling off the component's assets and settling its liabilities individually); or</a:t>
            </a:r>
            <a:endParaRPr lang="en-US" dirty="0"/>
          </a:p>
          <a:p>
            <a:pPr marL="800100" lvl="1" indent="-342900">
              <a:spcAft>
                <a:spcPts val="400"/>
              </a:spcAft>
              <a:buSzPct val="100000"/>
              <a:buChar char="•"/>
            </a:pPr>
            <a:r>
              <a:rPr lang="en-US" dirty="0">
                <a:solidFill>
                  <a:srgbClr val="1A1A2E"/>
                </a:solidFill>
                <a:ea typeface="Calibri" pitchFamily="34" charset="-122"/>
                <a:cs typeface="Calibri" pitchFamily="34" charset="-120"/>
              </a:rPr>
              <a:t>Terminating through abandonment; and</a:t>
            </a:r>
            <a:endParaRPr lang="en-US" dirty="0"/>
          </a:p>
          <a:p>
            <a:pPr marL="342900" indent="-342900">
              <a:spcAft>
                <a:spcPts val="400"/>
              </a:spcAft>
              <a:buSzPct val="100000"/>
              <a:buChar char="•"/>
            </a:pPr>
            <a:r>
              <a:rPr lang="en-US" dirty="0">
                <a:solidFill>
                  <a:srgbClr val="1A1A2E"/>
                </a:solidFill>
                <a:ea typeface="Calibri" pitchFamily="34" charset="-122"/>
                <a:cs typeface="Calibri" pitchFamily="34" charset="-120"/>
              </a:rPr>
              <a:t>That represents a separate major line of business or geographical area of operations; and</a:t>
            </a:r>
            <a:r>
              <a:rPr lang="en-US" dirty="0"/>
              <a:t> </a:t>
            </a:r>
            <a:r>
              <a:rPr lang="en-US" dirty="0">
                <a:solidFill>
                  <a:srgbClr val="1A1A2E"/>
                </a:solidFill>
                <a:cs typeface="Calibri" pitchFamily="34" charset="-120"/>
              </a:rPr>
              <a:t>t</a:t>
            </a:r>
            <a:r>
              <a:rPr lang="en-US" dirty="0">
                <a:solidFill>
                  <a:srgbClr val="1A1A2E"/>
                </a:solidFill>
                <a:ea typeface="Calibri" pitchFamily="34" charset="-122"/>
                <a:cs typeface="Calibri" pitchFamily="34" charset="-120"/>
              </a:rPr>
              <a:t>hat can be distinguished operationally and for financial reporting purposes.</a:t>
            </a:r>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name="Slide 78">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200" b="1" dirty="0">
                <a:solidFill>
                  <a:srgbClr val="FFFFFF"/>
                </a:solidFill>
                <a:ea typeface="Cambria" pitchFamily="34" charset="-122"/>
                <a:cs typeface="Cambria" pitchFamily="34" charset="-120"/>
              </a:rPr>
              <a:t>Tax Expense of Discontinuing Operations</a:t>
            </a:r>
            <a:endParaRPr lang="en-US" sz="32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2000" dirty="0">
                <a:solidFill>
                  <a:srgbClr val="1A1A2E"/>
                </a:solidFill>
                <a:latin typeface="Calibri" pitchFamily="34" charset="0"/>
                <a:ea typeface="Calibri" pitchFamily="34" charset="-122"/>
                <a:cs typeface="Calibri" pitchFamily="34" charset="-120"/>
              </a:rPr>
              <a:t>In case there are any taxes payable/tax credits available on profits/losses of discontinuing operations, the same needs to be disclosed as a separate line item on the Statement of Profit and Loss.</a:t>
            </a:r>
            <a:endParaRPr lang="en-US"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name="Slide 88">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CADCFC"/>
          </a:solidFill>
          <a:ln w="12700">
            <a:solidFill>
              <a:srgbClr val="CADCFC"/>
            </a:solidFill>
            <a:prstDash val="solid"/>
          </a:ln>
        </p:spPr>
      </p:sp>
      <p:sp>
        <p:nvSpPr>
          <p:cNvPr id="3" name="Shape 1"/>
          <p:cNvSpPr/>
          <p:nvPr/>
        </p:nvSpPr>
        <p:spPr>
          <a:xfrm>
            <a:off x="0" y="5070348"/>
            <a:ext cx="9144000" cy="73152"/>
          </a:xfrm>
          <a:prstGeom prst="rect">
            <a:avLst/>
          </a:prstGeom>
          <a:solidFill>
            <a:srgbClr val="CADCFC"/>
          </a:solidFill>
          <a:ln w="12700">
            <a:solidFill>
              <a:srgbClr val="CADCFC"/>
            </a:solidFill>
            <a:prstDash val="solid"/>
          </a:ln>
        </p:spPr>
      </p:sp>
      <p:sp>
        <p:nvSpPr>
          <p:cNvPr id="4" name="Text 2"/>
          <p:cNvSpPr/>
          <p:nvPr/>
        </p:nvSpPr>
        <p:spPr>
          <a:xfrm>
            <a:off x="548640" y="1645920"/>
            <a:ext cx="8046720" cy="1280160"/>
          </a:xfrm>
          <a:prstGeom prst="rect">
            <a:avLst/>
          </a:prstGeom>
          <a:noFill/>
          <a:ln/>
        </p:spPr>
        <p:txBody>
          <a:bodyPr wrap="square" rtlCol="0" anchor="ctr"/>
          <a:lstStyle/>
          <a:p>
            <a:pPr marL="0" indent="0" algn="ctr">
              <a:buNone/>
            </a:pPr>
            <a:r>
              <a:rPr lang="en-US" sz="4400" b="1" dirty="0">
                <a:ea typeface="Cambria" pitchFamily="34" charset="-122"/>
                <a:cs typeface="Cambria" pitchFamily="34" charset="-120"/>
              </a:rPr>
              <a:t>THANK YOU</a:t>
            </a:r>
            <a:endParaRPr lang="en-US" sz="4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name="Slide 25">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600" b="1" dirty="0">
                <a:ea typeface="Cambria" pitchFamily="34" charset="-122"/>
                <a:cs typeface="Cambria" pitchFamily="34" charset="-120"/>
              </a:rPr>
              <a:t>General Instructions for Preparation of Balance Sheet</a:t>
            </a:r>
            <a:endParaRPr lang="en-US"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name="Slide 26">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E2761"/>
          </a:solidFill>
          <a:ln w="12700">
            <a:solidFill>
              <a:srgbClr val="1E2761"/>
            </a:solidFill>
            <a:prstDash val="solid"/>
          </a:ln>
        </p:spPr>
      </p:sp>
      <p:sp>
        <p:nvSpPr>
          <p:cNvPr id="3" name="Text 1"/>
          <p:cNvSpPr/>
          <p:nvPr/>
        </p:nvSpPr>
        <p:spPr>
          <a:xfrm>
            <a:off x="365760" y="45720"/>
            <a:ext cx="8412480" cy="822960"/>
          </a:xfrm>
          <a:prstGeom prst="rect">
            <a:avLst/>
          </a:prstGeom>
          <a:noFill/>
          <a:ln/>
        </p:spPr>
        <p:txBody>
          <a:bodyPr wrap="square" rtlCol="0" anchor="ctr"/>
          <a:lstStyle/>
          <a:p>
            <a:pPr marL="0" indent="0" algn="ctr">
              <a:buNone/>
            </a:pPr>
            <a:r>
              <a:rPr lang="en-US" sz="3600" b="1" dirty="0">
                <a:solidFill>
                  <a:srgbClr val="FFFFFF"/>
                </a:solidFill>
                <a:ea typeface="Cambria" pitchFamily="34" charset="-122"/>
                <a:cs typeface="Cambria" pitchFamily="34" charset="-120"/>
              </a:rPr>
              <a:t>General Instructions — Balance Sheet</a:t>
            </a:r>
            <a:endParaRPr lang="en-US" sz="3600" dirty="0"/>
          </a:p>
        </p:txBody>
      </p:sp>
      <p:sp>
        <p:nvSpPr>
          <p:cNvPr id="4" name="Shape 2"/>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p:cNvSpPr/>
          <p:nvPr/>
        </p:nvSpPr>
        <p:spPr>
          <a:xfrm>
            <a:off x="502920" y="11887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2000" dirty="0">
                <a:solidFill>
                  <a:srgbClr val="1A1A2E"/>
                </a:solidFill>
                <a:ea typeface="Calibri" pitchFamily="34" charset="-122"/>
                <a:cs typeface="Calibri" pitchFamily="34" charset="-120"/>
              </a:rPr>
              <a:t>All items in the Balance Sheet to be classified as either Current or Non-current and be reflected as such.</a:t>
            </a:r>
            <a:endParaRPr lang="en-US" sz="2000" dirty="0">
              <a:solidFill>
                <a:srgbClr val="1A1A2E"/>
              </a:solidFill>
              <a:cs typeface="Calibri" pitchFamily="34" charset="-120"/>
            </a:endParaRPr>
          </a:p>
          <a:p>
            <a:pPr marL="342900" indent="-342900">
              <a:spcAft>
                <a:spcPts val="400"/>
              </a:spcAft>
              <a:buSzPct val="100000"/>
              <a:buChar char="•"/>
            </a:pPr>
            <a:r>
              <a:rPr lang="en-US" sz="2000" b="1" dirty="0">
                <a:solidFill>
                  <a:srgbClr val="1A1A2E"/>
                </a:solidFill>
                <a:cs typeface="Calibri" pitchFamily="34" charset="-120"/>
              </a:rPr>
              <a:t>Current Assets:</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Held primarily for the purpose of being traded.</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Expected to be realized in, or is intended for sale or consumption in, the entity's normal operating cycle or expected to be realized within twelve months after the reporting date, if operating cycle is not identified.</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Is Cash or cash equivalent unless restricted from being exchanged or used to settle a liability for at least twelve months after the reporting date.</a:t>
            </a:r>
            <a:endParaRPr lang="en-US" dirty="0"/>
          </a:p>
          <a:p>
            <a:pPr marL="342900" indent="-342900">
              <a:spcAft>
                <a:spcPts val="400"/>
              </a:spcAft>
              <a:buSzPct val="100000"/>
              <a:buFont typeface="Arial" panose="020B0604020202020204" pitchFamily="34" charset="0"/>
              <a:buChar char="•"/>
            </a:pPr>
            <a:r>
              <a:rPr lang="en-US" sz="2000" b="1" dirty="0">
                <a:solidFill>
                  <a:srgbClr val="1A1A2E"/>
                </a:solidFill>
                <a:cs typeface="Calibri" pitchFamily="34" charset="-120"/>
              </a:rPr>
              <a:t>Non-Current assets:</a:t>
            </a:r>
          </a:p>
          <a:p>
            <a:pPr marL="800100" lvl="1" indent="-342900">
              <a:spcAft>
                <a:spcPts val="400"/>
              </a:spcAft>
              <a:buSzPct val="100000"/>
              <a:buFont typeface="Arial" panose="020B0604020202020204" pitchFamily="34" charset="0"/>
              <a:buChar char="•"/>
            </a:pPr>
            <a:r>
              <a:rPr lang="en-US" dirty="0">
                <a:solidFill>
                  <a:srgbClr val="1A1A2E"/>
                </a:solidFill>
                <a:latin typeface="Calibri" pitchFamily="34" charset="0"/>
                <a:cs typeface="Calibri" pitchFamily="34" charset="-120"/>
              </a:rPr>
              <a:t>All other assets are non- current assets.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057CF-3150-AC0F-2DEB-A40D89DAAF31}"/>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6D948C22-31C1-4349-746E-2269847D258F}"/>
              </a:ext>
            </a:extLst>
          </p:cNvPr>
          <p:cNvSpPr/>
          <p:nvPr/>
        </p:nvSpPr>
        <p:spPr>
          <a:xfrm>
            <a:off x="0" y="0"/>
            <a:ext cx="9144000" cy="914400"/>
          </a:xfrm>
          <a:prstGeom prst="rect">
            <a:avLst/>
          </a:prstGeom>
          <a:solidFill>
            <a:srgbClr val="1E2761"/>
          </a:solidFill>
          <a:ln w="12700">
            <a:solidFill>
              <a:srgbClr val="1E2761"/>
            </a:solidFill>
            <a:prstDash val="solid"/>
          </a:ln>
        </p:spPr>
      </p:sp>
      <p:sp>
        <p:nvSpPr>
          <p:cNvPr id="3" name="Text 1">
            <a:extLst>
              <a:ext uri="{FF2B5EF4-FFF2-40B4-BE49-F238E27FC236}">
                <a16:creationId xmlns:a16="http://schemas.microsoft.com/office/drawing/2014/main" id="{87048205-58DF-C13C-6F1D-681321B66D5B}"/>
              </a:ext>
            </a:extLst>
          </p:cNvPr>
          <p:cNvSpPr/>
          <p:nvPr/>
        </p:nvSpPr>
        <p:spPr>
          <a:xfrm>
            <a:off x="365760" y="45720"/>
            <a:ext cx="8412480" cy="822960"/>
          </a:xfrm>
          <a:prstGeom prst="rect">
            <a:avLst/>
          </a:prstGeom>
          <a:noFill/>
          <a:ln/>
        </p:spPr>
        <p:txBody>
          <a:bodyPr wrap="square" rtlCol="0" anchor="ctr"/>
          <a:lstStyle/>
          <a:p>
            <a:pPr marL="0" indent="0" algn="ctr">
              <a:buNone/>
            </a:pPr>
            <a:r>
              <a:rPr lang="en-US" sz="3600" b="1" dirty="0">
                <a:solidFill>
                  <a:srgbClr val="FFFFFF"/>
                </a:solidFill>
                <a:ea typeface="Cambria" pitchFamily="34" charset="-122"/>
                <a:cs typeface="Cambria" pitchFamily="34" charset="-120"/>
              </a:rPr>
              <a:t>General Instructions — Balance Sheet</a:t>
            </a:r>
            <a:endParaRPr lang="en-US" sz="3600" dirty="0"/>
          </a:p>
        </p:txBody>
      </p:sp>
      <p:sp>
        <p:nvSpPr>
          <p:cNvPr id="4" name="Shape 2">
            <a:extLst>
              <a:ext uri="{FF2B5EF4-FFF2-40B4-BE49-F238E27FC236}">
                <a16:creationId xmlns:a16="http://schemas.microsoft.com/office/drawing/2014/main" id="{23B45CE8-8A83-1DF3-1267-EE854123471B}"/>
              </a:ext>
            </a:extLst>
          </p:cNvPr>
          <p:cNvSpPr/>
          <p:nvPr/>
        </p:nvSpPr>
        <p:spPr>
          <a:xfrm>
            <a:off x="274320" y="1051560"/>
            <a:ext cx="8595360" cy="3931920"/>
          </a:xfrm>
          <a:prstGeom prst="roundRect">
            <a:avLst>
              <a:gd name="adj" fmla="val 1860"/>
            </a:avLst>
          </a:prstGeom>
          <a:solidFill>
            <a:srgbClr val="FFFFFF"/>
          </a:solidFill>
          <a:ln w="12700">
            <a:solidFill>
              <a:srgbClr val="E0E6F8"/>
            </a:solidFill>
            <a:prstDash val="solid"/>
          </a:ln>
          <a:effectLst>
            <a:outerShdw blurRad="101600" dist="38100" dir="2700000" algn="bl" rotWithShape="0">
              <a:srgbClr val="000000">
                <a:alpha val="12000"/>
              </a:srgbClr>
            </a:outerShdw>
          </a:effectLst>
        </p:spPr>
      </p:sp>
      <p:sp>
        <p:nvSpPr>
          <p:cNvPr id="5" name="Text 3">
            <a:extLst>
              <a:ext uri="{FF2B5EF4-FFF2-40B4-BE49-F238E27FC236}">
                <a16:creationId xmlns:a16="http://schemas.microsoft.com/office/drawing/2014/main" id="{42F76772-8BBE-EAD3-EEAC-44DE0668DB83}"/>
              </a:ext>
            </a:extLst>
          </p:cNvPr>
          <p:cNvSpPr/>
          <p:nvPr/>
        </p:nvSpPr>
        <p:spPr>
          <a:xfrm>
            <a:off x="365760" y="960120"/>
            <a:ext cx="8229600" cy="3657600"/>
          </a:xfrm>
          <a:prstGeom prst="rect">
            <a:avLst/>
          </a:prstGeom>
          <a:noFill/>
          <a:ln/>
        </p:spPr>
        <p:txBody>
          <a:bodyPr wrap="square" lIns="76200" tIns="76200" rIns="76200" bIns="76200" rtlCol="0" anchor="t"/>
          <a:lstStyle/>
          <a:p>
            <a:pPr marL="342900" indent="-342900">
              <a:spcAft>
                <a:spcPts val="400"/>
              </a:spcAft>
              <a:buSzPct val="100000"/>
              <a:buChar char="•"/>
            </a:pPr>
            <a:r>
              <a:rPr lang="en-US" sz="2000" dirty="0">
                <a:solidFill>
                  <a:srgbClr val="1A1A2E"/>
                </a:solidFill>
                <a:ea typeface="Calibri" pitchFamily="34" charset="-122"/>
                <a:cs typeface="Calibri" pitchFamily="34" charset="-120"/>
              </a:rPr>
              <a:t>All items in the Balance Sheet to be classified as either Current or Non-current and be reflected as such.</a:t>
            </a:r>
            <a:endParaRPr lang="en-US" sz="2000" dirty="0">
              <a:solidFill>
                <a:srgbClr val="1A1A2E"/>
              </a:solidFill>
              <a:cs typeface="Calibri" pitchFamily="34" charset="-120"/>
            </a:endParaRPr>
          </a:p>
          <a:p>
            <a:pPr marL="342900" indent="-342900">
              <a:spcAft>
                <a:spcPts val="400"/>
              </a:spcAft>
              <a:buSzPct val="100000"/>
              <a:buChar char="•"/>
            </a:pPr>
            <a:r>
              <a:rPr lang="en-US" sz="2000" b="1" dirty="0">
                <a:solidFill>
                  <a:srgbClr val="1A1A2E"/>
                </a:solidFill>
                <a:cs typeface="Calibri" pitchFamily="34" charset="-120"/>
              </a:rPr>
              <a:t>Current Liabilities:</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Held primarily for the purpose of being traded.</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Expected to be settled in the entity's normal operating cycle or expected to be settled within twelve months after the reporting date, if operating cycle is not identified.</a:t>
            </a:r>
          </a:p>
          <a:p>
            <a:pPr marL="800100" lvl="1" indent="-342900">
              <a:spcAft>
                <a:spcPts val="400"/>
              </a:spcAft>
              <a:buSzPct val="100000"/>
              <a:buFontTx/>
              <a:buChar char="•"/>
            </a:pPr>
            <a:r>
              <a:rPr lang="en-US" dirty="0">
                <a:solidFill>
                  <a:srgbClr val="1A1A2E"/>
                </a:solidFill>
                <a:latin typeface="Calibri" pitchFamily="34" charset="0"/>
                <a:ea typeface="Calibri" pitchFamily="34" charset="-122"/>
                <a:cs typeface="Calibri" pitchFamily="34" charset="-120"/>
              </a:rPr>
              <a:t>The entity does not have an unconditional right to defer settlement of the liability beyond twelve months after the reporting date.</a:t>
            </a:r>
          </a:p>
          <a:p>
            <a:pPr marL="342900" indent="-342900">
              <a:spcAft>
                <a:spcPts val="400"/>
              </a:spcAft>
              <a:buSzPct val="100000"/>
              <a:buFont typeface="Arial" panose="020B0604020202020204" pitchFamily="34" charset="0"/>
              <a:buChar char="•"/>
            </a:pPr>
            <a:r>
              <a:rPr lang="en-US" sz="2000" b="1" dirty="0">
                <a:solidFill>
                  <a:srgbClr val="1A1A2E"/>
                </a:solidFill>
                <a:cs typeface="Calibri" pitchFamily="34" charset="-120"/>
              </a:rPr>
              <a:t>Non-Current Liabilities:</a:t>
            </a:r>
          </a:p>
          <a:p>
            <a:pPr marL="800100" lvl="1" indent="-342900">
              <a:spcAft>
                <a:spcPts val="400"/>
              </a:spcAft>
              <a:buSzPct val="100000"/>
              <a:buFont typeface="Arial" panose="020B0604020202020204" pitchFamily="34" charset="0"/>
              <a:buChar char="•"/>
            </a:pPr>
            <a:r>
              <a:rPr lang="en-US" dirty="0">
                <a:solidFill>
                  <a:srgbClr val="1A1A2E"/>
                </a:solidFill>
                <a:latin typeface="Calibri" pitchFamily="34" charset="0"/>
                <a:cs typeface="Calibri" pitchFamily="34" charset="-120"/>
              </a:rPr>
              <a:t>All other liabilities are non- current liabilities.</a:t>
            </a:r>
          </a:p>
        </p:txBody>
      </p:sp>
    </p:spTree>
    <p:extLst>
      <p:ext uri="{BB962C8B-B14F-4D97-AF65-F5344CB8AC3E}">
        <p14:creationId xmlns:p14="http://schemas.microsoft.com/office/powerpoint/2010/main" val="931790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name="Slide 29">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CADCFC"/>
          </a:solidFill>
          <a:ln w="12700">
            <a:solidFill>
              <a:srgbClr val="CADCFC"/>
            </a:solidFill>
            <a:prstDash val="solid"/>
          </a:ln>
        </p:spPr>
      </p:sp>
      <p:sp>
        <p:nvSpPr>
          <p:cNvPr id="3" name="Shape 1"/>
          <p:cNvSpPr/>
          <p:nvPr/>
        </p:nvSpPr>
        <p:spPr>
          <a:xfrm>
            <a:off x="0" y="5088636"/>
            <a:ext cx="9144000" cy="54864"/>
          </a:xfrm>
          <a:prstGeom prst="rect">
            <a:avLst/>
          </a:prstGeom>
          <a:solidFill>
            <a:srgbClr val="CADCFC"/>
          </a:solidFill>
          <a:ln w="12700">
            <a:solidFill>
              <a:srgbClr val="CADCFC"/>
            </a:solidFill>
            <a:prstDash val="solid"/>
          </a:ln>
        </p:spPr>
      </p:sp>
      <p:sp>
        <p:nvSpPr>
          <p:cNvPr id="5" name="Text 3"/>
          <p:cNvSpPr/>
          <p:nvPr/>
        </p:nvSpPr>
        <p:spPr>
          <a:xfrm>
            <a:off x="548640" y="1828800"/>
            <a:ext cx="8046720" cy="1371600"/>
          </a:xfrm>
          <a:prstGeom prst="rect">
            <a:avLst/>
          </a:prstGeom>
          <a:noFill/>
          <a:ln/>
        </p:spPr>
        <p:txBody>
          <a:bodyPr wrap="square" rtlCol="0" anchor="ctr"/>
          <a:lstStyle/>
          <a:p>
            <a:pPr marL="0" indent="0" algn="ctr">
              <a:buNone/>
            </a:pPr>
            <a:r>
              <a:rPr lang="en-US" sz="3600" b="1" dirty="0">
                <a:ea typeface="Cambria" pitchFamily="34" charset="-122"/>
                <a:cs typeface="Cambria" pitchFamily="34" charset="-120"/>
              </a:rPr>
              <a:t>Format of the Balance Sheet</a:t>
            </a:r>
            <a:endParaRPr lang="en-US" sz="3600"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3821</TotalTime>
  <Words>3472</Words>
  <Application>Microsoft Macintosh PowerPoint</Application>
  <PresentationFormat>On-screen Show (16:9)</PresentationFormat>
  <Paragraphs>460</Paragraphs>
  <Slides>55</Slides>
  <Notes>55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55</vt:i4>
      </vt:variant>
    </vt:vector>
  </HeadingPairs>
  <TitlesOfParts>
    <vt:vector size="60" baseType="lpstr">
      <vt:lpstr>Arial</vt:lpstr>
      <vt:lpstr>Calibri</vt:lpstr>
      <vt:lpstr>Calibri Light</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Statements for Non-Corporate Entities</dc:title>
  <dc:subject>PptxGenJS Presentation</dc:subject>
  <dc:creator>PptxGenJS</dc:creator>
  <cp:lastModifiedBy>Anil Sharma</cp:lastModifiedBy>
  <cp:revision>47</cp:revision>
  <cp:lastPrinted>2026-07-02T09:57:13Z</cp:lastPrinted>
  <dcterms:created xsi:type="dcterms:W3CDTF">2026-06-25T10:01:44Z</dcterms:created>
  <dcterms:modified xsi:type="dcterms:W3CDTF">2026-07-05T17:18:37Z</dcterms:modified>
</cp:coreProperties>
</file>