
<file path=[Content_Types].xml><?xml version="1.0" encoding="utf-8"?>
<Types xmlns="http://schemas.openxmlformats.org/package/2006/content-types">
  <Default Extension="emf" ContentType="image/x-emf"/>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949" r:id="rId4"/>
  </p:sldMasterIdLst>
  <p:notesMasterIdLst>
    <p:notesMasterId r:id="rId81"/>
  </p:notesMasterIdLst>
  <p:handoutMasterIdLst>
    <p:handoutMasterId r:id="rId82"/>
  </p:handoutMasterIdLst>
  <p:sldIdLst>
    <p:sldId id="6185" r:id="rId5"/>
    <p:sldId id="5252" r:id="rId6"/>
    <p:sldId id="400" r:id="rId7"/>
    <p:sldId id="6277" r:id="rId8"/>
    <p:sldId id="795" r:id="rId9"/>
    <p:sldId id="6292" r:id="rId10"/>
    <p:sldId id="6293" r:id="rId11"/>
    <p:sldId id="6320" r:id="rId12"/>
    <p:sldId id="6322" r:id="rId13"/>
    <p:sldId id="1907" r:id="rId14"/>
    <p:sldId id="6231" r:id="rId15"/>
    <p:sldId id="6232" r:id="rId16"/>
    <p:sldId id="6122" r:id="rId17"/>
    <p:sldId id="1908" r:id="rId18"/>
    <p:sldId id="6110" r:id="rId19"/>
    <p:sldId id="6130" r:id="rId20"/>
    <p:sldId id="1915" r:id="rId21"/>
    <p:sldId id="6124" r:id="rId22"/>
    <p:sldId id="1910" r:id="rId23"/>
    <p:sldId id="6109" r:id="rId24"/>
    <p:sldId id="1911" r:id="rId25"/>
    <p:sldId id="404" r:id="rId26"/>
    <p:sldId id="1912" r:id="rId27"/>
    <p:sldId id="6111" r:id="rId28"/>
    <p:sldId id="1913" r:id="rId29"/>
    <p:sldId id="1914" r:id="rId30"/>
    <p:sldId id="6112" r:id="rId31"/>
    <p:sldId id="6113" r:id="rId32"/>
    <p:sldId id="6114" r:id="rId33"/>
    <p:sldId id="6115" r:id="rId34"/>
    <p:sldId id="6167" r:id="rId35"/>
    <p:sldId id="6168" r:id="rId36"/>
    <p:sldId id="6145" r:id="rId37"/>
    <p:sldId id="6151" r:id="rId38"/>
    <p:sldId id="6149" r:id="rId39"/>
    <p:sldId id="6146" r:id="rId40"/>
    <p:sldId id="6147" r:id="rId41"/>
    <p:sldId id="6162" r:id="rId42"/>
    <p:sldId id="6175" r:id="rId43"/>
    <p:sldId id="6176" r:id="rId44"/>
    <p:sldId id="6163" r:id="rId45"/>
    <p:sldId id="6157" r:id="rId46"/>
    <p:sldId id="6158" r:id="rId47"/>
    <p:sldId id="6161" r:id="rId48"/>
    <p:sldId id="6153" r:id="rId49"/>
    <p:sldId id="6164" r:id="rId50"/>
    <p:sldId id="6165" r:id="rId51"/>
    <p:sldId id="6166" r:id="rId52"/>
    <p:sldId id="6142" r:id="rId53"/>
    <p:sldId id="6125" r:id="rId54"/>
    <p:sldId id="6120" r:id="rId55"/>
    <p:sldId id="6131" r:id="rId56"/>
    <p:sldId id="6132" r:id="rId57"/>
    <p:sldId id="6134" r:id="rId58"/>
    <p:sldId id="6136" r:id="rId59"/>
    <p:sldId id="6177" r:id="rId60"/>
    <p:sldId id="6178" r:id="rId61"/>
    <p:sldId id="6184" r:id="rId62"/>
    <p:sldId id="6180" r:id="rId63"/>
    <p:sldId id="6183" r:id="rId64"/>
    <p:sldId id="6172" r:id="rId65"/>
    <p:sldId id="6323" r:id="rId66"/>
    <p:sldId id="6325" r:id="rId67"/>
    <p:sldId id="6327" r:id="rId68"/>
    <p:sldId id="6337" r:id="rId69"/>
    <p:sldId id="6326" r:id="rId70"/>
    <p:sldId id="6328" r:id="rId71"/>
    <p:sldId id="6329" r:id="rId72"/>
    <p:sldId id="6330" r:id="rId73"/>
    <p:sldId id="6331" r:id="rId74"/>
    <p:sldId id="6332" r:id="rId75"/>
    <p:sldId id="6333" r:id="rId76"/>
    <p:sldId id="6335" r:id="rId77"/>
    <p:sldId id="6336" r:id="rId78"/>
    <p:sldId id="6338" r:id="rId79"/>
    <p:sldId id="532" r:id="rId80"/>
  </p:sldIdLst>
  <p:sldSz cx="9144000" cy="6858000" type="screen4x3"/>
  <p:notesSz cx="6797675" cy="99282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162" userDrawn="1">
          <p15:clr>
            <a:srgbClr val="A4A3A4"/>
          </p15:clr>
        </p15:guide>
        <p15:guide id="2" orient="horz" pos="867" userDrawn="1">
          <p15:clr>
            <a:srgbClr val="A4A3A4"/>
          </p15:clr>
        </p15:guide>
        <p15:guide id="4" orient="horz" pos="3884" userDrawn="1">
          <p15:clr>
            <a:srgbClr val="A4A3A4"/>
          </p15:clr>
        </p15:guide>
        <p15:guide id="5" orient="horz" pos="119" userDrawn="1">
          <p15:clr>
            <a:srgbClr val="A4A3A4"/>
          </p15:clr>
        </p15:guide>
        <p15:guide id="7" orient="horz" pos="4200" userDrawn="1">
          <p15:clr>
            <a:srgbClr val="A4A3A4"/>
          </p15:clr>
        </p15:guide>
        <p15:guide id="8" pos="2880" userDrawn="1">
          <p15:clr>
            <a:srgbClr val="A4A3A4"/>
          </p15:clr>
        </p15:guide>
        <p15:guide id="9" pos="286">
          <p15:clr>
            <a:srgbClr val="A4A3A4"/>
          </p15:clr>
        </p15:guide>
        <p15:guide id="10" pos="5488" userDrawn="1">
          <p15:clr>
            <a:srgbClr val="A4A3A4"/>
          </p15:clr>
        </p15:guide>
        <p15:guide id="11" pos="2925" userDrawn="1">
          <p15:clr>
            <a:srgbClr val="A4A3A4"/>
          </p15:clr>
        </p15:guide>
        <p15:guide id="12" pos="2812" userDrawn="1">
          <p15:clr>
            <a:srgbClr val="A4A3A4"/>
          </p15:clr>
        </p15:guide>
        <p15:guide id="13" orient="horz" pos="346" userDrawn="1">
          <p15:clr>
            <a:srgbClr val="A4A3A4"/>
          </p15:clr>
        </p15:guide>
        <p15:guide id="14" orient="horz" pos="2160" userDrawn="1">
          <p15:clr>
            <a:srgbClr val="A4A3A4"/>
          </p15:clr>
        </p15:guide>
      </p15:sldGuideLst>
    </p:ext>
    <p:ext uri="{2D200454-40CA-4A62-9FC3-DE9A4176ACB9}">
      <p15:notesGuideLst xmlns:p15="http://schemas.microsoft.com/office/powerpoint/2012/main">
        <p15:guide id="1" orient="horz" pos="3127" userDrawn="1">
          <p15:clr>
            <a:srgbClr val="A4A3A4"/>
          </p15:clr>
        </p15:guide>
        <p15:guide id="2" pos="2141"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Author" initials="A" lastIdx="9"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E600"/>
    <a:srgbClr val="747480"/>
    <a:srgbClr val="000000"/>
    <a:srgbClr val="2E2E38"/>
    <a:srgbClr val="C4C4CD"/>
    <a:srgbClr val="CACAD2"/>
    <a:srgbClr val="FFFFFF"/>
    <a:srgbClr val="262626"/>
    <a:srgbClr val="333333"/>
    <a:srgbClr val="DEB90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5244BC2-D03D-4C03-BBD5-6BA76D24014F}" v="6" dt="2026-07-02T13:06:17.51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1108" autoAdjust="0"/>
    <p:restoredTop sz="95226" autoAdjust="0"/>
  </p:normalViewPr>
  <p:slideViewPr>
    <p:cSldViewPr snapToGrid="0" snapToObjects="1" showGuides="1">
      <p:cViewPr varScale="1">
        <p:scale>
          <a:sx n="71" d="100"/>
          <a:sy n="71" d="100"/>
        </p:scale>
        <p:origin x="860" y="44"/>
      </p:cViewPr>
      <p:guideLst>
        <p:guide orient="horz" pos="1162"/>
        <p:guide orient="horz" pos="867"/>
        <p:guide orient="horz" pos="3884"/>
        <p:guide orient="horz" pos="119"/>
        <p:guide orient="horz" pos="4200"/>
        <p:guide pos="2880"/>
        <p:guide pos="286"/>
        <p:guide pos="5488"/>
        <p:guide pos="2925"/>
        <p:guide pos="2812"/>
        <p:guide orient="horz" pos="346"/>
        <p:guide orient="horz" pos="2160"/>
      </p:guideLst>
    </p:cSldViewPr>
  </p:slideViewPr>
  <p:notesTextViewPr>
    <p:cViewPr>
      <p:scale>
        <a:sx n="3" d="2"/>
        <a:sy n="3" d="2"/>
      </p:scale>
      <p:origin x="0" y="0"/>
    </p:cViewPr>
  </p:notesTextViewPr>
  <p:sorterViewPr>
    <p:cViewPr>
      <p:scale>
        <a:sx n="66" d="100"/>
        <a:sy n="66" d="100"/>
      </p:scale>
      <p:origin x="0" y="0"/>
    </p:cViewPr>
  </p:sorterViewPr>
  <p:notesViewPr>
    <p:cSldViewPr snapToGrid="0" snapToObjects="1" showGuides="1">
      <p:cViewPr>
        <p:scale>
          <a:sx n="200" d="100"/>
          <a:sy n="200" d="100"/>
        </p:scale>
        <p:origin x="104" y="104"/>
      </p:cViewPr>
      <p:guideLst>
        <p:guide orient="horz" pos="3127"/>
        <p:guide pos="2141"/>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presProps" Target="presProps.xml"/><Relationship Id="rId89" Type="http://schemas.microsoft.com/office/2015/10/relationships/revisionInfo" Target="revisionInfo.xml"/><Relationship Id="rId16" Type="http://schemas.openxmlformats.org/officeDocument/2006/relationships/slide" Target="slides/slide12.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5" Type="http://schemas.openxmlformats.org/officeDocument/2006/relationships/slide" Target="slides/slide1.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slide" Target="slides/slide73.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80" Type="http://schemas.openxmlformats.org/officeDocument/2006/relationships/slide" Target="slides/slide76.xml"/><Relationship Id="rId85"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slide" Target="slides/slide71.xml"/><Relationship Id="rId83" Type="http://schemas.openxmlformats.org/officeDocument/2006/relationships/commentAuthors" Target="commentAuthors.xml"/><Relationship Id="rId88"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slide" Target="slides/slide74.xml"/><Relationship Id="rId81" Type="http://schemas.openxmlformats.org/officeDocument/2006/relationships/notesMaster" Target="notesMasters/notesMaster1.xml"/><Relationship Id="rId86"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7" Type="http://schemas.openxmlformats.org/officeDocument/2006/relationships/slide" Target="slides/slide3.xml"/><Relationship Id="rId71" Type="http://schemas.openxmlformats.org/officeDocument/2006/relationships/slide" Target="slides/slide67.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tableStyles" Target="tableStyles.xml"/><Relationship Id="rId61" Type="http://schemas.openxmlformats.org/officeDocument/2006/relationships/slide" Target="slides/slide57.xml"/><Relationship Id="rId82" Type="http://schemas.openxmlformats.org/officeDocument/2006/relationships/handoutMaster" Target="handoutMasters/handoutMaster1.xml"/><Relationship Id="rId19" Type="http://schemas.openxmlformats.org/officeDocument/2006/relationships/slide" Target="slides/slide1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kshi Chothani" userId="acdb47ad-6786-4322-98ed-313f2a2f0178" providerId="ADAL" clId="{9FA0D6B5-008A-42FF-975C-AAA54A080873}"/>
    <pc:docChg chg="undo redo custSel addSld delSld modSld sldOrd">
      <pc:chgData name="Sakshi Chothani" userId="acdb47ad-6786-4322-98ed-313f2a2f0178" providerId="ADAL" clId="{9FA0D6B5-008A-42FF-975C-AAA54A080873}" dt="2026-07-02T13:42:06.380" v="4725" actId="20577"/>
      <pc:docMkLst>
        <pc:docMk/>
      </pc:docMkLst>
      <pc:sldChg chg="modSp mod">
        <pc:chgData name="Sakshi Chothani" userId="acdb47ad-6786-4322-98ed-313f2a2f0178" providerId="ADAL" clId="{9FA0D6B5-008A-42FF-975C-AAA54A080873}" dt="2026-07-01T08:06:43.534" v="4581" actId="20577"/>
        <pc:sldMkLst>
          <pc:docMk/>
          <pc:sldMk cId="206833171" sldId="400"/>
        </pc:sldMkLst>
        <pc:spChg chg="mod">
          <ac:chgData name="Sakshi Chothani" userId="acdb47ad-6786-4322-98ed-313f2a2f0178" providerId="ADAL" clId="{9FA0D6B5-008A-42FF-975C-AAA54A080873}" dt="2026-07-01T08:06:43.534" v="4581" actId="20577"/>
          <ac:spMkLst>
            <pc:docMk/>
            <pc:sldMk cId="206833171" sldId="400"/>
            <ac:spMk id="2" creationId="{F6FE7F50-A3C7-46DB-8DAF-1D42DCF3D054}"/>
          </ac:spMkLst>
        </pc:spChg>
      </pc:sldChg>
      <pc:sldChg chg="modSp add mod">
        <pc:chgData name="Sakshi Chothani" userId="acdb47ad-6786-4322-98ed-313f2a2f0178" providerId="ADAL" clId="{9FA0D6B5-008A-42FF-975C-AAA54A080873}" dt="2026-07-01T08:07:31.412" v="4601" actId="14100"/>
        <pc:sldMkLst>
          <pc:docMk/>
          <pc:sldMk cId="3630170118" sldId="795"/>
        </pc:sldMkLst>
        <pc:spChg chg="mod">
          <ac:chgData name="Sakshi Chothani" userId="acdb47ad-6786-4322-98ed-313f2a2f0178" providerId="ADAL" clId="{9FA0D6B5-008A-42FF-975C-AAA54A080873}" dt="2026-07-01T08:07:31.412" v="4601" actId="14100"/>
          <ac:spMkLst>
            <pc:docMk/>
            <pc:sldMk cId="3630170118" sldId="795"/>
            <ac:spMk id="17" creationId="{00000000-0000-0000-0000-000000000000}"/>
          </ac:spMkLst>
        </pc:spChg>
        <pc:graphicFrameChg chg="modGraphic">
          <ac:chgData name="Sakshi Chothani" userId="acdb47ad-6786-4322-98ed-313f2a2f0178" providerId="ADAL" clId="{9FA0D6B5-008A-42FF-975C-AAA54A080873}" dt="2026-06-30T06:50:50.303" v="538" actId="21"/>
          <ac:graphicFrameMkLst>
            <pc:docMk/>
            <pc:sldMk cId="3630170118" sldId="795"/>
            <ac:graphicFrameMk id="2" creationId="{45DFE418-37A5-4D5D-1C32-8AF5EDE8B9BE}"/>
          </ac:graphicFrameMkLst>
        </pc:graphicFrameChg>
      </pc:sldChg>
      <pc:sldChg chg="modSp mod">
        <pc:chgData name="Sakshi Chothani" userId="acdb47ad-6786-4322-98ed-313f2a2f0178" providerId="ADAL" clId="{9FA0D6B5-008A-42FF-975C-AAA54A080873}" dt="2026-07-01T08:03:08.664" v="4522" actId="20577"/>
        <pc:sldMkLst>
          <pc:docMk/>
          <pc:sldMk cId="3416561003" sldId="1907"/>
        </pc:sldMkLst>
        <pc:spChg chg="mod">
          <ac:chgData name="Sakshi Chothani" userId="acdb47ad-6786-4322-98ed-313f2a2f0178" providerId="ADAL" clId="{9FA0D6B5-008A-42FF-975C-AAA54A080873}" dt="2026-07-01T08:03:08.664" v="4522" actId="20577"/>
          <ac:spMkLst>
            <pc:docMk/>
            <pc:sldMk cId="3416561003" sldId="1907"/>
            <ac:spMk id="2" creationId="{06AD5F85-15AD-45B1-9E92-89028D3E453B}"/>
          </ac:spMkLst>
        </pc:spChg>
      </pc:sldChg>
      <pc:sldChg chg="modSp mod">
        <pc:chgData name="Sakshi Chothani" userId="acdb47ad-6786-4322-98ed-313f2a2f0178" providerId="ADAL" clId="{9FA0D6B5-008A-42FF-975C-AAA54A080873}" dt="2026-07-01T08:01:20.839" v="4458"/>
        <pc:sldMkLst>
          <pc:docMk/>
          <pc:sldMk cId="4211089301" sldId="1908"/>
        </pc:sldMkLst>
        <pc:spChg chg="mod">
          <ac:chgData name="Sakshi Chothani" userId="acdb47ad-6786-4322-98ed-313f2a2f0178" providerId="ADAL" clId="{9FA0D6B5-008A-42FF-975C-AAA54A080873}" dt="2026-07-01T08:01:20.839" v="4458"/>
          <ac:spMkLst>
            <pc:docMk/>
            <pc:sldMk cId="4211089301" sldId="1908"/>
            <ac:spMk id="2" creationId="{06AD5F85-15AD-45B1-9E92-89028D3E453B}"/>
          </ac:spMkLst>
        </pc:spChg>
      </pc:sldChg>
      <pc:sldChg chg="modSp mod">
        <pc:chgData name="Sakshi Chothani" userId="acdb47ad-6786-4322-98ed-313f2a2f0178" providerId="ADAL" clId="{9FA0D6B5-008A-42FF-975C-AAA54A080873}" dt="2026-06-30T07:14:28.526" v="1501" actId="13926"/>
        <pc:sldMkLst>
          <pc:docMk/>
          <pc:sldMk cId="3078457446" sldId="1911"/>
        </pc:sldMkLst>
        <pc:graphicFrameChg chg="modGraphic">
          <ac:chgData name="Sakshi Chothani" userId="acdb47ad-6786-4322-98ed-313f2a2f0178" providerId="ADAL" clId="{9FA0D6B5-008A-42FF-975C-AAA54A080873}" dt="2026-06-30T07:14:28.526" v="1501" actId="13926"/>
          <ac:graphicFrameMkLst>
            <pc:docMk/>
            <pc:sldMk cId="3078457446" sldId="1911"/>
            <ac:graphicFrameMk id="7" creationId="{AF153BA6-7C08-4841-8F6A-AB8E9D878306}"/>
          </ac:graphicFrameMkLst>
        </pc:graphicFrameChg>
      </pc:sldChg>
      <pc:sldChg chg="addSp modSp mod">
        <pc:chgData name="Sakshi Chothani" userId="acdb47ad-6786-4322-98ed-313f2a2f0178" providerId="ADAL" clId="{9FA0D6B5-008A-42FF-975C-AAA54A080873}" dt="2026-07-01T07:56:50.430" v="4439" actId="20577"/>
        <pc:sldMkLst>
          <pc:docMk/>
          <pc:sldMk cId="578242121" sldId="1915"/>
        </pc:sldMkLst>
        <pc:spChg chg="mod">
          <ac:chgData name="Sakshi Chothani" userId="acdb47ad-6786-4322-98ed-313f2a2f0178" providerId="ADAL" clId="{9FA0D6B5-008A-42FF-975C-AAA54A080873}" dt="2026-07-01T07:56:50.430" v="4439" actId="20577"/>
          <ac:spMkLst>
            <pc:docMk/>
            <pc:sldMk cId="578242121" sldId="1915"/>
            <ac:spMk id="2" creationId="{06AD5F85-15AD-45B1-9E92-89028D3E453B}"/>
          </ac:spMkLst>
        </pc:spChg>
        <pc:spChg chg="mod">
          <ac:chgData name="Sakshi Chothani" userId="acdb47ad-6786-4322-98ed-313f2a2f0178" providerId="ADAL" clId="{9FA0D6B5-008A-42FF-975C-AAA54A080873}" dt="2026-06-30T07:13:04.653" v="1413" actId="6549"/>
          <ac:spMkLst>
            <pc:docMk/>
            <pc:sldMk cId="578242121" sldId="1915"/>
            <ac:spMk id="3" creationId="{A94A8FF4-4804-4E56-A5D5-BEBE36A59CF1}"/>
          </ac:spMkLst>
        </pc:spChg>
        <pc:spChg chg="add mod">
          <ac:chgData name="Sakshi Chothani" userId="acdb47ad-6786-4322-98ed-313f2a2f0178" providerId="ADAL" clId="{9FA0D6B5-008A-42FF-975C-AAA54A080873}" dt="2026-06-30T07:13:27.722" v="1420" actId="5793"/>
          <ac:spMkLst>
            <pc:docMk/>
            <pc:sldMk cId="578242121" sldId="1915"/>
            <ac:spMk id="4" creationId="{E00EE7D0-DAEF-10D1-9FAB-769CC1F43AB8}"/>
          </ac:spMkLst>
        </pc:spChg>
      </pc:sldChg>
      <pc:sldChg chg="modSp mod">
        <pc:chgData name="Sakshi Chothani" userId="acdb47ad-6786-4322-98ed-313f2a2f0178" providerId="ADAL" clId="{9FA0D6B5-008A-42FF-975C-AAA54A080873}" dt="2026-07-02T12:40:06.498" v="4621" actId="27636"/>
        <pc:sldMkLst>
          <pc:docMk/>
          <pc:sldMk cId="52753054" sldId="5252"/>
        </pc:sldMkLst>
        <pc:spChg chg="mod">
          <ac:chgData name="Sakshi Chothani" userId="acdb47ad-6786-4322-98ed-313f2a2f0178" providerId="ADAL" clId="{9FA0D6B5-008A-42FF-975C-AAA54A080873}" dt="2026-07-01T08:06:51.248" v="4582"/>
          <ac:spMkLst>
            <pc:docMk/>
            <pc:sldMk cId="52753054" sldId="5252"/>
            <ac:spMk id="2" creationId="{4B271598-0EBA-4DDC-A021-136921C214C8}"/>
          </ac:spMkLst>
        </pc:spChg>
        <pc:spChg chg="mod">
          <ac:chgData name="Sakshi Chothani" userId="acdb47ad-6786-4322-98ed-313f2a2f0178" providerId="ADAL" clId="{9FA0D6B5-008A-42FF-975C-AAA54A080873}" dt="2026-07-02T12:40:06.498" v="4621" actId="27636"/>
          <ac:spMkLst>
            <pc:docMk/>
            <pc:sldMk cId="52753054" sldId="5252"/>
            <ac:spMk id="3" creationId="{C8F4F4FC-C101-40D5-A975-5F7C448CA45E}"/>
          </ac:spMkLst>
        </pc:spChg>
      </pc:sldChg>
      <pc:sldChg chg="modSp mod">
        <pc:chgData name="Sakshi Chothani" userId="acdb47ad-6786-4322-98ed-313f2a2f0178" providerId="ADAL" clId="{9FA0D6B5-008A-42FF-975C-AAA54A080873}" dt="2026-07-01T08:00:47.404" v="4457" actId="20577"/>
        <pc:sldMkLst>
          <pc:docMk/>
          <pc:sldMk cId="478976951" sldId="6110"/>
        </pc:sldMkLst>
        <pc:spChg chg="mod">
          <ac:chgData name="Sakshi Chothani" userId="acdb47ad-6786-4322-98ed-313f2a2f0178" providerId="ADAL" clId="{9FA0D6B5-008A-42FF-975C-AAA54A080873}" dt="2026-07-01T08:00:47.404" v="4457" actId="20577"/>
          <ac:spMkLst>
            <pc:docMk/>
            <pc:sldMk cId="478976951" sldId="6110"/>
            <ac:spMk id="2" creationId="{06AD5F85-15AD-45B1-9E92-89028D3E453B}"/>
          </ac:spMkLst>
        </pc:spChg>
      </pc:sldChg>
      <pc:sldChg chg="modSp mod">
        <pc:chgData name="Sakshi Chothani" userId="acdb47ad-6786-4322-98ed-313f2a2f0178" providerId="ADAL" clId="{9FA0D6B5-008A-42FF-975C-AAA54A080873}" dt="2026-07-01T08:01:35.765" v="4463" actId="20577"/>
        <pc:sldMkLst>
          <pc:docMk/>
          <pc:sldMk cId="4105802401" sldId="6122"/>
        </pc:sldMkLst>
        <pc:spChg chg="mod">
          <ac:chgData name="Sakshi Chothani" userId="acdb47ad-6786-4322-98ed-313f2a2f0178" providerId="ADAL" clId="{9FA0D6B5-008A-42FF-975C-AAA54A080873}" dt="2026-07-01T08:01:35.765" v="4463" actId="20577"/>
          <ac:spMkLst>
            <pc:docMk/>
            <pc:sldMk cId="4105802401" sldId="6122"/>
            <ac:spMk id="2" creationId="{16FDAD9B-9211-4090-BF38-A7FC5EFFFDEF}"/>
          </ac:spMkLst>
        </pc:spChg>
      </pc:sldChg>
      <pc:sldChg chg="modSp mod">
        <pc:chgData name="Sakshi Chothani" userId="acdb47ad-6786-4322-98ed-313f2a2f0178" providerId="ADAL" clId="{9FA0D6B5-008A-42FF-975C-AAA54A080873}" dt="2026-07-01T07:56:37.087" v="4435" actId="20577"/>
        <pc:sldMkLst>
          <pc:docMk/>
          <pc:sldMk cId="832403536" sldId="6124"/>
        </pc:sldMkLst>
        <pc:spChg chg="mod">
          <ac:chgData name="Sakshi Chothani" userId="acdb47ad-6786-4322-98ed-313f2a2f0178" providerId="ADAL" clId="{9FA0D6B5-008A-42FF-975C-AAA54A080873}" dt="2026-07-01T07:56:37.087" v="4435" actId="20577"/>
          <ac:spMkLst>
            <pc:docMk/>
            <pc:sldMk cId="832403536" sldId="6124"/>
            <ac:spMk id="2" creationId="{96DF1DC9-8CD5-4452-9734-D14203D0CE8F}"/>
          </ac:spMkLst>
        </pc:spChg>
      </pc:sldChg>
      <pc:sldChg chg="modSp mod">
        <pc:chgData name="Sakshi Chothani" userId="acdb47ad-6786-4322-98ed-313f2a2f0178" providerId="ADAL" clId="{9FA0D6B5-008A-42FF-975C-AAA54A080873}" dt="2026-06-30T08:28:11.031" v="1575" actId="207"/>
        <pc:sldMkLst>
          <pc:docMk/>
          <pc:sldMk cId="1523268673" sldId="6125"/>
        </pc:sldMkLst>
        <pc:spChg chg="mod">
          <ac:chgData name="Sakshi Chothani" userId="acdb47ad-6786-4322-98ed-313f2a2f0178" providerId="ADAL" clId="{9FA0D6B5-008A-42FF-975C-AAA54A080873}" dt="2026-06-30T08:28:11.031" v="1575" actId="207"/>
          <ac:spMkLst>
            <pc:docMk/>
            <pc:sldMk cId="1523268673" sldId="6125"/>
            <ac:spMk id="3" creationId="{059BAB31-7192-47F3-B871-2B19CD350BB5}"/>
          </ac:spMkLst>
        </pc:spChg>
      </pc:sldChg>
      <pc:sldChg chg="modSp mod">
        <pc:chgData name="Sakshi Chothani" userId="acdb47ad-6786-4322-98ed-313f2a2f0178" providerId="ADAL" clId="{9FA0D6B5-008A-42FF-975C-AAA54A080873}" dt="2026-07-01T08:00:23.582" v="4448" actId="20577"/>
        <pc:sldMkLst>
          <pc:docMk/>
          <pc:sldMk cId="1281846965" sldId="6130"/>
        </pc:sldMkLst>
        <pc:spChg chg="mod">
          <ac:chgData name="Sakshi Chothani" userId="acdb47ad-6786-4322-98ed-313f2a2f0178" providerId="ADAL" clId="{9FA0D6B5-008A-42FF-975C-AAA54A080873}" dt="2026-07-01T08:00:23.582" v="4448" actId="20577"/>
          <ac:spMkLst>
            <pc:docMk/>
            <pc:sldMk cId="1281846965" sldId="6130"/>
            <ac:spMk id="2" creationId="{06AD5F85-15AD-45B1-9E92-89028D3E453B}"/>
          </ac:spMkLst>
        </pc:spChg>
      </pc:sldChg>
      <pc:sldChg chg="modSp mod">
        <pc:chgData name="Sakshi Chothani" userId="acdb47ad-6786-4322-98ed-313f2a2f0178" providerId="ADAL" clId="{9FA0D6B5-008A-42FF-975C-AAA54A080873}" dt="2026-07-02T13:03:53.482" v="4707" actId="255"/>
        <pc:sldMkLst>
          <pc:docMk/>
          <pc:sldMk cId="1647383037" sldId="6142"/>
        </pc:sldMkLst>
        <pc:spChg chg="mod">
          <ac:chgData name="Sakshi Chothani" userId="acdb47ad-6786-4322-98ed-313f2a2f0178" providerId="ADAL" clId="{9FA0D6B5-008A-42FF-975C-AAA54A080873}" dt="2026-07-02T13:03:53.482" v="4707" actId="255"/>
          <ac:spMkLst>
            <pc:docMk/>
            <pc:sldMk cId="1647383037" sldId="6142"/>
            <ac:spMk id="4" creationId="{E0CCE434-7D80-4DFC-A584-779B01056724}"/>
          </ac:spMkLst>
        </pc:spChg>
      </pc:sldChg>
      <pc:sldChg chg="modSp mod">
        <pc:chgData name="Sakshi Chothani" userId="acdb47ad-6786-4322-98ed-313f2a2f0178" providerId="ADAL" clId="{9FA0D6B5-008A-42FF-975C-AAA54A080873}" dt="2026-07-02T13:27:10.506" v="4714" actId="255"/>
        <pc:sldMkLst>
          <pc:docMk/>
          <pc:sldMk cId="1024088682" sldId="6149"/>
        </pc:sldMkLst>
        <pc:spChg chg="mod">
          <ac:chgData name="Sakshi Chothani" userId="acdb47ad-6786-4322-98ed-313f2a2f0178" providerId="ADAL" clId="{9FA0D6B5-008A-42FF-975C-AAA54A080873}" dt="2026-07-02T13:27:10.506" v="4714" actId="255"/>
          <ac:spMkLst>
            <pc:docMk/>
            <pc:sldMk cId="1024088682" sldId="6149"/>
            <ac:spMk id="3" creationId="{2090071D-918D-4DDA-8048-B5C24D9FAA6F}"/>
          </ac:spMkLst>
        </pc:spChg>
      </pc:sldChg>
      <pc:sldChg chg="modSp mod">
        <pc:chgData name="Sakshi Chothani" userId="acdb47ad-6786-4322-98ed-313f2a2f0178" providerId="ADAL" clId="{9FA0D6B5-008A-42FF-975C-AAA54A080873}" dt="2026-07-02T13:30:14.529" v="4715" actId="255"/>
        <pc:sldMkLst>
          <pc:docMk/>
          <pc:sldMk cId="1475980269" sldId="6165"/>
        </pc:sldMkLst>
        <pc:spChg chg="mod">
          <ac:chgData name="Sakshi Chothani" userId="acdb47ad-6786-4322-98ed-313f2a2f0178" providerId="ADAL" clId="{9FA0D6B5-008A-42FF-975C-AAA54A080873}" dt="2026-07-02T13:30:14.529" v="4715" actId="255"/>
          <ac:spMkLst>
            <pc:docMk/>
            <pc:sldMk cId="1475980269" sldId="6165"/>
            <ac:spMk id="6" creationId="{21B3FD05-7D96-4950-BB2C-1A2641C3EF8A}"/>
          </ac:spMkLst>
        </pc:spChg>
      </pc:sldChg>
      <pc:sldChg chg="modSp del mod">
        <pc:chgData name="Sakshi Chothani" userId="acdb47ad-6786-4322-98ed-313f2a2f0178" providerId="ADAL" clId="{9FA0D6B5-008A-42FF-975C-AAA54A080873}" dt="2026-07-02T13:04:00.070" v="4708" actId="47"/>
        <pc:sldMkLst>
          <pc:docMk/>
          <pc:sldMk cId="2311120532" sldId="6181"/>
        </pc:sldMkLst>
        <pc:spChg chg="mod">
          <ac:chgData name="Sakshi Chothani" userId="acdb47ad-6786-4322-98ed-313f2a2f0178" providerId="ADAL" clId="{9FA0D6B5-008A-42FF-975C-AAA54A080873}" dt="2026-07-02T13:03:39.082" v="4701" actId="21"/>
          <ac:spMkLst>
            <pc:docMk/>
            <pc:sldMk cId="2311120532" sldId="6181"/>
            <ac:spMk id="4" creationId="{E0CCE434-7D80-4DFC-A584-779B01056724}"/>
          </ac:spMkLst>
        </pc:spChg>
      </pc:sldChg>
      <pc:sldChg chg="modSp mod">
        <pc:chgData name="Sakshi Chothani" userId="acdb47ad-6786-4322-98ed-313f2a2f0178" providerId="ADAL" clId="{9FA0D6B5-008A-42FF-975C-AAA54A080873}" dt="2026-07-02T13:33:41.744" v="4722" actId="255"/>
        <pc:sldMkLst>
          <pc:docMk/>
          <pc:sldMk cId="1193715024" sldId="6183"/>
        </pc:sldMkLst>
        <pc:spChg chg="mod">
          <ac:chgData name="Sakshi Chothani" userId="acdb47ad-6786-4322-98ed-313f2a2f0178" providerId="ADAL" clId="{9FA0D6B5-008A-42FF-975C-AAA54A080873}" dt="2026-07-02T13:33:41.744" v="4722" actId="255"/>
          <ac:spMkLst>
            <pc:docMk/>
            <pc:sldMk cId="1193715024" sldId="6183"/>
            <ac:spMk id="3" creationId="{AEC12EEF-1669-4F08-93F4-7720951CA540}"/>
          </ac:spMkLst>
        </pc:spChg>
      </pc:sldChg>
      <pc:sldChg chg="addSp modSp mod">
        <pc:chgData name="Sakshi Chothani" userId="acdb47ad-6786-4322-98ed-313f2a2f0178" providerId="ADAL" clId="{9FA0D6B5-008A-42FF-975C-AAA54A080873}" dt="2026-07-01T07:40:11.832" v="4149" actId="14100"/>
        <pc:sldMkLst>
          <pc:docMk/>
          <pc:sldMk cId="1340368309" sldId="6185"/>
        </pc:sldMkLst>
        <pc:spChg chg="mod">
          <ac:chgData name="Sakshi Chothani" userId="acdb47ad-6786-4322-98ed-313f2a2f0178" providerId="ADAL" clId="{9FA0D6B5-008A-42FF-975C-AAA54A080873}" dt="2026-06-28T08:29:04.002" v="21" actId="20577"/>
          <ac:spMkLst>
            <pc:docMk/>
            <pc:sldMk cId="1340368309" sldId="6185"/>
            <ac:spMk id="5" creationId="{00000000-0000-0000-0000-000000000000}"/>
          </ac:spMkLst>
        </pc:spChg>
        <pc:spChg chg="mod">
          <ac:chgData name="Sakshi Chothani" userId="acdb47ad-6786-4322-98ed-313f2a2f0178" providerId="ADAL" clId="{9FA0D6B5-008A-42FF-975C-AAA54A080873}" dt="2026-07-01T07:38:35.200" v="4142" actId="20577"/>
          <ac:spMkLst>
            <pc:docMk/>
            <pc:sldMk cId="1340368309" sldId="6185"/>
            <ac:spMk id="8" creationId="{00000000-0000-0000-0000-000000000000}"/>
          </ac:spMkLst>
        </pc:spChg>
        <pc:spChg chg="mod">
          <ac:chgData name="Sakshi Chothani" userId="acdb47ad-6786-4322-98ed-313f2a2f0178" providerId="ADAL" clId="{9FA0D6B5-008A-42FF-975C-AAA54A080873}" dt="2026-06-28T08:28:38.503" v="1"/>
          <ac:spMkLst>
            <pc:docMk/>
            <pc:sldMk cId="1340368309" sldId="6185"/>
            <ac:spMk id="19458" creationId="{00000000-0000-0000-0000-000000000000}"/>
          </ac:spMkLst>
        </pc:spChg>
        <pc:picChg chg="add mod">
          <ac:chgData name="Sakshi Chothani" userId="acdb47ad-6786-4322-98ed-313f2a2f0178" providerId="ADAL" clId="{9FA0D6B5-008A-42FF-975C-AAA54A080873}" dt="2026-07-01T07:40:11.832" v="4149" actId="14100"/>
          <ac:picMkLst>
            <pc:docMk/>
            <pc:sldMk cId="1340368309" sldId="6185"/>
            <ac:picMk id="1026" creationId="{920A32C1-9905-EF60-8FDF-27AF765EC5D8}"/>
          </ac:picMkLst>
        </pc:picChg>
      </pc:sldChg>
      <pc:sldChg chg="addSp delSp add del mod">
        <pc:chgData name="Sakshi Chothani" userId="acdb47ad-6786-4322-98ed-313f2a2f0178" providerId="ADAL" clId="{9FA0D6B5-008A-42FF-975C-AAA54A080873}" dt="2026-07-02T13:05:40.100" v="4710" actId="47"/>
        <pc:sldMkLst>
          <pc:docMk/>
          <pc:sldMk cId="1559208300" sldId="6186"/>
        </pc:sldMkLst>
      </pc:sldChg>
      <pc:sldChg chg="add del">
        <pc:chgData name="Sakshi Chothani" userId="acdb47ad-6786-4322-98ed-313f2a2f0178" providerId="ADAL" clId="{9FA0D6B5-008A-42FF-975C-AAA54A080873}" dt="2026-07-02T13:05:39.266" v="4709" actId="47"/>
        <pc:sldMkLst>
          <pc:docMk/>
          <pc:sldMk cId="3088974633" sldId="6187"/>
        </pc:sldMkLst>
      </pc:sldChg>
      <pc:sldChg chg="modSp add mod ord">
        <pc:chgData name="Sakshi Chothani" userId="acdb47ad-6786-4322-98ed-313f2a2f0178" providerId="ADAL" clId="{9FA0D6B5-008A-42FF-975C-AAA54A080873}" dt="2026-07-01T08:08:48.114" v="4617" actId="14100"/>
        <pc:sldMkLst>
          <pc:docMk/>
          <pc:sldMk cId="1476325121" sldId="6231"/>
        </pc:sldMkLst>
        <pc:spChg chg="mod">
          <ac:chgData name="Sakshi Chothani" userId="acdb47ad-6786-4322-98ed-313f2a2f0178" providerId="ADAL" clId="{9FA0D6B5-008A-42FF-975C-AAA54A080873}" dt="2026-07-01T08:08:48.114" v="4617" actId="14100"/>
          <ac:spMkLst>
            <pc:docMk/>
            <pc:sldMk cId="1476325121" sldId="6231"/>
            <ac:spMk id="17" creationId="{00000000-0000-0000-0000-000000000000}"/>
          </ac:spMkLst>
        </pc:spChg>
      </pc:sldChg>
      <pc:sldChg chg="modSp add mod ord">
        <pc:chgData name="Sakshi Chothani" userId="acdb47ad-6786-4322-98ed-313f2a2f0178" providerId="ADAL" clId="{9FA0D6B5-008A-42FF-975C-AAA54A080873}" dt="2026-07-01T08:09:03.079" v="4619" actId="14100"/>
        <pc:sldMkLst>
          <pc:docMk/>
          <pc:sldMk cId="3782067642" sldId="6232"/>
        </pc:sldMkLst>
        <pc:spChg chg="mod">
          <ac:chgData name="Sakshi Chothani" userId="acdb47ad-6786-4322-98ed-313f2a2f0178" providerId="ADAL" clId="{9FA0D6B5-008A-42FF-975C-AAA54A080873}" dt="2026-07-01T08:09:03.079" v="4619" actId="14100"/>
          <ac:spMkLst>
            <pc:docMk/>
            <pc:sldMk cId="3782067642" sldId="6232"/>
            <ac:spMk id="17" creationId="{00000000-0000-0000-0000-000000000000}"/>
          </ac:spMkLst>
        </pc:spChg>
      </pc:sldChg>
      <pc:sldChg chg="addSp delSp modSp add mod">
        <pc:chgData name="Sakshi Chothani" userId="acdb47ad-6786-4322-98ed-313f2a2f0178" providerId="ADAL" clId="{9FA0D6B5-008A-42FF-975C-AAA54A080873}" dt="2026-07-01T08:07:15.281" v="4595" actId="1076"/>
        <pc:sldMkLst>
          <pc:docMk/>
          <pc:sldMk cId="1234910590" sldId="6277"/>
        </pc:sldMkLst>
        <pc:spChg chg="mod">
          <ac:chgData name="Sakshi Chothani" userId="acdb47ad-6786-4322-98ed-313f2a2f0178" providerId="ADAL" clId="{9FA0D6B5-008A-42FF-975C-AAA54A080873}" dt="2026-06-30T06:53:01.277" v="562" actId="404"/>
          <ac:spMkLst>
            <pc:docMk/>
            <pc:sldMk cId="1234910590" sldId="6277"/>
            <ac:spMk id="3" creationId="{4B2056E9-3CA9-729E-5169-B3D7FA308414}"/>
          </ac:spMkLst>
        </pc:spChg>
        <pc:spChg chg="mod">
          <ac:chgData name="Sakshi Chothani" userId="acdb47ad-6786-4322-98ed-313f2a2f0178" providerId="ADAL" clId="{9FA0D6B5-008A-42FF-975C-AAA54A080873}" dt="2026-07-01T08:07:15.281" v="4595" actId="1076"/>
          <ac:spMkLst>
            <pc:docMk/>
            <pc:sldMk cId="1234910590" sldId="6277"/>
            <ac:spMk id="17" creationId="{00000000-0000-0000-0000-000000000000}"/>
          </ac:spMkLst>
        </pc:spChg>
        <pc:graphicFrameChg chg="mod modGraphic">
          <ac:chgData name="Sakshi Chothani" userId="acdb47ad-6786-4322-98ed-313f2a2f0178" providerId="ADAL" clId="{9FA0D6B5-008A-42FF-975C-AAA54A080873}" dt="2026-06-30T06:54:39.066" v="574" actId="14100"/>
          <ac:graphicFrameMkLst>
            <pc:docMk/>
            <pc:sldMk cId="1234910590" sldId="6277"/>
            <ac:graphicFrameMk id="4" creationId="{C28BEC54-B265-7573-0C42-44C1E17A0B2A}"/>
          </ac:graphicFrameMkLst>
        </pc:graphicFrameChg>
      </pc:sldChg>
      <pc:sldChg chg="modSp add mod">
        <pc:chgData name="Sakshi Chothani" userId="acdb47ad-6786-4322-98ed-313f2a2f0178" providerId="ADAL" clId="{9FA0D6B5-008A-42FF-975C-AAA54A080873}" dt="2026-07-02T13:02:39.003" v="4699" actId="13926"/>
        <pc:sldMkLst>
          <pc:docMk/>
          <pc:sldMk cId="4251415594" sldId="6292"/>
        </pc:sldMkLst>
        <pc:spChg chg="mod">
          <ac:chgData name="Sakshi Chothani" userId="acdb47ad-6786-4322-98ed-313f2a2f0178" providerId="ADAL" clId="{9FA0D6B5-008A-42FF-975C-AAA54A080873}" dt="2026-07-02T13:02:39.003" v="4699" actId="13926"/>
          <ac:spMkLst>
            <pc:docMk/>
            <pc:sldMk cId="4251415594" sldId="6292"/>
            <ac:spMk id="4" creationId="{AA4A002F-CD4B-EF4E-2E4C-28270C3835E2}"/>
          </ac:spMkLst>
        </pc:spChg>
        <pc:spChg chg="mod">
          <ac:chgData name="Sakshi Chothani" userId="acdb47ad-6786-4322-98ed-313f2a2f0178" providerId="ADAL" clId="{9FA0D6B5-008A-42FF-975C-AAA54A080873}" dt="2026-07-01T08:07:40.430" v="4604" actId="27636"/>
          <ac:spMkLst>
            <pc:docMk/>
            <pc:sldMk cId="4251415594" sldId="6292"/>
            <ac:spMk id="17" creationId="{160F2155-DB50-A330-BD7A-EEFB70313303}"/>
          </ac:spMkLst>
        </pc:spChg>
      </pc:sldChg>
      <pc:sldChg chg="modSp add mod">
        <pc:chgData name="Sakshi Chothani" userId="acdb47ad-6786-4322-98ed-313f2a2f0178" providerId="ADAL" clId="{9FA0D6B5-008A-42FF-975C-AAA54A080873}" dt="2026-07-01T08:05:17.870" v="4555"/>
        <pc:sldMkLst>
          <pc:docMk/>
          <pc:sldMk cId="1174202806" sldId="6293"/>
        </pc:sldMkLst>
        <pc:spChg chg="mod">
          <ac:chgData name="Sakshi Chothani" userId="acdb47ad-6786-4322-98ed-313f2a2f0178" providerId="ADAL" clId="{9FA0D6B5-008A-42FF-975C-AAA54A080873}" dt="2026-07-01T07:51:49.208" v="4362" actId="21"/>
          <ac:spMkLst>
            <pc:docMk/>
            <pc:sldMk cId="1174202806" sldId="6293"/>
            <ac:spMk id="4" creationId="{FF27E278-2481-0BB5-E2E0-1D4269707DA5}"/>
          </ac:spMkLst>
        </pc:spChg>
        <pc:spChg chg="mod">
          <ac:chgData name="Sakshi Chothani" userId="acdb47ad-6786-4322-98ed-313f2a2f0178" providerId="ADAL" clId="{9FA0D6B5-008A-42FF-975C-AAA54A080873}" dt="2026-07-01T08:05:17.870" v="4555"/>
          <ac:spMkLst>
            <pc:docMk/>
            <pc:sldMk cId="1174202806" sldId="6293"/>
            <ac:spMk id="17" creationId="{51909102-23AB-6B6D-D4A1-2F1BBD5FEA22}"/>
          </ac:spMkLst>
        </pc:spChg>
      </pc:sldChg>
      <pc:sldChg chg="modSp add del mod ord">
        <pc:chgData name="Sakshi Chothani" userId="acdb47ad-6786-4322-98ed-313f2a2f0178" providerId="ADAL" clId="{9FA0D6B5-008A-42FF-975C-AAA54A080873}" dt="2026-07-02T13:24:52.002" v="4713" actId="47"/>
        <pc:sldMkLst>
          <pc:docMk/>
          <pc:sldMk cId="3933224280" sldId="6302"/>
        </pc:sldMkLst>
        <pc:spChg chg="mod">
          <ac:chgData name="Sakshi Chothani" userId="acdb47ad-6786-4322-98ed-313f2a2f0178" providerId="ADAL" clId="{9FA0D6B5-008A-42FF-975C-AAA54A080873}" dt="2026-07-01T08:08:35.349" v="4612" actId="403"/>
          <ac:spMkLst>
            <pc:docMk/>
            <pc:sldMk cId="3933224280" sldId="6302"/>
            <ac:spMk id="17" creationId="{71A2119B-9F6A-A34B-42D7-C0B564D384AB}"/>
          </ac:spMkLst>
        </pc:spChg>
      </pc:sldChg>
      <pc:sldChg chg="addSp delSp modSp add mod">
        <pc:chgData name="Sakshi Chothani" userId="acdb47ad-6786-4322-98ed-313f2a2f0178" providerId="ADAL" clId="{9FA0D6B5-008A-42FF-975C-AAA54A080873}" dt="2026-07-01T08:08:21.032" v="4609" actId="27636"/>
        <pc:sldMkLst>
          <pc:docMk/>
          <pc:sldMk cId="2480682486" sldId="6320"/>
        </pc:sldMkLst>
        <pc:spChg chg="add mod">
          <ac:chgData name="Sakshi Chothani" userId="acdb47ad-6786-4322-98ed-313f2a2f0178" providerId="ADAL" clId="{9FA0D6B5-008A-42FF-975C-AAA54A080873}" dt="2026-07-01T07:52:23.808" v="4368" actId="20577"/>
          <ac:spMkLst>
            <pc:docMk/>
            <pc:sldMk cId="2480682486" sldId="6320"/>
            <ac:spMk id="3" creationId="{7EF893AC-B37B-7525-B99F-947E8E00D01C}"/>
          </ac:spMkLst>
        </pc:spChg>
        <pc:spChg chg="del mod">
          <ac:chgData name="Sakshi Chothani" userId="acdb47ad-6786-4322-98ed-313f2a2f0178" providerId="ADAL" clId="{9FA0D6B5-008A-42FF-975C-AAA54A080873}" dt="2026-07-01T07:51:37.180" v="4359"/>
          <ac:spMkLst>
            <pc:docMk/>
            <pc:sldMk cId="2480682486" sldId="6320"/>
            <ac:spMk id="4" creationId="{06BFE27A-9079-1D4E-FF7E-D7EEE902BB35}"/>
          </ac:spMkLst>
        </pc:spChg>
        <pc:spChg chg="mod">
          <ac:chgData name="Sakshi Chothani" userId="acdb47ad-6786-4322-98ed-313f2a2f0178" providerId="ADAL" clId="{9FA0D6B5-008A-42FF-975C-AAA54A080873}" dt="2026-07-01T08:08:21.032" v="4609" actId="27636"/>
          <ac:spMkLst>
            <pc:docMk/>
            <pc:sldMk cId="2480682486" sldId="6320"/>
            <ac:spMk id="17" creationId="{C91EC7F5-0CB7-08B6-8344-D0F41F627D09}"/>
          </ac:spMkLst>
        </pc:spChg>
      </pc:sldChg>
      <pc:sldChg chg="modSp add mod">
        <pc:chgData name="Sakshi Chothani" userId="acdb47ad-6786-4322-98ed-313f2a2f0178" providerId="ADAL" clId="{9FA0D6B5-008A-42FF-975C-AAA54A080873}" dt="2026-07-01T08:03:23.506" v="4529" actId="20577"/>
        <pc:sldMkLst>
          <pc:docMk/>
          <pc:sldMk cId="3799605451" sldId="6322"/>
        </pc:sldMkLst>
        <pc:spChg chg="mod">
          <ac:chgData name="Sakshi Chothani" userId="acdb47ad-6786-4322-98ed-313f2a2f0178" providerId="ADAL" clId="{9FA0D6B5-008A-42FF-975C-AAA54A080873}" dt="2026-07-01T08:03:23.506" v="4529" actId="20577"/>
          <ac:spMkLst>
            <pc:docMk/>
            <pc:sldMk cId="3799605451" sldId="6322"/>
            <ac:spMk id="2" creationId="{F03D84EE-D034-AA00-6815-A7E3CE88B66E}"/>
          </ac:spMkLst>
        </pc:spChg>
      </pc:sldChg>
      <pc:sldChg chg="modSp add mod ord">
        <pc:chgData name="Sakshi Chothani" userId="acdb47ad-6786-4322-98ed-313f2a2f0178" providerId="ADAL" clId="{9FA0D6B5-008A-42FF-975C-AAA54A080873}" dt="2026-06-30T08:31:56.836" v="1592" actId="20577"/>
        <pc:sldMkLst>
          <pc:docMk/>
          <pc:sldMk cId="2124123317" sldId="6323"/>
        </pc:sldMkLst>
        <pc:spChg chg="mod">
          <ac:chgData name="Sakshi Chothani" userId="acdb47ad-6786-4322-98ed-313f2a2f0178" providerId="ADAL" clId="{9FA0D6B5-008A-42FF-975C-AAA54A080873}" dt="2026-06-30T08:31:56.836" v="1592" actId="20577"/>
          <ac:spMkLst>
            <pc:docMk/>
            <pc:sldMk cId="2124123317" sldId="6323"/>
            <ac:spMk id="2" creationId="{5F21622C-6BF6-12C4-C710-3EEDD0CD6201}"/>
          </ac:spMkLst>
        </pc:spChg>
      </pc:sldChg>
      <pc:sldChg chg="modSp add mod ord">
        <pc:chgData name="Sakshi Chothani" userId="acdb47ad-6786-4322-98ed-313f2a2f0178" providerId="ADAL" clId="{9FA0D6B5-008A-42FF-975C-AAA54A080873}" dt="2026-06-30T12:02:36.873" v="2536" actId="27636"/>
        <pc:sldMkLst>
          <pc:docMk/>
          <pc:sldMk cId="1597158761" sldId="6325"/>
        </pc:sldMkLst>
        <pc:spChg chg="mod">
          <ac:chgData name="Sakshi Chothani" userId="acdb47ad-6786-4322-98ed-313f2a2f0178" providerId="ADAL" clId="{9FA0D6B5-008A-42FF-975C-AAA54A080873}" dt="2026-06-30T08:48:06.635" v="1814" actId="27636"/>
          <ac:spMkLst>
            <pc:docMk/>
            <pc:sldMk cId="1597158761" sldId="6325"/>
            <ac:spMk id="2" creationId="{EFA52E9B-2B7A-588C-966E-58F2012499B4}"/>
          </ac:spMkLst>
        </pc:spChg>
        <pc:spChg chg="mod">
          <ac:chgData name="Sakshi Chothani" userId="acdb47ad-6786-4322-98ed-313f2a2f0178" providerId="ADAL" clId="{9FA0D6B5-008A-42FF-975C-AAA54A080873}" dt="2026-06-30T12:02:36.873" v="2536" actId="27636"/>
          <ac:spMkLst>
            <pc:docMk/>
            <pc:sldMk cId="1597158761" sldId="6325"/>
            <ac:spMk id="3" creationId="{5FB079BD-06F9-FC93-F794-622ED7318488}"/>
          </ac:spMkLst>
        </pc:spChg>
      </pc:sldChg>
      <pc:sldChg chg="modSp add mod">
        <pc:chgData name="Sakshi Chothani" userId="acdb47ad-6786-4322-98ed-313f2a2f0178" providerId="ADAL" clId="{9FA0D6B5-008A-42FF-975C-AAA54A080873}" dt="2026-07-01T06:56:06.564" v="3298"/>
        <pc:sldMkLst>
          <pc:docMk/>
          <pc:sldMk cId="3740298455" sldId="6326"/>
        </pc:sldMkLst>
        <pc:spChg chg="mod">
          <ac:chgData name="Sakshi Chothani" userId="acdb47ad-6786-4322-98ed-313f2a2f0178" providerId="ADAL" clId="{9FA0D6B5-008A-42FF-975C-AAA54A080873}" dt="2026-07-01T06:56:06.564" v="3298"/>
          <ac:spMkLst>
            <pc:docMk/>
            <pc:sldMk cId="3740298455" sldId="6326"/>
            <ac:spMk id="2" creationId="{997D7A89-FABE-23C4-4347-D41F3C9DDCED}"/>
          </ac:spMkLst>
        </pc:spChg>
        <pc:spChg chg="mod">
          <ac:chgData name="Sakshi Chothani" userId="acdb47ad-6786-4322-98ed-313f2a2f0178" providerId="ADAL" clId="{9FA0D6B5-008A-42FF-975C-AAA54A080873}" dt="2026-06-30T12:40:45.902" v="2753" actId="20577"/>
          <ac:spMkLst>
            <pc:docMk/>
            <pc:sldMk cId="3740298455" sldId="6326"/>
            <ac:spMk id="3" creationId="{247D5E88-3A5B-2342-108C-E358B94DBC00}"/>
          </ac:spMkLst>
        </pc:spChg>
      </pc:sldChg>
      <pc:sldChg chg="addSp delSp modSp add mod ord">
        <pc:chgData name="Sakshi Chothani" userId="acdb47ad-6786-4322-98ed-313f2a2f0178" providerId="ADAL" clId="{9FA0D6B5-008A-42FF-975C-AAA54A080873}" dt="2026-07-02T13:06:17.516" v="4712"/>
        <pc:sldMkLst>
          <pc:docMk/>
          <pc:sldMk cId="550428962" sldId="6327"/>
        </pc:sldMkLst>
        <pc:spChg chg="mod">
          <ac:chgData name="Sakshi Chothani" userId="acdb47ad-6786-4322-98ed-313f2a2f0178" providerId="ADAL" clId="{9FA0D6B5-008A-42FF-975C-AAA54A080873}" dt="2026-07-02T13:06:17.516" v="4712"/>
          <ac:spMkLst>
            <pc:docMk/>
            <pc:sldMk cId="550428962" sldId="6327"/>
            <ac:spMk id="2" creationId="{963E16B9-AD24-0EF1-FC84-5EB4198786E1}"/>
          </ac:spMkLst>
        </pc:spChg>
        <pc:spChg chg="mod">
          <ac:chgData name="Sakshi Chothani" userId="acdb47ad-6786-4322-98ed-313f2a2f0178" providerId="ADAL" clId="{9FA0D6B5-008A-42FF-975C-AAA54A080873}" dt="2026-07-01T06:55:19.874" v="3258" actId="20577"/>
          <ac:spMkLst>
            <pc:docMk/>
            <pc:sldMk cId="550428962" sldId="6327"/>
            <ac:spMk id="3" creationId="{B955788D-B145-71EA-5CEE-119F32C62D80}"/>
          </ac:spMkLst>
        </pc:spChg>
        <pc:spChg chg="add del">
          <ac:chgData name="Sakshi Chothani" userId="acdb47ad-6786-4322-98ed-313f2a2f0178" providerId="ADAL" clId="{9FA0D6B5-008A-42FF-975C-AAA54A080873}" dt="2026-07-01T05:53:20.512" v="3153" actId="22"/>
          <ac:spMkLst>
            <pc:docMk/>
            <pc:sldMk cId="550428962" sldId="6327"/>
            <ac:spMk id="5" creationId="{7756EF33-1A2F-1260-D277-F22A49410E14}"/>
          </ac:spMkLst>
        </pc:spChg>
      </pc:sldChg>
      <pc:sldChg chg="modSp add mod">
        <pc:chgData name="Sakshi Chothani" userId="acdb47ad-6786-4322-98ed-313f2a2f0178" providerId="ADAL" clId="{9FA0D6B5-008A-42FF-975C-AAA54A080873}" dt="2026-07-01T07:11:47.819" v="3965" actId="120"/>
        <pc:sldMkLst>
          <pc:docMk/>
          <pc:sldMk cId="716764265" sldId="6328"/>
        </pc:sldMkLst>
        <pc:spChg chg="mod">
          <ac:chgData name="Sakshi Chothani" userId="acdb47ad-6786-4322-98ed-313f2a2f0178" providerId="ADAL" clId="{9FA0D6B5-008A-42FF-975C-AAA54A080873}" dt="2026-07-01T07:11:47.819" v="3965" actId="120"/>
          <ac:spMkLst>
            <pc:docMk/>
            <pc:sldMk cId="716764265" sldId="6328"/>
            <ac:spMk id="3" creationId="{63808250-1A88-011F-F107-F3B39F363CA1}"/>
          </ac:spMkLst>
        </pc:spChg>
      </pc:sldChg>
      <pc:sldChg chg="addSp delSp modSp add mod">
        <pc:chgData name="Sakshi Chothani" userId="acdb47ad-6786-4322-98ed-313f2a2f0178" providerId="ADAL" clId="{9FA0D6B5-008A-42FF-975C-AAA54A080873}" dt="2026-06-30T11:58:22.557" v="2479" actId="20577"/>
        <pc:sldMkLst>
          <pc:docMk/>
          <pc:sldMk cId="3336038065" sldId="6329"/>
        </pc:sldMkLst>
        <pc:spChg chg="mod">
          <ac:chgData name="Sakshi Chothani" userId="acdb47ad-6786-4322-98ed-313f2a2f0178" providerId="ADAL" clId="{9FA0D6B5-008A-42FF-975C-AAA54A080873}" dt="2026-06-30T11:58:22.557" v="2479" actId="20577"/>
          <ac:spMkLst>
            <pc:docMk/>
            <pc:sldMk cId="3336038065" sldId="6329"/>
            <ac:spMk id="2" creationId="{038200AB-E88B-1CCE-714A-CE3970C4104C}"/>
          </ac:spMkLst>
        </pc:spChg>
        <pc:picChg chg="add mod ord">
          <ac:chgData name="Sakshi Chothani" userId="acdb47ad-6786-4322-98ed-313f2a2f0178" providerId="ADAL" clId="{9FA0D6B5-008A-42FF-975C-AAA54A080873}" dt="2026-06-30T11:57:33.338" v="2454" actId="14100"/>
          <ac:picMkLst>
            <pc:docMk/>
            <pc:sldMk cId="3336038065" sldId="6329"/>
            <ac:picMk id="5" creationId="{BC737E73-CAF8-8324-6269-3CFD7317C0DE}"/>
          </ac:picMkLst>
        </pc:picChg>
      </pc:sldChg>
      <pc:sldChg chg="modSp add mod ord">
        <pc:chgData name="Sakshi Chothani" userId="acdb47ad-6786-4322-98ed-313f2a2f0178" providerId="ADAL" clId="{9FA0D6B5-008A-42FF-975C-AAA54A080873}" dt="2026-07-01T07:12:41.861" v="3968" actId="27636"/>
        <pc:sldMkLst>
          <pc:docMk/>
          <pc:sldMk cId="3653181193" sldId="6330"/>
        </pc:sldMkLst>
        <pc:spChg chg="mod">
          <ac:chgData name="Sakshi Chothani" userId="acdb47ad-6786-4322-98ed-313f2a2f0178" providerId="ADAL" clId="{9FA0D6B5-008A-42FF-975C-AAA54A080873}" dt="2026-06-30T12:51:33.008" v="2808" actId="20577"/>
          <ac:spMkLst>
            <pc:docMk/>
            <pc:sldMk cId="3653181193" sldId="6330"/>
            <ac:spMk id="2" creationId="{1F06E9A7-53E1-E21A-85CD-631141BEE227}"/>
          </ac:spMkLst>
        </pc:spChg>
        <pc:spChg chg="mod">
          <ac:chgData name="Sakshi Chothani" userId="acdb47ad-6786-4322-98ed-313f2a2f0178" providerId="ADAL" clId="{9FA0D6B5-008A-42FF-975C-AAA54A080873}" dt="2026-07-01T07:12:41.861" v="3968" actId="27636"/>
          <ac:spMkLst>
            <pc:docMk/>
            <pc:sldMk cId="3653181193" sldId="6330"/>
            <ac:spMk id="3" creationId="{6D89B0D3-C327-2280-D955-5277BC9173F9}"/>
          </ac:spMkLst>
        </pc:spChg>
      </pc:sldChg>
      <pc:sldChg chg="modSp add mod">
        <pc:chgData name="Sakshi Chothani" userId="acdb47ad-6786-4322-98ed-313f2a2f0178" providerId="ADAL" clId="{9FA0D6B5-008A-42FF-975C-AAA54A080873}" dt="2026-07-01T07:13:12.434" v="3973" actId="123"/>
        <pc:sldMkLst>
          <pc:docMk/>
          <pc:sldMk cId="2937291761" sldId="6331"/>
        </pc:sldMkLst>
        <pc:spChg chg="mod">
          <ac:chgData name="Sakshi Chothani" userId="acdb47ad-6786-4322-98ed-313f2a2f0178" providerId="ADAL" clId="{9FA0D6B5-008A-42FF-975C-AAA54A080873}" dt="2026-06-30T13:00:55.477" v="2869" actId="20577"/>
          <ac:spMkLst>
            <pc:docMk/>
            <pc:sldMk cId="2937291761" sldId="6331"/>
            <ac:spMk id="2" creationId="{5BF37EEA-FD5E-7E16-421C-483601FD6157}"/>
          </ac:spMkLst>
        </pc:spChg>
        <pc:spChg chg="mod">
          <ac:chgData name="Sakshi Chothani" userId="acdb47ad-6786-4322-98ed-313f2a2f0178" providerId="ADAL" clId="{9FA0D6B5-008A-42FF-975C-AAA54A080873}" dt="2026-07-01T07:13:12.434" v="3973" actId="123"/>
          <ac:spMkLst>
            <pc:docMk/>
            <pc:sldMk cId="2937291761" sldId="6331"/>
            <ac:spMk id="3" creationId="{77E5A7DA-E94B-52B8-7B3A-45EF08F83151}"/>
          </ac:spMkLst>
        </pc:spChg>
      </pc:sldChg>
      <pc:sldChg chg="modSp add mod">
        <pc:chgData name="Sakshi Chothani" userId="acdb47ad-6786-4322-98ed-313f2a2f0178" providerId="ADAL" clId="{9FA0D6B5-008A-42FF-975C-AAA54A080873}" dt="2026-06-30T13:06:51.138" v="3012" actId="5793"/>
        <pc:sldMkLst>
          <pc:docMk/>
          <pc:sldMk cId="3359234957" sldId="6332"/>
        </pc:sldMkLst>
        <pc:spChg chg="mod">
          <ac:chgData name="Sakshi Chothani" userId="acdb47ad-6786-4322-98ed-313f2a2f0178" providerId="ADAL" clId="{9FA0D6B5-008A-42FF-975C-AAA54A080873}" dt="2026-06-30T13:06:51.138" v="3012" actId="5793"/>
          <ac:spMkLst>
            <pc:docMk/>
            <pc:sldMk cId="3359234957" sldId="6332"/>
            <ac:spMk id="3" creationId="{4361C20C-EA24-2BC8-2C2A-9688B8F10D14}"/>
          </ac:spMkLst>
        </pc:spChg>
      </pc:sldChg>
      <pc:sldChg chg="modSp add mod">
        <pc:chgData name="Sakshi Chothani" userId="acdb47ad-6786-4322-98ed-313f2a2f0178" providerId="ADAL" clId="{9FA0D6B5-008A-42FF-975C-AAA54A080873}" dt="2026-06-30T13:28:19.851" v="3081" actId="123"/>
        <pc:sldMkLst>
          <pc:docMk/>
          <pc:sldMk cId="369195593" sldId="6333"/>
        </pc:sldMkLst>
        <pc:spChg chg="mod">
          <ac:chgData name="Sakshi Chothani" userId="acdb47ad-6786-4322-98ed-313f2a2f0178" providerId="ADAL" clId="{9FA0D6B5-008A-42FF-975C-AAA54A080873}" dt="2026-06-30T13:07:14.971" v="3032" actId="20577"/>
          <ac:spMkLst>
            <pc:docMk/>
            <pc:sldMk cId="369195593" sldId="6333"/>
            <ac:spMk id="2" creationId="{3FF4E54E-8306-B78C-3C47-B16C42F206B0}"/>
          </ac:spMkLst>
        </pc:spChg>
        <pc:spChg chg="mod">
          <ac:chgData name="Sakshi Chothani" userId="acdb47ad-6786-4322-98ed-313f2a2f0178" providerId="ADAL" clId="{9FA0D6B5-008A-42FF-975C-AAA54A080873}" dt="2026-06-30T13:28:19.851" v="3081" actId="123"/>
          <ac:spMkLst>
            <pc:docMk/>
            <pc:sldMk cId="369195593" sldId="6333"/>
            <ac:spMk id="3" creationId="{DAC5BA7A-CA16-5C14-42DB-D47A276E7AC8}"/>
          </ac:spMkLst>
        </pc:spChg>
      </pc:sldChg>
      <pc:sldChg chg="addSp delSp modSp add mod ord">
        <pc:chgData name="Sakshi Chothani" userId="acdb47ad-6786-4322-98ed-313f2a2f0178" providerId="ADAL" clId="{9FA0D6B5-008A-42FF-975C-AAA54A080873}" dt="2026-07-01T07:32:58.008" v="4096" actId="113"/>
        <pc:sldMkLst>
          <pc:docMk/>
          <pc:sldMk cId="4215836694" sldId="6335"/>
        </pc:sldMkLst>
        <pc:spChg chg="mod">
          <ac:chgData name="Sakshi Chothani" userId="acdb47ad-6786-4322-98ed-313f2a2f0178" providerId="ADAL" clId="{9FA0D6B5-008A-42FF-975C-AAA54A080873}" dt="2026-07-01T07:22:00.707" v="4027" actId="20577"/>
          <ac:spMkLst>
            <pc:docMk/>
            <pc:sldMk cId="4215836694" sldId="6335"/>
            <ac:spMk id="2" creationId="{FDF411D9-960D-903D-CCF2-A15316704AF1}"/>
          </ac:spMkLst>
        </pc:spChg>
        <pc:spChg chg="add del mod">
          <ac:chgData name="Sakshi Chothani" userId="acdb47ad-6786-4322-98ed-313f2a2f0178" providerId="ADAL" clId="{9FA0D6B5-008A-42FF-975C-AAA54A080873}" dt="2026-07-01T07:32:58.008" v="4096" actId="113"/>
          <ac:spMkLst>
            <pc:docMk/>
            <pc:sldMk cId="4215836694" sldId="6335"/>
            <ac:spMk id="3" creationId="{E178C810-0B59-351B-4E20-5F0DE1A54FFE}"/>
          </ac:spMkLst>
        </pc:spChg>
      </pc:sldChg>
      <pc:sldChg chg="addSp delSp modSp add mod ord">
        <pc:chgData name="Sakshi Chothani" userId="acdb47ad-6786-4322-98ed-313f2a2f0178" providerId="ADAL" clId="{9FA0D6B5-008A-42FF-975C-AAA54A080873}" dt="2026-07-01T07:33:42.302" v="4103"/>
        <pc:sldMkLst>
          <pc:docMk/>
          <pc:sldMk cId="2408413521" sldId="6336"/>
        </pc:sldMkLst>
        <pc:spChg chg="mod">
          <ac:chgData name="Sakshi Chothani" userId="acdb47ad-6786-4322-98ed-313f2a2f0178" providerId="ADAL" clId="{9FA0D6B5-008A-42FF-975C-AAA54A080873}" dt="2026-07-01T07:33:42.302" v="4103"/>
          <ac:spMkLst>
            <pc:docMk/>
            <pc:sldMk cId="2408413521" sldId="6336"/>
            <ac:spMk id="2" creationId="{2CB145B1-7A8D-4E74-C99C-73421A59F1ED}"/>
          </ac:spMkLst>
        </pc:spChg>
        <pc:spChg chg="add del mod">
          <ac:chgData name="Sakshi Chothani" userId="acdb47ad-6786-4322-98ed-313f2a2f0178" providerId="ADAL" clId="{9FA0D6B5-008A-42FF-975C-AAA54A080873}" dt="2026-07-01T07:31:34.725" v="4078" actId="113"/>
          <ac:spMkLst>
            <pc:docMk/>
            <pc:sldMk cId="2408413521" sldId="6336"/>
            <ac:spMk id="3" creationId="{719CA5F0-60F4-7C79-8A4E-8B6DCF77AC8C}"/>
          </ac:spMkLst>
        </pc:spChg>
        <pc:spChg chg="add del">
          <ac:chgData name="Sakshi Chothani" userId="acdb47ad-6786-4322-98ed-313f2a2f0178" providerId="ADAL" clId="{9FA0D6B5-008A-42FF-975C-AAA54A080873}" dt="2026-07-01T06:00:44.535" v="3185" actId="22"/>
          <ac:spMkLst>
            <pc:docMk/>
            <pc:sldMk cId="2408413521" sldId="6336"/>
            <ac:spMk id="5" creationId="{D1140DAF-5CAA-D037-54A3-876EB4C23DBA}"/>
          </ac:spMkLst>
        </pc:spChg>
      </pc:sldChg>
      <pc:sldChg chg="modSp add mod">
        <pc:chgData name="Sakshi Chothani" userId="acdb47ad-6786-4322-98ed-313f2a2f0178" providerId="ADAL" clId="{9FA0D6B5-008A-42FF-975C-AAA54A080873}" dt="2026-07-01T06:55:46.694" v="3296"/>
        <pc:sldMkLst>
          <pc:docMk/>
          <pc:sldMk cId="1860998447" sldId="6337"/>
        </pc:sldMkLst>
        <pc:spChg chg="mod">
          <ac:chgData name="Sakshi Chothani" userId="acdb47ad-6786-4322-98ed-313f2a2f0178" providerId="ADAL" clId="{9FA0D6B5-008A-42FF-975C-AAA54A080873}" dt="2026-07-01T06:55:46.694" v="3296"/>
          <ac:spMkLst>
            <pc:docMk/>
            <pc:sldMk cId="1860998447" sldId="6337"/>
            <ac:spMk id="2" creationId="{7F715466-61A8-92D3-86FD-FE07E5BFB137}"/>
          </ac:spMkLst>
        </pc:spChg>
        <pc:spChg chg="mod">
          <ac:chgData name="Sakshi Chothani" userId="acdb47ad-6786-4322-98ed-313f2a2f0178" providerId="ADAL" clId="{9FA0D6B5-008A-42FF-975C-AAA54A080873}" dt="2026-07-01T06:54:29.074" v="3238" actId="113"/>
          <ac:spMkLst>
            <pc:docMk/>
            <pc:sldMk cId="1860998447" sldId="6337"/>
            <ac:spMk id="3" creationId="{8A6D5814-2AE8-114A-A02D-671A89BF62FC}"/>
          </ac:spMkLst>
        </pc:spChg>
      </pc:sldChg>
      <pc:sldChg chg="modSp add mod">
        <pc:chgData name="Sakshi Chothani" userId="acdb47ad-6786-4322-98ed-313f2a2f0178" providerId="ADAL" clId="{9FA0D6B5-008A-42FF-975C-AAA54A080873}" dt="2026-07-02T13:42:06.380" v="4725" actId="20577"/>
        <pc:sldMkLst>
          <pc:docMk/>
          <pc:sldMk cId="1188765472" sldId="6338"/>
        </pc:sldMkLst>
        <pc:spChg chg="mod">
          <ac:chgData name="Sakshi Chothani" userId="acdb47ad-6786-4322-98ed-313f2a2f0178" providerId="ADAL" clId="{9FA0D6B5-008A-42FF-975C-AAA54A080873}" dt="2026-07-01T07:33:45.890" v="4105"/>
          <ac:spMkLst>
            <pc:docMk/>
            <pc:sldMk cId="1188765472" sldId="6338"/>
            <ac:spMk id="2" creationId="{10FF07CB-2066-BE03-608F-60D4D0119AEC}"/>
          </ac:spMkLst>
        </pc:spChg>
        <pc:spChg chg="mod">
          <ac:chgData name="Sakshi Chothani" userId="acdb47ad-6786-4322-98ed-313f2a2f0178" providerId="ADAL" clId="{9FA0D6B5-008A-42FF-975C-AAA54A080873}" dt="2026-07-02T13:42:06.380" v="4725" actId="20577"/>
          <ac:spMkLst>
            <pc:docMk/>
            <pc:sldMk cId="1188765472" sldId="6338"/>
            <ac:spMk id="3" creationId="{99BD5D40-1C4C-539A-DC9E-C915E1F8E13A}"/>
          </ac:spMkLst>
        </pc:spChg>
      </pc:sldChg>
      <pc:sldChg chg="add del">
        <pc:chgData name="Sakshi Chothani" userId="acdb47ad-6786-4322-98ed-313f2a2f0178" providerId="ADAL" clId="{9FA0D6B5-008A-42FF-975C-AAA54A080873}" dt="2026-07-01T05:53:59.818" v="3165"/>
        <pc:sldMkLst>
          <pc:docMk/>
          <pc:sldMk cId="2732518315" sldId="6338"/>
        </pc:sldMkLst>
      </pc:sldChg>
      <pc:sldChg chg="add del">
        <pc:chgData name="Sakshi Chothani" userId="acdb47ad-6786-4322-98ed-313f2a2f0178" providerId="ADAL" clId="{9FA0D6B5-008A-42FF-975C-AAA54A080873}" dt="2026-07-01T05:53:51.174" v="3163"/>
        <pc:sldMkLst>
          <pc:docMk/>
          <pc:sldMk cId="3710781490" sldId="6338"/>
        </pc:sldMkLst>
      </pc:sldChg>
      <pc:sldMasterChg chg="delSldLayout">
        <pc:chgData name="Sakshi Chothani" userId="acdb47ad-6786-4322-98ed-313f2a2f0178" providerId="ADAL" clId="{9FA0D6B5-008A-42FF-975C-AAA54A080873}" dt="2026-06-30T13:55:21.711" v="3130" actId="47"/>
        <pc:sldMasterMkLst>
          <pc:docMk/>
          <pc:sldMasterMk cId="2114139145" sldId="2147483949"/>
        </pc:sldMasterMkLst>
      </pc:sldMasterChg>
    </pc:docChg>
  </pc:docChgLst>
  <pc:docChgLst>
    <pc:chgData name="Anish Thacker" userId="a1ff478f-bcd8-4e7f-8e43-adcee3322fd2" providerId="ADAL" clId="{5A91DD09-730B-4B4E-B803-BD23C51E91FB}"/>
    <pc:docChg chg="mod">
      <pc:chgData name="Anish Thacker" userId="a1ff478f-bcd8-4e7f-8e43-adcee3322fd2" providerId="ADAL" clId="{5A91DD09-730B-4B4E-B803-BD23C51E91FB}" dt="2026-06-18T06:16:21.184" v="0"/>
      <pc:docMkLst>
        <pc:docMk/>
      </pc:docMkLst>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5659" cy="496412"/>
          </a:xfrm>
          <a:prstGeom prst="rect">
            <a:avLst/>
          </a:prstGeom>
        </p:spPr>
        <p:txBody>
          <a:bodyPr vert="horz" lIns="93241" tIns="46621" rIns="93241" bIns="46621" rtlCol="0"/>
          <a:lstStyle>
            <a:lvl1pPr algn="l">
              <a:defRPr sz="1300"/>
            </a:lvl1pPr>
          </a:lstStyle>
          <a:p>
            <a:endParaRPr lang="en-GB" dirty="0">
              <a:latin typeface="Arial" pitchFamily="34" charset="0"/>
            </a:endParaRPr>
          </a:p>
        </p:txBody>
      </p:sp>
      <p:sp>
        <p:nvSpPr>
          <p:cNvPr id="3" name="Date Placeholder 2"/>
          <p:cNvSpPr>
            <a:spLocks noGrp="1"/>
          </p:cNvSpPr>
          <p:nvPr>
            <p:ph type="dt" sz="quarter" idx="1"/>
          </p:nvPr>
        </p:nvSpPr>
        <p:spPr>
          <a:xfrm>
            <a:off x="3850444" y="0"/>
            <a:ext cx="2945659" cy="496412"/>
          </a:xfrm>
          <a:prstGeom prst="rect">
            <a:avLst/>
          </a:prstGeom>
        </p:spPr>
        <p:txBody>
          <a:bodyPr vert="horz" lIns="93241" tIns="46621" rIns="93241" bIns="46621" rtlCol="0"/>
          <a:lstStyle>
            <a:lvl1pPr algn="r">
              <a:defRPr sz="1300"/>
            </a:lvl1pPr>
          </a:lstStyle>
          <a:p>
            <a:fld id="{75A85089-C692-4DEA-AC49-04CF34D4FE14}" type="datetimeFigureOut">
              <a:rPr lang="en-GB" smtClean="0">
                <a:latin typeface="Arial" pitchFamily="34" charset="0"/>
              </a:rPr>
              <a:pPr/>
              <a:t>02/07/2026</a:t>
            </a:fld>
            <a:endParaRPr lang="en-GB" dirty="0">
              <a:latin typeface="Arial" pitchFamily="34" charset="0"/>
            </a:endParaRPr>
          </a:p>
        </p:txBody>
      </p:sp>
      <p:sp>
        <p:nvSpPr>
          <p:cNvPr id="4" name="Footer Placeholder 3"/>
          <p:cNvSpPr>
            <a:spLocks noGrp="1"/>
          </p:cNvSpPr>
          <p:nvPr>
            <p:ph type="ftr" sz="quarter" idx="2"/>
          </p:nvPr>
        </p:nvSpPr>
        <p:spPr>
          <a:xfrm>
            <a:off x="1" y="9430092"/>
            <a:ext cx="2945659" cy="496412"/>
          </a:xfrm>
          <a:prstGeom prst="rect">
            <a:avLst/>
          </a:prstGeom>
        </p:spPr>
        <p:txBody>
          <a:bodyPr vert="horz" lIns="93241" tIns="46621" rIns="93241" bIns="46621" rtlCol="0" anchor="b"/>
          <a:lstStyle>
            <a:lvl1pPr algn="l">
              <a:defRPr sz="1300"/>
            </a:lvl1pPr>
          </a:lstStyle>
          <a:p>
            <a:endParaRPr lang="en-GB" dirty="0">
              <a:latin typeface="Arial" pitchFamily="34" charset="0"/>
            </a:endParaRPr>
          </a:p>
        </p:txBody>
      </p:sp>
      <p:sp>
        <p:nvSpPr>
          <p:cNvPr id="5" name="Slide Number Placeholder 4"/>
          <p:cNvSpPr>
            <a:spLocks noGrp="1"/>
          </p:cNvSpPr>
          <p:nvPr>
            <p:ph type="sldNum" sz="quarter" idx="3"/>
          </p:nvPr>
        </p:nvSpPr>
        <p:spPr>
          <a:xfrm>
            <a:off x="3850444" y="9430092"/>
            <a:ext cx="2945659" cy="496412"/>
          </a:xfrm>
          <a:prstGeom prst="rect">
            <a:avLst/>
          </a:prstGeom>
        </p:spPr>
        <p:txBody>
          <a:bodyPr vert="horz" lIns="93241" tIns="46621" rIns="93241" bIns="46621" rtlCol="0" anchor="b"/>
          <a:lstStyle>
            <a:lvl1pPr algn="r">
              <a:defRPr sz="1300"/>
            </a:lvl1pPr>
          </a:lstStyle>
          <a:p>
            <a:fld id="{D3A5C721-4BB5-4DB6-AD65-4BA2A62B05B6}" type="slidenum">
              <a:rPr lang="en-GB" smtClean="0">
                <a:latin typeface="Arial" pitchFamily="34" charset="0"/>
              </a:rPr>
              <a:pPr/>
              <a:t>‹#›</a:t>
            </a:fld>
            <a:endParaRPr lang="en-GB" dirty="0">
              <a:latin typeface="Arial" pitchFamily="34" charset="0"/>
            </a:endParaRPr>
          </a:p>
        </p:txBody>
      </p:sp>
    </p:spTree>
    <p:extLst>
      <p:ext uri="{BB962C8B-B14F-4D97-AF65-F5344CB8AC3E}">
        <p14:creationId xmlns:p14="http://schemas.microsoft.com/office/powerpoint/2010/main" val="199163239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5659" cy="496412"/>
          </a:xfrm>
          <a:prstGeom prst="rect">
            <a:avLst/>
          </a:prstGeom>
        </p:spPr>
        <p:txBody>
          <a:bodyPr vert="horz" lIns="93241" tIns="46621" rIns="93241" bIns="46621" rtlCol="0"/>
          <a:lstStyle>
            <a:lvl1pPr algn="l">
              <a:defRPr sz="1300">
                <a:latin typeface="Arial" pitchFamily="34" charset="0"/>
              </a:defRPr>
            </a:lvl1pPr>
          </a:lstStyle>
          <a:p>
            <a:endParaRPr lang="en-GB" dirty="0"/>
          </a:p>
        </p:txBody>
      </p:sp>
      <p:sp>
        <p:nvSpPr>
          <p:cNvPr id="3" name="Date Placeholder 2"/>
          <p:cNvSpPr>
            <a:spLocks noGrp="1"/>
          </p:cNvSpPr>
          <p:nvPr>
            <p:ph type="dt" idx="1"/>
          </p:nvPr>
        </p:nvSpPr>
        <p:spPr>
          <a:xfrm>
            <a:off x="3850444" y="0"/>
            <a:ext cx="2945659" cy="496412"/>
          </a:xfrm>
          <a:prstGeom prst="rect">
            <a:avLst/>
          </a:prstGeom>
        </p:spPr>
        <p:txBody>
          <a:bodyPr vert="horz" lIns="93241" tIns="46621" rIns="93241" bIns="46621" rtlCol="0"/>
          <a:lstStyle>
            <a:lvl1pPr algn="r">
              <a:defRPr sz="1300">
                <a:latin typeface="Arial" pitchFamily="34" charset="0"/>
              </a:defRPr>
            </a:lvl1pPr>
          </a:lstStyle>
          <a:p>
            <a:fld id="{8045EBA9-A28D-4849-BFEA-AA04F6A21B63}" type="datetimeFigureOut">
              <a:rPr lang="en-GB" smtClean="0"/>
              <a:pPr/>
              <a:t>02/07/2026</a:t>
            </a:fld>
            <a:endParaRPr lang="en-GB" dirty="0"/>
          </a:p>
        </p:txBody>
      </p:sp>
      <p:sp>
        <p:nvSpPr>
          <p:cNvPr id="4" name="Slide Image Placeholder 3"/>
          <p:cNvSpPr>
            <a:spLocks noGrp="1" noRot="1" noChangeAspect="1"/>
          </p:cNvSpPr>
          <p:nvPr>
            <p:ph type="sldImg" idx="2"/>
          </p:nvPr>
        </p:nvSpPr>
        <p:spPr>
          <a:xfrm>
            <a:off x="917575" y="746125"/>
            <a:ext cx="4962525" cy="3722688"/>
          </a:xfrm>
          <a:prstGeom prst="rect">
            <a:avLst/>
          </a:prstGeom>
          <a:noFill/>
          <a:ln w="12700">
            <a:solidFill>
              <a:prstClr val="black"/>
            </a:solidFill>
          </a:ln>
        </p:spPr>
        <p:txBody>
          <a:bodyPr vert="horz" lIns="93241" tIns="46621" rIns="93241" bIns="46621" rtlCol="0" anchor="ctr"/>
          <a:lstStyle/>
          <a:p>
            <a:endParaRPr lang="en-GB" dirty="0"/>
          </a:p>
        </p:txBody>
      </p:sp>
      <p:sp>
        <p:nvSpPr>
          <p:cNvPr id="5" name="Notes Placeholder 4"/>
          <p:cNvSpPr>
            <a:spLocks noGrp="1"/>
          </p:cNvSpPr>
          <p:nvPr>
            <p:ph type="body" sz="quarter" idx="3"/>
          </p:nvPr>
        </p:nvSpPr>
        <p:spPr>
          <a:xfrm>
            <a:off x="679768" y="4715908"/>
            <a:ext cx="5438140" cy="4467701"/>
          </a:xfrm>
          <a:prstGeom prst="rect">
            <a:avLst/>
          </a:prstGeom>
        </p:spPr>
        <p:txBody>
          <a:bodyPr vert="horz" lIns="93241" tIns="46621" rIns="93241" bIns="46621"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6" name="Footer Placeholder 5"/>
          <p:cNvSpPr>
            <a:spLocks noGrp="1"/>
          </p:cNvSpPr>
          <p:nvPr>
            <p:ph type="ftr" sz="quarter" idx="4"/>
          </p:nvPr>
        </p:nvSpPr>
        <p:spPr>
          <a:xfrm>
            <a:off x="1" y="9430092"/>
            <a:ext cx="2945659" cy="496412"/>
          </a:xfrm>
          <a:prstGeom prst="rect">
            <a:avLst/>
          </a:prstGeom>
        </p:spPr>
        <p:txBody>
          <a:bodyPr vert="horz" lIns="93241" tIns="46621" rIns="93241" bIns="46621" rtlCol="0" anchor="b"/>
          <a:lstStyle>
            <a:lvl1pPr algn="l">
              <a:defRPr sz="1300">
                <a:latin typeface="Arial" pitchFamily="34" charset="0"/>
              </a:defRPr>
            </a:lvl1pPr>
          </a:lstStyle>
          <a:p>
            <a:endParaRPr lang="en-GB" dirty="0"/>
          </a:p>
        </p:txBody>
      </p:sp>
      <p:sp>
        <p:nvSpPr>
          <p:cNvPr id="7" name="Slide Number Placeholder 6"/>
          <p:cNvSpPr>
            <a:spLocks noGrp="1"/>
          </p:cNvSpPr>
          <p:nvPr>
            <p:ph type="sldNum" sz="quarter" idx="5"/>
          </p:nvPr>
        </p:nvSpPr>
        <p:spPr>
          <a:xfrm>
            <a:off x="3850444" y="9430092"/>
            <a:ext cx="2945659" cy="496412"/>
          </a:xfrm>
          <a:prstGeom prst="rect">
            <a:avLst/>
          </a:prstGeom>
        </p:spPr>
        <p:txBody>
          <a:bodyPr vert="horz" lIns="93241" tIns="46621" rIns="93241" bIns="46621" rtlCol="0" anchor="b"/>
          <a:lstStyle>
            <a:lvl1pPr algn="r">
              <a:defRPr sz="1300">
                <a:latin typeface="Arial" pitchFamily="34" charset="0"/>
              </a:defRPr>
            </a:lvl1pPr>
          </a:lstStyle>
          <a:p>
            <a:fld id="{5B43D19E-BFDB-4C92-8EDD-32EDDA8F41DF}" type="slidenum">
              <a:rPr lang="en-GB" smtClean="0"/>
              <a:pPr/>
              <a:t>‹#›</a:t>
            </a:fld>
            <a:endParaRPr lang="en-GB" dirty="0"/>
          </a:p>
        </p:txBody>
      </p:sp>
    </p:spTree>
    <p:extLst>
      <p:ext uri="{BB962C8B-B14F-4D97-AF65-F5344CB8AC3E}">
        <p14:creationId xmlns:p14="http://schemas.microsoft.com/office/powerpoint/2010/main" val="16062703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rial" pitchFamily="34" charset="0"/>
        <a:ea typeface="+mn-ea"/>
        <a:cs typeface="+mn-cs"/>
      </a:defRPr>
    </a:lvl1pPr>
    <a:lvl2pPr marL="457200" algn="l" defTabSz="914400" rtl="0" eaLnBrk="1" latinLnBrk="0" hangingPunct="1">
      <a:defRPr sz="1200" kern="1200">
        <a:solidFill>
          <a:schemeClr val="tx1"/>
        </a:solidFill>
        <a:latin typeface="Arial" pitchFamily="34" charset="0"/>
        <a:ea typeface="+mn-ea"/>
        <a:cs typeface="+mn-cs"/>
      </a:defRPr>
    </a:lvl2pPr>
    <a:lvl3pPr marL="914400" algn="l" defTabSz="914400" rtl="0" eaLnBrk="1" latinLnBrk="0" hangingPunct="1">
      <a:defRPr sz="1200" kern="1200">
        <a:solidFill>
          <a:schemeClr val="tx1"/>
        </a:solidFill>
        <a:latin typeface="Arial" pitchFamily="34" charset="0"/>
        <a:ea typeface="+mn-ea"/>
        <a:cs typeface="+mn-cs"/>
      </a:defRPr>
    </a:lvl3pPr>
    <a:lvl4pPr marL="1371600" algn="l" defTabSz="914400" rtl="0" eaLnBrk="1" latinLnBrk="0" hangingPunct="1">
      <a:defRPr sz="1200" kern="1200">
        <a:solidFill>
          <a:schemeClr val="tx1"/>
        </a:solidFill>
        <a:latin typeface="Arial" pitchFamily="34" charset="0"/>
        <a:ea typeface="+mn-ea"/>
        <a:cs typeface="+mn-cs"/>
      </a:defRPr>
    </a:lvl4pPr>
    <a:lvl5pPr marL="1828800" algn="l" defTabSz="914400" rtl="0" eaLnBrk="1" latinLnBrk="0" hangingPunct="1">
      <a:defRPr sz="1200" kern="1200">
        <a:solidFill>
          <a:schemeClr val="tx1"/>
        </a:solidFill>
        <a:latin typeface="Arial"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IN" altLang="en-US"/>
          </a:p>
        </p:txBody>
      </p:sp>
      <p:sp>
        <p:nvSpPr>
          <p:cNvPr id="2048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anose="020B0604020202020204" pitchFamily="34" charset="0"/>
              </a:defRPr>
            </a:lvl1pPr>
            <a:lvl2pPr marL="716724" indent="-275663">
              <a:defRPr>
                <a:solidFill>
                  <a:schemeClr val="tx1"/>
                </a:solidFill>
                <a:latin typeface="Arial" panose="020B0604020202020204" pitchFamily="34" charset="0"/>
              </a:defRPr>
            </a:lvl2pPr>
            <a:lvl3pPr marL="1102652" indent="-220530">
              <a:defRPr>
                <a:solidFill>
                  <a:schemeClr val="tx1"/>
                </a:solidFill>
                <a:latin typeface="Arial" panose="020B0604020202020204" pitchFamily="34" charset="0"/>
              </a:defRPr>
            </a:lvl3pPr>
            <a:lvl4pPr marL="1543713" indent="-220530">
              <a:defRPr>
                <a:solidFill>
                  <a:schemeClr val="tx1"/>
                </a:solidFill>
                <a:latin typeface="Arial" panose="020B0604020202020204" pitchFamily="34" charset="0"/>
              </a:defRPr>
            </a:lvl4pPr>
            <a:lvl5pPr marL="1984774" indent="-220530">
              <a:defRPr>
                <a:solidFill>
                  <a:schemeClr val="tx1"/>
                </a:solidFill>
                <a:latin typeface="Arial" panose="020B0604020202020204" pitchFamily="34" charset="0"/>
              </a:defRPr>
            </a:lvl5pPr>
            <a:lvl6pPr marL="2425835" indent="-220530" eaLnBrk="0" fontAlgn="base" hangingPunct="0">
              <a:spcBef>
                <a:spcPct val="0"/>
              </a:spcBef>
              <a:spcAft>
                <a:spcPct val="0"/>
              </a:spcAft>
              <a:defRPr>
                <a:solidFill>
                  <a:schemeClr val="tx1"/>
                </a:solidFill>
                <a:latin typeface="Arial" panose="020B0604020202020204" pitchFamily="34" charset="0"/>
              </a:defRPr>
            </a:lvl6pPr>
            <a:lvl7pPr marL="2866895" indent="-220530" eaLnBrk="0" fontAlgn="base" hangingPunct="0">
              <a:spcBef>
                <a:spcPct val="0"/>
              </a:spcBef>
              <a:spcAft>
                <a:spcPct val="0"/>
              </a:spcAft>
              <a:defRPr>
                <a:solidFill>
                  <a:schemeClr val="tx1"/>
                </a:solidFill>
                <a:latin typeface="Arial" panose="020B0604020202020204" pitchFamily="34" charset="0"/>
              </a:defRPr>
            </a:lvl7pPr>
            <a:lvl8pPr marL="3307956" indent="-220530" eaLnBrk="0" fontAlgn="base" hangingPunct="0">
              <a:spcBef>
                <a:spcPct val="0"/>
              </a:spcBef>
              <a:spcAft>
                <a:spcPct val="0"/>
              </a:spcAft>
              <a:defRPr>
                <a:solidFill>
                  <a:schemeClr val="tx1"/>
                </a:solidFill>
                <a:latin typeface="Arial" panose="020B0604020202020204" pitchFamily="34" charset="0"/>
              </a:defRPr>
            </a:lvl8pPr>
            <a:lvl9pPr marL="3749017" indent="-220530" eaLnBrk="0" fontAlgn="base" hangingPunct="0">
              <a:spcBef>
                <a:spcPct val="0"/>
              </a:spcBef>
              <a:spcAft>
                <a:spcPct val="0"/>
              </a:spcAft>
              <a:defRPr>
                <a:solidFill>
                  <a:schemeClr val="tx1"/>
                </a:solidFill>
                <a:latin typeface="Arial" panose="020B0604020202020204" pitchFamily="34" charset="0"/>
              </a:defRPr>
            </a:lvl9pPr>
          </a:lstStyle>
          <a:p>
            <a:pPr fontAlgn="base">
              <a:spcBef>
                <a:spcPct val="0"/>
              </a:spcBef>
              <a:spcAft>
                <a:spcPct val="0"/>
              </a:spcAft>
            </a:pPr>
            <a:fld id="{DCFD34A4-A915-4E9C-B891-C400AD79024F}" type="slidenum">
              <a:rPr lang="en-IN" altLang="en-US" smtClean="0">
                <a:latin typeface="Calibri" panose="020F0502020204030204" pitchFamily="34" charset="0"/>
              </a:rPr>
              <a:pPr fontAlgn="base">
                <a:spcBef>
                  <a:spcPct val="0"/>
                </a:spcBef>
                <a:spcAft>
                  <a:spcPct val="0"/>
                </a:spcAft>
              </a:pPr>
              <a:t>1</a:t>
            </a:fld>
            <a:endParaRPr lang="en-IN" altLang="en-US">
              <a:latin typeface="Calibri" panose="020F0502020204030204" pitchFamily="34" charset="0"/>
            </a:endParaRPr>
          </a:p>
        </p:txBody>
      </p:sp>
    </p:spTree>
    <p:extLst>
      <p:ext uri="{BB962C8B-B14F-4D97-AF65-F5344CB8AC3E}">
        <p14:creationId xmlns:p14="http://schemas.microsoft.com/office/powerpoint/2010/main" val="232086222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44550" y="722313"/>
            <a:ext cx="4816475" cy="3613150"/>
          </a:xfrm>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defTabSz="1039662">
              <a:defRPr/>
            </a:pPr>
            <a:fld id="{5B43D19E-BFDB-4C92-8EDD-32EDDA8F41DF}" type="slidenum">
              <a:rPr lang="en-GB">
                <a:solidFill>
                  <a:prstClr val="black"/>
                </a:solidFill>
              </a:rPr>
              <a:pPr defTabSz="1039662">
                <a:defRPr/>
              </a:pPr>
              <a:t>3</a:t>
            </a:fld>
            <a:endParaRPr lang="en-GB">
              <a:solidFill>
                <a:prstClr val="black"/>
              </a:solidFill>
            </a:endParaRPr>
          </a:p>
        </p:txBody>
      </p:sp>
      <p:sp>
        <p:nvSpPr>
          <p:cNvPr id="5" name="Date Placeholder 4">
            <a:extLst>
              <a:ext uri="{FF2B5EF4-FFF2-40B4-BE49-F238E27FC236}">
                <a16:creationId xmlns:a16="http://schemas.microsoft.com/office/drawing/2014/main" id="{EBED42B5-776B-4426-AEF9-555E2912F7DD}"/>
              </a:ext>
            </a:extLst>
          </p:cNvPr>
          <p:cNvSpPr>
            <a:spLocks noGrp="1"/>
          </p:cNvSpPr>
          <p:nvPr>
            <p:ph type="dt" idx="1"/>
          </p:nvPr>
        </p:nvSpPr>
        <p:spPr/>
        <p:txBody>
          <a:bodyPr/>
          <a:lstStyle/>
          <a:p>
            <a:r>
              <a:rPr lang="en-GB"/>
              <a:t>07/04/2020</a:t>
            </a:r>
            <a:endParaRPr lang="en-GB" dirty="0"/>
          </a:p>
        </p:txBody>
      </p:sp>
    </p:spTree>
    <p:extLst>
      <p:ext uri="{BB962C8B-B14F-4D97-AF65-F5344CB8AC3E}">
        <p14:creationId xmlns:p14="http://schemas.microsoft.com/office/powerpoint/2010/main" val="6563863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263900" y="509588"/>
            <a:ext cx="3400425" cy="2549525"/>
          </a:xfrm>
        </p:spPr>
      </p:sp>
      <p:sp>
        <p:nvSpPr>
          <p:cNvPr id="3" name="Notes Placeholder 2"/>
          <p:cNvSpPr>
            <a:spLocks noGrp="1"/>
          </p:cNvSpPr>
          <p:nvPr>
            <p:ph type="body" idx="1"/>
          </p:nvPr>
        </p:nvSpPr>
        <p:spPr/>
        <p:txBody>
          <a:bodyPr/>
          <a:lstStyle/>
          <a:p>
            <a:endParaRPr lang="en-GB"/>
          </a:p>
        </p:txBody>
      </p:sp>
      <p:sp>
        <p:nvSpPr>
          <p:cNvPr id="7" name="Slide Number Placeholder 6">
            <a:extLst>
              <a:ext uri="{FF2B5EF4-FFF2-40B4-BE49-F238E27FC236}">
                <a16:creationId xmlns:a16="http://schemas.microsoft.com/office/drawing/2014/main" id="{7B97CD80-CFC2-4183-8217-A23D4685DF8D}"/>
              </a:ext>
            </a:extLst>
          </p:cNvPr>
          <p:cNvSpPr>
            <a:spLocks noGrp="1"/>
          </p:cNvSpPr>
          <p:nvPr>
            <p:ph type="sldNum" sz="quarter" idx="5"/>
          </p:nvPr>
        </p:nvSpPr>
        <p:spPr/>
        <p:txBody>
          <a:bodyPr/>
          <a:lstStyle/>
          <a:p>
            <a:pPr defTabSz="915772">
              <a:defRPr/>
            </a:pPr>
            <a:fld id="{D96CA305-C3E5-4D91-9453-337395DC1221}" type="slidenum">
              <a:rPr lang="en-IN">
                <a:solidFill>
                  <a:prstClr val="black"/>
                </a:solidFill>
                <a:latin typeface="Calibri"/>
              </a:rPr>
              <a:pPr defTabSz="915772">
                <a:defRPr/>
              </a:pPr>
              <a:t>4</a:t>
            </a:fld>
            <a:endParaRPr lang="en-IN">
              <a:solidFill>
                <a:prstClr val="black"/>
              </a:solidFill>
              <a:latin typeface="Calibri"/>
            </a:endParaRPr>
          </a:p>
        </p:txBody>
      </p:sp>
      <p:sp>
        <p:nvSpPr>
          <p:cNvPr id="9" name="Date Placeholder 8">
            <a:extLst>
              <a:ext uri="{FF2B5EF4-FFF2-40B4-BE49-F238E27FC236}">
                <a16:creationId xmlns:a16="http://schemas.microsoft.com/office/drawing/2014/main" id="{773289F3-E2A1-45FE-97BF-A1B113ADC17F}"/>
              </a:ext>
            </a:extLst>
          </p:cNvPr>
          <p:cNvSpPr>
            <a:spLocks noGrp="1"/>
          </p:cNvSpPr>
          <p:nvPr>
            <p:ph type="dt" idx="1"/>
          </p:nvPr>
        </p:nvSpPr>
        <p:spPr/>
        <p:txBody>
          <a:bodyPr/>
          <a:lstStyle/>
          <a:p>
            <a:pPr defTabSz="915772">
              <a:defRPr/>
            </a:pPr>
            <a:r>
              <a:rPr lang="en-IN">
                <a:solidFill>
                  <a:prstClr val="black"/>
                </a:solidFill>
                <a:latin typeface="Calibri"/>
              </a:rPr>
              <a:t>24-01-2022</a:t>
            </a:r>
          </a:p>
        </p:txBody>
      </p:sp>
    </p:spTree>
    <p:extLst>
      <p:ext uri="{BB962C8B-B14F-4D97-AF65-F5344CB8AC3E}">
        <p14:creationId xmlns:p14="http://schemas.microsoft.com/office/powerpoint/2010/main" val="14123971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263900" y="509588"/>
            <a:ext cx="3400425" cy="2549525"/>
          </a:xfrm>
        </p:spPr>
      </p:sp>
      <p:sp>
        <p:nvSpPr>
          <p:cNvPr id="3" name="Notes Placeholder 2"/>
          <p:cNvSpPr>
            <a:spLocks noGrp="1"/>
          </p:cNvSpPr>
          <p:nvPr>
            <p:ph type="body" idx="1"/>
          </p:nvPr>
        </p:nvSpPr>
        <p:spPr/>
        <p:txBody>
          <a:bodyPr/>
          <a:lstStyle/>
          <a:p>
            <a:endParaRPr lang="en-GB"/>
          </a:p>
        </p:txBody>
      </p:sp>
      <p:sp>
        <p:nvSpPr>
          <p:cNvPr id="7" name="Slide Number Placeholder 6">
            <a:extLst>
              <a:ext uri="{FF2B5EF4-FFF2-40B4-BE49-F238E27FC236}">
                <a16:creationId xmlns:a16="http://schemas.microsoft.com/office/drawing/2014/main" id="{7B97CD80-CFC2-4183-8217-A23D4685DF8D}"/>
              </a:ext>
            </a:extLst>
          </p:cNvPr>
          <p:cNvSpPr>
            <a:spLocks noGrp="1"/>
          </p:cNvSpPr>
          <p:nvPr>
            <p:ph type="sldNum" sz="quarter" idx="5"/>
          </p:nvPr>
        </p:nvSpPr>
        <p:spPr/>
        <p:txBody>
          <a:bodyPr/>
          <a:lstStyle/>
          <a:p>
            <a:fld id="{D96CA305-C3E5-4D91-9453-337395DC1221}" type="slidenum">
              <a:rPr lang="en-IN" smtClean="0"/>
              <a:t>5</a:t>
            </a:fld>
            <a:endParaRPr lang="en-IN"/>
          </a:p>
        </p:txBody>
      </p:sp>
      <p:sp>
        <p:nvSpPr>
          <p:cNvPr id="9" name="Date Placeholder 8">
            <a:extLst>
              <a:ext uri="{FF2B5EF4-FFF2-40B4-BE49-F238E27FC236}">
                <a16:creationId xmlns:a16="http://schemas.microsoft.com/office/drawing/2014/main" id="{773289F3-E2A1-45FE-97BF-A1B113ADC17F}"/>
              </a:ext>
            </a:extLst>
          </p:cNvPr>
          <p:cNvSpPr>
            <a:spLocks noGrp="1"/>
          </p:cNvSpPr>
          <p:nvPr>
            <p:ph type="dt" idx="1"/>
          </p:nvPr>
        </p:nvSpPr>
        <p:spPr/>
        <p:txBody>
          <a:bodyPr/>
          <a:lstStyle/>
          <a:p>
            <a:r>
              <a:rPr lang="en-IN"/>
              <a:t>24-01-2022</a:t>
            </a:r>
          </a:p>
        </p:txBody>
      </p:sp>
    </p:spTree>
    <p:extLst>
      <p:ext uri="{BB962C8B-B14F-4D97-AF65-F5344CB8AC3E}">
        <p14:creationId xmlns:p14="http://schemas.microsoft.com/office/powerpoint/2010/main" val="22176265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4F56D1-9951-FCF3-C1F1-95F56195EFD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DB91A43-464D-9F88-EA43-E3E6766D5333}"/>
              </a:ext>
            </a:extLst>
          </p:cNvPr>
          <p:cNvSpPr>
            <a:spLocks noGrp="1" noRot="1" noChangeAspect="1"/>
          </p:cNvSpPr>
          <p:nvPr>
            <p:ph type="sldImg"/>
          </p:nvPr>
        </p:nvSpPr>
        <p:spPr>
          <a:xfrm>
            <a:off x="3263900" y="509588"/>
            <a:ext cx="3400425" cy="2549525"/>
          </a:xfrm>
        </p:spPr>
      </p:sp>
      <p:sp>
        <p:nvSpPr>
          <p:cNvPr id="3" name="Notes Placeholder 2">
            <a:extLst>
              <a:ext uri="{FF2B5EF4-FFF2-40B4-BE49-F238E27FC236}">
                <a16:creationId xmlns:a16="http://schemas.microsoft.com/office/drawing/2014/main" id="{0E4EB8DC-B422-78FB-656B-9DB724BE3D24}"/>
              </a:ext>
            </a:extLst>
          </p:cNvPr>
          <p:cNvSpPr>
            <a:spLocks noGrp="1"/>
          </p:cNvSpPr>
          <p:nvPr>
            <p:ph type="body" idx="1"/>
          </p:nvPr>
        </p:nvSpPr>
        <p:spPr/>
        <p:txBody>
          <a:bodyPr/>
          <a:lstStyle/>
          <a:p>
            <a:endParaRPr lang="en-GB"/>
          </a:p>
        </p:txBody>
      </p:sp>
      <p:sp>
        <p:nvSpPr>
          <p:cNvPr id="7" name="Slide Number Placeholder 6">
            <a:extLst>
              <a:ext uri="{FF2B5EF4-FFF2-40B4-BE49-F238E27FC236}">
                <a16:creationId xmlns:a16="http://schemas.microsoft.com/office/drawing/2014/main" id="{7DD7C6AF-1F19-1E17-0A49-0437733A38F0}"/>
              </a:ext>
            </a:extLst>
          </p:cNvPr>
          <p:cNvSpPr>
            <a:spLocks noGrp="1"/>
          </p:cNvSpPr>
          <p:nvPr>
            <p:ph type="sldNum" sz="quarter" idx="5"/>
          </p:nvPr>
        </p:nvSpPr>
        <p:spPr/>
        <p:txBody>
          <a:bodyPr/>
          <a:lstStyle/>
          <a:p>
            <a:fld id="{D96CA305-C3E5-4D91-9453-337395DC1221}" type="slidenum">
              <a:rPr lang="en-IN" smtClean="0"/>
              <a:t>6</a:t>
            </a:fld>
            <a:endParaRPr lang="en-IN"/>
          </a:p>
        </p:txBody>
      </p:sp>
      <p:sp>
        <p:nvSpPr>
          <p:cNvPr id="9" name="Date Placeholder 8">
            <a:extLst>
              <a:ext uri="{FF2B5EF4-FFF2-40B4-BE49-F238E27FC236}">
                <a16:creationId xmlns:a16="http://schemas.microsoft.com/office/drawing/2014/main" id="{22AA46E7-2E44-723D-F3E8-2CEFB76B3B56}"/>
              </a:ext>
            </a:extLst>
          </p:cNvPr>
          <p:cNvSpPr>
            <a:spLocks noGrp="1"/>
          </p:cNvSpPr>
          <p:nvPr>
            <p:ph type="dt" idx="1"/>
          </p:nvPr>
        </p:nvSpPr>
        <p:spPr/>
        <p:txBody>
          <a:bodyPr/>
          <a:lstStyle/>
          <a:p>
            <a:r>
              <a:rPr lang="en-IN"/>
              <a:t>24-01-2022</a:t>
            </a:r>
          </a:p>
        </p:txBody>
      </p:sp>
    </p:spTree>
    <p:extLst>
      <p:ext uri="{BB962C8B-B14F-4D97-AF65-F5344CB8AC3E}">
        <p14:creationId xmlns:p14="http://schemas.microsoft.com/office/powerpoint/2010/main" val="2425102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BCC551-073B-D4A9-B398-66603CDC865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F0ABB8-4482-4C8D-0DED-968DFACECD31}"/>
              </a:ext>
            </a:extLst>
          </p:cNvPr>
          <p:cNvSpPr>
            <a:spLocks noGrp="1" noRot="1" noChangeAspect="1"/>
          </p:cNvSpPr>
          <p:nvPr>
            <p:ph type="sldImg"/>
          </p:nvPr>
        </p:nvSpPr>
        <p:spPr>
          <a:xfrm>
            <a:off x="3263900" y="509588"/>
            <a:ext cx="3400425" cy="2549525"/>
          </a:xfrm>
        </p:spPr>
      </p:sp>
      <p:sp>
        <p:nvSpPr>
          <p:cNvPr id="3" name="Notes Placeholder 2">
            <a:extLst>
              <a:ext uri="{FF2B5EF4-FFF2-40B4-BE49-F238E27FC236}">
                <a16:creationId xmlns:a16="http://schemas.microsoft.com/office/drawing/2014/main" id="{7FB1D428-0157-9251-DAB0-BD50EB67DB91}"/>
              </a:ext>
            </a:extLst>
          </p:cNvPr>
          <p:cNvSpPr>
            <a:spLocks noGrp="1"/>
          </p:cNvSpPr>
          <p:nvPr>
            <p:ph type="body" idx="1"/>
          </p:nvPr>
        </p:nvSpPr>
        <p:spPr/>
        <p:txBody>
          <a:bodyPr/>
          <a:lstStyle/>
          <a:p>
            <a:endParaRPr lang="en-GB"/>
          </a:p>
        </p:txBody>
      </p:sp>
      <p:sp>
        <p:nvSpPr>
          <p:cNvPr id="7" name="Slide Number Placeholder 6">
            <a:extLst>
              <a:ext uri="{FF2B5EF4-FFF2-40B4-BE49-F238E27FC236}">
                <a16:creationId xmlns:a16="http://schemas.microsoft.com/office/drawing/2014/main" id="{B723E963-EB3F-C3E5-AFAF-B89A7F34E6FD}"/>
              </a:ext>
            </a:extLst>
          </p:cNvPr>
          <p:cNvSpPr>
            <a:spLocks noGrp="1"/>
          </p:cNvSpPr>
          <p:nvPr>
            <p:ph type="sldNum" sz="quarter" idx="5"/>
          </p:nvPr>
        </p:nvSpPr>
        <p:spPr/>
        <p:txBody>
          <a:bodyPr/>
          <a:lstStyle/>
          <a:p>
            <a:fld id="{D96CA305-C3E5-4D91-9453-337395DC1221}" type="slidenum">
              <a:rPr lang="en-IN" smtClean="0"/>
              <a:t>7</a:t>
            </a:fld>
            <a:endParaRPr lang="en-IN"/>
          </a:p>
        </p:txBody>
      </p:sp>
      <p:sp>
        <p:nvSpPr>
          <p:cNvPr id="9" name="Date Placeholder 8">
            <a:extLst>
              <a:ext uri="{FF2B5EF4-FFF2-40B4-BE49-F238E27FC236}">
                <a16:creationId xmlns:a16="http://schemas.microsoft.com/office/drawing/2014/main" id="{1C71ACA2-4F13-DA9A-4DDC-52990BE6B888}"/>
              </a:ext>
            </a:extLst>
          </p:cNvPr>
          <p:cNvSpPr>
            <a:spLocks noGrp="1"/>
          </p:cNvSpPr>
          <p:nvPr>
            <p:ph type="dt" idx="1"/>
          </p:nvPr>
        </p:nvSpPr>
        <p:spPr/>
        <p:txBody>
          <a:bodyPr/>
          <a:lstStyle/>
          <a:p>
            <a:r>
              <a:rPr lang="en-IN"/>
              <a:t>24-01-2022</a:t>
            </a:r>
          </a:p>
        </p:txBody>
      </p:sp>
    </p:spTree>
    <p:extLst>
      <p:ext uri="{BB962C8B-B14F-4D97-AF65-F5344CB8AC3E}">
        <p14:creationId xmlns:p14="http://schemas.microsoft.com/office/powerpoint/2010/main" val="304674363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D43BC2-D23D-5E41-FAF1-6FCD17B07D0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09CD8F1-DC3B-44E0-AD1A-3BC34F11B948}"/>
              </a:ext>
            </a:extLst>
          </p:cNvPr>
          <p:cNvSpPr>
            <a:spLocks noGrp="1" noRot="1" noChangeAspect="1"/>
          </p:cNvSpPr>
          <p:nvPr>
            <p:ph type="sldImg"/>
          </p:nvPr>
        </p:nvSpPr>
        <p:spPr>
          <a:xfrm>
            <a:off x="3263900" y="509588"/>
            <a:ext cx="3400425" cy="2549525"/>
          </a:xfrm>
        </p:spPr>
      </p:sp>
      <p:sp>
        <p:nvSpPr>
          <p:cNvPr id="3" name="Notes Placeholder 2">
            <a:extLst>
              <a:ext uri="{FF2B5EF4-FFF2-40B4-BE49-F238E27FC236}">
                <a16:creationId xmlns:a16="http://schemas.microsoft.com/office/drawing/2014/main" id="{49B2AD9C-27D8-A774-05DC-101158BB7A8A}"/>
              </a:ext>
            </a:extLst>
          </p:cNvPr>
          <p:cNvSpPr>
            <a:spLocks noGrp="1"/>
          </p:cNvSpPr>
          <p:nvPr>
            <p:ph type="body" idx="1"/>
          </p:nvPr>
        </p:nvSpPr>
        <p:spPr/>
        <p:txBody>
          <a:bodyPr/>
          <a:lstStyle/>
          <a:p>
            <a:endParaRPr lang="en-GB"/>
          </a:p>
        </p:txBody>
      </p:sp>
      <p:sp>
        <p:nvSpPr>
          <p:cNvPr id="7" name="Slide Number Placeholder 6">
            <a:extLst>
              <a:ext uri="{FF2B5EF4-FFF2-40B4-BE49-F238E27FC236}">
                <a16:creationId xmlns:a16="http://schemas.microsoft.com/office/drawing/2014/main" id="{7089182C-9B98-4E66-5DBA-78868E9BD5B4}"/>
              </a:ext>
            </a:extLst>
          </p:cNvPr>
          <p:cNvSpPr>
            <a:spLocks noGrp="1"/>
          </p:cNvSpPr>
          <p:nvPr>
            <p:ph type="sldNum" sz="quarter" idx="5"/>
          </p:nvPr>
        </p:nvSpPr>
        <p:spPr/>
        <p:txBody>
          <a:bodyPr/>
          <a:lstStyle/>
          <a:p>
            <a:fld id="{D96CA305-C3E5-4D91-9453-337395DC1221}" type="slidenum">
              <a:rPr lang="en-IN" smtClean="0"/>
              <a:t>8</a:t>
            </a:fld>
            <a:endParaRPr lang="en-IN"/>
          </a:p>
        </p:txBody>
      </p:sp>
      <p:sp>
        <p:nvSpPr>
          <p:cNvPr id="9" name="Date Placeholder 8">
            <a:extLst>
              <a:ext uri="{FF2B5EF4-FFF2-40B4-BE49-F238E27FC236}">
                <a16:creationId xmlns:a16="http://schemas.microsoft.com/office/drawing/2014/main" id="{EF391D93-E629-E855-A245-86F90C74A719}"/>
              </a:ext>
            </a:extLst>
          </p:cNvPr>
          <p:cNvSpPr>
            <a:spLocks noGrp="1"/>
          </p:cNvSpPr>
          <p:nvPr>
            <p:ph type="dt" idx="1"/>
          </p:nvPr>
        </p:nvSpPr>
        <p:spPr/>
        <p:txBody>
          <a:bodyPr/>
          <a:lstStyle/>
          <a:p>
            <a:r>
              <a:rPr lang="en-IN"/>
              <a:t>24-01-2022</a:t>
            </a:r>
          </a:p>
        </p:txBody>
      </p:sp>
    </p:spTree>
    <p:extLst>
      <p:ext uri="{BB962C8B-B14F-4D97-AF65-F5344CB8AC3E}">
        <p14:creationId xmlns:p14="http://schemas.microsoft.com/office/powerpoint/2010/main" val="39228737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ACC5A4-2A32-BD78-52EF-AD75C6211D0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65441A-4181-58BC-4986-50C002365786}"/>
              </a:ext>
            </a:extLst>
          </p:cNvPr>
          <p:cNvSpPr>
            <a:spLocks noGrp="1" noRot="1" noChangeAspect="1"/>
          </p:cNvSpPr>
          <p:nvPr>
            <p:ph type="sldImg"/>
          </p:nvPr>
        </p:nvSpPr>
        <p:spPr>
          <a:xfrm>
            <a:off x="844550" y="722313"/>
            <a:ext cx="4816475" cy="3613150"/>
          </a:xfrm>
        </p:spPr>
      </p:sp>
      <p:sp>
        <p:nvSpPr>
          <p:cNvPr id="3" name="Notes Placeholder 2">
            <a:extLst>
              <a:ext uri="{FF2B5EF4-FFF2-40B4-BE49-F238E27FC236}">
                <a16:creationId xmlns:a16="http://schemas.microsoft.com/office/drawing/2014/main" id="{6D1AD861-D202-4B50-FB6F-128767C15693}"/>
              </a:ext>
            </a:extLst>
          </p:cNvPr>
          <p:cNvSpPr>
            <a:spLocks noGrp="1"/>
          </p:cNvSpPr>
          <p:nvPr>
            <p:ph type="body" idx="1"/>
          </p:nvPr>
        </p:nvSpPr>
        <p:spPr/>
        <p:txBody>
          <a:bodyPr>
            <a:normAutofit/>
          </a:bodyPr>
          <a:lstStyle/>
          <a:p>
            <a:endParaRPr lang="en-US" dirty="0"/>
          </a:p>
        </p:txBody>
      </p:sp>
      <p:sp>
        <p:nvSpPr>
          <p:cNvPr id="4" name="Slide Number Placeholder 3">
            <a:extLst>
              <a:ext uri="{FF2B5EF4-FFF2-40B4-BE49-F238E27FC236}">
                <a16:creationId xmlns:a16="http://schemas.microsoft.com/office/drawing/2014/main" id="{54A8AFD6-4DA4-9901-CD21-084E659B458F}"/>
              </a:ext>
            </a:extLst>
          </p:cNvPr>
          <p:cNvSpPr>
            <a:spLocks noGrp="1"/>
          </p:cNvSpPr>
          <p:nvPr>
            <p:ph type="sldNum" sz="quarter" idx="10"/>
          </p:nvPr>
        </p:nvSpPr>
        <p:spPr/>
        <p:txBody>
          <a:bodyPr/>
          <a:lstStyle/>
          <a:p>
            <a:pPr defTabSz="1039662">
              <a:defRPr/>
            </a:pPr>
            <a:fld id="{5B43D19E-BFDB-4C92-8EDD-32EDDA8F41DF}" type="slidenum">
              <a:rPr lang="en-GB">
                <a:solidFill>
                  <a:prstClr val="black"/>
                </a:solidFill>
              </a:rPr>
              <a:pPr defTabSz="1039662">
                <a:defRPr/>
              </a:pPr>
              <a:t>9</a:t>
            </a:fld>
            <a:endParaRPr lang="en-GB">
              <a:solidFill>
                <a:prstClr val="black"/>
              </a:solidFill>
            </a:endParaRPr>
          </a:p>
        </p:txBody>
      </p:sp>
      <p:sp>
        <p:nvSpPr>
          <p:cNvPr id="5" name="Date Placeholder 4">
            <a:extLst>
              <a:ext uri="{FF2B5EF4-FFF2-40B4-BE49-F238E27FC236}">
                <a16:creationId xmlns:a16="http://schemas.microsoft.com/office/drawing/2014/main" id="{05727C2B-9521-A6DB-D015-FDB57AFACDBE}"/>
              </a:ext>
            </a:extLst>
          </p:cNvPr>
          <p:cNvSpPr>
            <a:spLocks noGrp="1"/>
          </p:cNvSpPr>
          <p:nvPr>
            <p:ph type="dt" idx="1"/>
          </p:nvPr>
        </p:nvSpPr>
        <p:spPr/>
        <p:txBody>
          <a:bodyPr/>
          <a:lstStyle/>
          <a:p>
            <a:r>
              <a:rPr lang="en-GB"/>
              <a:t>07/04/2020</a:t>
            </a:r>
            <a:endParaRPr lang="en-GB" dirty="0"/>
          </a:p>
        </p:txBody>
      </p:sp>
    </p:spTree>
    <p:extLst>
      <p:ext uri="{BB962C8B-B14F-4D97-AF65-F5344CB8AC3E}">
        <p14:creationId xmlns:p14="http://schemas.microsoft.com/office/powerpoint/2010/main" val="143719258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263900" y="509588"/>
            <a:ext cx="3400425" cy="2549525"/>
          </a:xfrm>
        </p:spPr>
      </p:sp>
      <p:sp>
        <p:nvSpPr>
          <p:cNvPr id="3" name="Notes Placeholder 2"/>
          <p:cNvSpPr>
            <a:spLocks noGrp="1"/>
          </p:cNvSpPr>
          <p:nvPr>
            <p:ph type="body" idx="1"/>
          </p:nvPr>
        </p:nvSpPr>
        <p:spPr/>
        <p:txBody>
          <a:bodyPr/>
          <a:lstStyle/>
          <a:p>
            <a:endParaRPr lang="en-GB"/>
          </a:p>
        </p:txBody>
      </p:sp>
      <p:sp>
        <p:nvSpPr>
          <p:cNvPr id="7" name="Slide Number Placeholder 6">
            <a:extLst>
              <a:ext uri="{FF2B5EF4-FFF2-40B4-BE49-F238E27FC236}">
                <a16:creationId xmlns:a16="http://schemas.microsoft.com/office/drawing/2014/main" id="{7B97CD80-CFC2-4183-8217-A23D4685DF8D}"/>
              </a:ext>
            </a:extLst>
          </p:cNvPr>
          <p:cNvSpPr>
            <a:spLocks noGrp="1"/>
          </p:cNvSpPr>
          <p:nvPr>
            <p:ph type="sldNum" sz="quarter" idx="5"/>
          </p:nvPr>
        </p:nvSpPr>
        <p:spPr/>
        <p:txBody>
          <a:bodyPr/>
          <a:lstStyle/>
          <a:p>
            <a:pPr defTabSz="915772">
              <a:defRPr/>
            </a:pPr>
            <a:fld id="{D96CA305-C3E5-4D91-9453-337395DC1221}" type="slidenum">
              <a:rPr lang="en-IN">
                <a:solidFill>
                  <a:prstClr val="black"/>
                </a:solidFill>
                <a:latin typeface="Calibri"/>
              </a:rPr>
              <a:pPr defTabSz="915772">
                <a:defRPr/>
              </a:pPr>
              <a:t>11</a:t>
            </a:fld>
            <a:endParaRPr lang="en-IN">
              <a:solidFill>
                <a:prstClr val="black"/>
              </a:solidFill>
              <a:latin typeface="Calibri"/>
            </a:endParaRPr>
          </a:p>
        </p:txBody>
      </p:sp>
      <p:sp>
        <p:nvSpPr>
          <p:cNvPr id="9" name="Date Placeholder 8">
            <a:extLst>
              <a:ext uri="{FF2B5EF4-FFF2-40B4-BE49-F238E27FC236}">
                <a16:creationId xmlns:a16="http://schemas.microsoft.com/office/drawing/2014/main" id="{773289F3-E2A1-45FE-97BF-A1B113ADC17F}"/>
              </a:ext>
            </a:extLst>
          </p:cNvPr>
          <p:cNvSpPr>
            <a:spLocks noGrp="1"/>
          </p:cNvSpPr>
          <p:nvPr>
            <p:ph type="dt" idx="1"/>
          </p:nvPr>
        </p:nvSpPr>
        <p:spPr/>
        <p:txBody>
          <a:bodyPr/>
          <a:lstStyle/>
          <a:p>
            <a:pPr defTabSz="915772">
              <a:defRPr/>
            </a:pPr>
            <a:r>
              <a:rPr lang="en-IN">
                <a:solidFill>
                  <a:prstClr val="black"/>
                </a:solidFill>
                <a:latin typeface="Calibri"/>
              </a:rPr>
              <a:t>24-01-2022</a:t>
            </a:r>
          </a:p>
        </p:txBody>
      </p:sp>
    </p:spTree>
    <p:extLst>
      <p:ext uri="{BB962C8B-B14F-4D97-AF65-F5344CB8AC3E}">
        <p14:creationId xmlns:p14="http://schemas.microsoft.com/office/powerpoint/2010/main" val="214644052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263900" y="509588"/>
            <a:ext cx="3400425" cy="2549525"/>
          </a:xfrm>
        </p:spPr>
      </p:sp>
      <p:sp>
        <p:nvSpPr>
          <p:cNvPr id="3" name="Notes Placeholder 2"/>
          <p:cNvSpPr>
            <a:spLocks noGrp="1"/>
          </p:cNvSpPr>
          <p:nvPr>
            <p:ph type="body" idx="1"/>
          </p:nvPr>
        </p:nvSpPr>
        <p:spPr/>
        <p:txBody>
          <a:bodyPr/>
          <a:lstStyle/>
          <a:p>
            <a:endParaRPr lang="en-GB"/>
          </a:p>
        </p:txBody>
      </p:sp>
      <p:sp>
        <p:nvSpPr>
          <p:cNvPr id="7" name="Slide Number Placeholder 6">
            <a:extLst>
              <a:ext uri="{FF2B5EF4-FFF2-40B4-BE49-F238E27FC236}">
                <a16:creationId xmlns:a16="http://schemas.microsoft.com/office/drawing/2014/main" id="{7B97CD80-CFC2-4183-8217-A23D4685DF8D}"/>
              </a:ext>
            </a:extLst>
          </p:cNvPr>
          <p:cNvSpPr>
            <a:spLocks noGrp="1"/>
          </p:cNvSpPr>
          <p:nvPr>
            <p:ph type="sldNum" sz="quarter" idx="5"/>
          </p:nvPr>
        </p:nvSpPr>
        <p:spPr/>
        <p:txBody>
          <a:bodyPr/>
          <a:lstStyle/>
          <a:p>
            <a:pPr defTabSz="915772">
              <a:defRPr/>
            </a:pPr>
            <a:fld id="{D96CA305-C3E5-4D91-9453-337395DC1221}" type="slidenum">
              <a:rPr lang="en-IN">
                <a:solidFill>
                  <a:prstClr val="black"/>
                </a:solidFill>
                <a:latin typeface="Calibri"/>
              </a:rPr>
              <a:pPr defTabSz="915772">
                <a:defRPr/>
              </a:pPr>
              <a:t>12</a:t>
            </a:fld>
            <a:endParaRPr lang="en-IN">
              <a:solidFill>
                <a:prstClr val="black"/>
              </a:solidFill>
              <a:latin typeface="Calibri"/>
            </a:endParaRPr>
          </a:p>
        </p:txBody>
      </p:sp>
      <p:sp>
        <p:nvSpPr>
          <p:cNvPr id="9" name="Date Placeholder 8">
            <a:extLst>
              <a:ext uri="{FF2B5EF4-FFF2-40B4-BE49-F238E27FC236}">
                <a16:creationId xmlns:a16="http://schemas.microsoft.com/office/drawing/2014/main" id="{773289F3-E2A1-45FE-97BF-A1B113ADC17F}"/>
              </a:ext>
            </a:extLst>
          </p:cNvPr>
          <p:cNvSpPr>
            <a:spLocks noGrp="1"/>
          </p:cNvSpPr>
          <p:nvPr>
            <p:ph type="dt" idx="1"/>
          </p:nvPr>
        </p:nvSpPr>
        <p:spPr/>
        <p:txBody>
          <a:bodyPr/>
          <a:lstStyle/>
          <a:p>
            <a:pPr defTabSz="915772">
              <a:defRPr/>
            </a:pPr>
            <a:r>
              <a:rPr lang="en-IN">
                <a:solidFill>
                  <a:prstClr val="black"/>
                </a:solidFill>
                <a:latin typeface="Calibri"/>
              </a:rPr>
              <a:t>24-01-2022</a:t>
            </a:r>
          </a:p>
        </p:txBody>
      </p:sp>
    </p:spTree>
    <p:extLst>
      <p:ext uri="{BB962C8B-B14F-4D97-AF65-F5344CB8AC3E}">
        <p14:creationId xmlns:p14="http://schemas.microsoft.com/office/powerpoint/2010/main" val="73965914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44550" y="722313"/>
            <a:ext cx="4816475" cy="3613150"/>
          </a:xfrm>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defTabSz="1039662">
              <a:defRPr/>
            </a:pPr>
            <a:fld id="{5B43D19E-BFDB-4C92-8EDD-32EDDA8F41DF}" type="slidenum">
              <a:rPr lang="en-GB">
                <a:solidFill>
                  <a:prstClr val="black"/>
                </a:solidFill>
              </a:rPr>
              <a:pPr defTabSz="1039662">
                <a:defRPr/>
              </a:pPr>
              <a:t>13</a:t>
            </a:fld>
            <a:endParaRPr lang="en-GB">
              <a:solidFill>
                <a:prstClr val="black"/>
              </a:solidFill>
            </a:endParaRPr>
          </a:p>
        </p:txBody>
      </p:sp>
      <p:sp>
        <p:nvSpPr>
          <p:cNvPr id="5" name="Date Placeholder 4">
            <a:extLst>
              <a:ext uri="{FF2B5EF4-FFF2-40B4-BE49-F238E27FC236}">
                <a16:creationId xmlns:a16="http://schemas.microsoft.com/office/drawing/2014/main" id="{EBED42B5-776B-4426-AEF9-555E2912F7DD}"/>
              </a:ext>
            </a:extLst>
          </p:cNvPr>
          <p:cNvSpPr>
            <a:spLocks noGrp="1"/>
          </p:cNvSpPr>
          <p:nvPr>
            <p:ph type="dt" idx="1"/>
          </p:nvPr>
        </p:nvSpPr>
        <p:spPr/>
        <p:txBody>
          <a:bodyPr/>
          <a:lstStyle/>
          <a:p>
            <a:r>
              <a:rPr lang="en-GB"/>
              <a:t>07/04/2020</a:t>
            </a:r>
            <a:endParaRPr lang="en-GB" dirty="0"/>
          </a:p>
        </p:txBody>
      </p:sp>
    </p:spTree>
    <p:extLst>
      <p:ext uri="{BB962C8B-B14F-4D97-AF65-F5344CB8AC3E}">
        <p14:creationId xmlns:p14="http://schemas.microsoft.com/office/powerpoint/2010/main" val="155861701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44550" y="722313"/>
            <a:ext cx="4816475" cy="3613150"/>
          </a:xfrm>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defTabSz="1039662">
              <a:defRPr/>
            </a:pPr>
            <a:fld id="{5B43D19E-BFDB-4C92-8EDD-32EDDA8F41DF}" type="slidenum">
              <a:rPr lang="en-GB">
                <a:solidFill>
                  <a:prstClr val="black"/>
                </a:solidFill>
              </a:rPr>
              <a:pPr defTabSz="1039662">
                <a:defRPr/>
              </a:pPr>
              <a:t>18</a:t>
            </a:fld>
            <a:endParaRPr lang="en-GB">
              <a:solidFill>
                <a:prstClr val="black"/>
              </a:solidFill>
            </a:endParaRPr>
          </a:p>
        </p:txBody>
      </p:sp>
      <p:sp>
        <p:nvSpPr>
          <p:cNvPr id="5" name="Date Placeholder 4">
            <a:extLst>
              <a:ext uri="{FF2B5EF4-FFF2-40B4-BE49-F238E27FC236}">
                <a16:creationId xmlns:a16="http://schemas.microsoft.com/office/drawing/2014/main" id="{EBED42B5-776B-4426-AEF9-555E2912F7DD}"/>
              </a:ext>
            </a:extLst>
          </p:cNvPr>
          <p:cNvSpPr>
            <a:spLocks noGrp="1"/>
          </p:cNvSpPr>
          <p:nvPr>
            <p:ph type="dt" idx="1"/>
          </p:nvPr>
        </p:nvSpPr>
        <p:spPr/>
        <p:txBody>
          <a:bodyPr/>
          <a:lstStyle/>
          <a:p>
            <a:r>
              <a:rPr lang="en-GB"/>
              <a:t>07/04/2020</a:t>
            </a:r>
            <a:endParaRPr lang="en-GB" dirty="0"/>
          </a:p>
        </p:txBody>
      </p:sp>
    </p:spTree>
    <p:extLst>
      <p:ext uri="{BB962C8B-B14F-4D97-AF65-F5344CB8AC3E}">
        <p14:creationId xmlns:p14="http://schemas.microsoft.com/office/powerpoint/2010/main" val="376118129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44550" y="722313"/>
            <a:ext cx="4816475" cy="3613150"/>
          </a:xfrm>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defTabSz="1039662">
              <a:defRPr/>
            </a:pPr>
            <a:fld id="{5B43D19E-BFDB-4C92-8EDD-32EDDA8F41DF}" type="slidenum">
              <a:rPr lang="en-GB">
                <a:solidFill>
                  <a:prstClr val="black"/>
                </a:solidFill>
              </a:rPr>
              <a:pPr defTabSz="1039662">
                <a:defRPr/>
              </a:pPr>
              <a:t>22</a:t>
            </a:fld>
            <a:endParaRPr lang="en-GB">
              <a:solidFill>
                <a:prstClr val="black"/>
              </a:solidFill>
            </a:endParaRPr>
          </a:p>
        </p:txBody>
      </p:sp>
      <p:sp>
        <p:nvSpPr>
          <p:cNvPr id="5" name="Date Placeholder 4">
            <a:extLst>
              <a:ext uri="{FF2B5EF4-FFF2-40B4-BE49-F238E27FC236}">
                <a16:creationId xmlns:a16="http://schemas.microsoft.com/office/drawing/2014/main" id="{C0251110-7013-46CC-B0EA-7D2D2E3F48E2}"/>
              </a:ext>
            </a:extLst>
          </p:cNvPr>
          <p:cNvSpPr>
            <a:spLocks noGrp="1"/>
          </p:cNvSpPr>
          <p:nvPr>
            <p:ph type="dt" idx="1"/>
          </p:nvPr>
        </p:nvSpPr>
        <p:spPr/>
        <p:txBody>
          <a:bodyPr/>
          <a:lstStyle/>
          <a:p>
            <a:r>
              <a:rPr lang="en-GB"/>
              <a:t>07/04/2020</a:t>
            </a:r>
            <a:endParaRPr lang="en-GB" dirty="0"/>
          </a:p>
        </p:txBody>
      </p:sp>
    </p:spTree>
    <p:extLst>
      <p:ext uri="{BB962C8B-B14F-4D97-AF65-F5344CB8AC3E}">
        <p14:creationId xmlns:p14="http://schemas.microsoft.com/office/powerpoint/2010/main" val="100034993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44550" y="722313"/>
            <a:ext cx="4816475" cy="3613150"/>
          </a:xfrm>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defTabSz="1039662">
              <a:defRPr/>
            </a:pPr>
            <a:fld id="{5B43D19E-BFDB-4C92-8EDD-32EDDA8F41DF}" type="slidenum">
              <a:rPr lang="en-GB">
                <a:solidFill>
                  <a:prstClr val="black"/>
                </a:solidFill>
              </a:rPr>
              <a:pPr defTabSz="1039662">
                <a:defRPr/>
              </a:pPr>
              <a:t>50</a:t>
            </a:fld>
            <a:endParaRPr lang="en-GB">
              <a:solidFill>
                <a:prstClr val="black"/>
              </a:solidFill>
            </a:endParaRPr>
          </a:p>
        </p:txBody>
      </p:sp>
      <p:sp>
        <p:nvSpPr>
          <p:cNvPr id="5" name="Date Placeholder 4">
            <a:extLst>
              <a:ext uri="{FF2B5EF4-FFF2-40B4-BE49-F238E27FC236}">
                <a16:creationId xmlns:a16="http://schemas.microsoft.com/office/drawing/2014/main" id="{EBED42B5-776B-4426-AEF9-555E2912F7DD}"/>
              </a:ext>
            </a:extLst>
          </p:cNvPr>
          <p:cNvSpPr>
            <a:spLocks noGrp="1"/>
          </p:cNvSpPr>
          <p:nvPr>
            <p:ph type="dt" idx="1"/>
          </p:nvPr>
        </p:nvSpPr>
        <p:spPr/>
        <p:txBody>
          <a:bodyPr/>
          <a:lstStyle/>
          <a:p>
            <a:r>
              <a:rPr lang="en-GB"/>
              <a:t>07/04/2020</a:t>
            </a:r>
            <a:endParaRPr lang="en-GB" dirty="0"/>
          </a:p>
        </p:txBody>
      </p:sp>
    </p:spTree>
    <p:extLst>
      <p:ext uri="{BB962C8B-B14F-4D97-AF65-F5344CB8AC3E}">
        <p14:creationId xmlns:p14="http://schemas.microsoft.com/office/powerpoint/2010/main" val="63946806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4B0E06-A5F5-F605-45A7-96AF01480BD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090D8D5-145A-66B3-7B6E-DBEC0A72CC92}"/>
              </a:ext>
            </a:extLst>
          </p:cNvPr>
          <p:cNvSpPr>
            <a:spLocks noGrp="1" noRot="1" noChangeAspect="1"/>
          </p:cNvSpPr>
          <p:nvPr>
            <p:ph type="sldImg"/>
          </p:nvPr>
        </p:nvSpPr>
        <p:spPr>
          <a:xfrm>
            <a:off x="844550" y="722313"/>
            <a:ext cx="4816475" cy="3613150"/>
          </a:xfrm>
        </p:spPr>
      </p:sp>
      <p:sp>
        <p:nvSpPr>
          <p:cNvPr id="3" name="Notes Placeholder 2">
            <a:extLst>
              <a:ext uri="{FF2B5EF4-FFF2-40B4-BE49-F238E27FC236}">
                <a16:creationId xmlns:a16="http://schemas.microsoft.com/office/drawing/2014/main" id="{B84DAC35-D851-22C5-DDCD-74B38B373174}"/>
              </a:ext>
            </a:extLst>
          </p:cNvPr>
          <p:cNvSpPr>
            <a:spLocks noGrp="1"/>
          </p:cNvSpPr>
          <p:nvPr>
            <p:ph type="body" idx="1"/>
          </p:nvPr>
        </p:nvSpPr>
        <p:spPr/>
        <p:txBody>
          <a:bodyPr>
            <a:normAutofit/>
          </a:bodyPr>
          <a:lstStyle/>
          <a:p>
            <a:endParaRPr lang="en-US" dirty="0"/>
          </a:p>
        </p:txBody>
      </p:sp>
      <p:sp>
        <p:nvSpPr>
          <p:cNvPr id="4" name="Slide Number Placeholder 3">
            <a:extLst>
              <a:ext uri="{FF2B5EF4-FFF2-40B4-BE49-F238E27FC236}">
                <a16:creationId xmlns:a16="http://schemas.microsoft.com/office/drawing/2014/main" id="{C530236D-3F67-9F73-69EE-32E6823322D2}"/>
              </a:ext>
            </a:extLst>
          </p:cNvPr>
          <p:cNvSpPr>
            <a:spLocks noGrp="1"/>
          </p:cNvSpPr>
          <p:nvPr>
            <p:ph type="sldNum" sz="quarter" idx="10"/>
          </p:nvPr>
        </p:nvSpPr>
        <p:spPr/>
        <p:txBody>
          <a:bodyPr/>
          <a:lstStyle/>
          <a:p>
            <a:pPr defTabSz="1039662">
              <a:defRPr/>
            </a:pPr>
            <a:fld id="{5B43D19E-BFDB-4C92-8EDD-32EDDA8F41DF}" type="slidenum">
              <a:rPr lang="en-GB">
                <a:solidFill>
                  <a:prstClr val="black"/>
                </a:solidFill>
              </a:rPr>
              <a:pPr defTabSz="1039662">
                <a:defRPr/>
              </a:pPr>
              <a:t>62</a:t>
            </a:fld>
            <a:endParaRPr lang="en-GB">
              <a:solidFill>
                <a:prstClr val="black"/>
              </a:solidFill>
            </a:endParaRPr>
          </a:p>
        </p:txBody>
      </p:sp>
      <p:sp>
        <p:nvSpPr>
          <p:cNvPr id="5" name="Date Placeholder 4">
            <a:extLst>
              <a:ext uri="{FF2B5EF4-FFF2-40B4-BE49-F238E27FC236}">
                <a16:creationId xmlns:a16="http://schemas.microsoft.com/office/drawing/2014/main" id="{B6ED479B-0AE3-C23D-41D2-603CA774D71A}"/>
              </a:ext>
            </a:extLst>
          </p:cNvPr>
          <p:cNvSpPr>
            <a:spLocks noGrp="1"/>
          </p:cNvSpPr>
          <p:nvPr>
            <p:ph type="dt" idx="1"/>
          </p:nvPr>
        </p:nvSpPr>
        <p:spPr/>
        <p:txBody>
          <a:bodyPr/>
          <a:lstStyle/>
          <a:p>
            <a:r>
              <a:rPr lang="en-GB"/>
              <a:t>07/04/2020</a:t>
            </a:r>
            <a:endParaRPr lang="en-GB" dirty="0"/>
          </a:p>
        </p:txBody>
      </p:sp>
    </p:spTree>
    <p:extLst>
      <p:ext uri="{BB962C8B-B14F-4D97-AF65-F5344CB8AC3E}">
        <p14:creationId xmlns:p14="http://schemas.microsoft.com/office/powerpoint/2010/main" val="19328221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Divider 2">
    <p:spTree>
      <p:nvGrpSpPr>
        <p:cNvPr id="1" name=""/>
        <p:cNvGrpSpPr/>
        <p:nvPr/>
      </p:nvGrpSpPr>
      <p:grpSpPr>
        <a:xfrm>
          <a:off x="0" y="0"/>
          <a:ext cx="0" cy="0"/>
          <a:chOff x="0" y="0"/>
          <a:chExt cx="0" cy="0"/>
        </a:xfrm>
      </p:grpSpPr>
      <p:sp>
        <p:nvSpPr>
          <p:cNvPr id="4" name="Title Placeholder 1"/>
          <p:cNvSpPr>
            <a:spLocks noGrp="1"/>
          </p:cNvSpPr>
          <p:nvPr>
            <p:ph type="title"/>
          </p:nvPr>
        </p:nvSpPr>
        <p:spPr>
          <a:xfrm>
            <a:off x="457201" y="201168"/>
            <a:ext cx="8229600" cy="804672"/>
          </a:xfrm>
          <a:prstGeom prst="rect">
            <a:avLst/>
          </a:prstGeom>
          <a:noFill/>
          <a:ln w="9525">
            <a:noFill/>
            <a:miter lim="800000"/>
            <a:headEnd/>
            <a:tailEnd/>
          </a:ln>
          <a:effectLst/>
        </p:spPr>
        <p:txBody>
          <a:bodyPr vert="horz" wrap="square" lIns="0" tIns="36000" rIns="0" bIns="0" numCol="1" anchor="ctr" anchorCtr="0" compatLnSpc="1">
            <a:prstTxWarp prst="textNoShape">
              <a:avLst/>
            </a:prstTxWarp>
          </a:bodyPr>
          <a:lstStyle>
            <a:lvl1pPr algn="l">
              <a:defRPr/>
            </a:lvl1pPr>
          </a:lstStyle>
          <a:p>
            <a:pPr lvl="0" algn="l" fontAlgn="base">
              <a:lnSpc>
                <a:spcPct val="85000"/>
              </a:lnSpc>
              <a:spcAft>
                <a:spcPct val="0"/>
              </a:spcAft>
            </a:pPr>
            <a:r>
              <a:rPr lang="en-US" dirty="0"/>
              <a:t>Click to edit Master title style</a:t>
            </a:r>
          </a:p>
        </p:txBody>
      </p:sp>
      <p:sp>
        <p:nvSpPr>
          <p:cNvPr id="7" name="Freeform 6"/>
          <p:cNvSpPr>
            <a:spLocks/>
          </p:cNvSpPr>
          <p:nvPr userDrawn="1"/>
        </p:nvSpPr>
        <p:spPr bwMode="gray">
          <a:xfrm>
            <a:off x="448632" y="1057275"/>
            <a:ext cx="8240786" cy="5195888"/>
          </a:xfrm>
          <a:custGeom>
            <a:avLst/>
            <a:gdLst/>
            <a:ahLst/>
            <a:cxnLst>
              <a:cxn ang="0">
                <a:pos x="0" y="0"/>
              </a:cxn>
              <a:cxn ang="0">
                <a:pos x="6925" y="0"/>
              </a:cxn>
              <a:cxn ang="0">
                <a:pos x="6925" y="2053"/>
              </a:cxn>
              <a:cxn ang="0">
                <a:pos x="0" y="3273"/>
              </a:cxn>
              <a:cxn ang="0">
                <a:pos x="0" y="0"/>
              </a:cxn>
            </a:cxnLst>
            <a:rect l="0" t="0" r="r" b="b"/>
            <a:pathLst>
              <a:path w="6925" h="3273">
                <a:moveTo>
                  <a:pt x="0" y="0"/>
                </a:moveTo>
                <a:lnTo>
                  <a:pt x="6925" y="0"/>
                </a:lnTo>
                <a:lnTo>
                  <a:pt x="6925" y="2053"/>
                </a:lnTo>
                <a:lnTo>
                  <a:pt x="0" y="3273"/>
                </a:lnTo>
                <a:lnTo>
                  <a:pt x="0" y="0"/>
                </a:lnTo>
                <a:close/>
              </a:path>
            </a:pathLst>
          </a:custGeom>
          <a:solidFill>
            <a:srgbClr val="808080"/>
          </a:solidFill>
          <a:ln w="9525">
            <a:noFill/>
            <a:round/>
            <a:headEnd/>
            <a:tailEnd/>
          </a:ln>
        </p:spPr>
        <p:txBody>
          <a:bodyPr vert="horz" wrap="square" lIns="78156" tIns="39078" rIns="78156" bIns="39078" numCol="1" anchor="t" anchorCtr="0" compatLnSpc="1">
            <a:prstTxWarp prst="textNoShape">
              <a:avLst/>
            </a:prstTxWarp>
          </a:bodyPr>
          <a:lstStyle/>
          <a:p>
            <a:endParaRPr lang="en-GB" sz="1538" dirty="0">
              <a:latin typeface="EYInterstate" panose="02000503020000020004" pitchFamily="2" charset="0"/>
            </a:endParaRPr>
          </a:p>
        </p:txBody>
      </p:sp>
    </p:spTree>
    <p:extLst>
      <p:ext uri="{BB962C8B-B14F-4D97-AF65-F5344CB8AC3E}">
        <p14:creationId xmlns:p14="http://schemas.microsoft.com/office/powerpoint/2010/main" val="12290970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Divider 4">
    <p:spTree>
      <p:nvGrpSpPr>
        <p:cNvPr id="1" name=""/>
        <p:cNvGrpSpPr/>
        <p:nvPr/>
      </p:nvGrpSpPr>
      <p:grpSpPr>
        <a:xfrm>
          <a:off x="0" y="0"/>
          <a:ext cx="0" cy="0"/>
          <a:chOff x="0" y="0"/>
          <a:chExt cx="0" cy="0"/>
        </a:xfrm>
      </p:grpSpPr>
      <p:sp>
        <p:nvSpPr>
          <p:cNvPr id="4" name="Title Placeholder 1"/>
          <p:cNvSpPr>
            <a:spLocks noGrp="1"/>
          </p:cNvSpPr>
          <p:nvPr>
            <p:ph type="title"/>
          </p:nvPr>
        </p:nvSpPr>
        <p:spPr>
          <a:xfrm>
            <a:off x="457201" y="201168"/>
            <a:ext cx="8229600" cy="804672"/>
          </a:xfrm>
          <a:prstGeom prst="rect">
            <a:avLst/>
          </a:prstGeom>
          <a:noFill/>
          <a:ln w="9525">
            <a:noFill/>
            <a:miter lim="800000"/>
            <a:headEnd/>
            <a:tailEnd/>
          </a:ln>
          <a:effectLst/>
        </p:spPr>
        <p:txBody>
          <a:bodyPr vert="horz" wrap="square" lIns="0" tIns="36000" rIns="0" bIns="0" numCol="1" anchor="t" anchorCtr="0" compatLnSpc="1">
            <a:prstTxWarp prst="textNoShape">
              <a:avLst/>
            </a:prstTxWarp>
          </a:bodyPr>
          <a:lstStyle>
            <a:lvl1pPr algn="l">
              <a:defRPr/>
            </a:lvl1pPr>
          </a:lstStyle>
          <a:p>
            <a:pPr lvl="0" algn="l" fontAlgn="base">
              <a:lnSpc>
                <a:spcPct val="85000"/>
              </a:lnSpc>
              <a:spcAft>
                <a:spcPct val="0"/>
              </a:spcAft>
            </a:pPr>
            <a:r>
              <a:rPr lang="en-US" dirty="0"/>
              <a:t>Click to edit Master title style</a:t>
            </a:r>
          </a:p>
        </p:txBody>
      </p:sp>
      <p:pic>
        <p:nvPicPr>
          <p:cNvPr id="5123" name="Picture 3"/>
          <p:cNvPicPr>
            <a:picLocks noChangeAspect="1" noChangeArrowheads="1"/>
          </p:cNvPicPr>
          <p:nvPr userDrawn="1"/>
        </p:nvPicPr>
        <p:blipFill>
          <a:blip r:embed="rId2" cstate="print"/>
          <a:srcRect/>
          <a:stretch>
            <a:fillRect/>
          </a:stretch>
        </p:blipFill>
        <p:spPr bwMode="auto">
          <a:xfrm>
            <a:off x="447968" y="1058400"/>
            <a:ext cx="8238118" cy="5194800"/>
          </a:xfrm>
          <a:prstGeom prst="rect">
            <a:avLst/>
          </a:prstGeom>
          <a:noFill/>
          <a:ln w="9525">
            <a:noFill/>
            <a:miter lim="800000"/>
            <a:headEnd/>
            <a:tailEnd/>
          </a:ln>
          <a:effectLst/>
        </p:spPr>
      </p:pic>
    </p:spTree>
    <p:extLst>
      <p:ext uri="{BB962C8B-B14F-4D97-AF65-F5344CB8AC3E}">
        <p14:creationId xmlns:p14="http://schemas.microsoft.com/office/powerpoint/2010/main" val="15677374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Standard slide">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a:latin typeface="+mj-lt"/>
              </a:defRPr>
            </a:lvl1pPr>
          </a:lstStyle>
          <a:p>
            <a:r>
              <a:rPr lang="en-US" dirty="0"/>
              <a:t>Click to edit Master title style</a:t>
            </a:r>
            <a:endParaRPr lang="en-GB" dirty="0"/>
          </a:p>
        </p:txBody>
      </p:sp>
      <p:sp>
        <p:nvSpPr>
          <p:cNvPr id="3" name="Content Placeholder 2"/>
          <p:cNvSpPr>
            <a:spLocks noGrp="1"/>
          </p:cNvSpPr>
          <p:nvPr>
            <p:ph idx="1"/>
          </p:nvPr>
        </p:nvSpPr>
        <p:spPr>
          <a:xfrm>
            <a:off x="457201" y="1205485"/>
            <a:ext cx="8229600" cy="4918116"/>
          </a:xfrm>
        </p:spPr>
        <p:txBody>
          <a:bodyPr/>
          <a:lstStyle>
            <a:lvl1pPr>
              <a:defRPr sz="1709">
                <a:latin typeface="+mj-lt"/>
              </a:defRPr>
            </a:lvl1pPr>
            <a:lvl2pPr>
              <a:defRPr>
                <a:latin typeface="+mj-lt"/>
              </a:defRPr>
            </a:lvl2pPr>
            <a:lvl3pPr>
              <a:defRPr>
                <a:latin typeface="+mj-lt"/>
              </a:defRPr>
            </a:lvl3pPr>
            <a:lvl4pPr>
              <a:defRPr>
                <a:latin typeface="+mj-lt"/>
              </a:defRPr>
            </a:lvl4pPr>
            <a:lvl5pPr>
              <a:defRPr>
                <a:latin typeface="+mj-l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7" name="Line 10"/>
          <p:cNvSpPr>
            <a:spLocks noChangeShapeType="1"/>
          </p:cNvSpPr>
          <p:nvPr userDrawn="1"/>
        </p:nvSpPr>
        <p:spPr bwMode="auto">
          <a:xfrm>
            <a:off x="457201" y="1044000"/>
            <a:ext cx="8229600" cy="0"/>
          </a:xfrm>
          <a:prstGeom prst="line">
            <a:avLst/>
          </a:prstGeom>
          <a:noFill/>
          <a:ln w="19050">
            <a:solidFill>
              <a:schemeClr val="accent2"/>
            </a:solidFill>
            <a:round/>
            <a:headEnd/>
            <a:tailEnd/>
          </a:ln>
          <a:effectLst/>
        </p:spPr>
        <p:txBody>
          <a:bodyPr wrap="none"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1538" noProof="0" dirty="0">
              <a:solidFill>
                <a:schemeClr val="bg1"/>
              </a:solidFill>
              <a:latin typeface="EYInterstate" panose="02000503020000020004" pitchFamily="2" charset="0"/>
            </a:endParaRPr>
          </a:p>
        </p:txBody>
      </p:sp>
      <p:sp>
        <p:nvSpPr>
          <p:cNvPr id="8" name="Line 11"/>
          <p:cNvSpPr>
            <a:spLocks noChangeShapeType="1"/>
          </p:cNvSpPr>
          <p:nvPr userDrawn="1"/>
        </p:nvSpPr>
        <p:spPr bwMode="auto">
          <a:xfrm>
            <a:off x="457201" y="6242400"/>
            <a:ext cx="8229600" cy="0"/>
          </a:xfrm>
          <a:prstGeom prst="line">
            <a:avLst/>
          </a:prstGeom>
          <a:noFill/>
          <a:ln w="3175">
            <a:solidFill>
              <a:srgbClr val="808080"/>
            </a:solidFill>
            <a:round/>
            <a:headEnd/>
            <a:tailEnd/>
          </a:ln>
          <a:effectLst/>
        </p:spPr>
        <p:txBody>
          <a:bodyPr wrap="none"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1538" noProof="0" dirty="0">
              <a:solidFill>
                <a:schemeClr val="bg1"/>
              </a:solidFill>
              <a:latin typeface="EYInterstate" panose="02000503020000020004" pitchFamily="2" charset="0"/>
            </a:endParaRPr>
          </a:p>
        </p:txBody>
      </p:sp>
    </p:spTree>
    <p:extLst>
      <p:ext uri="{BB962C8B-B14F-4D97-AF65-F5344CB8AC3E}">
        <p14:creationId xmlns:p14="http://schemas.microsoft.com/office/powerpoint/2010/main" val="30065917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dirty="0"/>
              <a:t>Click to edit Master title style</a:t>
            </a:r>
            <a:endParaRPr lang="en-GB" dirty="0"/>
          </a:p>
        </p:txBody>
      </p:sp>
      <p:sp>
        <p:nvSpPr>
          <p:cNvPr id="7" name="Line 10"/>
          <p:cNvSpPr>
            <a:spLocks noChangeShapeType="1"/>
          </p:cNvSpPr>
          <p:nvPr userDrawn="1"/>
        </p:nvSpPr>
        <p:spPr bwMode="auto">
          <a:xfrm>
            <a:off x="457201" y="1044000"/>
            <a:ext cx="8229600" cy="0"/>
          </a:xfrm>
          <a:prstGeom prst="line">
            <a:avLst/>
          </a:prstGeom>
          <a:noFill/>
          <a:ln w="19050">
            <a:solidFill>
              <a:schemeClr val="accent2"/>
            </a:solidFill>
            <a:round/>
            <a:headEnd/>
            <a:tailEnd/>
          </a:ln>
          <a:effectLst/>
        </p:spPr>
        <p:txBody>
          <a:bodyPr wrap="none"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1538" noProof="0" dirty="0">
              <a:solidFill>
                <a:schemeClr val="bg1"/>
              </a:solidFill>
              <a:latin typeface="EYInterstate" panose="02000503020000020004" pitchFamily="2" charset="0"/>
            </a:endParaRPr>
          </a:p>
        </p:txBody>
      </p:sp>
      <p:sp>
        <p:nvSpPr>
          <p:cNvPr id="8" name="Line 11"/>
          <p:cNvSpPr>
            <a:spLocks noChangeShapeType="1"/>
          </p:cNvSpPr>
          <p:nvPr userDrawn="1"/>
        </p:nvSpPr>
        <p:spPr bwMode="auto">
          <a:xfrm>
            <a:off x="457201" y="6242400"/>
            <a:ext cx="8229600" cy="0"/>
          </a:xfrm>
          <a:prstGeom prst="line">
            <a:avLst/>
          </a:prstGeom>
          <a:noFill/>
          <a:ln w="3175">
            <a:solidFill>
              <a:srgbClr val="808080"/>
            </a:solidFill>
            <a:round/>
            <a:headEnd/>
            <a:tailEnd/>
          </a:ln>
          <a:effectLst/>
        </p:spPr>
        <p:txBody>
          <a:bodyPr wrap="none"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1538" noProof="0" dirty="0">
              <a:solidFill>
                <a:schemeClr val="bg1"/>
              </a:solidFill>
              <a:latin typeface="EYInterstate" panose="02000503020000020004" pitchFamily="2" charset="0"/>
            </a:endParaRPr>
          </a:p>
        </p:txBody>
      </p:sp>
    </p:spTree>
    <p:extLst>
      <p:ext uri="{BB962C8B-B14F-4D97-AF65-F5344CB8AC3E}">
        <p14:creationId xmlns:p14="http://schemas.microsoft.com/office/powerpoint/2010/main" val="22673632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itle">
  <p:cSld name="Cover">
    <p:spTree>
      <p:nvGrpSpPr>
        <p:cNvPr id="1" name=""/>
        <p:cNvGrpSpPr/>
        <p:nvPr/>
      </p:nvGrpSpPr>
      <p:grpSpPr>
        <a:xfrm>
          <a:off x="0" y="0"/>
          <a:ext cx="0" cy="0"/>
          <a:chOff x="0" y="0"/>
          <a:chExt cx="0" cy="0"/>
        </a:xfrm>
      </p:grpSpPr>
      <p:sp>
        <p:nvSpPr>
          <p:cNvPr id="2" name="Title 1"/>
          <p:cNvSpPr>
            <a:spLocks noGrp="1"/>
          </p:cNvSpPr>
          <p:nvPr>
            <p:ph type="ctrTitle"/>
          </p:nvPr>
        </p:nvSpPr>
        <p:spPr>
          <a:xfrm>
            <a:off x="2282560" y="757504"/>
            <a:ext cx="5490000" cy="860400"/>
          </a:xfrm>
        </p:spPr>
        <p:txBody>
          <a:bodyPr/>
          <a:lstStyle>
            <a:lvl1pPr>
              <a:defRPr>
                <a:solidFill>
                  <a:srgbClr val="000000"/>
                </a:solidFill>
              </a:defRPr>
            </a:lvl1pPr>
          </a:lstStyle>
          <a:p>
            <a:r>
              <a:rPr lang="en-US"/>
              <a:t>Click to edit Master title style</a:t>
            </a:r>
            <a:endParaRPr lang="en-GB" dirty="0"/>
          </a:p>
        </p:txBody>
      </p:sp>
      <p:sp>
        <p:nvSpPr>
          <p:cNvPr id="3" name="Subtitle 2"/>
          <p:cNvSpPr>
            <a:spLocks noGrp="1"/>
          </p:cNvSpPr>
          <p:nvPr>
            <p:ph type="subTitle" idx="1"/>
          </p:nvPr>
        </p:nvSpPr>
        <p:spPr>
          <a:xfrm>
            <a:off x="2282560" y="1753200"/>
            <a:ext cx="5490000" cy="968400"/>
          </a:xfrm>
        </p:spPr>
        <p:txBody>
          <a:bodyPr/>
          <a:lstStyle>
            <a:lvl1pPr marL="0" indent="0" algn="l">
              <a:buNone/>
              <a:defRPr sz="1891">
                <a:solidFill>
                  <a:srgbClr val="000000"/>
                </a:solidFill>
              </a:defRPr>
            </a:lvl1pPr>
            <a:lvl2pPr marL="0" indent="0" algn="l">
              <a:buNone/>
              <a:defRPr sz="1514">
                <a:solidFill>
                  <a:schemeClr val="tx1">
                    <a:tint val="75000"/>
                  </a:schemeClr>
                </a:solidFill>
              </a:defRPr>
            </a:lvl2pPr>
            <a:lvl3pPr marL="864927" indent="0" algn="ctr">
              <a:buNone/>
              <a:defRPr>
                <a:solidFill>
                  <a:schemeClr val="tx1">
                    <a:tint val="75000"/>
                  </a:schemeClr>
                </a:solidFill>
              </a:defRPr>
            </a:lvl3pPr>
            <a:lvl4pPr marL="1297392" indent="0" algn="ctr">
              <a:buNone/>
              <a:defRPr>
                <a:solidFill>
                  <a:schemeClr val="tx1">
                    <a:tint val="75000"/>
                  </a:schemeClr>
                </a:solidFill>
              </a:defRPr>
            </a:lvl4pPr>
            <a:lvl5pPr marL="1729856" indent="0" algn="ctr">
              <a:buNone/>
              <a:defRPr>
                <a:solidFill>
                  <a:schemeClr val="tx1">
                    <a:tint val="75000"/>
                  </a:schemeClr>
                </a:solidFill>
              </a:defRPr>
            </a:lvl5pPr>
            <a:lvl6pPr marL="2162319" indent="0" algn="ctr">
              <a:buNone/>
              <a:defRPr>
                <a:solidFill>
                  <a:schemeClr val="tx1">
                    <a:tint val="75000"/>
                  </a:schemeClr>
                </a:solidFill>
              </a:defRPr>
            </a:lvl6pPr>
            <a:lvl7pPr marL="2594783" indent="0" algn="ctr">
              <a:buNone/>
              <a:defRPr>
                <a:solidFill>
                  <a:schemeClr val="tx1">
                    <a:tint val="75000"/>
                  </a:schemeClr>
                </a:solidFill>
              </a:defRPr>
            </a:lvl7pPr>
            <a:lvl8pPr marL="3027247" indent="0" algn="ctr">
              <a:buNone/>
              <a:defRPr>
                <a:solidFill>
                  <a:schemeClr val="tx1">
                    <a:tint val="75000"/>
                  </a:schemeClr>
                </a:solidFill>
              </a:defRPr>
            </a:lvl8pPr>
            <a:lvl9pPr marL="3459711" indent="0" algn="ctr">
              <a:buNone/>
              <a:defRPr>
                <a:solidFill>
                  <a:schemeClr val="tx1">
                    <a:tint val="75000"/>
                  </a:schemeClr>
                </a:solidFill>
              </a:defRPr>
            </a:lvl9pPr>
          </a:lstStyle>
          <a:p>
            <a:r>
              <a:rPr lang="en-US"/>
              <a:t>Click to edit Master subtitle style</a:t>
            </a:r>
            <a:endParaRPr lang="en-GB" dirty="0"/>
          </a:p>
        </p:txBody>
      </p:sp>
    </p:spTree>
    <p:extLst>
      <p:ext uri="{BB962C8B-B14F-4D97-AF65-F5344CB8AC3E}">
        <p14:creationId xmlns:p14="http://schemas.microsoft.com/office/powerpoint/2010/main" val="38054476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cSld name="Divider 1">
    <p:spTree>
      <p:nvGrpSpPr>
        <p:cNvPr id="1" name=""/>
        <p:cNvGrpSpPr/>
        <p:nvPr/>
      </p:nvGrpSpPr>
      <p:grpSpPr>
        <a:xfrm>
          <a:off x="0" y="0"/>
          <a:ext cx="0" cy="0"/>
          <a:chOff x="0" y="0"/>
          <a:chExt cx="0" cy="0"/>
        </a:xfrm>
      </p:grpSpPr>
    </p:spTree>
    <p:extLst>
      <p:ext uri="{BB962C8B-B14F-4D97-AF65-F5344CB8AC3E}">
        <p14:creationId xmlns:p14="http://schemas.microsoft.com/office/powerpoint/2010/main" val="239308406"/>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1_Standard slide">
    <p:spTree>
      <p:nvGrpSpPr>
        <p:cNvPr id="1" name=""/>
        <p:cNvGrpSpPr/>
        <p:nvPr/>
      </p:nvGrpSpPr>
      <p:grpSpPr>
        <a:xfrm>
          <a:off x="0" y="0"/>
          <a:ext cx="0" cy="0"/>
          <a:chOff x="0" y="0"/>
          <a:chExt cx="0" cy="0"/>
        </a:xfrm>
      </p:grpSpPr>
      <p:sp>
        <p:nvSpPr>
          <p:cNvPr id="2" name="Title 1"/>
          <p:cNvSpPr>
            <a:spLocks noGrp="1"/>
          </p:cNvSpPr>
          <p:nvPr>
            <p:ph type="title"/>
          </p:nvPr>
        </p:nvSpPr>
        <p:spPr>
          <a:xfrm>
            <a:off x="466506" y="274638"/>
            <a:ext cx="8229600" cy="779462"/>
          </a:xfrm>
        </p:spPr>
        <p:txBody>
          <a:bodyPr vert="horz" lIns="0" tIns="0" rIns="0" bIns="0" rtlCol="0" anchor="ctr" anchorCtr="0">
            <a:noAutofit/>
          </a:bodyPr>
          <a:lstStyle>
            <a:lvl1pPr>
              <a:defRPr lang="en-GB" dirty="0">
                <a:solidFill>
                  <a:schemeClr val="tx1"/>
                </a:solidFill>
              </a:defRPr>
            </a:lvl1pPr>
          </a:lstStyle>
          <a:p>
            <a:pPr lvl="0"/>
            <a:r>
              <a:rPr lang="en-US" dirty="0"/>
              <a:t>Click to edit Master title style</a:t>
            </a:r>
            <a:endParaRPr lang="en-GB" dirty="0"/>
          </a:p>
        </p:txBody>
      </p:sp>
      <p:sp>
        <p:nvSpPr>
          <p:cNvPr id="7" name="Line 10"/>
          <p:cNvSpPr>
            <a:spLocks noChangeShapeType="1"/>
          </p:cNvSpPr>
          <p:nvPr userDrawn="1"/>
        </p:nvSpPr>
        <p:spPr bwMode="auto">
          <a:xfrm>
            <a:off x="466506" y="1044000"/>
            <a:ext cx="8229600" cy="0"/>
          </a:xfrm>
          <a:prstGeom prst="line">
            <a:avLst/>
          </a:prstGeom>
          <a:noFill/>
          <a:ln w="19050">
            <a:solidFill>
              <a:schemeClr val="accent2"/>
            </a:solidFill>
            <a:round/>
            <a:headEnd/>
            <a:tailEnd/>
          </a:ln>
          <a:effectLst/>
        </p:spPr>
        <p:txBody>
          <a:bodyPr wrap="none"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1538" noProof="0" dirty="0">
              <a:solidFill>
                <a:schemeClr val="tx1"/>
              </a:solidFill>
              <a:latin typeface="EYInterstate" panose="02000503020000020004" pitchFamily="2" charset="0"/>
            </a:endParaRPr>
          </a:p>
        </p:txBody>
      </p:sp>
      <p:sp>
        <p:nvSpPr>
          <p:cNvPr id="10" name="Content Placeholder 2"/>
          <p:cNvSpPr>
            <a:spLocks noGrp="1"/>
          </p:cNvSpPr>
          <p:nvPr>
            <p:ph idx="1"/>
          </p:nvPr>
        </p:nvSpPr>
        <p:spPr>
          <a:xfrm>
            <a:off x="466506" y="1425600"/>
            <a:ext cx="8229600" cy="4698000"/>
          </a:xfrm>
          <a:prstGeom prst="rect">
            <a:avLst/>
          </a:prstGeom>
        </p:spPr>
        <p:txBody>
          <a:bodyPr lIns="0"/>
          <a:lstStyle>
            <a:lvl1pPr marL="225235" indent="-225235">
              <a:defRPr sz="1368">
                <a:solidFill>
                  <a:schemeClr val="tx1"/>
                </a:solidFill>
                <a:latin typeface="+mj-lt"/>
              </a:defRPr>
            </a:lvl1pPr>
            <a:lvl2pPr marL="385341" indent="-143825">
              <a:defRPr sz="1368">
                <a:solidFill>
                  <a:schemeClr val="tx1"/>
                </a:solidFill>
                <a:latin typeface="+mj-lt"/>
              </a:defRPr>
            </a:lvl2pPr>
            <a:lvl3pPr marL="535951" indent="-157393">
              <a:defRPr sz="1368">
                <a:solidFill>
                  <a:schemeClr val="tx1"/>
                </a:solidFill>
                <a:latin typeface="+mj-lt"/>
              </a:defRPr>
            </a:lvl3pPr>
            <a:lvl4pPr marL="691986" indent="-143825">
              <a:defRPr sz="1368">
                <a:solidFill>
                  <a:schemeClr val="tx1"/>
                </a:solidFill>
                <a:latin typeface="+mj-lt"/>
              </a:defRPr>
            </a:lvl4pPr>
            <a:lvl5pPr marL="841238" indent="-149252">
              <a:defRPr sz="1368">
                <a:solidFill>
                  <a:schemeClr val="tx1"/>
                </a:solidFill>
                <a:latin typeface="+mj-l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29666566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D6501F-1F8A-4813-9719-23F67A669F36}"/>
              </a:ext>
            </a:extLst>
          </p:cNvPr>
          <p:cNvSpPr>
            <a:spLocks noGrp="1"/>
          </p:cNvSpPr>
          <p:nvPr>
            <p:ph type="title"/>
          </p:nvPr>
        </p:nvSpPr>
        <p:spPr/>
        <p:txBody>
          <a:bodyPr/>
          <a:lstStyle/>
          <a:p>
            <a:r>
              <a:rPr lang="en-US"/>
              <a:t>Click to edit Master title style</a:t>
            </a:r>
            <a:endParaRPr lang="en-IN"/>
          </a:p>
        </p:txBody>
      </p:sp>
    </p:spTree>
    <p:extLst>
      <p:ext uri="{BB962C8B-B14F-4D97-AF65-F5344CB8AC3E}">
        <p14:creationId xmlns:p14="http://schemas.microsoft.com/office/powerpoint/2010/main" val="18870007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1" y="274638"/>
            <a:ext cx="8229600" cy="779462"/>
          </a:xfrm>
          <a:prstGeom prst="rect">
            <a:avLst/>
          </a:prstGeom>
        </p:spPr>
        <p:txBody>
          <a:bodyPr vert="horz" lIns="0" tIns="0" rIns="0" bIns="0" rtlCol="0" anchor="ctr" anchorCtr="0">
            <a:noAutofit/>
          </a:bodyPr>
          <a:lstStyle/>
          <a:p>
            <a:r>
              <a:rPr lang="en-US" dirty="0"/>
              <a:t>Click to edit Master title style</a:t>
            </a:r>
            <a:endParaRPr lang="en-GB" dirty="0"/>
          </a:p>
        </p:txBody>
      </p:sp>
      <p:sp>
        <p:nvSpPr>
          <p:cNvPr id="3" name="Text Placeholder 2"/>
          <p:cNvSpPr>
            <a:spLocks noGrp="1"/>
          </p:cNvSpPr>
          <p:nvPr>
            <p:ph type="body" idx="1"/>
          </p:nvPr>
        </p:nvSpPr>
        <p:spPr>
          <a:xfrm>
            <a:off x="457201" y="1205485"/>
            <a:ext cx="8229600" cy="4918116"/>
          </a:xfrm>
          <a:prstGeom prst="rect">
            <a:avLst/>
          </a:prstGeom>
        </p:spPr>
        <p:txBody>
          <a:bodyPr vert="horz" lIns="0" tIns="0" rIns="0" bIns="0" rtlCol="0" anchor="t" anchorCtr="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7" name="TextBox 6">
            <a:extLst>
              <a:ext uri="{FF2B5EF4-FFF2-40B4-BE49-F238E27FC236}">
                <a16:creationId xmlns:a16="http://schemas.microsoft.com/office/drawing/2014/main" id="{7595C211-D781-4670-A0A7-64A38BCADFDE}"/>
              </a:ext>
            </a:extLst>
          </p:cNvPr>
          <p:cNvSpPr txBox="1"/>
          <p:nvPr userDrawn="1"/>
        </p:nvSpPr>
        <p:spPr>
          <a:xfrm>
            <a:off x="367432" y="6395054"/>
            <a:ext cx="722376" cy="201168"/>
          </a:xfrm>
          <a:prstGeom prst="rect">
            <a:avLst/>
          </a:prstGeom>
          <a:noFill/>
        </p:spPr>
        <p:txBody>
          <a:bodyPr vert="horz" wrap="square" lIns="0" tIns="0" rIns="0" bIns="0" rtlCol="0" anchor="t" anchorCtr="0">
            <a:noAutofit/>
          </a:bodyPr>
          <a:lstStyle/>
          <a:p>
            <a:r>
              <a:rPr lang="en-GB" sz="1100" dirty="0">
                <a:solidFill>
                  <a:schemeClr val="tx1"/>
                </a:solidFill>
                <a:latin typeface="+mn-lt"/>
                <a:cs typeface="Arial" pitchFamily="34" charset="0"/>
              </a:rPr>
              <a:t>Page </a:t>
            </a:r>
            <a:fld id="{9AE4D82F-B047-469B-AC52-A46321747EAF}" type="slidenum">
              <a:rPr lang="en-GB" sz="1100" smtClean="0">
                <a:solidFill>
                  <a:schemeClr val="tx1"/>
                </a:solidFill>
                <a:latin typeface="+mn-lt"/>
                <a:cs typeface="Arial" pitchFamily="34" charset="0"/>
              </a:rPr>
              <a:pPr/>
              <a:t>‹#›</a:t>
            </a:fld>
            <a:endParaRPr lang="en-GB" sz="1100" dirty="0">
              <a:solidFill>
                <a:schemeClr val="tx1"/>
              </a:solidFill>
              <a:latin typeface="+mn-lt"/>
              <a:cs typeface="Arial" pitchFamily="34" charset="0"/>
            </a:endParaRPr>
          </a:p>
        </p:txBody>
      </p:sp>
    </p:spTree>
    <p:extLst>
      <p:ext uri="{BB962C8B-B14F-4D97-AF65-F5344CB8AC3E}">
        <p14:creationId xmlns:p14="http://schemas.microsoft.com/office/powerpoint/2010/main" val="2114139145"/>
      </p:ext>
    </p:extLst>
  </p:cSld>
  <p:clrMap bg1="lt1" tx1="dk1" bg2="lt2" tx2="dk2" accent1="accent1" accent2="accent2" accent3="accent3" accent4="accent4" accent5="accent5" accent6="accent6" hlink="hlink" folHlink="folHlink"/>
  <p:sldLayoutIdLst>
    <p:sldLayoutId id="2147483951" r:id="rId1"/>
    <p:sldLayoutId id="2147483952" r:id="rId2"/>
    <p:sldLayoutId id="2147483953" r:id="rId3"/>
    <p:sldLayoutId id="2147483956" r:id="rId4"/>
    <p:sldLayoutId id="2147483958" r:id="rId5"/>
    <p:sldLayoutId id="2147483994" r:id="rId6"/>
    <p:sldLayoutId id="2147483995" r:id="rId7"/>
    <p:sldLayoutId id="2147483996" r:id="rId8"/>
  </p:sldLayoutIdLst>
  <p:hf sldNum="0" hdr="0"/>
  <p:txStyles>
    <p:titleStyle>
      <a:lvl1pPr algn="l" defTabSz="781538" rtl="0" eaLnBrk="1" latinLnBrk="0" hangingPunct="1">
        <a:lnSpc>
          <a:spcPct val="85000"/>
        </a:lnSpc>
        <a:spcBef>
          <a:spcPct val="0"/>
        </a:spcBef>
        <a:buNone/>
        <a:defRPr sz="2564" b="1" kern="1200">
          <a:solidFill>
            <a:schemeClr val="tx1"/>
          </a:solidFill>
          <a:latin typeface="+mj-lt"/>
          <a:ea typeface="+mj-ea"/>
          <a:cs typeface="Arial" pitchFamily="34" charset="0"/>
        </a:defRPr>
      </a:lvl1pPr>
    </p:titleStyle>
    <p:bodyStyle>
      <a:lvl1pPr marL="230662" indent="-230662" algn="l" defTabSz="781538" rtl="0" eaLnBrk="1" latinLnBrk="0" hangingPunct="1">
        <a:lnSpc>
          <a:spcPct val="120000"/>
        </a:lnSpc>
        <a:spcBef>
          <a:spcPts val="0"/>
        </a:spcBef>
        <a:spcAft>
          <a:spcPts val="684"/>
        </a:spcAft>
        <a:buClr>
          <a:schemeClr val="accent2"/>
        </a:buClr>
        <a:buSzPct val="70000"/>
        <a:buFont typeface="Arial" pitchFamily="34" charset="0"/>
        <a:buChar char="►"/>
        <a:defRPr sz="1709" kern="1200">
          <a:solidFill>
            <a:schemeClr val="tx1"/>
          </a:solidFill>
          <a:latin typeface="+mj-lt"/>
          <a:ea typeface="+mn-ea"/>
          <a:cs typeface="+mn-cs"/>
        </a:defRPr>
      </a:lvl1pPr>
      <a:lvl2pPr marL="461324" indent="-230662" algn="l" defTabSz="781538" rtl="0" eaLnBrk="1" latinLnBrk="0" hangingPunct="1">
        <a:lnSpc>
          <a:spcPct val="120000"/>
        </a:lnSpc>
        <a:spcBef>
          <a:spcPts val="0"/>
        </a:spcBef>
        <a:spcAft>
          <a:spcPts val="684"/>
        </a:spcAft>
        <a:buClr>
          <a:schemeClr val="accent2"/>
        </a:buClr>
        <a:buSzPct val="70000"/>
        <a:buFont typeface="Arial" pitchFamily="34" charset="0"/>
        <a:buChar char="►"/>
        <a:defRPr sz="1538" kern="1200">
          <a:solidFill>
            <a:schemeClr val="tx1"/>
          </a:solidFill>
          <a:latin typeface="+mj-lt"/>
          <a:ea typeface="+mn-ea"/>
          <a:cs typeface="+mn-cs"/>
        </a:defRPr>
      </a:lvl2pPr>
      <a:lvl3pPr marL="686559" indent="-225235" algn="l" defTabSz="781538" rtl="0" eaLnBrk="1" latinLnBrk="0" hangingPunct="1">
        <a:lnSpc>
          <a:spcPct val="120000"/>
        </a:lnSpc>
        <a:spcBef>
          <a:spcPts val="0"/>
        </a:spcBef>
        <a:spcAft>
          <a:spcPts val="684"/>
        </a:spcAft>
        <a:buClr>
          <a:schemeClr val="accent2"/>
        </a:buClr>
        <a:buSzPct val="70000"/>
        <a:buFont typeface="Arial" pitchFamily="34" charset="0"/>
        <a:buChar char="►"/>
        <a:defRPr sz="1368" kern="1200">
          <a:solidFill>
            <a:schemeClr val="tx1"/>
          </a:solidFill>
          <a:latin typeface="+mj-lt"/>
          <a:ea typeface="+mn-ea"/>
          <a:cs typeface="+mn-cs"/>
        </a:defRPr>
      </a:lvl3pPr>
      <a:lvl4pPr marL="922649" indent="-230662" algn="l" defTabSz="781538" rtl="0" eaLnBrk="1" latinLnBrk="0" hangingPunct="1">
        <a:lnSpc>
          <a:spcPct val="120000"/>
        </a:lnSpc>
        <a:spcBef>
          <a:spcPts val="0"/>
        </a:spcBef>
        <a:spcAft>
          <a:spcPts val="684"/>
        </a:spcAft>
        <a:buClr>
          <a:schemeClr val="accent2"/>
        </a:buClr>
        <a:buSzPct val="70000"/>
        <a:buFont typeface="Arial" pitchFamily="34" charset="0"/>
        <a:buChar char="►"/>
        <a:defRPr sz="1197" kern="1200">
          <a:solidFill>
            <a:schemeClr val="tx1"/>
          </a:solidFill>
          <a:latin typeface="+mj-lt"/>
          <a:ea typeface="+mn-ea"/>
          <a:cs typeface="+mn-cs"/>
        </a:defRPr>
      </a:lvl4pPr>
      <a:lvl5pPr marL="1153311" indent="-230662" algn="l" defTabSz="781538" rtl="0" eaLnBrk="1" latinLnBrk="0" hangingPunct="1">
        <a:lnSpc>
          <a:spcPct val="120000"/>
        </a:lnSpc>
        <a:spcBef>
          <a:spcPts val="0"/>
        </a:spcBef>
        <a:spcAft>
          <a:spcPts val="684"/>
        </a:spcAft>
        <a:buClr>
          <a:schemeClr val="accent2"/>
        </a:buClr>
        <a:buSzPct val="70000"/>
        <a:buFont typeface="Arial" pitchFamily="34" charset="0"/>
        <a:buChar char="►"/>
        <a:defRPr sz="1197" kern="1200">
          <a:solidFill>
            <a:schemeClr val="tx1"/>
          </a:solidFill>
          <a:latin typeface="+mj-lt"/>
          <a:ea typeface="+mn-ea"/>
          <a:cs typeface="+mn-cs"/>
        </a:defRPr>
      </a:lvl5pPr>
      <a:lvl6pPr marL="2149229" indent="-195384" algn="l" defTabSz="781538" rtl="0" eaLnBrk="1" latinLnBrk="0" hangingPunct="1">
        <a:spcBef>
          <a:spcPct val="20000"/>
        </a:spcBef>
        <a:buFont typeface="Arial" pitchFamily="34" charset="0"/>
        <a:buChar char="•"/>
        <a:defRPr sz="1709" kern="1200">
          <a:solidFill>
            <a:schemeClr val="tx1"/>
          </a:solidFill>
          <a:latin typeface="+mn-lt"/>
          <a:ea typeface="+mn-ea"/>
          <a:cs typeface="+mn-cs"/>
        </a:defRPr>
      </a:lvl6pPr>
      <a:lvl7pPr marL="2539997" indent="-195384" algn="l" defTabSz="781538" rtl="0" eaLnBrk="1" latinLnBrk="0" hangingPunct="1">
        <a:spcBef>
          <a:spcPct val="20000"/>
        </a:spcBef>
        <a:buFont typeface="Arial" pitchFamily="34" charset="0"/>
        <a:buChar char="•"/>
        <a:defRPr sz="1709" kern="1200">
          <a:solidFill>
            <a:schemeClr val="tx1"/>
          </a:solidFill>
          <a:latin typeface="+mn-lt"/>
          <a:ea typeface="+mn-ea"/>
          <a:cs typeface="+mn-cs"/>
        </a:defRPr>
      </a:lvl7pPr>
      <a:lvl8pPr marL="2930766" indent="-195384" algn="l" defTabSz="781538" rtl="0" eaLnBrk="1" latinLnBrk="0" hangingPunct="1">
        <a:spcBef>
          <a:spcPct val="20000"/>
        </a:spcBef>
        <a:buFont typeface="Arial" pitchFamily="34" charset="0"/>
        <a:buChar char="•"/>
        <a:defRPr sz="1709" kern="1200">
          <a:solidFill>
            <a:schemeClr val="tx1"/>
          </a:solidFill>
          <a:latin typeface="+mn-lt"/>
          <a:ea typeface="+mn-ea"/>
          <a:cs typeface="+mn-cs"/>
        </a:defRPr>
      </a:lvl8pPr>
      <a:lvl9pPr marL="3321535" indent="-195384" algn="l" defTabSz="781538" rtl="0" eaLnBrk="1" latinLnBrk="0" hangingPunct="1">
        <a:spcBef>
          <a:spcPct val="20000"/>
        </a:spcBef>
        <a:buFont typeface="Arial" pitchFamily="34" charset="0"/>
        <a:buChar char="•"/>
        <a:defRPr sz="1709" kern="1200">
          <a:solidFill>
            <a:schemeClr val="tx1"/>
          </a:solidFill>
          <a:latin typeface="+mn-lt"/>
          <a:ea typeface="+mn-ea"/>
          <a:cs typeface="+mn-cs"/>
        </a:defRPr>
      </a:lvl9pPr>
    </p:bodyStyle>
    <p:otherStyle>
      <a:defPPr>
        <a:defRPr lang="en-US"/>
      </a:defPPr>
      <a:lvl1pPr marL="0" algn="l" defTabSz="781538" rtl="0" eaLnBrk="1" latinLnBrk="0" hangingPunct="1">
        <a:defRPr sz="1538" kern="1200">
          <a:solidFill>
            <a:schemeClr val="tx1"/>
          </a:solidFill>
          <a:latin typeface="+mn-lt"/>
          <a:ea typeface="+mn-ea"/>
          <a:cs typeface="+mn-cs"/>
        </a:defRPr>
      </a:lvl1pPr>
      <a:lvl2pPr marL="390769" algn="l" defTabSz="781538" rtl="0" eaLnBrk="1" latinLnBrk="0" hangingPunct="1">
        <a:defRPr sz="1538" kern="1200">
          <a:solidFill>
            <a:schemeClr val="tx1"/>
          </a:solidFill>
          <a:latin typeface="+mn-lt"/>
          <a:ea typeface="+mn-ea"/>
          <a:cs typeface="+mn-cs"/>
        </a:defRPr>
      </a:lvl2pPr>
      <a:lvl3pPr marL="781538" algn="l" defTabSz="781538" rtl="0" eaLnBrk="1" latinLnBrk="0" hangingPunct="1">
        <a:defRPr sz="1538" kern="1200">
          <a:solidFill>
            <a:schemeClr val="tx1"/>
          </a:solidFill>
          <a:latin typeface="+mn-lt"/>
          <a:ea typeface="+mn-ea"/>
          <a:cs typeface="+mn-cs"/>
        </a:defRPr>
      </a:lvl3pPr>
      <a:lvl4pPr marL="1172307" algn="l" defTabSz="781538" rtl="0" eaLnBrk="1" latinLnBrk="0" hangingPunct="1">
        <a:defRPr sz="1538" kern="1200">
          <a:solidFill>
            <a:schemeClr val="tx1"/>
          </a:solidFill>
          <a:latin typeface="+mn-lt"/>
          <a:ea typeface="+mn-ea"/>
          <a:cs typeface="+mn-cs"/>
        </a:defRPr>
      </a:lvl4pPr>
      <a:lvl5pPr marL="1563075" algn="l" defTabSz="781538" rtl="0" eaLnBrk="1" latinLnBrk="0" hangingPunct="1">
        <a:defRPr sz="1538" kern="1200">
          <a:solidFill>
            <a:schemeClr val="tx1"/>
          </a:solidFill>
          <a:latin typeface="+mn-lt"/>
          <a:ea typeface="+mn-ea"/>
          <a:cs typeface="+mn-cs"/>
        </a:defRPr>
      </a:lvl5pPr>
      <a:lvl6pPr marL="1953844" algn="l" defTabSz="781538" rtl="0" eaLnBrk="1" latinLnBrk="0" hangingPunct="1">
        <a:defRPr sz="1538" kern="1200">
          <a:solidFill>
            <a:schemeClr val="tx1"/>
          </a:solidFill>
          <a:latin typeface="+mn-lt"/>
          <a:ea typeface="+mn-ea"/>
          <a:cs typeface="+mn-cs"/>
        </a:defRPr>
      </a:lvl6pPr>
      <a:lvl7pPr marL="2344613" algn="l" defTabSz="781538" rtl="0" eaLnBrk="1" latinLnBrk="0" hangingPunct="1">
        <a:defRPr sz="1538" kern="1200">
          <a:solidFill>
            <a:schemeClr val="tx1"/>
          </a:solidFill>
          <a:latin typeface="+mn-lt"/>
          <a:ea typeface="+mn-ea"/>
          <a:cs typeface="+mn-cs"/>
        </a:defRPr>
      </a:lvl7pPr>
      <a:lvl8pPr marL="2735382" algn="l" defTabSz="781538" rtl="0" eaLnBrk="1" latinLnBrk="0" hangingPunct="1">
        <a:defRPr sz="1538" kern="1200">
          <a:solidFill>
            <a:schemeClr val="tx1"/>
          </a:solidFill>
          <a:latin typeface="+mn-lt"/>
          <a:ea typeface="+mn-ea"/>
          <a:cs typeface="+mn-cs"/>
        </a:defRPr>
      </a:lvl8pPr>
      <a:lvl9pPr marL="3126151" algn="l" defTabSz="781538" rtl="0" eaLnBrk="1" latinLnBrk="0" hangingPunct="1">
        <a:defRPr sz="1538"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svg"/><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image" Target="../media/image3.svg"/><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image" Target="../media/image3.svg"/><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image" Target="../media/image3.svg"/><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image" Target="../media/image3.svg"/><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image" Target="../media/image3.svg"/><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2" Type="http://schemas.openxmlformats.org/officeDocument/2006/relationships/image" Target="../media/image3.svg"/><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2" Type="http://schemas.openxmlformats.org/officeDocument/2006/relationships/image" Target="../media/image3.svg"/><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2" Type="http://schemas.openxmlformats.org/officeDocument/2006/relationships/image" Target="../media/image3.svg"/><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2" Type="http://schemas.openxmlformats.org/officeDocument/2006/relationships/image" Target="../media/image3.svg"/><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4.xml.rels><?xml version="1.0" encoding="UTF-8" standalone="yes"?>
<Relationships xmlns="http://schemas.openxmlformats.org/package/2006/relationships"><Relationship Id="rId2" Type="http://schemas.openxmlformats.org/officeDocument/2006/relationships/image" Target="../media/image3.svg"/><Relationship Id="rId1" Type="http://schemas.openxmlformats.org/officeDocument/2006/relationships/slideLayout" Target="../slideLayouts/slideLayout3.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ctrTitle"/>
          </p:nvPr>
        </p:nvSpPr>
        <p:spPr>
          <a:xfrm>
            <a:off x="2235260" y="1667721"/>
            <a:ext cx="6298079" cy="813908"/>
          </a:xfrm>
        </p:spPr>
        <p:txBody>
          <a:bodyPr/>
          <a:lstStyle/>
          <a:p>
            <a:r>
              <a:rPr lang="en-IN" altLang="en-US" sz="3200" dirty="0">
                <a:latin typeface="Arial" panose="020B0604020202020204" pitchFamily="34" charset="0"/>
              </a:rPr>
              <a:t>Partnership &amp; LLP Structuring: Admission, Retirement, Dissolution, Conversions and Capital Realignment</a:t>
            </a:r>
          </a:p>
        </p:txBody>
      </p:sp>
      <p:sp>
        <p:nvSpPr>
          <p:cNvPr id="5" name="Rectangle 6"/>
          <p:cNvSpPr txBox="1">
            <a:spLocks noChangeArrowheads="1"/>
          </p:cNvSpPr>
          <p:nvPr/>
        </p:nvSpPr>
        <p:spPr>
          <a:xfrm>
            <a:off x="2035274" y="4626989"/>
            <a:ext cx="5242345" cy="45719"/>
          </a:xfrm>
          <a:prstGeom prst="rect">
            <a:avLst/>
          </a:prstGeom>
        </p:spPr>
        <p:txBody>
          <a:bodyPr/>
          <a:lstStyle>
            <a:lvl1pPr marL="0" indent="0" algn="l" defTabSz="781538" rtl="0" eaLnBrk="1" latinLnBrk="0" hangingPunct="1">
              <a:spcBef>
                <a:spcPct val="20000"/>
              </a:spcBef>
              <a:buClr>
                <a:schemeClr val="accent2"/>
              </a:buClr>
              <a:buSzPct val="70000"/>
              <a:buFont typeface="Arial" pitchFamily="34" charset="0"/>
              <a:buNone/>
              <a:defRPr sz="1709" kern="1200">
                <a:solidFill>
                  <a:schemeClr val="bg2"/>
                </a:solidFill>
                <a:latin typeface="EYInterstate Light" pitchFamily="2" charset="0"/>
                <a:ea typeface="+mn-ea"/>
                <a:cs typeface="+mn-cs"/>
              </a:defRPr>
            </a:lvl1pPr>
            <a:lvl2pPr marL="0" indent="0" algn="l" defTabSz="781538" rtl="0" eaLnBrk="1" latinLnBrk="0" hangingPunct="1">
              <a:spcBef>
                <a:spcPct val="20000"/>
              </a:spcBef>
              <a:buClr>
                <a:schemeClr val="accent2"/>
              </a:buClr>
              <a:buSzPct val="70000"/>
              <a:buFont typeface="Arial" pitchFamily="34" charset="0"/>
              <a:buNone/>
              <a:defRPr sz="1368" kern="1200">
                <a:solidFill>
                  <a:schemeClr val="tx1">
                    <a:tint val="75000"/>
                  </a:schemeClr>
                </a:solidFill>
                <a:latin typeface="EYInterstate Light" pitchFamily="2" charset="0"/>
                <a:ea typeface="+mn-ea"/>
                <a:cs typeface="+mn-cs"/>
              </a:defRPr>
            </a:lvl2pPr>
            <a:lvl3pPr marL="781538" indent="0" algn="ctr" defTabSz="781538" rtl="0" eaLnBrk="1" latinLnBrk="0" hangingPunct="1">
              <a:spcBef>
                <a:spcPct val="20000"/>
              </a:spcBef>
              <a:buClr>
                <a:schemeClr val="accent2"/>
              </a:buClr>
              <a:buSzPct val="70000"/>
              <a:buFont typeface="Arial" pitchFamily="34" charset="0"/>
              <a:buNone/>
              <a:defRPr sz="1026" kern="1200">
                <a:solidFill>
                  <a:schemeClr val="tx1">
                    <a:tint val="75000"/>
                  </a:schemeClr>
                </a:solidFill>
                <a:latin typeface="EYInterstate Light" pitchFamily="2" charset="0"/>
                <a:ea typeface="+mn-ea"/>
                <a:cs typeface="+mn-cs"/>
              </a:defRPr>
            </a:lvl3pPr>
            <a:lvl4pPr marL="1172307" indent="0" algn="ctr" defTabSz="781538" rtl="0" eaLnBrk="1" latinLnBrk="0" hangingPunct="1">
              <a:spcBef>
                <a:spcPct val="20000"/>
              </a:spcBef>
              <a:buClr>
                <a:schemeClr val="accent2"/>
              </a:buClr>
              <a:buSzPct val="70000"/>
              <a:buFont typeface="Arial" pitchFamily="34" charset="0"/>
              <a:buNone/>
              <a:defRPr sz="1026" kern="1200">
                <a:solidFill>
                  <a:schemeClr val="tx1">
                    <a:tint val="75000"/>
                  </a:schemeClr>
                </a:solidFill>
                <a:latin typeface="EYInterstate Light" pitchFamily="2" charset="0"/>
                <a:ea typeface="+mn-ea"/>
                <a:cs typeface="+mn-cs"/>
              </a:defRPr>
            </a:lvl4pPr>
            <a:lvl5pPr marL="1563075" indent="0" algn="ctr" defTabSz="781538" rtl="0" eaLnBrk="1" latinLnBrk="0" hangingPunct="1">
              <a:spcBef>
                <a:spcPct val="20000"/>
              </a:spcBef>
              <a:buClr>
                <a:schemeClr val="accent2"/>
              </a:buClr>
              <a:buSzPct val="70000"/>
              <a:buFont typeface="Arial" pitchFamily="34" charset="0"/>
              <a:buNone/>
              <a:defRPr sz="1026" kern="1200">
                <a:solidFill>
                  <a:schemeClr val="tx1">
                    <a:tint val="75000"/>
                  </a:schemeClr>
                </a:solidFill>
                <a:latin typeface="EYInterstate Light" pitchFamily="2" charset="0"/>
                <a:ea typeface="+mn-ea"/>
                <a:cs typeface="+mn-cs"/>
              </a:defRPr>
            </a:lvl5pPr>
            <a:lvl6pPr marL="1953844" indent="0" algn="ctr" defTabSz="781538" rtl="0" eaLnBrk="1" latinLnBrk="0" hangingPunct="1">
              <a:spcBef>
                <a:spcPct val="20000"/>
              </a:spcBef>
              <a:buFont typeface="Arial" pitchFamily="34" charset="0"/>
              <a:buNone/>
              <a:defRPr sz="1709" kern="1200">
                <a:solidFill>
                  <a:schemeClr val="tx1">
                    <a:tint val="75000"/>
                  </a:schemeClr>
                </a:solidFill>
                <a:latin typeface="+mn-lt"/>
                <a:ea typeface="+mn-ea"/>
                <a:cs typeface="+mn-cs"/>
              </a:defRPr>
            </a:lvl6pPr>
            <a:lvl7pPr marL="2344613" indent="0" algn="ctr" defTabSz="781538" rtl="0" eaLnBrk="1" latinLnBrk="0" hangingPunct="1">
              <a:spcBef>
                <a:spcPct val="20000"/>
              </a:spcBef>
              <a:buFont typeface="Arial" pitchFamily="34" charset="0"/>
              <a:buNone/>
              <a:defRPr sz="1709" kern="1200">
                <a:solidFill>
                  <a:schemeClr val="tx1">
                    <a:tint val="75000"/>
                  </a:schemeClr>
                </a:solidFill>
                <a:latin typeface="+mn-lt"/>
                <a:ea typeface="+mn-ea"/>
                <a:cs typeface="+mn-cs"/>
              </a:defRPr>
            </a:lvl7pPr>
            <a:lvl8pPr marL="2735382" indent="0" algn="ctr" defTabSz="781538" rtl="0" eaLnBrk="1" latinLnBrk="0" hangingPunct="1">
              <a:spcBef>
                <a:spcPct val="20000"/>
              </a:spcBef>
              <a:buFont typeface="Arial" pitchFamily="34" charset="0"/>
              <a:buNone/>
              <a:defRPr sz="1709" kern="1200">
                <a:solidFill>
                  <a:schemeClr val="tx1">
                    <a:tint val="75000"/>
                  </a:schemeClr>
                </a:solidFill>
                <a:latin typeface="+mn-lt"/>
                <a:ea typeface="+mn-ea"/>
                <a:cs typeface="+mn-cs"/>
              </a:defRPr>
            </a:lvl8pPr>
            <a:lvl9pPr marL="3126151" indent="0" algn="ctr" defTabSz="781538" rtl="0" eaLnBrk="1" latinLnBrk="0" hangingPunct="1">
              <a:spcBef>
                <a:spcPct val="20000"/>
              </a:spcBef>
              <a:buFont typeface="Arial" pitchFamily="34" charset="0"/>
              <a:buNone/>
              <a:defRPr sz="1709" kern="1200">
                <a:solidFill>
                  <a:schemeClr val="tx1">
                    <a:tint val="75000"/>
                  </a:schemeClr>
                </a:solidFill>
                <a:latin typeface="+mn-lt"/>
                <a:ea typeface="+mn-ea"/>
                <a:cs typeface="+mn-cs"/>
              </a:defRPr>
            </a:lvl9pPr>
          </a:lstStyle>
          <a:p>
            <a:pPr>
              <a:defRPr/>
            </a:pPr>
            <a:endParaRPr lang="en-US" sz="1600" b="1" dirty="0">
              <a:solidFill>
                <a:schemeClr val="tx1"/>
              </a:solidFill>
            </a:endParaRPr>
          </a:p>
          <a:p>
            <a:pPr>
              <a:defRPr/>
            </a:pPr>
            <a:endParaRPr lang="en-US" sz="1600" b="1" dirty="0">
              <a:solidFill>
                <a:schemeClr val="tx1"/>
              </a:solidFill>
            </a:endParaRPr>
          </a:p>
          <a:p>
            <a:pPr>
              <a:defRPr/>
            </a:pPr>
            <a:r>
              <a:rPr lang="en-US" sz="1600" b="1" dirty="0">
                <a:solidFill>
                  <a:schemeClr val="tx1"/>
                </a:solidFill>
              </a:rPr>
              <a:t>03 July 2026</a:t>
            </a:r>
          </a:p>
        </p:txBody>
      </p:sp>
      <p:sp>
        <p:nvSpPr>
          <p:cNvPr id="8" name="Title 1"/>
          <p:cNvSpPr txBox="1">
            <a:spLocks/>
          </p:cNvSpPr>
          <p:nvPr/>
        </p:nvSpPr>
        <p:spPr>
          <a:xfrm>
            <a:off x="2367435" y="3242268"/>
            <a:ext cx="6033728" cy="813908"/>
          </a:xfrm>
          <a:prstGeom prst="rect">
            <a:avLst/>
          </a:prstGeom>
        </p:spPr>
        <p:txBody>
          <a:bodyPr vert="horz" lIns="0" tIns="0" rIns="0" bIns="0" rtlCol="0" anchor="t" anchorCtr="0">
            <a:noAutofit/>
          </a:bodyPr>
          <a:lstStyle>
            <a:lvl1pPr algn="l" defTabSz="914400" rtl="0" eaLnBrk="1" latinLnBrk="0" hangingPunct="1">
              <a:lnSpc>
                <a:spcPct val="85000"/>
              </a:lnSpc>
              <a:spcBef>
                <a:spcPct val="0"/>
              </a:spcBef>
              <a:buNone/>
              <a:defRPr sz="3000" b="1" kern="1200">
                <a:solidFill>
                  <a:schemeClr val="tx1"/>
                </a:solidFill>
                <a:latin typeface="EYInterstate Regular" pitchFamily="2" charset="0"/>
                <a:ea typeface="+mj-ea"/>
                <a:cs typeface="Arial" pitchFamily="34" charset="0"/>
              </a:defRPr>
            </a:lvl1pPr>
          </a:lstStyle>
          <a:p>
            <a:endParaRPr lang="en-US" sz="2000" dirty="0"/>
          </a:p>
          <a:p>
            <a:r>
              <a:rPr lang="en-IN" sz="2400" dirty="0"/>
              <a:t>Two Day Business Restructuring Summit</a:t>
            </a:r>
          </a:p>
          <a:p>
            <a:r>
              <a:rPr lang="en-IN" sz="2400" dirty="0"/>
              <a:t>Eastern India Regional Council</a:t>
            </a:r>
            <a:endParaRPr lang="en-US" sz="2400" dirty="0"/>
          </a:p>
          <a:p>
            <a:r>
              <a:rPr lang="en-US" sz="2400" dirty="0"/>
              <a:t>CA Anish Thacker</a:t>
            </a:r>
            <a:endParaRPr lang="en-IN" sz="2400" dirty="0">
              <a:solidFill>
                <a:schemeClr val="bg1"/>
              </a:solidFill>
            </a:endParaRPr>
          </a:p>
        </p:txBody>
      </p:sp>
      <p:sp>
        <p:nvSpPr>
          <p:cNvPr id="7" name="Title 1"/>
          <p:cNvSpPr txBox="1">
            <a:spLocks/>
          </p:cNvSpPr>
          <p:nvPr/>
        </p:nvSpPr>
        <p:spPr bwMode="auto">
          <a:xfrm>
            <a:off x="5384300" y="6444632"/>
            <a:ext cx="3632362" cy="14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lnSpc>
                <a:spcPct val="85000"/>
              </a:lnSpc>
            </a:pPr>
            <a:r>
              <a:rPr lang="en-US" altLang="en-US" sz="940" i="1" dirty="0">
                <a:solidFill>
                  <a:srgbClr val="404040"/>
                </a:solidFill>
                <a:cs typeface="Arial" panose="020B0604020202020204" pitchFamily="34" charset="0"/>
              </a:rPr>
              <a:t>Views expressed are personal </a:t>
            </a:r>
            <a:endParaRPr lang="en-GB" altLang="en-US" sz="940" i="1" dirty="0">
              <a:solidFill>
                <a:srgbClr val="404040"/>
              </a:solidFill>
              <a:cs typeface="Arial" panose="020B0604020202020204" pitchFamily="34" charset="0"/>
            </a:endParaRPr>
          </a:p>
        </p:txBody>
      </p:sp>
      <p:pic>
        <p:nvPicPr>
          <p:cNvPr id="1026" name="Picture 2" descr="ICAI Logo - LogoDix">
            <a:extLst>
              <a:ext uri="{FF2B5EF4-FFF2-40B4-BE49-F238E27FC236}">
                <a16:creationId xmlns:a16="http://schemas.microsoft.com/office/drawing/2014/main" id="{920A32C1-9905-EF60-8FDF-27AF765EC5D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H="1">
            <a:off x="6340131" y="4056176"/>
            <a:ext cx="2011219" cy="20201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403683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271598-0EBA-4DDC-A021-136921C214C8}"/>
              </a:ext>
            </a:extLst>
          </p:cNvPr>
          <p:cNvSpPr>
            <a:spLocks noGrp="1"/>
          </p:cNvSpPr>
          <p:nvPr>
            <p:ph type="title"/>
          </p:nvPr>
        </p:nvSpPr>
        <p:spPr/>
        <p:txBody>
          <a:bodyPr/>
          <a:lstStyle/>
          <a:p>
            <a:r>
              <a:rPr lang="en-IN" dirty="0"/>
              <a:t>Contents </a:t>
            </a:r>
          </a:p>
        </p:txBody>
      </p:sp>
      <p:sp>
        <p:nvSpPr>
          <p:cNvPr id="3" name="Content Placeholder 2">
            <a:extLst>
              <a:ext uri="{FF2B5EF4-FFF2-40B4-BE49-F238E27FC236}">
                <a16:creationId xmlns:a16="http://schemas.microsoft.com/office/drawing/2014/main" id="{C8F4F4FC-C101-40D5-A975-5F7C448CA45E}"/>
              </a:ext>
            </a:extLst>
          </p:cNvPr>
          <p:cNvSpPr>
            <a:spLocks noGrp="1"/>
          </p:cNvSpPr>
          <p:nvPr>
            <p:ph idx="1"/>
          </p:nvPr>
        </p:nvSpPr>
        <p:spPr>
          <a:xfrm>
            <a:off x="466506" y="1245536"/>
            <a:ext cx="8229601" cy="4922182"/>
          </a:xfrm>
        </p:spPr>
        <p:txBody>
          <a:bodyPr>
            <a:normAutofit/>
          </a:bodyPr>
          <a:lstStyle/>
          <a:p>
            <a:pPr>
              <a:lnSpc>
                <a:spcPct val="130000"/>
              </a:lnSpc>
              <a:spcAft>
                <a:spcPts val="1026"/>
              </a:spcAft>
              <a:buClr>
                <a:schemeClr val="tx1"/>
              </a:buClr>
            </a:pPr>
            <a:r>
              <a:rPr lang="en-IN" sz="1600" dirty="0"/>
              <a:t>Admission of Partner</a:t>
            </a:r>
          </a:p>
          <a:p>
            <a:pPr>
              <a:lnSpc>
                <a:spcPct val="130000"/>
              </a:lnSpc>
              <a:spcAft>
                <a:spcPts val="1026"/>
              </a:spcAft>
              <a:buClr>
                <a:schemeClr val="tx1"/>
              </a:buClr>
            </a:pPr>
            <a:r>
              <a:rPr lang="en-IN" sz="1600" dirty="0"/>
              <a:t>Retirement, Dissolution and Capital Realignment</a:t>
            </a:r>
          </a:p>
          <a:p>
            <a:pPr lvl="1">
              <a:lnSpc>
                <a:spcPct val="130000"/>
              </a:lnSpc>
              <a:spcAft>
                <a:spcPts val="1026"/>
              </a:spcAft>
              <a:buClr>
                <a:schemeClr val="tx1"/>
              </a:buClr>
            </a:pPr>
            <a:r>
              <a:rPr lang="en-IN" sz="1600" dirty="0"/>
              <a:t>Erstwhile scheme of taxation before Finance Act, 2021 amendments</a:t>
            </a:r>
          </a:p>
          <a:p>
            <a:pPr lvl="1">
              <a:lnSpc>
                <a:spcPct val="130000"/>
              </a:lnSpc>
              <a:spcAft>
                <a:spcPts val="1026"/>
              </a:spcAft>
              <a:buClr>
                <a:schemeClr val="tx1"/>
              </a:buClr>
            </a:pPr>
            <a:r>
              <a:rPr lang="en-IN" sz="1600" dirty="0"/>
              <a:t>New scheme of taxation post Finance Act, 2021</a:t>
            </a:r>
          </a:p>
          <a:p>
            <a:pPr lvl="1">
              <a:lnSpc>
                <a:spcPct val="130000"/>
              </a:lnSpc>
              <a:spcAft>
                <a:spcPts val="1026"/>
              </a:spcAft>
              <a:buClr>
                <a:schemeClr val="tx1"/>
              </a:buClr>
            </a:pPr>
            <a:r>
              <a:rPr lang="en-IN" sz="1600" dirty="0"/>
              <a:t>Comparative analysis of erstwhile s.45(4), new s.9B and s.45(4)</a:t>
            </a:r>
          </a:p>
          <a:p>
            <a:pPr lvl="1">
              <a:lnSpc>
                <a:spcPct val="130000"/>
              </a:lnSpc>
              <a:spcAft>
                <a:spcPts val="1026"/>
              </a:spcAft>
              <a:buClr>
                <a:schemeClr val="tx1"/>
              </a:buClr>
            </a:pPr>
            <a:r>
              <a:rPr lang="en-IN" sz="1600" dirty="0"/>
              <a:t>Case studies illustrating operation of provisions</a:t>
            </a:r>
          </a:p>
          <a:p>
            <a:pPr lvl="1">
              <a:lnSpc>
                <a:spcPct val="130000"/>
              </a:lnSpc>
              <a:spcAft>
                <a:spcPts val="1026"/>
              </a:spcAft>
              <a:buClr>
                <a:schemeClr val="tx1"/>
              </a:buClr>
            </a:pPr>
            <a:r>
              <a:rPr lang="en-IN" sz="1600" dirty="0"/>
              <a:t>Some illustrative issues</a:t>
            </a:r>
          </a:p>
          <a:p>
            <a:pPr lvl="1">
              <a:lnSpc>
                <a:spcPct val="130000"/>
              </a:lnSpc>
              <a:spcAft>
                <a:spcPts val="1026"/>
              </a:spcAft>
              <a:buClr>
                <a:schemeClr val="tx1"/>
              </a:buClr>
            </a:pPr>
            <a:r>
              <a:rPr lang="en-IN" sz="1600" dirty="0"/>
              <a:t>Rules governing capital gains chargeable u/s. 45(4) and some illustrative issues relating to rules</a:t>
            </a:r>
          </a:p>
          <a:p>
            <a:pPr>
              <a:lnSpc>
                <a:spcPct val="130000"/>
              </a:lnSpc>
              <a:spcAft>
                <a:spcPts val="1026"/>
              </a:spcAft>
              <a:buClr>
                <a:schemeClr val="tx1"/>
              </a:buClr>
            </a:pPr>
            <a:r>
              <a:rPr lang="en-IN" sz="1600" dirty="0"/>
              <a:t>Conversion of partnership firm into company</a:t>
            </a:r>
          </a:p>
          <a:p>
            <a:pPr>
              <a:lnSpc>
                <a:spcPct val="130000"/>
              </a:lnSpc>
              <a:spcAft>
                <a:spcPts val="1026"/>
              </a:spcAft>
              <a:buClr>
                <a:schemeClr val="tx1"/>
              </a:buClr>
            </a:pPr>
            <a:r>
              <a:rPr lang="en-IN" sz="1600" dirty="0"/>
              <a:t>Conversion of company into LLP</a:t>
            </a:r>
          </a:p>
        </p:txBody>
      </p:sp>
    </p:spTree>
    <p:extLst>
      <p:ext uri="{BB962C8B-B14F-4D97-AF65-F5344CB8AC3E}">
        <p14:creationId xmlns:p14="http://schemas.microsoft.com/office/powerpoint/2010/main" val="527530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txBox="1">
            <a:spLocks/>
          </p:cNvSpPr>
          <p:nvPr/>
        </p:nvSpPr>
        <p:spPr>
          <a:xfrm>
            <a:off x="629899" y="1506305"/>
            <a:ext cx="3952737" cy="1671584"/>
          </a:xfrm>
          <a:prstGeom prst="rect">
            <a:avLst/>
          </a:prstGeom>
        </p:spPr>
        <p:txBody>
          <a:bodyPr/>
          <a:lstStyle>
            <a:lvl1pPr algn="l" defTabSz="914400" rtl="0" eaLnBrk="1" latinLnBrk="0" hangingPunct="1">
              <a:lnSpc>
                <a:spcPct val="85000"/>
              </a:lnSpc>
              <a:spcBef>
                <a:spcPct val="0"/>
              </a:spcBef>
              <a:buNone/>
              <a:defRPr sz="3000" b="1" kern="1200" baseline="0">
                <a:solidFill>
                  <a:srgbClr val="404040"/>
                </a:solidFill>
                <a:latin typeface="+mn-lt"/>
                <a:ea typeface="+mj-ea"/>
                <a:cs typeface="Arial" pitchFamily="34" charset="0"/>
              </a:defRPr>
            </a:lvl1pPr>
          </a:lstStyle>
          <a:p>
            <a:pPr defTabSz="756392">
              <a:defRPr/>
            </a:pPr>
            <a:endParaRPr lang="en-GB" b="0" dirty="0">
              <a:solidFill>
                <a:srgbClr val="2E2E38"/>
              </a:solidFill>
              <a:latin typeface="+mj-lt"/>
            </a:endParaRPr>
          </a:p>
        </p:txBody>
      </p:sp>
      <p:sp>
        <p:nvSpPr>
          <p:cNvPr id="2" name="Title 1">
            <a:extLst>
              <a:ext uri="{FF2B5EF4-FFF2-40B4-BE49-F238E27FC236}">
                <a16:creationId xmlns:a16="http://schemas.microsoft.com/office/drawing/2014/main" id="{F6FE7F50-A3C7-46DB-8DAF-1D42DCF3D054}"/>
              </a:ext>
            </a:extLst>
          </p:cNvPr>
          <p:cNvSpPr>
            <a:spLocks noGrp="1"/>
          </p:cNvSpPr>
          <p:nvPr>
            <p:ph type="title"/>
          </p:nvPr>
        </p:nvSpPr>
        <p:spPr>
          <a:xfrm>
            <a:off x="467836" y="425285"/>
            <a:ext cx="8229600" cy="804672"/>
          </a:xfrm>
        </p:spPr>
        <p:txBody>
          <a:bodyPr/>
          <a:lstStyle/>
          <a:p>
            <a:pPr defTabSz="756392">
              <a:defRPr/>
            </a:pPr>
            <a:r>
              <a:rPr lang="en-IN" sz="2800" dirty="0">
                <a:solidFill>
                  <a:srgbClr val="000000"/>
                </a:solidFill>
              </a:rPr>
              <a:t>Admission of Partner</a:t>
            </a:r>
            <a:endParaRPr lang="en-GB" sz="2800" dirty="0">
              <a:solidFill>
                <a:srgbClr val="2E2E38"/>
              </a:solidFill>
            </a:endParaRPr>
          </a:p>
        </p:txBody>
      </p:sp>
    </p:spTree>
    <p:extLst>
      <p:ext uri="{BB962C8B-B14F-4D97-AF65-F5344CB8AC3E}">
        <p14:creationId xmlns:p14="http://schemas.microsoft.com/office/powerpoint/2010/main" val="2068331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2"/>
          <p:cNvSpPr>
            <a:spLocks noGrp="1" noChangeArrowheads="1"/>
          </p:cNvSpPr>
          <p:nvPr>
            <p:ph type="title"/>
          </p:nvPr>
        </p:nvSpPr>
        <p:spPr>
          <a:xfrm>
            <a:off x="450850" y="261240"/>
            <a:ext cx="8232775" cy="601812"/>
          </a:xfrm>
          <a:noFill/>
        </p:spPr>
        <p:txBody>
          <a:bodyPr>
            <a:normAutofit fontScale="90000"/>
          </a:bodyPr>
          <a:lstStyle/>
          <a:p>
            <a:pPr algn="just"/>
            <a:r>
              <a:rPr lang="en-IN" sz="2400" dirty="0"/>
              <a:t>Taxation under section 45(3) (Corresponding to section 67(9) of the New Act) </a:t>
            </a:r>
            <a:endParaRPr lang="en-US" sz="2400" dirty="0">
              <a:solidFill>
                <a:schemeClr val="tx1"/>
              </a:solidFill>
            </a:endParaRPr>
          </a:p>
        </p:txBody>
      </p:sp>
      <p:sp>
        <p:nvSpPr>
          <p:cNvPr id="3" name="TextBox 2">
            <a:extLst>
              <a:ext uri="{FF2B5EF4-FFF2-40B4-BE49-F238E27FC236}">
                <a16:creationId xmlns:a16="http://schemas.microsoft.com/office/drawing/2014/main" id="{4B2056E9-3CA9-729E-5169-B3D7FA308414}"/>
              </a:ext>
            </a:extLst>
          </p:cNvPr>
          <p:cNvSpPr txBox="1"/>
          <p:nvPr/>
        </p:nvSpPr>
        <p:spPr>
          <a:xfrm>
            <a:off x="450850" y="1184604"/>
            <a:ext cx="8229600" cy="898708"/>
          </a:xfrm>
          <a:prstGeom prst="rect">
            <a:avLst/>
          </a:prstGeom>
          <a:noFill/>
          <a:ln>
            <a:solidFill>
              <a:schemeClr val="accent1"/>
            </a:solidFill>
          </a:ln>
        </p:spPr>
        <p:txBody>
          <a:bodyPr wrap="square" lIns="0" tIns="36576" rIns="0" bIns="0" rtlCol="0">
            <a:spAutoFit/>
          </a:bodyPr>
          <a:lstStyle/>
          <a:p>
            <a:pPr marL="87313" marR="0" lvl="0" defTabSz="914400" rtl="0" eaLnBrk="1" fontAlgn="auto" latinLnBrk="0" hangingPunct="1">
              <a:lnSpc>
                <a:spcPct val="100000"/>
              </a:lnSpc>
              <a:spcBef>
                <a:spcPts val="0"/>
              </a:spcBef>
              <a:spcAft>
                <a:spcPts val="0"/>
              </a:spcAft>
              <a:buClr>
                <a:srgbClr val="2E2E38"/>
              </a:buClr>
              <a:buSzPct val="100000"/>
              <a:tabLst/>
              <a:defRPr/>
            </a:pPr>
            <a:r>
              <a:rPr kumimoji="0" lang="en-IN" sz="1400" b="1" u="sng" strike="noStrike" kern="1200" cap="none" spc="0" normalizeH="0" baseline="0" noProof="0" dirty="0">
                <a:ln>
                  <a:noFill/>
                </a:ln>
                <a:solidFill>
                  <a:srgbClr val="000000"/>
                </a:solidFill>
                <a:effectLst/>
                <a:uLnTx/>
                <a:uFillTx/>
                <a:latin typeface="Arial"/>
                <a:ea typeface="Calibri" panose="020F0502020204030204" pitchFamily="34" charset="0"/>
                <a:cs typeface="+mn-cs"/>
              </a:rPr>
              <a:t>Provision</a:t>
            </a:r>
          </a:p>
          <a:p>
            <a:pPr marL="87313" marR="0" lvl="0" defTabSz="914400" rtl="0" eaLnBrk="1" fontAlgn="auto" latinLnBrk="0" hangingPunct="1">
              <a:lnSpc>
                <a:spcPct val="100000"/>
              </a:lnSpc>
              <a:spcBef>
                <a:spcPts val="0"/>
              </a:spcBef>
              <a:spcAft>
                <a:spcPts val="0"/>
              </a:spcAft>
              <a:buClr>
                <a:srgbClr val="2E2E38"/>
              </a:buClr>
              <a:buSzPct val="100000"/>
              <a:tabLst/>
              <a:defRPr/>
            </a:pPr>
            <a:r>
              <a:rPr lang="en-IN" sz="1400" i="1" dirty="0">
                <a:solidFill>
                  <a:srgbClr val="000000"/>
                </a:solidFill>
                <a:latin typeface="Arial"/>
                <a:ea typeface="Calibri" panose="020F0502020204030204" pitchFamily="34" charset="0"/>
              </a:rPr>
              <a:t>Capital asset transferred from a person to a firm in which he is or becomes a partner – Capital Gains chargeable to tax under section 45(3) in the hands of the partner</a:t>
            </a:r>
          </a:p>
          <a:p>
            <a:pPr marL="87313" marR="0" lvl="0" defTabSz="914400" rtl="0" eaLnBrk="1" fontAlgn="auto" latinLnBrk="0" hangingPunct="1">
              <a:lnSpc>
                <a:spcPct val="100000"/>
              </a:lnSpc>
              <a:spcBef>
                <a:spcPts val="0"/>
              </a:spcBef>
              <a:spcAft>
                <a:spcPts val="0"/>
              </a:spcAft>
              <a:buClr>
                <a:srgbClr val="2E2E38"/>
              </a:buClr>
              <a:buSzPct val="100000"/>
              <a:tabLst/>
              <a:defRPr/>
            </a:pPr>
            <a:r>
              <a:rPr lang="en-IN" sz="1400" i="1" dirty="0">
                <a:solidFill>
                  <a:srgbClr val="000000"/>
                </a:solidFill>
                <a:latin typeface="Arial"/>
                <a:ea typeface="Calibri" panose="020F0502020204030204" pitchFamily="34" charset="0"/>
              </a:rPr>
              <a:t>Full Value of Consideration – Value of Capital asset as recorded in the books of accounts of the firm</a:t>
            </a:r>
          </a:p>
        </p:txBody>
      </p:sp>
      <p:graphicFrame>
        <p:nvGraphicFramePr>
          <p:cNvPr id="4" name="Table 3">
            <a:extLst>
              <a:ext uri="{FF2B5EF4-FFF2-40B4-BE49-F238E27FC236}">
                <a16:creationId xmlns:a16="http://schemas.microsoft.com/office/drawing/2014/main" id="{C28BEC54-B265-7573-0C42-44C1E17A0B2A}"/>
              </a:ext>
            </a:extLst>
          </p:cNvPr>
          <p:cNvGraphicFramePr>
            <a:graphicFrameLocks noGrp="1"/>
          </p:cNvGraphicFramePr>
          <p:nvPr>
            <p:extLst>
              <p:ext uri="{D42A27DB-BD31-4B8C-83A1-F6EECF244321}">
                <p14:modId xmlns:p14="http://schemas.microsoft.com/office/powerpoint/2010/main" val="654850716"/>
              </p:ext>
            </p:extLst>
          </p:nvPr>
        </p:nvGraphicFramePr>
        <p:xfrm>
          <a:off x="450851" y="2155761"/>
          <a:ext cx="8232774" cy="3937282"/>
        </p:xfrm>
        <a:graphic>
          <a:graphicData uri="http://schemas.openxmlformats.org/drawingml/2006/table">
            <a:tbl>
              <a:tblPr firstRow="1" bandRow="1">
                <a:tableStyleId>{5C22544A-7EE6-4342-B048-85BDC9FD1C3A}</a:tableStyleId>
              </a:tblPr>
              <a:tblGrid>
                <a:gridCol w="374625">
                  <a:extLst>
                    <a:ext uri="{9D8B030D-6E8A-4147-A177-3AD203B41FA5}">
                      <a16:colId xmlns:a16="http://schemas.microsoft.com/office/drawing/2014/main" val="2385539040"/>
                    </a:ext>
                  </a:extLst>
                </a:gridCol>
                <a:gridCol w="1505348">
                  <a:extLst>
                    <a:ext uri="{9D8B030D-6E8A-4147-A177-3AD203B41FA5}">
                      <a16:colId xmlns:a16="http://schemas.microsoft.com/office/drawing/2014/main" val="3415346252"/>
                    </a:ext>
                  </a:extLst>
                </a:gridCol>
                <a:gridCol w="6352801">
                  <a:extLst>
                    <a:ext uri="{9D8B030D-6E8A-4147-A177-3AD203B41FA5}">
                      <a16:colId xmlns:a16="http://schemas.microsoft.com/office/drawing/2014/main" val="2324396920"/>
                    </a:ext>
                  </a:extLst>
                </a:gridCol>
              </a:tblGrid>
              <a:tr h="547131">
                <a:tc>
                  <a:txBody>
                    <a:bodyPr/>
                    <a:lstStyle/>
                    <a:p>
                      <a:pPr algn="ctr"/>
                      <a:r>
                        <a:rPr lang="en-IN" sz="1050">
                          <a:solidFill>
                            <a:schemeClr val="tx1"/>
                          </a:solidFill>
                        </a:rPr>
                        <a:t>Sr. No.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IN" sz="1050">
                          <a:solidFill>
                            <a:schemeClr val="tx1"/>
                          </a:solidFill>
                        </a:rPr>
                        <a:t>Particulars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IN" sz="1050">
                          <a:solidFill>
                            <a:schemeClr val="tx1"/>
                          </a:solidFill>
                        </a:rPr>
                        <a:t>Headnote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574645108"/>
                  </a:ext>
                </a:extLst>
              </a:tr>
              <a:tr h="1674142">
                <a:tc>
                  <a:txBody>
                    <a:bodyPr/>
                    <a:lstStyle/>
                    <a:p>
                      <a:pPr algn="ctr"/>
                      <a:r>
                        <a:rPr lang="en-IN" sz="1050" dirty="0">
                          <a:solidFill>
                            <a:schemeClr val="tx1"/>
                          </a:solidFill>
                        </a:rPr>
                        <a:t>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1050" b="1" dirty="0">
                          <a:solidFill>
                            <a:schemeClr val="tx1"/>
                          </a:solidFill>
                        </a:rPr>
                        <a:t>Dr. D. Ramamurthy [(2019) 410 ITR 236 (Madras HC)]</a:t>
                      </a:r>
                    </a:p>
                    <a:p>
                      <a:endParaRPr lang="en-IN" sz="1050" b="1" dirty="0">
                        <a:solidFill>
                          <a:schemeClr val="tx1"/>
                        </a:solidFill>
                      </a:endParaRPr>
                    </a:p>
                    <a:p>
                      <a:r>
                        <a:rPr lang="en-IN" sz="1050" b="1" dirty="0">
                          <a:solidFill>
                            <a:schemeClr val="tx1"/>
                          </a:solidFill>
                        </a:rPr>
                        <a:t>Department’s SLP dismissed in [(2019) 261 Taxman 560 (SC)]</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just"/>
                      <a:r>
                        <a:rPr lang="en-IN" sz="1050" dirty="0">
                          <a:solidFill>
                            <a:schemeClr val="tx1"/>
                          </a:solidFill>
                        </a:rPr>
                        <a:t>Assessee transferred his assets to a partnership ﬁrm constituted on 1 April 2011. On 29 June 2011, the firm was converted into a private company. Before conversion, the assets of the firm was revalued. Revenue contended that the assets were actually revalued before 1 April 2011 and value of assets was much higher on 1-4-2011 than what was shown in the partnership deed. AO passed an order of assessment computing capital gains on basis of revalued value of assets.</a:t>
                      </a:r>
                    </a:p>
                    <a:p>
                      <a:pPr algn="just"/>
                      <a:endParaRPr lang="en-IN" sz="1050" dirty="0">
                        <a:solidFill>
                          <a:schemeClr val="tx1"/>
                        </a:solidFill>
                      </a:endParaRPr>
                    </a:p>
                    <a:p>
                      <a:pPr algn="just"/>
                      <a:r>
                        <a:rPr lang="en-IN" sz="1050" dirty="0">
                          <a:solidFill>
                            <a:schemeClr val="tx1"/>
                          </a:solidFill>
                        </a:rPr>
                        <a:t>Held : For purpose of computing capital gains under section 45(3), value of assets recorded in books of ﬁrm on date of transfer would be deemed to be full value of consideration received or accrued as a result of transfer.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330821477"/>
                  </a:ext>
                </a:extLst>
              </a:tr>
              <a:tr h="1674142">
                <a:tc>
                  <a:txBody>
                    <a:bodyPr/>
                    <a:lstStyle/>
                    <a:p>
                      <a:pPr algn="ctr"/>
                      <a:r>
                        <a:rPr lang="en-IN" sz="1050" dirty="0">
                          <a:solidFill>
                            <a:schemeClr val="tx1"/>
                          </a:solidFill>
                        </a:rPr>
                        <a:t>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781538" rtl="0" eaLnBrk="1" fontAlgn="auto" latinLnBrk="0" hangingPunct="1">
                        <a:lnSpc>
                          <a:spcPct val="100000"/>
                        </a:lnSpc>
                        <a:spcBef>
                          <a:spcPts val="0"/>
                        </a:spcBef>
                        <a:spcAft>
                          <a:spcPts val="0"/>
                        </a:spcAft>
                        <a:buClrTx/>
                        <a:buSzTx/>
                        <a:buFontTx/>
                        <a:buNone/>
                        <a:tabLst/>
                        <a:defRPr/>
                      </a:pPr>
                      <a:r>
                        <a:rPr lang="en-IN" sz="1050" b="1" dirty="0">
                          <a:solidFill>
                            <a:schemeClr val="tx1"/>
                          </a:solidFill>
                        </a:rPr>
                        <a:t>Manoj Dwarkadas </a:t>
                      </a:r>
                      <a:r>
                        <a:rPr lang="en-IN" sz="1050" b="1" dirty="0" err="1">
                          <a:solidFill>
                            <a:schemeClr val="tx1"/>
                          </a:solidFill>
                        </a:rPr>
                        <a:t>Pritmani</a:t>
                      </a:r>
                      <a:r>
                        <a:rPr lang="en-IN" sz="1050" b="1" dirty="0">
                          <a:solidFill>
                            <a:schemeClr val="tx1"/>
                          </a:solidFill>
                        </a:rPr>
                        <a:t> [(2010) 130 taxmann.com 284 (Gujarat HC)]</a:t>
                      </a:r>
                    </a:p>
                    <a:p>
                      <a:endParaRPr lang="en-IN" sz="105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just"/>
                      <a:r>
                        <a:rPr lang="en-IN" sz="1050" dirty="0">
                          <a:solidFill>
                            <a:schemeClr val="tx1"/>
                          </a:solidFill>
                        </a:rPr>
                        <a:t>A partner transferred land as a part of capital contribution to partnership ﬁrm in 2008 and land in question was not transferred in name of ﬁrm. No amount was credited by the firm in the account of the assessee as a consideration for the land in question i.e. value recorded was Nil. </a:t>
                      </a:r>
                    </a:p>
                    <a:p>
                      <a:pPr algn="just"/>
                      <a:endParaRPr lang="en-IN" sz="1050" dirty="0">
                        <a:solidFill>
                          <a:schemeClr val="tx1"/>
                        </a:solidFill>
                      </a:endParaRPr>
                    </a:p>
                    <a:p>
                      <a:pPr algn="just"/>
                      <a:r>
                        <a:rPr lang="en-IN" sz="1050" dirty="0">
                          <a:solidFill>
                            <a:schemeClr val="tx1"/>
                          </a:solidFill>
                        </a:rPr>
                        <a:t>Held : Where immovable property is transferred by a partner to ﬁrm as a capital contribution and registration does not take place by paying stamp duty, case would be covered under section 45(3) and value of capital asset recorded in books of account of ﬁrm would be considered as full value of consideration for purpose of computing capital gain. The assessment year under consideration before the HC was 2011-12 whereas the land was transferred in the year ended 2008. The HC held that no amount could be brought to tax in the year under consideration i.e. AY 2011-12.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644994837"/>
                  </a:ext>
                </a:extLst>
              </a:tr>
            </a:tbl>
          </a:graphicData>
        </a:graphic>
      </p:graphicFrame>
    </p:spTree>
    <p:extLst>
      <p:ext uri="{BB962C8B-B14F-4D97-AF65-F5344CB8AC3E}">
        <p14:creationId xmlns:p14="http://schemas.microsoft.com/office/powerpoint/2010/main" val="12349105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Line 11"/>
          <p:cNvSpPr>
            <a:spLocks noChangeShapeType="1"/>
          </p:cNvSpPr>
          <p:nvPr/>
        </p:nvSpPr>
        <p:spPr bwMode="auto">
          <a:xfrm>
            <a:off x="457200" y="6242400"/>
            <a:ext cx="8229600" cy="0"/>
          </a:xfrm>
          <a:prstGeom prst="line">
            <a:avLst/>
          </a:prstGeom>
          <a:noFill/>
          <a:ln w="3175">
            <a:solidFill>
              <a:schemeClr val="bg1"/>
            </a:solidFill>
            <a:round/>
            <a:headEnd/>
            <a:tailEnd/>
          </a:ln>
          <a:effectLst/>
        </p:spPr>
        <p:txBody>
          <a:bodyPr wrap="none"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7" name="Rectangle 2"/>
          <p:cNvSpPr>
            <a:spLocks noGrp="1" noChangeArrowheads="1"/>
          </p:cNvSpPr>
          <p:nvPr>
            <p:ph type="title"/>
          </p:nvPr>
        </p:nvSpPr>
        <p:spPr>
          <a:xfrm>
            <a:off x="450850" y="349624"/>
            <a:ext cx="8232775" cy="654421"/>
          </a:xfrm>
          <a:noFill/>
        </p:spPr>
        <p:txBody>
          <a:bodyPr>
            <a:normAutofit/>
          </a:bodyPr>
          <a:lstStyle/>
          <a:p>
            <a:pPr algn="just"/>
            <a:r>
              <a:rPr lang="en-IN" sz="1800" dirty="0"/>
              <a:t>Taxation under section 45(3) (Corresponding to section 67(9) of the New Act) </a:t>
            </a:r>
            <a:endParaRPr lang="en-US" sz="1800" dirty="0">
              <a:solidFill>
                <a:schemeClr val="tx1"/>
              </a:solidFill>
            </a:endParaRPr>
          </a:p>
        </p:txBody>
      </p:sp>
      <p:graphicFrame>
        <p:nvGraphicFramePr>
          <p:cNvPr id="2" name="Table 3">
            <a:extLst>
              <a:ext uri="{FF2B5EF4-FFF2-40B4-BE49-F238E27FC236}">
                <a16:creationId xmlns:a16="http://schemas.microsoft.com/office/drawing/2014/main" id="{45DFE418-37A5-4D5D-1C32-8AF5EDE8B9BE}"/>
              </a:ext>
            </a:extLst>
          </p:cNvPr>
          <p:cNvGraphicFramePr>
            <a:graphicFrameLocks noGrp="1"/>
          </p:cNvGraphicFramePr>
          <p:nvPr>
            <p:extLst>
              <p:ext uri="{D42A27DB-BD31-4B8C-83A1-F6EECF244321}">
                <p14:modId xmlns:p14="http://schemas.microsoft.com/office/powerpoint/2010/main" val="3260764690"/>
              </p:ext>
            </p:extLst>
          </p:nvPr>
        </p:nvGraphicFramePr>
        <p:xfrm>
          <a:off x="458786" y="1129375"/>
          <a:ext cx="8216901" cy="1750799"/>
        </p:xfrm>
        <a:graphic>
          <a:graphicData uri="http://schemas.openxmlformats.org/drawingml/2006/table">
            <a:tbl>
              <a:tblPr firstRow="1" bandRow="1">
                <a:tableStyleId>{5C22544A-7EE6-4342-B048-85BDC9FD1C3A}</a:tableStyleId>
              </a:tblPr>
              <a:tblGrid>
                <a:gridCol w="508050">
                  <a:extLst>
                    <a:ext uri="{9D8B030D-6E8A-4147-A177-3AD203B41FA5}">
                      <a16:colId xmlns:a16="http://schemas.microsoft.com/office/drawing/2014/main" val="2385539040"/>
                    </a:ext>
                  </a:extLst>
                </a:gridCol>
                <a:gridCol w="1572544">
                  <a:extLst>
                    <a:ext uri="{9D8B030D-6E8A-4147-A177-3AD203B41FA5}">
                      <a16:colId xmlns:a16="http://schemas.microsoft.com/office/drawing/2014/main" val="3415346252"/>
                    </a:ext>
                  </a:extLst>
                </a:gridCol>
                <a:gridCol w="6136307">
                  <a:extLst>
                    <a:ext uri="{9D8B030D-6E8A-4147-A177-3AD203B41FA5}">
                      <a16:colId xmlns:a16="http://schemas.microsoft.com/office/drawing/2014/main" val="2324396920"/>
                    </a:ext>
                  </a:extLst>
                </a:gridCol>
              </a:tblGrid>
              <a:tr h="431200">
                <a:tc>
                  <a:txBody>
                    <a:bodyPr/>
                    <a:lstStyle/>
                    <a:p>
                      <a:pPr algn="ctr"/>
                      <a:r>
                        <a:rPr lang="en-IN" sz="1200" dirty="0">
                          <a:solidFill>
                            <a:schemeClr val="tx1"/>
                          </a:solidFill>
                        </a:rPr>
                        <a:t>Sr. No.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IN" sz="1200">
                          <a:solidFill>
                            <a:schemeClr val="tx1"/>
                          </a:solidFill>
                        </a:rPr>
                        <a:t>Particulars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IN" sz="1200">
                          <a:solidFill>
                            <a:schemeClr val="tx1"/>
                          </a:solidFill>
                        </a:rPr>
                        <a:t>Headnote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574645108"/>
                  </a:ext>
                </a:extLst>
              </a:tr>
              <a:tr h="1293599">
                <a:tc>
                  <a:txBody>
                    <a:bodyPr/>
                    <a:lstStyle/>
                    <a:p>
                      <a:pPr algn="ctr"/>
                      <a:r>
                        <a:rPr lang="en-IN" sz="1200" dirty="0">
                          <a:solidFill>
                            <a:schemeClr val="tx1"/>
                          </a:solidFill>
                        </a:rPr>
                        <a:t>3</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1200" b="1" dirty="0" err="1">
                          <a:solidFill>
                            <a:schemeClr val="tx1"/>
                          </a:solidFill>
                        </a:rPr>
                        <a:t>Nareshbhai</a:t>
                      </a:r>
                      <a:r>
                        <a:rPr lang="en-IN" sz="1200" b="1" dirty="0">
                          <a:solidFill>
                            <a:schemeClr val="tx1"/>
                          </a:solidFill>
                        </a:rPr>
                        <a:t> </a:t>
                      </a:r>
                      <a:r>
                        <a:rPr lang="en-IN" sz="1200" b="1" dirty="0" err="1">
                          <a:solidFill>
                            <a:schemeClr val="tx1"/>
                          </a:solidFill>
                        </a:rPr>
                        <a:t>Ishwardas</a:t>
                      </a:r>
                      <a:r>
                        <a:rPr lang="en-IN" sz="1200" b="1" dirty="0">
                          <a:solidFill>
                            <a:schemeClr val="tx1"/>
                          </a:solidFill>
                        </a:rPr>
                        <a:t> Patel [203 ITD 250 (Ahmedabad ITAT)]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just"/>
                      <a:r>
                        <a:rPr lang="en-IN" sz="1200" dirty="0">
                          <a:solidFill>
                            <a:schemeClr val="tx1"/>
                          </a:solidFill>
                        </a:rPr>
                        <a:t>Where assessee, a partner in a ﬁrm, transferred a land to partnership ﬁrm by way of capital contribution, since said transfer of land by assessee to ﬁrm as capital contribution was a speciﬁc transaction between partnership ﬁrm and partner, same would be taxed as capital gain and consideration for same would be taken as per provision of section 45(3) and not as per provisions of section 50C.</a:t>
                      </a:r>
                    </a:p>
                    <a:p>
                      <a:pPr algn="just"/>
                      <a:endParaRPr lang="en-IN"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667435540"/>
                  </a:ext>
                </a:extLst>
              </a:tr>
            </a:tbl>
          </a:graphicData>
        </a:graphic>
      </p:graphicFrame>
    </p:spTree>
    <p:extLst>
      <p:ext uri="{BB962C8B-B14F-4D97-AF65-F5344CB8AC3E}">
        <p14:creationId xmlns:p14="http://schemas.microsoft.com/office/powerpoint/2010/main" val="36301701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32A2AB-FD0D-F022-2506-2697E4D6FD8A}"/>
            </a:ext>
          </a:extLst>
        </p:cNvPr>
        <p:cNvGrpSpPr/>
        <p:nvPr/>
      </p:nvGrpSpPr>
      <p:grpSpPr>
        <a:xfrm>
          <a:off x="0" y="0"/>
          <a:ext cx="0" cy="0"/>
          <a:chOff x="0" y="0"/>
          <a:chExt cx="0" cy="0"/>
        </a:xfrm>
      </p:grpSpPr>
      <p:sp>
        <p:nvSpPr>
          <p:cNvPr id="6" name="Line 11">
            <a:extLst>
              <a:ext uri="{FF2B5EF4-FFF2-40B4-BE49-F238E27FC236}">
                <a16:creationId xmlns:a16="http://schemas.microsoft.com/office/drawing/2014/main" id="{F54BF528-0443-9498-466C-94F1B2EEFEB2}"/>
              </a:ext>
            </a:extLst>
          </p:cNvPr>
          <p:cNvSpPr>
            <a:spLocks noChangeShapeType="1"/>
          </p:cNvSpPr>
          <p:nvPr/>
        </p:nvSpPr>
        <p:spPr bwMode="auto">
          <a:xfrm>
            <a:off x="457200" y="6242400"/>
            <a:ext cx="8229600" cy="0"/>
          </a:xfrm>
          <a:prstGeom prst="line">
            <a:avLst/>
          </a:prstGeom>
          <a:noFill/>
          <a:ln w="3175">
            <a:solidFill>
              <a:schemeClr val="bg1"/>
            </a:solidFill>
            <a:round/>
            <a:headEnd/>
            <a:tailEnd/>
          </a:ln>
          <a:effectLst/>
        </p:spPr>
        <p:txBody>
          <a:bodyPr wrap="none"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7" name="Rectangle 2">
            <a:extLst>
              <a:ext uri="{FF2B5EF4-FFF2-40B4-BE49-F238E27FC236}">
                <a16:creationId xmlns:a16="http://schemas.microsoft.com/office/drawing/2014/main" id="{160F2155-DB50-A330-BD7A-EEFB70313303}"/>
              </a:ext>
            </a:extLst>
          </p:cNvPr>
          <p:cNvSpPr>
            <a:spLocks noGrp="1" noChangeArrowheads="1"/>
          </p:cNvSpPr>
          <p:nvPr>
            <p:ph type="title"/>
          </p:nvPr>
        </p:nvSpPr>
        <p:spPr>
          <a:xfrm>
            <a:off x="457200" y="259977"/>
            <a:ext cx="8232775" cy="708210"/>
          </a:xfrm>
          <a:noFill/>
        </p:spPr>
        <p:txBody>
          <a:bodyPr>
            <a:normAutofit/>
          </a:bodyPr>
          <a:lstStyle/>
          <a:p>
            <a:pPr algn="just"/>
            <a:r>
              <a:rPr lang="en-IN" sz="1800" dirty="0"/>
              <a:t>Whether section 56 (Corresponding to section 78 of the New Act) overrides section 45(3) (corresponding to section 67(9) of the New Act) ?</a:t>
            </a:r>
            <a:endParaRPr lang="en-US" sz="1800" dirty="0">
              <a:solidFill>
                <a:schemeClr val="tx1"/>
              </a:solidFill>
            </a:endParaRPr>
          </a:p>
        </p:txBody>
      </p:sp>
      <p:sp>
        <p:nvSpPr>
          <p:cNvPr id="4" name="TextBox 3">
            <a:extLst>
              <a:ext uri="{FF2B5EF4-FFF2-40B4-BE49-F238E27FC236}">
                <a16:creationId xmlns:a16="http://schemas.microsoft.com/office/drawing/2014/main" id="{AA4A002F-CD4B-EF4E-2E4C-28270C3835E2}"/>
              </a:ext>
            </a:extLst>
          </p:cNvPr>
          <p:cNvSpPr txBox="1"/>
          <p:nvPr/>
        </p:nvSpPr>
        <p:spPr>
          <a:xfrm>
            <a:off x="395536" y="1168283"/>
            <a:ext cx="8288089" cy="5693866"/>
          </a:xfrm>
          <a:prstGeom prst="rect">
            <a:avLst/>
          </a:prstGeom>
          <a:noFill/>
        </p:spPr>
        <p:txBody>
          <a:bodyPr wrap="square">
            <a:spAutoFit/>
          </a:bodyPr>
          <a:lstStyle/>
          <a:p>
            <a:pPr algn="just">
              <a:buClr>
                <a:srgbClr val="2E2E38"/>
              </a:buClr>
              <a:buSzPct val="100000"/>
              <a:defRPr/>
            </a:pPr>
            <a:r>
              <a:rPr lang="en-IN" sz="1400" b="1" i="0" u="sng" dirty="0">
                <a:solidFill>
                  <a:srgbClr val="212529"/>
                </a:solidFill>
                <a:effectLst/>
                <a:latin typeface="Arial" panose="020B0604020202020204" pitchFamily="34" charset="0"/>
              </a:rPr>
              <a:t>Background of the controversy</a:t>
            </a:r>
            <a:endParaRPr lang="en-IN" sz="1400" b="1" u="sng" dirty="0">
              <a:solidFill>
                <a:srgbClr val="212529"/>
              </a:solidFill>
              <a:latin typeface="Arial" panose="020B0604020202020204" pitchFamily="34" charset="0"/>
            </a:endParaRPr>
          </a:p>
          <a:p>
            <a:pPr marL="285750" lvl="1" indent="-285750" algn="just">
              <a:buClr>
                <a:srgbClr val="2E2E38"/>
              </a:buClr>
              <a:buSzPct val="100000"/>
              <a:buFont typeface="Arial" panose="020B0604020202020204" pitchFamily="34" charset="0"/>
              <a:buChar char="►"/>
              <a:defRPr/>
            </a:pPr>
            <a:r>
              <a:rPr lang="en-IN" sz="1400" i="0" dirty="0" err="1">
                <a:solidFill>
                  <a:srgbClr val="212529"/>
                </a:solidFill>
                <a:effectLst/>
                <a:latin typeface="Arial" panose="020B0604020202020204" pitchFamily="34" charset="0"/>
              </a:rPr>
              <a:t>Assessees</a:t>
            </a:r>
            <a:r>
              <a:rPr lang="en-IN" sz="1400" i="0" dirty="0">
                <a:solidFill>
                  <a:srgbClr val="212529"/>
                </a:solidFill>
                <a:effectLst/>
                <a:latin typeface="Arial" panose="020B0604020202020204" pitchFamily="34" charset="0"/>
              </a:rPr>
              <a:t> had been transferring their personal assets, held individually into an asset of the firm in which the assessee is a partner. </a:t>
            </a:r>
          </a:p>
          <a:p>
            <a:pPr marL="285750" lvl="1" indent="-285750" algn="just">
              <a:buClr>
                <a:srgbClr val="2E2E38"/>
              </a:buClr>
              <a:buSzPct val="100000"/>
              <a:buFont typeface="Arial" panose="020B0604020202020204" pitchFamily="34" charset="0"/>
              <a:buChar char="►"/>
              <a:defRPr/>
            </a:pPr>
            <a:endParaRPr lang="en-IN" sz="1400" dirty="0">
              <a:solidFill>
                <a:srgbClr val="212529"/>
              </a:solidFill>
              <a:latin typeface="Arial" panose="020B0604020202020204" pitchFamily="34" charset="0"/>
            </a:endParaRPr>
          </a:p>
          <a:p>
            <a:pPr marL="285750" lvl="1" indent="-285750" algn="just">
              <a:buClr>
                <a:srgbClr val="2E2E38"/>
              </a:buClr>
              <a:buSzPct val="100000"/>
              <a:buFont typeface="Arial" panose="020B0604020202020204" pitchFamily="34" charset="0"/>
              <a:buChar char="►"/>
              <a:defRPr/>
            </a:pPr>
            <a:r>
              <a:rPr lang="en-IN" sz="1400" dirty="0">
                <a:solidFill>
                  <a:srgbClr val="212529"/>
                </a:solidFill>
                <a:latin typeface="Arial" panose="020B0604020202020204" pitchFamily="34" charset="0"/>
              </a:rPr>
              <a:t>Whether the said conversion of a personal asset into an asset of the firm amounted to transfer.</a:t>
            </a:r>
          </a:p>
          <a:p>
            <a:pPr marL="285750" lvl="1" indent="-285750" algn="just">
              <a:buClr>
                <a:srgbClr val="2E2E38"/>
              </a:buClr>
              <a:buSzPct val="100000"/>
              <a:buFont typeface="Arial" panose="020B0604020202020204" pitchFamily="34" charset="0"/>
              <a:buChar char="►"/>
              <a:defRPr/>
            </a:pPr>
            <a:endParaRPr lang="en-IN" sz="1400" dirty="0">
              <a:solidFill>
                <a:srgbClr val="212529"/>
              </a:solidFill>
              <a:latin typeface="Arial" panose="020B0604020202020204" pitchFamily="34" charset="0"/>
            </a:endParaRPr>
          </a:p>
          <a:p>
            <a:pPr marL="285750" lvl="1" indent="-285750" algn="just">
              <a:buClr>
                <a:srgbClr val="2E2E38"/>
              </a:buClr>
              <a:buSzPct val="100000"/>
              <a:buFont typeface="Arial" panose="020B0604020202020204" pitchFamily="34" charset="0"/>
              <a:buChar char="►"/>
              <a:defRPr/>
            </a:pPr>
            <a:r>
              <a:rPr lang="en-IN" sz="1400" dirty="0">
                <a:solidFill>
                  <a:srgbClr val="212529"/>
                </a:solidFill>
                <a:latin typeface="Arial" panose="020B0604020202020204" pitchFamily="34" charset="0"/>
              </a:rPr>
              <a:t>The Hon’ble SC had in the case of </a:t>
            </a:r>
            <a:r>
              <a:rPr lang="it-IT" sz="1400" dirty="0">
                <a:solidFill>
                  <a:srgbClr val="212529"/>
                </a:solidFill>
                <a:latin typeface="Arial" panose="020B0604020202020204" pitchFamily="34" charset="0"/>
              </a:rPr>
              <a:t>Sunil Siddharthbhai [1985] 156 ITR 509 held that such conversion of a personal asset into an asset of a firm though amounting to transfer, would not be chargeable amount to transfer as the consideration f</a:t>
            </a:r>
            <a:r>
              <a:rPr lang="en-IN" sz="1400" dirty="0">
                <a:solidFill>
                  <a:srgbClr val="212529"/>
                </a:solidFill>
                <a:latin typeface="Arial" panose="020B0604020202020204" pitchFamily="34" charset="0"/>
              </a:rPr>
              <a:t>or the transfer of the personal asset is indeterminate, being the right which arises or accrues to the partner during the subsistence of the partnership to get his share of the profits from time to time and on dissolution of the partnership to get the value of his share from the net partnership assets.</a:t>
            </a:r>
          </a:p>
          <a:p>
            <a:pPr marL="285750" lvl="1" indent="-285750" algn="just">
              <a:buClr>
                <a:srgbClr val="2E2E38"/>
              </a:buClr>
              <a:buSzPct val="100000"/>
              <a:buFont typeface="Arial" panose="020B0604020202020204" pitchFamily="34" charset="0"/>
              <a:buChar char="►"/>
              <a:defRPr/>
            </a:pPr>
            <a:endParaRPr lang="en-IN" sz="1400" i="0" dirty="0">
              <a:solidFill>
                <a:srgbClr val="212529"/>
              </a:solidFill>
              <a:effectLst/>
              <a:latin typeface="Arial" panose="020B0604020202020204" pitchFamily="34" charset="0"/>
            </a:endParaRPr>
          </a:p>
          <a:p>
            <a:pPr marL="285750" lvl="1" indent="-285750" algn="just">
              <a:buClr>
                <a:srgbClr val="2E2E38"/>
              </a:buClr>
              <a:buSzPct val="100000"/>
              <a:buFont typeface="Arial" panose="020B0604020202020204" pitchFamily="34" charset="0"/>
              <a:buChar char="►"/>
              <a:defRPr/>
            </a:pPr>
            <a:r>
              <a:rPr lang="en-IN" sz="1400" i="0" dirty="0">
                <a:solidFill>
                  <a:srgbClr val="212529"/>
                </a:solidFill>
                <a:effectLst/>
                <a:latin typeface="Arial" panose="020B0604020202020204" pitchFamily="34" charset="0"/>
              </a:rPr>
              <a:t>With a view to blocking this escape route for avoiding capital gains tax, the Finance Act, 1987 introduced the section 45(3) in the Act.</a:t>
            </a:r>
          </a:p>
          <a:p>
            <a:pPr marL="285750" lvl="1" indent="-285750" algn="just">
              <a:buClr>
                <a:srgbClr val="2E2E38"/>
              </a:buClr>
              <a:buSzPct val="100000"/>
              <a:buFont typeface="Arial" panose="020B0604020202020204" pitchFamily="34" charset="0"/>
              <a:buChar char="►"/>
              <a:defRPr/>
            </a:pPr>
            <a:endParaRPr lang="en-IN" sz="1400" dirty="0">
              <a:solidFill>
                <a:srgbClr val="212529"/>
              </a:solidFill>
              <a:latin typeface="Arial" panose="020B0604020202020204" pitchFamily="34" charset="0"/>
            </a:endParaRPr>
          </a:p>
          <a:p>
            <a:pPr marL="285750" lvl="1" indent="-285750" algn="just">
              <a:buClr>
                <a:srgbClr val="2E2E38"/>
              </a:buClr>
              <a:buSzPct val="100000"/>
              <a:buFont typeface="Arial" panose="020B0604020202020204" pitchFamily="34" charset="0"/>
              <a:buChar char="►"/>
              <a:defRPr/>
            </a:pPr>
            <a:r>
              <a:rPr lang="en-IN" sz="1400" dirty="0">
                <a:solidFill>
                  <a:srgbClr val="212529"/>
                </a:solidFill>
                <a:latin typeface="Arial" panose="020B0604020202020204" pitchFamily="34" charset="0"/>
              </a:rPr>
              <a:t>Subsequently, Section 56(2)(x) of the Act often referred to as the gift-tax provision seeks to bring to tax, under the head Income from Other Sources, any sum or specified property received without consideration or for inadequate consideration. Section 56(2)(x)(c) provides that where any person receives any specified property (other than immovable property) for a consideration less than its fair market value (“FMV”) determined under Rule 11UA, the difference between the FMV and the consideration actually paid, if any, shall be deemed to be the income of the recipient.</a:t>
            </a:r>
          </a:p>
          <a:p>
            <a:pPr marL="285750" lvl="1" indent="-285750" algn="just">
              <a:buClr>
                <a:srgbClr val="2E2E38"/>
              </a:buClr>
              <a:buSzPct val="100000"/>
              <a:buFont typeface="Arial" panose="020B0604020202020204" pitchFamily="34" charset="0"/>
              <a:buChar char="►"/>
              <a:defRPr/>
            </a:pPr>
            <a:endParaRPr lang="en-IN" sz="1400" dirty="0">
              <a:solidFill>
                <a:srgbClr val="212529"/>
              </a:solidFill>
              <a:latin typeface="Arial" panose="020B0604020202020204" pitchFamily="34" charset="0"/>
            </a:endParaRPr>
          </a:p>
          <a:p>
            <a:pPr marL="285750" lvl="1" indent="-285750" algn="just">
              <a:buClr>
                <a:srgbClr val="2E2E38"/>
              </a:buClr>
              <a:buSzPct val="100000"/>
              <a:buFont typeface="Arial" panose="020B0604020202020204" pitchFamily="34" charset="0"/>
              <a:buChar char="►"/>
              <a:defRPr/>
            </a:pPr>
            <a:endParaRPr lang="en-IN" sz="1400" dirty="0">
              <a:solidFill>
                <a:srgbClr val="212529"/>
              </a:solidFill>
              <a:latin typeface="Arial" panose="020B0604020202020204" pitchFamily="34" charset="0"/>
            </a:endParaRPr>
          </a:p>
          <a:p>
            <a:pPr marL="285750" lvl="1" indent="-285750" algn="just">
              <a:buClr>
                <a:srgbClr val="2E2E38"/>
              </a:buClr>
              <a:buSzPct val="100000"/>
              <a:buFont typeface="Arial" panose="020B0604020202020204" pitchFamily="34" charset="0"/>
              <a:buChar char="►"/>
              <a:defRPr/>
            </a:pPr>
            <a:endParaRPr lang="en-IN" sz="1400" i="0" dirty="0">
              <a:solidFill>
                <a:srgbClr val="212529"/>
              </a:solidFill>
              <a:effectLst/>
              <a:latin typeface="Arial" panose="020B0604020202020204" pitchFamily="34" charset="0"/>
            </a:endParaRPr>
          </a:p>
          <a:p>
            <a:pPr marL="285750" indent="-285750" algn="just">
              <a:buClr>
                <a:srgbClr val="2E2E38"/>
              </a:buClr>
              <a:buSzPct val="100000"/>
              <a:defRPr/>
            </a:pPr>
            <a:endParaRPr lang="pt-BR" sz="1400" i="0" dirty="0">
              <a:solidFill>
                <a:srgbClr val="212529"/>
              </a:solidFill>
              <a:effectLst/>
              <a:latin typeface="Arial" panose="020B0604020202020204" pitchFamily="34" charset="0"/>
            </a:endParaRPr>
          </a:p>
        </p:txBody>
      </p:sp>
    </p:spTree>
    <p:extLst>
      <p:ext uri="{BB962C8B-B14F-4D97-AF65-F5344CB8AC3E}">
        <p14:creationId xmlns:p14="http://schemas.microsoft.com/office/powerpoint/2010/main" val="42514155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2B9EE1-E155-0013-8E3E-767737D83DD8}"/>
            </a:ext>
          </a:extLst>
        </p:cNvPr>
        <p:cNvGrpSpPr/>
        <p:nvPr/>
      </p:nvGrpSpPr>
      <p:grpSpPr>
        <a:xfrm>
          <a:off x="0" y="0"/>
          <a:ext cx="0" cy="0"/>
          <a:chOff x="0" y="0"/>
          <a:chExt cx="0" cy="0"/>
        </a:xfrm>
      </p:grpSpPr>
      <p:sp>
        <p:nvSpPr>
          <p:cNvPr id="6" name="Line 11">
            <a:extLst>
              <a:ext uri="{FF2B5EF4-FFF2-40B4-BE49-F238E27FC236}">
                <a16:creationId xmlns:a16="http://schemas.microsoft.com/office/drawing/2014/main" id="{B881A1F4-393A-5084-591E-662C323EE602}"/>
              </a:ext>
            </a:extLst>
          </p:cNvPr>
          <p:cNvSpPr>
            <a:spLocks noChangeShapeType="1"/>
          </p:cNvSpPr>
          <p:nvPr/>
        </p:nvSpPr>
        <p:spPr bwMode="auto">
          <a:xfrm>
            <a:off x="457200" y="6242400"/>
            <a:ext cx="8229600" cy="0"/>
          </a:xfrm>
          <a:prstGeom prst="line">
            <a:avLst/>
          </a:prstGeom>
          <a:noFill/>
          <a:ln w="3175">
            <a:solidFill>
              <a:schemeClr val="bg1"/>
            </a:solidFill>
            <a:round/>
            <a:headEnd/>
            <a:tailEnd/>
          </a:ln>
          <a:effectLst/>
        </p:spPr>
        <p:txBody>
          <a:bodyPr wrap="none"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7" name="Rectangle 2">
            <a:extLst>
              <a:ext uri="{FF2B5EF4-FFF2-40B4-BE49-F238E27FC236}">
                <a16:creationId xmlns:a16="http://schemas.microsoft.com/office/drawing/2014/main" id="{51909102-23AB-6B6D-D4A1-2F1BBD5FEA22}"/>
              </a:ext>
            </a:extLst>
          </p:cNvPr>
          <p:cNvSpPr>
            <a:spLocks noGrp="1" noChangeArrowheads="1"/>
          </p:cNvSpPr>
          <p:nvPr>
            <p:ph type="title"/>
          </p:nvPr>
        </p:nvSpPr>
        <p:spPr>
          <a:xfrm>
            <a:off x="457200" y="263454"/>
            <a:ext cx="8232775" cy="714951"/>
          </a:xfrm>
          <a:noFill/>
        </p:spPr>
        <p:txBody>
          <a:bodyPr/>
          <a:lstStyle/>
          <a:p>
            <a:pPr algn="just"/>
            <a:r>
              <a:rPr lang="en-IN" sz="1800" dirty="0"/>
              <a:t>Whether section 56 (Corresponding to section 78 of the New Act) overrides section 45(3) (corresponding to section 67(9) of the New Act) ?</a:t>
            </a:r>
            <a:endParaRPr lang="en-US" sz="1800" dirty="0">
              <a:solidFill>
                <a:schemeClr val="tx1"/>
              </a:solidFill>
            </a:endParaRPr>
          </a:p>
        </p:txBody>
      </p:sp>
      <p:sp>
        <p:nvSpPr>
          <p:cNvPr id="4" name="TextBox 3">
            <a:extLst>
              <a:ext uri="{FF2B5EF4-FFF2-40B4-BE49-F238E27FC236}">
                <a16:creationId xmlns:a16="http://schemas.microsoft.com/office/drawing/2014/main" id="{FF27E278-2481-0BB5-E2E0-1D4269707DA5}"/>
              </a:ext>
            </a:extLst>
          </p:cNvPr>
          <p:cNvSpPr txBox="1"/>
          <p:nvPr/>
        </p:nvSpPr>
        <p:spPr>
          <a:xfrm>
            <a:off x="395536" y="1168283"/>
            <a:ext cx="8288089" cy="5924699"/>
          </a:xfrm>
          <a:prstGeom prst="rect">
            <a:avLst/>
          </a:prstGeom>
          <a:noFill/>
        </p:spPr>
        <p:txBody>
          <a:bodyPr wrap="square">
            <a:spAutoFit/>
          </a:bodyPr>
          <a:lstStyle/>
          <a:p>
            <a:pPr marL="285750" indent="-285750" algn="just">
              <a:buFont typeface="Arial" panose="020B0604020202020204" pitchFamily="34" charset="0"/>
              <a:buChar char="►"/>
            </a:pPr>
            <a:r>
              <a:rPr lang="en-IN" sz="1400" dirty="0"/>
              <a:t>Section 56(2)(x) is a successor to sections 56(2)(vii) and 56(2)(</a:t>
            </a:r>
            <a:r>
              <a:rPr lang="en-IN" sz="1400" dirty="0" err="1"/>
              <a:t>viia</a:t>
            </a:r>
            <a:r>
              <a:rPr lang="en-IN" sz="1400" dirty="0"/>
              <a:t>) of the Act. A review of the legislative history and the Explanatory Memorandum to the Finance Bill, 2010, and subsequent CBDT Circulars make it abundantly clear that these provisions were introduced as anti-abuse measures, intended to curb the laundering and circulation of unaccounted money through the guise of gifts or under-valued transfers deeming provision 56(2)(x) was introduced to the Act. The presence of the said  provision in the Act raises a question – </a:t>
            </a:r>
          </a:p>
          <a:p>
            <a:pPr marL="742950" lvl="1" indent="-285750" algn="just">
              <a:buFont typeface="Arial" panose="020B0604020202020204" pitchFamily="34" charset="0"/>
              <a:buChar char="►"/>
            </a:pPr>
            <a:endParaRPr lang="en-IN" sz="1400" dirty="0"/>
          </a:p>
          <a:p>
            <a:pPr marL="742950" lvl="1" indent="-285750" algn="just">
              <a:buFont typeface="Arial" panose="020B0604020202020204" pitchFamily="34" charset="0"/>
              <a:buChar char="►"/>
            </a:pPr>
            <a:r>
              <a:rPr lang="en-IN" sz="1400" dirty="0"/>
              <a:t>Whether the firm, being the recipient of the immoveable property will have to pay tax under section 56(2)(x) as section 56 will override section 45(3)?</a:t>
            </a:r>
          </a:p>
          <a:p>
            <a:pPr marL="742950" lvl="1" indent="-285750" algn="just">
              <a:buFont typeface="Arial" panose="020B0604020202020204" pitchFamily="34" charset="0"/>
              <a:buChar char="►"/>
            </a:pPr>
            <a:endParaRPr lang="en-IN" sz="1400" dirty="0"/>
          </a:p>
          <a:p>
            <a:pPr marL="285750" indent="-285750" algn="just">
              <a:buFont typeface="Arial" panose="020B0604020202020204" pitchFamily="34" charset="0"/>
              <a:buChar char="►"/>
            </a:pPr>
            <a:r>
              <a:rPr lang="en-IN" sz="1300" b="1" dirty="0"/>
              <a:t>Provisions of section 56(2)(x) will apply only if firm receives the specified property</a:t>
            </a:r>
          </a:p>
          <a:p>
            <a:pPr marL="742950" lvl="1" indent="-285750" algn="just">
              <a:buFont typeface="Arial" panose="020B0604020202020204" pitchFamily="34" charset="0"/>
              <a:buChar char="►"/>
            </a:pPr>
            <a:r>
              <a:rPr lang="en-IN" sz="1300" dirty="0"/>
              <a:t>It is a well settled principle that when a partner contributes a personal asset to the partnership, his individual right in the asset is extended to all the partners jointly. - </a:t>
            </a:r>
            <a:r>
              <a:rPr lang="en-IN" sz="1300" dirty="0" err="1"/>
              <a:t>Mohanbhai</a:t>
            </a:r>
            <a:r>
              <a:rPr lang="en-IN" sz="1300" dirty="0"/>
              <a:t> </a:t>
            </a:r>
            <a:r>
              <a:rPr lang="en-IN" sz="1300" dirty="0" err="1"/>
              <a:t>Pamabhai</a:t>
            </a:r>
            <a:r>
              <a:rPr lang="en-IN" sz="1300" dirty="0"/>
              <a:t> [1987] 165 ITR 166 (SC)</a:t>
            </a:r>
          </a:p>
          <a:p>
            <a:pPr marL="742950" lvl="1" indent="-285750" algn="just">
              <a:buFont typeface="Arial" panose="020B0604020202020204" pitchFamily="34" charset="0"/>
              <a:buChar char="►"/>
            </a:pPr>
            <a:endParaRPr lang="en-IN" sz="1300" dirty="0"/>
          </a:p>
          <a:p>
            <a:pPr marL="285750" indent="-285750" algn="just">
              <a:buFont typeface="Arial" panose="020B0604020202020204" pitchFamily="34" charset="0"/>
              <a:buChar char="►"/>
            </a:pPr>
            <a:r>
              <a:rPr lang="en-IN" sz="1300" b="1" dirty="0"/>
              <a:t>Consideration discharged by the firm is not determinable</a:t>
            </a:r>
          </a:p>
          <a:p>
            <a:pPr marL="742950" lvl="1" indent="-285750" algn="just">
              <a:buFont typeface="Arial" panose="020B0604020202020204" pitchFamily="34" charset="0"/>
              <a:buChar char="►"/>
            </a:pPr>
            <a:r>
              <a:rPr lang="en-IN" sz="1300" dirty="0"/>
              <a:t>It is evident that amount being credited to the partner’s capital account does not represent an enforceable debt and it is merely a notional adjustment. As the consideration is not capable of being quantified, the computation mechanism prescribed under section 48 fails. - B.C. Srinivasa Setty [1981] 128 ITR 294 (SC). Applying this analogy into section 56(2)(x) where the value has to be determined as per Rule 11UA, since the value itself is not determinable, the computation mechanism fails.</a:t>
            </a:r>
          </a:p>
          <a:p>
            <a:pPr lvl="1" algn="just"/>
            <a:endParaRPr lang="en-IN" sz="1300" dirty="0"/>
          </a:p>
          <a:p>
            <a:pPr marL="742950" lvl="1" indent="-285750" algn="just">
              <a:buFont typeface="Arial" panose="020B0604020202020204" pitchFamily="34" charset="0"/>
              <a:buChar char="►"/>
            </a:pPr>
            <a:endParaRPr lang="en-IN" sz="1400" dirty="0"/>
          </a:p>
          <a:p>
            <a:pPr marL="285750" indent="-285750" algn="just">
              <a:buFont typeface="Arial" panose="020B0604020202020204" pitchFamily="34" charset="0"/>
              <a:buChar char="►"/>
            </a:pPr>
            <a:endParaRPr lang="en-IN" sz="1400" dirty="0"/>
          </a:p>
          <a:p>
            <a:pPr marL="742950" lvl="1" indent="-285750" algn="just">
              <a:buFont typeface="Arial" panose="020B0604020202020204" pitchFamily="34" charset="0"/>
              <a:buChar char="►"/>
            </a:pPr>
            <a:endParaRPr lang="en-IN" sz="1400" dirty="0"/>
          </a:p>
          <a:p>
            <a:pPr marL="285750" indent="-285750" algn="just">
              <a:buClr>
                <a:srgbClr val="2E2E38"/>
              </a:buClr>
              <a:buSzPct val="100000"/>
              <a:defRPr/>
            </a:pPr>
            <a:endParaRPr lang="pt-BR" sz="1400" i="0" dirty="0">
              <a:solidFill>
                <a:srgbClr val="212529"/>
              </a:solidFill>
              <a:effectLst/>
            </a:endParaRPr>
          </a:p>
          <a:p>
            <a:pPr marL="285750" indent="-285750" algn="just">
              <a:buClr>
                <a:srgbClr val="2E2E38"/>
              </a:buClr>
              <a:buSzPct val="100000"/>
              <a:defRPr/>
            </a:pPr>
            <a:endParaRPr lang="pt-BR" sz="1400" i="0" dirty="0">
              <a:solidFill>
                <a:srgbClr val="212529"/>
              </a:solidFill>
              <a:effectLst/>
            </a:endParaRPr>
          </a:p>
        </p:txBody>
      </p:sp>
    </p:spTree>
    <p:extLst>
      <p:ext uri="{BB962C8B-B14F-4D97-AF65-F5344CB8AC3E}">
        <p14:creationId xmlns:p14="http://schemas.microsoft.com/office/powerpoint/2010/main" val="11742028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9CC790-1392-7A1B-A955-5D36AD4EEAA9}"/>
            </a:ext>
          </a:extLst>
        </p:cNvPr>
        <p:cNvGrpSpPr/>
        <p:nvPr/>
      </p:nvGrpSpPr>
      <p:grpSpPr>
        <a:xfrm>
          <a:off x="0" y="0"/>
          <a:ext cx="0" cy="0"/>
          <a:chOff x="0" y="0"/>
          <a:chExt cx="0" cy="0"/>
        </a:xfrm>
      </p:grpSpPr>
      <p:sp>
        <p:nvSpPr>
          <p:cNvPr id="17" name="Rectangle 2">
            <a:extLst>
              <a:ext uri="{FF2B5EF4-FFF2-40B4-BE49-F238E27FC236}">
                <a16:creationId xmlns:a16="http://schemas.microsoft.com/office/drawing/2014/main" id="{C91EC7F5-0CB7-08B6-8344-D0F41F627D09}"/>
              </a:ext>
            </a:extLst>
          </p:cNvPr>
          <p:cNvSpPr>
            <a:spLocks noGrp="1" noChangeArrowheads="1"/>
          </p:cNvSpPr>
          <p:nvPr>
            <p:ph type="title"/>
          </p:nvPr>
        </p:nvSpPr>
        <p:spPr>
          <a:xfrm>
            <a:off x="455612" y="286871"/>
            <a:ext cx="8232775" cy="636494"/>
          </a:xfrm>
          <a:noFill/>
        </p:spPr>
        <p:txBody>
          <a:bodyPr>
            <a:normAutofit/>
          </a:bodyPr>
          <a:lstStyle/>
          <a:p>
            <a:pPr algn="just"/>
            <a:r>
              <a:rPr lang="en-IN" sz="1800" dirty="0"/>
              <a:t>Whether section 56 (Corresponding to section 78 of the New Act) overrides section 45(3) (corresponding to section 67(9) of the New Act) ?</a:t>
            </a:r>
            <a:endParaRPr lang="en-US" sz="1800" dirty="0">
              <a:solidFill>
                <a:schemeClr val="tx1"/>
              </a:solidFill>
            </a:endParaRPr>
          </a:p>
        </p:txBody>
      </p:sp>
      <p:sp>
        <p:nvSpPr>
          <p:cNvPr id="3" name="TextBox 2">
            <a:extLst>
              <a:ext uri="{FF2B5EF4-FFF2-40B4-BE49-F238E27FC236}">
                <a16:creationId xmlns:a16="http://schemas.microsoft.com/office/drawing/2014/main" id="{7EF893AC-B37B-7525-B99F-947E8E00D01C}"/>
              </a:ext>
            </a:extLst>
          </p:cNvPr>
          <p:cNvSpPr txBox="1"/>
          <p:nvPr/>
        </p:nvSpPr>
        <p:spPr>
          <a:xfrm>
            <a:off x="487783" y="1194406"/>
            <a:ext cx="8168434" cy="2492990"/>
          </a:xfrm>
          <a:prstGeom prst="rect">
            <a:avLst/>
          </a:prstGeom>
          <a:noFill/>
        </p:spPr>
        <p:txBody>
          <a:bodyPr wrap="square">
            <a:spAutoFit/>
          </a:bodyPr>
          <a:lstStyle/>
          <a:p>
            <a:pPr marL="285750" indent="-285750" algn="just">
              <a:buClr>
                <a:schemeClr val="accent2"/>
              </a:buClr>
              <a:buSzPct val="70000"/>
              <a:buFont typeface="Arial" panose="020B0604020202020204" pitchFamily="34" charset="0"/>
              <a:buChar char="►"/>
            </a:pPr>
            <a:r>
              <a:rPr lang="en-IN" sz="1300" b="1" dirty="0"/>
              <a:t>Resort to Gift Tax Act </a:t>
            </a:r>
          </a:p>
          <a:p>
            <a:pPr marL="742950" lvl="1" indent="-285750" algn="just">
              <a:buClr>
                <a:schemeClr val="accent2"/>
              </a:buClr>
              <a:buSzPct val="70000"/>
              <a:buFont typeface="Arial" panose="020B0604020202020204" pitchFamily="34" charset="0"/>
              <a:buChar char="►"/>
            </a:pPr>
            <a:r>
              <a:rPr lang="en-IN" sz="1300" dirty="0"/>
              <a:t>Various precedents in the Gift Tax regime held that transfer of property by </a:t>
            </a:r>
            <a:r>
              <a:rPr lang="en-IN" sz="1300" dirty="0" err="1"/>
              <a:t>assessees</a:t>
            </a:r>
            <a:r>
              <a:rPr lang="en-IN" sz="1300" dirty="0"/>
              <a:t> to partnership firm consisted of no consideration and the book value was merely a notional value and hence no gift tax would be leviable.</a:t>
            </a:r>
          </a:p>
          <a:p>
            <a:pPr marL="285750" indent="-285750" algn="just">
              <a:buClr>
                <a:schemeClr val="accent2"/>
              </a:buClr>
              <a:buSzPct val="70000"/>
              <a:buFont typeface="Arial" panose="020B0604020202020204" pitchFamily="34" charset="0"/>
              <a:buChar char="►"/>
            </a:pPr>
            <a:endParaRPr lang="en-IN" sz="1300" dirty="0"/>
          </a:p>
          <a:p>
            <a:pPr marL="285750" indent="-285750" algn="just">
              <a:buClr>
                <a:schemeClr val="accent2"/>
              </a:buClr>
              <a:buSzPct val="70000"/>
              <a:buFont typeface="Arial" panose="020B0604020202020204" pitchFamily="34" charset="0"/>
              <a:buChar char="►"/>
            </a:pPr>
            <a:r>
              <a:rPr lang="en-IN" sz="1300" b="1" dirty="0"/>
              <a:t>Resort to 56(2)(</a:t>
            </a:r>
            <a:r>
              <a:rPr lang="en-US" sz="1300" b="1" dirty="0" err="1"/>
              <a:t>viia</a:t>
            </a:r>
            <a:r>
              <a:rPr lang="en-US" sz="1300" b="1" dirty="0"/>
              <a:t>) </a:t>
            </a:r>
          </a:p>
          <a:p>
            <a:pPr marL="742950" lvl="1" indent="-285750" algn="just">
              <a:buClr>
                <a:schemeClr val="accent2"/>
              </a:buClr>
              <a:buSzPct val="70000"/>
              <a:buFont typeface="Arial" panose="020B0604020202020204" pitchFamily="34" charset="0"/>
              <a:buChar char="►"/>
            </a:pPr>
            <a:r>
              <a:rPr lang="en-US" sz="1300" dirty="0"/>
              <a:t>Even the predecessor section in the context of section 56(2)(</a:t>
            </a:r>
            <a:r>
              <a:rPr lang="en-US" sz="1300" dirty="0" err="1"/>
              <a:t>viia</a:t>
            </a:r>
            <a:r>
              <a:rPr lang="en-US" sz="1300" dirty="0"/>
              <a:t>), it has been held by the Hyderabad Tribunal in the case of </a:t>
            </a:r>
            <a:r>
              <a:rPr lang="en-IN" sz="1300" dirty="0"/>
              <a:t>Shrilekha Business Consultancy (P.) Ltd [2020] 121 taxmann.com 150 that there being no consideration determinable in case of an asset contributed by partner to a firm,  and consequently the charge fails.</a:t>
            </a:r>
          </a:p>
          <a:p>
            <a:pPr marL="285750" indent="-285750" algn="just">
              <a:buClr>
                <a:schemeClr val="accent2"/>
              </a:buClr>
              <a:buSzPct val="70000"/>
              <a:buFont typeface="Arial" panose="020B0604020202020204" pitchFamily="34" charset="0"/>
              <a:buChar char="►"/>
            </a:pPr>
            <a:endParaRPr lang="en-IN" sz="1300" dirty="0"/>
          </a:p>
          <a:p>
            <a:pPr marL="285750" indent="-285750" algn="just">
              <a:buClr>
                <a:schemeClr val="accent2"/>
              </a:buClr>
              <a:buSzPct val="70000"/>
              <a:buFont typeface="Arial" panose="020B0604020202020204" pitchFamily="34" charset="0"/>
              <a:buChar char="►"/>
            </a:pPr>
            <a:r>
              <a:rPr lang="en-IN" sz="1300" dirty="0"/>
              <a:t>As a result, the provisions of section 56(2)(x) cannot be extended into section 45(3). </a:t>
            </a:r>
          </a:p>
        </p:txBody>
      </p:sp>
    </p:spTree>
    <p:extLst>
      <p:ext uri="{BB962C8B-B14F-4D97-AF65-F5344CB8AC3E}">
        <p14:creationId xmlns:p14="http://schemas.microsoft.com/office/powerpoint/2010/main" val="24806824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998F00-D9C1-C5EC-A48A-803E92720447}"/>
            </a:ext>
          </a:extLst>
        </p:cNvPr>
        <p:cNvGrpSpPr/>
        <p:nvPr/>
      </p:nvGrpSpPr>
      <p:grpSpPr>
        <a:xfrm>
          <a:off x="0" y="0"/>
          <a:ext cx="0" cy="0"/>
          <a:chOff x="0" y="0"/>
          <a:chExt cx="0" cy="0"/>
        </a:xfrm>
      </p:grpSpPr>
      <p:sp>
        <p:nvSpPr>
          <p:cNvPr id="7" name="Title 1">
            <a:extLst>
              <a:ext uri="{FF2B5EF4-FFF2-40B4-BE49-F238E27FC236}">
                <a16:creationId xmlns:a16="http://schemas.microsoft.com/office/drawing/2014/main" id="{6E6FCF3B-7C14-46B5-A6BF-1AEF132120A3}"/>
              </a:ext>
            </a:extLst>
          </p:cNvPr>
          <p:cNvSpPr txBox="1">
            <a:spLocks/>
          </p:cNvSpPr>
          <p:nvPr/>
        </p:nvSpPr>
        <p:spPr>
          <a:xfrm>
            <a:off x="629899" y="1506305"/>
            <a:ext cx="3952737" cy="1671584"/>
          </a:xfrm>
          <a:prstGeom prst="rect">
            <a:avLst/>
          </a:prstGeom>
        </p:spPr>
        <p:txBody>
          <a:bodyPr/>
          <a:lstStyle>
            <a:lvl1pPr algn="l" defTabSz="914400" rtl="0" eaLnBrk="1" latinLnBrk="0" hangingPunct="1">
              <a:lnSpc>
                <a:spcPct val="85000"/>
              </a:lnSpc>
              <a:spcBef>
                <a:spcPct val="0"/>
              </a:spcBef>
              <a:buNone/>
              <a:defRPr sz="3000" b="1" kern="1200" baseline="0">
                <a:solidFill>
                  <a:srgbClr val="404040"/>
                </a:solidFill>
                <a:latin typeface="+mn-lt"/>
                <a:ea typeface="+mj-ea"/>
                <a:cs typeface="Arial" pitchFamily="34" charset="0"/>
              </a:defRPr>
            </a:lvl1pPr>
          </a:lstStyle>
          <a:p>
            <a:pPr defTabSz="756392">
              <a:defRPr/>
            </a:pPr>
            <a:endParaRPr lang="en-GB" b="0" dirty="0">
              <a:solidFill>
                <a:srgbClr val="2E2E38"/>
              </a:solidFill>
              <a:latin typeface="+mj-lt"/>
            </a:endParaRPr>
          </a:p>
        </p:txBody>
      </p:sp>
      <p:sp>
        <p:nvSpPr>
          <p:cNvPr id="2" name="Title 1">
            <a:extLst>
              <a:ext uri="{FF2B5EF4-FFF2-40B4-BE49-F238E27FC236}">
                <a16:creationId xmlns:a16="http://schemas.microsoft.com/office/drawing/2014/main" id="{F03D84EE-D034-AA00-6815-A7E3CE88B66E}"/>
              </a:ext>
            </a:extLst>
          </p:cNvPr>
          <p:cNvSpPr>
            <a:spLocks noGrp="1"/>
          </p:cNvSpPr>
          <p:nvPr>
            <p:ph type="title"/>
          </p:nvPr>
        </p:nvSpPr>
        <p:spPr/>
        <p:txBody>
          <a:bodyPr/>
          <a:lstStyle/>
          <a:p>
            <a:pPr defTabSz="756392">
              <a:defRPr/>
            </a:pPr>
            <a:r>
              <a:rPr lang="en-IN" sz="2400" dirty="0">
                <a:solidFill>
                  <a:srgbClr val="000000"/>
                </a:solidFill>
              </a:rPr>
              <a:t>Reconstitution - Erstwhile scheme of taxation before Finance Act, 2021</a:t>
            </a:r>
            <a:endParaRPr lang="en-GB" sz="2400" dirty="0">
              <a:solidFill>
                <a:srgbClr val="2E2E38"/>
              </a:solidFill>
            </a:endParaRPr>
          </a:p>
        </p:txBody>
      </p:sp>
    </p:spTree>
    <p:extLst>
      <p:ext uri="{BB962C8B-B14F-4D97-AF65-F5344CB8AC3E}">
        <p14:creationId xmlns:p14="http://schemas.microsoft.com/office/powerpoint/2010/main" val="37996054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AD5F85-15AD-45B1-9E92-89028D3E453B}"/>
              </a:ext>
            </a:extLst>
          </p:cNvPr>
          <p:cNvSpPr>
            <a:spLocks noGrp="1"/>
          </p:cNvSpPr>
          <p:nvPr>
            <p:ph type="title"/>
          </p:nvPr>
        </p:nvSpPr>
        <p:spPr/>
        <p:txBody>
          <a:bodyPr anchor="ctr">
            <a:normAutofit/>
          </a:bodyPr>
          <a:lstStyle/>
          <a:p>
            <a:r>
              <a:rPr lang="en-US" sz="2400" dirty="0">
                <a:latin typeface="+mj-lt"/>
              </a:rPr>
              <a:t>Erstwhile scheme of taxation up to AY 2020-21</a:t>
            </a:r>
            <a:endParaRPr lang="en-IN" sz="2400" dirty="0">
              <a:latin typeface="+mj-lt"/>
            </a:endParaRPr>
          </a:p>
        </p:txBody>
      </p:sp>
      <p:sp>
        <p:nvSpPr>
          <p:cNvPr id="3" name="Content Placeholder 2">
            <a:extLst>
              <a:ext uri="{FF2B5EF4-FFF2-40B4-BE49-F238E27FC236}">
                <a16:creationId xmlns:a16="http://schemas.microsoft.com/office/drawing/2014/main" id="{A94A8FF4-4804-4E56-A5D5-BEBE36A59CF1}"/>
              </a:ext>
            </a:extLst>
          </p:cNvPr>
          <p:cNvSpPr>
            <a:spLocks noGrp="1"/>
          </p:cNvSpPr>
          <p:nvPr>
            <p:ph idx="1"/>
          </p:nvPr>
        </p:nvSpPr>
        <p:spPr>
          <a:xfrm>
            <a:off x="466726" y="1096938"/>
            <a:ext cx="8229600" cy="4790677"/>
          </a:xfrm>
        </p:spPr>
        <p:txBody>
          <a:bodyPr>
            <a:normAutofit lnSpcReduction="10000"/>
          </a:bodyPr>
          <a:lstStyle/>
          <a:p>
            <a:pPr>
              <a:lnSpc>
                <a:spcPct val="124000"/>
              </a:lnSpc>
              <a:spcAft>
                <a:spcPts val="600"/>
              </a:spcAft>
              <a:buClr>
                <a:schemeClr val="tx1"/>
              </a:buClr>
            </a:pPr>
            <a:r>
              <a:rPr lang="en-IN" sz="1600" dirty="0"/>
              <a:t>S.45(4) provides for capital gains taxation in hands of firm, on transfer of capital asset to partners, by way of distribution, on dissolution or otherwise </a:t>
            </a:r>
          </a:p>
          <a:p>
            <a:pPr lvl="1">
              <a:lnSpc>
                <a:spcPct val="124000"/>
              </a:lnSpc>
              <a:spcAft>
                <a:spcPts val="600"/>
              </a:spcAft>
              <a:buClr>
                <a:schemeClr val="tx1"/>
              </a:buClr>
            </a:pPr>
            <a:r>
              <a:rPr lang="en-IN" sz="1400" dirty="0"/>
              <a:t>Capital gains = FMV* of capital asset on the date of distribution minus cost/WDV</a:t>
            </a:r>
          </a:p>
          <a:p>
            <a:pPr marL="230662" lvl="1">
              <a:lnSpc>
                <a:spcPct val="124000"/>
              </a:lnSpc>
              <a:spcAft>
                <a:spcPts val="600"/>
              </a:spcAft>
              <a:buClr>
                <a:schemeClr val="tx1"/>
              </a:buClr>
            </a:pPr>
            <a:r>
              <a:rPr lang="en-IN" sz="1600" dirty="0"/>
              <a:t>Besides taxation on dissolution, Firm also exposed taxation on distribution of CA on retirement of partner</a:t>
            </a:r>
          </a:p>
          <a:p>
            <a:pPr marL="455897" lvl="2">
              <a:lnSpc>
                <a:spcPct val="124000"/>
              </a:lnSpc>
              <a:spcAft>
                <a:spcPts val="600"/>
              </a:spcAft>
              <a:buClr>
                <a:schemeClr val="tx1"/>
              </a:buClr>
            </a:pPr>
            <a:r>
              <a:rPr lang="en-IN" sz="1400" dirty="0"/>
              <a:t>Term “or otherwise” in s. 45(4) also includes retirement and triggers s.45(4) - A.N. Naik Associates [2004] 136 Taxman 107 (Bom HC)</a:t>
            </a:r>
          </a:p>
          <a:p>
            <a:pPr marL="455897" lvl="2">
              <a:lnSpc>
                <a:spcPct val="124000"/>
              </a:lnSpc>
              <a:spcAft>
                <a:spcPts val="600"/>
              </a:spcAft>
              <a:buClr>
                <a:schemeClr val="tx1"/>
              </a:buClr>
            </a:pPr>
            <a:r>
              <a:rPr lang="en-IN" sz="1400" dirty="0"/>
              <a:t>However, contrary view expressed by Madras HC in case of National Company v. ACIT [2019] [105 taxmann.com 255] that division of assets on retirement does not trigger s.45(4)</a:t>
            </a:r>
          </a:p>
          <a:p>
            <a:pPr marL="230662" lvl="1">
              <a:lnSpc>
                <a:spcPct val="124000"/>
              </a:lnSpc>
              <a:spcAft>
                <a:spcPts val="600"/>
              </a:spcAft>
              <a:buClr>
                <a:schemeClr val="tx1"/>
              </a:buClr>
            </a:pPr>
            <a:r>
              <a:rPr lang="en-IN" sz="1600" dirty="0"/>
              <a:t>However, settlement of Retired partner’s account in cash (even beyond his capital balance) is not hit by s.45(4) in the hands of the firm</a:t>
            </a:r>
          </a:p>
          <a:p>
            <a:pPr marL="230662" lvl="1">
              <a:lnSpc>
                <a:spcPct val="124000"/>
              </a:lnSpc>
              <a:spcAft>
                <a:spcPts val="600"/>
              </a:spcAft>
              <a:buClr>
                <a:schemeClr val="tx1"/>
              </a:buClr>
            </a:pPr>
            <a:r>
              <a:rPr lang="en-IN" sz="1600" dirty="0"/>
              <a:t>No tax incidence in the hands of retired partner on receipt of cash or capital asset</a:t>
            </a:r>
          </a:p>
          <a:p>
            <a:pPr lvl="1">
              <a:lnSpc>
                <a:spcPct val="124000"/>
              </a:lnSpc>
              <a:spcAft>
                <a:spcPts val="600"/>
              </a:spcAft>
              <a:buClr>
                <a:schemeClr val="tx1"/>
              </a:buClr>
            </a:pPr>
            <a:r>
              <a:rPr lang="en-US" sz="1400" dirty="0"/>
              <a:t>What partner receives is his share in the firm and not any consideration for 'transfer' of his partnership interest</a:t>
            </a:r>
            <a:endParaRPr lang="en-IN" sz="1400" dirty="0"/>
          </a:p>
          <a:p>
            <a:pPr lvl="1">
              <a:lnSpc>
                <a:spcPct val="124000"/>
              </a:lnSpc>
              <a:spcAft>
                <a:spcPts val="600"/>
              </a:spcAft>
              <a:buClr>
                <a:schemeClr val="tx1"/>
              </a:buClr>
            </a:pPr>
            <a:r>
              <a:rPr lang="en-IN" sz="1400" dirty="0"/>
              <a:t>Dynamic Enterprises (359 ITR 83)(Kar)(FB); Pipelines India (238 Taxman 9)(Mad); </a:t>
            </a:r>
            <a:r>
              <a:rPr lang="en-IN" sz="1400" dirty="0" err="1"/>
              <a:t>Electroplast</a:t>
            </a:r>
            <a:r>
              <a:rPr lang="en-IN" sz="1400" dirty="0"/>
              <a:t> Engineers (263 Taxman 120)(Bom)</a:t>
            </a:r>
          </a:p>
        </p:txBody>
      </p:sp>
      <p:sp>
        <p:nvSpPr>
          <p:cNvPr id="8" name="TextBox 7">
            <a:extLst>
              <a:ext uri="{FF2B5EF4-FFF2-40B4-BE49-F238E27FC236}">
                <a16:creationId xmlns:a16="http://schemas.microsoft.com/office/drawing/2014/main" id="{5861E099-8E4B-4E1C-A921-3BA8ADDDEAAA}"/>
              </a:ext>
            </a:extLst>
          </p:cNvPr>
          <p:cNvSpPr txBox="1"/>
          <p:nvPr/>
        </p:nvSpPr>
        <p:spPr>
          <a:xfrm>
            <a:off x="457202" y="5995708"/>
            <a:ext cx="7548464" cy="206210"/>
          </a:xfrm>
          <a:prstGeom prst="rect">
            <a:avLst/>
          </a:prstGeom>
          <a:noFill/>
        </p:spPr>
        <p:txBody>
          <a:bodyPr wrap="square" lIns="0" tIns="36576" rIns="0" bIns="0" rtlCol="0">
            <a:spAutoFit/>
          </a:bodyPr>
          <a:lstStyle/>
          <a:p>
            <a:r>
              <a:rPr lang="en-IN" sz="1100" i="1" dirty="0">
                <a:latin typeface="+mj-lt"/>
              </a:rPr>
              <a:t>*FMV defined in s.2(22) as open market price (where such price is not ascertainable, reference is to be drawn to rules)</a:t>
            </a:r>
          </a:p>
        </p:txBody>
      </p:sp>
      <p:cxnSp>
        <p:nvCxnSpPr>
          <p:cNvPr id="5" name="Straight Connector 4">
            <a:extLst>
              <a:ext uri="{FF2B5EF4-FFF2-40B4-BE49-F238E27FC236}">
                <a16:creationId xmlns:a16="http://schemas.microsoft.com/office/drawing/2014/main" id="{E928EB95-2F86-4285-AE91-D94BDA5EC847}"/>
              </a:ext>
            </a:extLst>
          </p:cNvPr>
          <p:cNvCxnSpPr>
            <a:cxnSpLocks/>
          </p:cNvCxnSpPr>
          <p:nvPr/>
        </p:nvCxnSpPr>
        <p:spPr>
          <a:xfrm>
            <a:off x="466726" y="5995707"/>
            <a:ext cx="4114800" cy="0"/>
          </a:xfrm>
          <a:prstGeom prst="line">
            <a:avLst/>
          </a:prstGeom>
          <a:ln w="9525">
            <a:solidFill>
              <a:schemeClr val="accent1"/>
            </a:solidFill>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165610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Line 11"/>
          <p:cNvSpPr>
            <a:spLocks noChangeShapeType="1"/>
          </p:cNvSpPr>
          <p:nvPr/>
        </p:nvSpPr>
        <p:spPr bwMode="auto">
          <a:xfrm>
            <a:off x="457200" y="6242400"/>
            <a:ext cx="8229600" cy="0"/>
          </a:xfrm>
          <a:prstGeom prst="line">
            <a:avLst/>
          </a:prstGeom>
          <a:noFill/>
          <a:ln w="3175">
            <a:solidFill>
              <a:schemeClr val="bg1"/>
            </a:solidFill>
            <a:round/>
            <a:headEnd/>
            <a:tailEnd/>
          </a:ln>
          <a:effectLst/>
        </p:spPr>
        <p:txBody>
          <a:bodyPr wrap="none"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mn-ea"/>
              <a:cs typeface="+mn-cs"/>
            </a:endParaRPr>
          </a:p>
        </p:txBody>
      </p:sp>
      <p:sp>
        <p:nvSpPr>
          <p:cNvPr id="17" name="Rectangle 2"/>
          <p:cNvSpPr>
            <a:spLocks noGrp="1" noChangeArrowheads="1"/>
          </p:cNvSpPr>
          <p:nvPr>
            <p:ph type="title"/>
          </p:nvPr>
        </p:nvSpPr>
        <p:spPr>
          <a:xfrm>
            <a:off x="450850" y="234600"/>
            <a:ext cx="8232775" cy="688765"/>
          </a:xfrm>
          <a:noFill/>
        </p:spPr>
        <p:txBody>
          <a:bodyPr>
            <a:normAutofit/>
          </a:bodyPr>
          <a:lstStyle/>
          <a:p>
            <a:pPr algn="just"/>
            <a:r>
              <a:rPr lang="en-IN" altLang="en-US" sz="1800" dirty="0"/>
              <a:t>Mansukh Dyeing And Printing Mills (145 taxmann.com 151) (SC)</a:t>
            </a:r>
            <a:endParaRPr lang="en-US" sz="1800" dirty="0">
              <a:solidFill>
                <a:schemeClr val="tx1"/>
              </a:solidFill>
            </a:endParaRPr>
          </a:p>
        </p:txBody>
      </p:sp>
      <p:sp>
        <p:nvSpPr>
          <p:cNvPr id="2" name="Rectangle 3">
            <a:extLst>
              <a:ext uri="{FF2B5EF4-FFF2-40B4-BE49-F238E27FC236}">
                <a16:creationId xmlns:a16="http://schemas.microsoft.com/office/drawing/2014/main" id="{BB2E029A-21BE-8C0E-6E59-BF86D9AD1BF4}"/>
              </a:ext>
            </a:extLst>
          </p:cNvPr>
          <p:cNvSpPr txBox="1">
            <a:spLocks noChangeArrowheads="1"/>
          </p:cNvSpPr>
          <p:nvPr/>
        </p:nvSpPr>
        <p:spPr>
          <a:xfrm>
            <a:off x="361950" y="1143000"/>
            <a:ext cx="8420100" cy="4191000"/>
          </a:xfrm>
          <a:prstGeom prst="rect">
            <a:avLst/>
          </a:prstGeom>
        </p:spPr>
        <p:txBody>
          <a:bodyPr vert="horz" lIns="0" tIns="0" rIns="0" bIns="0" rtlCol="0" anchor="t" anchorCtr="0">
            <a:noAutofit/>
          </a:bodyPr>
          <a:lstStyle>
            <a:lvl1pPr marL="342900" indent="-342900" algn="l" defTabSz="914400" rtl="0" eaLnBrk="1" latinLnBrk="0" hangingPunct="1">
              <a:spcBef>
                <a:spcPct val="20000"/>
              </a:spcBef>
              <a:buClr>
                <a:schemeClr val="accent2"/>
              </a:buClr>
              <a:buSzPct val="70000"/>
              <a:buFont typeface="Arial" pitchFamily="34" charset="0"/>
              <a:buChar char="►"/>
              <a:defRPr sz="2400" kern="1200">
                <a:solidFill>
                  <a:schemeClr val="bg1"/>
                </a:solidFill>
                <a:latin typeface="+mn-lt"/>
                <a:ea typeface="+mn-ea"/>
                <a:cs typeface="+mn-cs"/>
              </a:defRPr>
            </a:lvl1pPr>
            <a:lvl2pPr marL="709613" indent="-354013" algn="l" defTabSz="914400" rtl="0" eaLnBrk="1" latinLnBrk="0" hangingPunct="1">
              <a:spcBef>
                <a:spcPct val="20000"/>
              </a:spcBef>
              <a:buClr>
                <a:schemeClr val="accent2"/>
              </a:buClr>
              <a:buSzPct val="70000"/>
              <a:buFont typeface="Arial" pitchFamily="34" charset="0"/>
              <a:buChar char="►"/>
              <a:defRPr sz="2000" kern="1200">
                <a:solidFill>
                  <a:schemeClr val="bg1"/>
                </a:solidFill>
                <a:latin typeface="+mn-lt"/>
                <a:ea typeface="+mn-ea"/>
                <a:cs typeface="+mn-cs"/>
              </a:defRPr>
            </a:lvl2pPr>
            <a:lvl3pPr marL="1077913" indent="-354013" algn="l" defTabSz="914400" rtl="0" eaLnBrk="1" latinLnBrk="0" hangingPunct="1">
              <a:spcBef>
                <a:spcPct val="20000"/>
              </a:spcBef>
              <a:buClr>
                <a:schemeClr val="accent2"/>
              </a:buClr>
              <a:buSzPct val="70000"/>
              <a:buFont typeface="Arial" pitchFamily="34" charset="0"/>
              <a:buChar char="►"/>
              <a:defRPr sz="1800" kern="1200">
                <a:solidFill>
                  <a:schemeClr val="bg1"/>
                </a:solidFill>
                <a:latin typeface="+mn-lt"/>
                <a:ea typeface="+mn-ea"/>
                <a:cs typeface="+mn-cs"/>
              </a:defRPr>
            </a:lvl3pPr>
            <a:lvl4pPr marL="1433513" indent="-355600" algn="l" defTabSz="914400" rtl="0" eaLnBrk="1" latinLnBrk="0" hangingPunct="1">
              <a:spcBef>
                <a:spcPct val="20000"/>
              </a:spcBef>
              <a:buClr>
                <a:schemeClr val="accent2"/>
              </a:buClr>
              <a:buSzPct val="70000"/>
              <a:buFont typeface="Arial" pitchFamily="34" charset="0"/>
              <a:buChar char="►"/>
              <a:defRPr sz="1600" kern="1200">
                <a:solidFill>
                  <a:schemeClr val="bg1"/>
                </a:solidFill>
                <a:latin typeface="+mn-lt"/>
                <a:ea typeface="+mn-ea"/>
                <a:cs typeface="+mn-cs"/>
              </a:defRPr>
            </a:lvl4pPr>
            <a:lvl5pPr marL="1787525" indent="-354013" algn="l" defTabSz="914400" rtl="0" eaLnBrk="1" latinLnBrk="0" hangingPunct="1">
              <a:spcBef>
                <a:spcPct val="20000"/>
              </a:spcBef>
              <a:buClr>
                <a:schemeClr val="accent2"/>
              </a:buClr>
              <a:buSzPct val="70000"/>
              <a:buFont typeface="Arial" pitchFamily="34" charset="0"/>
              <a:buChar char="►"/>
              <a:defRPr sz="1600" kern="1200">
                <a:solidFill>
                  <a:schemeClr val="bg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42900" marR="0" lvl="0" indent="-342900" algn="just" defTabSz="914400" rtl="0" eaLnBrk="1" fontAlgn="auto" latinLnBrk="0" hangingPunct="1">
              <a:lnSpc>
                <a:spcPct val="100000"/>
              </a:lnSpc>
              <a:spcBef>
                <a:spcPct val="0"/>
              </a:spcBef>
              <a:spcAft>
                <a:spcPts val="0"/>
              </a:spcAft>
              <a:buClrTx/>
              <a:buSzPct val="100000"/>
              <a:buFont typeface="Arial" pitchFamily="34" charset="0"/>
              <a:buChar char="►"/>
              <a:tabLst/>
              <a:defRPr/>
            </a:pPr>
            <a:r>
              <a:rPr kumimoji="0" lang="en-IN" sz="1600" b="0" i="0" u="sng" strike="noStrike" kern="1200" cap="none" spc="0" normalizeH="0" baseline="0" noProof="0">
                <a:ln>
                  <a:noFill/>
                </a:ln>
                <a:solidFill>
                  <a:srgbClr val="000000"/>
                </a:solidFill>
                <a:effectLst/>
                <a:uLnTx/>
                <a:uFillTx/>
                <a:latin typeface="Arial"/>
                <a:ea typeface="+mn-ea"/>
                <a:cs typeface="+mn-cs"/>
              </a:rPr>
              <a:t>Facts of the case:</a:t>
            </a:r>
          </a:p>
          <a:p>
            <a:pPr marL="363538" marR="0" lvl="0" indent="0" algn="just" defTabSz="914400" rtl="0" eaLnBrk="1" fontAlgn="auto" latinLnBrk="0" hangingPunct="1">
              <a:lnSpc>
                <a:spcPct val="100000"/>
              </a:lnSpc>
              <a:spcBef>
                <a:spcPct val="0"/>
              </a:spcBef>
              <a:spcAft>
                <a:spcPts val="0"/>
              </a:spcAft>
              <a:buClrTx/>
              <a:buSzPct val="80000"/>
              <a:buFont typeface="Arial" pitchFamily="34" charset="0"/>
              <a:buNone/>
              <a:tabLst/>
              <a:defRPr/>
            </a:pPr>
            <a:r>
              <a:rPr kumimoji="0" lang="en-IN" sz="1600" b="0" i="0" u="none" strike="noStrike" kern="1200" cap="none" spc="0" normalizeH="0" baseline="0" noProof="0">
                <a:ln>
                  <a:noFill/>
                </a:ln>
                <a:solidFill>
                  <a:srgbClr val="000000"/>
                </a:solidFill>
                <a:effectLst/>
                <a:uLnTx/>
                <a:uFillTx/>
                <a:latin typeface="Arial"/>
                <a:ea typeface="+mn-ea"/>
                <a:cs typeface="+mn-cs"/>
              </a:rPr>
              <a:t>In the present case (AY 1992-93), the Respondent admitted four new partners who contributed small amounts of capital to the Respondent. Shortly thereafter, the Respondent revalued land and building (held as capital assets) and credited huge gains on revaluation to capital accounts of all the partners in their PSR and two of the existing partners withdrew small amounts from their capital balance. The tax authority invoked the erstwhile section 45(4) of the Act on the basis that huge gains on revaluation of capital assets credited to partners’ capital accounts was “in effect” a distribution of those capital assets by the Taxpayer to the partners, as the enhanced capital balance immediately became available to all the partners for withdrawal.</a:t>
            </a:r>
          </a:p>
          <a:p>
            <a:pPr marL="363538" marR="0" lvl="0" indent="0" algn="just" defTabSz="914400" rtl="0" eaLnBrk="1" fontAlgn="auto" latinLnBrk="0" hangingPunct="1">
              <a:lnSpc>
                <a:spcPct val="100000"/>
              </a:lnSpc>
              <a:spcBef>
                <a:spcPct val="0"/>
              </a:spcBef>
              <a:spcAft>
                <a:spcPts val="0"/>
              </a:spcAft>
              <a:buClrTx/>
              <a:buSzPct val="80000"/>
              <a:buFont typeface="Arial" pitchFamily="34" charset="0"/>
              <a:buNone/>
              <a:tabLst/>
              <a:defRPr/>
            </a:pPr>
            <a:endParaRPr kumimoji="0" lang="en-IN" sz="1600" b="0" i="0" u="none" strike="noStrike" kern="1200" cap="none" spc="0" normalizeH="0" baseline="0" noProof="0">
              <a:ln>
                <a:noFill/>
              </a:ln>
              <a:solidFill>
                <a:srgbClr val="000000"/>
              </a:solidFill>
              <a:effectLst/>
              <a:uLnTx/>
              <a:uFillTx/>
              <a:latin typeface="Arial"/>
              <a:ea typeface="+mn-ea"/>
              <a:cs typeface="+mn-cs"/>
            </a:endParaRPr>
          </a:p>
          <a:p>
            <a:pPr marL="342900" marR="0" lvl="0" indent="-342900" algn="just" defTabSz="914400" rtl="0" eaLnBrk="1" fontAlgn="auto" latinLnBrk="0" hangingPunct="1">
              <a:lnSpc>
                <a:spcPct val="100000"/>
              </a:lnSpc>
              <a:spcBef>
                <a:spcPct val="0"/>
              </a:spcBef>
              <a:spcAft>
                <a:spcPts val="0"/>
              </a:spcAft>
              <a:buClrTx/>
              <a:buSzPct val="100000"/>
              <a:buFont typeface="Arial" pitchFamily="34" charset="0"/>
              <a:buChar char="►"/>
              <a:tabLst/>
              <a:defRPr/>
            </a:pPr>
            <a:r>
              <a:rPr kumimoji="0" lang="en-IN" sz="1600" b="0" i="0" u="sng" strike="noStrike" kern="1200" cap="none" spc="0" normalizeH="0" baseline="0" noProof="0">
                <a:ln>
                  <a:noFill/>
                </a:ln>
                <a:solidFill>
                  <a:srgbClr val="000000"/>
                </a:solidFill>
                <a:effectLst/>
                <a:uLnTx/>
                <a:uFillTx/>
                <a:latin typeface="Arial"/>
                <a:ea typeface="+mn-ea"/>
                <a:cs typeface="+mn-cs"/>
              </a:rPr>
              <a:t>Respondent’s arguments:</a:t>
            </a:r>
          </a:p>
          <a:p>
            <a:pPr marL="363538" marR="0" lvl="0" indent="0" algn="just" defTabSz="914400" rtl="0" eaLnBrk="1" fontAlgn="auto" latinLnBrk="0" hangingPunct="1">
              <a:lnSpc>
                <a:spcPct val="100000"/>
              </a:lnSpc>
              <a:spcBef>
                <a:spcPct val="0"/>
              </a:spcBef>
              <a:spcAft>
                <a:spcPts val="0"/>
              </a:spcAft>
              <a:buClrTx/>
              <a:buSzPct val="80000"/>
              <a:buFont typeface="Arial" pitchFamily="34" charset="0"/>
              <a:buNone/>
              <a:tabLst/>
              <a:defRPr/>
            </a:pPr>
            <a:r>
              <a:rPr kumimoji="0" lang="en-IN" sz="1600" b="0" i="0" u="none" strike="noStrike" kern="1200" cap="none" spc="0" normalizeH="0" baseline="0" noProof="0">
                <a:ln>
                  <a:noFill/>
                </a:ln>
                <a:solidFill>
                  <a:srgbClr val="000000"/>
                </a:solidFill>
                <a:effectLst/>
                <a:uLnTx/>
                <a:uFillTx/>
                <a:latin typeface="Arial"/>
                <a:ea typeface="+mn-ea"/>
                <a:cs typeface="+mn-cs"/>
              </a:rPr>
              <a:t>The Taxpayer contended that old section 45(4) was inapplicable as there was neither a transfer by way of distribution of capital assets by the Taxpayer to the partners, nor any transfer on account of dissolution of the Taxpayer or otherwise. The Taxpayer contended that there can be no income just due to revaluation of capital assets in the books of the Taxpayer, unless the capital assets themselves are also transferred.</a:t>
            </a:r>
          </a:p>
        </p:txBody>
      </p:sp>
    </p:spTree>
    <p:extLst>
      <p:ext uri="{BB962C8B-B14F-4D97-AF65-F5344CB8AC3E}">
        <p14:creationId xmlns:p14="http://schemas.microsoft.com/office/powerpoint/2010/main" val="14763251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Line 11"/>
          <p:cNvSpPr>
            <a:spLocks noChangeShapeType="1"/>
          </p:cNvSpPr>
          <p:nvPr/>
        </p:nvSpPr>
        <p:spPr bwMode="auto">
          <a:xfrm>
            <a:off x="457200" y="6242400"/>
            <a:ext cx="8229600" cy="0"/>
          </a:xfrm>
          <a:prstGeom prst="line">
            <a:avLst/>
          </a:prstGeom>
          <a:noFill/>
          <a:ln w="3175">
            <a:solidFill>
              <a:schemeClr val="bg1"/>
            </a:solidFill>
            <a:round/>
            <a:headEnd/>
            <a:tailEnd/>
          </a:ln>
          <a:effectLst/>
        </p:spPr>
        <p:txBody>
          <a:bodyPr wrap="none"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mn-ea"/>
              <a:cs typeface="+mn-cs"/>
            </a:endParaRPr>
          </a:p>
        </p:txBody>
      </p:sp>
      <p:sp>
        <p:nvSpPr>
          <p:cNvPr id="17" name="Rectangle 2"/>
          <p:cNvSpPr>
            <a:spLocks noGrp="1" noChangeArrowheads="1"/>
          </p:cNvSpPr>
          <p:nvPr>
            <p:ph type="title"/>
          </p:nvPr>
        </p:nvSpPr>
        <p:spPr>
          <a:xfrm>
            <a:off x="450850" y="505186"/>
            <a:ext cx="8232775" cy="355421"/>
          </a:xfrm>
          <a:noFill/>
        </p:spPr>
        <p:txBody>
          <a:bodyPr>
            <a:noAutofit/>
          </a:bodyPr>
          <a:lstStyle/>
          <a:p>
            <a:pPr algn="just"/>
            <a:r>
              <a:rPr lang="en-IN" altLang="en-US" sz="1800" b="1" dirty="0">
                <a:solidFill>
                  <a:schemeClr val="tx1"/>
                </a:solidFill>
                <a:latin typeface="+mn-lt"/>
              </a:rPr>
              <a:t>Mansukh Dyeing And Printing Mills (145 </a:t>
            </a:r>
            <a:r>
              <a:rPr lang="en-IN" altLang="en-US" sz="1800" dirty="0">
                <a:latin typeface="+mn-lt"/>
              </a:rPr>
              <a:t>t</a:t>
            </a:r>
            <a:r>
              <a:rPr lang="en-IN" altLang="en-US" sz="1800" b="1" dirty="0">
                <a:solidFill>
                  <a:schemeClr val="tx1"/>
                </a:solidFill>
                <a:latin typeface="+mn-lt"/>
              </a:rPr>
              <a:t>axmann.com 151) (SC)</a:t>
            </a:r>
            <a:endParaRPr lang="en-US" sz="1800" dirty="0">
              <a:solidFill>
                <a:schemeClr val="tx1"/>
              </a:solidFill>
            </a:endParaRPr>
          </a:p>
        </p:txBody>
      </p:sp>
      <p:sp>
        <p:nvSpPr>
          <p:cNvPr id="3" name="Rectangle 3">
            <a:extLst>
              <a:ext uri="{FF2B5EF4-FFF2-40B4-BE49-F238E27FC236}">
                <a16:creationId xmlns:a16="http://schemas.microsoft.com/office/drawing/2014/main" id="{0AF5E771-47E0-71AD-632A-925452AC8CC6}"/>
              </a:ext>
            </a:extLst>
          </p:cNvPr>
          <p:cNvSpPr txBox="1">
            <a:spLocks noChangeArrowheads="1"/>
          </p:cNvSpPr>
          <p:nvPr/>
        </p:nvSpPr>
        <p:spPr>
          <a:xfrm>
            <a:off x="457200" y="1073011"/>
            <a:ext cx="8226425" cy="3962400"/>
          </a:xfrm>
          <a:prstGeom prst="rect">
            <a:avLst/>
          </a:prstGeom>
        </p:spPr>
        <p:txBody>
          <a:bodyPr vert="horz" lIns="0" tIns="0" rIns="0" bIns="0" rtlCol="0" anchor="t" anchorCtr="0">
            <a:noAutofit/>
          </a:bodyPr>
          <a:lstStyle>
            <a:lvl1pPr marL="342900" indent="-342900" algn="l" defTabSz="914400" rtl="0" eaLnBrk="1" latinLnBrk="0" hangingPunct="1">
              <a:spcBef>
                <a:spcPct val="20000"/>
              </a:spcBef>
              <a:buClr>
                <a:schemeClr val="accent2"/>
              </a:buClr>
              <a:buSzPct val="70000"/>
              <a:buFont typeface="Arial" pitchFamily="34" charset="0"/>
              <a:buChar char="►"/>
              <a:defRPr sz="2400" kern="1200">
                <a:solidFill>
                  <a:schemeClr val="bg1"/>
                </a:solidFill>
                <a:latin typeface="+mn-lt"/>
                <a:ea typeface="+mn-ea"/>
                <a:cs typeface="+mn-cs"/>
              </a:defRPr>
            </a:lvl1pPr>
            <a:lvl2pPr marL="709613" indent="-354013" algn="l" defTabSz="914400" rtl="0" eaLnBrk="1" latinLnBrk="0" hangingPunct="1">
              <a:spcBef>
                <a:spcPct val="20000"/>
              </a:spcBef>
              <a:buClr>
                <a:schemeClr val="accent2"/>
              </a:buClr>
              <a:buSzPct val="70000"/>
              <a:buFont typeface="Arial" pitchFamily="34" charset="0"/>
              <a:buChar char="►"/>
              <a:defRPr sz="2000" kern="1200">
                <a:solidFill>
                  <a:schemeClr val="bg1"/>
                </a:solidFill>
                <a:latin typeface="+mn-lt"/>
                <a:ea typeface="+mn-ea"/>
                <a:cs typeface="+mn-cs"/>
              </a:defRPr>
            </a:lvl2pPr>
            <a:lvl3pPr marL="1077913" indent="-354013" algn="l" defTabSz="914400" rtl="0" eaLnBrk="1" latinLnBrk="0" hangingPunct="1">
              <a:spcBef>
                <a:spcPct val="20000"/>
              </a:spcBef>
              <a:buClr>
                <a:schemeClr val="accent2"/>
              </a:buClr>
              <a:buSzPct val="70000"/>
              <a:buFont typeface="Arial" pitchFamily="34" charset="0"/>
              <a:buChar char="►"/>
              <a:defRPr sz="1800" kern="1200">
                <a:solidFill>
                  <a:schemeClr val="bg1"/>
                </a:solidFill>
                <a:latin typeface="+mn-lt"/>
                <a:ea typeface="+mn-ea"/>
                <a:cs typeface="+mn-cs"/>
              </a:defRPr>
            </a:lvl3pPr>
            <a:lvl4pPr marL="1433513" indent="-355600" algn="l" defTabSz="914400" rtl="0" eaLnBrk="1" latinLnBrk="0" hangingPunct="1">
              <a:spcBef>
                <a:spcPct val="20000"/>
              </a:spcBef>
              <a:buClr>
                <a:schemeClr val="accent2"/>
              </a:buClr>
              <a:buSzPct val="70000"/>
              <a:buFont typeface="Arial" pitchFamily="34" charset="0"/>
              <a:buChar char="►"/>
              <a:defRPr sz="1600" kern="1200">
                <a:solidFill>
                  <a:schemeClr val="bg1"/>
                </a:solidFill>
                <a:latin typeface="+mn-lt"/>
                <a:ea typeface="+mn-ea"/>
                <a:cs typeface="+mn-cs"/>
              </a:defRPr>
            </a:lvl4pPr>
            <a:lvl5pPr marL="1787525" indent="-354013" algn="l" defTabSz="914400" rtl="0" eaLnBrk="1" latinLnBrk="0" hangingPunct="1">
              <a:spcBef>
                <a:spcPct val="20000"/>
              </a:spcBef>
              <a:buClr>
                <a:schemeClr val="accent2"/>
              </a:buClr>
              <a:buSzPct val="70000"/>
              <a:buFont typeface="Arial" pitchFamily="34" charset="0"/>
              <a:buChar char="►"/>
              <a:defRPr sz="1600" kern="1200">
                <a:solidFill>
                  <a:schemeClr val="bg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42900" marR="0" lvl="0" indent="-342900" algn="just" defTabSz="914400" rtl="0" eaLnBrk="1" fontAlgn="auto" latinLnBrk="0" hangingPunct="1">
              <a:lnSpc>
                <a:spcPct val="100000"/>
              </a:lnSpc>
              <a:spcBef>
                <a:spcPct val="0"/>
              </a:spcBef>
              <a:spcAft>
                <a:spcPts val="0"/>
              </a:spcAft>
              <a:buClrTx/>
              <a:buSzPct val="100000"/>
              <a:buFont typeface="Arial" pitchFamily="34" charset="0"/>
              <a:buChar char="►"/>
              <a:tabLst/>
              <a:defRPr/>
            </a:pPr>
            <a:r>
              <a:rPr kumimoji="0" lang="en-IN" sz="1600" b="0" i="0" u="sng" strike="noStrike" kern="1200" cap="none" spc="0" normalizeH="0" baseline="0" noProof="0">
                <a:ln>
                  <a:noFill/>
                </a:ln>
                <a:solidFill>
                  <a:srgbClr val="000000"/>
                </a:solidFill>
                <a:effectLst/>
                <a:uLnTx/>
                <a:uFillTx/>
                <a:latin typeface="Arial"/>
                <a:ea typeface="+mn-ea"/>
                <a:cs typeface="+mn-cs"/>
              </a:rPr>
              <a:t>Decision of the Hon’ble Supreme Court:</a:t>
            </a:r>
          </a:p>
          <a:p>
            <a:pPr marL="363538" marR="0" lvl="0" indent="0" algn="just" defTabSz="914400" rtl="0" eaLnBrk="1" fontAlgn="auto" latinLnBrk="0" hangingPunct="1">
              <a:lnSpc>
                <a:spcPct val="100000"/>
              </a:lnSpc>
              <a:spcBef>
                <a:spcPct val="0"/>
              </a:spcBef>
              <a:spcAft>
                <a:spcPts val="0"/>
              </a:spcAft>
              <a:buClrTx/>
              <a:buSzPct val="100000"/>
              <a:buFont typeface="Arial" pitchFamily="34" charset="0"/>
              <a:buNone/>
              <a:tabLst/>
              <a:defRPr/>
            </a:pPr>
            <a:r>
              <a:rPr kumimoji="0" lang="en-IN" sz="1600" b="0" i="0" u="none" strike="noStrike" kern="1200" cap="none" spc="0" normalizeH="0" baseline="0" noProof="0">
                <a:ln>
                  <a:noFill/>
                </a:ln>
                <a:solidFill>
                  <a:srgbClr val="000000"/>
                </a:solidFill>
                <a:effectLst/>
                <a:uLnTx/>
                <a:uFillTx/>
                <a:latin typeface="Arial"/>
                <a:ea typeface="+mn-ea"/>
                <a:cs typeface="+mn-cs"/>
              </a:rPr>
              <a:t>SC held that, credit of revaluation gain to partners’ capital accounts can be said to be in effect distribution of the capital assets valued at their fair market value (FMV). Further, the partners’ capital accounts stood enhanced upon revaluation, which became available for withdrawal and in fact some of the partners had withdrawn such amounts subsequently from their capital accounts. Therefore, such revaluation could be said to be a “transfer”, falling in the category of “or otherwise”, in terms of old section 45(4). </a:t>
            </a:r>
          </a:p>
          <a:p>
            <a:pPr marL="649288" marR="0" lvl="0" indent="-285750" algn="just" defTabSz="914400" rtl="0" eaLnBrk="1" fontAlgn="auto" latinLnBrk="0" hangingPunct="1">
              <a:lnSpc>
                <a:spcPct val="100000"/>
              </a:lnSpc>
              <a:spcBef>
                <a:spcPct val="0"/>
              </a:spcBef>
              <a:spcAft>
                <a:spcPts val="0"/>
              </a:spcAft>
              <a:buClrTx/>
              <a:buSzPct val="100000"/>
              <a:buFont typeface="Arial" pitchFamily="34" charset="0"/>
              <a:buChar char="►"/>
              <a:tabLst/>
              <a:defRPr/>
            </a:pPr>
            <a:endParaRPr kumimoji="0" lang="en-IN" sz="1600" b="0" i="0" u="none" strike="noStrike" kern="1200" cap="none" spc="0" normalizeH="0" baseline="0" noProof="0">
              <a:ln>
                <a:noFill/>
              </a:ln>
              <a:solidFill>
                <a:srgbClr val="000000"/>
              </a:solidFill>
              <a:effectLst/>
              <a:uLnTx/>
              <a:uFillTx/>
              <a:latin typeface="Arial"/>
              <a:ea typeface="+mn-ea"/>
              <a:cs typeface="+mn-cs"/>
            </a:endParaRPr>
          </a:p>
          <a:p>
            <a:pPr marL="363538" marR="0" lvl="0" indent="0" algn="just" defTabSz="914400" rtl="0" eaLnBrk="1" fontAlgn="auto" latinLnBrk="0" hangingPunct="1">
              <a:lnSpc>
                <a:spcPct val="100000"/>
              </a:lnSpc>
              <a:spcBef>
                <a:spcPct val="0"/>
              </a:spcBef>
              <a:spcAft>
                <a:spcPts val="0"/>
              </a:spcAft>
              <a:buClrTx/>
              <a:buSzPct val="100000"/>
              <a:buFont typeface="Arial" pitchFamily="34" charset="0"/>
              <a:buNone/>
              <a:tabLst/>
              <a:defRPr/>
            </a:pPr>
            <a:r>
              <a:rPr kumimoji="0" lang="en-IN" sz="1600" b="0" i="0" u="none" strike="noStrike" kern="1200" cap="none" spc="0" normalizeH="0" baseline="0" noProof="0">
                <a:ln>
                  <a:noFill/>
                </a:ln>
                <a:solidFill>
                  <a:srgbClr val="000000"/>
                </a:solidFill>
                <a:effectLst/>
                <a:uLnTx/>
                <a:uFillTx/>
                <a:latin typeface="Arial"/>
                <a:ea typeface="+mn-ea"/>
                <a:cs typeface="+mn-cs"/>
              </a:rPr>
              <a:t>The Hon’ble Supreme Court also affirmed a Bombay High Court ruling in case of </a:t>
            </a:r>
            <a:r>
              <a:rPr kumimoji="0" lang="en-IN" sz="1600" b="1" i="0" u="none" strike="noStrike" kern="1200" cap="none" spc="0" normalizeH="0" baseline="0" noProof="0">
                <a:ln>
                  <a:noFill/>
                </a:ln>
                <a:solidFill>
                  <a:srgbClr val="000000"/>
                </a:solidFill>
                <a:effectLst/>
                <a:uLnTx/>
                <a:uFillTx/>
                <a:latin typeface="Arial"/>
                <a:ea typeface="+mn-ea"/>
                <a:cs typeface="+mn-cs"/>
              </a:rPr>
              <a:t>A.N. Naik Associates [(2004) 265 ITR 346 (Bombay HC)</a:t>
            </a:r>
            <a:r>
              <a:rPr kumimoji="0" lang="en-IN" sz="1600" b="0" i="0" u="none" strike="noStrike" kern="1200" cap="none" spc="0" normalizeH="0" baseline="0" noProof="0">
                <a:ln>
                  <a:noFill/>
                </a:ln>
                <a:solidFill>
                  <a:srgbClr val="000000"/>
                </a:solidFill>
                <a:effectLst/>
                <a:uLnTx/>
                <a:uFillTx/>
                <a:latin typeface="Arial"/>
                <a:ea typeface="+mn-ea"/>
                <a:cs typeface="+mn-cs"/>
              </a:rPr>
              <a:t>, which held that the word “or otherwise” covers not only distribution of capital assets on dissolution but also subsisting partners transferring the firm’s capital assets in favour of a retiring partner. </a:t>
            </a:r>
          </a:p>
          <a:p>
            <a:pPr marL="649288" marR="0" lvl="0" indent="-285750" algn="just" defTabSz="914400" rtl="0" eaLnBrk="1" fontAlgn="auto" latinLnBrk="0" hangingPunct="1">
              <a:lnSpc>
                <a:spcPct val="100000"/>
              </a:lnSpc>
              <a:spcBef>
                <a:spcPct val="0"/>
              </a:spcBef>
              <a:spcAft>
                <a:spcPts val="0"/>
              </a:spcAft>
              <a:buClrTx/>
              <a:buSzPct val="100000"/>
              <a:buFont typeface="Arial" pitchFamily="34" charset="0"/>
              <a:buChar char="►"/>
              <a:tabLst/>
              <a:defRPr/>
            </a:pPr>
            <a:endParaRPr kumimoji="0" lang="en-IN" sz="1600" b="0" i="0" u="none" strike="noStrike" kern="1200" cap="none" spc="0" normalizeH="0" baseline="0" noProof="0">
              <a:ln>
                <a:noFill/>
              </a:ln>
              <a:solidFill>
                <a:srgbClr val="000000"/>
              </a:solidFill>
              <a:effectLst/>
              <a:uLnTx/>
              <a:uFillTx/>
              <a:latin typeface="Arial"/>
              <a:ea typeface="+mn-ea"/>
              <a:cs typeface="+mn-cs"/>
            </a:endParaRPr>
          </a:p>
          <a:p>
            <a:pPr marL="363538" marR="0" lvl="0" indent="0" algn="just" defTabSz="914400" rtl="0" eaLnBrk="1" fontAlgn="auto" latinLnBrk="0" hangingPunct="1">
              <a:lnSpc>
                <a:spcPct val="100000"/>
              </a:lnSpc>
              <a:spcBef>
                <a:spcPct val="0"/>
              </a:spcBef>
              <a:spcAft>
                <a:spcPts val="0"/>
              </a:spcAft>
              <a:buClrTx/>
              <a:buSzPct val="100000"/>
              <a:buFont typeface="Arial" pitchFamily="34" charset="0"/>
              <a:buNone/>
              <a:tabLst/>
              <a:defRPr/>
            </a:pPr>
            <a:r>
              <a:rPr kumimoji="0" lang="en-IN" sz="1600" b="0" i="0" u="none" strike="noStrike" kern="1200" cap="none" spc="0" normalizeH="0" baseline="0" noProof="0">
                <a:ln>
                  <a:noFill/>
                </a:ln>
                <a:solidFill>
                  <a:srgbClr val="000000"/>
                </a:solidFill>
                <a:effectLst/>
                <a:uLnTx/>
                <a:uFillTx/>
                <a:latin typeface="Arial"/>
                <a:ea typeface="+mn-ea"/>
                <a:cs typeface="+mn-cs"/>
              </a:rPr>
              <a:t>The Hon’ble Supreme Court also distinguished its earlier ruling in case of </a:t>
            </a:r>
            <a:r>
              <a:rPr kumimoji="0" lang="en-IN" sz="1600" b="1" i="0" u="none" strike="noStrike" kern="1200" cap="none" spc="0" normalizeH="0" baseline="0" noProof="0">
                <a:ln>
                  <a:noFill/>
                </a:ln>
                <a:solidFill>
                  <a:srgbClr val="000000"/>
                </a:solidFill>
                <a:effectLst/>
                <a:uLnTx/>
                <a:uFillTx/>
                <a:latin typeface="Arial"/>
                <a:ea typeface="+mn-ea"/>
                <a:cs typeface="+mn-cs"/>
              </a:rPr>
              <a:t>Hind Construction [(1972) 83 ITR 211 (SC)]</a:t>
            </a:r>
            <a:r>
              <a:rPr kumimoji="0" lang="en-IN" sz="1600" b="0" i="0" u="none" strike="noStrike" kern="1200" cap="none" spc="0" normalizeH="0" baseline="0" noProof="0">
                <a:ln>
                  <a:noFill/>
                </a:ln>
                <a:solidFill>
                  <a:srgbClr val="000000"/>
                </a:solidFill>
                <a:effectLst/>
                <a:uLnTx/>
                <a:uFillTx/>
                <a:latin typeface="Arial"/>
                <a:ea typeface="+mn-ea"/>
                <a:cs typeface="+mn-cs"/>
              </a:rPr>
              <a:t> which regarded revaluation of goods to be non-taxable as inapplicable to the present case, as its earlier ruling dealt with pre-amended provisions where the term “or otherwise” was absent.</a:t>
            </a:r>
          </a:p>
        </p:txBody>
      </p:sp>
      <p:sp>
        <p:nvSpPr>
          <p:cNvPr id="4" name="TextBox 3">
            <a:extLst>
              <a:ext uri="{FF2B5EF4-FFF2-40B4-BE49-F238E27FC236}">
                <a16:creationId xmlns:a16="http://schemas.microsoft.com/office/drawing/2014/main" id="{2CD733A0-EDFA-77DD-1923-D92497334E0E}"/>
              </a:ext>
            </a:extLst>
          </p:cNvPr>
          <p:cNvSpPr txBox="1"/>
          <p:nvPr/>
        </p:nvSpPr>
        <p:spPr>
          <a:xfrm>
            <a:off x="457200" y="5330663"/>
            <a:ext cx="8229600" cy="830997"/>
          </a:xfrm>
          <a:prstGeom prst="rect">
            <a:avLst/>
          </a:prstGeom>
          <a:noFill/>
          <a:ln>
            <a:solidFill>
              <a:schemeClr val="tx1"/>
            </a:solid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IN" sz="1600" b="1" i="0" u="none" strike="noStrike" kern="1200" cap="none" spc="0" normalizeH="0" baseline="0" noProof="0">
                <a:ln>
                  <a:noFill/>
                </a:ln>
                <a:solidFill>
                  <a:srgbClr val="000000"/>
                </a:solidFill>
                <a:effectLst/>
                <a:uLnTx/>
                <a:uFillTx/>
                <a:latin typeface="Arial"/>
                <a:ea typeface="+mn-ea"/>
                <a:cs typeface="+mn-cs"/>
              </a:rPr>
              <a:t>Review petition filed by the Assessee dismissed by the Hon’ble SC in absence of error apparent from face of the records [Review Petition (Civil) Diary Nos. 9819 and 9822/2023 dated 18 April 2023]</a:t>
            </a:r>
          </a:p>
        </p:txBody>
      </p:sp>
    </p:spTree>
    <p:extLst>
      <p:ext uri="{BB962C8B-B14F-4D97-AF65-F5344CB8AC3E}">
        <p14:creationId xmlns:p14="http://schemas.microsoft.com/office/powerpoint/2010/main" val="37820676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FDAD9B-9211-4090-BF38-A7FC5EFFFDEF}"/>
              </a:ext>
            </a:extLst>
          </p:cNvPr>
          <p:cNvSpPr>
            <a:spLocks noGrp="1"/>
          </p:cNvSpPr>
          <p:nvPr>
            <p:ph type="title"/>
          </p:nvPr>
        </p:nvSpPr>
        <p:spPr/>
        <p:txBody>
          <a:bodyPr/>
          <a:lstStyle/>
          <a:p>
            <a:r>
              <a:rPr lang="en-US" sz="2400" dirty="0"/>
              <a:t>Reconstitution - new scheme of taxation vide Finance Act, 2021</a:t>
            </a:r>
            <a:endParaRPr lang="en-IN" sz="2400" dirty="0"/>
          </a:p>
        </p:txBody>
      </p:sp>
    </p:spTree>
    <p:extLst>
      <p:ext uri="{BB962C8B-B14F-4D97-AF65-F5344CB8AC3E}">
        <p14:creationId xmlns:p14="http://schemas.microsoft.com/office/powerpoint/2010/main" val="41058024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AD5F85-15AD-45B1-9E92-89028D3E453B}"/>
              </a:ext>
            </a:extLst>
          </p:cNvPr>
          <p:cNvSpPr>
            <a:spLocks noGrp="1"/>
          </p:cNvSpPr>
          <p:nvPr>
            <p:ph type="title"/>
          </p:nvPr>
        </p:nvSpPr>
        <p:spPr/>
        <p:txBody>
          <a:bodyPr anchor="ctr">
            <a:normAutofit/>
          </a:bodyPr>
          <a:lstStyle/>
          <a:p>
            <a:r>
              <a:rPr lang="en-US" sz="2400" dirty="0">
                <a:latin typeface="+mj-lt"/>
              </a:rPr>
              <a:t>Rationale for new scheme of taxation</a:t>
            </a:r>
            <a:endParaRPr lang="en-IN" sz="2400" dirty="0">
              <a:latin typeface="+mj-lt"/>
            </a:endParaRPr>
          </a:p>
        </p:txBody>
      </p:sp>
      <p:sp>
        <p:nvSpPr>
          <p:cNvPr id="3" name="Content Placeholder 2">
            <a:extLst>
              <a:ext uri="{FF2B5EF4-FFF2-40B4-BE49-F238E27FC236}">
                <a16:creationId xmlns:a16="http://schemas.microsoft.com/office/drawing/2014/main" id="{A94A8FF4-4804-4E56-A5D5-BEBE36A59CF1}"/>
              </a:ext>
            </a:extLst>
          </p:cNvPr>
          <p:cNvSpPr>
            <a:spLocks noGrp="1"/>
          </p:cNvSpPr>
          <p:nvPr>
            <p:ph idx="1"/>
          </p:nvPr>
        </p:nvSpPr>
        <p:spPr>
          <a:xfrm>
            <a:off x="457201" y="1179565"/>
            <a:ext cx="8229601" cy="4838680"/>
          </a:xfrm>
        </p:spPr>
        <p:txBody>
          <a:bodyPr>
            <a:noAutofit/>
          </a:bodyPr>
          <a:lstStyle/>
          <a:p>
            <a:pPr marL="225235" lvl="1" indent="-225235">
              <a:spcAft>
                <a:spcPts val="600"/>
              </a:spcAft>
              <a:buClr>
                <a:schemeClr val="tx1"/>
              </a:buClr>
            </a:pPr>
            <a:r>
              <a:rPr lang="en-IN" sz="1800" dirty="0"/>
              <a:t>FM’s speech: </a:t>
            </a:r>
          </a:p>
          <a:p>
            <a:pPr marL="461325" lvl="3" indent="0">
              <a:spcAft>
                <a:spcPts val="600"/>
              </a:spcAft>
              <a:buNone/>
            </a:pPr>
            <a:r>
              <a:rPr lang="en-IN" sz="1600" i="1" dirty="0"/>
              <a:t>“Taxability of surplus amount received by partners: </a:t>
            </a:r>
          </a:p>
          <a:p>
            <a:pPr marL="461325" lvl="3" indent="0">
              <a:spcAft>
                <a:spcPts val="600"/>
              </a:spcAft>
              <a:buNone/>
            </a:pPr>
            <a:r>
              <a:rPr lang="en-IN" sz="1600" i="1" dirty="0"/>
              <a:t>In order to provide certainty, it is proposed to rationalise the provisions relating to taxation of the assets or amount received by partners from the partnership firm in excess of their capital contribution”</a:t>
            </a:r>
          </a:p>
          <a:p>
            <a:pPr marL="225235" lvl="1" indent="-225235">
              <a:spcAft>
                <a:spcPts val="600"/>
              </a:spcAft>
              <a:buClr>
                <a:schemeClr val="tx1"/>
              </a:buClr>
            </a:pPr>
            <a:r>
              <a:rPr lang="en-IN" sz="1800" dirty="0"/>
              <a:t>EM to FB 2021 introduces amendment as a “rationalisation” measure</a:t>
            </a:r>
          </a:p>
          <a:p>
            <a:pPr marL="450470" lvl="2">
              <a:spcAft>
                <a:spcPts val="600"/>
              </a:spcAft>
              <a:buClr>
                <a:schemeClr val="tx1"/>
              </a:buClr>
            </a:pPr>
            <a:r>
              <a:rPr lang="en-IN" sz="1600" dirty="0"/>
              <a:t>As per EM, there is uncertainty regarding applicability of s. 45(4) to a situation where assets are revalued or self-generated assets are recorded in the books of firm, and payment is made to partner in excess of his capital contribution</a:t>
            </a:r>
          </a:p>
          <a:p>
            <a:pPr marL="225235" lvl="1" indent="-225235">
              <a:spcAft>
                <a:spcPts val="600"/>
              </a:spcAft>
              <a:buClr>
                <a:schemeClr val="tx1"/>
              </a:buClr>
            </a:pPr>
            <a:r>
              <a:rPr lang="en-IN" sz="1800" dirty="0"/>
              <a:t>FB 2021 had proposed existing s.45(4) to be substituted by new s.45(4) and (4A)</a:t>
            </a:r>
          </a:p>
          <a:p>
            <a:pPr marL="225235" lvl="1" indent="-225235">
              <a:spcAft>
                <a:spcPts val="600"/>
              </a:spcAft>
              <a:buClr>
                <a:schemeClr val="tx1"/>
              </a:buClr>
            </a:pPr>
            <a:r>
              <a:rPr lang="en-IN" sz="1800" dirty="0"/>
              <a:t>At the enactment stage of FB 2021, a revamped version of these provisions was introduced, with introduction of new s.9B and substitution of s.45(4) </a:t>
            </a:r>
          </a:p>
        </p:txBody>
      </p:sp>
    </p:spTree>
    <p:extLst>
      <p:ext uri="{BB962C8B-B14F-4D97-AF65-F5344CB8AC3E}">
        <p14:creationId xmlns:p14="http://schemas.microsoft.com/office/powerpoint/2010/main" val="42110893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AD5F85-15AD-45B1-9E92-89028D3E453B}"/>
              </a:ext>
            </a:extLst>
          </p:cNvPr>
          <p:cNvSpPr>
            <a:spLocks noGrp="1"/>
          </p:cNvSpPr>
          <p:nvPr>
            <p:ph type="title"/>
          </p:nvPr>
        </p:nvSpPr>
        <p:spPr/>
        <p:txBody>
          <a:bodyPr anchor="ctr">
            <a:normAutofit/>
          </a:bodyPr>
          <a:lstStyle/>
          <a:p>
            <a:r>
              <a:rPr lang="en-US" sz="2400" dirty="0"/>
              <a:t>Section 9B (Corresponding to section 8 of the New Act)</a:t>
            </a:r>
            <a:endParaRPr lang="en-IN" sz="2400" dirty="0"/>
          </a:p>
        </p:txBody>
      </p:sp>
      <p:sp>
        <p:nvSpPr>
          <p:cNvPr id="3" name="Content Placeholder 2">
            <a:extLst>
              <a:ext uri="{FF2B5EF4-FFF2-40B4-BE49-F238E27FC236}">
                <a16:creationId xmlns:a16="http://schemas.microsoft.com/office/drawing/2014/main" id="{A94A8FF4-4804-4E56-A5D5-BEBE36A59CF1}"/>
              </a:ext>
            </a:extLst>
          </p:cNvPr>
          <p:cNvSpPr>
            <a:spLocks noGrp="1"/>
          </p:cNvSpPr>
          <p:nvPr>
            <p:ph idx="1"/>
          </p:nvPr>
        </p:nvSpPr>
        <p:spPr>
          <a:xfrm>
            <a:off x="457201" y="1096938"/>
            <a:ext cx="8229601" cy="5113361"/>
          </a:xfrm>
        </p:spPr>
        <p:txBody>
          <a:bodyPr>
            <a:noAutofit/>
          </a:bodyPr>
          <a:lstStyle/>
          <a:p>
            <a:pPr marL="225235" lvl="1" indent="-225235">
              <a:spcAft>
                <a:spcPts val="600"/>
              </a:spcAft>
              <a:buClr>
                <a:schemeClr val="tx1"/>
              </a:buClr>
            </a:pPr>
            <a:r>
              <a:rPr lang="en-IN" sz="1800" dirty="0"/>
              <a:t>Provides for taxation on firm, by deeming receipt of capital asset or SIT or both by specified person (partner) from specified entity (firm) in connection with dissolution or reconstitution as a </a:t>
            </a:r>
            <a:r>
              <a:rPr lang="en-IN" sz="1800" b="1" dirty="0"/>
              <a:t>deemed transfer</a:t>
            </a:r>
          </a:p>
          <a:p>
            <a:pPr marL="450470" lvl="2">
              <a:spcAft>
                <a:spcPts val="600"/>
              </a:spcAft>
              <a:buClr>
                <a:schemeClr val="tx1"/>
              </a:buClr>
            </a:pPr>
            <a:r>
              <a:rPr lang="en-IN" sz="1630" dirty="0"/>
              <a:t>Firm is taxable much in the same manner as firm would have transferred such assets in favour of an outsider</a:t>
            </a:r>
          </a:p>
          <a:p>
            <a:pPr marL="225235" lvl="1" indent="-225235">
              <a:spcAft>
                <a:spcPts val="600"/>
              </a:spcAft>
              <a:buClr>
                <a:schemeClr val="tx1"/>
              </a:buClr>
            </a:pPr>
            <a:r>
              <a:rPr lang="en-IN" sz="1800" dirty="0">
                <a:ea typeface="Ebrima" panose="02000000000000000000" pitchFamily="2" charset="0"/>
                <a:cs typeface="Ebrima" panose="02000000000000000000" pitchFamily="2" charset="0"/>
              </a:rPr>
              <a:t>Any profits and gains arising from such deemed transfer is deemed to be the income of firm</a:t>
            </a:r>
          </a:p>
          <a:p>
            <a:pPr marL="450470" lvl="2">
              <a:spcAft>
                <a:spcPts val="600"/>
              </a:spcAft>
              <a:buClr>
                <a:schemeClr val="tx1"/>
              </a:buClr>
            </a:pPr>
            <a:r>
              <a:rPr lang="en-IN" sz="1630" dirty="0"/>
              <a:t>Chargeable as capital gains or business income in accordance with provisions of ITL</a:t>
            </a:r>
          </a:p>
          <a:p>
            <a:pPr marL="225235" lvl="1" indent="-225235">
              <a:spcAft>
                <a:spcPts val="600"/>
              </a:spcAft>
              <a:buClr>
                <a:schemeClr val="tx1"/>
              </a:buClr>
            </a:pPr>
            <a:r>
              <a:rPr lang="en-IN" sz="1800" dirty="0"/>
              <a:t>FMV of capital asset or SIT or both on date of such receipt by partner is deemed to be full value of consideration received or accruing</a:t>
            </a:r>
          </a:p>
          <a:p>
            <a:pPr marL="225235" lvl="1" indent="-225235">
              <a:spcAft>
                <a:spcPts val="600"/>
              </a:spcAft>
              <a:buClr>
                <a:schemeClr val="tx1"/>
              </a:buClr>
            </a:pPr>
            <a:r>
              <a:rPr lang="en-IN" sz="1800" dirty="0"/>
              <a:t>Placement of s.9B in ITL is not very clear</a:t>
            </a:r>
          </a:p>
        </p:txBody>
      </p:sp>
    </p:spTree>
    <p:extLst>
      <p:ext uri="{BB962C8B-B14F-4D97-AF65-F5344CB8AC3E}">
        <p14:creationId xmlns:p14="http://schemas.microsoft.com/office/powerpoint/2010/main" val="47897695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AD5F85-15AD-45B1-9E92-89028D3E453B}"/>
              </a:ext>
            </a:extLst>
          </p:cNvPr>
          <p:cNvSpPr>
            <a:spLocks noGrp="1"/>
          </p:cNvSpPr>
          <p:nvPr>
            <p:ph type="title"/>
          </p:nvPr>
        </p:nvSpPr>
        <p:spPr/>
        <p:txBody>
          <a:bodyPr anchor="ctr">
            <a:normAutofit/>
          </a:bodyPr>
          <a:lstStyle/>
          <a:p>
            <a:pPr algn="just"/>
            <a:r>
              <a:rPr lang="en-US" sz="2000" dirty="0"/>
              <a:t>Section 45(4) (Corresponding to section 67(10) of the Act)</a:t>
            </a:r>
            <a:endParaRPr lang="en-IN" sz="2000" dirty="0"/>
          </a:p>
        </p:txBody>
      </p:sp>
      <p:sp>
        <p:nvSpPr>
          <p:cNvPr id="3" name="Content Placeholder 2">
            <a:extLst>
              <a:ext uri="{FF2B5EF4-FFF2-40B4-BE49-F238E27FC236}">
                <a16:creationId xmlns:a16="http://schemas.microsoft.com/office/drawing/2014/main" id="{A94A8FF4-4804-4E56-A5D5-BEBE36A59CF1}"/>
              </a:ext>
            </a:extLst>
          </p:cNvPr>
          <p:cNvSpPr>
            <a:spLocks noGrp="1"/>
          </p:cNvSpPr>
          <p:nvPr>
            <p:ph idx="1"/>
          </p:nvPr>
        </p:nvSpPr>
        <p:spPr>
          <a:xfrm>
            <a:off x="457201" y="1096938"/>
            <a:ext cx="8229601" cy="5113361"/>
          </a:xfrm>
        </p:spPr>
        <p:txBody>
          <a:bodyPr>
            <a:normAutofit lnSpcReduction="10000"/>
          </a:bodyPr>
          <a:lstStyle/>
          <a:p>
            <a:pPr marL="225235" lvl="1" indent="-225235">
              <a:spcAft>
                <a:spcPts val="600"/>
              </a:spcAft>
              <a:buClr>
                <a:schemeClr val="tx1"/>
              </a:buClr>
            </a:pPr>
            <a:r>
              <a:rPr lang="en-IN" sz="1600" dirty="0"/>
              <a:t>Levies capital gains tax on realization by partner in excess of his capital account balance, in connection with reconstitution </a:t>
            </a:r>
          </a:p>
          <a:p>
            <a:pPr marL="450470" lvl="2">
              <a:spcAft>
                <a:spcPts val="600"/>
              </a:spcAft>
              <a:buClr>
                <a:schemeClr val="tx1"/>
              </a:buClr>
            </a:pPr>
            <a:r>
              <a:rPr lang="en-IN" sz="1400" dirty="0"/>
              <a:t>Gains are computed from partner’s perspective but are taxable in hands of firm</a:t>
            </a:r>
          </a:p>
          <a:p>
            <a:pPr marL="225235" lvl="1" indent="-225235">
              <a:spcAft>
                <a:spcPts val="600"/>
              </a:spcAft>
              <a:buClr>
                <a:schemeClr val="tx1"/>
              </a:buClr>
            </a:pPr>
            <a:r>
              <a:rPr lang="en-IN" sz="1600" dirty="0"/>
              <a:t>If a partner receives any money or capital asset or both from a firm in connection with reconstitution of firm, firm shall be liable to pay capital gains tax as per following formula:</a:t>
            </a:r>
          </a:p>
          <a:p>
            <a:pPr marL="225235" lvl="2" indent="0">
              <a:spcAft>
                <a:spcPts val="600"/>
              </a:spcAft>
              <a:buNone/>
            </a:pPr>
            <a:r>
              <a:rPr lang="en-IN" sz="1600" dirty="0"/>
              <a:t>A = B + C - D, where </a:t>
            </a:r>
          </a:p>
          <a:p>
            <a:pPr marL="450470" lvl="2">
              <a:spcAft>
                <a:spcPts val="600"/>
              </a:spcAft>
              <a:buClr>
                <a:schemeClr val="tx1"/>
              </a:buClr>
            </a:pPr>
            <a:r>
              <a:rPr lang="en-IN" sz="1400" dirty="0"/>
              <a:t>A = Capital gains chargeable as income of firm </a:t>
            </a:r>
          </a:p>
          <a:p>
            <a:pPr marL="450470" lvl="2">
              <a:spcAft>
                <a:spcPts val="600"/>
              </a:spcAft>
              <a:buClr>
                <a:schemeClr val="tx1"/>
              </a:buClr>
            </a:pPr>
            <a:r>
              <a:rPr lang="en-IN" sz="1400" dirty="0"/>
              <a:t>B = Value of any money on the date of such receipt </a:t>
            </a:r>
          </a:p>
          <a:p>
            <a:pPr marL="450470" lvl="2">
              <a:spcAft>
                <a:spcPts val="600"/>
              </a:spcAft>
              <a:buClr>
                <a:schemeClr val="tx1"/>
              </a:buClr>
            </a:pPr>
            <a:r>
              <a:rPr lang="en-IN" sz="1400" dirty="0"/>
              <a:t>C = FMV of capital asset on the date of such receipt </a:t>
            </a:r>
          </a:p>
          <a:p>
            <a:pPr marL="450470" lvl="2">
              <a:spcAft>
                <a:spcPts val="600"/>
              </a:spcAft>
              <a:buClr>
                <a:schemeClr val="tx1"/>
              </a:buClr>
            </a:pPr>
            <a:r>
              <a:rPr lang="en-IN" sz="1400" dirty="0"/>
              <a:t>D = Partner’s capital account balance (represented in any manner) in books of firm at time of its reconstitution (without taking into account increase (a) due to revaluation of any asset or (b) due to self-generated goodwill/asset)</a:t>
            </a:r>
          </a:p>
          <a:p>
            <a:pPr marL="225235" lvl="2" indent="0">
              <a:spcAft>
                <a:spcPts val="600"/>
              </a:spcAft>
              <a:buNone/>
            </a:pPr>
            <a:r>
              <a:rPr lang="en-IN" sz="1600" dirty="0"/>
              <a:t>Capital gains (A) will be nil if result of formula is negative</a:t>
            </a:r>
          </a:p>
          <a:p>
            <a:pPr marL="225235" lvl="1" indent="-225235">
              <a:spcAft>
                <a:spcPts val="600"/>
              </a:spcAft>
              <a:buClr>
                <a:schemeClr val="tx1"/>
              </a:buClr>
            </a:pPr>
            <a:r>
              <a:rPr lang="en-IN" sz="1600" dirty="0"/>
              <a:t>Self-generated goodwill or asset means that:</a:t>
            </a:r>
          </a:p>
          <a:p>
            <a:pPr marL="450470" lvl="2">
              <a:spcAft>
                <a:spcPts val="600"/>
              </a:spcAft>
              <a:buClr>
                <a:schemeClr val="tx1"/>
              </a:buClr>
            </a:pPr>
            <a:r>
              <a:rPr lang="en-IN" sz="1400" dirty="0"/>
              <a:t>which has been acquired without incurring any cost for purchase or </a:t>
            </a:r>
          </a:p>
          <a:p>
            <a:pPr marL="450470" lvl="2">
              <a:spcAft>
                <a:spcPts val="600"/>
              </a:spcAft>
              <a:buClr>
                <a:schemeClr val="tx1"/>
              </a:buClr>
            </a:pPr>
            <a:r>
              <a:rPr lang="en-IN" sz="1400" dirty="0"/>
              <a:t>which has been generated during the course of the business or profession</a:t>
            </a:r>
            <a:endParaRPr lang="en-IN" sz="1600" dirty="0"/>
          </a:p>
        </p:txBody>
      </p:sp>
    </p:spTree>
    <p:extLst>
      <p:ext uri="{BB962C8B-B14F-4D97-AF65-F5344CB8AC3E}">
        <p14:creationId xmlns:p14="http://schemas.microsoft.com/office/powerpoint/2010/main" val="12818469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AD5F85-15AD-45B1-9E92-89028D3E453B}"/>
              </a:ext>
            </a:extLst>
          </p:cNvPr>
          <p:cNvSpPr>
            <a:spLocks noGrp="1"/>
          </p:cNvSpPr>
          <p:nvPr>
            <p:ph type="title"/>
          </p:nvPr>
        </p:nvSpPr>
        <p:spPr>
          <a:xfrm>
            <a:off x="457200" y="445173"/>
            <a:ext cx="8229601" cy="545427"/>
          </a:xfrm>
        </p:spPr>
        <p:txBody>
          <a:bodyPr anchor="ctr">
            <a:normAutofit/>
          </a:bodyPr>
          <a:lstStyle/>
          <a:p>
            <a:r>
              <a:rPr lang="en-IN" sz="3000" dirty="0"/>
              <a:t>Aspects common to section 9B and 45(4)</a:t>
            </a:r>
          </a:p>
        </p:txBody>
      </p:sp>
      <p:sp>
        <p:nvSpPr>
          <p:cNvPr id="3" name="Content Placeholder 2">
            <a:extLst>
              <a:ext uri="{FF2B5EF4-FFF2-40B4-BE49-F238E27FC236}">
                <a16:creationId xmlns:a16="http://schemas.microsoft.com/office/drawing/2014/main" id="{A94A8FF4-4804-4E56-A5D5-BEBE36A59CF1}"/>
              </a:ext>
            </a:extLst>
          </p:cNvPr>
          <p:cNvSpPr>
            <a:spLocks noGrp="1"/>
          </p:cNvSpPr>
          <p:nvPr>
            <p:ph idx="1"/>
          </p:nvPr>
        </p:nvSpPr>
        <p:spPr>
          <a:xfrm>
            <a:off x="457201" y="1109133"/>
            <a:ext cx="8229601" cy="5217022"/>
          </a:xfrm>
        </p:spPr>
        <p:txBody>
          <a:bodyPr>
            <a:noAutofit/>
          </a:bodyPr>
          <a:lstStyle/>
          <a:p>
            <a:pPr marL="225235" lvl="1" indent="-225235">
              <a:lnSpc>
                <a:spcPct val="114000"/>
              </a:lnSpc>
              <a:spcAft>
                <a:spcPts val="600"/>
              </a:spcAft>
              <a:buClr>
                <a:schemeClr val="tx1"/>
              </a:buClr>
            </a:pPr>
            <a:r>
              <a:rPr lang="en-IN" sz="1600" dirty="0">
                <a:ea typeface="Ebrima" panose="02000000000000000000" pitchFamily="2" charset="0"/>
                <a:cs typeface="Ebrima" panose="02000000000000000000" pitchFamily="2" charset="0"/>
              </a:rPr>
              <a:t>‘Specified entity’ means firm/LLP/AOP/BOI - not being a company or a cooperative society</a:t>
            </a:r>
          </a:p>
          <a:p>
            <a:pPr marL="225235" lvl="1" indent="-225235">
              <a:lnSpc>
                <a:spcPct val="114000"/>
              </a:lnSpc>
              <a:spcAft>
                <a:spcPts val="600"/>
              </a:spcAft>
              <a:buClr>
                <a:schemeClr val="tx1"/>
              </a:buClr>
            </a:pPr>
            <a:r>
              <a:rPr lang="en-IN" sz="1600" dirty="0"/>
              <a:t>‘Specified person’ means a person, who is a partner of firm or member of AOP/BOI in any previous year</a:t>
            </a:r>
            <a:endParaRPr lang="en-IN" sz="1600" dirty="0">
              <a:ea typeface="Ebrima" panose="02000000000000000000" pitchFamily="2" charset="0"/>
              <a:cs typeface="Ebrima" panose="02000000000000000000" pitchFamily="2" charset="0"/>
            </a:endParaRPr>
          </a:p>
          <a:p>
            <a:pPr marL="225235" lvl="1" indent="-225235">
              <a:lnSpc>
                <a:spcPct val="114000"/>
              </a:lnSpc>
              <a:spcAft>
                <a:spcPts val="600"/>
              </a:spcAft>
              <a:buClr>
                <a:schemeClr val="tx1"/>
              </a:buClr>
            </a:pPr>
            <a:r>
              <a:rPr lang="en-IN" sz="1600" dirty="0"/>
              <a:t>When a capital asset is received by a partner from a firm in connection with reconstitution of firm, s.45(4) shall operate in addition to s.9B and taxation u/s. 9B shall be worked out independently</a:t>
            </a:r>
          </a:p>
          <a:p>
            <a:pPr marL="225235" lvl="1" indent="-225235">
              <a:lnSpc>
                <a:spcPct val="114000"/>
              </a:lnSpc>
              <a:spcAft>
                <a:spcPts val="600"/>
              </a:spcAft>
              <a:buClr>
                <a:schemeClr val="tx1"/>
              </a:buClr>
            </a:pPr>
            <a:r>
              <a:rPr lang="en-IN" sz="1600" dirty="0"/>
              <a:t>“Reconstitution” of the firm means, where: </a:t>
            </a:r>
          </a:p>
          <a:p>
            <a:pPr marL="450470" lvl="2">
              <a:lnSpc>
                <a:spcPct val="114000"/>
              </a:lnSpc>
              <a:spcAft>
                <a:spcPts val="600"/>
              </a:spcAft>
              <a:buClr>
                <a:schemeClr val="tx1"/>
              </a:buClr>
            </a:pPr>
            <a:r>
              <a:rPr lang="en-IN" sz="1400" dirty="0"/>
              <a:t>One or more partners cease to be partners; or</a:t>
            </a:r>
          </a:p>
          <a:p>
            <a:pPr marL="450470" lvl="2">
              <a:lnSpc>
                <a:spcPct val="114000"/>
              </a:lnSpc>
              <a:spcAft>
                <a:spcPts val="600"/>
              </a:spcAft>
              <a:buClr>
                <a:schemeClr val="tx1"/>
              </a:buClr>
            </a:pPr>
            <a:r>
              <a:rPr lang="en-IN" sz="1400" dirty="0"/>
              <a:t>One or more new partners are admitted in such circumstances that one or more persons who were partners before the change, continue as such after the change; or</a:t>
            </a:r>
          </a:p>
          <a:p>
            <a:pPr marL="450470" lvl="2">
              <a:lnSpc>
                <a:spcPct val="114000"/>
              </a:lnSpc>
              <a:spcAft>
                <a:spcPts val="600"/>
              </a:spcAft>
              <a:buClr>
                <a:schemeClr val="tx1"/>
              </a:buClr>
            </a:pPr>
            <a:r>
              <a:rPr lang="en-IN" sz="1400" dirty="0"/>
              <a:t>All the partners continue with a change in their respective shares or in the shares of some of them</a:t>
            </a:r>
          </a:p>
        </p:txBody>
      </p:sp>
      <p:sp>
        <p:nvSpPr>
          <p:cNvPr id="4" name="Rectangle: Rounded Corners 3">
            <a:extLst>
              <a:ext uri="{FF2B5EF4-FFF2-40B4-BE49-F238E27FC236}">
                <a16:creationId xmlns:a16="http://schemas.microsoft.com/office/drawing/2014/main" id="{E00EE7D0-DAEF-10D1-9FAB-769CC1F43AB8}"/>
              </a:ext>
            </a:extLst>
          </p:cNvPr>
          <p:cNvSpPr/>
          <p:nvPr/>
        </p:nvSpPr>
        <p:spPr>
          <a:xfrm>
            <a:off x="457203" y="4768603"/>
            <a:ext cx="8229599" cy="1327398"/>
          </a:xfrm>
          <a:prstGeom prst="roundRect">
            <a:avLst/>
          </a:prstGeom>
          <a:solidFill>
            <a:schemeClr val="accent2">
              <a:lumMod val="60000"/>
              <a:lumOff val="40000"/>
            </a:schemeClr>
          </a:solidFill>
          <a:ln w="95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defTabSz="781538">
              <a:lnSpc>
                <a:spcPct val="114000"/>
              </a:lnSpc>
              <a:buClr>
                <a:schemeClr val="tx1"/>
              </a:buClr>
              <a:buSzPct val="70000"/>
            </a:pPr>
            <a:r>
              <a:rPr lang="en-IN" sz="1200" dirty="0">
                <a:solidFill>
                  <a:schemeClr val="tx1"/>
                </a:solidFill>
                <a:latin typeface="+mj-lt"/>
              </a:rPr>
              <a:t>As per section 9B(5) of the Old Act, any difficulty in giving effect to the provisions of section 9B and section 45(4) of the Act would be removed by the issuance of guidelines by the CBDT which would be placed before both the houses of the Parliament and would be binding on both the taxpayer and the tax authority. Such guideline was issued by the CBDT via Circular No. 14/2021 dated 02 July 2021.</a:t>
            </a:r>
          </a:p>
          <a:p>
            <a:pPr defTabSz="781538">
              <a:lnSpc>
                <a:spcPct val="114000"/>
              </a:lnSpc>
              <a:buClr>
                <a:schemeClr val="tx1"/>
              </a:buClr>
              <a:buSzPct val="70000"/>
            </a:pPr>
            <a:r>
              <a:rPr lang="en-IN" sz="1200" b="1" dirty="0">
                <a:solidFill>
                  <a:schemeClr val="tx1"/>
                </a:solidFill>
                <a:latin typeface="+mj-lt"/>
              </a:rPr>
              <a:t>However, the said binding nature is now removed from section 8(5) of the New Act [equivalent to section 9B(5)]. Whether this is merely a drafting error?</a:t>
            </a:r>
          </a:p>
          <a:p>
            <a:pPr marL="230662" indent="-230662" defTabSz="781538">
              <a:lnSpc>
                <a:spcPct val="114000"/>
              </a:lnSpc>
              <a:buClr>
                <a:schemeClr val="tx1"/>
              </a:buClr>
              <a:buSzPct val="70000"/>
              <a:buFont typeface="Arial" pitchFamily="34" charset="0"/>
              <a:buChar char="►"/>
            </a:pPr>
            <a:endParaRPr lang="en-IN" sz="1200" dirty="0">
              <a:solidFill>
                <a:schemeClr val="tx1"/>
              </a:solidFill>
              <a:latin typeface="+mj-lt"/>
            </a:endParaRPr>
          </a:p>
        </p:txBody>
      </p:sp>
    </p:spTree>
    <p:extLst>
      <p:ext uri="{BB962C8B-B14F-4D97-AF65-F5344CB8AC3E}">
        <p14:creationId xmlns:p14="http://schemas.microsoft.com/office/powerpoint/2010/main" val="57824212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DF1DC9-8CD5-4452-9734-D14203D0CE8F}"/>
              </a:ext>
            </a:extLst>
          </p:cNvPr>
          <p:cNvSpPr>
            <a:spLocks noGrp="1"/>
          </p:cNvSpPr>
          <p:nvPr>
            <p:ph type="title"/>
          </p:nvPr>
        </p:nvSpPr>
        <p:spPr/>
        <p:txBody>
          <a:bodyPr/>
          <a:lstStyle/>
          <a:p>
            <a:pPr defTabSz="756392">
              <a:defRPr/>
            </a:pPr>
            <a:r>
              <a:rPr lang="en-US" sz="3000" dirty="0">
                <a:solidFill>
                  <a:srgbClr val="2E2E38"/>
                </a:solidFill>
              </a:rPr>
              <a:t>Comparative analysis </a:t>
            </a:r>
            <a:r>
              <a:rPr lang="en-IN" sz="3000" dirty="0">
                <a:solidFill>
                  <a:srgbClr val="2E2E38"/>
                </a:solidFill>
              </a:rPr>
              <a:t>of erstwhile section 45(4), new section 9B and section 45(4)</a:t>
            </a:r>
            <a:endParaRPr lang="en-GB" sz="3000" dirty="0">
              <a:solidFill>
                <a:srgbClr val="2E2E38"/>
              </a:solidFill>
            </a:endParaRPr>
          </a:p>
        </p:txBody>
      </p:sp>
    </p:spTree>
    <p:extLst>
      <p:ext uri="{BB962C8B-B14F-4D97-AF65-F5344CB8AC3E}">
        <p14:creationId xmlns:p14="http://schemas.microsoft.com/office/powerpoint/2010/main" val="83240353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AD5F85-15AD-45B1-9E92-89028D3E453B}"/>
              </a:ext>
            </a:extLst>
          </p:cNvPr>
          <p:cNvSpPr>
            <a:spLocks noGrp="1"/>
          </p:cNvSpPr>
          <p:nvPr>
            <p:ph type="title"/>
          </p:nvPr>
        </p:nvSpPr>
        <p:spPr>
          <a:noFill/>
          <a:ln w="9525">
            <a:noFill/>
            <a:miter lim="800000"/>
            <a:headEnd/>
            <a:tailEnd/>
          </a:ln>
          <a:effectLst/>
        </p:spPr>
        <p:txBody>
          <a:bodyPr vert="horz" wrap="square" lIns="0" tIns="36000" rIns="0" bIns="0" numCol="1" rtlCol="0" anchor="t" anchorCtr="0" compatLnSpc="1">
            <a:prstTxWarp prst="textNoShape">
              <a:avLst/>
            </a:prstTxWarp>
            <a:noAutofit/>
          </a:bodyPr>
          <a:lstStyle/>
          <a:p>
            <a:pPr defTabSz="756392"/>
            <a:r>
              <a:rPr lang="en-IN" sz="3000" dirty="0">
                <a:solidFill>
                  <a:srgbClr val="2E2E38"/>
                </a:solidFill>
              </a:rPr>
              <a:t>Comparative analysis</a:t>
            </a:r>
          </a:p>
        </p:txBody>
      </p:sp>
      <p:graphicFrame>
        <p:nvGraphicFramePr>
          <p:cNvPr id="7" name="Table 7">
            <a:extLst>
              <a:ext uri="{FF2B5EF4-FFF2-40B4-BE49-F238E27FC236}">
                <a16:creationId xmlns:a16="http://schemas.microsoft.com/office/drawing/2014/main" id="{AF153BA6-7C08-4841-8F6A-AB8E9D878306}"/>
              </a:ext>
            </a:extLst>
          </p:cNvPr>
          <p:cNvGraphicFramePr>
            <a:graphicFrameLocks noGrp="1"/>
          </p:cNvGraphicFramePr>
          <p:nvPr>
            <p:extLst>
              <p:ext uri="{D42A27DB-BD31-4B8C-83A1-F6EECF244321}">
                <p14:modId xmlns:p14="http://schemas.microsoft.com/office/powerpoint/2010/main" val="1323123942"/>
              </p:ext>
            </p:extLst>
          </p:nvPr>
        </p:nvGraphicFramePr>
        <p:xfrm>
          <a:off x="457202" y="1190147"/>
          <a:ext cx="8229601" cy="4583736"/>
        </p:xfrm>
        <a:graphic>
          <a:graphicData uri="http://schemas.openxmlformats.org/drawingml/2006/table">
            <a:tbl>
              <a:tblPr firstRow="1" bandRow="1">
                <a:tableStyleId>{8A107856-5554-42FB-B03E-39F5DBC370BA}</a:tableStyleId>
              </a:tblPr>
              <a:tblGrid>
                <a:gridCol w="533398">
                  <a:extLst>
                    <a:ext uri="{9D8B030D-6E8A-4147-A177-3AD203B41FA5}">
                      <a16:colId xmlns:a16="http://schemas.microsoft.com/office/drawing/2014/main" val="2611184882"/>
                    </a:ext>
                  </a:extLst>
                </a:gridCol>
                <a:gridCol w="1590368">
                  <a:extLst>
                    <a:ext uri="{9D8B030D-6E8A-4147-A177-3AD203B41FA5}">
                      <a16:colId xmlns:a16="http://schemas.microsoft.com/office/drawing/2014/main" val="1292441264"/>
                    </a:ext>
                  </a:extLst>
                </a:gridCol>
                <a:gridCol w="1860282">
                  <a:extLst>
                    <a:ext uri="{9D8B030D-6E8A-4147-A177-3AD203B41FA5}">
                      <a16:colId xmlns:a16="http://schemas.microsoft.com/office/drawing/2014/main" val="3938282867"/>
                    </a:ext>
                  </a:extLst>
                </a:gridCol>
                <a:gridCol w="2073850">
                  <a:extLst>
                    <a:ext uri="{9D8B030D-6E8A-4147-A177-3AD203B41FA5}">
                      <a16:colId xmlns:a16="http://schemas.microsoft.com/office/drawing/2014/main" val="880328724"/>
                    </a:ext>
                  </a:extLst>
                </a:gridCol>
                <a:gridCol w="2171703">
                  <a:extLst>
                    <a:ext uri="{9D8B030D-6E8A-4147-A177-3AD203B41FA5}">
                      <a16:colId xmlns:a16="http://schemas.microsoft.com/office/drawing/2014/main" val="2242978770"/>
                    </a:ext>
                  </a:extLst>
                </a:gridCol>
              </a:tblGrid>
              <a:tr h="279707">
                <a:tc>
                  <a:txBody>
                    <a:bodyPr/>
                    <a:lstStyle/>
                    <a:p>
                      <a:pPr algn="l"/>
                      <a:r>
                        <a:rPr lang="en-IN" sz="1500" dirty="0">
                          <a:solidFill>
                            <a:schemeClr val="tx1"/>
                          </a:solidFill>
                          <a:latin typeface="+mj-lt"/>
                        </a:rPr>
                        <a:t>S.N.</a:t>
                      </a: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500" dirty="0">
                          <a:latin typeface="+mj-lt"/>
                        </a:rPr>
                        <a:t>Parameters</a:t>
                      </a:r>
                      <a:endParaRPr lang="en-IN" sz="1500" dirty="0">
                        <a:solidFill>
                          <a:schemeClr val="tx1"/>
                        </a:solidFill>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500" dirty="0">
                          <a:latin typeface="+mj-lt"/>
                        </a:rPr>
                        <a:t>Erstwhile s. 45(4)</a:t>
                      </a:r>
                      <a:endParaRPr lang="en-IN" sz="1500" dirty="0">
                        <a:solidFill>
                          <a:schemeClr val="tx1"/>
                        </a:solidFill>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500" dirty="0">
                          <a:latin typeface="+mj-lt"/>
                        </a:rPr>
                        <a:t>New s. 9B</a:t>
                      </a:r>
                      <a:endParaRPr lang="en-IN" sz="1500" dirty="0">
                        <a:solidFill>
                          <a:schemeClr val="tx1"/>
                        </a:solidFill>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500" dirty="0">
                          <a:latin typeface="+mj-lt"/>
                        </a:rPr>
                        <a:t>New s. 45(4)</a:t>
                      </a:r>
                      <a:endParaRPr lang="en-IN" sz="1500" dirty="0">
                        <a:solidFill>
                          <a:schemeClr val="tx1"/>
                        </a:solidFill>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380286464"/>
                  </a:ext>
                </a:extLst>
              </a:tr>
              <a:tr h="162894">
                <a:tc>
                  <a:txBody>
                    <a:bodyPr/>
                    <a:lstStyle/>
                    <a:p>
                      <a:pPr algn="l"/>
                      <a:r>
                        <a:rPr lang="en-IN" sz="1500" dirty="0">
                          <a:latin typeface="+mj-lt"/>
                        </a:rPr>
                        <a:t>1.</a:t>
                      </a:r>
                      <a:endParaRPr lang="en-IN" sz="1500" dirty="0">
                        <a:solidFill>
                          <a:schemeClr val="tx1"/>
                        </a:solidFill>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500" dirty="0">
                          <a:latin typeface="+mj-lt"/>
                        </a:rPr>
                        <a:t>Taxable entity</a:t>
                      </a:r>
                      <a:endParaRPr lang="en-IN" sz="1500" dirty="0">
                        <a:solidFill>
                          <a:schemeClr val="tx1"/>
                        </a:solidFill>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500" dirty="0">
                          <a:latin typeface="+mj-lt"/>
                        </a:rPr>
                        <a:t>Firm*</a:t>
                      </a:r>
                      <a:endParaRPr lang="en-IN" sz="1500" dirty="0">
                        <a:solidFill>
                          <a:schemeClr val="tx1"/>
                        </a:solidFill>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500" dirty="0">
                          <a:latin typeface="+mj-lt"/>
                        </a:rPr>
                        <a:t>Firm*</a:t>
                      </a:r>
                      <a:endParaRPr lang="en-IN" sz="1500" dirty="0">
                        <a:solidFill>
                          <a:schemeClr val="tx1"/>
                        </a:solidFill>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500" dirty="0">
                          <a:latin typeface="+mj-lt"/>
                        </a:rPr>
                        <a:t>Firm*</a:t>
                      </a:r>
                      <a:endParaRPr lang="en-IN" sz="1500" dirty="0">
                        <a:solidFill>
                          <a:schemeClr val="tx1"/>
                        </a:solidFill>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234081560"/>
                  </a:ext>
                </a:extLst>
              </a:tr>
              <a:tr h="869494">
                <a:tc>
                  <a:txBody>
                    <a:bodyPr/>
                    <a:lstStyle/>
                    <a:p>
                      <a:pPr algn="l"/>
                      <a:r>
                        <a:rPr lang="en-IN" sz="1500" dirty="0">
                          <a:latin typeface="+mj-lt"/>
                        </a:rPr>
                        <a:t>2.</a:t>
                      </a:r>
                      <a:endParaRPr lang="en-IN" sz="1500" dirty="0">
                        <a:solidFill>
                          <a:schemeClr val="tx1"/>
                        </a:solidFill>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500" dirty="0">
                          <a:latin typeface="+mj-lt"/>
                        </a:rPr>
                        <a:t>Event of trigger of taxability</a:t>
                      </a:r>
                      <a:endParaRPr lang="en-IN" sz="1500" dirty="0">
                        <a:solidFill>
                          <a:schemeClr val="tx1"/>
                        </a:solidFill>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500" dirty="0">
                          <a:latin typeface="+mj-lt"/>
                        </a:rPr>
                        <a:t>Transfer of capital asset by way of distribution, on dissolution or otherwise of firm</a:t>
                      </a:r>
                      <a:endParaRPr lang="en-IN" sz="1500" dirty="0">
                        <a:solidFill>
                          <a:schemeClr val="tx1"/>
                        </a:solidFill>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500" dirty="0">
                          <a:latin typeface="+mj-lt"/>
                        </a:rPr>
                        <a:t>Receipt of capital asset  or stock in trade or both by partner in connection with dissolution or </a:t>
                      </a:r>
                      <a:r>
                        <a:rPr lang="en-IN" sz="1500" kern="1200" dirty="0">
                          <a:latin typeface="+mj-lt"/>
                        </a:rPr>
                        <a:t>reconstitution of firm </a:t>
                      </a:r>
                      <a:endParaRPr lang="en-IN" sz="1500" kern="1200" dirty="0">
                        <a:solidFill>
                          <a:schemeClr val="tx1"/>
                        </a:solidFill>
                        <a:latin typeface="+mj-lt"/>
                        <a:ea typeface="+mn-ea"/>
                        <a:cs typeface="+mn-cs"/>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500" dirty="0">
                          <a:latin typeface="+mj-lt"/>
                        </a:rPr>
                        <a:t>Receipt of money or capital  asset or both by partner in connection with </a:t>
                      </a:r>
                      <a:r>
                        <a:rPr lang="en-IN" sz="1500" kern="1200" dirty="0">
                          <a:latin typeface="+mj-lt"/>
                        </a:rPr>
                        <a:t>reconstitution of firm</a:t>
                      </a:r>
                      <a:endParaRPr lang="en-IN" sz="1500" kern="1200" dirty="0">
                        <a:solidFill>
                          <a:schemeClr val="tx1"/>
                        </a:solidFill>
                        <a:latin typeface="+mj-lt"/>
                        <a:ea typeface="+mn-ea"/>
                        <a:cs typeface="+mn-cs"/>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695129900"/>
                  </a:ext>
                </a:extLst>
              </a:tr>
              <a:tr h="397348">
                <a:tc>
                  <a:txBody>
                    <a:bodyPr/>
                    <a:lstStyle/>
                    <a:p>
                      <a:pPr algn="l"/>
                      <a:r>
                        <a:rPr lang="en-IN" sz="1500" dirty="0">
                          <a:latin typeface="+mj-lt"/>
                        </a:rPr>
                        <a:t>3.</a:t>
                      </a:r>
                      <a:endParaRPr lang="en-IN" sz="1500" dirty="0">
                        <a:solidFill>
                          <a:schemeClr val="tx1"/>
                        </a:solidFill>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500" dirty="0">
                          <a:latin typeface="+mj-lt"/>
                        </a:rPr>
                        <a:t>Year of taxability</a:t>
                      </a:r>
                      <a:endParaRPr lang="en-IN" sz="1500" dirty="0">
                        <a:solidFill>
                          <a:schemeClr val="tx1"/>
                        </a:solidFill>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500" dirty="0">
                          <a:latin typeface="+mj-lt"/>
                        </a:rPr>
                        <a:t>Transfer of capital asset</a:t>
                      </a:r>
                      <a:endParaRPr lang="en-IN" sz="1500" dirty="0">
                        <a:solidFill>
                          <a:schemeClr val="tx1"/>
                        </a:solidFill>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500" dirty="0">
                          <a:latin typeface="+mj-lt"/>
                        </a:rPr>
                        <a:t>Receipt by partner </a:t>
                      </a:r>
                      <a:endParaRPr lang="en-IN" sz="1500" dirty="0">
                        <a:solidFill>
                          <a:schemeClr val="tx1"/>
                        </a:solidFill>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500" dirty="0">
                          <a:latin typeface="+mj-lt"/>
                        </a:rPr>
                        <a:t>Receipt by partner</a:t>
                      </a:r>
                      <a:endParaRPr lang="en-IN" sz="1500" dirty="0">
                        <a:solidFill>
                          <a:schemeClr val="tx1"/>
                        </a:solidFill>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63437047"/>
                  </a:ext>
                </a:extLst>
              </a:tr>
              <a:tr h="515384">
                <a:tc>
                  <a:txBody>
                    <a:bodyPr/>
                    <a:lstStyle/>
                    <a:p>
                      <a:pPr algn="l"/>
                      <a:r>
                        <a:rPr lang="en-IN" sz="1500" dirty="0">
                          <a:latin typeface="+mj-lt"/>
                        </a:rPr>
                        <a:t>4.</a:t>
                      </a:r>
                      <a:endParaRPr lang="en-IN" sz="1500" dirty="0">
                        <a:solidFill>
                          <a:schemeClr val="tx1"/>
                        </a:solidFill>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500" dirty="0">
                          <a:latin typeface="+mj-lt"/>
                        </a:rPr>
                        <a:t>Head of income</a:t>
                      </a:r>
                      <a:endParaRPr lang="en-IN" sz="1500" dirty="0">
                        <a:solidFill>
                          <a:schemeClr val="tx1"/>
                        </a:solidFill>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500" dirty="0">
                          <a:latin typeface="+mj-lt"/>
                        </a:rPr>
                        <a:t>Capital gains</a:t>
                      </a:r>
                      <a:endParaRPr lang="en-IN" sz="1500" dirty="0">
                        <a:solidFill>
                          <a:schemeClr val="tx1"/>
                        </a:solidFill>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500" dirty="0">
                          <a:latin typeface="+mj-lt"/>
                        </a:rPr>
                        <a:t>Capital asset – Capital gains</a:t>
                      </a:r>
                    </a:p>
                    <a:p>
                      <a:pPr algn="l"/>
                      <a:r>
                        <a:rPr lang="en-IN" sz="1500" dirty="0">
                          <a:latin typeface="+mj-lt"/>
                        </a:rPr>
                        <a:t>Stock in trade – Business income</a:t>
                      </a:r>
                      <a:endParaRPr lang="en-IN" sz="1500" dirty="0">
                        <a:solidFill>
                          <a:schemeClr val="tx1"/>
                        </a:solidFill>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500" dirty="0">
                          <a:latin typeface="+mj-lt"/>
                        </a:rPr>
                        <a:t>Capital gains - as per formula </a:t>
                      </a:r>
                    </a:p>
                    <a:p>
                      <a:pPr algn="l"/>
                      <a:r>
                        <a:rPr lang="en-IN" sz="1500" dirty="0">
                          <a:latin typeface="+mj-lt"/>
                        </a:rPr>
                        <a:t>A = B + C – D</a:t>
                      </a:r>
                      <a:endParaRPr lang="en-IN" sz="1500" dirty="0">
                        <a:solidFill>
                          <a:schemeClr val="tx1"/>
                        </a:solidFill>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57930739"/>
                  </a:ext>
                </a:extLst>
              </a:tr>
              <a:tr h="515384">
                <a:tc>
                  <a:txBody>
                    <a:bodyPr/>
                    <a:lstStyle/>
                    <a:p>
                      <a:pPr algn="l"/>
                      <a:r>
                        <a:rPr lang="en-IN" sz="1500" dirty="0">
                          <a:latin typeface="+mj-lt"/>
                        </a:rPr>
                        <a:t>5.</a:t>
                      </a:r>
                      <a:endParaRPr lang="en-IN" sz="1500" dirty="0">
                        <a:solidFill>
                          <a:schemeClr val="tx1"/>
                        </a:solidFill>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500" dirty="0">
                          <a:latin typeface="+mj-lt"/>
                        </a:rPr>
                        <a:t>Quantum of consideration</a:t>
                      </a:r>
                      <a:endParaRPr lang="en-IN" sz="1500" dirty="0">
                        <a:solidFill>
                          <a:schemeClr val="tx1"/>
                        </a:solidFill>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500" dirty="0">
                          <a:latin typeface="+mj-lt"/>
                        </a:rPr>
                        <a:t>FMV of capital asset on date of transfer</a:t>
                      </a:r>
                      <a:endParaRPr lang="en-IN" sz="1500" dirty="0">
                        <a:solidFill>
                          <a:schemeClr val="tx1"/>
                        </a:solidFill>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500" kern="1200" dirty="0">
                          <a:effectLst/>
                          <a:latin typeface="+mj-lt"/>
                        </a:rPr>
                        <a:t>FMV of capital asset or stock in trade or both on date of receipt by partner </a:t>
                      </a:r>
                      <a:endParaRPr lang="en-IN" sz="1500" dirty="0">
                        <a:solidFill>
                          <a:schemeClr val="tx1"/>
                        </a:solidFill>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500" dirty="0">
                          <a:latin typeface="+mj-lt"/>
                        </a:rPr>
                        <a:t>Value of money (B) + FMV of capital asset (C) on date of receipt by partner </a:t>
                      </a:r>
                      <a:endParaRPr lang="en-IN" sz="1500" dirty="0">
                        <a:solidFill>
                          <a:schemeClr val="tx1"/>
                        </a:solidFill>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936689155"/>
                  </a:ext>
                </a:extLst>
              </a:tr>
            </a:tbl>
          </a:graphicData>
        </a:graphic>
      </p:graphicFrame>
      <p:sp>
        <p:nvSpPr>
          <p:cNvPr id="9" name="TextBox 8">
            <a:extLst>
              <a:ext uri="{FF2B5EF4-FFF2-40B4-BE49-F238E27FC236}">
                <a16:creationId xmlns:a16="http://schemas.microsoft.com/office/drawing/2014/main" id="{8F56CCE0-071D-4FB7-8F42-5DF8CB37E4C4}"/>
              </a:ext>
            </a:extLst>
          </p:cNvPr>
          <p:cNvSpPr txBox="1"/>
          <p:nvPr/>
        </p:nvSpPr>
        <p:spPr>
          <a:xfrm>
            <a:off x="457203" y="5984578"/>
            <a:ext cx="7315197" cy="189431"/>
          </a:xfrm>
          <a:prstGeom prst="rect">
            <a:avLst/>
          </a:prstGeom>
          <a:noFill/>
        </p:spPr>
        <p:txBody>
          <a:bodyPr wrap="square" lIns="0" tIns="31262" rIns="0" bIns="0" rtlCol="0">
            <a:spAutoFit/>
          </a:bodyPr>
          <a:lstStyle/>
          <a:p>
            <a:pPr defTabSz="781538">
              <a:buClr>
                <a:srgbClr val="FFE600"/>
              </a:buClr>
              <a:buSzPct val="70000"/>
              <a:defRPr/>
            </a:pPr>
            <a:r>
              <a:rPr lang="en-IN" sz="1026" i="1" dirty="0">
                <a:solidFill>
                  <a:srgbClr val="000000"/>
                </a:solidFill>
              </a:rPr>
              <a:t>* While the above table is based on partnership firm and partner, it will apply equally to AOP/BOI and their members</a:t>
            </a:r>
          </a:p>
        </p:txBody>
      </p:sp>
      <p:cxnSp>
        <p:nvCxnSpPr>
          <p:cNvPr id="4" name="Straight Connector 3">
            <a:extLst>
              <a:ext uri="{FF2B5EF4-FFF2-40B4-BE49-F238E27FC236}">
                <a16:creationId xmlns:a16="http://schemas.microsoft.com/office/drawing/2014/main" id="{1AE9E379-AB97-459D-A467-7EE551FB8870}"/>
              </a:ext>
            </a:extLst>
          </p:cNvPr>
          <p:cNvCxnSpPr/>
          <p:nvPr/>
        </p:nvCxnSpPr>
        <p:spPr>
          <a:xfrm>
            <a:off x="550506" y="5978900"/>
            <a:ext cx="2780523" cy="0"/>
          </a:xfrm>
          <a:prstGeom prst="line">
            <a:avLst/>
          </a:prstGeom>
          <a:ln w="9525">
            <a:solidFill>
              <a:schemeClr val="accent1"/>
            </a:solidFill>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6063224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AD5F85-15AD-45B1-9E92-89028D3E453B}"/>
              </a:ext>
            </a:extLst>
          </p:cNvPr>
          <p:cNvSpPr>
            <a:spLocks noGrp="1"/>
          </p:cNvSpPr>
          <p:nvPr>
            <p:ph type="title"/>
          </p:nvPr>
        </p:nvSpPr>
        <p:spPr>
          <a:noFill/>
          <a:ln w="9525">
            <a:noFill/>
            <a:miter lim="800000"/>
            <a:headEnd/>
            <a:tailEnd/>
          </a:ln>
          <a:effectLst/>
        </p:spPr>
        <p:txBody>
          <a:bodyPr vert="horz" wrap="square" lIns="0" tIns="36000" rIns="0" bIns="0" numCol="1" rtlCol="0" anchor="t" anchorCtr="0" compatLnSpc="1">
            <a:prstTxWarp prst="textNoShape">
              <a:avLst/>
            </a:prstTxWarp>
            <a:noAutofit/>
          </a:bodyPr>
          <a:lstStyle/>
          <a:p>
            <a:pPr defTabSz="756392"/>
            <a:r>
              <a:rPr lang="en-IN" sz="3000" dirty="0">
                <a:solidFill>
                  <a:srgbClr val="2E2E38"/>
                </a:solidFill>
              </a:rPr>
              <a:t>Comparative analysis</a:t>
            </a:r>
          </a:p>
        </p:txBody>
      </p:sp>
      <p:graphicFrame>
        <p:nvGraphicFramePr>
          <p:cNvPr id="7" name="Table 7">
            <a:extLst>
              <a:ext uri="{FF2B5EF4-FFF2-40B4-BE49-F238E27FC236}">
                <a16:creationId xmlns:a16="http://schemas.microsoft.com/office/drawing/2014/main" id="{AF153BA6-7C08-4841-8F6A-AB8E9D878306}"/>
              </a:ext>
            </a:extLst>
          </p:cNvPr>
          <p:cNvGraphicFramePr>
            <a:graphicFrameLocks noGrp="1"/>
          </p:cNvGraphicFramePr>
          <p:nvPr>
            <p:extLst>
              <p:ext uri="{D42A27DB-BD31-4B8C-83A1-F6EECF244321}">
                <p14:modId xmlns:p14="http://schemas.microsoft.com/office/powerpoint/2010/main" val="1001717612"/>
              </p:ext>
            </p:extLst>
          </p:nvPr>
        </p:nvGraphicFramePr>
        <p:xfrm>
          <a:off x="457201" y="1234180"/>
          <a:ext cx="8326594" cy="4505580"/>
        </p:xfrm>
        <a:graphic>
          <a:graphicData uri="http://schemas.openxmlformats.org/drawingml/2006/table">
            <a:tbl>
              <a:tblPr firstRow="1" bandRow="1">
                <a:tableStyleId>{8A107856-5554-42FB-B03E-39F5DBC370BA}</a:tableStyleId>
              </a:tblPr>
              <a:tblGrid>
                <a:gridCol w="526200">
                  <a:extLst>
                    <a:ext uri="{9D8B030D-6E8A-4147-A177-3AD203B41FA5}">
                      <a16:colId xmlns:a16="http://schemas.microsoft.com/office/drawing/2014/main" val="2611184882"/>
                    </a:ext>
                  </a:extLst>
                </a:gridCol>
                <a:gridCol w="1694559">
                  <a:extLst>
                    <a:ext uri="{9D8B030D-6E8A-4147-A177-3AD203B41FA5}">
                      <a16:colId xmlns:a16="http://schemas.microsoft.com/office/drawing/2014/main" val="1292441264"/>
                    </a:ext>
                  </a:extLst>
                </a:gridCol>
                <a:gridCol w="1683123">
                  <a:extLst>
                    <a:ext uri="{9D8B030D-6E8A-4147-A177-3AD203B41FA5}">
                      <a16:colId xmlns:a16="http://schemas.microsoft.com/office/drawing/2014/main" val="3938282867"/>
                    </a:ext>
                  </a:extLst>
                </a:gridCol>
                <a:gridCol w="1968759">
                  <a:extLst>
                    <a:ext uri="{9D8B030D-6E8A-4147-A177-3AD203B41FA5}">
                      <a16:colId xmlns:a16="http://schemas.microsoft.com/office/drawing/2014/main" val="880328724"/>
                    </a:ext>
                  </a:extLst>
                </a:gridCol>
                <a:gridCol w="2453953">
                  <a:extLst>
                    <a:ext uri="{9D8B030D-6E8A-4147-A177-3AD203B41FA5}">
                      <a16:colId xmlns:a16="http://schemas.microsoft.com/office/drawing/2014/main" val="2242978770"/>
                    </a:ext>
                  </a:extLst>
                </a:gridCol>
              </a:tblGrid>
              <a:tr h="0">
                <a:tc>
                  <a:txBody>
                    <a:bodyPr/>
                    <a:lstStyle/>
                    <a:p>
                      <a:pPr algn="l"/>
                      <a:r>
                        <a:rPr lang="en-IN" sz="1500" dirty="0">
                          <a:solidFill>
                            <a:schemeClr val="tx1"/>
                          </a:solidFill>
                          <a:latin typeface="+mj-lt"/>
                        </a:rPr>
                        <a:t>S.N.</a:t>
                      </a: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500" dirty="0"/>
                        <a:t>Parameters</a:t>
                      </a:r>
                      <a:endParaRPr lang="en-IN" sz="1500" dirty="0">
                        <a:solidFill>
                          <a:schemeClr val="tx1"/>
                        </a:solidFill>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500" dirty="0"/>
                        <a:t>Erstwhile s. 45(4)</a:t>
                      </a:r>
                      <a:endParaRPr lang="en-IN" sz="1500" dirty="0">
                        <a:solidFill>
                          <a:schemeClr val="tx1"/>
                        </a:solidFill>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500" dirty="0"/>
                        <a:t>New s. 9B</a:t>
                      </a:r>
                      <a:endParaRPr lang="en-IN" sz="1500" dirty="0">
                        <a:solidFill>
                          <a:schemeClr val="tx1"/>
                        </a:solidFill>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500" dirty="0"/>
                        <a:t>New s. 45(4)</a:t>
                      </a:r>
                      <a:endParaRPr lang="en-IN" sz="1500" dirty="0">
                        <a:solidFill>
                          <a:schemeClr val="tx1"/>
                        </a:solidFill>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380286464"/>
                  </a:ext>
                </a:extLst>
              </a:tr>
              <a:tr h="178479">
                <a:tc>
                  <a:txBody>
                    <a:bodyPr/>
                    <a:lstStyle/>
                    <a:p>
                      <a:pPr algn="l"/>
                      <a:r>
                        <a:rPr lang="en-IN" sz="1500" dirty="0"/>
                        <a:t>6.</a:t>
                      </a:r>
                      <a:endParaRPr lang="en-IN" sz="1500" dirty="0">
                        <a:solidFill>
                          <a:schemeClr val="tx1"/>
                        </a:solidFill>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500" dirty="0"/>
                        <a:t>Cost of acquisition</a:t>
                      </a:r>
                      <a:endParaRPr lang="en-IN" sz="1500" dirty="0">
                        <a:solidFill>
                          <a:schemeClr val="tx1"/>
                        </a:solidFill>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500" dirty="0"/>
                        <a:t>As per s.48/49 in respect of capital asset transferred</a:t>
                      </a:r>
                      <a:endParaRPr lang="en-IN" sz="1500" dirty="0">
                        <a:solidFill>
                          <a:schemeClr val="tx1"/>
                        </a:solidFill>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500" dirty="0"/>
                        <a:t>As per s.48/49 in respect of capital asset transferred</a:t>
                      </a:r>
                      <a:endParaRPr lang="en-IN" sz="1500" dirty="0">
                        <a:solidFill>
                          <a:schemeClr val="tx1"/>
                        </a:solidFill>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500" dirty="0"/>
                        <a:t>Partner’s capital account balance (represented in any manner)** at the time of reconstitution</a:t>
                      </a:r>
                      <a:endParaRPr lang="en-IN" sz="1500" dirty="0">
                        <a:solidFill>
                          <a:schemeClr val="tx1"/>
                        </a:solidFill>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660177600"/>
                  </a:ext>
                </a:extLst>
              </a:tr>
              <a:tr h="161058">
                <a:tc>
                  <a:txBody>
                    <a:bodyPr/>
                    <a:lstStyle/>
                    <a:p>
                      <a:pPr algn="l">
                        <a:spcAft>
                          <a:spcPts val="800"/>
                        </a:spcAft>
                      </a:pPr>
                      <a:r>
                        <a:rPr lang="en-IN" sz="1500" dirty="0"/>
                        <a:t>7.</a:t>
                      </a:r>
                      <a:endParaRPr lang="en-IN" sz="1500" dirty="0">
                        <a:solidFill>
                          <a:schemeClr val="tx1"/>
                        </a:solidFill>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spcAft>
                          <a:spcPts val="800"/>
                        </a:spcAft>
                      </a:pPr>
                      <a:r>
                        <a:rPr lang="en-IN" sz="1500" dirty="0"/>
                        <a:t>Treatment of loss</a:t>
                      </a:r>
                      <a:endParaRPr lang="en-IN" sz="1500" dirty="0">
                        <a:solidFill>
                          <a:schemeClr val="tx1"/>
                        </a:solidFill>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spcAft>
                          <a:spcPts val="800"/>
                        </a:spcAft>
                      </a:pPr>
                      <a:r>
                        <a:rPr lang="en-IN" sz="1500" dirty="0"/>
                        <a:t>Loss admissible</a:t>
                      </a:r>
                      <a:endParaRPr lang="en-IN" sz="1500" dirty="0">
                        <a:solidFill>
                          <a:schemeClr val="tx1"/>
                        </a:solidFill>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spcAft>
                          <a:spcPts val="800"/>
                        </a:spcAft>
                      </a:pPr>
                      <a:r>
                        <a:rPr lang="en-IN" sz="1500" dirty="0"/>
                        <a:t>Loss admissible</a:t>
                      </a:r>
                      <a:endParaRPr lang="en-IN" sz="1500" dirty="0">
                        <a:solidFill>
                          <a:schemeClr val="tx1"/>
                        </a:solidFill>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marL="0" algn="l" defTabSz="914400" rtl="0" eaLnBrk="1" latinLnBrk="0" hangingPunct="1">
                        <a:spcAft>
                          <a:spcPts val="800"/>
                        </a:spcAft>
                      </a:pPr>
                      <a:r>
                        <a:rPr lang="en-IN" sz="1500" kern="1200" dirty="0"/>
                        <a:t>Not admissible</a:t>
                      </a:r>
                      <a:endParaRPr lang="en-IN" sz="1500" kern="1200" dirty="0">
                        <a:solidFill>
                          <a:schemeClr val="tx1"/>
                        </a:solidFill>
                        <a:latin typeface="+mj-lt"/>
                        <a:ea typeface="+mn-ea"/>
                        <a:cs typeface="+mn-cs"/>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831902071"/>
                  </a:ext>
                </a:extLst>
              </a:tr>
              <a:tr h="311516">
                <a:tc>
                  <a:txBody>
                    <a:bodyPr/>
                    <a:lstStyle/>
                    <a:p>
                      <a:pPr algn="l">
                        <a:spcAft>
                          <a:spcPts val="800"/>
                        </a:spcAft>
                      </a:pPr>
                      <a:r>
                        <a:rPr lang="en-IN" sz="1500" dirty="0"/>
                        <a:t>8.</a:t>
                      </a:r>
                      <a:endParaRPr lang="en-IN" sz="1500" dirty="0">
                        <a:solidFill>
                          <a:schemeClr val="tx1"/>
                        </a:solidFill>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spcAft>
                          <a:spcPts val="800"/>
                        </a:spcAft>
                      </a:pPr>
                      <a:r>
                        <a:rPr lang="en-IN" sz="1500" dirty="0"/>
                        <a:t>Interplay between different provisions</a:t>
                      </a:r>
                      <a:endParaRPr lang="en-IN" sz="1500" dirty="0">
                        <a:solidFill>
                          <a:schemeClr val="tx1"/>
                        </a:solidFill>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spcAft>
                          <a:spcPts val="800"/>
                        </a:spcAft>
                      </a:pPr>
                      <a:r>
                        <a:rPr lang="en-IN" sz="1500" dirty="0"/>
                        <a:t>Not applicable </a:t>
                      </a:r>
                      <a:endParaRPr lang="en-IN" sz="1500" dirty="0">
                        <a:solidFill>
                          <a:schemeClr val="tx1"/>
                        </a:solidFill>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spcAft>
                          <a:spcPts val="800"/>
                        </a:spcAft>
                      </a:pPr>
                      <a:r>
                        <a:rPr lang="en-IN" sz="1500" dirty="0"/>
                        <a:t>Not specified</a:t>
                      </a:r>
                      <a:endParaRPr lang="en-IN" sz="1500" dirty="0">
                        <a:solidFill>
                          <a:schemeClr val="tx1"/>
                        </a:solidFill>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marL="0" algn="l" defTabSz="914400" rtl="0" eaLnBrk="1" latinLnBrk="0" hangingPunct="1">
                        <a:spcAft>
                          <a:spcPts val="800"/>
                        </a:spcAft>
                      </a:pPr>
                      <a:r>
                        <a:rPr lang="en-IN" sz="1500" kern="1200" dirty="0"/>
                        <a:t>S.45(4) shall operate in addition to s.9B and both shall be worked out independently</a:t>
                      </a:r>
                      <a:endParaRPr lang="en-IN" sz="1500" kern="1200" dirty="0">
                        <a:solidFill>
                          <a:schemeClr val="tx1"/>
                        </a:solidFill>
                        <a:latin typeface="+mj-lt"/>
                        <a:ea typeface="+mn-ea"/>
                        <a:cs typeface="+mn-cs"/>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372420557"/>
                  </a:ext>
                </a:extLst>
              </a:tr>
              <a:tr h="244998">
                <a:tc>
                  <a:txBody>
                    <a:bodyPr/>
                    <a:lstStyle/>
                    <a:p>
                      <a:pPr algn="l">
                        <a:spcAft>
                          <a:spcPts val="800"/>
                        </a:spcAft>
                      </a:pPr>
                      <a:r>
                        <a:rPr lang="en-IN" sz="1500" dirty="0"/>
                        <a:t>9.</a:t>
                      </a:r>
                      <a:endParaRPr lang="en-IN" sz="1500" dirty="0">
                        <a:solidFill>
                          <a:schemeClr val="tx1"/>
                        </a:solidFill>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spcAft>
                          <a:spcPts val="800"/>
                        </a:spcAft>
                      </a:pPr>
                      <a:r>
                        <a:rPr lang="en-IN" sz="1500" kern="1200" dirty="0"/>
                        <a:t>Reduction from sale consideration </a:t>
                      </a:r>
                      <a:r>
                        <a:rPr lang="en-IN" sz="1500" dirty="0"/>
                        <a:t>due to capital gains taxation in hands of firm</a:t>
                      </a:r>
                      <a:endParaRPr lang="en-IN" sz="1500" dirty="0">
                        <a:solidFill>
                          <a:schemeClr val="tx1"/>
                        </a:solidFill>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spcAft>
                          <a:spcPts val="800"/>
                        </a:spcAft>
                      </a:pPr>
                      <a:r>
                        <a:rPr lang="en-IN" sz="1500" dirty="0"/>
                        <a:t>Not applicable as capital asset is no longer with firm</a:t>
                      </a:r>
                      <a:endParaRPr lang="en-IN" sz="1500" dirty="0">
                        <a:solidFill>
                          <a:schemeClr val="tx1"/>
                        </a:solidFill>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spcAft>
                          <a:spcPts val="800"/>
                        </a:spcAft>
                      </a:pPr>
                      <a:r>
                        <a:rPr lang="en-IN" sz="1500" dirty="0"/>
                        <a:t>Not applicable</a:t>
                      </a:r>
                      <a:endParaRPr lang="en-IN" sz="1500" dirty="0">
                        <a:solidFill>
                          <a:schemeClr val="tx1"/>
                        </a:solidFill>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marL="0" algn="l" defTabSz="914400" rtl="0" eaLnBrk="1" latinLnBrk="0" hangingPunct="1">
                        <a:spcAft>
                          <a:spcPts val="800"/>
                        </a:spcAft>
                      </a:pPr>
                      <a:r>
                        <a:rPr lang="en-IN" sz="1500" kern="1200" dirty="0"/>
                        <a:t>S.48 (iii) contemplates reduction from sale consideration on transfer of remaining capital assets, as per prescribed rules (</a:t>
                      </a:r>
                      <a:r>
                        <a:rPr lang="en-IN" sz="1500" dirty="0"/>
                        <a:t>refer later case studies)</a:t>
                      </a:r>
                      <a:endParaRPr lang="en-IN" sz="1500" kern="1200" dirty="0">
                        <a:solidFill>
                          <a:schemeClr val="tx1"/>
                        </a:solidFill>
                        <a:latin typeface="+mj-lt"/>
                        <a:ea typeface="+mn-ea"/>
                        <a:cs typeface="+mn-cs"/>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601913029"/>
                  </a:ext>
                </a:extLst>
              </a:tr>
            </a:tbl>
          </a:graphicData>
        </a:graphic>
      </p:graphicFrame>
      <p:sp>
        <p:nvSpPr>
          <p:cNvPr id="5" name="TextBox 4">
            <a:extLst>
              <a:ext uri="{FF2B5EF4-FFF2-40B4-BE49-F238E27FC236}">
                <a16:creationId xmlns:a16="http://schemas.microsoft.com/office/drawing/2014/main" id="{D4BAA9EF-4B93-4742-BAC8-1162993EB0FA}"/>
              </a:ext>
            </a:extLst>
          </p:cNvPr>
          <p:cNvSpPr txBox="1"/>
          <p:nvPr/>
        </p:nvSpPr>
        <p:spPr>
          <a:xfrm>
            <a:off x="457200" y="6042013"/>
            <a:ext cx="8102600" cy="193150"/>
          </a:xfrm>
          <a:prstGeom prst="rect">
            <a:avLst/>
          </a:prstGeom>
          <a:noFill/>
        </p:spPr>
        <p:txBody>
          <a:bodyPr wrap="square" lIns="0" tIns="31262" rIns="0" bIns="0" rtlCol="0">
            <a:spAutoFit/>
          </a:bodyPr>
          <a:lstStyle/>
          <a:p>
            <a:pPr defTabSz="781538">
              <a:buClr>
                <a:srgbClr val="FFE600"/>
              </a:buClr>
              <a:buSzPct val="70000"/>
              <a:defRPr/>
            </a:pPr>
            <a:r>
              <a:rPr lang="en-IN" sz="1026" i="1" dirty="0">
                <a:solidFill>
                  <a:srgbClr val="000000"/>
                </a:solidFill>
              </a:rPr>
              <a:t>** </a:t>
            </a:r>
            <a:r>
              <a:rPr lang="en-IN" sz="1050" i="1" dirty="0"/>
              <a:t>Without taking into account increase (a) due to revaluation of any asset or (b) due to self-generated goodwill/asset)</a:t>
            </a:r>
            <a:endParaRPr lang="en-IN" sz="1026" i="1" dirty="0">
              <a:solidFill>
                <a:srgbClr val="000000"/>
              </a:solidFill>
            </a:endParaRPr>
          </a:p>
        </p:txBody>
      </p:sp>
      <p:cxnSp>
        <p:nvCxnSpPr>
          <p:cNvPr id="4" name="Straight Connector 3">
            <a:extLst>
              <a:ext uri="{FF2B5EF4-FFF2-40B4-BE49-F238E27FC236}">
                <a16:creationId xmlns:a16="http://schemas.microsoft.com/office/drawing/2014/main" id="{0D99F13F-4CCA-4523-BB54-1AA0684F4423}"/>
              </a:ext>
            </a:extLst>
          </p:cNvPr>
          <p:cNvCxnSpPr/>
          <p:nvPr/>
        </p:nvCxnSpPr>
        <p:spPr>
          <a:xfrm>
            <a:off x="550505" y="5980926"/>
            <a:ext cx="3638939" cy="0"/>
          </a:xfrm>
          <a:prstGeom prst="line">
            <a:avLst/>
          </a:prstGeom>
          <a:ln w="9525">
            <a:solidFill>
              <a:schemeClr val="accent1"/>
            </a:solidFill>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1384140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AD5F85-15AD-45B1-9E92-89028D3E453B}"/>
              </a:ext>
            </a:extLst>
          </p:cNvPr>
          <p:cNvSpPr>
            <a:spLocks noGrp="1"/>
          </p:cNvSpPr>
          <p:nvPr>
            <p:ph type="title"/>
          </p:nvPr>
        </p:nvSpPr>
        <p:spPr>
          <a:noFill/>
          <a:ln w="9525">
            <a:noFill/>
            <a:miter lim="800000"/>
            <a:headEnd/>
            <a:tailEnd/>
          </a:ln>
          <a:effectLst/>
        </p:spPr>
        <p:txBody>
          <a:bodyPr vert="horz" wrap="square" lIns="0" tIns="36000" rIns="0" bIns="0" numCol="1" rtlCol="0" anchor="t" anchorCtr="0" compatLnSpc="1">
            <a:prstTxWarp prst="textNoShape">
              <a:avLst/>
            </a:prstTxWarp>
            <a:noAutofit/>
          </a:bodyPr>
          <a:lstStyle/>
          <a:p>
            <a:pPr defTabSz="756392"/>
            <a:r>
              <a:rPr lang="en-IN" sz="3000" dirty="0">
                <a:solidFill>
                  <a:srgbClr val="2E2E38"/>
                </a:solidFill>
              </a:rPr>
              <a:t>Comparative analysis</a:t>
            </a:r>
          </a:p>
        </p:txBody>
      </p:sp>
      <p:graphicFrame>
        <p:nvGraphicFramePr>
          <p:cNvPr id="7" name="Table 7">
            <a:extLst>
              <a:ext uri="{FF2B5EF4-FFF2-40B4-BE49-F238E27FC236}">
                <a16:creationId xmlns:a16="http://schemas.microsoft.com/office/drawing/2014/main" id="{AF153BA6-7C08-4841-8F6A-AB8E9D878306}"/>
              </a:ext>
            </a:extLst>
          </p:cNvPr>
          <p:cNvGraphicFramePr>
            <a:graphicFrameLocks noGrp="1"/>
          </p:cNvGraphicFramePr>
          <p:nvPr>
            <p:extLst>
              <p:ext uri="{D42A27DB-BD31-4B8C-83A1-F6EECF244321}">
                <p14:modId xmlns:p14="http://schemas.microsoft.com/office/powerpoint/2010/main" val="3987449666"/>
              </p:ext>
            </p:extLst>
          </p:nvPr>
        </p:nvGraphicFramePr>
        <p:xfrm>
          <a:off x="457200" y="1239813"/>
          <a:ext cx="8229600" cy="5026301"/>
        </p:xfrm>
        <a:graphic>
          <a:graphicData uri="http://schemas.openxmlformats.org/drawingml/2006/table">
            <a:tbl>
              <a:tblPr firstRow="1" bandRow="1">
                <a:tableStyleId>{8A107856-5554-42FB-B03E-39F5DBC370BA}</a:tableStyleId>
              </a:tblPr>
              <a:tblGrid>
                <a:gridCol w="552450">
                  <a:extLst>
                    <a:ext uri="{9D8B030D-6E8A-4147-A177-3AD203B41FA5}">
                      <a16:colId xmlns:a16="http://schemas.microsoft.com/office/drawing/2014/main" val="2611184882"/>
                    </a:ext>
                  </a:extLst>
                </a:gridCol>
                <a:gridCol w="1797153">
                  <a:extLst>
                    <a:ext uri="{9D8B030D-6E8A-4147-A177-3AD203B41FA5}">
                      <a16:colId xmlns:a16="http://schemas.microsoft.com/office/drawing/2014/main" val="1292441264"/>
                    </a:ext>
                  </a:extLst>
                </a:gridCol>
                <a:gridCol w="1980350">
                  <a:extLst>
                    <a:ext uri="{9D8B030D-6E8A-4147-A177-3AD203B41FA5}">
                      <a16:colId xmlns:a16="http://schemas.microsoft.com/office/drawing/2014/main" val="3938282867"/>
                    </a:ext>
                  </a:extLst>
                </a:gridCol>
                <a:gridCol w="2115671">
                  <a:extLst>
                    <a:ext uri="{9D8B030D-6E8A-4147-A177-3AD203B41FA5}">
                      <a16:colId xmlns:a16="http://schemas.microsoft.com/office/drawing/2014/main" val="880328724"/>
                    </a:ext>
                  </a:extLst>
                </a:gridCol>
                <a:gridCol w="1783976">
                  <a:extLst>
                    <a:ext uri="{9D8B030D-6E8A-4147-A177-3AD203B41FA5}">
                      <a16:colId xmlns:a16="http://schemas.microsoft.com/office/drawing/2014/main" val="2242978770"/>
                    </a:ext>
                  </a:extLst>
                </a:gridCol>
              </a:tblGrid>
              <a:tr h="314540">
                <a:tc>
                  <a:txBody>
                    <a:bodyPr/>
                    <a:lstStyle/>
                    <a:p>
                      <a:pPr algn="l">
                        <a:spcAft>
                          <a:spcPts val="800"/>
                        </a:spcAft>
                      </a:pPr>
                      <a:r>
                        <a:rPr lang="en-IN" sz="1500" dirty="0">
                          <a:solidFill>
                            <a:schemeClr val="tx1"/>
                          </a:solidFill>
                          <a:latin typeface="+mj-lt"/>
                        </a:rPr>
                        <a:t>S.N.</a:t>
                      </a: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spcAft>
                          <a:spcPts val="800"/>
                        </a:spcAft>
                      </a:pPr>
                      <a:r>
                        <a:rPr lang="en-IN" sz="1500" dirty="0">
                          <a:latin typeface="+mj-lt"/>
                        </a:rPr>
                        <a:t>Parameters</a:t>
                      </a:r>
                      <a:endParaRPr lang="en-IN" sz="1500" dirty="0">
                        <a:solidFill>
                          <a:schemeClr val="tx1"/>
                        </a:solidFill>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spcAft>
                          <a:spcPts val="800"/>
                        </a:spcAft>
                      </a:pPr>
                      <a:r>
                        <a:rPr lang="en-IN" sz="1500" dirty="0">
                          <a:latin typeface="+mj-lt"/>
                        </a:rPr>
                        <a:t>Erstwhile s. 45(4)</a:t>
                      </a:r>
                      <a:endParaRPr lang="en-IN" sz="1500" dirty="0">
                        <a:solidFill>
                          <a:schemeClr val="tx1"/>
                        </a:solidFill>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500" dirty="0">
                          <a:latin typeface="+mj-lt"/>
                        </a:rPr>
                        <a:t>New s. 9B</a:t>
                      </a:r>
                      <a:endParaRPr lang="en-IN" sz="1500" dirty="0">
                        <a:solidFill>
                          <a:schemeClr val="tx1"/>
                        </a:solidFill>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500" dirty="0">
                          <a:latin typeface="+mj-lt"/>
                        </a:rPr>
                        <a:t>New s. 45(4)</a:t>
                      </a:r>
                      <a:endParaRPr lang="en-IN" sz="1500" dirty="0">
                        <a:solidFill>
                          <a:schemeClr val="tx1"/>
                        </a:solidFill>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380286464"/>
                  </a:ext>
                </a:extLst>
              </a:tr>
              <a:tr h="1126449">
                <a:tc>
                  <a:txBody>
                    <a:bodyPr/>
                    <a:lstStyle/>
                    <a:p>
                      <a:pPr algn="l">
                        <a:spcAft>
                          <a:spcPts val="800"/>
                        </a:spcAft>
                      </a:pPr>
                      <a:r>
                        <a:rPr lang="en-IN" sz="1500" dirty="0">
                          <a:latin typeface="+mj-lt"/>
                        </a:rPr>
                        <a:t>10.</a:t>
                      </a:r>
                      <a:endParaRPr lang="en-IN" sz="1500" dirty="0">
                        <a:solidFill>
                          <a:schemeClr val="tx1"/>
                        </a:solidFill>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marL="0" algn="l" defTabSz="781538" rtl="0" eaLnBrk="1" latinLnBrk="0" hangingPunct="1">
                        <a:spcAft>
                          <a:spcPts val="800"/>
                        </a:spcAft>
                      </a:pPr>
                      <a:r>
                        <a:rPr lang="en-IN" sz="1500" kern="1200" dirty="0">
                          <a:latin typeface="+mj-lt"/>
                        </a:rPr>
                        <a:t>Cost of capital asset in hands of recipient partner </a:t>
                      </a:r>
                      <a:endParaRPr lang="en-IN" sz="1500" kern="1200" dirty="0">
                        <a:solidFill>
                          <a:schemeClr val="tx1"/>
                        </a:solidFill>
                        <a:latin typeface="+mj-lt"/>
                        <a:ea typeface="+mn-ea"/>
                        <a:cs typeface="+mn-cs"/>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marL="0" algn="l" defTabSz="781538" rtl="0" eaLnBrk="1" latinLnBrk="0" hangingPunct="1">
                        <a:spcAft>
                          <a:spcPts val="800"/>
                        </a:spcAft>
                      </a:pPr>
                      <a:r>
                        <a:rPr lang="en-IN" sz="1500" kern="1200" dirty="0">
                          <a:latin typeface="+mj-lt"/>
                        </a:rPr>
                        <a:t>FMV based on general principles</a:t>
                      </a:r>
                      <a:endParaRPr lang="en-IN" sz="1500" kern="1200" dirty="0">
                        <a:solidFill>
                          <a:schemeClr val="tx1"/>
                        </a:solidFill>
                        <a:latin typeface="+mj-lt"/>
                        <a:ea typeface="+mn-ea"/>
                        <a:cs typeface="+mn-cs"/>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marL="0" algn="l" defTabSz="781538" rtl="0" eaLnBrk="1" latinLnBrk="0" hangingPunct="1">
                        <a:spcAft>
                          <a:spcPts val="800"/>
                        </a:spcAft>
                      </a:pPr>
                      <a:r>
                        <a:rPr lang="en-IN" sz="1500" kern="1200" dirty="0">
                          <a:latin typeface="+mj-lt"/>
                        </a:rPr>
                        <a:t>FMV based on general principles </a:t>
                      </a:r>
                      <a:endParaRPr lang="en-IN" sz="1500" kern="1200" dirty="0">
                        <a:solidFill>
                          <a:schemeClr val="tx1"/>
                        </a:solidFill>
                        <a:latin typeface="+mj-lt"/>
                        <a:ea typeface="+mn-ea"/>
                        <a:cs typeface="+mn-cs"/>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marL="0" algn="l" defTabSz="781538" rtl="0" eaLnBrk="1" latinLnBrk="0" hangingPunct="1">
                        <a:spcAft>
                          <a:spcPts val="800"/>
                        </a:spcAft>
                      </a:pPr>
                      <a:r>
                        <a:rPr lang="en-IN" sz="1500" kern="1200" dirty="0">
                          <a:latin typeface="+mj-lt"/>
                        </a:rPr>
                        <a:t>FMV based on general principles, also supported by CBDT guidelines</a:t>
                      </a:r>
                      <a:endParaRPr lang="en-IN" sz="1500" kern="1200" dirty="0">
                        <a:solidFill>
                          <a:schemeClr val="tx1"/>
                        </a:solidFill>
                        <a:latin typeface="+mj-lt"/>
                        <a:ea typeface="+mn-ea"/>
                        <a:cs typeface="+mn-cs"/>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51085384"/>
                  </a:ext>
                </a:extLst>
              </a:tr>
              <a:tr h="1282355">
                <a:tc>
                  <a:txBody>
                    <a:bodyPr/>
                    <a:lstStyle/>
                    <a:p>
                      <a:pPr algn="l">
                        <a:spcAft>
                          <a:spcPts val="800"/>
                        </a:spcAft>
                      </a:pPr>
                      <a:r>
                        <a:rPr lang="en-IN" sz="1500" dirty="0">
                          <a:latin typeface="+mj-lt"/>
                        </a:rPr>
                        <a:t>11.</a:t>
                      </a:r>
                      <a:endParaRPr lang="en-IN" sz="1500" dirty="0">
                        <a:solidFill>
                          <a:schemeClr val="tx1"/>
                        </a:solidFill>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marL="0" algn="l" defTabSz="914400" rtl="0" eaLnBrk="1" latinLnBrk="0" hangingPunct="1">
                        <a:spcAft>
                          <a:spcPts val="800"/>
                        </a:spcAft>
                      </a:pPr>
                      <a:r>
                        <a:rPr lang="en-IN" sz="1500" kern="1200" dirty="0">
                          <a:latin typeface="+mj-lt"/>
                        </a:rPr>
                        <a:t>Definition of ‘reconstitution’, ‘specified entity’ and ‘specified person’</a:t>
                      </a:r>
                      <a:endParaRPr lang="en-IN" sz="1500" kern="1200" dirty="0">
                        <a:solidFill>
                          <a:schemeClr val="tx1"/>
                        </a:solidFill>
                        <a:latin typeface="+mj-lt"/>
                        <a:ea typeface="+mn-ea"/>
                        <a:cs typeface="+mn-cs"/>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spcAft>
                          <a:spcPts val="800"/>
                        </a:spcAft>
                      </a:pPr>
                      <a:r>
                        <a:rPr lang="en-IN" sz="1500" dirty="0">
                          <a:latin typeface="+mj-lt"/>
                        </a:rPr>
                        <a:t>Not applicable – Refer back to judicial conflict on whether ‘retirement’ falls within scope of s.45(4) </a:t>
                      </a:r>
                      <a:endParaRPr lang="en-IN" sz="1500" dirty="0">
                        <a:solidFill>
                          <a:schemeClr val="tx1"/>
                        </a:solidFill>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spcAft>
                          <a:spcPts val="800"/>
                        </a:spcAft>
                      </a:pPr>
                      <a:r>
                        <a:rPr lang="en-IN" sz="1500" dirty="0">
                          <a:latin typeface="+mj-lt"/>
                        </a:rPr>
                        <a:t>Includes retirement, admission or change in profit sharing ratio</a:t>
                      </a:r>
                      <a:endParaRPr lang="en-IN" sz="1500" dirty="0">
                        <a:solidFill>
                          <a:schemeClr val="tx1"/>
                        </a:solidFill>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spcAft>
                          <a:spcPts val="800"/>
                        </a:spcAft>
                      </a:pPr>
                      <a:r>
                        <a:rPr lang="en-IN" sz="1500" dirty="0">
                          <a:latin typeface="+mj-lt"/>
                        </a:rPr>
                        <a:t>Borrowed from s.9B</a:t>
                      </a:r>
                      <a:endParaRPr lang="en-IN" sz="1500" dirty="0">
                        <a:solidFill>
                          <a:schemeClr val="tx1"/>
                        </a:solidFill>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400566583"/>
                  </a:ext>
                </a:extLst>
              </a:tr>
              <a:tr h="1282355">
                <a:tc>
                  <a:txBody>
                    <a:bodyPr/>
                    <a:lstStyle/>
                    <a:p>
                      <a:pPr algn="l">
                        <a:spcAft>
                          <a:spcPts val="800"/>
                        </a:spcAft>
                      </a:pPr>
                      <a:r>
                        <a:rPr lang="en-IN" sz="1500" dirty="0">
                          <a:latin typeface="+mj-lt"/>
                        </a:rPr>
                        <a:t>12.</a:t>
                      </a:r>
                      <a:endParaRPr lang="en-IN" sz="1500" dirty="0">
                        <a:solidFill>
                          <a:schemeClr val="tx1"/>
                        </a:solidFill>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marL="0" algn="l" defTabSz="914400" rtl="0" eaLnBrk="1" latinLnBrk="0" hangingPunct="1">
                        <a:spcAft>
                          <a:spcPts val="800"/>
                        </a:spcAft>
                      </a:pPr>
                      <a:r>
                        <a:rPr lang="en-IN" sz="1500" kern="1200" dirty="0">
                          <a:latin typeface="+mj-lt"/>
                        </a:rPr>
                        <a:t>CBDT’s power to issue guidelines to remove difficulties</a:t>
                      </a:r>
                      <a:endParaRPr lang="en-IN" sz="1500" kern="1200" dirty="0">
                        <a:solidFill>
                          <a:schemeClr val="tx1"/>
                        </a:solidFill>
                        <a:latin typeface="+mj-lt"/>
                        <a:ea typeface="+mn-ea"/>
                        <a:cs typeface="+mn-cs"/>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spcAft>
                          <a:spcPts val="800"/>
                        </a:spcAft>
                      </a:pPr>
                      <a:r>
                        <a:rPr lang="en-IN" sz="1500" dirty="0">
                          <a:latin typeface="+mj-lt"/>
                        </a:rPr>
                        <a:t>Not applicable </a:t>
                      </a:r>
                      <a:endParaRPr lang="en-IN" sz="1500" dirty="0">
                        <a:solidFill>
                          <a:schemeClr val="tx1"/>
                        </a:solidFill>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spcAft>
                          <a:spcPts val="800"/>
                        </a:spcAft>
                      </a:pPr>
                      <a:r>
                        <a:rPr lang="en-IN" sz="1500" dirty="0">
                          <a:latin typeface="+mj-lt"/>
                        </a:rPr>
                        <a:t>Exists – Binding on both tax authority and taxpayers on placing before both Houses of Parliament – As per the Old Act, Corresponding provision under the New Act removed</a:t>
                      </a:r>
                      <a:endParaRPr lang="en-IN" sz="1500" dirty="0">
                        <a:solidFill>
                          <a:schemeClr val="tx1"/>
                        </a:solidFill>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spcAft>
                          <a:spcPts val="800"/>
                        </a:spcAft>
                      </a:pPr>
                      <a:r>
                        <a:rPr lang="en-IN" sz="1500" dirty="0">
                          <a:latin typeface="+mj-lt"/>
                        </a:rPr>
                        <a:t>Exists – Provided in s.9B </a:t>
                      </a:r>
                      <a:endParaRPr lang="en-IN" sz="1500" dirty="0">
                        <a:solidFill>
                          <a:schemeClr val="tx1"/>
                        </a:solidFill>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78897868"/>
                  </a:ext>
                </a:extLst>
              </a:tr>
            </a:tbl>
          </a:graphicData>
        </a:graphic>
      </p:graphicFrame>
    </p:spTree>
    <p:extLst>
      <p:ext uri="{BB962C8B-B14F-4D97-AF65-F5344CB8AC3E}">
        <p14:creationId xmlns:p14="http://schemas.microsoft.com/office/powerpoint/2010/main" val="307845744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26B7BE-BA39-449B-8F70-746E75A7CD08}"/>
              </a:ext>
            </a:extLst>
          </p:cNvPr>
          <p:cNvSpPr>
            <a:spLocks noGrp="1"/>
          </p:cNvSpPr>
          <p:nvPr>
            <p:ph type="title"/>
          </p:nvPr>
        </p:nvSpPr>
        <p:spPr/>
        <p:txBody>
          <a:bodyPr/>
          <a:lstStyle/>
          <a:p>
            <a:r>
              <a:rPr lang="en-IN" sz="3000" dirty="0"/>
              <a:t>Case studies to understand operation of s.9B and s.45(4)</a:t>
            </a:r>
          </a:p>
        </p:txBody>
      </p:sp>
    </p:spTree>
    <p:extLst>
      <p:ext uri="{BB962C8B-B14F-4D97-AF65-F5344CB8AC3E}">
        <p14:creationId xmlns:p14="http://schemas.microsoft.com/office/powerpoint/2010/main" val="17669915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42EADA-9628-4724-A748-58BB46011B4B}"/>
              </a:ext>
            </a:extLst>
          </p:cNvPr>
          <p:cNvSpPr>
            <a:spLocks noGrp="1"/>
          </p:cNvSpPr>
          <p:nvPr>
            <p:ph type="title"/>
          </p:nvPr>
        </p:nvSpPr>
        <p:spPr/>
        <p:txBody>
          <a:bodyPr vert="horz" lIns="0" tIns="0" rIns="0" bIns="0" rtlCol="0" anchor="ctr" anchorCtr="0">
            <a:normAutofit/>
          </a:bodyPr>
          <a:lstStyle/>
          <a:p>
            <a:r>
              <a:rPr lang="en-IN" sz="3000" dirty="0"/>
              <a:t>#1 – In-specie distribution on dissolution</a:t>
            </a:r>
          </a:p>
        </p:txBody>
      </p:sp>
      <p:sp>
        <p:nvSpPr>
          <p:cNvPr id="3" name="Content Placeholder 2">
            <a:extLst>
              <a:ext uri="{FF2B5EF4-FFF2-40B4-BE49-F238E27FC236}">
                <a16:creationId xmlns:a16="http://schemas.microsoft.com/office/drawing/2014/main" id="{2090071D-918D-4DDA-8048-B5C24D9FAA6F}"/>
              </a:ext>
            </a:extLst>
          </p:cNvPr>
          <p:cNvSpPr>
            <a:spLocks noGrp="1"/>
          </p:cNvSpPr>
          <p:nvPr>
            <p:ph idx="1"/>
          </p:nvPr>
        </p:nvSpPr>
        <p:spPr>
          <a:xfrm>
            <a:off x="4571999" y="1147664"/>
            <a:ext cx="4114802" cy="5038531"/>
          </a:xfrm>
        </p:spPr>
        <p:txBody>
          <a:bodyPr>
            <a:normAutofit/>
          </a:bodyPr>
          <a:lstStyle/>
          <a:p>
            <a:pPr lvl="0">
              <a:lnSpc>
                <a:spcPct val="114000"/>
              </a:lnSpc>
              <a:spcAft>
                <a:spcPts val="600"/>
              </a:spcAft>
              <a:buClr>
                <a:schemeClr val="tx1"/>
              </a:buClr>
            </a:pPr>
            <a:r>
              <a:rPr lang="en-IN" sz="1400" dirty="0"/>
              <a:t>APF has two equal partners A1 and A2</a:t>
            </a:r>
          </a:p>
          <a:p>
            <a:pPr lvl="0">
              <a:lnSpc>
                <a:spcPct val="114000"/>
              </a:lnSpc>
              <a:spcAft>
                <a:spcPts val="600"/>
              </a:spcAft>
              <a:buClr>
                <a:schemeClr val="tx1"/>
              </a:buClr>
            </a:pPr>
            <a:r>
              <a:rPr lang="en-IN" sz="1400" dirty="0"/>
              <a:t>Capital of A1 and A2 is 5,000 each and is represented by land acquired by firm in past by investing capital of 10,000 contributed by partners </a:t>
            </a:r>
          </a:p>
          <a:p>
            <a:pPr lvl="0">
              <a:lnSpc>
                <a:spcPct val="114000"/>
              </a:lnSpc>
              <a:spcAft>
                <a:spcPts val="600"/>
              </a:spcAft>
              <a:buClr>
                <a:schemeClr val="tx1"/>
              </a:buClr>
            </a:pPr>
            <a:r>
              <a:rPr lang="en-IN" sz="1400" dirty="0"/>
              <a:t>Land is held as a long-term capital asset</a:t>
            </a:r>
          </a:p>
          <a:p>
            <a:pPr lvl="0">
              <a:lnSpc>
                <a:spcPct val="114000"/>
              </a:lnSpc>
              <a:spcAft>
                <a:spcPts val="600"/>
              </a:spcAft>
              <a:buClr>
                <a:schemeClr val="tx1"/>
              </a:buClr>
            </a:pPr>
            <a:r>
              <a:rPr lang="en-IN" sz="1400" dirty="0"/>
              <a:t>Firm is to be dissolved as its purpose is frustrated</a:t>
            </a:r>
          </a:p>
          <a:p>
            <a:pPr lvl="0">
              <a:lnSpc>
                <a:spcPct val="114000"/>
              </a:lnSpc>
              <a:spcAft>
                <a:spcPts val="600"/>
              </a:spcAft>
              <a:buClr>
                <a:schemeClr val="tx1"/>
              </a:buClr>
            </a:pPr>
            <a:r>
              <a:rPr lang="en-IN" sz="1400" dirty="0"/>
              <a:t>On dissolution, land is distributed equally between A1 and A2</a:t>
            </a:r>
          </a:p>
          <a:p>
            <a:pPr lvl="0">
              <a:lnSpc>
                <a:spcPct val="114000"/>
              </a:lnSpc>
              <a:spcAft>
                <a:spcPts val="600"/>
              </a:spcAft>
              <a:buClr>
                <a:schemeClr val="tx1"/>
              </a:buClr>
            </a:pPr>
            <a:r>
              <a:rPr lang="en-IN" sz="1400" dirty="0"/>
              <a:t>FMV of land as on the date of receipt is 1 L </a:t>
            </a:r>
          </a:p>
          <a:p>
            <a:pPr lvl="0">
              <a:lnSpc>
                <a:spcPct val="114000"/>
              </a:lnSpc>
              <a:spcAft>
                <a:spcPts val="600"/>
              </a:spcAft>
              <a:buClr>
                <a:schemeClr val="tx1"/>
              </a:buClr>
            </a:pPr>
            <a:r>
              <a:rPr lang="en-IN" sz="1400" dirty="0"/>
              <a:t>Tax implications u/s. 45(4) (under old regime) </a:t>
            </a:r>
          </a:p>
          <a:p>
            <a:pPr lvl="1">
              <a:lnSpc>
                <a:spcPct val="114000"/>
              </a:lnSpc>
              <a:spcAft>
                <a:spcPts val="600"/>
              </a:spcAft>
              <a:buClr>
                <a:schemeClr val="tx1"/>
              </a:buClr>
            </a:pPr>
            <a:r>
              <a:rPr lang="en-US" sz="1200" dirty="0"/>
              <a:t>FMV as on date of transfer adopted for taxation u/s. 45(4) in hands of firm</a:t>
            </a:r>
          </a:p>
          <a:p>
            <a:pPr lvl="1">
              <a:lnSpc>
                <a:spcPct val="114000"/>
              </a:lnSpc>
              <a:spcAft>
                <a:spcPts val="600"/>
              </a:spcAft>
              <a:buClr>
                <a:schemeClr val="tx1"/>
              </a:buClr>
            </a:pPr>
            <a:r>
              <a:rPr lang="en-US" sz="1200" dirty="0"/>
              <a:t>Capital gains is ₹ 90,000 [FMV of 1L (-) cost of acquisition of 10,000 (ignoring indexation)]</a:t>
            </a:r>
            <a:endParaRPr lang="en-IN" sz="1200" dirty="0"/>
          </a:p>
          <a:p>
            <a:pPr lvl="0">
              <a:lnSpc>
                <a:spcPct val="114000"/>
              </a:lnSpc>
              <a:spcAft>
                <a:spcPts val="600"/>
              </a:spcAft>
              <a:buClr>
                <a:schemeClr val="tx1"/>
              </a:buClr>
            </a:pPr>
            <a:r>
              <a:rPr lang="en-US" sz="1400" dirty="0"/>
              <a:t>See next slide for tax implications u/s. 9B and s.45(4) (new regime) </a:t>
            </a:r>
            <a:endParaRPr lang="en-IN" sz="1400" dirty="0"/>
          </a:p>
        </p:txBody>
      </p:sp>
      <p:sp>
        <p:nvSpPr>
          <p:cNvPr id="5" name="Rectangle 4">
            <a:extLst>
              <a:ext uri="{FF2B5EF4-FFF2-40B4-BE49-F238E27FC236}">
                <a16:creationId xmlns:a16="http://schemas.microsoft.com/office/drawing/2014/main" id="{B2526708-4ACC-47D3-8769-87AE6448D33A}"/>
              </a:ext>
            </a:extLst>
          </p:cNvPr>
          <p:cNvSpPr/>
          <p:nvPr/>
        </p:nvSpPr>
        <p:spPr>
          <a:xfrm>
            <a:off x="567780" y="1858844"/>
            <a:ext cx="804549" cy="384476"/>
          </a:xfrm>
          <a:prstGeom prst="rect">
            <a:avLst/>
          </a:prstGeom>
          <a:no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defTabSz="781538">
              <a:defRPr/>
            </a:pPr>
            <a:r>
              <a:rPr lang="en-US" sz="1709" dirty="0">
                <a:solidFill>
                  <a:srgbClr val="000000"/>
                </a:solidFill>
                <a:latin typeface="+mj-lt"/>
              </a:rPr>
              <a:t>A1</a:t>
            </a:r>
            <a:endParaRPr lang="en-IN" sz="1709" dirty="0">
              <a:solidFill>
                <a:srgbClr val="000000"/>
              </a:solidFill>
              <a:latin typeface="+mj-lt"/>
            </a:endParaRPr>
          </a:p>
        </p:txBody>
      </p:sp>
      <p:cxnSp>
        <p:nvCxnSpPr>
          <p:cNvPr id="8" name="Straight Connector 7">
            <a:extLst>
              <a:ext uri="{FF2B5EF4-FFF2-40B4-BE49-F238E27FC236}">
                <a16:creationId xmlns:a16="http://schemas.microsoft.com/office/drawing/2014/main" id="{5B7FC8F7-0066-441A-B250-FCCA11017980}"/>
              </a:ext>
            </a:extLst>
          </p:cNvPr>
          <p:cNvCxnSpPr>
            <a:cxnSpLocks/>
          </p:cNvCxnSpPr>
          <p:nvPr/>
        </p:nvCxnSpPr>
        <p:spPr>
          <a:xfrm>
            <a:off x="4413527" y="1285648"/>
            <a:ext cx="0" cy="4664900"/>
          </a:xfrm>
          <a:prstGeom prst="line">
            <a:avLst/>
          </a:prstGeom>
          <a:ln w="9525">
            <a:solidFill>
              <a:schemeClr val="accent1"/>
            </a:solidFill>
            <a:tailEnd type="none"/>
          </a:ln>
        </p:spPr>
        <p:style>
          <a:lnRef idx="1">
            <a:schemeClr val="accent1"/>
          </a:lnRef>
          <a:fillRef idx="0">
            <a:schemeClr val="accent1"/>
          </a:fillRef>
          <a:effectRef idx="0">
            <a:schemeClr val="accent1"/>
          </a:effectRef>
          <a:fontRef idx="minor">
            <a:schemeClr val="tx1"/>
          </a:fontRef>
        </p:style>
      </p:cxnSp>
      <p:sp>
        <p:nvSpPr>
          <p:cNvPr id="10" name="Isosceles Triangle 9">
            <a:extLst>
              <a:ext uri="{FF2B5EF4-FFF2-40B4-BE49-F238E27FC236}">
                <a16:creationId xmlns:a16="http://schemas.microsoft.com/office/drawing/2014/main" id="{D42E445E-01ED-459A-918C-618C486F8CBB}"/>
              </a:ext>
            </a:extLst>
          </p:cNvPr>
          <p:cNvSpPr/>
          <p:nvPr/>
        </p:nvSpPr>
        <p:spPr>
          <a:xfrm>
            <a:off x="1372329" y="2669171"/>
            <a:ext cx="1609097" cy="1066602"/>
          </a:xfrm>
          <a:prstGeom prst="triangle">
            <a:avLst/>
          </a:prstGeom>
          <a:solidFill>
            <a:srgbClr val="FFC000"/>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defTabSz="781538">
              <a:defRPr/>
            </a:pPr>
            <a:r>
              <a:rPr lang="en-US" sz="1500" b="1" dirty="0">
                <a:solidFill>
                  <a:srgbClr val="000000"/>
                </a:solidFill>
                <a:latin typeface="+mj-lt"/>
              </a:rPr>
              <a:t>APF</a:t>
            </a:r>
            <a:endParaRPr lang="en-IN" sz="1500" b="1" dirty="0">
              <a:solidFill>
                <a:srgbClr val="000000"/>
              </a:solidFill>
              <a:latin typeface="+mj-lt"/>
            </a:endParaRPr>
          </a:p>
        </p:txBody>
      </p:sp>
      <p:pic>
        <p:nvPicPr>
          <p:cNvPr id="12" name="Graphic 11" descr="User">
            <a:extLst>
              <a:ext uri="{FF2B5EF4-FFF2-40B4-BE49-F238E27FC236}">
                <a16:creationId xmlns:a16="http://schemas.microsoft.com/office/drawing/2014/main" id="{2844AC94-0D9A-4A2F-B486-11688842E09B}"/>
              </a:ext>
            </a:extLst>
          </p:cNvPr>
          <p:cNvPicPr>
            <a:picLocks noChangeAspect="1"/>
          </p:cNvPicPr>
          <p:nvPr/>
        </p:nvPicPr>
        <p:blipFill>
          <a:blip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774664" y="1468063"/>
            <a:ext cx="390781" cy="390781"/>
          </a:xfrm>
          <a:prstGeom prst="rect">
            <a:avLst/>
          </a:prstGeom>
        </p:spPr>
      </p:pic>
      <p:sp>
        <p:nvSpPr>
          <p:cNvPr id="13" name="Rectangle 12">
            <a:extLst>
              <a:ext uri="{FF2B5EF4-FFF2-40B4-BE49-F238E27FC236}">
                <a16:creationId xmlns:a16="http://schemas.microsoft.com/office/drawing/2014/main" id="{82461C9D-FEBF-4270-891A-005316943835}"/>
              </a:ext>
            </a:extLst>
          </p:cNvPr>
          <p:cNvSpPr/>
          <p:nvPr/>
        </p:nvSpPr>
        <p:spPr>
          <a:xfrm>
            <a:off x="3030921" y="1815351"/>
            <a:ext cx="804549" cy="384476"/>
          </a:xfrm>
          <a:prstGeom prst="rect">
            <a:avLst/>
          </a:prstGeom>
          <a:no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defTabSz="781538">
              <a:defRPr/>
            </a:pPr>
            <a:r>
              <a:rPr lang="en-US" sz="1709" dirty="0">
                <a:solidFill>
                  <a:srgbClr val="000000"/>
                </a:solidFill>
                <a:latin typeface="+mj-lt"/>
              </a:rPr>
              <a:t>A2</a:t>
            </a:r>
            <a:endParaRPr lang="en-IN" sz="1709" dirty="0">
              <a:solidFill>
                <a:srgbClr val="000000"/>
              </a:solidFill>
              <a:latin typeface="+mj-lt"/>
            </a:endParaRPr>
          </a:p>
        </p:txBody>
      </p:sp>
      <p:pic>
        <p:nvPicPr>
          <p:cNvPr id="14" name="Graphic 13" descr="User">
            <a:extLst>
              <a:ext uri="{FF2B5EF4-FFF2-40B4-BE49-F238E27FC236}">
                <a16:creationId xmlns:a16="http://schemas.microsoft.com/office/drawing/2014/main" id="{BB7BDE8E-2946-4105-87A7-2391511E563D}"/>
              </a:ext>
            </a:extLst>
          </p:cNvPr>
          <p:cNvPicPr>
            <a:picLocks noChangeAspect="1"/>
          </p:cNvPicPr>
          <p:nvPr/>
        </p:nvPicPr>
        <p:blipFill>
          <a:blip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3237805" y="1424569"/>
            <a:ext cx="390781" cy="390781"/>
          </a:xfrm>
          <a:prstGeom prst="rect">
            <a:avLst/>
          </a:prstGeom>
        </p:spPr>
      </p:pic>
      <p:sp>
        <p:nvSpPr>
          <p:cNvPr id="15" name="Freeform: Shape 14">
            <a:extLst>
              <a:ext uri="{FF2B5EF4-FFF2-40B4-BE49-F238E27FC236}">
                <a16:creationId xmlns:a16="http://schemas.microsoft.com/office/drawing/2014/main" id="{599CF772-B4FF-470E-8EB4-8BD128083662}"/>
              </a:ext>
            </a:extLst>
          </p:cNvPr>
          <p:cNvSpPr/>
          <p:nvPr/>
        </p:nvSpPr>
        <p:spPr>
          <a:xfrm>
            <a:off x="919483" y="2199055"/>
            <a:ext cx="937874" cy="855120"/>
          </a:xfrm>
          <a:custGeom>
            <a:avLst/>
            <a:gdLst>
              <a:gd name="connsiteX0" fmla="*/ 0 w 1097280"/>
              <a:gd name="connsiteY0" fmla="*/ 0 h 1000461"/>
              <a:gd name="connsiteX1" fmla="*/ 0 w 1097280"/>
              <a:gd name="connsiteY1" fmla="*/ 1000461 h 1000461"/>
              <a:gd name="connsiteX2" fmla="*/ 1097280 w 1097280"/>
              <a:gd name="connsiteY2" fmla="*/ 1000461 h 1000461"/>
            </a:gdLst>
            <a:ahLst/>
            <a:cxnLst>
              <a:cxn ang="0">
                <a:pos x="connsiteX0" y="connsiteY0"/>
              </a:cxn>
              <a:cxn ang="0">
                <a:pos x="connsiteX1" y="connsiteY1"/>
              </a:cxn>
              <a:cxn ang="0">
                <a:pos x="connsiteX2" y="connsiteY2"/>
              </a:cxn>
            </a:cxnLst>
            <a:rect l="l" t="t" r="r" b="b"/>
            <a:pathLst>
              <a:path w="1097280" h="1000461">
                <a:moveTo>
                  <a:pt x="0" y="0"/>
                </a:moveTo>
                <a:lnTo>
                  <a:pt x="0" y="1000461"/>
                </a:lnTo>
                <a:lnTo>
                  <a:pt x="1097280" y="1000461"/>
                </a:lnTo>
              </a:path>
            </a:pathLst>
          </a:custGeom>
          <a:noFill/>
          <a:ln w="19050">
            <a:solidFill>
              <a:schemeClr val="tx1"/>
            </a:solidFill>
            <a:headEnd type="none" w="med" len="med"/>
            <a:tailEnd type="arrow"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781538">
              <a:defRPr/>
            </a:pPr>
            <a:endParaRPr lang="en-IN" sz="1538">
              <a:solidFill>
                <a:srgbClr val="808080"/>
              </a:solidFill>
              <a:latin typeface="+mj-lt"/>
            </a:endParaRPr>
          </a:p>
        </p:txBody>
      </p:sp>
      <p:sp>
        <p:nvSpPr>
          <p:cNvPr id="16" name="Freeform: Shape 15">
            <a:extLst>
              <a:ext uri="{FF2B5EF4-FFF2-40B4-BE49-F238E27FC236}">
                <a16:creationId xmlns:a16="http://schemas.microsoft.com/office/drawing/2014/main" id="{9EA37B5C-9B82-4584-9832-5E5750BE2BB7}"/>
              </a:ext>
            </a:extLst>
          </p:cNvPr>
          <p:cNvSpPr/>
          <p:nvPr/>
        </p:nvSpPr>
        <p:spPr>
          <a:xfrm rot="16200000">
            <a:off x="2459621" y="2172646"/>
            <a:ext cx="937874" cy="855120"/>
          </a:xfrm>
          <a:custGeom>
            <a:avLst/>
            <a:gdLst>
              <a:gd name="connsiteX0" fmla="*/ 0 w 1097280"/>
              <a:gd name="connsiteY0" fmla="*/ 0 h 1000461"/>
              <a:gd name="connsiteX1" fmla="*/ 0 w 1097280"/>
              <a:gd name="connsiteY1" fmla="*/ 1000461 h 1000461"/>
              <a:gd name="connsiteX2" fmla="*/ 1097280 w 1097280"/>
              <a:gd name="connsiteY2" fmla="*/ 1000461 h 1000461"/>
            </a:gdLst>
            <a:ahLst/>
            <a:cxnLst>
              <a:cxn ang="0">
                <a:pos x="connsiteX0" y="connsiteY0"/>
              </a:cxn>
              <a:cxn ang="0">
                <a:pos x="connsiteX1" y="connsiteY1"/>
              </a:cxn>
              <a:cxn ang="0">
                <a:pos x="connsiteX2" y="connsiteY2"/>
              </a:cxn>
            </a:cxnLst>
            <a:rect l="l" t="t" r="r" b="b"/>
            <a:pathLst>
              <a:path w="1097280" h="1000461">
                <a:moveTo>
                  <a:pt x="0" y="0"/>
                </a:moveTo>
                <a:lnTo>
                  <a:pt x="0" y="1000461"/>
                </a:lnTo>
                <a:lnTo>
                  <a:pt x="1097280" y="1000461"/>
                </a:lnTo>
              </a:path>
            </a:pathLst>
          </a:custGeom>
          <a:noFill/>
          <a:ln w="19050">
            <a:solidFill>
              <a:schemeClr val="tx1"/>
            </a:solidFill>
            <a:headEnd type="arrow"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781538">
              <a:defRPr/>
            </a:pPr>
            <a:endParaRPr lang="en-IN" sz="1538">
              <a:solidFill>
                <a:srgbClr val="808080"/>
              </a:solidFill>
              <a:latin typeface="+mj-lt"/>
            </a:endParaRPr>
          </a:p>
        </p:txBody>
      </p:sp>
      <p:graphicFrame>
        <p:nvGraphicFramePr>
          <p:cNvPr id="17" name="Table 17">
            <a:extLst>
              <a:ext uri="{FF2B5EF4-FFF2-40B4-BE49-F238E27FC236}">
                <a16:creationId xmlns:a16="http://schemas.microsoft.com/office/drawing/2014/main" id="{FF56A779-D8CF-44D9-ABA9-720F0948FCF6}"/>
              </a:ext>
            </a:extLst>
          </p:cNvPr>
          <p:cNvGraphicFramePr>
            <a:graphicFrameLocks noGrp="1"/>
          </p:cNvGraphicFramePr>
          <p:nvPr>
            <p:extLst>
              <p:ext uri="{D42A27DB-BD31-4B8C-83A1-F6EECF244321}">
                <p14:modId xmlns:p14="http://schemas.microsoft.com/office/powerpoint/2010/main" val="184397071"/>
              </p:ext>
            </p:extLst>
          </p:nvPr>
        </p:nvGraphicFramePr>
        <p:xfrm>
          <a:off x="457199" y="4123793"/>
          <a:ext cx="3772188" cy="1670940"/>
        </p:xfrm>
        <a:graphic>
          <a:graphicData uri="http://schemas.openxmlformats.org/drawingml/2006/table">
            <a:tbl>
              <a:tblPr firstRow="1" bandRow="1">
                <a:tableStyleId>{8A107856-5554-42FB-B03E-39F5DBC370BA}</a:tableStyleId>
              </a:tblPr>
              <a:tblGrid>
                <a:gridCol w="957344">
                  <a:extLst>
                    <a:ext uri="{9D8B030D-6E8A-4147-A177-3AD203B41FA5}">
                      <a16:colId xmlns:a16="http://schemas.microsoft.com/office/drawing/2014/main" val="2405554510"/>
                    </a:ext>
                  </a:extLst>
                </a:gridCol>
                <a:gridCol w="790757">
                  <a:extLst>
                    <a:ext uri="{9D8B030D-6E8A-4147-A177-3AD203B41FA5}">
                      <a16:colId xmlns:a16="http://schemas.microsoft.com/office/drawing/2014/main" val="1471756281"/>
                    </a:ext>
                  </a:extLst>
                </a:gridCol>
                <a:gridCol w="1163632">
                  <a:extLst>
                    <a:ext uri="{9D8B030D-6E8A-4147-A177-3AD203B41FA5}">
                      <a16:colId xmlns:a16="http://schemas.microsoft.com/office/drawing/2014/main" val="3762989753"/>
                    </a:ext>
                  </a:extLst>
                </a:gridCol>
                <a:gridCol w="860455">
                  <a:extLst>
                    <a:ext uri="{9D8B030D-6E8A-4147-A177-3AD203B41FA5}">
                      <a16:colId xmlns:a16="http://schemas.microsoft.com/office/drawing/2014/main" val="4201132721"/>
                    </a:ext>
                  </a:extLst>
                </a:gridCol>
              </a:tblGrid>
              <a:tr h="0">
                <a:tc gridSpan="4">
                  <a:txBody>
                    <a:bodyPr/>
                    <a:lstStyle/>
                    <a:p>
                      <a:pPr algn="ctr"/>
                      <a:r>
                        <a:rPr lang="en-US" sz="1400" dirty="0"/>
                        <a:t>Indicative balance sheet </a:t>
                      </a:r>
                      <a:endParaRPr lang="en-IN" sz="1400" b="1" dirty="0">
                        <a:solidFill>
                          <a:schemeClr val="tx1"/>
                        </a:solidFill>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hMerge="1">
                  <a:txBody>
                    <a:bodyPr/>
                    <a:lstStyle/>
                    <a:p>
                      <a:endParaRPr lang="en-IN" dirty="0"/>
                    </a:p>
                  </a:txBody>
                  <a:tcPr/>
                </a:tc>
                <a:tc hMerge="1">
                  <a:txBody>
                    <a:bodyPr/>
                    <a:lstStyle/>
                    <a:p>
                      <a:endParaRPr lang="en-IN" dirty="0"/>
                    </a:p>
                  </a:txBody>
                  <a:tcPr/>
                </a:tc>
                <a:tc hMerge="1">
                  <a:txBody>
                    <a:bodyPr/>
                    <a:lstStyle/>
                    <a:p>
                      <a:endParaRPr lang="en-IN" dirty="0"/>
                    </a:p>
                  </a:txBody>
                  <a:tcPr/>
                </a:tc>
                <a:extLst>
                  <a:ext uri="{0D108BD9-81ED-4DB2-BD59-A6C34878D82A}">
                    <a16:rowId xmlns:a16="http://schemas.microsoft.com/office/drawing/2014/main" val="3559449610"/>
                  </a:ext>
                </a:extLst>
              </a:tr>
              <a:tr h="0">
                <a:tc>
                  <a:txBody>
                    <a:bodyPr/>
                    <a:lstStyle/>
                    <a:p>
                      <a:r>
                        <a:rPr lang="en-US" sz="1400" dirty="0"/>
                        <a:t>Capital </a:t>
                      </a:r>
                      <a:endParaRPr lang="en-IN" sz="1400"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en-IN" sz="1400"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r>
                        <a:rPr lang="en-US" sz="1400" dirty="0"/>
                        <a:t>Land </a:t>
                      </a:r>
                    </a:p>
                    <a:p>
                      <a:r>
                        <a:rPr lang="en-US" sz="1400" dirty="0"/>
                        <a:t>(FMV 1L)</a:t>
                      </a:r>
                      <a:endParaRPr lang="en-IN" sz="1400"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r>
                        <a:rPr lang="en-US" sz="1400" dirty="0"/>
                        <a:t>10,000</a:t>
                      </a:r>
                      <a:endParaRPr lang="en-IN" sz="1400"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83398401"/>
                  </a:ext>
                </a:extLst>
              </a:tr>
              <a:tr h="0">
                <a:tc>
                  <a:txBody>
                    <a:bodyPr/>
                    <a:lstStyle/>
                    <a:p>
                      <a:r>
                        <a:rPr lang="en-US" sz="1400" dirty="0"/>
                        <a:t>A1</a:t>
                      </a:r>
                      <a:endParaRPr lang="en-IN" sz="1400"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r"/>
                      <a:r>
                        <a:rPr lang="en-US" sz="1400" dirty="0"/>
                        <a:t>5,000</a:t>
                      </a:r>
                      <a:endParaRPr lang="en-IN" sz="1400"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en-IN" sz="1400"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en-IN" sz="1400"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605612241"/>
                  </a:ext>
                </a:extLst>
              </a:tr>
              <a:tr h="0">
                <a:tc>
                  <a:txBody>
                    <a:bodyPr/>
                    <a:lstStyle/>
                    <a:p>
                      <a:r>
                        <a:rPr lang="en-US" sz="1400" dirty="0"/>
                        <a:t>A2</a:t>
                      </a:r>
                      <a:endParaRPr lang="en-IN" sz="1400"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r"/>
                      <a:r>
                        <a:rPr lang="en-US" sz="1400" dirty="0"/>
                        <a:t>5,000</a:t>
                      </a:r>
                      <a:endParaRPr lang="en-IN" sz="1400"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en-IN" sz="1400"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en-IN" sz="1400"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789916417"/>
                  </a:ext>
                </a:extLst>
              </a:tr>
              <a:tr h="0">
                <a:tc>
                  <a:txBody>
                    <a:bodyPr/>
                    <a:lstStyle/>
                    <a:p>
                      <a:r>
                        <a:rPr lang="en-US" sz="1400" b="1" dirty="0"/>
                        <a:t>Total </a:t>
                      </a:r>
                      <a:endParaRPr lang="en-IN" sz="1400" b="1"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r"/>
                      <a:r>
                        <a:rPr lang="en-US" sz="1400" b="1" dirty="0"/>
                        <a:t>10,000</a:t>
                      </a:r>
                      <a:endParaRPr lang="en-IN" sz="1400" b="1"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r>
                        <a:rPr lang="en-US" sz="1400" b="1" dirty="0"/>
                        <a:t>Total </a:t>
                      </a:r>
                      <a:endParaRPr lang="en-IN" sz="1400" b="1"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r>
                        <a:rPr lang="en-US" sz="1400" b="1" dirty="0"/>
                        <a:t>10,000</a:t>
                      </a:r>
                      <a:endParaRPr lang="en-IN" sz="1400" b="1"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918958928"/>
                  </a:ext>
                </a:extLst>
              </a:tr>
            </a:tbl>
          </a:graphicData>
        </a:graphic>
      </p:graphicFrame>
    </p:spTree>
    <p:extLst>
      <p:ext uri="{BB962C8B-B14F-4D97-AF65-F5344CB8AC3E}">
        <p14:creationId xmlns:p14="http://schemas.microsoft.com/office/powerpoint/2010/main" val="81704565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42EADA-9628-4724-A748-58BB46011B4B}"/>
              </a:ext>
            </a:extLst>
          </p:cNvPr>
          <p:cNvSpPr>
            <a:spLocks noGrp="1"/>
          </p:cNvSpPr>
          <p:nvPr>
            <p:ph type="title"/>
          </p:nvPr>
        </p:nvSpPr>
        <p:spPr/>
        <p:txBody>
          <a:bodyPr anchor="ctr">
            <a:normAutofit/>
          </a:bodyPr>
          <a:lstStyle/>
          <a:p>
            <a:r>
              <a:rPr lang="en-IN" sz="3000" dirty="0"/>
              <a:t>#1 – In-specie distribution on dissolution</a:t>
            </a:r>
            <a:endParaRPr lang="en-IN" sz="3000" dirty="0">
              <a:latin typeface="EYInterstate" panose="02000503020000020004" pitchFamily="2" charset="0"/>
            </a:endParaRPr>
          </a:p>
        </p:txBody>
      </p:sp>
      <p:graphicFrame>
        <p:nvGraphicFramePr>
          <p:cNvPr id="7" name="Table 8">
            <a:extLst>
              <a:ext uri="{FF2B5EF4-FFF2-40B4-BE49-F238E27FC236}">
                <a16:creationId xmlns:a16="http://schemas.microsoft.com/office/drawing/2014/main" id="{C182F45E-884E-491D-BF92-33384393A924}"/>
              </a:ext>
            </a:extLst>
          </p:cNvPr>
          <p:cNvGraphicFramePr>
            <a:graphicFrameLocks noGrp="1"/>
          </p:cNvGraphicFramePr>
          <p:nvPr>
            <p:ph idx="1"/>
            <p:extLst>
              <p:ext uri="{D42A27DB-BD31-4B8C-83A1-F6EECF244321}">
                <p14:modId xmlns:p14="http://schemas.microsoft.com/office/powerpoint/2010/main" val="1680692208"/>
              </p:ext>
            </p:extLst>
          </p:nvPr>
        </p:nvGraphicFramePr>
        <p:xfrm>
          <a:off x="4730470" y="1254449"/>
          <a:ext cx="3956322" cy="1844040"/>
        </p:xfrm>
        <a:graphic>
          <a:graphicData uri="http://schemas.openxmlformats.org/drawingml/2006/table">
            <a:tbl>
              <a:tblPr firstRow="1" bandRow="1">
                <a:tableStyleId>{8A107856-5554-42FB-B03E-39F5DBC370BA}</a:tableStyleId>
              </a:tblPr>
              <a:tblGrid>
                <a:gridCol w="1957409">
                  <a:extLst>
                    <a:ext uri="{9D8B030D-6E8A-4147-A177-3AD203B41FA5}">
                      <a16:colId xmlns:a16="http://schemas.microsoft.com/office/drawing/2014/main" val="3677949671"/>
                    </a:ext>
                  </a:extLst>
                </a:gridCol>
                <a:gridCol w="1052623">
                  <a:extLst>
                    <a:ext uri="{9D8B030D-6E8A-4147-A177-3AD203B41FA5}">
                      <a16:colId xmlns:a16="http://schemas.microsoft.com/office/drawing/2014/main" val="3044552908"/>
                    </a:ext>
                  </a:extLst>
                </a:gridCol>
                <a:gridCol w="946290">
                  <a:extLst>
                    <a:ext uri="{9D8B030D-6E8A-4147-A177-3AD203B41FA5}">
                      <a16:colId xmlns:a16="http://schemas.microsoft.com/office/drawing/2014/main" val="877364993"/>
                    </a:ext>
                  </a:extLst>
                </a:gridCol>
              </a:tblGrid>
              <a:tr h="370840">
                <a:tc>
                  <a:txBody>
                    <a:bodyPr/>
                    <a:lstStyle/>
                    <a:p>
                      <a:pPr algn="l"/>
                      <a:r>
                        <a:rPr lang="en-IN" sz="1400" dirty="0"/>
                        <a:t>Particulars</a:t>
                      </a:r>
                      <a:endParaRPr lang="en-IN" sz="1400" dirty="0">
                        <a:solidFill>
                          <a:schemeClr val="tx1"/>
                        </a:solidFill>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400" dirty="0"/>
                        <a:t>S.9B</a:t>
                      </a:r>
                      <a:endParaRPr lang="en-IN" sz="1400" dirty="0">
                        <a:solidFill>
                          <a:schemeClr val="tx1"/>
                        </a:solidFill>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400" dirty="0"/>
                        <a:t>S.45(4)</a:t>
                      </a:r>
                      <a:endParaRPr lang="en-IN" sz="1400" dirty="0">
                        <a:solidFill>
                          <a:schemeClr val="tx1"/>
                        </a:solidFill>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75848939"/>
                  </a:ext>
                </a:extLst>
              </a:tr>
              <a:tr h="370840">
                <a:tc>
                  <a:txBody>
                    <a:bodyPr/>
                    <a:lstStyle/>
                    <a:p>
                      <a:pPr algn="l"/>
                      <a:r>
                        <a:rPr lang="en-IN" sz="1400" dirty="0"/>
                        <a:t>FMV of land</a:t>
                      </a:r>
                      <a:endParaRPr lang="en-IN" sz="1400" dirty="0">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400" dirty="0"/>
                        <a:t>1,00,000</a:t>
                      </a:r>
                      <a:endParaRPr lang="en-IN" sz="1400" dirty="0">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400" dirty="0"/>
                        <a:t>N.A</a:t>
                      </a:r>
                      <a:endParaRPr lang="en-IN" sz="1400" dirty="0">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690333528"/>
                  </a:ext>
                </a:extLst>
              </a:tr>
              <a:tr h="370840">
                <a:tc>
                  <a:txBody>
                    <a:bodyPr/>
                    <a:lstStyle/>
                    <a:p>
                      <a:pPr algn="l"/>
                      <a:r>
                        <a:rPr lang="en-IN" sz="1400" dirty="0"/>
                        <a:t>Less:- Cost of acquisition (ignoring indexation)</a:t>
                      </a:r>
                      <a:endParaRPr lang="en-IN" sz="1400" dirty="0">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400" dirty="0"/>
                        <a:t>10,000</a:t>
                      </a:r>
                      <a:endParaRPr lang="en-IN" sz="1400" dirty="0">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400" dirty="0"/>
                        <a:t>N.A</a:t>
                      </a:r>
                      <a:endParaRPr lang="en-IN" sz="1400" dirty="0">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209636837"/>
                  </a:ext>
                </a:extLst>
              </a:tr>
              <a:tr h="370840">
                <a:tc>
                  <a:txBody>
                    <a:bodyPr/>
                    <a:lstStyle/>
                    <a:p>
                      <a:pPr algn="l"/>
                      <a:r>
                        <a:rPr lang="en-IN" sz="1400" dirty="0"/>
                        <a:t>LTCG in hands of firm</a:t>
                      </a:r>
                      <a:endParaRPr lang="en-IN" sz="1400" dirty="0">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400" dirty="0"/>
                        <a:t>90,000</a:t>
                      </a:r>
                      <a:endParaRPr lang="en-IN" sz="1400" dirty="0">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400" dirty="0"/>
                        <a:t>N.A</a:t>
                      </a:r>
                      <a:endParaRPr lang="en-IN" sz="1400" dirty="0">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422099382"/>
                  </a:ext>
                </a:extLst>
              </a:tr>
            </a:tbl>
          </a:graphicData>
        </a:graphic>
      </p:graphicFrame>
      <p:cxnSp>
        <p:nvCxnSpPr>
          <p:cNvPr id="8" name="Straight Connector 7">
            <a:extLst>
              <a:ext uri="{FF2B5EF4-FFF2-40B4-BE49-F238E27FC236}">
                <a16:creationId xmlns:a16="http://schemas.microsoft.com/office/drawing/2014/main" id="{5B7FC8F7-0066-441A-B250-FCCA11017980}"/>
              </a:ext>
            </a:extLst>
          </p:cNvPr>
          <p:cNvCxnSpPr>
            <a:cxnSpLocks/>
          </p:cNvCxnSpPr>
          <p:nvPr/>
        </p:nvCxnSpPr>
        <p:spPr>
          <a:xfrm>
            <a:off x="4413527" y="1285648"/>
            <a:ext cx="0" cy="4664900"/>
          </a:xfrm>
          <a:prstGeom prst="line">
            <a:avLst/>
          </a:prstGeom>
          <a:ln w="9525">
            <a:solidFill>
              <a:schemeClr val="accent1"/>
            </a:solidFill>
            <a:tailEnd type="none"/>
          </a:ln>
        </p:spPr>
        <p:style>
          <a:lnRef idx="1">
            <a:schemeClr val="accent1"/>
          </a:lnRef>
          <a:fillRef idx="0">
            <a:schemeClr val="accent1"/>
          </a:fillRef>
          <a:effectRef idx="0">
            <a:schemeClr val="accent1"/>
          </a:effectRef>
          <a:fontRef idx="minor">
            <a:schemeClr val="tx1"/>
          </a:fontRef>
        </p:style>
      </p:cxnSp>
      <p:sp>
        <p:nvSpPr>
          <p:cNvPr id="11" name="TextBox 10">
            <a:extLst>
              <a:ext uri="{FF2B5EF4-FFF2-40B4-BE49-F238E27FC236}">
                <a16:creationId xmlns:a16="http://schemas.microsoft.com/office/drawing/2014/main" id="{B4646A76-80E5-44C4-B950-84DE342F3D4B}"/>
              </a:ext>
            </a:extLst>
          </p:cNvPr>
          <p:cNvSpPr txBox="1"/>
          <p:nvPr/>
        </p:nvSpPr>
        <p:spPr>
          <a:xfrm>
            <a:off x="4730471" y="3258880"/>
            <a:ext cx="3956320" cy="760208"/>
          </a:xfrm>
          <a:prstGeom prst="rect">
            <a:avLst/>
          </a:prstGeom>
          <a:noFill/>
        </p:spPr>
        <p:txBody>
          <a:bodyPr wrap="square" lIns="0" tIns="36576" rIns="0" bIns="0" rtlCol="0">
            <a:spAutoFit/>
          </a:bodyPr>
          <a:lstStyle/>
          <a:p>
            <a:pPr marL="285750" indent="-285750">
              <a:spcAft>
                <a:spcPts val="600"/>
              </a:spcAft>
              <a:buClr>
                <a:schemeClr val="tx1"/>
              </a:buClr>
              <a:buSzPct val="70000"/>
              <a:buFont typeface="Arial" pitchFamily="34" charset="0"/>
              <a:buChar char="►"/>
            </a:pPr>
            <a:r>
              <a:rPr lang="en-IN" sz="1400" dirty="0">
                <a:latin typeface="+mj-lt"/>
              </a:rPr>
              <a:t>S.45(4) not applicable to dissolution</a:t>
            </a:r>
          </a:p>
          <a:p>
            <a:pPr marL="285750" indent="-285750">
              <a:spcAft>
                <a:spcPts val="600"/>
              </a:spcAft>
              <a:buClr>
                <a:schemeClr val="tx1"/>
              </a:buClr>
              <a:buSzPct val="70000"/>
              <a:buFont typeface="Arial" pitchFamily="34" charset="0"/>
              <a:buChar char="►"/>
            </a:pPr>
            <a:r>
              <a:rPr lang="en-IN" sz="1400" dirty="0">
                <a:latin typeface="+mj-lt"/>
              </a:rPr>
              <a:t>Effectively, no difference between old regime and new regime</a:t>
            </a:r>
          </a:p>
        </p:txBody>
      </p:sp>
      <p:sp>
        <p:nvSpPr>
          <p:cNvPr id="18" name="Rectangle 17">
            <a:extLst>
              <a:ext uri="{FF2B5EF4-FFF2-40B4-BE49-F238E27FC236}">
                <a16:creationId xmlns:a16="http://schemas.microsoft.com/office/drawing/2014/main" id="{97D45D02-46C0-4ED4-98B8-033AAFDE4811}"/>
              </a:ext>
            </a:extLst>
          </p:cNvPr>
          <p:cNvSpPr/>
          <p:nvPr/>
        </p:nvSpPr>
        <p:spPr>
          <a:xfrm>
            <a:off x="567780" y="1858844"/>
            <a:ext cx="804549" cy="384476"/>
          </a:xfrm>
          <a:prstGeom prst="rect">
            <a:avLst/>
          </a:prstGeom>
          <a:no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defTabSz="781538">
              <a:defRPr/>
            </a:pPr>
            <a:r>
              <a:rPr lang="en-US" sz="1709" dirty="0">
                <a:solidFill>
                  <a:srgbClr val="000000"/>
                </a:solidFill>
                <a:latin typeface="+mj-lt"/>
              </a:rPr>
              <a:t>A1</a:t>
            </a:r>
            <a:endParaRPr lang="en-IN" sz="1709" dirty="0">
              <a:solidFill>
                <a:srgbClr val="000000"/>
              </a:solidFill>
              <a:latin typeface="+mj-lt"/>
            </a:endParaRPr>
          </a:p>
        </p:txBody>
      </p:sp>
      <p:sp>
        <p:nvSpPr>
          <p:cNvPr id="19" name="Isosceles Triangle 18">
            <a:extLst>
              <a:ext uri="{FF2B5EF4-FFF2-40B4-BE49-F238E27FC236}">
                <a16:creationId xmlns:a16="http://schemas.microsoft.com/office/drawing/2014/main" id="{7FDCE425-D91C-4862-B9FB-F5FF73CC50C0}"/>
              </a:ext>
            </a:extLst>
          </p:cNvPr>
          <p:cNvSpPr/>
          <p:nvPr/>
        </p:nvSpPr>
        <p:spPr>
          <a:xfrm>
            <a:off x="1372329" y="2669171"/>
            <a:ext cx="1609097" cy="1066602"/>
          </a:xfrm>
          <a:prstGeom prst="triangle">
            <a:avLst/>
          </a:prstGeom>
          <a:solidFill>
            <a:srgbClr val="FFC000"/>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defTabSz="781538">
              <a:defRPr/>
            </a:pPr>
            <a:r>
              <a:rPr lang="en-US" sz="1500" b="1" dirty="0">
                <a:solidFill>
                  <a:srgbClr val="000000"/>
                </a:solidFill>
                <a:latin typeface="+mj-lt"/>
              </a:rPr>
              <a:t>APF</a:t>
            </a:r>
            <a:endParaRPr lang="en-IN" sz="1500" b="1" dirty="0">
              <a:solidFill>
                <a:srgbClr val="000000"/>
              </a:solidFill>
              <a:latin typeface="+mj-lt"/>
            </a:endParaRPr>
          </a:p>
        </p:txBody>
      </p:sp>
      <p:pic>
        <p:nvPicPr>
          <p:cNvPr id="20" name="Graphic 19" descr="User">
            <a:extLst>
              <a:ext uri="{FF2B5EF4-FFF2-40B4-BE49-F238E27FC236}">
                <a16:creationId xmlns:a16="http://schemas.microsoft.com/office/drawing/2014/main" id="{77DF0275-5D3C-44BA-B55D-575CFC3B593B}"/>
              </a:ext>
            </a:extLst>
          </p:cNvPr>
          <p:cNvPicPr>
            <a:picLocks noChangeAspect="1"/>
          </p:cNvPicPr>
          <p:nvPr/>
        </p:nvPicPr>
        <p:blipFill>
          <a:blip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774664" y="1468063"/>
            <a:ext cx="390781" cy="390781"/>
          </a:xfrm>
          <a:prstGeom prst="rect">
            <a:avLst/>
          </a:prstGeom>
        </p:spPr>
      </p:pic>
      <p:sp>
        <p:nvSpPr>
          <p:cNvPr id="21" name="Rectangle 20">
            <a:extLst>
              <a:ext uri="{FF2B5EF4-FFF2-40B4-BE49-F238E27FC236}">
                <a16:creationId xmlns:a16="http://schemas.microsoft.com/office/drawing/2014/main" id="{8F509CD6-B1BC-4E1E-A058-02D58A36443E}"/>
              </a:ext>
            </a:extLst>
          </p:cNvPr>
          <p:cNvSpPr/>
          <p:nvPr/>
        </p:nvSpPr>
        <p:spPr>
          <a:xfrm>
            <a:off x="3030921" y="1815351"/>
            <a:ext cx="804549" cy="384476"/>
          </a:xfrm>
          <a:prstGeom prst="rect">
            <a:avLst/>
          </a:prstGeom>
          <a:no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defTabSz="781538">
              <a:defRPr/>
            </a:pPr>
            <a:r>
              <a:rPr lang="en-US" sz="1709" dirty="0">
                <a:solidFill>
                  <a:srgbClr val="000000"/>
                </a:solidFill>
                <a:latin typeface="+mj-lt"/>
              </a:rPr>
              <a:t>A2</a:t>
            </a:r>
            <a:endParaRPr lang="en-IN" sz="1709" dirty="0">
              <a:solidFill>
                <a:srgbClr val="000000"/>
              </a:solidFill>
              <a:latin typeface="+mj-lt"/>
            </a:endParaRPr>
          </a:p>
        </p:txBody>
      </p:sp>
      <p:pic>
        <p:nvPicPr>
          <p:cNvPr id="22" name="Graphic 21" descr="User">
            <a:extLst>
              <a:ext uri="{FF2B5EF4-FFF2-40B4-BE49-F238E27FC236}">
                <a16:creationId xmlns:a16="http://schemas.microsoft.com/office/drawing/2014/main" id="{0F8A4E94-A1CC-457C-ACB8-32106D9E3F4E}"/>
              </a:ext>
            </a:extLst>
          </p:cNvPr>
          <p:cNvPicPr>
            <a:picLocks noChangeAspect="1"/>
          </p:cNvPicPr>
          <p:nvPr/>
        </p:nvPicPr>
        <p:blipFill>
          <a:blip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3237805" y="1424569"/>
            <a:ext cx="390781" cy="390781"/>
          </a:xfrm>
          <a:prstGeom prst="rect">
            <a:avLst/>
          </a:prstGeom>
        </p:spPr>
      </p:pic>
      <p:sp>
        <p:nvSpPr>
          <p:cNvPr id="23" name="Freeform: Shape 22">
            <a:extLst>
              <a:ext uri="{FF2B5EF4-FFF2-40B4-BE49-F238E27FC236}">
                <a16:creationId xmlns:a16="http://schemas.microsoft.com/office/drawing/2014/main" id="{1860CC70-54A7-4E16-A1D3-C1D741A76F79}"/>
              </a:ext>
            </a:extLst>
          </p:cNvPr>
          <p:cNvSpPr/>
          <p:nvPr/>
        </p:nvSpPr>
        <p:spPr>
          <a:xfrm>
            <a:off x="919483" y="2199055"/>
            <a:ext cx="937874" cy="855120"/>
          </a:xfrm>
          <a:custGeom>
            <a:avLst/>
            <a:gdLst>
              <a:gd name="connsiteX0" fmla="*/ 0 w 1097280"/>
              <a:gd name="connsiteY0" fmla="*/ 0 h 1000461"/>
              <a:gd name="connsiteX1" fmla="*/ 0 w 1097280"/>
              <a:gd name="connsiteY1" fmla="*/ 1000461 h 1000461"/>
              <a:gd name="connsiteX2" fmla="*/ 1097280 w 1097280"/>
              <a:gd name="connsiteY2" fmla="*/ 1000461 h 1000461"/>
            </a:gdLst>
            <a:ahLst/>
            <a:cxnLst>
              <a:cxn ang="0">
                <a:pos x="connsiteX0" y="connsiteY0"/>
              </a:cxn>
              <a:cxn ang="0">
                <a:pos x="connsiteX1" y="connsiteY1"/>
              </a:cxn>
              <a:cxn ang="0">
                <a:pos x="connsiteX2" y="connsiteY2"/>
              </a:cxn>
            </a:cxnLst>
            <a:rect l="l" t="t" r="r" b="b"/>
            <a:pathLst>
              <a:path w="1097280" h="1000461">
                <a:moveTo>
                  <a:pt x="0" y="0"/>
                </a:moveTo>
                <a:lnTo>
                  <a:pt x="0" y="1000461"/>
                </a:lnTo>
                <a:lnTo>
                  <a:pt x="1097280" y="1000461"/>
                </a:lnTo>
              </a:path>
            </a:pathLst>
          </a:custGeom>
          <a:noFill/>
          <a:ln w="19050">
            <a:solidFill>
              <a:schemeClr val="tx1"/>
            </a:solidFill>
            <a:headEnd type="none" w="med" len="med"/>
            <a:tailEnd type="arrow"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781538">
              <a:defRPr/>
            </a:pPr>
            <a:endParaRPr lang="en-IN" sz="1538">
              <a:solidFill>
                <a:srgbClr val="808080"/>
              </a:solidFill>
              <a:latin typeface="+mj-lt"/>
            </a:endParaRPr>
          </a:p>
        </p:txBody>
      </p:sp>
      <p:sp>
        <p:nvSpPr>
          <p:cNvPr id="24" name="Freeform: Shape 23">
            <a:extLst>
              <a:ext uri="{FF2B5EF4-FFF2-40B4-BE49-F238E27FC236}">
                <a16:creationId xmlns:a16="http://schemas.microsoft.com/office/drawing/2014/main" id="{94398BB7-4752-47CA-B488-8A1E57AF9467}"/>
              </a:ext>
            </a:extLst>
          </p:cNvPr>
          <p:cNvSpPr/>
          <p:nvPr/>
        </p:nvSpPr>
        <p:spPr>
          <a:xfrm rot="16200000">
            <a:off x="2459621" y="2172646"/>
            <a:ext cx="937874" cy="855120"/>
          </a:xfrm>
          <a:custGeom>
            <a:avLst/>
            <a:gdLst>
              <a:gd name="connsiteX0" fmla="*/ 0 w 1097280"/>
              <a:gd name="connsiteY0" fmla="*/ 0 h 1000461"/>
              <a:gd name="connsiteX1" fmla="*/ 0 w 1097280"/>
              <a:gd name="connsiteY1" fmla="*/ 1000461 h 1000461"/>
              <a:gd name="connsiteX2" fmla="*/ 1097280 w 1097280"/>
              <a:gd name="connsiteY2" fmla="*/ 1000461 h 1000461"/>
            </a:gdLst>
            <a:ahLst/>
            <a:cxnLst>
              <a:cxn ang="0">
                <a:pos x="connsiteX0" y="connsiteY0"/>
              </a:cxn>
              <a:cxn ang="0">
                <a:pos x="connsiteX1" y="connsiteY1"/>
              </a:cxn>
              <a:cxn ang="0">
                <a:pos x="connsiteX2" y="connsiteY2"/>
              </a:cxn>
            </a:cxnLst>
            <a:rect l="l" t="t" r="r" b="b"/>
            <a:pathLst>
              <a:path w="1097280" h="1000461">
                <a:moveTo>
                  <a:pt x="0" y="0"/>
                </a:moveTo>
                <a:lnTo>
                  <a:pt x="0" y="1000461"/>
                </a:lnTo>
                <a:lnTo>
                  <a:pt x="1097280" y="1000461"/>
                </a:lnTo>
              </a:path>
            </a:pathLst>
          </a:custGeom>
          <a:noFill/>
          <a:ln w="19050">
            <a:solidFill>
              <a:schemeClr val="tx1"/>
            </a:solidFill>
            <a:headEnd type="arrow"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781538">
              <a:defRPr/>
            </a:pPr>
            <a:endParaRPr lang="en-IN" sz="1538">
              <a:solidFill>
                <a:srgbClr val="808080"/>
              </a:solidFill>
              <a:latin typeface="+mj-lt"/>
            </a:endParaRPr>
          </a:p>
        </p:txBody>
      </p:sp>
      <p:graphicFrame>
        <p:nvGraphicFramePr>
          <p:cNvPr id="25" name="Table 17">
            <a:extLst>
              <a:ext uri="{FF2B5EF4-FFF2-40B4-BE49-F238E27FC236}">
                <a16:creationId xmlns:a16="http://schemas.microsoft.com/office/drawing/2014/main" id="{A82E58CF-9CB8-4648-8F42-7DC7C0DD76C2}"/>
              </a:ext>
            </a:extLst>
          </p:cNvPr>
          <p:cNvGraphicFramePr>
            <a:graphicFrameLocks noGrp="1"/>
          </p:cNvGraphicFramePr>
          <p:nvPr>
            <p:extLst>
              <p:ext uri="{D42A27DB-BD31-4B8C-83A1-F6EECF244321}">
                <p14:modId xmlns:p14="http://schemas.microsoft.com/office/powerpoint/2010/main" val="247379304"/>
              </p:ext>
            </p:extLst>
          </p:nvPr>
        </p:nvGraphicFramePr>
        <p:xfrm>
          <a:off x="457199" y="4103473"/>
          <a:ext cx="3772188" cy="1670940"/>
        </p:xfrm>
        <a:graphic>
          <a:graphicData uri="http://schemas.openxmlformats.org/drawingml/2006/table">
            <a:tbl>
              <a:tblPr firstRow="1" bandRow="1">
                <a:tableStyleId>{8A107856-5554-42FB-B03E-39F5DBC370BA}</a:tableStyleId>
              </a:tblPr>
              <a:tblGrid>
                <a:gridCol w="957344">
                  <a:extLst>
                    <a:ext uri="{9D8B030D-6E8A-4147-A177-3AD203B41FA5}">
                      <a16:colId xmlns:a16="http://schemas.microsoft.com/office/drawing/2014/main" val="2405554510"/>
                    </a:ext>
                  </a:extLst>
                </a:gridCol>
                <a:gridCol w="790757">
                  <a:extLst>
                    <a:ext uri="{9D8B030D-6E8A-4147-A177-3AD203B41FA5}">
                      <a16:colId xmlns:a16="http://schemas.microsoft.com/office/drawing/2014/main" val="1471756281"/>
                    </a:ext>
                  </a:extLst>
                </a:gridCol>
                <a:gridCol w="1163632">
                  <a:extLst>
                    <a:ext uri="{9D8B030D-6E8A-4147-A177-3AD203B41FA5}">
                      <a16:colId xmlns:a16="http://schemas.microsoft.com/office/drawing/2014/main" val="3762989753"/>
                    </a:ext>
                  </a:extLst>
                </a:gridCol>
                <a:gridCol w="860455">
                  <a:extLst>
                    <a:ext uri="{9D8B030D-6E8A-4147-A177-3AD203B41FA5}">
                      <a16:colId xmlns:a16="http://schemas.microsoft.com/office/drawing/2014/main" val="4201132721"/>
                    </a:ext>
                  </a:extLst>
                </a:gridCol>
              </a:tblGrid>
              <a:tr h="0">
                <a:tc gridSpan="4">
                  <a:txBody>
                    <a:bodyPr/>
                    <a:lstStyle/>
                    <a:p>
                      <a:pPr algn="ctr"/>
                      <a:r>
                        <a:rPr lang="en-US" sz="1400" dirty="0"/>
                        <a:t>Indicative balance sheet </a:t>
                      </a:r>
                      <a:endParaRPr lang="en-IN" sz="1400" b="1" dirty="0">
                        <a:solidFill>
                          <a:schemeClr val="tx1"/>
                        </a:solidFill>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hMerge="1">
                  <a:txBody>
                    <a:bodyPr/>
                    <a:lstStyle/>
                    <a:p>
                      <a:endParaRPr lang="en-IN" dirty="0"/>
                    </a:p>
                  </a:txBody>
                  <a:tcPr/>
                </a:tc>
                <a:tc hMerge="1">
                  <a:txBody>
                    <a:bodyPr/>
                    <a:lstStyle/>
                    <a:p>
                      <a:endParaRPr lang="en-IN" dirty="0"/>
                    </a:p>
                  </a:txBody>
                  <a:tcPr/>
                </a:tc>
                <a:tc hMerge="1">
                  <a:txBody>
                    <a:bodyPr/>
                    <a:lstStyle/>
                    <a:p>
                      <a:endParaRPr lang="en-IN" dirty="0"/>
                    </a:p>
                  </a:txBody>
                  <a:tcPr/>
                </a:tc>
                <a:extLst>
                  <a:ext uri="{0D108BD9-81ED-4DB2-BD59-A6C34878D82A}">
                    <a16:rowId xmlns:a16="http://schemas.microsoft.com/office/drawing/2014/main" val="3559449610"/>
                  </a:ext>
                </a:extLst>
              </a:tr>
              <a:tr h="0">
                <a:tc>
                  <a:txBody>
                    <a:bodyPr/>
                    <a:lstStyle/>
                    <a:p>
                      <a:r>
                        <a:rPr lang="en-US" sz="1400" dirty="0"/>
                        <a:t>Capital </a:t>
                      </a:r>
                      <a:endParaRPr lang="en-IN" sz="1400"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en-IN" sz="1400"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r>
                        <a:rPr lang="en-US" sz="1400" dirty="0"/>
                        <a:t>Land </a:t>
                      </a:r>
                    </a:p>
                    <a:p>
                      <a:r>
                        <a:rPr lang="en-US" sz="1400" dirty="0"/>
                        <a:t>(FMV 1L)</a:t>
                      </a:r>
                      <a:endParaRPr lang="en-IN" sz="1400"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r>
                        <a:rPr lang="en-US" sz="1400" dirty="0"/>
                        <a:t>10,000</a:t>
                      </a:r>
                      <a:endParaRPr lang="en-IN" sz="1400"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83398401"/>
                  </a:ext>
                </a:extLst>
              </a:tr>
              <a:tr h="0">
                <a:tc>
                  <a:txBody>
                    <a:bodyPr/>
                    <a:lstStyle/>
                    <a:p>
                      <a:r>
                        <a:rPr lang="en-US" sz="1400" dirty="0"/>
                        <a:t>A1</a:t>
                      </a:r>
                      <a:endParaRPr lang="en-IN" sz="1400"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r"/>
                      <a:r>
                        <a:rPr lang="en-US" sz="1400" dirty="0"/>
                        <a:t>5,000</a:t>
                      </a:r>
                      <a:endParaRPr lang="en-IN" sz="1400"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en-IN" sz="1400"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en-IN" sz="1400"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605612241"/>
                  </a:ext>
                </a:extLst>
              </a:tr>
              <a:tr h="0">
                <a:tc>
                  <a:txBody>
                    <a:bodyPr/>
                    <a:lstStyle/>
                    <a:p>
                      <a:r>
                        <a:rPr lang="en-US" sz="1400" dirty="0"/>
                        <a:t>A2</a:t>
                      </a:r>
                      <a:endParaRPr lang="en-IN" sz="1400"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r"/>
                      <a:r>
                        <a:rPr lang="en-US" sz="1400" dirty="0"/>
                        <a:t>5,000</a:t>
                      </a:r>
                      <a:endParaRPr lang="en-IN" sz="1400"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en-IN" sz="1400"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en-IN" sz="1400"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789916417"/>
                  </a:ext>
                </a:extLst>
              </a:tr>
              <a:tr h="0">
                <a:tc>
                  <a:txBody>
                    <a:bodyPr/>
                    <a:lstStyle/>
                    <a:p>
                      <a:r>
                        <a:rPr lang="en-US" sz="1400" b="1" dirty="0"/>
                        <a:t>Total </a:t>
                      </a:r>
                      <a:endParaRPr lang="en-IN" sz="1400" b="1"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r"/>
                      <a:r>
                        <a:rPr lang="en-US" sz="1400" b="1" dirty="0"/>
                        <a:t>10,000</a:t>
                      </a:r>
                      <a:endParaRPr lang="en-IN" sz="1400" b="1"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r>
                        <a:rPr lang="en-US" sz="1400" b="1" dirty="0"/>
                        <a:t>Total </a:t>
                      </a:r>
                      <a:endParaRPr lang="en-IN" sz="1400" b="1"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r>
                        <a:rPr lang="en-US" sz="1400" b="1" dirty="0"/>
                        <a:t>10,000</a:t>
                      </a:r>
                      <a:endParaRPr lang="en-IN" sz="1400" b="1"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918958928"/>
                  </a:ext>
                </a:extLst>
              </a:tr>
            </a:tbl>
          </a:graphicData>
        </a:graphic>
      </p:graphicFrame>
    </p:spTree>
    <p:extLst>
      <p:ext uri="{BB962C8B-B14F-4D97-AF65-F5344CB8AC3E}">
        <p14:creationId xmlns:p14="http://schemas.microsoft.com/office/powerpoint/2010/main" val="233571688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42EADA-9628-4724-A748-58BB46011B4B}"/>
              </a:ext>
            </a:extLst>
          </p:cNvPr>
          <p:cNvSpPr>
            <a:spLocks noGrp="1"/>
          </p:cNvSpPr>
          <p:nvPr>
            <p:ph type="title"/>
          </p:nvPr>
        </p:nvSpPr>
        <p:spPr/>
        <p:txBody>
          <a:bodyPr vert="horz" lIns="0" tIns="0" rIns="0" bIns="0" rtlCol="0" anchor="ctr" anchorCtr="0">
            <a:normAutofit/>
          </a:bodyPr>
          <a:lstStyle/>
          <a:p>
            <a:r>
              <a:rPr lang="en-IN" sz="3000" dirty="0"/>
              <a:t>#2 – Cash pay out on retirement</a:t>
            </a:r>
          </a:p>
        </p:txBody>
      </p:sp>
      <p:sp>
        <p:nvSpPr>
          <p:cNvPr id="3" name="Content Placeholder 2">
            <a:extLst>
              <a:ext uri="{FF2B5EF4-FFF2-40B4-BE49-F238E27FC236}">
                <a16:creationId xmlns:a16="http://schemas.microsoft.com/office/drawing/2014/main" id="{2090071D-918D-4DDA-8048-B5C24D9FAA6F}"/>
              </a:ext>
            </a:extLst>
          </p:cNvPr>
          <p:cNvSpPr>
            <a:spLocks noGrp="1"/>
          </p:cNvSpPr>
          <p:nvPr>
            <p:ph idx="1"/>
          </p:nvPr>
        </p:nvSpPr>
        <p:spPr>
          <a:xfrm>
            <a:off x="4303185" y="1146362"/>
            <a:ext cx="4383615" cy="4846803"/>
          </a:xfrm>
        </p:spPr>
        <p:txBody>
          <a:bodyPr>
            <a:noAutofit/>
          </a:bodyPr>
          <a:lstStyle/>
          <a:p>
            <a:pPr lvl="0">
              <a:lnSpc>
                <a:spcPct val="130000"/>
              </a:lnSpc>
              <a:spcAft>
                <a:spcPts val="600"/>
              </a:spcAft>
              <a:buClr>
                <a:schemeClr val="tx1"/>
              </a:buClr>
            </a:pPr>
            <a:r>
              <a:rPr lang="en-US" sz="1400" dirty="0"/>
              <a:t>XYZ PF has 3 partners having equal PSR and equal capital contribution</a:t>
            </a:r>
            <a:endParaRPr lang="en-IN" sz="1400" dirty="0"/>
          </a:p>
          <a:p>
            <a:pPr lvl="0">
              <a:lnSpc>
                <a:spcPct val="130000"/>
              </a:lnSpc>
              <a:spcAft>
                <a:spcPts val="600"/>
              </a:spcAft>
              <a:buClr>
                <a:schemeClr val="tx1"/>
              </a:buClr>
            </a:pPr>
            <a:r>
              <a:rPr lang="en-US" sz="1400" dirty="0"/>
              <a:t>XYZ PF has land acquired at cost of 1,500 whose FMV is 2,100 </a:t>
            </a:r>
          </a:p>
          <a:p>
            <a:pPr lvl="0">
              <a:lnSpc>
                <a:spcPct val="130000"/>
              </a:lnSpc>
              <a:spcAft>
                <a:spcPts val="600"/>
              </a:spcAft>
              <a:buClr>
                <a:schemeClr val="tx1"/>
              </a:buClr>
            </a:pPr>
            <a:r>
              <a:rPr lang="en-IN" sz="1400" dirty="0"/>
              <a:t>Land is held as a long-term capital asset</a:t>
            </a:r>
            <a:endParaRPr lang="en-US" sz="1400" dirty="0"/>
          </a:p>
          <a:p>
            <a:pPr lvl="0">
              <a:lnSpc>
                <a:spcPct val="130000"/>
              </a:lnSpc>
              <a:spcAft>
                <a:spcPts val="600"/>
              </a:spcAft>
              <a:buClr>
                <a:schemeClr val="tx1"/>
              </a:buClr>
            </a:pPr>
            <a:r>
              <a:rPr lang="en-US" sz="1400" dirty="0"/>
              <a:t>X retires from the firm and his account is settled in cash after taking into account FMV of land</a:t>
            </a:r>
          </a:p>
          <a:p>
            <a:pPr lvl="0">
              <a:lnSpc>
                <a:spcPct val="130000"/>
              </a:lnSpc>
              <a:spcAft>
                <a:spcPts val="600"/>
              </a:spcAft>
              <a:buClr>
                <a:schemeClr val="tx1"/>
              </a:buClr>
            </a:pPr>
            <a:r>
              <a:rPr lang="en-IN" sz="1400" dirty="0"/>
              <a:t>In order to settle X’s share, continuing partners Y and Z bring in cash</a:t>
            </a:r>
          </a:p>
          <a:p>
            <a:pPr lvl="0">
              <a:lnSpc>
                <a:spcPct val="130000"/>
              </a:lnSpc>
              <a:spcAft>
                <a:spcPts val="600"/>
              </a:spcAft>
              <a:buClr>
                <a:schemeClr val="tx1"/>
              </a:buClr>
            </a:pPr>
            <a:r>
              <a:rPr lang="en-US" sz="1400" dirty="0"/>
              <a:t>X is paid 700 against his capital balance of 500 (ignoring revaluation)</a:t>
            </a:r>
            <a:endParaRPr lang="en-IN" sz="1400" dirty="0"/>
          </a:p>
          <a:p>
            <a:pPr lvl="1">
              <a:lnSpc>
                <a:spcPct val="130000"/>
              </a:lnSpc>
              <a:spcAft>
                <a:spcPts val="600"/>
              </a:spcAft>
              <a:buClr>
                <a:schemeClr val="tx1"/>
              </a:buClr>
            </a:pPr>
            <a:r>
              <a:rPr lang="en-US" sz="1200" dirty="0"/>
              <a:t>700 is represented by capital of 500 plus 1/3</a:t>
            </a:r>
            <a:r>
              <a:rPr lang="en-US" sz="1200" baseline="30000" dirty="0"/>
              <a:t>rd</a:t>
            </a:r>
            <a:r>
              <a:rPr lang="en-US" sz="1200" dirty="0"/>
              <a:t> share in value appreciation of 600</a:t>
            </a:r>
          </a:p>
          <a:p>
            <a:pPr lvl="0">
              <a:lnSpc>
                <a:spcPct val="130000"/>
              </a:lnSpc>
              <a:spcAft>
                <a:spcPts val="600"/>
              </a:spcAft>
              <a:buClr>
                <a:schemeClr val="tx1"/>
              </a:buClr>
            </a:pPr>
            <a:r>
              <a:rPr lang="en-US" sz="1400" dirty="0"/>
              <a:t>Refer next slide for tax implications</a:t>
            </a:r>
            <a:endParaRPr lang="en-IN" sz="1400" dirty="0"/>
          </a:p>
        </p:txBody>
      </p:sp>
      <p:sp>
        <p:nvSpPr>
          <p:cNvPr id="5" name="Rectangle 4">
            <a:extLst>
              <a:ext uri="{FF2B5EF4-FFF2-40B4-BE49-F238E27FC236}">
                <a16:creationId xmlns:a16="http://schemas.microsoft.com/office/drawing/2014/main" id="{B2526708-4ACC-47D3-8769-87AE6448D33A}"/>
              </a:ext>
            </a:extLst>
          </p:cNvPr>
          <p:cNvSpPr/>
          <p:nvPr/>
        </p:nvSpPr>
        <p:spPr>
          <a:xfrm>
            <a:off x="567780" y="1858844"/>
            <a:ext cx="804549" cy="384476"/>
          </a:xfrm>
          <a:prstGeom prst="rect">
            <a:avLst/>
          </a:prstGeom>
          <a:no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defTabSz="781538">
              <a:defRPr/>
            </a:pPr>
            <a:r>
              <a:rPr lang="en-US" sz="1709" dirty="0">
                <a:solidFill>
                  <a:srgbClr val="000000"/>
                </a:solidFill>
                <a:latin typeface="+mj-lt"/>
              </a:rPr>
              <a:t>X</a:t>
            </a:r>
            <a:endParaRPr lang="en-IN" sz="1709" dirty="0">
              <a:solidFill>
                <a:srgbClr val="000000"/>
              </a:solidFill>
              <a:latin typeface="+mj-lt"/>
            </a:endParaRPr>
          </a:p>
        </p:txBody>
      </p:sp>
      <p:cxnSp>
        <p:nvCxnSpPr>
          <p:cNvPr id="8" name="Straight Connector 7">
            <a:extLst>
              <a:ext uri="{FF2B5EF4-FFF2-40B4-BE49-F238E27FC236}">
                <a16:creationId xmlns:a16="http://schemas.microsoft.com/office/drawing/2014/main" id="{5B7FC8F7-0066-441A-B250-FCCA11017980}"/>
              </a:ext>
            </a:extLst>
          </p:cNvPr>
          <p:cNvCxnSpPr>
            <a:cxnSpLocks/>
          </p:cNvCxnSpPr>
          <p:nvPr/>
        </p:nvCxnSpPr>
        <p:spPr>
          <a:xfrm>
            <a:off x="4204340" y="1257300"/>
            <a:ext cx="0" cy="4639791"/>
          </a:xfrm>
          <a:prstGeom prst="line">
            <a:avLst/>
          </a:prstGeom>
          <a:ln w="9525">
            <a:solidFill>
              <a:schemeClr val="accent1"/>
            </a:solidFill>
            <a:tailEnd type="none"/>
          </a:ln>
        </p:spPr>
        <p:style>
          <a:lnRef idx="1">
            <a:schemeClr val="accent1"/>
          </a:lnRef>
          <a:fillRef idx="0">
            <a:schemeClr val="accent1"/>
          </a:fillRef>
          <a:effectRef idx="0">
            <a:schemeClr val="accent1"/>
          </a:effectRef>
          <a:fontRef idx="minor">
            <a:schemeClr val="tx1"/>
          </a:fontRef>
        </p:style>
      </p:cxnSp>
      <p:pic>
        <p:nvPicPr>
          <p:cNvPr id="12" name="Graphic 11" descr="User">
            <a:extLst>
              <a:ext uri="{FF2B5EF4-FFF2-40B4-BE49-F238E27FC236}">
                <a16:creationId xmlns:a16="http://schemas.microsoft.com/office/drawing/2014/main" id="{2844AC94-0D9A-4A2F-B486-11688842E09B}"/>
              </a:ext>
            </a:extLst>
          </p:cNvPr>
          <p:cNvPicPr>
            <a:picLocks noChangeAspect="1"/>
          </p:cNvPicPr>
          <p:nvPr/>
        </p:nvPicPr>
        <p:blipFill>
          <a:blip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774664" y="1468063"/>
            <a:ext cx="390781" cy="390781"/>
          </a:xfrm>
          <a:prstGeom prst="rect">
            <a:avLst/>
          </a:prstGeom>
        </p:spPr>
      </p:pic>
      <p:sp>
        <p:nvSpPr>
          <p:cNvPr id="10" name="Isosceles Triangle 9">
            <a:extLst>
              <a:ext uri="{FF2B5EF4-FFF2-40B4-BE49-F238E27FC236}">
                <a16:creationId xmlns:a16="http://schemas.microsoft.com/office/drawing/2014/main" id="{D42E445E-01ED-459A-918C-618C486F8CBB}"/>
              </a:ext>
            </a:extLst>
          </p:cNvPr>
          <p:cNvSpPr/>
          <p:nvPr/>
        </p:nvSpPr>
        <p:spPr>
          <a:xfrm>
            <a:off x="1372329" y="2669171"/>
            <a:ext cx="1609097" cy="1066602"/>
          </a:xfrm>
          <a:prstGeom prst="triangle">
            <a:avLst/>
          </a:prstGeom>
          <a:solidFill>
            <a:srgbClr val="FFC000"/>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defTabSz="781538">
              <a:defRPr/>
            </a:pPr>
            <a:r>
              <a:rPr lang="en-US" sz="1368" b="1" dirty="0">
                <a:solidFill>
                  <a:srgbClr val="000000"/>
                </a:solidFill>
                <a:latin typeface="+mj-lt"/>
              </a:rPr>
              <a:t>XYZ PF</a:t>
            </a:r>
            <a:endParaRPr lang="en-IN" sz="1368" b="1" dirty="0">
              <a:solidFill>
                <a:srgbClr val="000000"/>
              </a:solidFill>
              <a:latin typeface="+mj-lt"/>
            </a:endParaRPr>
          </a:p>
        </p:txBody>
      </p:sp>
      <p:sp>
        <p:nvSpPr>
          <p:cNvPr id="13" name="Rectangle 12">
            <a:extLst>
              <a:ext uri="{FF2B5EF4-FFF2-40B4-BE49-F238E27FC236}">
                <a16:creationId xmlns:a16="http://schemas.microsoft.com/office/drawing/2014/main" id="{82461C9D-FEBF-4270-891A-005316943835}"/>
              </a:ext>
            </a:extLst>
          </p:cNvPr>
          <p:cNvSpPr/>
          <p:nvPr/>
        </p:nvSpPr>
        <p:spPr>
          <a:xfrm>
            <a:off x="2945270" y="1815351"/>
            <a:ext cx="804549" cy="384476"/>
          </a:xfrm>
          <a:prstGeom prst="rect">
            <a:avLst/>
          </a:prstGeom>
          <a:no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defTabSz="781538">
              <a:defRPr/>
            </a:pPr>
            <a:r>
              <a:rPr lang="en-US" sz="1709" dirty="0">
                <a:solidFill>
                  <a:srgbClr val="000000"/>
                </a:solidFill>
                <a:latin typeface="+mj-lt"/>
              </a:rPr>
              <a:t>Z</a:t>
            </a:r>
            <a:endParaRPr lang="en-IN" sz="1709" dirty="0">
              <a:solidFill>
                <a:srgbClr val="000000"/>
              </a:solidFill>
              <a:latin typeface="+mj-lt"/>
            </a:endParaRPr>
          </a:p>
        </p:txBody>
      </p:sp>
      <p:pic>
        <p:nvPicPr>
          <p:cNvPr id="14" name="Graphic 13" descr="User">
            <a:extLst>
              <a:ext uri="{FF2B5EF4-FFF2-40B4-BE49-F238E27FC236}">
                <a16:creationId xmlns:a16="http://schemas.microsoft.com/office/drawing/2014/main" id="{BB7BDE8E-2946-4105-87A7-2391511E563D}"/>
              </a:ext>
            </a:extLst>
          </p:cNvPr>
          <p:cNvPicPr>
            <a:picLocks noChangeAspect="1"/>
          </p:cNvPicPr>
          <p:nvPr/>
        </p:nvPicPr>
        <p:blipFill>
          <a:blip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3152154" y="1424569"/>
            <a:ext cx="390781" cy="390781"/>
          </a:xfrm>
          <a:prstGeom prst="rect">
            <a:avLst/>
          </a:prstGeom>
        </p:spPr>
      </p:pic>
      <p:sp>
        <p:nvSpPr>
          <p:cNvPr id="15" name="Freeform: Shape 14">
            <a:extLst>
              <a:ext uri="{FF2B5EF4-FFF2-40B4-BE49-F238E27FC236}">
                <a16:creationId xmlns:a16="http://schemas.microsoft.com/office/drawing/2014/main" id="{599CF772-B4FF-470E-8EB4-8BD128083662}"/>
              </a:ext>
            </a:extLst>
          </p:cNvPr>
          <p:cNvSpPr/>
          <p:nvPr/>
        </p:nvSpPr>
        <p:spPr>
          <a:xfrm>
            <a:off x="919483" y="2199055"/>
            <a:ext cx="937874" cy="855120"/>
          </a:xfrm>
          <a:custGeom>
            <a:avLst/>
            <a:gdLst>
              <a:gd name="connsiteX0" fmla="*/ 0 w 1097280"/>
              <a:gd name="connsiteY0" fmla="*/ 0 h 1000461"/>
              <a:gd name="connsiteX1" fmla="*/ 0 w 1097280"/>
              <a:gd name="connsiteY1" fmla="*/ 1000461 h 1000461"/>
              <a:gd name="connsiteX2" fmla="*/ 1097280 w 1097280"/>
              <a:gd name="connsiteY2" fmla="*/ 1000461 h 1000461"/>
            </a:gdLst>
            <a:ahLst/>
            <a:cxnLst>
              <a:cxn ang="0">
                <a:pos x="connsiteX0" y="connsiteY0"/>
              </a:cxn>
              <a:cxn ang="0">
                <a:pos x="connsiteX1" y="connsiteY1"/>
              </a:cxn>
              <a:cxn ang="0">
                <a:pos x="connsiteX2" y="connsiteY2"/>
              </a:cxn>
            </a:cxnLst>
            <a:rect l="l" t="t" r="r" b="b"/>
            <a:pathLst>
              <a:path w="1097280" h="1000461">
                <a:moveTo>
                  <a:pt x="0" y="0"/>
                </a:moveTo>
                <a:lnTo>
                  <a:pt x="0" y="1000461"/>
                </a:lnTo>
                <a:lnTo>
                  <a:pt x="1097280" y="1000461"/>
                </a:lnTo>
              </a:path>
            </a:pathLst>
          </a:custGeom>
          <a:noFill/>
          <a:ln w="19050">
            <a:solidFill>
              <a:schemeClr val="tx1"/>
            </a:solidFill>
            <a:headEnd type="none" w="med" len="med"/>
            <a:tailEnd type="arrow"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781538">
              <a:defRPr/>
            </a:pPr>
            <a:endParaRPr lang="en-IN" sz="1538">
              <a:solidFill>
                <a:srgbClr val="808080"/>
              </a:solidFill>
              <a:latin typeface="+mj-lt"/>
            </a:endParaRPr>
          </a:p>
        </p:txBody>
      </p:sp>
      <p:sp>
        <p:nvSpPr>
          <p:cNvPr id="16" name="Freeform: Shape 15">
            <a:extLst>
              <a:ext uri="{FF2B5EF4-FFF2-40B4-BE49-F238E27FC236}">
                <a16:creationId xmlns:a16="http://schemas.microsoft.com/office/drawing/2014/main" id="{9EA37B5C-9B82-4584-9832-5E5750BE2BB7}"/>
              </a:ext>
            </a:extLst>
          </p:cNvPr>
          <p:cNvSpPr/>
          <p:nvPr/>
        </p:nvSpPr>
        <p:spPr>
          <a:xfrm rot="16200000">
            <a:off x="2459621" y="2172646"/>
            <a:ext cx="937874" cy="855120"/>
          </a:xfrm>
          <a:custGeom>
            <a:avLst/>
            <a:gdLst>
              <a:gd name="connsiteX0" fmla="*/ 0 w 1097280"/>
              <a:gd name="connsiteY0" fmla="*/ 0 h 1000461"/>
              <a:gd name="connsiteX1" fmla="*/ 0 w 1097280"/>
              <a:gd name="connsiteY1" fmla="*/ 1000461 h 1000461"/>
              <a:gd name="connsiteX2" fmla="*/ 1097280 w 1097280"/>
              <a:gd name="connsiteY2" fmla="*/ 1000461 h 1000461"/>
            </a:gdLst>
            <a:ahLst/>
            <a:cxnLst>
              <a:cxn ang="0">
                <a:pos x="connsiteX0" y="connsiteY0"/>
              </a:cxn>
              <a:cxn ang="0">
                <a:pos x="connsiteX1" y="connsiteY1"/>
              </a:cxn>
              <a:cxn ang="0">
                <a:pos x="connsiteX2" y="connsiteY2"/>
              </a:cxn>
            </a:cxnLst>
            <a:rect l="l" t="t" r="r" b="b"/>
            <a:pathLst>
              <a:path w="1097280" h="1000461">
                <a:moveTo>
                  <a:pt x="0" y="0"/>
                </a:moveTo>
                <a:lnTo>
                  <a:pt x="0" y="1000461"/>
                </a:lnTo>
                <a:lnTo>
                  <a:pt x="1097280" y="1000461"/>
                </a:lnTo>
              </a:path>
            </a:pathLst>
          </a:custGeom>
          <a:noFill/>
          <a:ln w="19050">
            <a:solidFill>
              <a:schemeClr val="tx1"/>
            </a:solidFill>
            <a:headEnd type="arrow"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781538">
              <a:defRPr/>
            </a:pPr>
            <a:endParaRPr lang="en-IN" sz="1538">
              <a:solidFill>
                <a:srgbClr val="808080"/>
              </a:solidFill>
              <a:latin typeface="+mj-lt"/>
            </a:endParaRPr>
          </a:p>
        </p:txBody>
      </p:sp>
      <p:graphicFrame>
        <p:nvGraphicFramePr>
          <p:cNvPr id="17" name="Table 17">
            <a:extLst>
              <a:ext uri="{FF2B5EF4-FFF2-40B4-BE49-F238E27FC236}">
                <a16:creationId xmlns:a16="http://schemas.microsoft.com/office/drawing/2014/main" id="{FF56A779-D8CF-44D9-ABA9-720F0948FCF6}"/>
              </a:ext>
            </a:extLst>
          </p:cNvPr>
          <p:cNvGraphicFramePr>
            <a:graphicFrameLocks noGrp="1"/>
          </p:cNvGraphicFramePr>
          <p:nvPr>
            <p:extLst>
              <p:ext uri="{D42A27DB-BD31-4B8C-83A1-F6EECF244321}">
                <p14:modId xmlns:p14="http://schemas.microsoft.com/office/powerpoint/2010/main" val="2605964602"/>
              </p:ext>
            </p:extLst>
          </p:nvPr>
        </p:nvGraphicFramePr>
        <p:xfrm>
          <a:off x="444867" y="4085115"/>
          <a:ext cx="3660628" cy="1670940"/>
        </p:xfrm>
        <a:graphic>
          <a:graphicData uri="http://schemas.openxmlformats.org/drawingml/2006/table">
            <a:tbl>
              <a:tblPr firstRow="1" bandRow="1">
                <a:tableStyleId>{8A107856-5554-42FB-B03E-39F5DBC370BA}</a:tableStyleId>
              </a:tblPr>
              <a:tblGrid>
                <a:gridCol w="929031">
                  <a:extLst>
                    <a:ext uri="{9D8B030D-6E8A-4147-A177-3AD203B41FA5}">
                      <a16:colId xmlns:a16="http://schemas.microsoft.com/office/drawing/2014/main" val="2405554510"/>
                    </a:ext>
                  </a:extLst>
                </a:gridCol>
                <a:gridCol w="767371">
                  <a:extLst>
                    <a:ext uri="{9D8B030D-6E8A-4147-A177-3AD203B41FA5}">
                      <a16:colId xmlns:a16="http://schemas.microsoft.com/office/drawing/2014/main" val="1471756281"/>
                    </a:ext>
                  </a:extLst>
                </a:gridCol>
                <a:gridCol w="1129218">
                  <a:extLst>
                    <a:ext uri="{9D8B030D-6E8A-4147-A177-3AD203B41FA5}">
                      <a16:colId xmlns:a16="http://schemas.microsoft.com/office/drawing/2014/main" val="3762989753"/>
                    </a:ext>
                  </a:extLst>
                </a:gridCol>
                <a:gridCol w="835008">
                  <a:extLst>
                    <a:ext uri="{9D8B030D-6E8A-4147-A177-3AD203B41FA5}">
                      <a16:colId xmlns:a16="http://schemas.microsoft.com/office/drawing/2014/main" val="4201132721"/>
                    </a:ext>
                  </a:extLst>
                </a:gridCol>
              </a:tblGrid>
              <a:tr h="130563">
                <a:tc gridSpan="4">
                  <a:txBody>
                    <a:bodyPr/>
                    <a:lstStyle/>
                    <a:p>
                      <a:pPr algn="ctr"/>
                      <a:r>
                        <a:rPr lang="en-US" sz="1400" kern="1200" dirty="0"/>
                        <a:t>Indicative balance sheet </a:t>
                      </a:r>
                      <a:endParaRPr lang="en-IN" sz="1400" b="1" dirty="0">
                        <a:solidFill>
                          <a:schemeClr val="tx1"/>
                        </a:solidFill>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hMerge="1">
                  <a:txBody>
                    <a:bodyPr/>
                    <a:lstStyle/>
                    <a:p>
                      <a:endParaRPr lang="en-IN" dirty="0"/>
                    </a:p>
                  </a:txBody>
                  <a:tcPr/>
                </a:tc>
                <a:tc hMerge="1">
                  <a:txBody>
                    <a:bodyPr/>
                    <a:lstStyle/>
                    <a:p>
                      <a:endParaRPr lang="en-IN" dirty="0"/>
                    </a:p>
                  </a:txBody>
                  <a:tcPr/>
                </a:tc>
                <a:tc hMerge="1">
                  <a:txBody>
                    <a:bodyPr/>
                    <a:lstStyle/>
                    <a:p>
                      <a:endParaRPr lang="en-IN" dirty="0"/>
                    </a:p>
                  </a:txBody>
                  <a:tcPr/>
                </a:tc>
                <a:extLst>
                  <a:ext uri="{0D108BD9-81ED-4DB2-BD59-A6C34878D82A}">
                    <a16:rowId xmlns:a16="http://schemas.microsoft.com/office/drawing/2014/main" val="3559449610"/>
                  </a:ext>
                </a:extLst>
              </a:tr>
              <a:tr h="279224">
                <a:tc>
                  <a:txBody>
                    <a:bodyPr/>
                    <a:lstStyle/>
                    <a:p>
                      <a:r>
                        <a:rPr lang="en-US" sz="1400" dirty="0"/>
                        <a:t>X Capital </a:t>
                      </a:r>
                      <a:endParaRPr lang="en-IN" sz="1400"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marL="0" algn="r" defTabSz="914400" rtl="0" eaLnBrk="1" latinLnBrk="0" hangingPunct="1"/>
                      <a:r>
                        <a:rPr lang="en-US" sz="1400" kern="1200" dirty="0"/>
                        <a:t>500</a:t>
                      </a:r>
                      <a:endParaRPr lang="en-IN" sz="1400" kern="1200" dirty="0">
                        <a:solidFill>
                          <a:schemeClr val="dk1"/>
                        </a:solidFill>
                        <a:latin typeface="+mj-lt"/>
                        <a:ea typeface="+mn-ea"/>
                        <a:cs typeface="+mn-cs"/>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r>
                        <a:rPr lang="en-US" sz="1400" dirty="0"/>
                        <a:t>Land (FMV 2,100)</a:t>
                      </a:r>
                      <a:endParaRPr lang="en-IN" sz="1400"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r"/>
                      <a:r>
                        <a:rPr lang="en-US" sz="1400" dirty="0"/>
                        <a:t>1,500</a:t>
                      </a:r>
                      <a:endParaRPr lang="en-IN" sz="1400"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83398401"/>
                  </a:ext>
                </a:extLst>
              </a:tr>
              <a:tr h="123225">
                <a:tc>
                  <a:txBody>
                    <a:bodyPr/>
                    <a:lstStyle/>
                    <a:p>
                      <a:r>
                        <a:rPr lang="en-US" sz="1400" dirty="0"/>
                        <a:t>Y Capital </a:t>
                      </a:r>
                      <a:endParaRPr lang="en-IN" sz="1400"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r"/>
                      <a:r>
                        <a:rPr lang="en-US" sz="1400" dirty="0"/>
                        <a:t>500</a:t>
                      </a:r>
                      <a:endParaRPr lang="en-IN" sz="1400"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en-IN" sz="1400"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r"/>
                      <a:endParaRPr lang="en-IN" sz="1400"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605612241"/>
                  </a:ext>
                </a:extLst>
              </a:tr>
              <a:tr h="123225">
                <a:tc>
                  <a:txBody>
                    <a:bodyPr/>
                    <a:lstStyle/>
                    <a:p>
                      <a:r>
                        <a:rPr lang="en-US" sz="1400" dirty="0"/>
                        <a:t>Z Capital </a:t>
                      </a:r>
                      <a:endParaRPr lang="en-IN" sz="1400"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r"/>
                      <a:r>
                        <a:rPr lang="en-US" sz="1400" dirty="0"/>
                        <a:t>500</a:t>
                      </a:r>
                      <a:endParaRPr lang="en-IN" sz="1400"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en-IN" sz="1400"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r"/>
                      <a:endParaRPr lang="en-IN" sz="1400"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789916417"/>
                  </a:ext>
                </a:extLst>
              </a:tr>
              <a:tr h="123225">
                <a:tc>
                  <a:txBody>
                    <a:bodyPr/>
                    <a:lstStyle/>
                    <a:p>
                      <a:r>
                        <a:rPr lang="en-US" sz="1400" b="1" dirty="0"/>
                        <a:t>Total </a:t>
                      </a:r>
                      <a:endParaRPr lang="en-IN" sz="1400" b="1"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r"/>
                      <a:r>
                        <a:rPr lang="en-US" sz="1400" b="1" dirty="0"/>
                        <a:t>1,500</a:t>
                      </a:r>
                      <a:endParaRPr lang="en-IN" sz="1400" b="1"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r>
                        <a:rPr lang="en-US" sz="1400" b="1" dirty="0"/>
                        <a:t>Total </a:t>
                      </a:r>
                      <a:endParaRPr lang="en-IN" sz="1400" b="1"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r"/>
                      <a:r>
                        <a:rPr lang="en-US" sz="1400" b="1" dirty="0"/>
                        <a:t>1,500</a:t>
                      </a:r>
                      <a:endParaRPr lang="en-IN" sz="1400" b="1"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191051555"/>
                  </a:ext>
                </a:extLst>
              </a:tr>
            </a:tbl>
          </a:graphicData>
        </a:graphic>
      </p:graphicFrame>
      <p:sp>
        <p:nvSpPr>
          <p:cNvPr id="18" name="Rectangle 17">
            <a:extLst>
              <a:ext uri="{FF2B5EF4-FFF2-40B4-BE49-F238E27FC236}">
                <a16:creationId xmlns:a16="http://schemas.microsoft.com/office/drawing/2014/main" id="{C33014B3-7C3A-438B-B1CF-3C2662882B00}"/>
              </a:ext>
            </a:extLst>
          </p:cNvPr>
          <p:cNvSpPr/>
          <p:nvPr/>
        </p:nvSpPr>
        <p:spPr>
          <a:xfrm>
            <a:off x="1809086" y="1848859"/>
            <a:ext cx="804549" cy="384476"/>
          </a:xfrm>
          <a:prstGeom prst="rect">
            <a:avLst/>
          </a:prstGeom>
          <a:no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defTabSz="781538">
              <a:defRPr/>
            </a:pPr>
            <a:r>
              <a:rPr lang="en-US" sz="1709" dirty="0">
                <a:solidFill>
                  <a:srgbClr val="000000"/>
                </a:solidFill>
                <a:latin typeface="+mj-lt"/>
              </a:rPr>
              <a:t>Y</a:t>
            </a:r>
            <a:endParaRPr lang="en-IN" sz="1709" dirty="0">
              <a:solidFill>
                <a:srgbClr val="000000"/>
              </a:solidFill>
              <a:latin typeface="+mj-lt"/>
            </a:endParaRPr>
          </a:p>
        </p:txBody>
      </p:sp>
      <p:pic>
        <p:nvPicPr>
          <p:cNvPr id="19" name="Graphic 18" descr="User">
            <a:extLst>
              <a:ext uri="{FF2B5EF4-FFF2-40B4-BE49-F238E27FC236}">
                <a16:creationId xmlns:a16="http://schemas.microsoft.com/office/drawing/2014/main" id="{52163408-3BC0-48C4-8882-7D3E3C82E263}"/>
              </a:ext>
            </a:extLst>
          </p:cNvPr>
          <p:cNvPicPr>
            <a:picLocks noChangeAspect="1"/>
          </p:cNvPicPr>
          <p:nvPr/>
        </p:nvPicPr>
        <p:blipFill>
          <a:blip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2025303" y="1424569"/>
            <a:ext cx="390781" cy="390781"/>
          </a:xfrm>
          <a:prstGeom prst="rect">
            <a:avLst/>
          </a:prstGeom>
        </p:spPr>
      </p:pic>
      <p:cxnSp>
        <p:nvCxnSpPr>
          <p:cNvPr id="20" name="Straight Arrow Connector 19">
            <a:extLst>
              <a:ext uri="{FF2B5EF4-FFF2-40B4-BE49-F238E27FC236}">
                <a16:creationId xmlns:a16="http://schemas.microsoft.com/office/drawing/2014/main" id="{373B12A2-E264-4FBA-AF30-9C7B672020BB}"/>
              </a:ext>
            </a:extLst>
          </p:cNvPr>
          <p:cNvCxnSpPr>
            <a:cxnSpLocks/>
          </p:cNvCxnSpPr>
          <p:nvPr/>
        </p:nvCxnSpPr>
        <p:spPr>
          <a:xfrm>
            <a:off x="2220694" y="2241201"/>
            <a:ext cx="0" cy="425851"/>
          </a:xfrm>
          <a:prstGeom prst="straightConnector1">
            <a:avLst/>
          </a:prstGeom>
          <a:ln w="19050">
            <a:solidFill>
              <a:schemeClr val="tx1"/>
            </a:solidFill>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7830364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42EADA-9628-4724-A748-58BB46011B4B}"/>
              </a:ext>
            </a:extLst>
          </p:cNvPr>
          <p:cNvSpPr>
            <a:spLocks noGrp="1"/>
          </p:cNvSpPr>
          <p:nvPr>
            <p:ph type="title"/>
          </p:nvPr>
        </p:nvSpPr>
        <p:spPr>
          <a:xfrm>
            <a:off x="435933" y="274638"/>
            <a:ext cx="8229600" cy="779462"/>
          </a:xfrm>
        </p:spPr>
        <p:txBody>
          <a:bodyPr vert="horz" lIns="0" tIns="0" rIns="0" bIns="0" rtlCol="0" anchor="ctr" anchorCtr="0">
            <a:normAutofit/>
          </a:bodyPr>
          <a:lstStyle/>
          <a:p>
            <a:r>
              <a:rPr lang="en-IN" sz="3000" dirty="0"/>
              <a:t>#2 – Cash pay out on retirement</a:t>
            </a:r>
          </a:p>
        </p:txBody>
      </p:sp>
      <p:sp>
        <p:nvSpPr>
          <p:cNvPr id="22" name="Content Placeholder 2">
            <a:extLst>
              <a:ext uri="{FF2B5EF4-FFF2-40B4-BE49-F238E27FC236}">
                <a16:creationId xmlns:a16="http://schemas.microsoft.com/office/drawing/2014/main" id="{4194A34B-F17C-48E7-A04C-5CE4EBB3CE74}"/>
              </a:ext>
            </a:extLst>
          </p:cNvPr>
          <p:cNvSpPr>
            <a:spLocks noGrp="1"/>
          </p:cNvSpPr>
          <p:nvPr>
            <p:ph idx="1"/>
          </p:nvPr>
        </p:nvSpPr>
        <p:spPr>
          <a:xfrm>
            <a:off x="435933" y="1188688"/>
            <a:ext cx="3790824" cy="3870055"/>
          </a:xfrm>
        </p:spPr>
        <p:txBody>
          <a:bodyPr>
            <a:normAutofit/>
          </a:bodyPr>
          <a:lstStyle/>
          <a:p>
            <a:pPr>
              <a:spcAft>
                <a:spcPts val="600"/>
              </a:spcAft>
              <a:buClr>
                <a:schemeClr val="tx1"/>
              </a:buClr>
            </a:pPr>
            <a:r>
              <a:rPr lang="en-US" sz="1400" b="1" dirty="0"/>
              <a:t>Tax implications under old regime</a:t>
            </a:r>
            <a:endParaRPr lang="en-IN" sz="1400" dirty="0"/>
          </a:p>
          <a:p>
            <a:pPr lvl="1">
              <a:spcAft>
                <a:spcPts val="600"/>
              </a:spcAft>
              <a:buClr>
                <a:schemeClr val="tx1"/>
              </a:buClr>
            </a:pPr>
            <a:r>
              <a:rPr lang="en-US" sz="1400" dirty="0"/>
              <a:t>Erstwhile s.45(4) provided for </a:t>
            </a:r>
            <a:r>
              <a:rPr lang="en-IN" sz="1400" dirty="0"/>
              <a:t>capital gains taxation in hands of firm, on transfer of capital asset to partners, by way of distribution, on dissolution or otherwise </a:t>
            </a:r>
            <a:endParaRPr lang="en-US" sz="1400" dirty="0"/>
          </a:p>
          <a:p>
            <a:pPr lvl="1">
              <a:spcAft>
                <a:spcPts val="600"/>
              </a:spcAft>
              <a:buClr>
                <a:schemeClr val="tx1"/>
              </a:buClr>
            </a:pPr>
            <a:r>
              <a:rPr lang="en-US" sz="1400" dirty="0"/>
              <a:t>Cash payment to settle account of retiring partner does not result in transfer of capital asset by firm</a:t>
            </a:r>
            <a:endParaRPr lang="en-IN" sz="1400" dirty="0"/>
          </a:p>
          <a:p>
            <a:pPr lvl="1">
              <a:spcAft>
                <a:spcPts val="600"/>
              </a:spcAft>
              <a:buClr>
                <a:schemeClr val="tx1"/>
              </a:buClr>
            </a:pPr>
            <a:r>
              <a:rPr lang="en-US" sz="1400" dirty="0"/>
              <a:t>Cost of land continues to be historical cost of 1,500</a:t>
            </a:r>
          </a:p>
          <a:p>
            <a:pPr lvl="1">
              <a:spcAft>
                <a:spcPts val="600"/>
              </a:spcAft>
              <a:buClr>
                <a:schemeClr val="tx1"/>
              </a:buClr>
            </a:pPr>
            <a:r>
              <a:rPr lang="en-US" sz="1400" dirty="0"/>
              <a:t>No taxation also in the hands of retiring partner as what he receives is always belonging to him</a:t>
            </a:r>
          </a:p>
        </p:txBody>
      </p:sp>
      <p:sp>
        <p:nvSpPr>
          <p:cNvPr id="5" name="Rectangle 4">
            <a:extLst>
              <a:ext uri="{FF2B5EF4-FFF2-40B4-BE49-F238E27FC236}">
                <a16:creationId xmlns:a16="http://schemas.microsoft.com/office/drawing/2014/main" id="{B2526708-4ACC-47D3-8769-87AE6448D33A}"/>
              </a:ext>
            </a:extLst>
          </p:cNvPr>
          <p:cNvSpPr/>
          <p:nvPr/>
        </p:nvSpPr>
        <p:spPr>
          <a:xfrm>
            <a:off x="567780" y="1858844"/>
            <a:ext cx="804549" cy="384476"/>
          </a:xfrm>
          <a:prstGeom prst="rect">
            <a:avLst/>
          </a:prstGeom>
          <a:no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defTabSz="781538">
              <a:defRPr/>
            </a:pPr>
            <a:endParaRPr lang="en-IN" sz="1709" dirty="0">
              <a:solidFill>
                <a:srgbClr val="000000"/>
              </a:solidFill>
            </a:endParaRPr>
          </a:p>
        </p:txBody>
      </p:sp>
      <p:cxnSp>
        <p:nvCxnSpPr>
          <p:cNvPr id="8" name="Straight Connector 7">
            <a:extLst>
              <a:ext uri="{FF2B5EF4-FFF2-40B4-BE49-F238E27FC236}">
                <a16:creationId xmlns:a16="http://schemas.microsoft.com/office/drawing/2014/main" id="{5B7FC8F7-0066-441A-B250-FCCA11017980}"/>
              </a:ext>
            </a:extLst>
          </p:cNvPr>
          <p:cNvCxnSpPr>
            <a:cxnSpLocks/>
          </p:cNvCxnSpPr>
          <p:nvPr/>
        </p:nvCxnSpPr>
        <p:spPr>
          <a:xfrm>
            <a:off x="4303186" y="1119592"/>
            <a:ext cx="0" cy="4938308"/>
          </a:xfrm>
          <a:prstGeom prst="line">
            <a:avLst/>
          </a:prstGeom>
          <a:ln w="9525">
            <a:solidFill>
              <a:schemeClr val="accent1"/>
            </a:solidFill>
            <a:tailEnd type="none"/>
          </a:ln>
        </p:spPr>
        <p:style>
          <a:lnRef idx="1">
            <a:schemeClr val="accent1"/>
          </a:lnRef>
          <a:fillRef idx="0">
            <a:schemeClr val="accent1"/>
          </a:fillRef>
          <a:effectRef idx="0">
            <a:schemeClr val="accent1"/>
          </a:effectRef>
          <a:fontRef idx="minor">
            <a:schemeClr val="tx1"/>
          </a:fontRef>
        </p:style>
      </p:cxnSp>
      <p:sp>
        <p:nvSpPr>
          <p:cNvPr id="21" name="Content Placeholder 2">
            <a:extLst>
              <a:ext uri="{FF2B5EF4-FFF2-40B4-BE49-F238E27FC236}">
                <a16:creationId xmlns:a16="http://schemas.microsoft.com/office/drawing/2014/main" id="{463EB975-F71F-4B18-869D-355C30FA0F66}"/>
              </a:ext>
            </a:extLst>
          </p:cNvPr>
          <p:cNvSpPr txBox="1">
            <a:spLocks/>
          </p:cNvSpPr>
          <p:nvPr/>
        </p:nvSpPr>
        <p:spPr>
          <a:xfrm>
            <a:off x="4303186" y="5071534"/>
            <a:ext cx="4383616" cy="1143000"/>
          </a:xfrm>
          <a:prstGeom prst="rect">
            <a:avLst/>
          </a:prstGeom>
        </p:spPr>
        <p:txBody>
          <a:bodyPr vert="horz" lIns="0" tIns="0" rIns="0" bIns="0" rtlCol="0" anchor="t" anchorCtr="0">
            <a:normAutofit/>
          </a:bodyPr>
          <a:lstStyle>
            <a:lvl1pPr marL="342900" indent="-342900" algn="l" defTabSz="914400" rtl="0" eaLnBrk="1" latinLnBrk="0" hangingPunct="1">
              <a:spcBef>
                <a:spcPct val="20000"/>
              </a:spcBef>
              <a:buClr>
                <a:schemeClr val="accent2"/>
              </a:buClr>
              <a:buSzPct val="70000"/>
              <a:buFont typeface="Arial" pitchFamily="34" charset="0"/>
              <a:buChar char="►"/>
              <a:defRPr sz="1709" kern="1200">
                <a:solidFill>
                  <a:schemeClr val="bg1">
                    <a:lumMod val="50000"/>
                  </a:schemeClr>
                </a:solidFill>
                <a:latin typeface="+mn-lt"/>
                <a:ea typeface="+mn-ea"/>
                <a:cs typeface="+mn-cs"/>
              </a:defRPr>
            </a:lvl1pPr>
            <a:lvl2pPr marL="709613" indent="-354013" algn="l" defTabSz="914400" rtl="0" eaLnBrk="1" latinLnBrk="0" hangingPunct="1">
              <a:spcBef>
                <a:spcPct val="20000"/>
              </a:spcBef>
              <a:buClr>
                <a:schemeClr val="accent2"/>
              </a:buClr>
              <a:buSzPct val="70000"/>
              <a:buFont typeface="Arial" pitchFamily="34" charset="0"/>
              <a:buChar char="►"/>
              <a:defRPr sz="1709" kern="1200">
                <a:solidFill>
                  <a:schemeClr val="bg1">
                    <a:lumMod val="50000"/>
                  </a:schemeClr>
                </a:solidFill>
                <a:latin typeface="+mn-lt"/>
                <a:ea typeface="+mn-ea"/>
                <a:cs typeface="+mn-cs"/>
              </a:defRPr>
            </a:lvl2pPr>
            <a:lvl3pPr marL="1077913" indent="-354013" algn="l" defTabSz="914400" rtl="0" eaLnBrk="1" latinLnBrk="0" hangingPunct="1">
              <a:spcBef>
                <a:spcPct val="20000"/>
              </a:spcBef>
              <a:buClr>
                <a:schemeClr val="accent2"/>
              </a:buClr>
              <a:buSzPct val="70000"/>
              <a:buFont typeface="Arial" pitchFamily="34" charset="0"/>
              <a:buChar char="►"/>
              <a:defRPr sz="1709" kern="1200">
                <a:solidFill>
                  <a:schemeClr val="bg1">
                    <a:lumMod val="50000"/>
                  </a:schemeClr>
                </a:solidFill>
                <a:latin typeface="+mn-lt"/>
                <a:ea typeface="+mn-ea"/>
                <a:cs typeface="+mn-cs"/>
              </a:defRPr>
            </a:lvl3pPr>
            <a:lvl4pPr marL="1433513" indent="-355600" algn="l" defTabSz="914400" rtl="0" eaLnBrk="1" latinLnBrk="0" hangingPunct="1">
              <a:spcBef>
                <a:spcPct val="20000"/>
              </a:spcBef>
              <a:buClr>
                <a:schemeClr val="accent2"/>
              </a:buClr>
              <a:buSzPct val="70000"/>
              <a:buFont typeface="Arial" pitchFamily="34" charset="0"/>
              <a:buChar char="►"/>
              <a:defRPr sz="1709" kern="1200">
                <a:solidFill>
                  <a:schemeClr val="bg1">
                    <a:lumMod val="50000"/>
                  </a:schemeClr>
                </a:solidFill>
                <a:latin typeface="+mn-lt"/>
                <a:ea typeface="+mn-ea"/>
                <a:cs typeface="+mn-cs"/>
              </a:defRPr>
            </a:lvl4pPr>
            <a:lvl5pPr marL="1787525" indent="-354013" algn="l" defTabSz="914400" rtl="0" eaLnBrk="1" latinLnBrk="0" hangingPunct="1">
              <a:spcBef>
                <a:spcPct val="20000"/>
              </a:spcBef>
              <a:buClr>
                <a:schemeClr val="accent2"/>
              </a:buClr>
              <a:buSzPct val="70000"/>
              <a:buFont typeface="Arial" pitchFamily="34" charset="0"/>
              <a:buChar char="►"/>
              <a:defRPr sz="1709" kern="1200">
                <a:solidFill>
                  <a:schemeClr val="bg1">
                    <a:lumMod val="50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1">
              <a:spcAft>
                <a:spcPts val="513"/>
              </a:spcAft>
            </a:pPr>
            <a:endParaRPr lang="en-IN" sz="1368" dirty="0"/>
          </a:p>
          <a:p>
            <a:pPr lvl="1">
              <a:spcAft>
                <a:spcPts val="513"/>
              </a:spcAft>
            </a:pPr>
            <a:endParaRPr lang="en-IN" sz="1368" dirty="0"/>
          </a:p>
        </p:txBody>
      </p:sp>
      <p:sp>
        <p:nvSpPr>
          <p:cNvPr id="23" name="Content Placeholder 2">
            <a:extLst>
              <a:ext uri="{FF2B5EF4-FFF2-40B4-BE49-F238E27FC236}">
                <a16:creationId xmlns:a16="http://schemas.microsoft.com/office/drawing/2014/main" id="{A187EAD6-BF38-4E7C-AB8E-F6CE0B7EBB35}"/>
              </a:ext>
            </a:extLst>
          </p:cNvPr>
          <p:cNvSpPr txBox="1">
            <a:spLocks/>
          </p:cNvSpPr>
          <p:nvPr/>
        </p:nvSpPr>
        <p:spPr>
          <a:xfrm>
            <a:off x="4379608" y="1188688"/>
            <a:ext cx="4307192" cy="5025846"/>
          </a:xfrm>
          <a:prstGeom prst="rect">
            <a:avLst/>
          </a:prstGeom>
        </p:spPr>
        <p:txBody>
          <a:bodyPr vert="horz" lIns="0" tIns="0" rIns="0" bIns="0" rtlCol="0" anchor="t" anchorCtr="0">
            <a:noAutofit/>
          </a:bodyPr>
          <a:lstStyle>
            <a:lvl1pPr marL="342900" indent="-342900" algn="l" defTabSz="914400" rtl="0" eaLnBrk="1" latinLnBrk="0" hangingPunct="1">
              <a:spcBef>
                <a:spcPct val="20000"/>
              </a:spcBef>
              <a:buClr>
                <a:schemeClr val="accent2"/>
              </a:buClr>
              <a:buSzPct val="70000"/>
              <a:buFont typeface="Arial" pitchFamily="34" charset="0"/>
              <a:buChar char="►"/>
              <a:defRPr sz="1709" kern="1200">
                <a:solidFill>
                  <a:schemeClr val="bg1">
                    <a:lumMod val="50000"/>
                  </a:schemeClr>
                </a:solidFill>
                <a:latin typeface="+mn-lt"/>
                <a:ea typeface="+mn-ea"/>
                <a:cs typeface="+mn-cs"/>
              </a:defRPr>
            </a:lvl1pPr>
            <a:lvl2pPr marL="709613" indent="-354013" algn="l" defTabSz="914400" rtl="0" eaLnBrk="1" latinLnBrk="0" hangingPunct="1">
              <a:spcBef>
                <a:spcPct val="20000"/>
              </a:spcBef>
              <a:buClr>
                <a:schemeClr val="accent2"/>
              </a:buClr>
              <a:buSzPct val="70000"/>
              <a:buFont typeface="Arial" pitchFamily="34" charset="0"/>
              <a:buChar char="►"/>
              <a:defRPr sz="1709" kern="1200">
                <a:solidFill>
                  <a:schemeClr val="bg1">
                    <a:lumMod val="50000"/>
                  </a:schemeClr>
                </a:solidFill>
                <a:latin typeface="+mn-lt"/>
                <a:ea typeface="+mn-ea"/>
                <a:cs typeface="+mn-cs"/>
              </a:defRPr>
            </a:lvl2pPr>
            <a:lvl3pPr marL="1077913" indent="-354013" algn="l" defTabSz="914400" rtl="0" eaLnBrk="1" latinLnBrk="0" hangingPunct="1">
              <a:spcBef>
                <a:spcPct val="20000"/>
              </a:spcBef>
              <a:buClr>
                <a:schemeClr val="accent2"/>
              </a:buClr>
              <a:buSzPct val="70000"/>
              <a:buFont typeface="Arial" pitchFamily="34" charset="0"/>
              <a:buChar char="►"/>
              <a:defRPr sz="1709" kern="1200">
                <a:solidFill>
                  <a:schemeClr val="bg1">
                    <a:lumMod val="50000"/>
                  </a:schemeClr>
                </a:solidFill>
                <a:latin typeface="+mn-lt"/>
                <a:ea typeface="+mn-ea"/>
                <a:cs typeface="+mn-cs"/>
              </a:defRPr>
            </a:lvl3pPr>
            <a:lvl4pPr marL="1433513" indent="-355600" algn="l" defTabSz="914400" rtl="0" eaLnBrk="1" latinLnBrk="0" hangingPunct="1">
              <a:spcBef>
                <a:spcPct val="20000"/>
              </a:spcBef>
              <a:buClr>
                <a:schemeClr val="accent2"/>
              </a:buClr>
              <a:buSzPct val="70000"/>
              <a:buFont typeface="Arial" pitchFamily="34" charset="0"/>
              <a:buChar char="►"/>
              <a:defRPr sz="1709" kern="1200">
                <a:solidFill>
                  <a:schemeClr val="bg1">
                    <a:lumMod val="50000"/>
                  </a:schemeClr>
                </a:solidFill>
                <a:latin typeface="+mn-lt"/>
                <a:ea typeface="+mn-ea"/>
                <a:cs typeface="+mn-cs"/>
              </a:defRPr>
            </a:lvl4pPr>
            <a:lvl5pPr marL="1787525" indent="-354013" algn="l" defTabSz="914400" rtl="0" eaLnBrk="1" latinLnBrk="0" hangingPunct="1">
              <a:spcBef>
                <a:spcPct val="20000"/>
              </a:spcBef>
              <a:buClr>
                <a:schemeClr val="accent2"/>
              </a:buClr>
              <a:buSzPct val="70000"/>
              <a:buFont typeface="Arial" pitchFamily="34" charset="0"/>
              <a:buChar char="►"/>
              <a:defRPr sz="1709" kern="1200">
                <a:solidFill>
                  <a:schemeClr val="bg1">
                    <a:lumMod val="50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spcBef>
                <a:spcPts val="0"/>
              </a:spcBef>
              <a:spcAft>
                <a:spcPts val="600"/>
              </a:spcAft>
              <a:buClr>
                <a:schemeClr val="tx1"/>
              </a:buClr>
            </a:pPr>
            <a:r>
              <a:rPr lang="en-US" sz="1400" b="1" dirty="0">
                <a:solidFill>
                  <a:schemeClr val="tx1"/>
                </a:solidFill>
                <a:latin typeface="+mj-lt"/>
              </a:rPr>
              <a:t>Tax implications under new regime</a:t>
            </a:r>
          </a:p>
          <a:p>
            <a:pPr lvl="1">
              <a:spcBef>
                <a:spcPts val="0"/>
              </a:spcBef>
              <a:spcAft>
                <a:spcPts val="600"/>
              </a:spcAft>
              <a:buClr>
                <a:schemeClr val="tx1"/>
              </a:buClr>
            </a:pPr>
            <a:endParaRPr lang="en-US" sz="1400" b="1" dirty="0">
              <a:solidFill>
                <a:schemeClr val="tx1"/>
              </a:solidFill>
              <a:latin typeface="+mj-lt"/>
            </a:endParaRPr>
          </a:p>
          <a:p>
            <a:pPr lvl="1">
              <a:spcBef>
                <a:spcPts val="0"/>
              </a:spcBef>
              <a:spcAft>
                <a:spcPts val="600"/>
              </a:spcAft>
              <a:buClr>
                <a:schemeClr val="tx1"/>
              </a:buClr>
            </a:pPr>
            <a:endParaRPr lang="en-US" sz="1400" b="1" dirty="0">
              <a:solidFill>
                <a:schemeClr val="tx1"/>
              </a:solidFill>
              <a:latin typeface="+mj-lt"/>
            </a:endParaRPr>
          </a:p>
          <a:p>
            <a:pPr>
              <a:spcBef>
                <a:spcPts val="0"/>
              </a:spcBef>
              <a:spcAft>
                <a:spcPts val="600"/>
              </a:spcAft>
              <a:buClr>
                <a:schemeClr val="tx1"/>
              </a:buClr>
            </a:pPr>
            <a:endParaRPr lang="en-US" sz="1400" b="1" dirty="0">
              <a:solidFill>
                <a:schemeClr val="tx1"/>
              </a:solidFill>
              <a:latin typeface="+mj-lt"/>
            </a:endParaRPr>
          </a:p>
          <a:p>
            <a:pPr>
              <a:spcBef>
                <a:spcPts val="0"/>
              </a:spcBef>
              <a:spcAft>
                <a:spcPts val="600"/>
              </a:spcAft>
              <a:buClr>
                <a:schemeClr val="tx1"/>
              </a:buClr>
            </a:pPr>
            <a:endParaRPr lang="en-US" sz="1400" b="1" dirty="0">
              <a:solidFill>
                <a:schemeClr val="tx1"/>
              </a:solidFill>
              <a:latin typeface="+mj-lt"/>
            </a:endParaRPr>
          </a:p>
          <a:p>
            <a:pPr>
              <a:spcBef>
                <a:spcPts val="0"/>
              </a:spcBef>
              <a:spcAft>
                <a:spcPts val="600"/>
              </a:spcAft>
              <a:buClr>
                <a:schemeClr val="tx1"/>
              </a:buClr>
            </a:pPr>
            <a:endParaRPr lang="en-US" sz="1400" b="1" dirty="0">
              <a:solidFill>
                <a:schemeClr val="tx1"/>
              </a:solidFill>
              <a:latin typeface="+mj-lt"/>
            </a:endParaRPr>
          </a:p>
          <a:p>
            <a:pPr>
              <a:spcBef>
                <a:spcPts val="0"/>
              </a:spcBef>
              <a:spcAft>
                <a:spcPts val="600"/>
              </a:spcAft>
              <a:buClr>
                <a:schemeClr val="tx1"/>
              </a:buClr>
            </a:pPr>
            <a:endParaRPr lang="en-US" sz="1400" b="1" dirty="0">
              <a:solidFill>
                <a:schemeClr val="tx1"/>
              </a:solidFill>
              <a:latin typeface="+mj-lt"/>
            </a:endParaRPr>
          </a:p>
          <a:p>
            <a:pPr>
              <a:spcBef>
                <a:spcPts val="0"/>
              </a:spcBef>
              <a:spcAft>
                <a:spcPts val="600"/>
              </a:spcAft>
              <a:buClr>
                <a:schemeClr val="tx1"/>
              </a:buClr>
            </a:pPr>
            <a:endParaRPr lang="en-US" sz="1400" b="1" dirty="0">
              <a:solidFill>
                <a:schemeClr val="tx1"/>
              </a:solidFill>
              <a:latin typeface="+mj-lt"/>
            </a:endParaRPr>
          </a:p>
          <a:p>
            <a:pPr>
              <a:lnSpc>
                <a:spcPct val="120000"/>
              </a:lnSpc>
              <a:spcBef>
                <a:spcPts val="0"/>
              </a:spcBef>
              <a:spcAft>
                <a:spcPts val="600"/>
              </a:spcAft>
              <a:buClr>
                <a:schemeClr val="tx1"/>
              </a:buClr>
            </a:pPr>
            <a:r>
              <a:rPr lang="en-IN" sz="1400" dirty="0">
                <a:solidFill>
                  <a:schemeClr val="tx1"/>
                </a:solidFill>
                <a:latin typeface="+mj-lt"/>
              </a:rPr>
              <a:t>S.9B does not trigger as no capital asset/SIT is distributed to partner </a:t>
            </a:r>
          </a:p>
          <a:p>
            <a:pPr>
              <a:lnSpc>
                <a:spcPct val="120000"/>
              </a:lnSpc>
              <a:spcBef>
                <a:spcPts val="0"/>
              </a:spcBef>
              <a:spcAft>
                <a:spcPts val="600"/>
              </a:spcAft>
              <a:buClr>
                <a:schemeClr val="tx1"/>
              </a:buClr>
            </a:pPr>
            <a:r>
              <a:rPr lang="en-IN" sz="1400" dirty="0">
                <a:solidFill>
                  <a:schemeClr val="tx1"/>
                </a:solidFill>
                <a:latin typeface="+mj-lt"/>
              </a:rPr>
              <a:t>Amount of 200 is attributed to revaluation of land</a:t>
            </a:r>
          </a:p>
          <a:p>
            <a:pPr lvl="1">
              <a:lnSpc>
                <a:spcPct val="120000"/>
              </a:lnSpc>
              <a:spcBef>
                <a:spcPts val="0"/>
              </a:spcBef>
              <a:spcAft>
                <a:spcPts val="600"/>
              </a:spcAft>
              <a:buClr>
                <a:schemeClr val="tx1"/>
              </a:buClr>
            </a:pPr>
            <a:r>
              <a:rPr lang="en-IN" sz="1400" dirty="0">
                <a:solidFill>
                  <a:schemeClr val="tx1"/>
                </a:solidFill>
                <a:latin typeface="+mj-lt"/>
              </a:rPr>
              <a:t>S.48(iii) - Reduce 200 from sale consideration on transfer of land in future by firm</a:t>
            </a:r>
          </a:p>
          <a:p>
            <a:pPr lvl="1">
              <a:lnSpc>
                <a:spcPct val="120000"/>
              </a:lnSpc>
              <a:spcBef>
                <a:spcPts val="0"/>
              </a:spcBef>
              <a:spcAft>
                <a:spcPts val="600"/>
              </a:spcAft>
              <a:buClr>
                <a:schemeClr val="tx1"/>
              </a:buClr>
            </a:pPr>
            <a:r>
              <a:rPr lang="en-IN" sz="1400" dirty="0">
                <a:solidFill>
                  <a:schemeClr val="tx1"/>
                </a:solidFill>
                <a:latin typeface="+mj-lt"/>
              </a:rPr>
              <a:t>Say, if firm sells land for 2,100, cost of acquisition (ignoring indexation) is 1,500 and amount attributed is 200, net CG = 400</a:t>
            </a:r>
          </a:p>
        </p:txBody>
      </p:sp>
      <p:graphicFrame>
        <p:nvGraphicFramePr>
          <p:cNvPr id="24" name="Table 8">
            <a:extLst>
              <a:ext uri="{FF2B5EF4-FFF2-40B4-BE49-F238E27FC236}">
                <a16:creationId xmlns:a16="http://schemas.microsoft.com/office/drawing/2014/main" id="{21D65E0C-BBDA-407D-AA75-93E91C85ECCA}"/>
              </a:ext>
            </a:extLst>
          </p:cNvPr>
          <p:cNvGraphicFramePr>
            <a:graphicFrameLocks/>
          </p:cNvGraphicFramePr>
          <p:nvPr>
            <p:extLst>
              <p:ext uri="{D42A27DB-BD31-4B8C-83A1-F6EECF244321}">
                <p14:modId xmlns:p14="http://schemas.microsoft.com/office/powerpoint/2010/main" val="1392384486"/>
              </p:ext>
            </p:extLst>
          </p:nvPr>
        </p:nvGraphicFramePr>
        <p:xfrm>
          <a:off x="4745467" y="1476068"/>
          <a:ext cx="3920066" cy="1950720"/>
        </p:xfrm>
        <a:graphic>
          <a:graphicData uri="http://schemas.openxmlformats.org/drawingml/2006/table">
            <a:tbl>
              <a:tblPr firstRow="1" bandRow="1">
                <a:tableStyleId>{8A107856-5554-42FB-B03E-39F5DBC370BA}</a:tableStyleId>
              </a:tblPr>
              <a:tblGrid>
                <a:gridCol w="2272021">
                  <a:extLst>
                    <a:ext uri="{9D8B030D-6E8A-4147-A177-3AD203B41FA5}">
                      <a16:colId xmlns:a16="http://schemas.microsoft.com/office/drawing/2014/main" val="3677949671"/>
                    </a:ext>
                  </a:extLst>
                </a:gridCol>
                <a:gridCol w="797442">
                  <a:extLst>
                    <a:ext uri="{9D8B030D-6E8A-4147-A177-3AD203B41FA5}">
                      <a16:colId xmlns:a16="http://schemas.microsoft.com/office/drawing/2014/main" val="3044552908"/>
                    </a:ext>
                  </a:extLst>
                </a:gridCol>
                <a:gridCol w="850603">
                  <a:extLst>
                    <a:ext uri="{9D8B030D-6E8A-4147-A177-3AD203B41FA5}">
                      <a16:colId xmlns:a16="http://schemas.microsoft.com/office/drawing/2014/main" val="877364993"/>
                    </a:ext>
                  </a:extLst>
                </a:gridCol>
              </a:tblGrid>
              <a:tr h="0">
                <a:tc>
                  <a:txBody>
                    <a:bodyPr/>
                    <a:lstStyle/>
                    <a:p>
                      <a:pPr algn="l"/>
                      <a:r>
                        <a:rPr lang="en-IN" sz="1400" dirty="0"/>
                        <a:t>Particulars</a:t>
                      </a:r>
                      <a:endParaRPr lang="en-IN" sz="1400" dirty="0">
                        <a:solidFill>
                          <a:schemeClr val="tx1"/>
                        </a:solidFill>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400" dirty="0"/>
                        <a:t>S.9B</a:t>
                      </a:r>
                      <a:endParaRPr lang="en-IN" sz="1400" dirty="0">
                        <a:solidFill>
                          <a:schemeClr val="tx1"/>
                        </a:solidFill>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400" dirty="0"/>
                        <a:t>S.45(4)</a:t>
                      </a:r>
                      <a:endParaRPr lang="en-IN" sz="1400" dirty="0">
                        <a:solidFill>
                          <a:schemeClr val="tx1"/>
                        </a:solidFill>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75848939"/>
                  </a:ext>
                </a:extLst>
              </a:tr>
              <a:tr h="0">
                <a:tc>
                  <a:txBody>
                    <a:bodyPr/>
                    <a:lstStyle/>
                    <a:p>
                      <a:pPr algn="l"/>
                      <a:r>
                        <a:rPr lang="en-IN" sz="1400" dirty="0"/>
                        <a:t>Money received (B)</a:t>
                      </a:r>
                      <a:endParaRPr lang="en-IN" sz="1400" dirty="0">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400" dirty="0"/>
                        <a:t>N.A</a:t>
                      </a:r>
                      <a:endParaRPr lang="en-IN" sz="1400" dirty="0">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400" dirty="0"/>
                        <a:t>700</a:t>
                      </a:r>
                      <a:endParaRPr lang="en-IN" sz="1400" dirty="0">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690333528"/>
                  </a:ext>
                </a:extLst>
              </a:tr>
              <a:tr h="150180">
                <a:tc>
                  <a:txBody>
                    <a:bodyPr/>
                    <a:lstStyle/>
                    <a:p>
                      <a:pPr algn="l"/>
                      <a:r>
                        <a:rPr lang="en-IN" sz="1400" dirty="0"/>
                        <a:t>FMV of capital asset received (C)</a:t>
                      </a:r>
                      <a:endParaRPr lang="en-IN" sz="1400" dirty="0">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400" dirty="0"/>
                        <a:t>N.A</a:t>
                      </a:r>
                      <a:endParaRPr lang="en-IN" sz="1400" dirty="0">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400" dirty="0"/>
                        <a:t>N.A.</a:t>
                      </a:r>
                      <a:endParaRPr lang="en-IN" sz="1400" dirty="0">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209636837"/>
                  </a:ext>
                </a:extLst>
              </a:tr>
              <a:tr h="0">
                <a:tc>
                  <a:txBody>
                    <a:bodyPr/>
                    <a:lstStyle/>
                    <a:p>
                      <a:pPr algn="l"/>
                      <a:r>
                        <a:rPr lang="en-IN" sz="1400" dirty="0"/>
                        <a:t>Capital balance (D) </a:t>
                      </a:r>
                      <a:endParaRPr lang="en-IN" sz="1400" dirty="0">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400" dirty="0"/>
                        <a:t>N.A</a:t>
                      </a:r>
                      <a:endParaRPr lang="en-IN" sz="1400" dirty="0">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400" dirty="0"/>
                        <a:t>(500)</a:t>
                      </a:r>
                      <a:endParaRPr lang="en-IN" sz="1400" dirty="0">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422099382"/>
                  </a:ext>
                </a:extLst>
              </a:tr>
              <a:tr h="150180">
                <a:tc>
                  <a:txBody>
                    <a:bodyPr/>
                    <a:lstStyle/>
                    <a:p>
                      <a:pPr algn="l"/>
                      <a:r>
                        <a:rPr lang="en-IN" sz="1400" dirty="0"/>
                        <a:t>Capital gains in hands of firm (A)</a:t>
                      </a:r>
                      <a:endParaRPr lang="en-IN" sz="1400" dirty="0">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400" dirty="0"/>
                        <a:t>N.A</a:t>
                      </a:r>
                      <a:endParaRPr lang="en-IN" sz="1400" dirty="0">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400" dirty="0"/>
                        <a:t>200</a:t>
                      </a:r>
                      <a:endParaRPr lang="en-IN" sz="1400" dirty="0">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947528945"/>
                  </a:ext>
                </a:extLst>
              </a:tr>
            </a:tbl>
          </a:graphicData>
        </a:graphic>
      </p:graphicFrame>
    </p:spTree>
    <p:extLst>
      <p:ext uri="{BB962C8B-B14F-4D97-AF65-F5344CB8AC3E}">
        <p14:creationId xmlns:p14="http://schemas.microsoft.com/office/powerpoint/2010/main" val="199320206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42EADA-9628-4724-A748-58BB46011B4B}"/>
              </a:ext>
            </a:extLst>
          </p:cNvPr>
          <p:cNvSpPr>
            <a:spLocks noGrp="1"/>
          </p:cNvSpPr>
          <p:nvPr>
            <p:ph type="title"/>
          </p:nvPr>
        </p:nvSpPr>
        <p:spPr/>
        <p:txBody>
          <a:bodyPr vert="horz" lIns="0" tIns="0" rIns="0" bIns="0" rtlCol="0" anchor="ctr" anchorCtr="0">
            <a:normAutofit/>
          </a:bodyPr>
          <a:lstStyle/>
          <a:p>
            <a:r>
              <a:rPr lang="en-IN" sz="3000" dirty="0"/>
              <a:t>#3 – Distribution of capital asset on retirement</a:t>
            </a:r>
          </a:p>
        </p:txBody>
      </p:sp>
      <p:sp>
        <p:nvSpPr>
          <p:cNvPr id="3" name="Content Placeholder 2">
            <a:extLst>
              <a:ext uri="{FF2B5EF4-FFF2-40B4-BE49-F238E27FC236}">
                <a16:creationId xmlns:a16="http://schemas.microsoft.com/office/drawing/2014/main" id="{2090071D-918D-4DDA-8048-B5C24D9FAA6F}"/>
              </a:ext>
            </a:extLst>
          </p:cNvPr>
          <p:cNvSpPr>
            <a:spLocks noGrp="1"/>
          </p:cNvSpPr>
          <p:nvPr>
            <p:ph idx="1"/>
          </p:nvPr>
        </p:nvSpPr>
        <p:spPr>
          <a:xfrm>
            <a:off x="4303186" y="1138336"/>
            <a:ext cx="4383616" cy="5104740"/>
          </a:xfrm>
        </p:spPr>
        <p:txBody>
          <a:bodyPr>
            <a:normAutofit lnSpcReduction="10000"/>
          </a:bodyPr>
          <a:lstStyle/>
          <a:p>
            <a:pPr lvl="0">
              <a:spcAft>
                <a:spcPts val="600"/>
              </a:spcAft>
              <a:buClr>
                <a:schemeClr val="tx1"/>
              </a:buClr>
            </a:pPr>
            <a:r>
              <a:rPr lang="en-US" sz="1600" dirty="0"/>
              <a:t>Facts are same as #2, however, X’s account is settled by distribution of one-third land against his capital balance of 500</a:t>
            </a:r>
            <a:endParaRPr lang="en-IN" sz="1600" dirty="0"/>
          </a:p>
          <a:p>
            <a:pPr lvl="1">
              <a:spcAft>
                <a:spcPts val="600"/>
              </a:spcAft>
              <a:buClr>
                <a:schemeClr val="tx1"/>
              </a:buClr>
            </a:pPr>
            <a:r>
              <a:rPr lang="en-US" sz="1600" dirty="0"/>
              <a:t>FMV of one-third land is 700 (2,100 x 1/3), which is represented by capital of 500 plus 1/3rd share in value appreciation of 600</a:t>
            </a:r>
          </a:p>
          <a:p>
            <a:pPr>
              <a:spcAft>
                <a:spcPts val="600"/>
              </a:spcAft>
              <a:buClr>
                <a:schemeClr val="tx1"/>
              </a:buClr>
            </a:pPr>
            <a:r>
              <a:rPr lang="en-US" sz="1600" b="1" dirty="0"/>
              <a:t>Tax implications under old regime</a:t>
            </a:r>
            <a:endParaRPr lang="en-IN" sz="1600" dirty="0"/>
          </a:p>
          <a:p>
            <a:pPr lvl="1">
              <a:spcAft>
                <a:spcPts val="600"/>
              </a:spcAft>
              <a:buClr>
                <a:schemeClr val="tx1"/>
              </a:buClr>
            </a:pPr>
            <a:r>
              <a:rPr lang="en-US" sz="1600" dirty="0"/>
              <a:t>Judicial conflict whether distribution of capital asset on retirement is covered by old s.45(4) </a:t>
            </a:r>
          </a:p>
          <a:p>
            <a:pPr lvl="1">
              <a:spcAft>
                <a:spcPts val="600"/>
              </a:spcAft>
              <a:buClr>
                <a:schemeClr val="tx1"/>
              </a:buClr>
            </a:pPr>
            <a:r>
              <a:rPr lang="en-US" sz="1600" dirty="0"/>
              <a:t>If old s.45(4) </a:t>
            </a:r>
            <a:r>
              <a:rPr lang="en-IN" sz="1600" dirty="0"/>
              <a:t>applies, firm pays tax on capital gains of 200 (ignoring indexation)</a:t>
            </a:r>
          </a:p>
          <a:p>
            <a:pPr lvl="1">
              <a:spcAft>
                <a:spcPts val="600"/>
              </a:spcAft>
              <a:buClr>
                <a:schemeClr val="tx1"/>
              </a:buClr>
            </a:pPr>
            <a:r>
              <a:rPr lang="en-US" sz="1600" dirty="0"/>
              <a:t>Cost of remaining two-third land continues to be historical cost of 1,000</a:t>
            </a:r>
          </a:p>
          <a:p>
            <a:pPr lvl="1">
              <a:spcAft>
                <a:spcPts val="600"/>
              </a:spcAft>
              <a:buClr>
                <a:schemeClr val="tx1"/>
              </a:buClr>
            </a:pPr>
            <a:r>
              <a:rPr lang="en-US" sz="1600" dirty="0"/>
              <a:t>No separate taxation in the hands of retiring partner.</a:t>
            </a:r>
          </a:p>
        </p:txBody>
      </p:sp>
      <p:cxnSp>
        <p:nvCxnSpPr>
          <p:cNvPr id="8" name="Straight Connector 7">
            <a:extLst>
              <a:ext uri="{FF2B5EF4-FFF2-40B4-BE49-F238E27FC236}">
                <a16:creationId xmlns:a16="http://schemas.microsoft.com/office/drawing/2014/main" id="{5B7FC8F7-0066-441A-B250-FCCA11017980}"/>
              </a:ext>
            </a:extLst>
          </p:cNvPr>
          <p:cNvCxnSpPr>
            <a:cxnSpLocks/>
          </p:cNvCxnSpPr>
          <p:nvPr/>
        </p:nvCxnSpPr>
        <p:spPr>
          <a:xfrm>
            <a:off x="4204340" y="1422892"/>
            <a:ext cx="0" cy="4474199"/>
          </a:xfrm>
          <a:prstGeom prst="line">
            <a:avLst/>
          </a:prstGeom>
          <a:ln w="9525">
            <a:solidFill>
              <a:schemeClr val="accent1"/>
            </a:solidFill>
            <a:tailEnd type="none"/>
          </a:ln>
        </p:spPr>
        <p:style>
          <a:lnRef idx="1">
            <a:schemeClr val="accent1"/>
          </a:lnRef>
          <a:fillRef idx="0">
            <a:schemeClr val="accent1"/>
          </a:fillRef>
          <a:effectRef idx="0">
            <a:schemeClr val="accent1"/>
          </a:effectRef>
          <a:fontRef idx="minor">
            <a:schemeClr val="tx1"/>
          </a:fontRef>
        </p:style>
      </p:cxnSp>
      <p:sp>
        <p:nvSpPr>
          <p:cNvPr id="21" name="Rectangle 20">
            <a:extLst>
              <a:ext uri="{FF2B5EF4-FFF2-40B4-BE49-F238E27FC236}">
                <a16:creationId xmlns:a16="http://schemas.microsoft.com/office/drawing/2014/main" id="{10B80C11-B996-4E69-9E82-2903AA645992}"/>
              </a:ext>
            </a:extLst>
          </p:cNvPr>
          <p:cNvSpPr/>
          <p:nvPr/>
        </p:nvSpPr>
        <p:spPr>
          <a:xfrm>
            <a:off x="567780" y="1858844"/>
            <a:ext cx="804549" cy="384476"/>
          </a:xfrm>
          <a:prstGeom prst="rect">
            <a:avLst/>
          </a:prstGeom>
          <a:no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defTabSz="781538">
              <a:defRPr/>
            </a:pPr>
            <a:r>
              <a:rPr lang="en-US" sz="1709" dirty="0">
                <a:solidFill>
                  <a:srgbClr val="000000"/>
                </a:solidFill>
                <a:latin typeface="+mj-lt"/>
              </a:rPr>
              <a:t>X</a:t>
            </a:r>
            <a:endParaRPr lang="en-IN" sz="1709" dirty="0">
              <a:solidFill>
                <a:srgbClr val="000000"/>
              </a:solidFill>
              <a:latin typeface="+mj-lt"/>
            </a:endParaRPr>
          </a:p>
        </p:txBody>
      </p:sp>
      <p:cxnSp>
        <p:nvCxnSpPr>
          <p:cNvPr id="22" name="Straight Connector 21">
            <a:extLst>
              <a:ext uri="{FF2B5EF4-FFF2-40B4-BE49-F238E27FC236}">
                <a16:creationId xmlns:a16="http://schemas.microsoft.com/office/drawing/2014/main" id="{03BE0A3A-626F-4276-B98E-F970F47CCC14}"/>
              </a:ext>
            </a:extLst>
          </p:cNvPr>
          <p:cNvCxnSpPr>
            <a:cxnSpLocks/>
          </p:cNvCxnSpPr>
          <p:nvPr/>
        </p:nvCxnSpPr>
        <p:spPr>
          <a:xfrm>
            <a:off x="4204340" y="1138336"/>
            <a:ext cx="0" cy="4758755"/>
          </a:xfrm>
          <a:prstGeom prst="line">
            <a:avLst/>
          </a:prstGeom>
          <a:ln w="9525">
            <a:solidFill>
              <a:schemeClr val="accent1"/>
            </a:solidFill>
            <a:tailEnd type="none"/>
          </a:ln>
        </p:spPr>
        <p:style>
          <a:lnRef idx="1">
            <a:schemeClr val="accent1"/>
          </a:lnRef>
          <a:fillRef idx="0">
            <a:schemeClr val="accent1"/>
          </a:fillRef>
          <a:effectRef idx="0">
            <a:schemeClr val="accent1"/>
          </a:effectRef>
          <a:fontRef idx="minor">
            <a:schemeClr val="tx1"/>
          </a:fontRef>
        </p:style>
      </p:cxnSp>
      <p:pic>
        <p:nvPicPr>
          <p:cNvPr id="23" name="Graphic 22" descr="User">
            <a:extLst>
              <a:ext uri="{FF2B5EF4-FFF2-40B4-BE49-F238E27FC236}">
                <a16:creationId xmlns:a16="http://schemas.microsoft.com/office/drawing/2014/main" id="{4B50C161-4D91-4958-8C46-CAEC426791F0}"/>
              </a:ext>
            </a:extLst>
          </p:cNvPr>
          <p:cNvPicPr>
            <a:picLocks noChangeAspect="1"/>
          </p:cNvPicPr>
          <p:nvPr/>
        </p:nvPicPr>
        <p:blipFill>
          <a:blip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774664" y="1468063"/>
            <a:ext cx="390781" cy="390781"/>
          </a:xfrm>
          <a:prstGeom prst="rect">
            <a:avLst/>
          </a:prstGeom>
        </p:spPr>
      </p:pic>
      <p:sp>
        <p:nvSpPr>
          <p:cNvPr id="24" name="Isosceles Triangle 23">
            <a:extLst>
              <a:ext uri="{FF2B5EF4-FFF2-40B4-BE49-F238E27FC236}">
                <a16:creationId xmlns:a16="http://schemas.microsoft.com/office/drawing/2014/main" id="{6CBAA41D-0774-4AFA-99CC-A17FF897ACFC}"/>
              </a:ext>
            </a:extLst>
          </p:cNvPr>
          <p:cNvSpPr/>
          <p:nvPr/>
        </p:nvSpPr>
        <p:spPr>
          <a:xfrm>
            <a:off x="1372329" y="2669171"/>
            <a:ext cx="1609097" cy="1066602"/>
          </a:xfrm>
          <a:prstGeom prst="triangle">
            <a:avLst/>
          </a:prstGeom>
          <a:solidFill>
            <a:srgbClr val="FFC000"/>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defTabSz="781538">
              <a:defRPr/>
            </a:pPr>
            <a:r>
              <a:rPr lang="en-US" sz="1368" b="1" dirty="0">
                <a:solidFill>
                  <a:srgbClr val="000000"/>
                </a:solidFill>
                <a:latin typeface="+mj-lt"/>
              </a:rPr>
              <a:t>XYZ PF</a:t>
            </a:r>
            <a:endParaRPr lang="en-IN" sz="1368" b="1" dirty="0">
              <a:solidFill>
                <a:srgbClr val="000000"/>
              </a:solidFill>
              <a:latin typeface="+mj-lt"/>
            </a:endParaRPr>
          </a:p>
        </p:txBody>
      </p:sp>
      <p:sp>
        <p:nvSpPr>
          <p:cNvPr id="25" name="Rectangle 24">
            <a:extLst>
              <a:ext uri="{FF2B5EF4-FFF2-40B4-BE49-F238E27FC236}">
                <a16:creationId xmlns:a16="http://schemas.microsoft.com/office/drawing/2014/main" id="{A2F9AD4B-F76A-410F-8298-26076010FB8D}"/>
              </a:ext>
            </a:extLst>
          </p:cNvPr>
          <p:cNvSpPr/>
          <p:nvPr/>
        </p:nvSpPr>
        <p:spPr>
          <a:xfrm>
            <a:off x="2945270" y="1815351"/>
            <a:ext cx="804549" cy="384476"/>
          </a:xfrm>
          <a:prstGeom prst="rect">
            <a:avLst/>
          </a:prstGeom>
          <a:no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defTabSz="781538">
              <a:defRPr/>
            </a:pPr>
            <a:r>
              <a:rPr lang="en-US" sz="1709" dirty="0">
                <a:solidFill>
                  <a:srgbClr val="000000"/>
                </a:solidFill>
                <a:latin typeface="+mj-lt"/>
              </a:rPr>
              <a:t>Z</a:t>
            </a:r>
            <a:endParaRPr lang="en-IN" sz="1709" dirty="0">
              <a:solidFill>
                <a:srgbClr val="000000"/>
              </a:solidFill>
              <a:latin typeface="+mj-lt"/>
            </a:endParaRPr>
          </a:p>
        </p:txBody>
      </p:sp>
      <p:pic>
        <p:nvPicPr>
          <p:cNvPr id="26" name="Graphic 25" descr="User">
            <a:extLst>
              <a:ext uri="{FF2B5EF4-FFF2-40B4-BE49-F238E27FC236}">
                <a16:creationId xmlns:a16="http://schemas.microsoft.com/office/drawing/2014/main" id="{AD267E88-65C5-4849-9AA6-F46BBFCB1539}"/>
              </a:ext>
            </a:extLst>
          </p:cNvPr>
          <p:cNvPicPr>
            <a:picLocks noChangeAspect="1"/>
          </p:cNvPicPr>
          <p:nvPr/>
        </p:nvPicPr>
        <p:blipFill>
          <a:blip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3152154" y="1424569"/>
            <a:ext cx="390781" cy="390781"/>
          </a:xfrm>
          <a:prstGeom prst="rect">
            <a:avLst/>
          </a:prstGeom>
        </p:spPr>
      </p:pic>
      <p:sp>
        <p:nvSpPr>
          <p:cNvPr id="27" name="Freeform: Shape 26">
            <a:extLst>
              <a:ext uri="{FF2B5EF4-FFF2-40B4-BE49-F238E27FC236}">
                <a16:creationId xmlns:a16="http://schemas.microsoft.com/office/drawing/2014/main" id="{B785F042-D621-413A-A38A-F8D9017F4400}"/>
              </a:ext>
            </a:extLst>
          </p:cNvPr>
          <p:cNvSpPr/>
          <p:nvPr/>
        </p:nvSpPr>
        <p:spPr>
          <a:xfrm>
            <a:off x="919483" y="2199055"/>
            <a:ext cx="937874" cy="855120"/>
          </a:xfrm>
          <a:custGeom>
            <a:avLst/>
            <a:gdLst>
              <a:gd name="connsiteX0" fmla="*/ 0 w 1097280"/>
              <a:gd name="connsiteY0" fmla="*/ 0 h 1000461"/>
              <a:gd name="connsiteX1" fmla="*/ 0 w 1097280"/>
              <a:gd name="connsiteY1" fmla="*/ 1000461 h 1000461"/>
              <a:gd name="connsiteX2" fmla="*/ 1097280 w 1097280"/>
              <a:gd name="connsiteY2" fmla="*/ 1000461 h 1000461"/>
            </a:gdLst>
            <a:ahLst/>
            <a:cxnLst>
              <a:cxn ang="0">
                <a:pos x="connsiteX0" y="connsiteY0"/>
              </a:cxn>
              <a:cxn ang="0">
                <a:pos x="connsiteX1" y="connsiteY1"/>
              </a:cxn>
              <a:cxn ang="0">
                <a:pos x="connsiteX2" y="connsiteY2"/>
              </a:cxn>
            </a:cxnLst>
            <a:rect l="l" t="t" r="r" b="b"/>
            <a:pathLst>
              <a:path w="1097280" h="1000461">
                <a:moveTo>
                  <a:pt x="0" y="0"/>
                </a:moveTo>
                <a:lnTo>
                  <a:pt x="0" y="1000461"/>
                </a:lnTo>
                <a:lnTo>
                  <a:pt x="1097280" y="1000461"/>
                </a:lnTo>
              </a:path>
            </a:pathLst>
          </a:custGeom>
          <a:noFill/>
          <a:ln w="19050">
            <a:solidFill>
              <a:schemeClr val="tx1"/>
            </a:solidFill>
            <a:headEnd type="none" w="med" len="med"/>
            <a:tailEnd type="arrow"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781538">
              <a:defRPr/>
            </a:pPr>
            <a:endParaRPr lang="en-IN" sz="1538">
              <a:solidFill>
                <a:srgbClr val="808080"/>
              </a:solidFill>
              <a:latin typeface="+mj-lt"/>
            </a:endParaRPr>
          </a:p>
        </p:txBody>
      </p:sp>
      <p:sp>
        <p:nvSpPr>
          <p:cNvPr id="28" name="Freeform: Shape 27">
            <a:extLst>
              <a:ext uri="{FF2B5EF4-FFF2-40B4-BE49-F238E27FC236}">
                <a16:creationId xmlns:a16="http://schemas.microsoft.com/office/drawing/2014/main" id="{27E0C636-2978-4299-97C7-0C4202F4460B}"/>
              </a:ext>
            </a:extLst>
          </p:cNvPr>
          <p:cNvSpPr/>
          <p:nvPr/>
        </p:nvSpPr>
        <p:spPr>
          <a:xfrm rot="16200000">
            <a:off x="2459621" y="2172646"/>
            <a:ext cx="937874" cy="855120"/>
          </a:xfrm>
          <a:custGeom>
            <a:avLst/>
            <a:gdLst>
              <a:gd name="connsiteX0" fmla="*/ 0 w 1097280"/>
              <a:gd name="connsiteY0" fmla="*/ 0 h 1000461"/>
              <a:gd name="connsiteX1" fmla="*/ 0 w 1097280"/>
              <a:gd name="connsiteY1" fmla="*/ 1000461 h 1000461"/>
              <a:gd name="connsiteX2" fmla="*/ 1097280 w 1097280"/>
              <a:gd name="connsiteY2" fmla="*/ 1000461 h 1000461"/>
            </a:gdLst>
            <a:ahLst/>
            <a:cxnLst>
              <a:cxn ang="0">
                <a:pos x="connsiteX0" y="connsiteY0"/>
              </a:cxn>
              <a:cxn ang="0">
                <a:pos x="connsiteX1" y="connsiteY1"/>
              </a:cxn>
              <a:cxn ang="0">
                <a:pos x="connsiteX2" y="connsiteY2"/>
              </a:cxn>
            </a:cxnLst>
            <a:rect l="l" t="t" r="r" b="b"/>
            <a:pathLst>
              <a:path w="1097280" h="1000461">
                <a:moveTo>
                  <a:pt x="0" y="0"/>
                </a:moveTo>
                <a:lnTo>
                  <a:pt x="0" y="1000461"/>
                </a:lnTo>
                <a:lnTo>
                  <a:pt x="1097280" y="1000461"/>
                </a:lnTo>
              </a:path>
            </a:pathLst>
          </a:custGeom>
          <a:noFill/>
          <a:ln w="19050">
            <a:solidFill>
              <a:schemeClr val="tx1"/>
            </a:solidFill>
            <a:headEnd type="arrow"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781538">
              <a:defRPr/>
            </a:pPr>
            <a:endParaRPr lang="en-IN" sz="1538">
              <a:solidFill>
                <a:srgbClr val="808080"/>
              </a:solidFill>
              <a:latin typeface="+mj-lt"/>
            </a:endParaRPr>
          </a:p>
        </p:txBody>
      </p:sp>
      <p:graphicFrame>
        <p:nvGraphicFramePr>
          <p:cNvPr id="29" name="Table 17">
            <a:extLst>
              <a:ext uri="{FF2B5EF4-FFF2-40B4-BE49-F238E27FC236}">
                <a16:creationId xmlns:a16="http://schemas.microsoft.com/office/drawing/2014/main" id="{C1C8AD4F-2531-45F4-862F-43A9969BD00F}"/>
              </a:ext>
            </a:extLst>
          </p:cNvPr>
          <p:cNvGraphicFramePr>
            <a:graphicFrameLocks noGrp="1"/>
          </p:cNvGraphicFramePr>
          <p:nvPr>
            <p:extLst>
              <p:ext uri="{D42A27DB-BD31-4B8C-83A1-F6EECF244321}">
                <p14:modId xmlns:p14="http://schemas.microsoft.com/office/powerpoint/2010/main" val="873711119"/>
              </p:ext>
            </p:extLst>
          </p:nvPr>
        </p:nvGraphicFramePr>
        <p:xfrm>
          <a:off x="444867" y="4085115"/>
          <a:ext cx="3660628" cy="1670940"/>
        </p:xfrm>
        <a:graphic>
          <a:graphicData uri="http://schemas.openxmlformats.org/drawingml/2006/table">
            <a:tbl>
              <a:tblPr firstRow="1" bandRow="1">
                <a:tableStyleId>{8A107856-5554-42FB-B03E-39F5DBC370BA}</a:tableStyleId>
              </a:tblPr>
              <a:tblGrid>
                <a:gridCol w="929031">
                  <a:extLst>
                    <a:ext uri="{9D8B030D-6E8A-4147-A177-3AD203B41FA5}">
                      <a16:colId xmlns:a16="http://schemas.microsoft.com/office/drawing/2014/main" val="2405554510"/>
                    </a:ext>
                  </a:extLst>
                </a:gridCol>
                <a:gridCol w="767371">
                  <a:extLst>
                    <a:ext uri="{9D8B030D-6E8A-4147-A177-3AD203B41FA5}">
                      <a16:colId xmlns:a16="http://schemas.microsoft.com/office/drawing/2014/main" val="1471756281"/>
                    </a:ext>
                  </a:extLst>
                </a:gridCol>
                <a:gridCol w="1129218">
                  <a:extLst>
                    <a:ext uri="{9D8B030D-6E8A-4147-A177-3AD203B41FA5}">
                      <a16:colId xmlns:a16="http://schemas.microsoft.com/office/drawing/2014/main" val="3762989753"/>
                    </a:ext>
                  </a:extLst>
                </a:gridCol>
                <a:gridCol w="835008">
                  <a:extLst>
                    <a:ext uri="{9D8B030D-6E8A-4147-A177-3AD203B41FA5}">
                      <a16:colId xmlns:a16="http://schemas.microsoft.com/office/drawing/2014/main" val="4201132721"/>
                    </a:ext>
                  </a:extLst>
                </a:gridCol>
              </a:tblGrid>
              <a:tr h="130563">
                <a:tc gridSpan="4">
                  <a:txBody>
                    <a:bodyPr/>
                    <a:lstStyle/>
                    <a:p>
                      <a:pPr algn="ctr"/>
                      <a:r>
                        <a:rPr lang="en-US" sz="1400" kern="1200" dirty="0"/>
                        <a:t>Indicative balance sheet </a:t>
                      </a:r>
                      <a:endParaRPr lang="en-IN" sz="1400" b="1" dirty="0">
                        <a:solidFill>
                          <a:schemeClr val="tx1"/>
                        </a:solidFill>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hMerge="1">
                  <a:txBody>
                    <a:bodyPr/>
                    <a:lstStyle/>
                    <a:p>
                      <a:endParaRPr lang="en-IN" dirty="0"/>
                    </a:p>
                  </a:txBody>
                  <a:tcPr/>
                </a:tc>
                <a:tc hMerge="1">
                  <a:txBody>
                    <a:bodyPr/>
                    <a:lstStyle/>
                    <a:p>
                      <a:endParaRPr lang="en-IN" dirty="0"/>
                    </a:p>
                  </a:txBody>
                  <a:tcPr/>
                </a:tc>
                <a:tc hMerge="1">
                  <a:txBody>
                    <a:bodyPr/>
                    <a:lstStyle/>
                    <a:p>
                      <a:endParaRPr lang="en-IN" dirty="0"/>
                    </a:p>
                  </a:txBody>
                  <a:tcPr/>
                </a:tc>
                <a:extLst>
                  <a:ext uri="{0D108BD9-81ED-4DB2-BD59-A6C34878D82A}">
                    <a16:rowId xmlns:a16="http://schemas.microsoft.com/office/drawing/2014/main" val="3559449610"/>
                  </a:ext>
                </a:extLst>
              </a:tr>
              <a:tr h="279224">
                <a:tc>
                  <a:txBody>
                    <a:bodyPr/>
                    <a:lstStyle/>
                    <a:p>
                      <a:r>
                        <a:rPr lang="en-US" sz="1400" dirty="0"/>
                        <a:t>X Capital </a:t>
                      </a:r>
                      <a:endParaRPr lang="en-IN" sz="1400"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marL="0" algn="r" defTabSz="914400" rtl="0" eaLnBrk="1" latinLnBrk="0" hangingPunct="1"/>
                      <a:r>
                        <a:rPr lang="en-US" sz="1400" kern="1200" dirty="0"/>
                        <a:t>500</a:t>
                      </a:r>
                      <a:endParaRPr lang="en-IN" sz="1400" kern="1200" dirty="0">
                        <a:solidFill>
                          <a:schemeClr val="dk1"/>
                        </a:solidFill>
                        <a:latin typeface="+mj-lt"/>
                        <a:ea typeface="+mn-ea"/>
                        <a:cs typeface="+mn-cs"/>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r>
                        <a:rPr lang="en-US" sz="1400" dirty="0"/>
                        <a:t>Land (FMV 2,100)</a:t>
                      </a:r>
                      <a:endParaRPr lang="en-IN" sz="1400"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r"/>
                      <a:r>
                        <a:rPr lang="en-US" sz="1400" dirty="0"/>
                        <a:t>1,500</a:t>
                      </a:r>
                      <a:endParaRPr lang="en-IN" sz="1400"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83398401"/>
                  </a:ext>
                </a:extLst>
              </a:tr>
              <a:tr h="123225">
                <a:tc>
                  <a:txBody>
                    <a:bodyPr/>
                    <a:lstStyle/>
                    <a:p>
                      <a:r>
                        <a:rPr lang="en-US" sz="1400" dirty="0"/>
                        <a:t>Y Capital </a:t>
                      </a:r>
                      <a:endParaRPr lang="en-IN" sz="1400"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r"/>
                      <a:r>
                        <a:rPr lang="en-US" sz="1400" dirty="0"/>
                        <a:t>500</a:t>
                      </a:r>
                      <a:endParaRPr lang="en-IN" sz="1400"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en-IN" sz="1400"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r"/>
                      <a:endParaRPr lang="en-IN" sz="1400"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605612241"/>
                  </a:ext>
                </a:extLst>
              </a:tr>
              <a:tr h="123225">
                <a:tc>
                  <a:txBody>
                    <a:bodyPr/>
                    <a:lstStyle/>
                    <a:p>
                      <a:r>
                        <a:rPr lang="en-US" sz="1400" dirty="0"/>
                        <a:t>Z Capital </a:t>
                      </a:r>
                      <a:endParaRPr lang="en-IN" sz="1400"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r"/>
                      <a:r>
                        <a:rPr lang="en-US" sz="1400" dirty="0"/>
                        <a:t>500</a:t>
                      </a:r>
                      <a:endParaRPr lang="en-IN" sz="1400"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en-IN" sz="1400"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r"/>
                      <a:endParaRPr lang="en-IN" sz="1400"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789916417"/>
                  </a:ext>
                </a:extLst>
              </a:tr>
              <a:tr h="123225">
                <a:tc>
                  <a:txBody>
                    <a:bodyPr/>
                    <a:lstStyle/>
                    <a:p>
                      <a:r>
                        <a:rPr lang="en-US" sz="1400" b="1" dirty="0"/>
                        <a:t>Total </a:t>
                      </a:r>
                      <a:endParaRPr lang="en-IN" sz="1400" b="1"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r"/>
                      <a:r>
                        <a:rPr lang="en-US" sz="1400" b="1" kern="1200" dirty="0"/>
                        <a:t>1,500</a:t>
                      </a:r>
                      <a:endParaRPr lang="en-IN" sz="1400" b="1"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r>
                        <a:rPr lang="en-US" sz="1400" b="1" dirty="0"/>
                        <a:t>Total </a:t>
                      </a:r>
                      <a:endParaRPr lang="en-IN" sz="1400" b="1"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r"/>
                      <a:r>
                        <a:rPr lang="en-US" sz="1400" b="1" dirty="0"/>
                        <a:t>1,500</a:t>
                      </a:r>
                      <a:endParaRPr lang="en-IN" sz="1400" b="1"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191051555"/>
                  </a:ext>
                </a:extLst>
              </a:tr>
            </a:tbl>
          </a:graphicData>
        </a:graphic>
      </p:graphicFrame>
      <p:sp>
        <p:nvSpPr>
          <p:cNvPr id="30" name="Rectangle 29">
            <a:extLst>
              <a:ext uri="{FF2B5EF4-FFF2-40B4-BE49-F238E27FC236}">
                <a16:creationId xmlns:a16="http://schemas.microsoft.com/office/drawing/2014/main" id="{6C728299-6E4B-41FF-A3E2-7987BBFF8294}"/>
              </a:ext>
            </a:extLst>
          </p:cNvPr>
          <p:cNvSpPr/>
          <p:nvPr/>
        </p:nvSpPr>
        <p:spPr>
          <a:xfrm>
            <a:off x="1809086" y="1848859"/>
            <a:ext cx="804549" cy="384476"/>
          </a:xfrm>
          <a:prstGeom prst="rect">
            <a:avLst/>
          </a:prstGeom>
          <a:no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defTabSz="781538">
              <a:defRPr/>
            </a:pPr>
            <a:r>
              <a:rPr lang="en-US" sz="1709" dirty="0">
                <a:solidFill>
                  <a:srgbClr val="000000"/>
                </a:solidFill>
                <a:latin typeface="+mj-lt"/>
              </a:rPr>
              <a:t>Y</a:t>
            </a:r>
            <a:endParaRPr lang="en-IN" sz="1709" dirty="0">
              <a:solidFill>
                <a:srgbClr val="000000"/>
              </a:solidFill>
              <a:latin typeface="+mj-lt"/>
            </a:endParaRPr>
          </a:p>
        </p:txBody>
      </p:sp>
      <p:pic>
        <p:nvPicPr>
          <p:cNvPr id="31" name="Graphic 30" descr="User">
            <a:extLst>
              <a:ext uri="{FF2B5EF4-FFF2-40B4-BE49-F238E27FC236}">
                <a16:creationId xmlns:a16="http://schemas.microsoft.com/office/drawing/2014/main" id="{A4BC21E1-C21D-4AD2-95A0-34F64B5535E7}"/>
              </a:ext>
            </a:extLst>
          </p:cNvPr>
          <p:cNvPicPr>
            <a:picLocks noChangeAspect="1"/>
          </p:cNvPicPr>
          <p:nvPr/>
        </p:nvPicPr>
        <p:blipFill>
          <a:blip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2025303" y="1424569"/>
            <a:ext cx="390781" cy="390781"/>
          </a:xfrm>
          <a:prstGeom prst="rect">
            <a:avLst/>
          </a:prstGeom>
        </p:spPr>
      </p:pic>
      <p:cxnSp>
        <p:nvCxnSpPr>
          <p:cNvPr id="32" name="Straight Arrow Connector 31">
            <a:extLst>
              <a:ext uri="{FF2B5EF4-FFF2-40B4-BE49-F238E27FC236}">
                <a16:creationId xmlns:a16="http://schemas.microsoft.com/office/drawing/2014/main" id="{04F08236-223D-4440-8705-FB0459E986F1}"/>
              </a:ext>
            </a:extLst>
          </p:cNvPr>
          <p:cNvCxnSpPr>
            <a:cxnSpLocks/>
          </p:cNvCxnSpPr>
          <p:nvPr/>
        </p:nvCxnSpPr>
        <p:spPr>
          <a:xfrm>
            <a:off x="2220694" y="2241201"/>
            <a:ext cx="0" cy="425851"/>
          </a:xfrm>
          <a:prstGeom prst="straightConnector1">
            <a:avLst/>
          </a:prstGeom>
          <a:ln w="19050">
            <a:solidFill>
              <a:schemeClr val="tx1"/>
            </a:solidFill>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73231179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42EADA-9628-4724-A748-58BB46011B4B}"/>
              </a:ext>
            </a:extLst>
          </p:cNvPr>
          <p:cNvSpPr>
            <a:spLocks noGrp="1"/>
          </p:cNvSpPr>
          <p:nvPr>
            <p:ph type="title"/>
          </p:nvPr>
        </p:nvSpPr>
        <p:spPr/>
        <p:txBody>
          <a:bodyPr anchor="ctr">
            <a:normAutofit/>
          </a:bodyPr>
          <a:lstStyle/>
          <a:p>
            <a:r>
              <a:rPr lang="en-IN" sz="3000" dirty="0"/>
              <a:t>#3 – Distribution of capital asset on retirement</a:t>
            </a:r>
            <a:endParaRPr lang="en-IN" sz="3000" dirty="0">
              <a:latin typeface="EYInterstate" panose="02000503020000020004" pitchFamily="2" charset="0"/>
            </a:endParaRPr>
          </a:p>
        </p:txBody>
      </p:sp>
      <p:graphicFrame>
        <p:nvGraphicFramePr>
          <p:cNvPr id="20" name="Table 8">
            <a:extLst>
              <a:ext uri="{FF2B5EF4-FFF2-40B4-BE49-F238E27FC236}">
                <a16:creationId xmlns:a16="http://schemas.microsoft.com/office/drawing/2014/main" id="{5520296D-37AB-4B99-872F-4A259EFF6CF3}"/>
              </a:ext>
            </a:extLst>
          </p:cNvPr>
          <p:cNvGraphicFramePr>
            <a:graphicFrameLocks/>
          </p:cNvGraphicFramePr>
          <p:nvPr>
            <p:extLst>
              <p:ext uri="{D42A27DB-BD31-4B8C-83A1-F6EECF244321}">
                <p14:modId xmlns:p14="http://schemas.microsoft.com/office/powerpoint/2010/main" val="2476221715"/>
              </p:ext>
            </p:extLst>
          </p:nvPr>
        </p:nvGraphicFramePr>
        <p:xfrm>
          <a:off x="457202" y="1095150"/>
          <a:ext cx="8229599" cy="1828800"/>
        </p:xfrm>
        <a:graphic>
          <a:graphicData uri="http://schemas.openxmlformats.org/drawingml/2006/table">
            <a:tbl>
              <a:tblPr firstRow="1" bandRow="1">
                <a:tableStyleId>{8A107856-5554-42FB-B03E-39F5DBC370BA}</a:tableStyleId>
              </a:tblPr>
              <a:tblGrid>
                <a:gridCol w="4324348">
                  <a:extLst>
                    <a:ext uri="{9D8B030D-6E8A-4147-A177-3AD203B41FA5}">
                      <a16:colId xmlns:a16="http://schemas.microsoft.com/office/drawing/2014/main" val="3677949671"/>
                    </a:ext>
                  </a:extLst>
                </a:gridCol>
                <a:gridCol w="1924050">
                  <a:extLst>
                    <a:ext uri="{9D8B030D-6E8A-4147-A177-3AD203B41FA5}">
                      <a16:colId xmlns:a16="http://schemas.microsoft.com/office/drawing/2014/main" val="3044552908"/>
                    </a:ext>
                  </a:extLst>
                </a:gridCol>
                <a:gridCol w="1981201">
                  <a:extLst>
                    <a:ext uri="{9D8B030D-6E8A-4147-A177-3AD203B41FA5}">
                      <a16:colId xmlns:a16="http://schemas.microsoft.com/office/drawing/2014/main" val="877364993"/>
                    </a:ext>
                  </a:extLst>
                </a:gridCol>
              </a:tblGrid>
              <a:tr h="0">
                <a:tc>
                  <a:txBody>
                    <a:bodyPr/>
                    <a:lstStyle/>
                    <a:p>
                      <a:r>
                        <a:rPr lang="en-IN" sz="1400" dirty="0"/>
                        <a:t>Particulars</a:t>
                      </a:r>
                      <a:endParaRPr lang="en-IN" sz="1400" dirty="0">
                        <a:solidFill>
                          <a:schemeClr val="tx1"/>
                        </a:solidFill>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400" dirty="0"/>
                        <a:t>S.9B</a:t>
                      </a:r>
                      <a:endParaRPr lang="en-IN" sz="1400" dirty="0">
                        <a:solidFill>
                          <a:schemeClr val="tx1"/>
                        </a:solidFill>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400" dirty="0"/>
                        <a:t>S.45(4)</a:t>
                      </a:r>
                      <a:endParaRPr lang="en-IN" sz="1400" dirty="0">
                        <a:solidFill>
                          <a:schemeClr val="tx1"/>
                        </a:solidFill>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75848939"/>
                  </a:ext>
                </a:extLst>
              </a:tr>
              <a:tr h="0">
                <a:tc>
                  <a:txBody>
                    <a:bodyPr/>
                    <a:lstStyle/>
                    <a:p>
                      <a:r>
                        <a:rPr lang="en-IN" sz="1400" dirty="0"/>
                        <a:t>Money received</a:t>
                      </a:r>
                      <a:endParaRPr lang="en-IN" sz="1400" dirty="0">
                        <a:solidFill>
                          <a:schemeClr val="tx1"/>
                        </a:solidFill>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400" dirty="0"/>
                        <a:t>-</a:t>
                      </a:r>
                      <a:endParaRPr lang="en-IN" sz="1400" dirty="0">
                        <a:solidFill>
                          <a:schemeClr val="tx1"/>
                        </a:solidFill>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400" dirty="0"/>
                        <a:t>- [B]</a:t>
                      </a:r>
                      <a:endParaRPr lang="en-IN" sz="1400" dirty="0">
                        <a:solidFill>
                          <a:schemeClr val="tx1"/>
                        </a:solidFill>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690333528"/>
                  </a:ext>
                </a:extLst>
              </a:tr>
              <a:tr h="0">
                <a:tc>
                  <a:txBody>
                    <a:bodyPr/>
                    <a:lstStyle/>
                    <a:p>
                      <a:r>
                        <a:rPr lang="en-IN" sz="1400" dirty="0"/>
                        <a:t>FMV of capital asset received</a:t>
                      </a:r>
                      <a:endParaRPr lang="en-IN" sz="1400" dirty="0">
                        <a:solidFill>
                          <a:schemeClr val="tx1"/>
                        </a:solidFill>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400" dirty="0"/>
                        <a:t>700</a:t>
                      </a:r>
                      <a:endParaRPr lang="en-IN" sz="1400" dirty="0">
                        <a:solidFill>
                          <a:schemeClr val="tx1"/>
                        </a:solidFill>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400" dirty="0"/>
                        <a:t>700 [C]</a:t>
                      </a:r>
                      <a:endParaRPr lang="en-IN" sz="1400" dirty="0">
                        <a:solidFill>
                          <a:schemeClr val="tx1"/>
                        </a:solidFill>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209636837"/>
                  </a:ext>
                </a:extLst>
              </a:tr>
              <a:tr h="0">
                <a:tc>
                  <a:txBody>
                    <a:bodyPr/>
                    <a:lstStyle/>
                    <a:p>
                      <a:r>
                        <a:rPr lang="en-IN" sz="1400" kern="1200" dirty="0"/>
                        <a:t>Cost of one-third land</a:t>
                      </a:r>
                      <a:endParaRPr lang="en-IN" sz="1400" dirty="0">
                        <a:solidFill>
                          <a:schemeClr val="tx1"/>
                        </a:solidFill>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400" dirty="0"/>
                        <a:t>500</a:t>
                      </a:r>
                      <a:endParaRPr lang="en-IN" sz="1400" dirty="0">
                        <a:solidFill>
                          <a:schemeClr val="tx1"/>
                        </a:solidFill>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400" dirty="0"/>
                        <a:t>-</a:t>
                      </a:r>
                      <a:endParaRPr lang="en-IN" sz="1400" dirty="0">
                        <a:solidFill>
                          <a:schemeClr val="tx1"/>
                        </a:solidFill>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422099382"/>
                  </a:ext>
                </a:extLst>
              </a:tr>
              <a:tr h="0">
                <a:tc>
                  <a:txBody>
                    <a:bodyPr/>
                    <a:lstStyle/>
                    <a:p>
                      <a:r>
                        <a:rPr lang="en-IN" sz="1400" kern="1200" dirty="0"/>
                        <a:t>Partner’s capital balance</a:t>
                      </a:r>
                      <a:endParaRPr lang="en-IN" sz="1400" dirty="0">
                        <a:solidFill>
                          <a:schemeClr val="tx1"/>
                        </a:solidFill>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400" dirty="0"/>
                        <a:t>-</a:t>
                      </a:r>
                      <a:endParaRPr lang="en-IN" sz="1400" dirty="0">
                        <a:solidFill>
                          <a:schemeClr val="tx1"/>
                        </a:solidFill>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400" kern="1200" dirty="0"/>
                        <a:t>566* [D]</a:t>
                      </a:r>
                      <a:endParaRPr lang="en-IN" sz="1400" dirty="0">
                        <a:solidFill>
                          <a:schemeClr val="tx1"/>
                        </a:solidFill>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812256476"/>
                  </a:ext>
                </a:extLst>
              </a:tr>
              <a:tr h="0">
                <a:tc>
                  <a:txBody>
                    <a:bodyPr/>
                    <a:lstStyle/>
                    <a:p>
                      <a:r>
                        <a:rPr lang="en-IN" sz="1400" dirty="0"/>
                        <a:t>Capital gains in hands of firm</a:t>
                      </a:r>
                      <a:endParaRPr lang="en-IN" sz="1400" b="1" dirty="0">
                        <a:solidFill>
                          <a:schemeClr val="tx1"/>
                        </a:solidFill>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400" dirty="0"/>
                        <a:t>200</a:t>
                      </a:r>
                      <a:endParaRPr lang="en-IN" sz="1400" b="1" dirty="0">
                        <a:solidFill>
                          <a:schemeClr val="tx1"/>
                        </a:solidFill>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400" dirty="0"/>
                        <a:t>134 [A = B + C – D]</a:t>
                      </a:r>
                      <a:endParaRPr lang="en-IN" sz="1400" b="1" dirty="0">
                        <a:solidFill>
                          <a:schemeClr val="tx1"/>
                        </a:solidFill>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947528945"/>
                  </a:ext>
                </a:extLst>
              </a:tr>
            </a:tbl>
          </a:graphicData>
        </a:graphic>
      </p:graphicFrame>
      <p:graphicFrame>
        <p:nvGraphicFramePr>
          <p:cNvPr id="24" name="Table 17">
            <a:extLst>
              <a:ext uri="{FF2B5EF4-FFF2-40B4-BE49-F238E27FC236}">
                <a16:creationId xmlns:a16="http://schemas.microsoft.com/office/drawing/2014/main" id="{F8B32CE9-19CC-4C2C-8967-77954EB8AFE8}"/>
              </a:ext>
            </a:extLst>
          </p:cNvPr>
          <p:cNvGraphicFramePr>
            <a:graphicFrameLocks noGrp="1"/>
          </p:cNvGraphicFramePr>
          <p:nvPr>
            <p:extLst>
              <p:ext uri="{D42A27DB-BD31-4B8C-83A1-F6EECF244321}">
                <p14:modId xmlns:p14="http://schemas.microsoft.com/office/powerpoint/2010/main" val="471711832"/>
              </p:ext>
            </p:extLst>
          </p:nvPr>
        </p:nvGraphicFramePr>
        <p:xfrm>
          <a:off x="457201" y="2978462"/>
          <a:ext cx="5433459" cy="1884300"/>
        </p:xfrm>
        <a:graphic>
          <a:graphicData uri="http://schemas.openxmlformats.org/drawingml/2006/table">
            <a:tbl>
              <a:tblPr firstRow="1" bandRow="1">
                <a:tableStyleId>{8A107856-5554-42FB-B03E-39F5DBC370BA}</a:tableStyleId>
              </a:tblPr>
              <a:tblGrid>
                <a:gridCol w="1608700">
                  <a:extLst>
                    <a:ext uri="{9D8B030D-6E8A-4147-A177-3AD203B41FA5}">
                      <a16:colId xmlns:a16="http://schemas.microsoft.com/office/drawing/2014/main" val="2405554510"/>
                    </a:ext>
                  </a:extLst>
                </a:gridCol>
                <a:gridCol w="850553">
                  <a:extLst>
                    <a:ext uri="{9D8B030D-6E8A-4147-A177-3AD203B41FA5}">
                      <a16:colId xmlns:a16="http://schemas.microsoft.com/office/drawing/2014/main" val="1471756281"/>
                    </a:ext>
                  </a:extLst>
                </a:gridCol>
                <a:gridCol w="2184934">
                  <a:extLst>
                    <a:ext uri="{9D8B030D-6E8A-4147-A177-3AD203B41FA5}">
                      <a16:colId xmlns:a16="http://schemas.microsoft.com/office/drawing/2014/main" val="3762989753"/>
                    </a:ext>
                  </a:extLst>
                </a:gridCol>
                <a:gridCol w="789272">
                  <a:extLst>
                    <a:ext uri="{9D8B030D-6E8A-4147-A177-3AD203B41FA5}">
                      <a16:colId xmlns:a16="http://schemas.microsoft.com/office/drawing/2014/main" val="4201132721"/>
                    </a:ext>
                  </a:extLst>
                </a:gridCol>
              </a:tblGrid>
              <a:tr h="0">
                <a:tc gridSpan="4">
                  <a:txBody>
                    <a:bodyPr/>
                    <a:lstStyle/>
                    <a:p>
                      <a:pPr algn="ctr"/>
                      <a:r>
                        <a:rPr lang="en-US" sz="1400" kern="1200" dirty="0"/>
                        <a:t>X’s capital account</a:t>
                      </a:r>
                      <a:endParaRPr lang="en-IN" sz="1400" b="1" dirty="0">
                        <a:solidFill>
                          <a:schemeClr val="tx1"/>
                        </a:solidFill>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hMerge="1">
                  <a:txBody>
                    <a:bodyPr/>
                    <a:lstStyle/>
                    <a:p>
                      <a:endParaRPr lang="en-IN" dirty="0"/>
                    </a:p>
                  </a:txBody>
                  <a:tcPr/>
                </a:tc>
                <a:tc hMerge="1">
                  <a:txBody>
                    <a:bodyPr/>
                    <a:lstStyle/>
                    <a:p>
                      <a:endParaRPr lang="en-IN" dirty="0"/>
                    </a:p>
                  </a:txBody>
                  <a:tcPr/>
                </a:tc>
                <a:tc hMerge="1">
                  <a:txBody>
                    <a:bodyPr/>
                    <a:lstStyle/>
                    <a:p>
                      <a:endParaRPr lang="en-IN" dirty="0"/>
                    </a:p>
                  </a:txBody>
                  <a:tcPr/>
                </a:tc>
                <a:extLst>
                  <a:ext uri="{0D108BD9-81ED-4DB2-BD59-A6C34878D82A}">
                    <a16:rowId xmlns:a16="http://schemas.microsoft.com/office/drawing/2014/main" val="3559449610"/>
                  </a:ext>
                </a:extLst>
              </a:tr>
              <a:tr h="0">
                <a:tc>
                  <a:txBody>
                    <a:bodyPr/>
                    <a:lstStyle/>
                    <a:p>
                      <a:pPr algn="l"/>
                      <a:r>
                        <a:rPr lang="en-IN" sz="1400" b="1" dirty="0">
                          <a:latin typeface="+mj-lt"/>
                        </a:rPr>
                        <a:t>Particulars</a:t>
                      </a: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marL="0" algn="l" defTabSz="914400" rtl="0" eaLnBrk="1" latinLnBrk="0" hangingPunct="1"/>
                      <a:r>
                        <a:rPr lang="en-IN" sz="1400" b="1" kern="1200" dirty="0"/>
                        <a:t>Debit</a:t>
                      </a:r>
                      <a:endParaRPr lang="en-IN" sz="1400" b="1" kern="1200" dirty="0">
                        <a:solidFill>
                          <a:schemeClr val="dk1"/>
                        </a:solidFill>
                        <a:latin typeface="+mj-lt"/>
                        <a:ea typeface="+mn-ea"/>
                        <a:cs typeface="+mn-cs"/>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400" b="1" dirty="0">
                          <a:latin typeface="+mj-lt"/>
                        </a:rPr>
                        <a:t>Particulars</a:t>
                      </a: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400" b="1" dirty="0"/>
                        <a:t>Credit</a:t>
                      </a:r>
                      <a:endParaRPr lang="en-IN" sz="1400" b="1"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706092300"/>
                  </a:ext>
                </a:extLst>
              </a:tr>
              <a:tr h="0">
                <a:tc>
                  <a:txBody>
                    <a:bodyPr/>
                    <a:lstStyle/>
                    <a:p>
                      <a:r>
                        <a:rPr lang="en-IN" sz="1400" dirty="0"/>
                        <a:t>Distribution of one-third land to X</a:t>
                      </a:r>
                      <a:endParaRPr lang="en-IN" sz="1400"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marL="0" algn="l" defTabSz="914400" rtl="0" eaLnBrk="1" latinLnBrk="0" hangingPunct="1"/>
                      <a:r>
                        <a:rPr lang="en-US" sz="1400" kern="1200" dirty="0"/>
                        <a:t>700</a:t>
                      </a:r>
                      <a:endParaRPr lang="en-IN" sz="1400" kern="1200" dirty="0">
                        <a:solidFill>
                          <a:schemeClr val="dk1"/>
                        </a:solidFill>
                        <a:latin typeface="+mj-lt"/>
                        <a:ea typeface="+mn-ea"/>
                        <a:cs typeface="+mn-cs"/>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r>
                        <a:rPr lang="en-US" sz="1400" dirty="0"/>
                        <a:t>Opening balance</a:t>
                      </a:r>
                      <a:endParaRPr lang="en-IN" sz="1400"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US" sz="1400" dirty="0"/>
                        <a:t>500</a:t>
                      </a:r>
                      <a:endParaRPr lang="en-IN" sz="1400"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83398401"/>
                  </a:ext>
                </a:extLst>
              </a:tr>
              <a:tr h="128531">
                <a:tc>
                  <a:txBody>
                    <a:bodyPr/>
                    <a:lstStyle/>
                    <a:p>
                      <a:r>
                        <a:rPr lang="en-IN" sz="1400" dirty="0"/>
                        <a:t>Closing balance</a:t>
                      </a:r>
                      <a:endParaRPr lang="en-IN" sz="1400"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400" dirty="0"/>
                        <a:t>-</a:t>
                      </a:r>
                      <a:endParaRPr lang="en-IN" sz="1400"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r>
                        <a:rPr lang="en-IN" sz="1400" dirty="0"/>
                        <a:t>X’s share on revaluation of land (2,100–1,500x1/3)</a:t>
                      </a:r>
                      <a:endParaRPr lang="en-IN" sz="1400"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400" dirty="0"/>
                        <a:t>200</a:t>
                      </a:r>
                      <a:endParaRPr lang="en-IN" sz="1400"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725649536"/>
                  </a:ext>
                </a:extLst>
              </a:tr>
              <a:tr h="0">
                <a:tc>
                  <a:txBody>
                    <a:bodyPr/>
                    <a:lstStyle/>
                    <a:p>
                      <a:r>
                        <a:rPr lang="en-US" sz="1400" b="1" dirty="0"/>
                        <a:t>Total </a:t>
                      </a:r>
                      <a:endParaRPr lang="en-IN" sz="1400" b="1"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US" sz="1400" b="1" dirty="0"/>
                        <a:t>700</a:t>
                      </a:r>
                      <a:endParaRPr lang="en-IN" sz="1400" b="1"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r>
                        <a:rPr lang="en-US" sz="1400" b="1" dirty="0"/>
                        <a:t>Total </a:t>
                      </a:r>
                      <a:endParaRPr lang="en-IN" sz="1400" b="1"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marL="0" marR="0" lvl="0" indent="0" algn="l" defTabSz="781538" rtl="0" eaLnBrk="1" fontAlgn="auto" latinLnBrk="0" hangingPunct="1">
                        <a:lnSpc>
                          <a:spcPct val="100000"/>
                        </a:lnSpc>
                        <a:spcBef>
                          <a:spcPts val="0"/>
                        </a:spcBef>
                        <a:spcAft>
                          <a:spcPts val="0"/>
                        </a:spcAft>
                        <a:buClrTx/>
                        <a:buSzTx/>
                        <a:buFontTx/>
                        <a:buNone/>
                        <a:tabLst/>
                        <a:defRPr/>
                      </a:pPr>
                      <a:r>
                        <a:rPr lang="en-US" sz="1400" b="1" kern="1200" dirty="0"/>
                        <a:t>700</a:t>
                      </a:r>
                      <a:endParaRPr lang="en-IN" sz="1400" b="1" kern="1200" dirty="0">
                        <a:solidFill>
                          <a:schemeClr val="dk1"/>
                        </a:solidFill>
                        <a:latin typeface="+mj-lt"/>
                        <a:ea typeface="+mn-ea"/>
                        <a:cs typeface="+mn-cs"/>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191051555"/>
                  </a:ext>
                </a:extLst>
              </a:tr>
            </a:tbl>
          </a:graphicData>
        </a:graphic>
      </p:graphicFrame>
      <p:cxnSp>
        <p:nvCxnSpPr>
          <p:cNvPr id="17" name="Connector: Elbow 16">
            <a:extLst>
              <a:ext uri="{FF2B5EF4-FFF2-40B4-BE49-F238E27FC236}">
                <a16:creationId xmlns:a16="http://schemas.microsoft.com/office/drawing/2014/main" id="{0A846ECB-972A-466B-9B7D-EF2BFC7DB1D8}"/>
              </a:ext>
            </a:extLst>
          </p:cNvPr>
          <p:cNvCxnSpPr>
            <a:cxnSpLocks/>
            <a:endCxn id="27" idx="1"/>
          </p:cNvCxnSpPr>
          <p:nvPr/>
        </p:nvCxnSpPr>
        <p:spPr>
          <a:xfrm flipV="1">
            <a:off x="5890660" y="3859119"/>
            <a:ext cx="663426" cy="355278"/>
          </a:xfrm>
          <a:prstGeom prst="bentConnector3">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6" name="Connector: Elbow 25">
            <a:extLst>
              <a:ext uri="{FF2B5EF4-FFF2-40B4-BE49-F238E27FC236}">
                <a16:creationId xmlns:a16="http://schemas.microsoft.com/office/drawing/2014/main" id="{C13E3F29-DE43-4987-B7A8-3DFDE7396E30}"/>
              </a:ext>
            </a:extLst>
          </p:cNvPr>
          <p:cNvCxnSpPr>
            <a:cxnSpLocks/>
            <a:endCxn id="29" idx="1"/>
          </p:cNvCxnSpPr>
          <p:nvPr/>
        </p:nvCxnSpPr>
        <p:spPr>
          <a:xfrm>
            <a:off x="5890660" y="4214396"/>
            <a:ext cx="663426" cy="389321"/>
          </a:xfrm>
          <a:prstGeom prst="bentConnector3">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7" name="Content Placeholder 2">
            <a:extLst>
              <a:ext uri="{FF2B5EF4-FFF2-40B4-BE49-F238E27FC236}">
                <a16:creationId xmlns:a16="http://schemas.microsoft.com/office/drawing/2014/main" id="{8953A5DE-CFD1-485B-AA28-0D88AD515E1A}"/>
              </a:ext>
            </a:extLst>
          </p:cNvPr>
          <p:cNvSpPr>
            <a:spLocks noGrp="1"/>
          </p:cNvSpPr>
          <p:nvPr>
            <p:ph idx="1"/>
          </p:nvPr>
        </p:nvSpPr>
        <p:spPr>
          <a:xfrm>
            <a:off x="6554086" y="3584030"/>
            <a:ext cx="1844650" cy="550177"/>
          </a:xfrm>
          <a:ln>
            <a:solidFill>
              <a:schemeClr val="tx1"/>
            </a:solidFill>
          </a:ln>
        </p:spPr>
        <p:txBody>
          <a:bodyPr>
            <a:normAutofit/>
          </a:bodyPr>
          <a:lstStyle/>
          <a:p>
            <a:pPr marL="0" lvl="0" indent="0" algn="just">
              <a:lnSpc>
                <a:spcPct val="100000"/>
              </a:lnSpc>
              <a:spcAft>
                <a:spcPts val="600"/>
              </a:spcAft>
              <a:buNone/>
            </a:pPr>
            <a:r>
              <a:rPr lang="en-IN" sz="1400" dirty="0"/>
              <a:t>Realised profit - 66 </a:t>
            </a:r>
          </a:p>
          <a:p>
            <a:pPr marL="0" lvl="0" indent="0" algn="just">
              <a:lnSpc>
                <a:spcPct val="100000"/>
              </a:lnSpc>
              <a:spcAft>
                <a:spcPts val="600"/>
              </a:spcAft>
              <a:buNone/>
            </a:pPr>
            <a:r>
              <a:rPr lang="en-IN" sz="1400" dirty="0"/>
              <a:t>(700 - 500 x 1/3)</a:t>
            </a:r>
          </a:p>
        </p:txBody>
      </p:sp>
      <p:sp>
        <p:nvSpPr>
          <p:cNvPr id="29" name="Content Placeholder 2">
            <a:extLst>
              <a:ext uri="{FF2B5EF4-FFF2-40B4-BE49-F238E27FC236}">
                <a16:creationId xmlns:a16="http://schemas.microsoft.com/office/drawing/2014/main" id="{C92258FB-7CFA-4306-A7D2-9EA8B12E97B9}"/>
              </a:ext>
            </a:extLst>
          </p:cNvPr>
          <p:cNvSpPr txBox="1">
            <a:spLocks/>
          </p:cNvSpPr>
          <p:nvPr/>
        </p:nvSpPr>
        <p:spPr>
          <a:xfrm>
            <a:off x="6554086" y="4328628"/>
            <a:ext cx="1856267" cy="550177"/>
          </a:xfrm>
          <a:prstGeom prst="rect">
            <a:avLst/>
          </a:prstGeom>
          <a:ln>
            <a:solidFill>
              <a:schemeClr val="tx1"/>
            </a:solidFill>
          </a:ln>
        </p:spPr>
        <p:txBody>
          <a:bodyPr vert="horz" lIns="0" tIns="0" rIns="0" bIns="0" rtlCol="0" anchor="t" anchorCtr="0">
            <a:normAutofit/>
          </a:bodyPr>
          <a:lstStyle>
            <a:lvl1pPr marL="230662" indent="-230662" algn="l" defTabSz="781538" rtl="0" eaLnBrk="1" latinLnBrk="0" hangingPunct="1">
              <a:lnSpc>
                <a:spcPct val="120000"/>
              </a:lnSpc>
              <a:spcBef>
                <a:spcPts val="0"/>
              </a:spcBef>
              <a:spcAft>
                <a:spcPts val="684"/>
              </a:spcAft>
              <a:buClr>
                <a:schemeClr val="accent2"/>
              </a:buClr>
              <a:buSzPct val="70000"/>
              <a:buFont typeface="Arial" pitchFamily="34" charset="0"/>
              <a:buChar char="►"/>
              <a:defRPr sz="1709" kern="1200">
                <a:solidFill>
                  <a:schemeClr val="tx1"/>
                </a:solidFill>
                <a:latin typeface="+mj-lt"/>
                <a:ea typeface="+mn-ea"/>
                <a:cs typeface="+mn-cs"/>
              </a:defRPr>
            </a:lvl1pPr>
            <a:lvl2pPr marL="461324" indent="-230662" algn="l" defTabSz="781538" rtl="0" eaLnBrk="1" latinLnBrk="0" hangingPunct="1">
              <a:lnSpc>
                <a:spcPct val="120000"/>
              </a:lnSpc>
              <a:spcBef>
                <a:spcPts val="0"/>
              </a:spcBef>
              <a:spcAft>
                <a:spcPts val="684"/>
              </a:spcAft>
              <a:buClr>
                <a:schemeClr val="accent2"/>
              </a:buClr>
              <a:buSzPct val="70000"/>
              <a:buFont typeface="Arial" pitchFamily="34" charset="0"/>
              <a:buChar char="►"/>
              <a:defRPr sz="1538" kern="1200">
                <a:solidFill>
                  <a:schemeClr val="tx1"/>
                </a:solidFill>
                <a:latin typeface="+mj-lt"/>
                <a:ea typeface="+mn-ea"/>
                <a:cs typeface="+mn-cs"/>
              </a:defRPr>
            </a:lvl2pPr>
            <a:lvl3pPr marL="686559" indent="-225235" algn="l" defTabSz="781538" rtl="0" eaLnBrk="1" latinLnBrk="0" hangingPunct="1">
              <a:lnSpc>
                <a:spcPct val="120000"/>
              </a:lnSpc>
              <a:spcBef>
                <a:spcPts val="0"/>
              </a:spcBef>
              <a:spcAft>
                <a:spcPts val="684"/>
              </a:spcAft>
              <a:buClr>
                <a:schemeClr val="accent2"/>
              </a:buClr>
              <a:buSzPct val="70000"/>
              <a:buFont typeface="Arial" pitchFamily="34" charset="0"/>
              <a:buChar char="►"/>
              <a:defRPr sz="1368" kern="1200">
                <a:solidFill>
                  <a:schemeClr val="tx1"/>
                </a:solidFill>
                <a:latin typeface="+mj-lt"/>
                <a:ea typeface="+mn-ea"/>
                <a:cs typeface="+mn-cs"/>
              </a:defRPr>
            </a:lvl3pPr>
            <a:lvl4pPr marL="922649" indent="-230662" algn="l" defTabSz="781538" rtl="0" eaLnBrk="1" latinLnBrk="0" hangingPunct="1">
              <a:lnSpc>
                <a:spcPct val="120000"/>
              </a:lnSpc>
              <a:spcBef>
                <a:spcPts val="0"/>
              </a:spcBef>
              <a:spcAft>
                <a:spcPts val="684"/>
              </a:spcAft>
              <a:buClr>
                <a:schemeClr val="accent2"/>
              </a:buClr>
              <a:buSzPct val="70000"/>
              <a:buFont typeface="Arial" pitchFamily="34" charset="0"/>
              <a:buChar char="►"/>
              <a:defRPr sz="1197" kern="1200">
                <a:solidFill>
                  <a:schemeClr val="tx1"/>
                </a:solidFill>
                <a:latin typeface="+mj-lt"/>
                <a:ea typeface="+mn-ea"/>
                <a:cs typeface="+mn-cs"/>
              </a:defRPr>
            </a:lvl4pPr>
            <a:lvl5pPr marL="1153311" indent="-230662" algn="l" defTabSz="781538" rtl="0" eaLnBrk="1" latinLnBrk="0" hangingPunct="1">
              <a:lnSpc>
                <a:spcPct val="120000"/>
              </a:lnSpc>
              <a:spcBef>
                <a:spcPts val="0"/>
              </a:spcBef>
              <a:spcAft>
                <a:spcPts val="684"/>
              </a:spcAft>
              <a:buClr>
                <a:schemeClr val="accent2"/>
              </a:buClr>
              <a:buSzPct val="70000"/>
              <a:buFont typeface="Arial" pitchFamily="34" charset="0"/>
              <a:buChar char="►"/>
              <a:defRPr sz="1197" kern="1200">
                <a:solidFill>
                  <a:schemeClr val="tx1"/>
                </a:solidFill>
                <a:latin typeface="+mj-lt"/>
                <a:ea typeface="+mn-ea"/>
                <a:cs typeface="+mn-cs"/>
              </a:defRPr>
            </a:lvl5pPr>
            <a:lvl6pPr marL="2149229" indent="-195384" algn="l" defTabSz="781538" rtl="0" eaLnBrk="1" latinLnBrk="0" hangingPunct="1">
              <a:spcBef>
                <a:spcPct val="20000"/>
              </a:spcBef>
              <a:buFont typeface="Arial" pitchFamily="34" charset="0"/>
              <a:buChar char="•"/>
              <a:defRPr sz="1709" kern="1200">
                <a:solidFill>
                  <a:schemeClr val="tx1"/>
                </a:solidFill>
                <a:latin typeface="+mn-lt"/>
                <a:ea typeface="+mn-ea"/>
                <a:cs typeface="+mn-cs"/>
              </a:defRPr>
            </a:lvl6pPr>
            <a:lvl7pPr marL="2539997" indent="-195384" algn="l" defTabSz="781538" rtl="0" eaLnBrk="1" latinLnBrk="0" hangingPunct="1">
              <a:spcBef>
                <a:spcPct val="20000"/>
              </a:spcBef>
              <a:buFont typeface="Arial" pitchFamily="34" charset="0"/>
              <a:buChar char="•"/>
              <a:defRPr sz="1709" kern="1200">
                <a:solidFill>
                  <a:schemeClr val="tx1"/>
                </a:solidFill>
                <a:latin typeface="+mn-lt"/>
                <a:ea typeface="+mn-ea"/>
                <a:cs typeface="+mn-cs"/>
              </a:defRPr>
            </a:lvl7pPr>
            <a:lvl8pPr marL="2930766" indent="-195384" algn="l" defTabSz="781538" rtl="0" eaLnBrk="1" latinLnBrk="0" hangingPunct="1">
              <a:spcBef>
                <a:spcPct val="20000"/>
              </a:spcBef>
              <a:buFont typeface="Arial" pitchFamily="34" charset="0"/>
              <a:buChar char="•"/>
              <a:defRPr sz="1709" kern="1200">
                <a:solidFill>
                  <a:schemeClr val="tx1"/>
                </a:solidFill>
                <a:latin typeface="+mn-lt"/>
                <a:ea typeface="+mn-ea"/>
                <a:cs typeface="+mn-cs"/>
              </a:defRPr>
            </a:lvl8pPr>
            <a:lvl9pPr marL="3321535" indent="-195384" algn="l" defTabSz="781538" rtl="0" eaLnBrk="1" latinLnBrk="0" hangingPunct="1">
              <a:spcBef>
                <a:spcPct val="20000"/>
              </a:spcBef>
              <a:buFont typeface="Arial" pitchFamily="34" charset="0"/>
              <a:buChar char="•"/>
              <a:defRPr sz="1709" kern="1200">
                <a:solidFill>
                  <a:schemeClr val="tx1"/>
                </a:solidFill>
                <a:latin typeface="+mn-lt"/>
                <a:ea typeface="+mn-ea"/>
                <a:cs typeface="+mn-cs"/>
              </a:defRPr>
            </a:lvl9pPr>
          </a:lstStyle>
          <a:p>
            <a:pPr marL="0" indent="0" algn="just">
              <a:lnSpc>
                <a:spcPct val="100000"/>
              </a:lnSpc>
              <a:spcAft>
                <a:spcPts val="600"/>
              </a:spcAft>
              <a:buNone/>
            </a:pPr>
            <a:r>
              <a:rPr lang="en-IN" sz="1400" dirty="0"/>
              <a:t>Unrealised profit – 134</a:t>
            </a:r>
          </a:p>
          <a:p>
            <a:pPr marL="0" indent="0" algn="just">
              <a:lnSpc>
                <a:spcPct val="100000"/>
              </a:lnSpc>
              <a:spcAft>
                <a:spcPts val="600"/>
              </a:spcAft>
              <a:buNone/>
            </a:pPr>
            <a:r>
              <a:rPr lang="en-IN" sz="1400" dirty="0"/>
              <a:t>(1,400 – 1,000 x 1/3)</a:t>
            </a:r>
          </a:p>
        </p:txBody>
      </p:sp>
      <p:sp>
        <p:nvSpPr>
          <p:cNvPr id="30" name="Rectangle: Rounded Corners 29">
            <a:extLst>
              <a:ext uri="{FF2B5EF4-FFF2-40B4-BE49-F238E27FC236}">
                <a16:creationId xmlns:a16="http://schemas.microsoft.com/office/drawing/2014/main" id="{8D53F3E7-7587-471A-A20E-40AA70748F85}"/>
              </a:ext>
            </a:extLst>
          </p:cNvPr>
          <p:cNvSpPr/>
          <p:nvPr/>
        </p:nvSpPr>
        <p:spPr>
          <a:xfrm>
            <a:off x="443771" y="4894108"/>
            <a:ext cx="8229599" cy="1394722"/>
          </a:xfrm>
          <a:prstGeom prst="roundRect">
            <a:avLst/>
          </a:prstGeom>
          <a:solidFill>
            <a:schemeClr val="accent2">
              <a:lumMod val="60000"/>
              <a:lumOff val="40000"/>
            </a:schemeClr>
          </a:solidFill>
          <a:ln w="95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marL="230662" indent="-230662" defTabSz="781538">
              <a:lnSpc>
                <a:spcPct val="114000"/>
              </a:lnSpc>
              <a:buClr>
                <a:schemeClr val="tx1"/>
              </a:buClr>
              <a:buSzPct val="70000"/>
              <a:buFont typeface="Arial" pitchFamily="34" charset="0"/>
              <a:buChar char="►"/>
            </a:pPr>
            <a:r>
              <a:rPr lang="en-IN" sz="1200" dirty="0">
                <a:solidFill>
                  <a:schemeClr val="tx1"/>
                </a:solidFill>
                <a:latin typeface="+mj-lt"/>
              </a:rPr>
              <a:t>As per CBDT’s guidelines, retiring partner’s share of value appreciation in capital asset distributed to him (viz. 66) is includible in his capital account balance [D]</a:t>
            </a:r>
          </a:p>
          <a:p>
            <a:pPr marL="230662" indent="-230662" defTabSz="781538">
              <a:lnSpc>
                <a:spcPct val="114000"/>
              </a:lnSpc>
              <a:buClr>
                <a:schemeClr val="tx1"/>
              </a:buClr>
              <a:buSzPct val="70000"/>
              <a:buFont typeface="Arial" pitchFamily="34" charset="0"/>
              <a:buChar char="►"/>
            </a:pPr>
            <a:r>
              <a:rPr lang="en-IN" sz="1200" dirty="0">
                <a:solidFill>
                  <a:schemeClr val="tx1"/>
                </a:solidFill>
                <a:latin typeface="+mj-lt"/>
              </a:rPr>
              <a:t>S.48(iii) - Reduce 134 from sale consideration on transfer of two-third land in future by firm</a:t>
            </a:r>
          </a:p>
          <a:p>
            <a:pPr marL="230662" indent="-230662" defTabSz="781538">
              <a:lnSpc>
                <a:spcPct val="114000"/>
              </a:lnSpc>
              <a:buClr>
                <a:schemeClr val="tx1"/>
              </a:buClr>
              <a:buSzPct val="70000"/>
              <a:buFont typeface="Arial" pitchFamily="34" charset="0"/>
              <a:buChar char="►"/>
            </a:pPr>
            <a:r>
              <a:rPr lang="en-IN" sz="1200" dirty="0">
                <a:solidFill>
                  <a:schemeClr val="tx1"/>
                </a:solidFill>
                <a:latin typeface="+mj-lt"/>
              </a:rPr>
              <a:t>Say, if firm sells two-third land for 1,400, cost of acquisition (ignoring indexation) is 1,000 and amount attributed is 134, net CG = 266</a:t>
            </a:r>
          </a:p>
          <a:p>
            <a:pPr marL="230662" indent="-230662" defTabSz="781538">
              <a:lnSpc>
                <a:spcPct val="114000"/>
              </a:lnSpc>
              <a:buClr>
                <a:schemeClr val="tx1"/>
              </a:buClr>
              <a:buSzPct val="70000"/>
              <a:buFont typeface="Arial" pitchFamily="34" charset="0"/>
              <a:buChar char="►"/>
            </a:pPr>
            <a:r>
              <a:rPr lang="en-IN" sz="1200" dirty="0">
                <a:solidFill>
                  <a:schemeClr val="tx1"/>
                </a:solidFill>
                <a:latin typeface="+mj-lt"/>
              </a:rPr>
              <a:t>Thus, there is no double taxation; taxation u/s. 45(4) merely represents timing difference.</a:t>
            </a:r>
          </a:p>
        </p:txBody>
      </p:sp>
    </p:spTree>
    <p:extLst>
      <p:ext uri="{BB962C8B-B14F-4D97-AF65-F5344CB8AC3E}">
        <p14:creationId xmlns:p14="http://schemas.microsoft.com/office/powerpoint/2010/main" val="61776026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42EADA-9628-4724-A748-58BB46011B4B}"/>
              </a:ext>
            </a:extLst>
          </p:cNvPr>
          <p:cNvSpPr>
            <a:spLocks noGrp="1"/>
          </p:cNvSpPr>
          <p:nvPr>
            <p:ph type="title"/>
          </p:nvPr>
        </p:nvSpPr>
        <p:spPr/>
        <p:txBody>
          <a:bodyPr anchor="ctr">
            <a:normAutofit/>
          </a:bodyPr>
          <a:lstStyle/>
          <a:p>
            <a:r>
              <a:rPr lang="en-IN" sz="3000" dirty="0"/>
              <a:t>#4 – Distribution of stock in trade on retirement</a:t>
            </a:r>
          </a:p>
        </p:txBody>
      </p:sp>
      <p:sp>
        <p:nvSpPr>
          <p:cNvPr id="3" name="Content Placeholder 2">
            <a:extLst>
              <a:ext uri="{FF2B5EF4-FFF2-40B4-BE49-F238E27FC236}">
                <a16:creationId xmlns:a16="http://schemas.microsoft.com/office/drawing/2014/main" id="{2090071D-918D-4DDA-8048-B5C24D9FAA6F}"/>
              </a:ext>
            </a:extLst>
          </p:cNvPr>
          <p:cNvSpPr>
            <a:spLocks noGrp="1"/>
          </p:cNvSpPr>
          <p:nvPr>
            <p:ph idx="1"/>
          </p:nvPr>
        </p:nvSpPr>
        <p:spPr>
          <a:xfrm>
            <a:off x="4207404" y="1138336"/>
            <a:ext cx="4479398" cy="5010537"/>
          </a:xfrm>
        </p:spPr>
        <p:txBody>
          <a:bodyPr>
            <a:normAutofit fontScale="85000" lnSpcReduction="10000"/>
          </a:bodyPr>
          <a:lstStyle/>
          <a:p>
            <a:pPr lvl="0">
              <a:lnSpc>
                <a:spcPct val="134000"/>
              </a:lnSpc>
              <a:spcAft>
                <a:spcPts val="600"/>
              </a:spcAft>
              <a:buClr>
                <a:schemeClr val="tx1"/>
              </a:buClr>
            </a:pPr>
            <a:r>
              <a:rPr lang="en-US" sz="1400" dirty="0"/>
              <a:t>XYZ PF has 3 partners having equal PSR and equal capital contribution</a:t>
            </a:r>
            <a:endParaRPr lang="en-IN" sz="1400" dirty="0"/>
          </a:p>
          <a:p>
            <a:pPr lvl="0">
              <a:lnSpc>
                <a:spcPct val="134000"/>
              </a:lnSpc>
              <a:spcAft>
                <a:spcPts val="600"/>
              </a:spcAft>
              <a:buClr>
                <a:schemeClr val="tx1"/>
              </a:buClr>
            </a:pPr>
            <a:r>
              <a:rPr lang="en-US" sz="1400" dirty="0"/>
              <a:t>XYZ PF has land acquired at cost of 1,500 whose FMV is 2,100 </a:t>
            </a:r>
          </a:p>
          <a:p>
            <a:pPr lvl="0">
              <a:lnSpc>
                <a:spcPct val="134000"/>
              </a:lnSpc>
              <a:spcAft>
                <a:spcPts val="600"/>
              </a:spcAft>
              <a:buClr>
                <a:schemeClr val="tx1"/>
              </a:buClr>
            </a:pPr>
            <a:r>
              <a:rPr lang="en-IN" sz="1400" dirty="0"/>
              <a:t>Land is held as a stock-in-trade</a:t>
            </a:r>
            <a:endParaRPr lang="en-US" sz="1400" dirty="0"/>
          </a:p>
          <a:p>
            <a:pPr lvl="0">
              <a:lnSpc>
                <a:spcPct val="134000"/>
              </a:lnSpc>
              <a:spcAft>
                <a:spcPts val="600"/>
              </a:spcAft>
              <a:buClr>
                <a:schemeClr val="tx1"/>
              </a:buClr>
            </a:pPr>
            <a:r>
              <a:rPr lang="en-US" sz="1400" dirty="0"/>
              <a:t>X retires from the firm and his account is settled by distribution of one-third land as against his capital balance of 500</a:t>
            </a:r>
            <a:endParaRPr lang="en-IN" sz="1400" dirty="0"/>
          </a:p>
          <a:p>
            <a:pPr lvl="1">
              <a:lnSpc>
                <a:spcPct val="134000"/>
              </a:lnSpc>
              <a:spcAft>
                <a:spcPts val="600"/>
              </a:spcAft>
              <a:buClr>
                <a:schemeClr val="tx1"/>
              </a:buClr>
            </a:pPr>
            <a:r>
              <a:rPr lang="en-US" sz="1400" dirty="0"/>
              <a:t>FMV of one-third land is 700 (2,100 x 1/3), which is represented by capital of 500 plus 1/3rd share (200) in value appreciation of 600</a:t>
            </a:r>
          </a:p>
          <a:p>
            <a:pPr>
              <a:lnSpc>
                <a:spcPct val="134000"/>
              </a:lnSpc>
              <a:spcAft>
                <a:spcPts val="600"/>
              </a:spcAft>
              <a:buClr>
                <a:schemeClr val="tx1"/>
              </a:buClr>
            </a:pPr>
            <a:r>
              <a:rPr lang="en-US" sz="1400" b="1" dirty="0"/>
              <a:t>Tax implications under old regime</a:t>
            </a:r>
            <a:endParaRPr lang="en-IN" sz="1400" dirty="0"/>
          </a:p>
          <a:p>
            <a:pPr lvl="1">
              <a:lnSpc>
                <a:spcPct val="134000"/>
              </a:lnSpc>
              <a:spcAft>
                <a:spcPts val="600"/>
              </a:spcAft>
              <a:buClr>
                <a:schemeClr val="tx1"/>
              </a:buClr>
            </a:pPr>
            <a:r>
              <a:rPr lang="en-IN" sz="1400" dirty="0"/>
              <a:t>In absence of provision along the lines of s. 45(4), transfer of SIT on retirement does not amount to “transfer” from firm to partner. Arguably, firm not liable to business taxation</a:t>
            </a:r>
          </a:p>
          <a:p>
            <a:pPr lvl="1">
              <a:lnSpc>
                <a:spcPct val="134000"/>
              </a:lnSpc>
              <a:spcAft>
                <a:spcPts val="600"/>
              </a:spcAft>
              <a:buClr>
                <a:schemeClr val="tx1"/>
              </a:buClr>
            </a:pPr>
            <a:r>
              <a:rPr lang="en-IN" sz="1400" dirty="0"/>
              <a:t>Partner also not liable. It is realisation of pre-existing right</a:t>
            </a:r>
          </a:p>
          <a:p>
            <a:pPr lvl="1">
              <a:lnSpc>
                <a:spcPct val="134000"/>
              </a:lnSpc>
              <a:spcAft>
                <a:spcPts val="600"/>
              </a:spcAft>
              <a:buClr>
                <a:schemeClr val="tx1"/>
              </a:buClr>
            </a:pPr>
            <a:r>
              <a:rPr lang="en-IN" sz="1400" dirty="0"/>
              <a:t>ACIT v. Agrawal Timber and Bans Co. [1983] 144 ITR 46 (MP); and CIT v. Anant </a:t>
            </a:r>
            <a:r>
              <a:rPr lang="en-IN" sz="1400" dirty="0" err="1"/>
              <a:t>Narhar</a:t>
            </a:r>
            <a:r>
              <a:rPr lang="en-IN" sz="1400" dirty="0"/>
              <a:t> </a:t>
            </a:r>
            <a:r>
              <a:rPr lang="en-IN" sz="1400" dirty="0" err="1"/>
              <a:t>Nimkar</a:t>
            </a:r>
            <a:r>
              <a:rPr lang="en-IN" sz="1400" dirty="0"/>
              <a:t> (HUF) [1997] 224 ITR 221 (Gujarat)</a:t>
            </a:r>
            <a:endParaRPr lang="en-US" sz="1400" dirty="0"/>
          </a:p>
        </p:txBody>
      </p:sp>
      <p:cxnSp>
        <p:nvCxnSpPr>
          <p:cNvPr id="8" name="Straight Connector 7">
            <a:extLst>
              <a:ext uri="{FF2B5EF4-FFF2-40B4-BE49-F238E27FC236}">
                <a16:creationId xmlns:a16="http://schemas.microsoft.com/office/drawing/2014/main" id="{5B7FC8F7-0066-441A-B250-FCCA11017980}"/>
              </a:ext>
            </a:extLst>
          </p:cNvPr>
          <p:cNvCxnSpPr>
            <a:cxnSpLocks/>
          </p:cNvCxnSpPr>
          <p:nvPr/>
        </p:nvCxnSpPr>
        <p:spPr>
          <a:xfrm>
            <a:off x="4092373" y="1422892"/>
            <a:ext cx="0" cy="4474199"/>
          </a:xfrm>
          <a:prstGeom prst="line">
            <a:avLst/>
          </a:prstGeom>
          <a:ln w="9525">
            <a:solidFill>
              <a:schemeClr val="accent1"/>
            </a:solidFill>
            <a:tailEnd type="none"/>
          </a:ln>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a16="http://schemas.microsoft.com/office/drawing/2014/main" id="{82461C9D-FEBF-4270-891A-005316943835}"/>
              </a:ext>
            </a:extLst>
          </p:cNvPr>
          <p:cNvSpPr/>
          <p:nvPr/>
        </p:nvSpPr>
        <p:spPr>
          <a:xfrm>
            <a:off x="2945270" y="1815351"/>
            <a:ext cx="804549" cy="384476"/>
          </a:xfrm>
          <a:prstGeom prst="rect">
            <a:avLst/>
          </a:prstGeom>
          <a:no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defTabSz="781538">
              <a:defRPr/>
            </a:pPr>
            <a:r>
              <a:rPr lang="en-US" sz="1709" dirty="0">
                <a:solidFill>
                  <a:srgbClr val="000000"/>
                </a:solidFill>
              </a:rPr>
              <a:t>Z</a:t>
            </a:r>
            <a:endParaRPr lang="en-IN" sz="1709" dirty="0">
              <a:solidFill>
                <a:srgbClr val="000000"/>
              </a:solidFill>
            </a:endParaRPr>
          </a:p>
        </p:txBody>
      </p:sp>
      <p:cxnSp>
        <p:nvCxnSpPr>
          <p:cNvPr id="21" name="Straight Connector 20">
            <a:extLst>
              <a:ext uri="{FF2B5EF4-FFF2-40B4-BE49-F238E27FC236}">
                <a16:creationId xmlns:a16="http://schemas.microsoft.com/office/drawing/2014/main" id="{7B7A055B-62F5-4487-A917-25FC5097E596}"/>
              </a:ext>
            </a:extLst>
          </p:cNvPr>
          <p:cNvCxnSpPr>
            <a:cxnSpLocks/>
          </p:cNvCxnSpPr>
          <p:nvPr/>
        </p:nvCxnSpPr>
        <p:spPr>
          <a:xfrm>
            <a:off x="4092373" y="1238250"/>
            <a:ext cx="0" cy="4658841"/>
          </a:xfrm>
          <a:prstGeom prst="line">
            <a:avLst/>
          </a:prstGeom>
          <a:ln w="9525">
            <a:solidFill>
              <a:schemeClr val="accent1"/>
            </a:solidFill>
            <a:tailEnd type="none"/>
          </a:ln>
        </p:spPr>
        <p:style>
          <a:lnRef idx="1">
            <a:schemeClr val="accent1"/>
          </a:lnRef>
          <a:fillRef idx="0">
            <a:schemeClr val="accent1"/>
          </a:fillRef>
          <a:effectRef idx="0">
            <a:schemeClr val="accent1"/>
          </a:effectRef>
          <a:fontRef idx="minor">
            <a:schemeClr val="tx1"/>
          </a:fontRef>
        </p:style>
      </p:cxnSp>
      <p:sp>
        <p:nvSpPr>
          <p:cNvPr id="22" name="Rectangle 21">
            <a:extLst>
              <a:ext uri="{FF2B5EF4-FFF2-40B4-BE49-F238E27FC236}">
                <a16:creationId xmlns:a16="http://schemas.microsoft.com/office/drawing/2014/main" id="{24466DE1-05E5-4FD7-B0C3-BE6051E138AF}"/>
              </a:ext>
            </a:extLst>
          </p:cNvPr>
          <p:cNvSpPr/>
          <p:nvPr/>
        </p:nvSpPr>
        <p:spPr>
          <a:xfrm>
            <a:off x="567780" y="1858844"/>
            <a:ext cx="804549" cy="384476"/>
          </a:xfrm>
          <a:prstGeom prst="rect">
            <a:avLst/>
          </a:prstGeom>
          <a:no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defTabSz="781538">
              <a:defRPr/>
            </a:pPr>
            <a:r>
              <a:rPr lang="en-US" sz="1709" dirty="0">
                <a:solidFill>
                  <a:srgbClr val="000000"/>
                </a:solidFill>
                <a:latin typeface="+mj-lt"/>
              </a:rPr>
              <a:t>X</a:t>
            </a:r>
            <a:endParaRPr lang="en-IN" sz="1709" dirty="0">
              <a:solidFill>
                <a:srgbClr val="000000"/>
              </a:solidFill>
              <a:latin typeface="+mj-lt"/>
            </a:endParaRPr>
          </a:p>
        </p:txBody>
      </p:sp>
      <p:pic>
        <p:nvPicPr>
          <p:cNvPr id="24" name="Graphic 23" descr="User">
            <a:extLst>
              <a:ext uri="{FF2B5EF4-FFF2-40B4-BE49-F238E27FC236}">
                <a16:creationId xmlns:a16="http://schemas.microsoft.com/office/drawing/2014/main" id="{E9641D5A-F9CB-4284-B403-FE7924DE552E}"/>
              </a:ext>
            </a:extLst>
          </p:cNvPr>
          <p:cNvPicPr>
            <a:picLocks noChangeAspect="1"/>
          </p:cNvPicPr>
          <p:nvPr/>
        </p:nvPicPr>
        <p:blipFill>
          <a:blip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774664" y="1468063"/>
            <a:ext cx="390781" cy="390781"/>
          </a:xfrm>
          <a:prstGeom prst="rect">
            <a:avLst/>
          </a:prstGeom>
        </p:spPr>
      </p:pic>
      <p:sp>
        <p:nvSpPr>
          <p:cNvPr id="25" name="Isosceles Triangle 24">
            <a:extLst>
              <a:ext uri="{FF2B5EF4-FFF2-40B4-BE49-F238E27FC236}">
                <a16:creationId xmlns:a16="http://schemas.microsoft.com/office/drawing/2014/main" id="{B3922886-5E33-4923-8FED-9E17E7E939B0}"/>
              </a:ext>
            </a:extLst>
          </p:cNvPr>
          <p:cNvSpPr/>
          <p:nvPr/>
        </p:nvSpPr>
        <p:spPr>
          <a:xfrm>
            <a:off x="1372329" y="2669171"/>
            <a:ext cx="1609097" cy="1066602"/>
          </a:xfrm>
          <a:prstGeom prst="triangle">
            <a:avLst/>
          </a:prstGeom>
          <a:solidFill>
            <a:srgbClr val="FFC000"/>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defTabSz="781538">
              <a:defRPr/>
            </a:pPr>
            <a:r>
              <a:rPr lang="en-US" sz="1368" b="1" dirty="0">
                <a:solidFill>
                  <a:srgbClr val="000000"/>
                </a:solidFill>
                <a:latin typeface="+mj-lt"/>
              </a:rPr>
              <a:t>XYZ PF</a:t>
            </a:r>
            <a:endParaRPr lang="en-IN" sz="1368" b="1" dirty="0">
              <a:solidFill>
                <a:srgbClr val="000000"/>
              </a:solidFill>
              <a:latin typeface="+mj-lt"/>
            </a:endParaRPr>
          </a:p>
        </p:txBody>
      </p:sp>
      <p:pic>
        <p:nvPicPr>
          <p:cNvPr id="27" name="Graphic 26" descr="User">
            <a:extLst>
              <a:ext uri="{FF2B5EF4-FFF2-40B4-BE49-F238E27FC236}">
                <a16:creationId xmlns:a16="http://schemas.microsoft.com/office/drawing/2014/main" id="{1FA9689A-793B-4C99-A6B3-BC48F19FD956}"/>
              </a:ext>
            </a:extLst>
          </p:cNvPr>
          <p:cNvPicPr>
            <a:picLocks noChangeAspect="1"/>
          </p:cNvPicPr>
          <p:nvPr/>
        </p:nvPicPr>
        <p:blipFill>
          <a:blip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3152154" y="1424569"/>
            <a:ext cx="390781" cy="390781"/>
          </a:xfrm>
          <a:prstGeom prst="rect">
            <a:avLst/>
          </a:prstGeom>
        </p:spPr>
      </p:pic>
      <p:sp>
        <p:nvSpPr>
          <p:cNvPr id="28" name="Freeform: Shape 27">
            <a:extLst>
              <a:ext uri="{FF2B5EF4-FFF2-40B4-BE49-F238E27FC236}">
                <a16:creationId xmlns:a16="http://schemas.microsoft.com/office/drawing/2014/main" id="{6DFB8059-E6DE-4197-9AA1-951CA25B73A0}"/>
              </a:ext>
            </a:extLst>
          </p:cNvPr>
          <p:cNvSpPr/>
          <p:nvPr/>
        </p:nvSpPr>
        <p:spPr>
          <a:xfrm>
            <a:off x="919483" y="2199055"/>
            <a:ext cx="937874" cy="855120"/>
          </a:xfrm>
          <a:custGeom>
            <a:avLst/>
            <a:gdLst>
              <a:gd name="connsiteX0" fmla="*/ 0 w 1097280"/>
              <a:gd name="connsiteY0" fmla="*/ 0 h 1000461"/>
              <a:gd name="connsiteX1" fmla="*/ 0 w 1097280"/>
              <a:gd name="connsiteY1" fmla="*/ 1000461 h 1000461"/>
              <a:gd name="connsiteX2" fmla="*/ 1097280 w 1097280"/>
              <a:gd name="connsiteY2" fmla="*/ 1000461 h 1000461"/>
            </a:gdLst>
            <a:ahLst/>
            <a:cxnLst>
              <a:cxn ang="0">
                <a:pos x="connsiteX0" y="connsiteY0"/>
              </a:cxn>
              <a:cxn ang="0">
                <a:pos x="connsiteX1" y="connsiteY1"/>
              </a:cxn>
              <a:cxn ang="0">
                <a:pos x="connsiteX2" y="connsiteY2"/>
              </a:cxn>
            </a:cxnLst>
            <a:rect l="l" t="t" r="r" b="b"/>
            <a:pathLst>
              <a:path w="1097280" h="1000461">
                <a:moveTo>
                  <a:pt x="0" y="0"/>
                </a:moveTo>
                <a:lnTo>
                  <a:pt x="0" y="1000461"/>
                </a:lnTo>
                <a:lnTo>
                  <a:pt x="1097280" y="1000461"/>
                </a:lnTo>
              </a:path>
            </a:pathLst>
          </a:custGeom>
          <a:noFill/>
          <a:ln w="19050">
            <a:solidFill>
              <a:schemeClr val="tx1"/>
            </a:solidFill>
            <a:headEnd type="none" w="med" len="med"/>
            <a:tailEnd type="arrow"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781538">
              <a:defRPr/>
            </a:pPr>
            <a:endParaRPr lang="en-IN" sz="1538">
              <a:solidFill>
                <a:srgbClr val="808080"/>
              </a:solidFill>
              <a:latin typeface="+mj-lt"/>
            </a:endParaRPr>
          </a:p>
        </p:txBody>
      </p:sp>
      <p:sp>
        <p:nvSpPr>
          <p:cNvPr id="29" name="Freeform: Shape 28">
            <a:extLst>
              <a:ext uri="{FF2B5EF4-FFF2-40B4-BE49-F238E27FC236}">
                <a16:creationId xmlns:a16="http://schemas.microsoft.com/office/drawing/2014/main" id="{0CD0A3C0-8679-4DD7-B329-D0F5EC4C49D4}"/>
              </a:ext>
            </a:extLst>
          </p:cNvPr>
          <p:cNvSpPr/>
          <p:nvPr/>
        </p:nvSpPr>
        <p:spPr>
          <a:xfrm rot="16200000">
            <a:off x="2459621" y="2172646"/>
            <a:ext cx="937874" cy="855120"/>
          </a:xfrm>
          <a:custGeom>
            <a:avLst/>
            <a:gdLst>
              <a:gd name="connsiteX0" fmla="*/ 0 w 1097280"/>
              <a:gd name="connsiteY0" fmla="*/ 0 h 1000461"/>
              <a:gd name="connsiteX1" fmla="*/ 0 w 1097280"/>
              <a:gd name="connsiteY1" fmla="*/ 1000461 h 1000461"/>
              <a:gd name="connsiteX2" fmla="*/ 1097280 w 1097280"/>
              <a:gd name="connsiteY2" fmla="*/ 1000461 h 1000461"/>
            </a:gdLst>
            <a:ahLst/>
            <a:cxnLst>
              <a:cxn ang="0">
                <a:pos x="connsiteX0" y="connsiteY0"/>
              </a:cxn>
              <a:cxn ang="0">
                <a:pos x="connsiteX1" y="connsiteY1"/>
              </a:cxn>
              <a:cxn ang="0">
                <a:pos x="connsiteX2" y="connsiteY2"/>
              </a:cxn>
            </a:cxnLst>
            <a:rect l="l" t="t" r="r" b="b"/>
            <a:pathLst>
              <a:path w="1097280" h="1000461">
                <a:moveTo>
                  <a:pt x="0" y="0"/>
                </a:moveTo>
                <a:lnTo>
                  <a:pt x="0" y="1000461"/>
                </a:lnTo>
                <a:lnTo>
                  <a:pt x="1097280" y="1000461"/>
                </a:lnTo>
              </a:path>
            </a:pathLst>
          </a:custGeom>
          <a:noFill/>
          <a:ln w="19050">
            <a:solidFill>
              <a:schemeClr val="tx1"/>
            </a:solidFill>
            <a:headEnd type="arrow"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781538">
              <a:defRPr/>
            </a:pPr>
            <a:endParaRPr lang="en-IN" sz="1538">
              <a:solidFill>
                <a:srgbClr val="808080"/>
              </a:solidFill>
              <a:latin typeface="+mj-lt"/>
            </a:endParaRPr>
          </a:p>
        </p:txBody>
      </p:sp>
      <p:graphicFrame>
        <p:nvGraphicFramePr>
          <p:cNvPr id="30" name="Table 17">
            <a:extLst>
              <a:ext uri="{FF2B5EF4-FFF2-40B4-BE49-F238E27FC236}">
                <a16:creationId xmlns:a16="http://schemas.microsoft.com/office/drawing/2014/main" id="{EB50C8A3-526E-459C-807E-B288575FCFEB}"/>
              </a:ext>
            </a:extLst>
          </p:cNvPr>
          <p:cNvGraphicFramePr>
            <a:graphicFrameLocks noGrp="1"/>
          </p:cNvGraphicFramePr>
          <p:nvPr>
            <p:extLst>
              <p:ext uri="{D42A27DB-BD31-4B8C-83A1-F6EECF244321}">
                <p14:modId xmlns:p14="http://schemas.microsoft.com/office/powerpoint/2010/main" val="1230932676"/>
              </p:ext>
            </p:extLst>
          </p:nvPr>
        </p:nvGraphicFramePr>
        <p:xfrm>
          <a:off x="444867" y="4085115"/>
          <a:ext cx="3548635" cy="1670940"/>
        </p:xfrm>
        <a:graphic>
          <a:graphicData uri="http://schemas.openxmlformats.org/drawingml/2006/table">
            <a:tbl>
              <a:tblPr firstRow="1" bandRow="1">
                <a:tableStyleId>{8A107856-5554-42FB-B03E-39F5DBC370BA}</a:tableStyleId>
              </a:tblPr>
              <a:tblGrid>
                <a:gridCol w="929031">
                  <a:extLst>
                    <a:ext uri="{9D8B030D-6E8A-4147-A177-3AD203B41FA5}">
                      <a16:colId xmlns:a16="http://schemas.microsoft.com/office/drawing/2014/main" val="2405554510"/>
                    </a:ext>
                  </a:extLst>
                </a:gridCol>
                <a:gridCol w="767371">
                  <a:extLst>
                    <a:ext uri="{9D8B030D-6E8A-4147-A177-3AD203B41FA5}">
                      <a16:colId xmlns:a16="http://schemas.microsoft.com/office/drawing/2014/main" val="1471756281"/>
                    </a:ext>
                  </a:extLst>
                </a:gridCol>
                <a:gridCol w="1129218">
                  <a:extLst>
                    <a:ext uri="{9D8B030D-6E8A-4147-A177-3AD203B41FA5}">
                      <a16:colId xmlns:a16="http://schemas.microsoft.com/office/drawing/2014/main" val="3762989753"/>
                    </a:ext>
                  </a:extLst>
                </a:gridCol>
                <a:gridCol w="723015">
                  <a:extLst>
                    <a:ext uri="{9D8B030D-6E8A-4147-A177-3AD203B41FA5}">
                      <a16:colId xmlns:a16="http://schemas.microsoft.com/office/drawing/2014/main" val="4201132721"/>
                    </a:ext>
                  </a:extLst>
                </a:gridCol>
              </a:tblGrid>
              <a:tr h="130563">
                <a:tc gridSpan="4">
                  <a:txBody>
                    <a:bodyPr/>
                    <a:lstStyle/>
                    <a:p>
                      <a:pPr algn="ctr"/>
                      <a:r>
                        <a:rPr lang="en-US" sz="1400" kern="1200" dirty="0"/>
                        <a:t>Indicative balance sheet </a:t>
                      </a:r>
                      <a:endParaRPr lang="en-IN" sz="1400" b="1" dirty="0">
                        <a:solidFill>
                          <a:schemeClr val="tx1"/>
                        </a:solidFill>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hMerge="1">
                  <a:txBody>
                    <a:bodyPr/>
                    <a:lstStyle/>
                    <a:p>
                      <a:endParaRPr lang="en-IN" dirty="0"/>
                    </a:p>
                  </a:txBody>
                  <a:tcPr/>
                </a:tc>
                <a:tc hMerge="1">
                  <a:txBody>
                    <a:bodyPr/>
                    <a:lstStyle/>
                    <a:p>
                      <a:endParaRPr lang="en-IN" dirty="0"/>
                    </a:p>
                  </a:txBody>
                  <a:tcPr/>
                </a:tc>
                <a:tc hMerge="1">
                  <a:txBody>
                    <a:bodyPr/>
                    <a:lstStyle/>
                    <a:p>
                      <a:endParaRPr lang="en-IN" dirty="0"/>
                    </a:p>
                  </a:txBody>
                  <a:tcPr/>
                </a:tc>
                <a:extLst>
                  <a:ext uri="{0D108BD9-81ED-4DB2-BD59-A6C34878D82A}">
                    <a16:rowId xmlns:a16="http://schemas.microsoft.com/office/drawing/2014/main" val="3559449610"/>
                  </a:ext>
                </a:extLst>
              </a:tr>
              <a:tr h="279224">
                <a:tc>
                  <a:txBody>
                    <a:bodyPr/>
                    <a:lstStyle/>
                    <a:p>
                      <a:r>
                        <a:rPr lang="en-US" sz="1400" dirty="0"/>
                        <a:t>X Capital </a:t>
                      </a:r>
                      <a:endParaRPr lang="en-IN" sz="1400"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marL="0" algn="r" defTabSz="914400" rtl="0" eaLnBrk="1" latinLnBrk="0" hangingPunct="1"/>
                      <a:r>
                        <a:rPr lang="en-US" sz="1400" kern="1200" dirty="0"/>
                        <a:t>500</a:t>
                      </a:r>
                      <a:endParaRPr lang="en-IN" sz="1400" kern="1200" dirty="0">
                        <a:solidFill>
                          <a:schemeClr val="dk1"/>
                        </a:solidFill>
                        <a:latin typeface="+mj-lt"/>
                        <a:ea typeface="+mn-ea"/>
                        <a:cs typeface="+mn-cs"/>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r>
                        <a:rPr lang="en-US" sz="1400" dirty="0"/>
                        <a:t>Land (FMV 2,100)</a:t>
                      </a:r>
                      <a:endParaRPr lang="en-IN" sz="1400"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r"/>
                      <a:r>
                        <a:rPr lang="en-US" sz="1400" dirty="0"/>
                        <a:t>1,500</a:t>
                      </a:r>
                      <a:endParaRPr lang="en-IN" sz="1400"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83398401"/>
                  </a:ext>
                </a:extLst>
              </a:tr>
              <a:tr h="123225">
                <a:tc>
                  <a:txBody>
                    <a:bodyPr/>
                    <a:lstStyle/>
                    <a:p>
                      <a:r>
                        <a:rPr lang="en-US" sz="1400" dirty="0"/>
                        <a:t>Y Capital </a:t>
                      </a:r>
                      <a:endParaRPr lang="en-IN" sz="1400"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r"/>
                      <a:r>
                        <a:rPr lang="en-US" sz="1400" dirty="0"/>
                        <a:t>500</a:t>
                      </a:r>
                      <a:endParaRPr lang="en-IN" sz="1400"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en-IN" sz="1400"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r"/>
                      <a:endParaRPr lang="en-IN" sz="1400"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605612241"/>
                  </a:ext>
                </a:extLst>
              </a:tr>
              <a:tr h="123225">
                <a:tc>
                  <a:txBody>
                    <a:bodyPr/>
                    <a:lstStyle/>
                    <a:p>
                      <a:r>
                        <a:rPr lang="en-US" sz="1400" dirty="0"/>
                        <a:t>Z Capital </a:t>
                      </a:r>
                      <a:endParaRPr lang="en-IN" sz="1400"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r"/>
                      <a:r>
                        <a:rPr lang="en-US" sz="1400" dirty="0"/>
                        <a:t>500</a:t>
                      </a:r>
                      <a:endParaRPr lang="en-IN" sz="1400"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en-IN" sz="1400"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r"/>
                      <a:endParaRPr lang="en-IN" sz="1400"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789916417"/>
                  </a:ext>
                </a:extLst>
              </a:tr>
              <a:tr h="123225">
                <a:tc>
                  <a:txBody>
                    <a:bodyPr/>
                    <a:lstStyle/>
                    <a:p>
                      <a:r>
                        <a:rPr lang="en-US" sz="1400" b="1" dirty="0"/>
                        <a:t>Total </a:t>
                      </a:r>
                      <a:endParaRPr lang="en-IN" sz="1400" b="1"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r"/>
                      <a:r>
                        <a:rPr lang="en-US" sz="1400" b="1" dirty="0"/>
                        <a:t>1,500</a:t>
                      </a:r>
                      <a:endParaRPr lang="en-IN" sz="1400" b="1"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r>
                        <a:rPr lang="en-US" sz="1400" b="1" dirty="0"/>
                        <a:t>Total </a:t>
                      </a:r>
                      <a:endParaRPr lang="en-IN" sz="1400" b="1"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r"/>
                      <a:r>
                        <a:rPr lang="en-US" sz="1400" b="1" dirty="0"/>
                        <a:t>1,500</a:t>
                      </a:r>
                      <a:endParaRPr lang="en-IN" sz="1400" b="1"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191051555"/>
                  </a:ext>
                </a:extLst>
              </a:tr>
            </a:tbl>
          </a:graphicData>
        </a:graphic>
      </p:graphicFrame>
      <p:sp>
        <p:nvSpPr>
          <p:cNvPr id="31" name="Rectangle 30">
            <a:extLst>
              <a:ext uri="{FF2B5EF4-FFF2-40B4-BE49-F238E27FC236}">
                <a16:creationId xmlns:a16="http://schemas.microsoft.com/office/drawing/2014/main" id="{C6336477-BDAF-4892-B970-6C34FC3F6354}"/>
              </a:ext>
            </a:extLst>
          </p:cNvPr>
          <p:cNvSpPr/>
          <p:nvPr/>
        </p:nvSpPr>
        <p:spPr>
          <a:xfrm>
            <a:off x="1809086" y="1848859"/>
            <a:ext cx="804549" cy="384476"/>
          </a:xfrm>
          <a:prstGeom prst="rect">
            <a:avLst/>
          </a:prstGeom>
          <a:no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defTabSz="781538">
              <a:defRPr/>
            </a:pPr>
            <a:r>
              <a:rPr lang="en-US" sz="1709" dirty="0">
                <a:solidFill>
                  <a:srgbClr val="000000"/>
                </a:solidFill>
                <a:latin typeface="+mj-lt"/>
              </a:rPr>
              <a:t>Y</a:t>
            </a:r>
            <a:endParaRPr lang="en-IN" sz="1709" dirty="0">
              <a:solidFill>
                <a:srgbClr val="000000"/>
              </a:solidFill>
              <a:latin typeface="+mj-lt"/>
            </a:endParaRPr>
          </a:p>
        </p:txBody>
      </p:sp>
      <p:pic>
        <p:nvPicPr>
          <p:cNvPr id="32" name="Graphic 31" descr="User">
            <a:extLst>
              <a:ext uri="{FF2B5EF4-FFF2-40B4-BE49-F238E27FC236}">
                <a16:creationId xmlns:a16="http://schemas.microsoft.com/office/drawing/2014/main" id="{4CDFC8D5-F10A-4747-8398-46BE6C7091A0}"/>
              </a:ext>
            </a:extLst>
          </p:cNvPr>
          <p:cNvPicPr>
            <a:picLocks noChangeAspect="1"/>
          </p:cNvPicPr>
          <p:nvPr/>
        </p:nvPicPr>
        <p:blipFill>
          <a:blip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2025303" y="1424569"/>
            <a:ext cx="390781" cy="390781"/>
          </a:xfrm>
          <a:prstGeom prst="rect">
            <a:avLst/>
          </a:prstGeom>
        </p:spPr>
      </p:pic>
      <p:cxnSp>
        <p:nvCxnSpPr>
          <p:cNvPr id="33" name="Straight Arrow Connector 32">
            <a:extLst>
              <a:ext uri="{FF2B5EF4-FFF2-40B4-BE49-F238E27FC236}">
                <a16:creationId xmlns:a16="http://schemas.microsoft.com/office/drawing/2014/main" id="{CFECD57E-D0B2-4CF0-9DAF-D44345DB788E}"/>
              </a:ext>
            </a:extLst>
          </p:cNvPr>
          <p:cNvCxnSpPr>
            <a:cxnSpLocks/>
          </p:cNvCxnSpPr>
          <p:nvPr/>
        </p:nvCxnSpPr>
        <p:spPr>
          <a:xfrm>
            <a:off x="2220694" y="2199827"/>
            <a:ext cx="0" cy="425851"/>
          </a:xfrm>
          <a:prstGeom prst="straightConnector1">
            <a:avLst/>
          </a:prstGeom>
          <a:ln w="19050">
            <a:solidFill>
              <a:schemeClr val="tx1"/>
            </a:solidFill>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19568716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42EADA-9628-4724-A748-58BB46011B4B}"/>
              </a:ext>
            </a:extLst>
          </p:cNvPr>
          <p:cNvSpPr>
            <a:spLocks noGrp="1"/>
          </p:cNvSpPr>
          <p:nvPr>
            <p:ph type="title"/>
          </p:nvPr>
        </p:nvSpPr>
        <p:spPr/>
        <p:txBody>
          <a:bodyPr anchor="ctr">
            <a:normAutofit/>
          </a:bodyPr>
          <a:lstStyle/>
          <a:p>
            <a:r>
              <a:rPr lang="en-IN" sz="3000" dirty="0"/>
              <a:t>#4 – Distribution of stock in trade on retirement</a:t>
            </a:r>
          </a:p>
        </p:txBody>
      </p:sp>
      <p:sp>
        <p:nvSpPr>
          <p:cNvPr id="3" name="Content Placeholder 2">
            <a:extLst>
              <a:ext uri="{FF2B5EF4-FFF2-40B4-BE49-F238E27FC236}">
                <a16:creationId xmlns:a16="http://schemas.microsoft.com/office/drawing/2014/main" id="{2090071D-918D-4DDA-8048-B5C24D9FAA6F}"/>
              </a:ext>
            </a:extLst>
          </p:cNvPr>
          <p:cNvSpPr>
            <a:spLocks noGrp="1"/>
          </p:cNvSpPr>
          <p:nvPr>
            <p:ph idx="1"/>
          </p:nvPr>
        </p:nvSpPr>
        <p:spPr>
          <a:xfrm>
            <a:off x="4303186" y="1125647"/>
            <a:ext cx="4383616" cy="4516383"/>
          </a:xfrm>
        </p:spPr>
        <p:txBody>
          <a:bodyPr>
            <a:normAutofit/>
          </a:bodyPr>
          <a:lstStyle/>
          <a:p>
            <a:pPr>
              <a:spcAft>
                <a:spcPts val="513"/>
              </a:spcAft>
              <a:buClr>
                <a:schemeClr val="tx1"/>
              </a:buClr>
            </a:pPr>
            <a:r>
              <a:rPr lang="en-US" sz="1600" b="1" dirty="0"/>
              <a:t>Tax implications under new regime</a:t>
            </a:r>
          </a:p>
          <a:p>
            <a:pPr>
              <a:spcAft>
                <a:spcPts val="513"/>
              </a:spcAft>
              <a:buClr>
                <a:schemeClr val="tx1"/>
              </a:buClr>
            </a:pPr>
            <a:endParaRPr lang="en-US" sz="1600" b="1" dirty="0"/>
          </a:p>
          <a:p>
            <a:pPr>
              <a:spcAft>
                <a:spcPts val="513"/>
              </a:spcAft>
              <a:buClr>
                <a:schemeClr val="tx1"/>
              </a:buClr>
            </a:pPr>
            <a:endParaRPr lang="en-US" sz="1600" b="1" dirty="0"/>
          </a:p>
          <a:p>
            <a:pPr>
              <a:spcAft>
                <a:spcPts val="513"/>
              </a:spcAft>
              <a:buClr>
                <a:schemeClr val="tx1"/>
              </a:buClr>
            </a:pPr>
            <a:endParaRPr lang="en-US" sz="1600" b="1" dirty="0"/>
          </a:p>
          <a:p>
            <a:pPr>
              <a:spcAft>
                <a:spcPts val="513"/>
              </a:spcAft>
              <a:buClr>
                <a:schemeClr val="tx1"/>
              </a:buClr>
            </a:pPr>
            <a:endParaRPr lang="en-US" sz="1600" b="1" dirty="0"/>
          </a:p>
          <a:p>
            <a:pPr>
              <a:spcAft>
                <a:spcPts val="513"/>
              </a:spcAft>
              <a:buClr>
                <a:schemeClr val="tx1"/>
              </a:buClr>
            </a:pPr>
            <a:endParaRPr lang="en-US" sz="1600" b="1" dirty="0"/>
          </a:p>
          <a:p>
            <a:pPr>
              <a:spcAft>
                <a:spcPts val="513"/>
              </a:spcAft>
              <a:buClr>
                <a:schemeClr val="tx1"/>
              </a:buClr>
            </a:pPr>
            <a:r>
              <a:rPr lang="en-US" sz="1600" dirty="0"/>
              <a:t>S.45(4) is inapplicable to case of distribution of SIT as its applicability is restricted to</a:t>
            </a:r>
            <a:r>
              <a:rPr lang="en-IN" sz="1600" dirty="0"/>
              <a:t> distribution of any money or capital asset.</a:t>
            </a:r>
          </a:p>
          <a:p>
            <a:pPr>
              <a:spcAft>
                <a:spcPts val="513"/>
              </a:spcAft>
              <a:buClr>
                <a:schemeClr val="tx1"/>
              </a:buClr>
            </a:pPr>
            <a:r>
              <a:rPr lang="en-IN" sz="1600" dirty="0"/>
              <a:t>Consequently, s. 48(iii) will also not apply</a:t>
            </a:r>
            <a:endParaRPr lang="en-US" sz="1600" dirty="0"/>
          </a:p>
        </p:txBody>
      </p:sp>
      <p:graphicFrame>
        <p:nvGraphicFramePr>
          <p:cNvPr id="20" name="Table 8">
            <a:extLst>
              <a:ext uri="{FF2B5EF4-FFF2-40B4-BE49-F238E27FC236}">
                <a16:creationId xmlns:a16="http://schemas.microsoft.com/office/drawing/2014/main" id="{5520296D-37AB-4B99-872F-4A259EFF6CF3}"/>
              </a:ext>
            </a:extLst>
          </p:cNvPr>
          <p:cNvGraphicFramePr>
            <a:graphicFrameLocks/>
          </p:cNvGraphicFramePr>
          <p:nvPr>
            <p:extLst>
              <p:ext uri="{D42A27DB-BD31-4B8C-83A1-F6EECF244321}">
                <p14:modId xmlns:p14="http://schemas.microsoft.com/office/powerpoint/2010/main" val="3915530649"/>
              </p:ext>
            </p:extLst>
          </p:nvPr>
        </p:nvGraphicFramePr>
        <p:xfrm>
          <a:off x="4604196" y="1602272"/>
          <a:ext cx="3765140" cy="1584960"/>
        </p:xfrm>
        <a:graphic>
          <a:graphicData uri="http://schemas.openxmlformats.org/drawingml/2006/table">
            <a:tbl>
              <a:tblPr firstRow="1" bandRow="1">
                <a:tableStyleId>{8A107856-5554-42FB-B03E-39F5DBC370BA}</a:tableStyleId>
              </a:tblPr>
              <a:tblGrid>
                <a:gridCol w="2834829">
                  <a:extLst>
                    <a:ext uri="{9D8B030D-6E8A-4147-A177-3AD203B41FA5}">
                      <a16:colId xmlns:a16="http://schemas.microsoft.com/office/drawing/2014/main" val="3677949671"/>
                    </a:ext>
                  </a:extLst>
                </a:gridCol>
                <a:gridCol w="930311">
                  <a:extLst>
                    <a:ext uri="{9D8B030D-6E8A-4147-A177-3AD203B41FA5}">
                      <a16:colId xmlns:a16="http://schemas.microsoft.com/office/drawing/2014/main" val="3044552908"/>
                    </a:ext>
                  </a:extLst>
                </a:gridCol>
              </a:tblGrid>
              <a:tr h="0">
                <a:tc>
                  <a:txBody>
                    <a:bodyPr/>
                    <a:lstStyle/>
                    <a:p>
                      <a:pPr algn="l"/>
                      <a:r>
                        <a:rPr lang="en-IN" sz="1600" dirty="0"/>
                        <a:t>Particulars</a:t>
                      </a:r>
                      <a:endParaRPr lang="en-IN" sz="1600" dirty="0">
                        <a:solidFill>
                          <a:schemeClr val="tx1"/>
                        </a:solidFill>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600" dirty="0"/>
                        <a:t>S.9B</a:t>
                      </a:r>
                      <a:endParaRPr lang="en-IN" sz="1600" dirty="0">
                        <a:solidFill>
                          <a:schemeClr val="tx1"/>
                        </a:solidFill>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75848939"/>
                  </a:ext>
                </a:extLst>
              </a:tr>
              <a:tr h="0">
                <a:tc>
                  <a:txBody>
                    <a:bodyPr/>
                    <a:lstStyle/>
                    <a:p>
                      <a:pPr algn="l"/>
                      <a:r>
                        <a:rPr lang="en-IN" sz="1600" dirty="0"/>
                        <a:t>FMV of SIT</a:t>
                      </a:r>
                      <a:endParaRPr lang="en-IN" sz="1600" dirty="0">
                        <a:solidFill>
                          <a:schemeClr val="tx1"/>
                        </a:solidFill>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600" dirty="0"/>
                        <a:t>700</a:t>
                      </a:r>
                      <a:endParaRPr lang="en-IN" sz="1600" dirty="0">
                        <a:solidFill>
                          <a:schemeClr val="tx1"/>
                        </a:solidFill>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47852831"/>
                  </a:ext>
                </a:extLst>
              </a:tr>
              <a:tr h="0">
                <a:tc>
                  <a:txBody>
                    <a:bodyPr/>
                    <a:lstStyle/>
                    <a:p>
                      <a:pPr algn="l"/>
                      <a:r>
                        <a:rPr lang="en-IN" sz="1600" dirty="0"/>
                        <a:t>Cost of land</a:t>
                      </a:r>
                      <a:endParaRPr lang="en-IN" sz="1600" dirty="0">
                        <a:solidFill>
                          <a:schemeClr val="tx1"/>
                        </a:solidFill>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600" dirty="0"/>
                        <a:t>(500)</a:t>
                      </a:r>
                      <a:endParaRPr lang="en-IN" sz="1600" dirty="0">
                        <a:solidFill>
                          <a:schemeClr val="tx1"/>
                        </a:solidFill>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812256476"/>
                  </a:ext>
                </a:extLst>
              </a:tr>
              <a:tr h="0">
                <a:tc>
                  <a:txBody>
                    <a:bodyPr/>
                    <a:lstStyle/>
                    <a:p>
                      <a:pPr algn="l"/>
                      <a:r>
                        <a:rPr lang="en-IN" sz="1600" dirty="0"/>
                        <a:t>Business income in hands of XYZ PF</a:t>
                      </a:r>
                      <a:endParaRPr lang="en-IN" sz="1600" b="1" dirty="0">
                        <a:solidFill>
                          <a:schemeClr val="tx1"/>
                        </a:solidFill>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600" dirty="0"/>
                        <a:t>200</a:t>
                      </a:r>
                      <a:endParaRPr lang="en-IN" sz="1600" b="1" dirty="0">
                        <a:solidFill>
                          <a:schemeClr val="tx1"/>
                        </a:solidFill>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947528945"/>
                  </a:ext>
                </a:extLst>
              </a:tr>
            </a:tbl>
          </a:graphicData>
        </a:graphic>
      </p:graphicFrame>
      <p:sp>
        <p:nvSpPr>
          <p:cNvPr id="21" name="Content Placeholder 2">
            <a:extLst>
              <a:ext uri="{FF2B5EF4-FFF2-40B4-BE49-F238E27FC236}">
                <a16:creationId xmlns:a16="http://schemas.microsoft.com/office/drawing/2014/main" id="{463EB975-F71F-4B18-869D-355C30FA0F66}"/>
              </a:ext>
            </a:extLst>
          </p:cNvPr>
          <p:cNvSpPr txBox="1">
            <a:spLocks/>
          </p:cNvSpPr>
          <p:nvPr/>
        </p:nvSpPr>
        <p:spPr>
          <a:xfrm>
            <a:off x="4204340" y="5713578"/>
            <a:ext cx="4383616" cy="578179"/>
          </a:xfrm>
          <a:prstGeom prst="rect">
            <a:avLst/>
          </a:prstGeom>
        </p:spPr>
        <p:txBody>
          <a:bodyPr vert="horz" lIns="0" tIns="0" rIns="0" bIns="0" rtlCol="0" anchor="t" anchorCtr="0">
            <a:normAutofit/>
          </a:bodyPr>
          <a:lstStyle>
            <a:lvl1pPr marL="342900" indent="-342900" algn="l" defTabSz="914400" rtl="0" eaLnBrk="1" latinLnBrk="0" hangingPunct="1">
              <a:spcBef>
                <a:spcPct val="20000"/>
              </a:spcBef>
              <a:buClr>
                <a:schemeClr val="accent2"/>
              </a:buClr>
              <a:buSzPct val="70000"/>
              <a:buFont typeface="Arial" pitchFamily="34" charset="0"/>
              <a:buChar char="►"/>
              <a:defRPr sz="1709" kern="1200">
                <a:solidFill>
                  <a:schemeClr val="bg1">
                    <a:lumMod val="50000"/>
                  </a:schemeClr>
                </a:solidFill>
                <a:latin typeface="+mn-lt"/>
                <a:ea typeface="+mn-ea"/>
                <a:cs typeface="+mn-cs"/>
              </a:defRPr>
            </a:lvl1pPr>
            <a:lvl2pPr marL="709613" indent="-354013" algn="l" defTabSz="914400" rtl="0" eaLnBrk="1" latinLnBrk="0" hangingPunct="1">
              <a:spcBef>
                <a:spcPct val="20000"/>
              </a:spcBef>
              <a:buClr>
                <a:schemeClr val="accent2"/>
              </a:buClr>
              <a:buSzPct val="70000"/>
              <a:buFont typeface="Arial" pitchFamily="34" charset="0"/>
              <a:buChar char="►"/>
              <a:defRPr sz="1709" kern="1200">
                <a:solidFill>
                  <a:schemeClr val="bg1">
                    <a:lumMod val="50000"/>
                  </a:schemeClr>
                </a:solidFill>
                <a:latin typeface="+mn-lt"/>
                <a:ea typeface="+mn-ea"/>
                <a:cs typeface="+mn-cs"/>
              </a:defRPr>
            </a:lvl2pPr>
            <a:lvl3pPr marL="1077913" indent="-354013" algn="l" defTabSz="914400" rtl="0" eaLnBrk="1" latinLnBrk="0" hangingPunct="1">
              <a:spcBef>
                <a:spcPct val="20000"/>
              </a:spcBef>
              <a:buClr>
                <a:schemeClr val="accent2"/>
              </a:buClr>
              <a:buSzPct val="70000"/>
              <a:buFont typeface="Arial" pitchFamily="34" charset="0"/>
              <a:buChar char="►"/>
              <a:defRPr sz="1709" kern="1200">
                <a:solidFill>
                  <a:schemeClr val="bg1">
                    <a:lumMod val="50000"/>
                  </a:schemeClr>
                </a:solidFill>
                <a:latin typeface="+mn-lt"/>
                <a:ea typeface="+mn-ea"/>
                <a:cs typeface="+mn-cs"/>
              </a:defRPr>
            </a:lvl3pPr>
            <a:lvl4pPr marL="1433513" indent="-355600" algn="l" defTabSz="914400" rtl="0" eaLnBrk="1" latinLnBrk="0" hangingPunct="1">
              <a:spcBef>
                <a:spcPct val="20000"/>
              </a:spcBef>
              <a:buClr>
                <a:schemeClr val="accent2"/>
              </a:buClr>
              <a:buSzPct val="70000"/>
              <a:buFont typeface="Arial" pitchFamily="34" charset="0"/>
              <a:buChar char="►"/>
              <a:defRPr sz="1709" kern="1200">
                <a:solidFill>
                  <a:schemeClr val="bg1">
                    <a:lumMod val="50000"/>
                  </a:schemeClr>
                </a:solidFill>
                <a:latin typeface="+mn-lt"/>
                <a:ea typeface="+mn-ea"/>
                <a:cs typeface="+mn-cs"/>
              </a:defRPr>
            </a:lvl4pPr>
            <a:lvl5pPr marL="1787525" indent="-354013" algn="l" defTabSz="914400" rtl="0" eaLnBrk="1" latinLnBrk="0" hangingPunct="1">
              <a:spcBef>
                <a:spcPct val="20000"/>
              </a:spcBef>
              <a:buClr>
                <a:schemeClr val="accent2"/>
              </a:buClr>
              <a:buSzPct val="70000"/>
              <a:buFont typeface="Arial" pitchFamily="34" charset="0"/>
              <a:buChar char="►"/>
              <a:defRPr sz="1709" kern="1200">
                <a:solidFill>
                  <a:schemeClr val="bg1">
                    <a:lumMod val="50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1">
              <a:spcAft>
                <a:spcPts val="513"/>
              </a:spcAft>
            </a:pPr>
            <a:endParaRPr lang="en-IN" sz="1368" dirty="0"/>
          </a:p>
        </p:txBody>
      </p:sp>
      <p:cxnSp>
        <p:nvCxnSpPr>
          <p:cNvPr id="22" name="Straight Connector 21">
            <a:extLst>
              <a:ext uri="{FF2B5EF4-FFF2-40B4-BE49-F238E27FC236}">
                <a16:creationId xmlns:a16="http://schemas.microsoft.com/office/drawing/2014/main" id="{1213A271-CA8C-45D2-9D7B-10DF92DEDDF8}"/>
              </a:ext>
            </a:extLst>
          </p:cNvPr>
          <p:cNvCxnSpPr>
            <a:cxnSpLocks/>
          </p:cNvCxnSpPr>
          <p:nvPr/>
        </p:nvCxnSpPr>
        <p:spPr>
          <a:xfrm>
            <a:off x="4204340" y="1422892"/>
            <a:ext cx="0" cy="4474199"/>
          </a:xfrm>
          <a:prstGeom prst="line">
            <a:avLst/>
          </a:prstGeom>
          <a:ln w="9525">
            <a:solidFill>
              <a:schemeClr val="accent1"/>
            </a:solidFill>
            <a:tailEnd type="none"/>
          </a:ln>
        </p:spPr>
        <p:style>
          <a:lnRef idx="1">
            <a:schemeClr val="accent1"/>
          </a:lnRef>
          <a:fillRef idx="0">
            <a:schemeClr val="accent1"/>
          </a:fillRef>
          <a:effectRef idx="0">
            <a:schemeClr val="accent1"/>
          </a:effectRef>
          <a:fontRef idx="minor">
            <a:schemeClr val="tx1"/>
          </a:fontRef>
        </p:style>
      </p:cxnSp>
      <p:sp>
        <p:nvSpPr>
          <p:cNvPr id="23" name="Rectangle 22">
            <a:extLst>
              <a:ext uri="{FF2B5EF4-FFF2-40B4-BE49-F238E27FC236}">
                <a16:creationId xmlns:a16="http://schemas.microsoft.com/office/drawing/2014/main" id="{85A655BC-52C0-4BB9-AA65-59EE7364228E}"/>
              </a:ext>
            </a:extLst>
          </p:cNvPr>
          <p:cNvSpPr/>
          <p:nvPr/>
        </p:nvSpPr>
        <p:spPr>
          <a:xfrm>
            <a:off x="2945270" y="1815351"/>
            <a:ext cx="804549" cy="384476"/>
          </a:xfrm>
          <a:prstGeom prst="rect">
            <a:avLst/>
          </a:prstGeom>
          <a:no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defTabSz="781538">
              <a:defRPr/>
            </a:pPr>
            <a:r>
              <a:rPr lang="en-US" sz="1709" dirty="0">
                <a:solidFill>
                  <a:srgbClr val="000000"/>
                </a:solidFill>
              </a:rPr>
              <a:t>Z</a:t>
            </a:r>
            <a:endParaRPr lang="en-IN" sz="1709" dirty="0">
              <a:solidFill>
                <a:srgbClr val="000000"/>
              </a:solidFill>
            </a:endParaRPr>
          </a:p>
        </p:txBody>
      </p:sp>
      <p:cxnSp>
        <p:nvCxnSpPr>
          <p:cNvPr id="24" name="Straight Connector 23">
            <a:extLst>
              <a:ext uri="{FF2B5EF4-FFF2-40B4-BE49-F238E27FC236}">
                <a16:creationId xmlns:a16="http://schemas.microsoft.com/office/drawing/2014/main" id="{D2C95AE5-09CF-4FA5-94D9-227346226018}"/>
              </a:ext>
            </a:extLst>
          </p:cNvPr>
          <p:cNvCxnSpPr>
            <a:cxnSpLocks/>
          </p:cNvCxnSpPr>
          <p:nvPr/>
        </p:nvCxnSpPr>
        <p:spPr>
          <a:xfrm>
            <a:off x="4204340" y="1219200"/>
            <a:ext cx="0" cy="4677891"/>
          </a:xfrm>
          <a:prstGeom prst="line">
            <a:avLst/>
          </a:prstGeom>
          <a:ln w="9525">
            <a:solidFill>
              <a:schemeClr val="accent1"/>
            </a:solidFill>
            <a:tailEnd type="none"/>
          </a:ln>
        </p:spPr>
        <p:style>
          <a:lnRef idx="1">
            <a:schemeClr val="accent1"/>
          </a:lnRef>
          <a:fillRef idx="0">
            <a:schemeClr val="accent1"/>
          </a:fillRef>
          <a:effectRef idx="0">
            <a:schemeClr val="accent1"/>
          </a:effectRef>
          <a:fontRef idx="minor">
            <a:schemeClr val="tx1"/>
          </a:fontRef>
        </p:style>
      </p:cxnSp>
      <p:sp>
        <p:nvSpPr>
          <p:cNvPr id="25" name="Rectangle 24">
            <a:extLst>
              <a:ext uri="{FF2B5EF4-FFF2-40B4-BE49-F238E27FC236}">
                <a16:creationId xmlns:a16="http://schemas.microsoft.com/office/drawing/2014/main" id="{9299600B-75C2-4C7C-9346-75046F6940FC}"/>
              </a:ext>
            </a:extLst>
          </p:cNvPr>
          <p:cNvSpPr/>
          <p:nvPr/>
        </p:nvSpPr>
        <p:spPr>
          <a:xfrm>
            <a:off x="567780" y="1858844"/>
            <a:ext cx="804549" cy="384476"/>
          </a:xfrm>
          <a:prstGeom prst="rect">
            <a:avLst/>
          </a:prstGeom>
          <a:no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defTabSz="781538">
              <a:defRPr/>
            </a:pPr>
            <a:r>
              <a:rPr lang="en-US" sz="1709" dirty="0">
                <a:solidFill>
                  <a:srgbClr val="000000"/>
                </a:solidFill>
                <a:latin typeface="+mj-lt"/>
              </a:rPr>
              <a:t>X</a:t>
            </a:r>
            <a:endParaRPr lang="en-IN" sz="1709" dirty="0">
              <a:solidFill>
                <a:srgbClr val="000000"/>
              </a:solidFill>
              <a:latin typeface="+mj-lt"/>
            </a:endParaRPr>
          </a:p>
        </p:txBody>
      </p:sp>
      <p:pic>
        <p:nvPicPr>
          <p:cNvPr id="26" name="Graphic 25" descr="User">
            <a:extLst>
              <a:ext uri="{FF2B5EF4-FFF2-40B4-BE49-F238E27FC236}">
                <a16:creationId xmlns:a16="http://schemas.microsoft.com/office/drawing/2014/main" id="{189C80A2-45CD-4D20-B71F-B093FEF68D24}"/>
              </a:ext>
            </a:extLst>
          </p:cNvPr>
          <p:cNvPicPr>
            <a:picLocks noChangeAspect="1"/>
          </p:cNvPicPr>
          <p:nvPr/>
        </p:nvPicPr>
        <p:blipFill>
          <a:blip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774664" y="1468063"/>
            <a:ext cx="390781" cy="390781"/>
          </a:xfrm>
          <a:prstGeom prst="rect">
            <a:avLst/>
          </a:prstGeom>
        </p:spPr>
      </p:pic>
      <p:sp>
        <p:nvSpPr>
          <p:cNvPr id="27" name="Isosceles Triangle 26">
            <a:extLst>
              <a:ext uri="{FF2B5EF4-FFF2-40B4-BE49-F238E27FC236}">
                <a16:creationId xmlns:a16="http://schemas.microsoft.com/office/drawing/2014/main" id="{21D5E8D9-6C10-462C-82A4-15B1C414EB7F}"/>
              </a:ext>
            </a:extLst>
          </p:cNvPr>
          <p:cNvSpPr/>
          <p:nvPr/>
        </p:nvSpPr>
        <p:spPr>
          <a:xfrm>
            <a:off x="1372329" y="2669171"/>
            <a:ext cx="1609097" cy="1066602"/>
          </a:xfrm>
          <a:prstGeom prst="triangle">
            <a:avLst/>
          </a:prstGeom>
          <a:solidFill>
            <a:srgbClr val="FFC000"/>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defTabSz="781538">
              <a:defRPr/>
            </a:pPr>
            <a:r>
              <a:rPr lang="en-US" sz="1368" b="1" dirty="0">
                <a:solidFill>
                  <a:srgbClr val="000000"/>
                </a:solidFill>
                <a:latin typeface="+mj-lt"/>
              </a:rPr>
              <a:t>XYZ PF</a:t>
            </a:r>
            <a:endParaRPr lang="en-IN" sz="1368" b="1" dirty="0">
              <a:solidFill>
                <a:srgbClr val="000000"/>
              </a:solidFill>
              <a:latin typeface="+mj-lt"/>
            </a:endParaRPr>
          </a:p>
        </p:txBody>
      </p:sp>
      <p:pic>
        <p:nvPicPr>
          <p:cNvPr id="28" name="Graphic 27" descr="User">
            <a:extLst>
              <a:ext uri="{FF2B5EF4-FFF2-40B4-BE49-F238E27FC236}">
                <a16:creationId xmlns:a16="http://schemas.microsoft.com/office/drawing/2014/main" id="{2A5329E3-98E6-4F1A-A300-A1FDAD82FF09}"/>
              </a:ext>
            </a:extLst>
          </p:cNvPr>
          <p:cNvPicPr>
            <a:picLocks noChangeAspect="1"/>
          </p:cNvPicPr>
          <p:nvPr/>
        </p:nvPicPr>
        <p:blipFill>
          <a:blip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3152154" y="1424569"/>
            <a:ext cx="390781" cy="390781"/>
          </a:xfrm>
          <a:prstGeom prst="rect">
            <a:avLst/>
          </a:prstGeom>
        </p:spPr>
      </p:pic>
      <p:sp>
        <p:nvSpPr>
          <p:cNvPr id="29" name="Freeform: Shape 28">
            <a:extLst>
              <a:ext uri="{FF2B5EF4-FFF2-40B4-BE49-F238E27FC236}">
                <a16:creationId xmlns:a16="http://schemas.microsoft.com/office/drawing/2014/main" id="{319EEA29-29EA-4EAE-B07A-4B691C0F00D7}"/>
              </a:ext>
            </a:extLst>
          </p:cNvPr>
          <p:cNvSpPr/>
          <p:nvPr/>
        </p:nvSpPr>
        <p:spPr>
          <a:xfrm>
            <a:off x="919483" y="2199055"/>
            <a:ext cx="937874" cy="855120"/>
          </a:xfrm>
          <a:custGeom>
            <a:avLst/>
            <a:gdLst>
              <a:gd name="connsiteX0" fmla="*/ 0 w 1097280"/>
              <a:gd name="connsiteY0" fmla="*/ 0 h 1000461"/>
              <a:gd name="connsiteX1" fmla="*/ 0 w 1097280"/>
              <a:gd name="connsiteY1" fmla="*/ 1000461 h 1000461"/>
              <a:gd name="connsiteX2" fmla="*/ 1097280 w 1097280"/>
              <a:gd name="connsiteY2" fmla="*/ 1000461 h 1000461"/>
            </a:gdLst>
            <a:ahLst/>
            <a:cxnLst>
              <a:cxn ang="0">
                <a:pos x="connsiteX0" y="connsiteY0"/>
              </a:cxn>
              <a:cxn ang="0">
                <a:pos x="connsiteX1" y="connsiteY1"/>
              </a:cxn>
              <a:cxn ang="0">
                <a:pos x="connsiteX2" y="connsiteY2"/>
              </a:cxn>
            </a:cxnLst>
            <a:rect l="l" t="t" r="r" b="b"/>
            <a:pathLst>
              <a:path w="1097280" h="1000461">
                <a:moveTo>
                  <a:pt x="0" y="0"/>
                </a:moveTo>
                <a:lnTo>
                  <a:pt x="0" y="1000461"/>
                </a:lnTo>
                <a:lnTo>
                  <a:pt x="1097280" y="1000461"/>
                </a:lnTo>
              </a:path>
            </a:pathLst>
          </a:custGeom>
          <a:noFill/>
          <a:ln w="19050">
            <a:solidFill>
              <a:schemeClr val="tx1"/>
            </a:solidFill>
            <a:headEnd type="none" w="med" len="med"/>
            <a:tailEnd type="arrow"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781538">
              <a:defRPr/>
            </a:pPr>
            <a:endParaRPr lang="en-IN" sz="1538">
              <a:solidFill>
                <a:srgbClr val="808080"/>
              </a:solidFill>
              <a:latin typeface="+mj-lt"/>
            </a:endParaRPr>
          </a:p>
        </p:txBody>
      </p:sp>
      <p:sp>
        <p:nvSpPr>
          <p:cNvPr id="30" name="Freeform: Shape 29">
            <a:extLst>
              <a:ext uri="{FF2B5EF4-FFF2-40B4-BE49-F238E27FC236}">
                <a16:creationId xmlns:a16="http://schemas.microsoft.com/office/drawing/2014/main" id="{1CF3DBD0-C51D-41B1-BD47-44DF5342C3C3}"/>
              </a:ext>
            </a:extLst>
          </p:cNvPr>
          <p:cNvSpPr/>
          <p:nvPr/>
        </p:nvSpPr>
        <p:spPr>
          <a:xfrm rot="16200000">
            <a:off x="2459621" y="2172646"/>
            <a:ext cx="937874" cy="855120"/>
          </a:xfrm>
          <a:custGeom>
            <a:avLst/>
            <a:gdLst>
              <a:gd name="connsiteX0" fmla="*/ 0 w 1097280"/>
              <a:gd name="connsiteY0" fmla="*/ 0 h 1000461"/>
              <a:gd name="connsiteX1" fmla="*/ 0 w 1097280"/>
              <a:gd name="connsiteY1" fmla="*/ 1000461 h 1000461"/>
              <a:gd name="connsiteX2" fmla="*/ 1097280 w 1097280"/>
              <a:gd name="connsiteY2" fmla="*/ 1000461 h 1000461"/>
            </a:gdLst>
            <a:ahLst/>
            <a:cxnLst>
              <a:cxn ang="0">
                <a:pos x="connsiteX0" y="connsiteY0"/>
              </a:cxn>
              <a:cxn ang="0">
                <a:pos x="connsiteX1" y="connsiteY1"/>
              </a:cxn>
              <a:cxn ang="0">
                <a:pos x="connsiteX2" y="connsiteY2"/>
              </a:cxn>
            </a:cxnLst>
            <a:rect l="l" t="t" r="r" b="b"/>
            <a:pathLst>
              <a:path w="1097280" h="1000461">
                <a:moveTo>
                  <a:pt x="0" y="0"/>
                </a:moveTo>
                <a:lnTo>
                  <a:pt x="0" y="1000461"/>
                </a:lnTo>
                <a:lnTo>
                  <a:pt x="1097280" y="1000461"/>
                </a:lnTo>
              </a:path>
            </a:pathLst>
          </a:custGeom>
          <a:noFill/>
          <a:ln w="19050">
            <a:solidFill>
              <a:schemeClr val="tx1"/>
            </a:solidFill>
            <a:headEnd type="arrow"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781538">
              <a:defRPr/>
            </a:pPr>
            <a:endParaRPr lang="en-IN" sz="1538">
              <a:solidFill>
                <a:srgbClr val="808080"/>
              </a:solidFill>
              <a:latin typeface="+mj-lt"/>
            </a:endParaRPr>
          </a:p>
        </p:txBody>
      </p:sp>
      <p:graphicFrame>
        <p:nvGraphicFramePr>
          <p:cNvPr id="31" name="Table 17">
            <a:extLst>
              <a:ext uri="{FF2B5EF4-FFF2-40B4-BE49-F238E27FC236}">
                <a16:creationId xmlns:a16="http://schemas.microsoft.com/office/drawing/2014/main" id="{3BCCD781-AC96-4D18-8ACA-5650CC4B2690}"/>
              </a:ext>
            </a:extLst>
          </p:cNvPr>
          <p:cNvGraphicFramePr>
            <a:graphicFrameLocks noGrp="1"/>
          </p:cNvGraphicFramePr>
          <p:nvPr>
            <p:extLst>
              <p:ext uri="{D42A27DB-BD31-4B8C-83A1-F6EECF244321}">
                <p14:modId xmlns:p14="http://schemas.microsoft.com/office/powerpoint/2010/main" val="4178037938"/>
              </p:ext>
            </p:extLst>
          </p:nvPr>
        </p:nvGraphicFramePr>
        <p:xfrm>
          <a:off x="444867" y="4085115"/>
          <a:ext cx="3660628" cy="1670940"/>
        </p:xfrm>
        <a:graphic>
          <a:graphicData uri="http://schemas.openxmlformats.org/drawingml/2006/table">
            <a:tbl>
              <a:tblPr firstRow="1" bandRow="1">
                <a:tableStyleId>{8A107856-5554-42FB-B03E-39F5DBC370BA}</a:tableStyleId>
              </a:tblPr>
              <a:tblGrid>
                <a:gridCol w="929031">
                  <a:extLst>
                    <a:ext uri="{9D8B030D-6E8A-4147-A177-3AD203B41FA5}">
                      <a16:colId xmlns:a16="http://schemas.microsoft.com/office/drawing/2014/main" val="2405554510"/>
                    </a:ext>
                  </a:extLst>
                </a:gridCol>
                <a:gridCol w="767371">
                  <a:extLst>
                    <a:ext uri="{9D8B030D-6E8A-4147-A177-3AD203B41FA5}">
                      <a16:colId xmlns:a16="http://schemas.microsoft.com/office/drawing/2014/main" val="1471756281"/>
                    </a:ext>
                  </a:extLst>
                </a:gridCol>
                <a:gridCol w="1129218">
                  <a:extLst>
                    <a:ext uri="{9D8B030D-6E8A-4147-A177-3AD203B41FA5}">
                      <a16:colId xmlns:a16="http://schemas.microsoft.com/office/drawing/2014/main" val="3762989753"/>
                    </a:ext>
                  </a:extLst>
                </a:gridCol>
                <a:gridCol w="835008">
                  <a:extLst>
                    <a:ext uri="{9D8B030D-6E8A-4147-A177-3AD203B41FA5}">
                      <a16:colId xmlns:a16="http://schemas.microsoft.com/office/drawing/2014/main" val="4201132721"/>
                    </a:ext>
                  </a:extLst>
                </a:gridCol>
              </a:tblGrid>
              <a:tr h="130563">
                <a:tc gridSpan="4">
                  <a:txBody>
                    <a:bodyPr/>
                    <a:lstStyle/>
                    <a:p>
                      <a:pPr algn="ctr"/>
                      <a:r>
                        <a:rPr lang="en-US" sz="1400" kern="1200" dirty="0"/>
                        <a:t>Indicative balance sheet </a:t>
                      </a:r>
                      <a:endParaRPr lang="en-IN" sz="1400" b="1" dirty="0">
                        <a:solidFill>
                          <a:schemeClr val="tx1"/>
                        </a:solidFill>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hMerge="1">
                  <a:txBody>
                    <a:bodyPr/>
                    <a:lstStyle/>
                    <a:p>
                      <a:endParaRPr lang="en-IN" dirty="0"/>
                    </a:p>
                  </a:txBody>
                  <a:tcPr/>
                </a:tc>
                <a:tc hMerge="1">
                  <a:txBody>
                    <a:bodyPr/>
                    <a:lstStyle/>
                    <a:p>
                      <a:endParaRPr lang="en-IN" dirty="0"/>
                    </a:p>
                  </a:txBody>
                  <a:tcPr/>
                </a:tc>
                <a:tc hMerge="1">
                  <a:txBody>
                    <a:bodyPr/>
                    <a:lstStyle/>
                    <a:p>
                      <a:endParaRPr lang="en-IN" dirty="0"/>
                    </a:p>
                  </a:txBody>
                  <a:tcPr/>
                </a:tc>
                <a:extLst>
                  <a:ext uri="{0D108BD9-81ED-4DB2-BD59-A6C34878D82A}">
                    <a16:rowId xmlns:a16="http://schemas.microsoft.com/office/drawing/2014/main" val="3559449610"/>
                  </a:ext>
                </a:extLst>
              </a:tr>
              <a:tr h="279224">
                <a:tc>
                  <a:txBody>
                    <a:bodyPr/>
                    <a:lstStyle/>
                    <a:p>
                      <a:r>
                        <a:rPr lang="en-US" sz="1400" dirty="0"/>
                        <a:t>X Capital </a:t>
                      </a:r>
                      <a:endParaRPr lang="en-IN" sz="1400"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marL="0" algn="r" defTabSz="914400" rtl="0" eaLnBrk="1" latinLnBrk="0" hangingPunct="1"/>
                      <a:r>
                        <a:rPr lang="en-US" sz="1400" kern="1200" dirty="0"/>
                        <a:t>500</a:t>
                      </a:r>
                      <a:endParaRPr lang="en-IN" sz="1400" kern="1200" dirty="0">
                        <a:solidFill>
                          <a:schemeClr val="dk1"/>
                        </a:solidFill>
                        <a:latin typeface="+mj-lt"/>
                        <a:ea typeface="+mn-ea"/>
                        <a:cs typeface="+mn-cs"/>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r>
                        <a:rPr lang="en-US" sz="1400" dirty="0"/>
                        <a:t>Land (FMV 2,100)</a:t>
                      </a:r>
                      <a:endParaRPr lang="en-IN" sz="1400"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r"/>
                      <a:r>
                        <a:rPr lang="en-US" sz="1400" dirty="0"/>
                        <a:t>1,500</a:t>
                      </a:r>
                      <a:endParaRPr lang="en-IN" sz="1400"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83398401"/>
                  </a:ext>
                </a:extLst>
              </a:tr>
              <a:tr h="123225">
                <a:tc>
                  <a:txBody>
                    <a:bodyPr/>
                    <a:lstStyle/>
                    <a:p>
                      <a:r>
                        <a:rPr lang="en-US" sz="1400" dirty="0"/>
                        <a:t>Y Capital </a:t>
                      </a:r>
                      <a:endParaRPr lang="en-IN" sz="1400"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r"/>
                      <a:r>
                        <a:rPr lang="en-US" sz="1400" dirty="0"/>
                        <a:t>500</a:t>
                      </a:r>
                      <a:endParaRPr lang="en-IN" sz="1400"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en-IN" sz="1400"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r"/>
                      <a:endParaRPr lang="en-IN" sz="1400"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605612241"/>
                  </a:ext>
                </a:extLst>
              </a:tr>
              <a:tr h="123225">
                <a:tc>
                  <a:txBody>
                    <a:bodyPr/>
                    <a:lstStyle/>
                    <a:p>
                      <a:r>
                        <a:rPr lang="en-US" sz="1400" dirty="0"/>
                        <a:t>Z Capital </a:t>
                      </a:r>
                      <a:endParaRPr lang="en-IN" sz="1400"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r"/>
                      <a:r>
                        <a:rPr lang="en-US" sz="1400" dirty="0"/>
                        <a:t>500</a:t>
                      </a:r>
                      <a:endParaRPr lang="en-IN" sz="1400"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en-IN" sz="1400"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r"/>
                      <a:endParaRPr lang="en-IN" sz="1400"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789916417"/>
                  </a:ext>
                </a:extLst>
              </a:tr>
              <a:tr h="123225">
                <a:tc>
                  <a:txBody>
                    <a:bodyPr/>
                    <a:lstStyle/>
                    <a:p>
                      <a:r>
                        <a:rPr lang="en-US" sz="1400" b="1" dirty="0"/>
                        <a:t>Total </a:t>
                      </a:r>
                      <a:endParaRPr lang="en-IN" sz="1400" b="1"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r"/>
                      <a:r>
                        <a:rPr lang="en-US" sz="1400" b="1" dirty="0"/>
                        <a:t>1,500</a:t>
                      </a:r>
                      <a:endParaRPr lang="en-IN" sz="1400" b="1"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r>
                        <a:rPr lang="en-US" sz="1400" b="1" dirty="0"/>
                        <a:t>Total </a:t>
                      </a:r>
                      <a:endParaRPr lang="en-IN" sz="1400" b="1"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r"/>
                      <a:r>
                        <a:rPr lang="en-US" sz="1400" b="1" dirty="0"/>
                        <a:t>1,500</a:t>
                      </a:r>
                      <a:endParaRPr lang="en-IN" sz="1400" b="1"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191051555"/>
                  </a:ext>
                </a:extLst>
              </a:tr>
            </a:tbl>
          </a:graphicData>
        </a:graphic>
      </p:graphicFrame>
      <p:sp>
        <p:nvSpPr>
          <p:cNvPr id="32" name="Rectangle 31">
            <a:extLst>
              <a:ext uri="{FF2B5EF4-FFF2-40B4-BE49-F238E27FC236}">
                <a16:creationId xmlns:a16="http://schemas.microsoft.com/office/drawing/2014/main" id="{2C1A9677-7D3E-4A34-94FC-AEB1CCCF9189}"/>
              </a:ext>
            </a:extLst>
          </p:cNvPr>
          <p:cNvSpPr/>
          <p:nvPr/>
        </p:nvSpPr>
        <p:spPr>
          <a:xfrm>
            <a:off x="1809086" y="1848859"/>
            <a:ext cx="804549" cy="384476"/>
          </a:xfrm>
          <a:prstGeom prst="rect">
            <a:avLst/>
          </a:prstGeom>
          <a:no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defTabSz="781538">
              <a:defRPr/>
            </a:pPr>
            <a:r>
              <a:rPr lang="en-US" sz="1709" dirty="0">
                <a:solidFill>
                  <a:srgbClr val="000000"/>
                </a:solidFill>
                <a:latin typeface="+mj-lt"/>
              </a:rPr>
              <a:t>Y</a:t>
            </a:r>
            <a:endParaRPr lang="en-IN" sz="1709" dirty="0">
              <a:solidFill>
                <a:srgbClr val="000000"/>
              </a:solidFill>
              <a:latin typeface="+mj-lt"/>
            </a:endParaRPr>
          </a:p>
        </p:txBody>
      </p:sp>
      <p:pic>
        <p:nvPicPr>
          <p:cNvPr id="33" name="Graphic 32" descr="User">
            <a:extLst>
              <a:ext uri="{FF2B5EF4-FFF2-40B4-BE49-F238E27FC236}">
                <a16:creationId xmlns:a16="http://schemas.microsoft.com/office/drawing/2014/main" id="{A0811615-8BB5-411A-8360-B49F1D90B1B6}"/>
              </a:ext>
            </a:extLst>
          </p:cNvPr>
          <p:cNvPicPr>
            <a:picLocks noChangeAspect="1"/>
          </p:cNvPicPr>
          <p:nvPr/>
        </p:nvPicPr>
        <p:blipFill>
          <a:blip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2025303" y="1424569"/>
            <a:ext cx="390781" cy="390781"/>
          </a:xfrm>
          <a:prstGeom prst="rect">
            <a:avLst/>
          </a:prstGeom>
        </p:spPr>
      </p:pic>
      <p:cxnSp>
        <p:nvCxnSpPr>
          <p:cNvPr id="34" name="Straight Arrow Connector 33">
            <a:extLst>
              <a:ext uri="{FF2B5EF4-FFF2-40B4-BE49-F238E27FC236}">
                <a16:creationId xmlns:a16="http://schemas.microsoft.com/office/drawing/2014/main" id="{630A4E39-6074-4B4C-A600-238A097F204E}"/>
              </a:ext>
            </a:extLst>
          </p:cNvPr>
          <p:cNvCxnSpPr>
            <a:cxnSpLocks/>
          </p:cNvCxnSpPr>
          <p:nvPr/>
        </p:nvCxnSpPr>
        <p:spPr>
          <a:xfrm>
            <a:off x="2220694" y="2241201"/>
            <a:ext cx="0" cy="425851"/>
          </a:xfrm>
          <a:prstGeom prst="straightConnector1">
            <a:avLst/>
          </a:prstGeom>
          <a:ln w="19050">
            <a:solidFill>
              <a:schemeClr val="tx1"/>
            </a:solidFill>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46620255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5ECE3E2-6245-49C8-A5E5-D4F5A7D39C7E}"/>
              </a:ext>
            </a:extLst>
          </p:cNvPr>
          <p:cNvSpPr>
            <a:spLocks noGrp="1"/>
          </p:cNvSpPr>
          <p:nvPr>
            <p:ph type="title"/>
          </p:nvPr>
        </p:nvSpPr>
        <p:spPr/>
        <p:txBody>
          <a:bodyPr/>
          <a:lstStyle/>
          <a:p>
            <a:r>
              <a:rPr lang="en-IN" sz="3000" dirty="0"/>
              <a:t>Some illustrative issues</a:t>
            </a:r>
          </a:p>
        </p:txBody>
      </p:sp>
    </p:spTree>
    <p:extLst>
      <p:ext uri="{BB962C8B-B14F-4D97-AF65-F5344CB8AC3E}">
        <p14:creationId xmlns:p14="http://schemas.microsoft.com/office/powerpoint/2010/main" val="362394099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5ECE3E2-6245-49C8-A5E5-D4F5A7D39C7E}"/>
              </a:ext>
            </a:extLst>
          </p:cNvPr>
          <p:cNvSpPr>
            <a:spLocks noGrp="1"/>
          </p:cNvSpPr>
          <p:nvPr>
            <p:ph type="title"/>
          </p:nvPr>
        </p:nvSpPr>
        <p:spPr/>
        <p:txBody>
          <a:bodyPr/>
          <a:lstStyle/>
          <a:p>
            <a:r>
              <a:rPr lang="en-IN" dirty="0"/>
              <a:t>Index</a:t>
            </a:r>
          </a:p>
        </p:txBody>
      </p:sp>
      <p:sp>
        <p:nvSpPr>
          <p:cNvPr id="3" name="Content Placeholder 2">
            <a:extLst>
              <a:ext uri="{FF2B5EF4-FFF2-40B4-BE49-F238E27FC236}">
                <a16:creationId xmlns:a16="http://schemas.microsoft.com/office/drawing/2014/main" id="{7117093F-EDAF-4E9D-B4EF-9A514F4B519F}"/>
              </a:ext>
            </a:extLst>
          </p:cNvPr>
          <p:cNvSpPr>
            <a:spLocks noGrp="1"/>
          </p:cNvSpPr>
          <p:nvPr>
            <p:ph idx="1"/>
          </p:nvPr>
        </p:nvSpPr>
        <p:spPr>
          <a:xfrm>
            <a:off x="457200" y="1093258"/>
            <a:ext cx="8229600" cy="4918116"/>
          </a:xfrm>
        </p:spPr>
        <p:txBody>
          <a:bodyPr>
            <a:noAutofit/>
          </a:bodyPr>
          <a:lstStyle/>
          <a:p>
            <a:pPr>
              <a:lnSpc>
                <a:spcPct val="114000"/>
              </a:lnSpc>
              <a:spcAft>
                <a:spcPts val="600"/>
              </a:spcAft>
              <a:buClr>
                <a:schemeClr val="tx1"/>
              </a:buClr>
            </a:pPr>
            <a:r>
              <a:rPr lang="en-IN" sz="1800" dirty="0"/>
              <a:t>Is tax u/s. 45(4) triggered upon partner retiring from the firm, or upon actual receipt from firm? </a:t>
            </a:r>
          </a:p>
          <a:p>
            <a:pPr>
              <a:lnSpc>
                <a:spcPct val="114000"/>
              </a:lnSpc>
              <a:spcAft>
                <a:spcPts val="600"/>
              </a:spcAft>
              <a:buClr>
                <a:schemeClr val="tx1"/>
              </a:buClr>
            </a:pPr>
            <a:r>
              <a:rPr lang="en-IN" sz="1800" dirty="0"/>
              <a:t>Whether s.45(4) is prospective or retrospective? </a:t>
            </a:r>
          </a:p>
          <a:p>
            <a:pPr>
              <a:lnSpc>
                <a:spcPct val="114000"/>
              </a:lnSpc>
              <a:spcAft>
                <a:spcPts val="600"/>
              </a:spcAft>
              <a:buClr>
                <a:schemeClr val="tx1"/>
              </a:buClr>
            </a:pPr>
            <a:r>
              <a:rPr lang="en-IN" sz="1800" dirty="0"/>
              <a:t>Whether s.9B is prospective or retrospective? </a:t>
            </a:r>
          </a:p>
          <a:p>
            <a:pPr>
              <a:lnSpc>
                <a:spcPct val="114000"/>
              </a:lnSpc>
              <a:spcAft>
                <a:spcPts val="600"/>
              </a:spcAft>
              <a:buClr>
                <a:schemeClr val="tx1"/>
              </a:buClr>
            </a:pPr>
            <a:r>
              <a:rPr lang="en-IN" sz="1800" dirty="0"/>
              <a:t>Impact of retirement of partner at book value </a:t>
            </a:r>
          </a:p>
          <a:p>
            <a:pPr>
              <a:lnSpc>
                <a:spcPct val="114000"/>
              </a:lnSpc>
              <a:spcAft>
                <a:spcPts val="600"/>
              </a:spcAft>
              <a:buClr>
                <a:schemeClr val="tx1"/>
              </a:buClr>
            </a:pPr>
            <a:r>
              <a:rPr lang="en-IN" sz="1800" dirty="0"/>
              <a:t>Impact of partner’s capital account turning negative by ignoring revaluation</a:t>
            </a:r>
          </a:p>
          <a:p>
            <a:pPr>
              <a:lnSpc>
                <a:spcPct val="114000"/>
              </a:lnSpc>
              <a:spcAft>
                <a:spcPts val="600"/>
              </a:spcAft>
              <a:buClr>
                <a:schemeClr val="tx1"/>
              </a:buClr>
            </a:pPr>
            <a:r>
              <a:rPr lang="en-IN" sz="1800" dirty="0"/>
              <a:t>Waiver of debit balance in partner’s capital account on retirement </a:t>
            </a:r>
          </a:p>
          <a:p>
            <a:pPr>
              <a:lnSpc>
                <a:spcPct val="114000"/>
              </a:lnSpc>
              <a:spcAft>
                <a:spcPts val="600"/>
              </a:spcAft>
              <a:buClr>
                <a:schemeClr val="tx1"/>
              </a:buClr>
            </a:pPr>
            <a:r>
              <a:rPr lang="en-IN" sz="1800" dirty="0"/>
              <a:t>Is s.45(4) applicable on receipt by legal representative of deceased partner? </a:t>
            </a:r>
          </a:p>
          <a:p>
            <a:pPr>
              <a:lnSpc>
                <a:spcPct val="114000"/>
              </a:lnSpc>
              <a:spcAft>
                <a:spcPts val="600"/>
              </a:spcAft>
              <a:buClr>
                <a:schemeClr val="tx1"/>
              </a:buClr>
            </a:pPr>
            <a:r>
              <a:rPr lang="en-IN" sz="1800" dirty="0"/>
              <a:t>Impact of conversion u/s. 47(xiii) or Chapter XXI post retirement</a:t>
            </a:r>
          </a:p>
          <a:p>
            <a:pPr>
              <a:lnSpc>
                <a:spcPct val="114000"/>
              </a:lnSpc>
              <a:spcAft>
                <a:spcPts val="600"/>
              </a:spcAft>
              <a:buClr>
                <a:schemeClr val="tx1"/>
              </a:buClr>
            </a:pPr>
            <a:r>
              <a:rPr lang="en-IN" sz="1800" dirty="0"/>
              <a:t>Withdrawal of firm’s property by partners in their PSR </a:t>
            </a:r>
          </a:p>
          <a:p>
            <a:pPr>
              <a:lnSpc>
                <a:spcPct val="114000"/>
              </a:lnSpc>
              <a:spcAft>
                <a:spcPts val="600"/>
              </a:spcAft>
              <a:buClr>
                <a:schemeClr val="tx1"/>
              </a:buClr>
            </a:pPr>
            <a:r>
              <a:rPr lang="en-IN" sz="1800" dirty="0"/>
              <a:t>Some illustrative issues</a:t>
            </a:r>
          </a:p>
        </p:txBody>
      </p:sp>
    </p:spTree>
    <p:extLst>
      <p:ext uri="{BB962C8B-B14F-4D97-AF65-F5344CB8AC3E}">
        <p14:creationId xmlns:p14="http://schemas.microsoft.com/office/powerpoint/2010/main" val="172709953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42EADA-9628-4724-A748-58BB46011B4B}"/>
              </a:ext>
            </a:extLst>
          </p:cNvPr>
          <p:cNvSpPr>
            <a:spLocks noGrp="1"/>
          </p:cNvSpPr>
          <p:nvPr>
            <p:ph type="title"/>
          </p:nvPr>
        </p:nvSpPr>
        <p:spPr/>
        <p:txBody>
          <a:bodyPr vert="horz" lIns="0" tIns="0" rIns="0" bIns="0" rtlCol="0" anchor="ctr" anchorCtr="0">
            <a:noAutofit/>
          </a:bodyPr>
          <a:lstStyle/>
          <a:p>
            <a:r>
              <a:rPr lang="en-IN" sz="2400" dirty="0"/>
              <a:t>Issue 1: Is tax u/s. 45(4) triggered upon partner retiring from the firm, or upon actual receipt from firm?</a:t>
            </a:r>
          </a:p>
        </p:txBody>
      </p:sp>
      <p:sp>
        <p:nvSpPr>
          <p:cNvPr id="3" name="Content Placeholder 2">
            <a:extLst>
              <a:ext uri="{FF2B5EF4-FFF2-40B4-BE49-F238E27FC236}">
                <a16:creationId xmlns:a16="http://schemas.microsoft.com/office/drawing/2014/main" id="{C010EB84-EE3C-4930-BED3-BCEBEECBAF6D}"/>
              </a:ext>
            </a:extLst>
          </p:cNvPr>
          <p:cNvSpPr>
            <a:spLocks noGrp="1"/>
          </p:cNvSpPr>
          <p:nvPr>
            <p:ph idx="1"/>
          </p:nvPr>
        </p:nvSpPr>
        <p:spPr>
          <a:xfrm>
            <a:off x="457197" y="1139329"/>
            <a:ext cx="8229599" cy="5028205"/>
          </a:xfrm>
        </p:spPr>
        <p:txBody>
          <a:bodyPr>
            <a:normAutofit lnSpcReduction="10000"/>
          </a:bodyPr>
          <a:lstStyle/>
          <a:p>
            <a:pPr lvl="0">
              <a:lnSpc>
                <a:spcPct val="114000"/>
              </a:lnSpc>
              <a:spcAft>
                <a:spcPts val="600"/>
              </a:spcAft>
              <a:buClr>
                <a:schemeClr val="tx1"/>
              </a:buClr>
            </a:pPr>
            <a:r>
              <a:rPr lang="en-IN" sz="1500" dirty="0"/>
              <a:t>A partner retires in March 2021 whose account is settled in March 2022 by cash payment. Whether s.45(4) triggers in FY 2020-21 or FY 2021-22?</a:t>
            </a:r>
          </a:p>
          <a:p>
            <a:pPr lvl="0">
              <a:lnSpc>
                <a:spcPct val="114000"/>
              </a:lnSpc>
              <a:spcAft>
                <a:spcPts val="600"/>
              </a:spcAft>
              <a:buClr>
                <a:schemeClr val="tx1"/>
              </a:buClr>
            </a:pPr>
            <a:r>
              <a:rPr lang="en-IN" sz="1500" b="1" dirty="0"/>
              <a:t>View 1:- Once a partner retires and entitlement is determinate as a creditor, charge u/s. 45(4) is triggered:-</a:t>
            </a:r>
          </a:p>
          <a:p>
            <a:pPr lvl="1">
              <a:lnSpc>
                <a:spcPct val="114000"/>
              </a:lnSpc>
              <a:spcAft>
                <a:spcPts val="600"/>
              </a:spcAft>
              <a:buClr>
                <a:schemeClr val="tx1"/>
              </a:buClr>
            </a:pPr>
            <a:r>
              <a:rPr lang="en-IN" sz="1500" dirty="0"/>
              <a:t>As per Indian Partnership Act, immediately upon retirement, a debt (viz. right to receive) is perfected in favour of retiring partner [</a:t>
            </a:r>
            <a:r>
              <a:rPr lang="en-IN" sz="1500" dirty="0" err="1"/>
              <a:t>Pamuru</a:t>
            </a:r>
            <a:r>
              <a:rPr lang="en-IN" sz="1500" dirty="0"/>
              <a:t> Vishnu </a:t>
            </a:r>
            <a:r>
              <a:rPr lang="en-IN" sz="1500" dirty="0" err="1"/>
              <a:t>Vinodh</a:t>
            </a:r>
            <a:r>
              <a:rPr lang="en-IN" sz="1500" dirty="0"/>
              <a:t> Reddy v. Chillakuru Chandrasekhara Reddy &amp; </a:t>
            </a:r>
            <a:r>
              <a:rPr lang="en-IN" sz="1500" dirty="0" err="1"/>
              <a:t>Ors</a:t>
            </a:r>
            <a:r>
              <a:rPr lang="en-IN" sz="1500" dirty="0"/>
              <a:t>. C. A. No. 6519 of 1994, 17 February 2003]</a:t>
            </a:r>
          </a:p>
          <a:p>
            <a:pPr lvl="1">
              <a:lnSpc>
                <a:spcPct val="114000"/>
              </a:lnSpc>
              <a:spcAft>
                <a:spcPts val="600"/>
              </a:spcAft>
              <a:buClr>
                <a:schemeClr val="tx1"/>
              </a:buClr>
            </a:pPr>
            <a:r>
              <a:rPr lang="en-IN" sz="1500" dirty="0"/>
              <a:t>Perfection of a debt in lieu of partnership interest is a constructive receipt by partner from firm</a:t>
            </a:r>
          </a:p>
          <a:p>
            <a:pPr lvl="1">
              <a:lnSpc>
                <a:spcPct val="114000"/>
              </a:lnSpc>
              <a:spcAft>
                <a:spcPts val="600"/>
              </a:spcAft>
              <a:buClr>
                <a:schemeClr val="tx1"/>
              </a:buClr>
            </a:pPr>
            <a:r>
              <a:rPr lang="en-IN" sz="1500" dirty="0"/>
              <a:t>Word ‘receipt’ extends to credit to the account of the concerned person - Standard Triumph Motor Co. Ltd. v. CIT (1993)(67 Taxman 160)(SC)</a:t>
            </a:r>
          </a:p>
          <a:p>
            <a:pPr lvl="1">
              <a:lnSpc>
                <a:spcPct val="114000"/>
              </a:lnSpc>
              <a:spcAft>
                <a:spcPts val="600"/>
              </a:spcAft>
              <a:buClr>
                <a:schemeClr val="tx1"/>
              </a:buClr>
            </a:pPr>
            <a:r>
              <a:rPr lang="en-IN" sz="1500" dirty="0"/>
              <a:t>Partner may enjoy interest on such debt, partner may monetise such debt by assignment in favour of bank </a:t>
            </a:r>
          </a:p>
          <a:p>
            <a:pPr lvl="1">
              <a:lnSpc>
                <a:spcPct val="114000"/>
              </a:lnSpc>
              <a:spcAft>
                <a:spcPts val="600"/>
              </a:spcAft>
              <a:buClr>
                <a:schemeClr val="tx1"/>
              </a:buClr>
            </a:pPr>
            <a:r>
              <a:rPr lang="en-IN" sz="1500" dirty="0"/>
              <a:t>In many instances such as in the context of s.32AB(3)(ii)/(iii), the legislature itself uses the words “paid” and “payable” interchangeably </a:t>
            </a:r>
          </a:p>
          <a:p>
            <a:pPr lvl="1">
              <a:lnSpc>
                <a:spcPct val="114000"/>
              </a:lnSpc>
              <a:spcAft>
                <a:spcPts val="600"/>
              </a:spcAft>
              <a:buClr>
                <a:schemeClr val="tx1"/>
              </a:buClr>
            </a:pPr>
            <a:r>
              <a:rPr lang="en-IN" sz="1500" dirty="0"/>
              <a:t>Specific references in ITL have been made to ‘actual receipt’ wherever the legislature intended the point of taxation to be as such, for instance, in s.43B and s.43D - S.45(4) refers to “received” and not “actually received”</a:t>
            </a:r>
          </a:p>
        </p:txBody>
      </p:sp>
    </p:spTree>
    <p:extLst>
      <p:ext uri="{BB962C8B-B14F-4D97-AF65-F5344CB8AC3E}">
        <p14:creationId xmlns:p14="http://schemas.microsoft.com/office/powerpoint/2010/main" val="33876381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42EADA-9628-4724-A748-58BB46011B4B}"/>
              </a:ext>
            </a:extLst>
          </p:cNvPr>
          <p:cNvSpPr>
            <a:spLocks noGrp="1"/>
          </p:cNvSpPr>
          <p:nvPr>
            <p:ph type="title"/>
          </p:nvPr>
        </p:nvSpPr>
        <p:spPr/>
        <p:txBody>
          <a:bodyPr vert="horz" lIns="0" tIns="0" rIns="0" bIns="0" rtlCol="0" anchor="ctr" anchorCtr="0">
            <a:noAutofit/>
          </a:bodyPr>
          <a:lstStyle/>
          <a:p>
            <a:r>
              <a:rPr lang="en-IN" sz="2400" dirty="0"/>
              <a:t>Issue 1: Is tax u/s. 45(4) triggered upon partner retiring from the firm, or upon actual receipt from firm?</a:t>
            </a:r>
          </a:p>
        </p:txBody>
      </p:sp>
      <p:sp>
        <p:nvSpPr>
          <p:cNvPr id="3" name="Content Placeholder 2">
            <a:extLst>
              <a:ext uri="{FF2B5EF4-FFF2-40B4-BE49-F238E27FC236}">
                <a16:creationId xmlns:a16="http://schemas.microsoft.com/office/drawing/2014/main" id="{C010EB84-EE3C-4930-BED3-BCEBEECBAF6D}"/>
              </a:ext>
            </a:extLst>
          </p:cNvPr>
          <p:cNvSpPr>
            <a:spLocks noGrp="1"/>
          </p:cNvSpPr>
          <p:nvPr>
            <p:ph idx="1"/>
          </p:nvPr>
        </p:nvSpPr>
        <p:spPr>
          <a:xfrm>
            <a:off x="466528" y="1111336"/>
            <a:ext cx="8229599" cy="4877571"/>
          </a:xfrm>
        </p:spPr>
        <p:txBody>
          <a:bodyPr>
            <a:normAutofit/>
          </a:bodyPr>
          <a:lstStyle/>
          <a:p>
            <a:pPr lvl="0">
              <a:lnSpc>
                <a:spcPct val="124000"/>
              </a:lnSpc>
              <a:spcAft>
                <a:spcPts val="600"/>
              </a:spcAft>
              <a:buClr>
                <a:schemeClr val="tx1"/>
              </a:buClr>
            </a:pPr>
            <a:r>
              <a:rPr lang="en-IN" sz="1500" b="1" dirty="0"/>
              <a:t>View 2:- Word ‘receives’ refers to actual receipt by the partner from the firm; acknowledgement of debt in favour of retiring partner is insufficient:-</a:t>
            </a:r>
          </a:p>
          <a:p>
            <a:pPr lvl="1">
              <a:lnSpc>
                <a:spcPct val="124000"/>
              </a:lnSpc>
              <a:spcAft>
                <a:spcPts val="600"/>
              </a:spcAft>
              <a:buClr>
                <a:schemeClr val="tx1"/>
              </a:buClr>
            </a:pPr>
            <a:r>
              <a:rPr lang="en-IN" sz="1500" dirty="0"/>
              <a:t>Clear reference is to ‘received’ in s.45(4) which is different than ‘receivable’</a:t>
            </a:r>
          </a:p>
          <a:p>
            <a:pPr lvl="1">
              <a:lnSpc>
                <a:spcPct val="124000"/>
              </a:lnSpc>
              <a:spcAft>
                <a:spcPts val="600"/>
              </a:spcAft>
              <a:buClr>
                <a:schemeClr val="tx1"/>
              </a:buClr>
            </a:pPr>
            <a:r>
              <a:rPr lang="en-IN" sz="1500" dirty="0"/>
              <a:t>S.45(4) uses a phraseology which is aligned to other receipt-based taxation provisions like s.45(1A) or s.46(2) or s.45(5) - Delhi ITAT* held that taxation u/s. 45(1A) is in year of actual receipt </a:t>
            </a:r>
          </a:p>
          <a:p>
            <a:pPr lvl="1">
              <a:lnSpc>
                <a:spcPct val="124000"/>
              </a:lnSpc>
              <a:spcAft>
                <a:spcPts val="600"/>
              </a:spcAft>
              <a:buClr>
                <a:schemeClr val="tx1"/>
              </a:buClr>
            </a:pPr>
            <a:r>
              <a:rPr lang="en-IN" sz="1500" dirty="0"/>
              <a:t>SC in Moon Mills Ltd. (1966) (59 ITR 574) drew clear distinction between ‘received’ and ‘receivable’ and upheld taxation in year of actual receipt in the context of balancing charge provision in 1922 Act which provided for taxation of insurance money “received”</a:t>
            </a:r>
          </a:p>
          <a:p>
            <a:pPr lvl="1">
              <a:lnSpc>
                <a:spcPct val="124000"/>
              </a:lnSpc>
              <a:spcAft>
                <a:spcPts val="600"/>
              </a:spcAft>
              <a:buClr>
                <a:schemeClr val="tx1"/>
              </a:buClr>
            </a:pPr>
            <a:r>
              <a:rPr lang="en-IN" sz="1500" dirty="0"/>
              <a:t>SC decision in Standard Triumph is distinguishable on facts, as in that case, debtor was holding the money in India on behalf of creditor – in present case, amount is not at disposal of partner, his ability to assign such debt to a bank is not reflective of receipt from firm</a:t>
            </a:r>
          </a:p>
          <a:p>
            <a:pPr lvl="1">
              <a:lnSpc>
                <a:spcPct val="124000"/>
              </a:lnSpc>
              <a:spcAft>
                <a:spcPts val="600"/>
              </a:spcAft>
              <a:buClr>
                <a:schemeClr val="tx1"/>
              </a:buClr>
            </a:pPr>
            <a:r>
              <a:rPr lang="en-IN" sz="1500" dirty="0"/>
              <a:t>SC in Toshoku Ltd. [1980] 125 ITR 525 (SC) held that mere credit entry would not suffice to answer to the requirement of receipt</a:t>
            </a:r>
          </a:p>
          <a:p>
            <a:pPr lvl="1">
              <a:lnSpc>
                <a:spcPct val="124000"/>
              </a:lnSpc>
              <a:spcAft>
                <a:spcPts val="600"/>
              </a:spcAft>
              <a:buClr>
                <a:schemeClr val="tx1"/>
              </a:buClr>
            </a:pPr>
            <a:r>
              <a:rPr lang="en-IN" sz="1500" dirty="0"/>
              <a:t>Even old s.45(4) triggered charge only on distribution of CA and not on dissolution**</a:t>
            </a:r>
          </a:p>
        </p:txBody>
      </p:sp>
      <p:sp>
        <p:nvSpPr>
          <p:cNvPr id="4" name="Rectangle 3">
            <a:extLst>
              <a:ext uri="{FF2B5EF4-FFF2-40B4-BE49-F238E27FC236}">
                <a16:creationId xmlns:a16="http://schemas.microsoft.com/office/drawing/2014/main" id="{513906A6-D476-4E91-8660-C9A5C171F16A}"/>
              </a:ext>
            </a:extLst>
          </p:cNvPr>
          <p:cNvSpPr/>
          <p:nvPr/>
        </p:nvSpPr>
        <p:spPr>
          <a:xfrm>
            <a:off x="361502" y="6016901"/>
            <a:ext cx="8325294" cy="246221"/>
          </a:xfrm>
          <a:prstGeom prst="rect">
            <a:avLst/>
          </a:prstGeom>
        </p:spPr>
        <p:txBody>
          <a:bodyPr wrap="square">
            <a:spAutoFit/>
          </a:bodyPr>
          <a:lstStyle/>
          <a:p>
            <a:r>
              <a:rPr lang="en-IN" sz="1000" i="1" dirty="0">
                <a:solidFill>
                  <a:srgbClr val="000000"/>
                </a:solidFill>
                <a:ea typeface="Calibri" panose="020F0502020204030204" pitchFamily="34" charset="0"/>
                <a:cs typeface="Arial" panose="020B0604020202020204" pitchFamily="34" charset="0"/>
              </a:rPr>
              <a:t>*</a:t>
            </a:r>
            <a:r>
              <a:rPr lang="en-IN" sz="1000" i="1" dirty="0"/>
              <a:t>Syndicate Printers Ltd. (2009) (27 SOT 404) **</a:t>
            </a:r>
            <a:r>
              <a:rPr lang="en-IN" sz="1000" i="1" dirty="0">
                <a:solidFill>
                  <a:srgbClr val="000000"/>
                </a:solidFill>
                <a:latin typeface="+mj-lt"/>
                <a:ea typeface="Calibri" panose="020F0502020204030204" pitchFamily="34" charset="0"/>
                <a:cs typeface="Arial" panose="020B0604020202020204" pitchFamily="34" charset="0"/>
              </a:rPr>
              <a:t>CIT v. Vijayalakshmi Metal Industries [2003] 132 TAXMAN 49; </a:t>
            </a:r>
            <a:endParaRPr lang="en-IN" sz="1000" i="1" dirty="0">
              <a:latin typeface="+mj-lt"/>
            </a:endParaRPr>
          </a:p>
        </p:txBody>
      </p:sp>
      <p:cxnSp>
        <p:nvCxnSpPr>
          <p:cNvPr id="6" name="Straight Connector 5">
            <a:extLst>
              <a:ext uri="{FF2B5EF4-FFF2-40B4-BE49-F238E27FC236}">
                <a16:creationId xmlns:a16="http://schemas.microsoft.com/office/drawing/2014/main" id="{180777CE-D721-4717-B94A-E4D6FD1C59E4}"/>
              </a:ext>
            </a:extLst>
          </p:cNvPr>
          <p:cNvCxnSpPr/>
          <p:nvPr/>
        </p:nvCxnSpPr>
        <p:spPr>
          <a:xfrm>
            <a:off x="457201" y="5924939"/>
            <a:ext cx="4040154" cy="0"/>
          </a:xfrm>
          <a:prstGeom prst="line">
            <a:avLst/>
          </a:prstGeom>
          <a:ln w="9525">
            <a:solidFill>
              <a:schemeClr val="accent1"/>
            </a:solidFill>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1843297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42EADA-9628-4724-A748-58BB46011B4B}"/>
              </a:ext>
            </a:extLst>
          </p:cNvPr>
          <p:cNvSpPr>
            <a:spLocks noGrp="1"/>
          </p:cNvSpPr>
          <p:nvPr>
            <p:ph type="title"/>
          </p:nvPr>
        </p:nvSpPr>
        <p:spPr/>
        <p:txBody>
          <a:bodyPr vert="horz" lIns="0" tIns="0" rIns="0" bIns="0" rtlCol="0" anchor="ctr" anchorCtr="0">
            <a:normAutofit/>
          </a:bodyPr>
          <a:lstStyle/>
          <a:p>
            <a:r>
              <a:rPr lang="en-IN" sz="3000" dirty="0"/>
              <a:t>Issue 2: Whether s.45(4) is prospective or retrospective?</a:t>
            </a:r>
          </a:p>
        </p:txBody>
      </p:sp>
      <p:sp>
        <p:nvSpPr>
          <p:cNvPr id="3" name="Content Placeholder 2">
            <a:extLst>
              <a:ext uri="{FF2B5EF4-FFF2-40B4-BE49-F238E27FC236}">
                <a16:creationId xmlns:a16="http://schemas.microsoft.com/office/drawing/2014/main" id="{2090071D-918D-4DDA-8048-B5C24D9FAA6F}"/>
              </a:ext>
            </a:extLst>
          </p:cNvPr>
          <p:cNvSpPr>
            <a:spLocks noGrp="1"/>
          </p:cNvSpPr>
          <p:nvPr>
            <p:ph idx="1"/>
          </p:nvPr>
        </p:nvSpPr>
        <p:spPr>
          <a:xfrm>
            <a:off x="466533" y="1130246"/>
            <a:ext cx="8229599" cy="4623539"/>
          </a:xfrm>
        </p:spPr>
        <p:txBody>
          <a:bodyPr>
            <a:normAutofit/>
          </a:bodyPr>
          <a:lstStyle/>
          <a:p>
            <a:pPr lvl="0">
              <a:lnSpc>
                <a:spcPct val="114000"/>
              </a:lnSpc>
              <a:spcAft>
                <a:spcPts val="600"/>
              </a:spcAft>
              <a:buClr>
                <a:schemeClr val="tx1"/>
              </a:buClr>
            </a:pPr>
            <a:r>
              <a:rPr lang="en-IN" sz="1400" dirty="0"/>
              <a:t>Partner retires in March 2020, but his account is settled in April 2020 by cash payment* – Is s.45(4) triggered, which is effective from AY 2021-22?</a:t>
            </a:r>
          </a:p>
          <a:p>
            <a:pPr lvl="0">
              <a:lnSpc>
                <a:spcPct val="114000"/>
              </a:lnSpc>
              <a:spcAft>
                <a:spcPts val="600"/>
              </a:spcAft>
              <a:buClr>
                <a:schemeClr val="tx1"/>
              </a:buClr>
            </a:pPr>
            <a:r>
              <a:rPr lang="en-IN" sz="1400" b="1" dirty="0"/>
              <a:t>View 1:- S.45(4) applies</a:t>
            </a:r>
          </a:p>
          <a:p>
            <a:pPr lvl="1">
              <a:lnSpc>
                <a:spcPct val="114000"/>
              </a:lnSpc>
              <a:spcAft>
                <a:spcPts val="600"/>
              </a:spcAft>
              <a:buClr>
                <a:schemeClr val="tx1"/>
              </a:buClr>
            </a:pPr>
            <a:r>
              <a:rPr lang="en-IN" sz="1400" dirty="0"/>
              <a:t>It is deeming fiction of receipt-based taxation, like ss.45(1A) and 46(2) – Since receipt by partner from firm is post 1 April 2020, s.45(4) applies</a:t>
            </a:r>
          </a:p>
          <a:p>
            <a:pPr lvl="1">
              <a:lnSpc>
                <a:spcPct val="114000"/>
              </a:lnSpc>
              <a:spcAft>
                <a:spcPts val="600"/>
              </a:spcAft>
              <a:buClr>
                <a:schemeClr val="tx1"/>
              </a:buClr>
            </a:pPr>
            <a:r>
              <a:rPr lang="en-IN" sz="1400" dirty="0"/>
              <a:t>No grandfathering of past reconstitution unlike s.2(22)(e) which applied to payments post 31 May 1987, s.43C applied only to sale of asset post 29 February 1988</a:t>
            </a:r>
          </a:p>
          <a:p>
            <a:pPr lvl="1">
              <a:lnSpc>
                <a:spcPct val="114000"/>
              </a:lnSpc>
              <a:spcAft>
                <a:spcPts val="600"/>
              </a:spcAft>
              <a:buClr>
                <a:schemeClr val="tx1"/>
              </a:buClr>
            </a:pPr>
            <a:r>
              <a:rPr lang="en-IN" sz="1400" dirty="0"/>
              <a:t>S.46(2) was applied in respect of distributions by liquidator post 1 April 1961, while earlier distributions were exempt </a:t>
            </a:r>
          </a:p>
          <a:p>
            <a:pPr lvl="2">
              <a:lnSpc>
                <a:spcPct val="114000"/>
              </a:lnSpc>
              <a:spcAft>
                <a:spcPts val="600"/>
              </a:spcAft>
              <a:buClr>
                <a:schemeClr val="tx1"/>
              </a:buClr>
            </a:pPr>
            <a:r>
              <a:rPr lang="en-IN" sz="1400" dirty="0"/>
              <a:t>Capital gains computed by deducting full cost of acquisition of shares against distributions post 1 April 1961 - CIT v. Inland Agencies (P.) Ltd. [1982] 11 Taxman 218 (Madras HC)**</a:t>
            </a:r>
          </a:p>
          <a:p>
            <a:pPr lvl="1">
              <a:lnSpc>
                <a:spcPct val="114000"/>
              </a:lnSpc>
              <a:spcAft>
                <a:spcPts val="600"/>
              </a:spcAft>
              <a:buClr>
                <a:schemeClr val="tx1"/>
              </a:buClr>
            </a:pPr>
            <a:r>
              <a:rPr lang="en-IN" sz="1400" dirty="0"/>
              <a:t>Merely because determination of cost [viz. component D] is to relate back to pre-2020 date is not a good defence - even under a normal case, determination of cost is linked to FMV as on 1 April 2001</a:t>
            </a:r>
            <a:endParaRPr lang="en-IN" sz="1400" dirty="0">
              <a:highlight>
                <a:srgbClr val="FFFF00"/>
              </a:highlight>
            </a:endParaRPr>
          </a:p>
        </p:txBody>
      </p:sp>
      <p:sp>
        <p:nvSpPr>
          <p:cNvPr id="4" name="Rectangle 3">
            <a:extLst>
              <a:ext uri="{FF2B5EF4-FFF2-40B4-BE49-F238E27FC236}">
                <a16:creationId xmlns:a16="http://schemas.microsoft.com/office/drawing/2014/main" id="{5827FAE2-3E7F-40DC-A7AB-A47BC31EC06B}"/>
              </a:ext>
            </a:extLst>
          </p:cNvPr>
          <p:cNvSpPr/>
          <p:nvPr/>
        </p:nvSpPr>
        <p:spPr>
          <a:xfrm>
            <a:off x="435935" y="5850095"/>
            <a:ext cx="8229595" cy="400110"/>
          </a:xfrm>
          <a:prstGeom prst="rect">
            <a:avLst/>
          </a:prstGeom>
        </p:spPr>
        <p:txBody>
          <a:bodyPr wrap="square">
            <a:spAutoFit/>
          </a:bodyPr>
          <a:lstStyle/>
          <a:p>
            <a:r>
              <a:rPr lang="en-IN" sz="1000" i="1" dirty="0"/>
              <a:t>* Controversy applies equally to settlement by distribution of capital asset in April 2020</a:t>
            </a:r>
          </a:p>
          <a:p>
            <a:r>
              <a:rPr lang="en-IN" sz="1000" i="1" dirty="0"/>
              <a:t>**See illustratively, CIT v. A. F. Harvey Ltd. [1990] 51 Taxman 238 (Mad), Cables &amp; Wireless Ltd. [1977] 107 ITR 293 (Bom)</a:t>
            </a:r>
          </a:p>
        </p:txBody>
      </p:sp>
      <p:cxnSp>
        <p:nvCxnSpPr>
          <p:cNvPr id="6" name="Straight Connector 5">
            <a:extLst>
              <a:ext uri="{FF2B5EF4-FFF2-40B4-BE49-F238E27FC236}">
                <a16:creationId xmlns:a16="http://schemas.microsoft.com/office/drawing/2014/main" id="{CB8ECB1B-1A1A-4222-8E14-34D5D897BDBA}"/>
              </a:ext>
            </a:extLst>
          </p:cNvPr>
          <p:cNvCxnSpPr/>
          <p:nvPr/>
        </p:nvCxnSpPr>
        <p:spPr>
          <a:xfrm>
            <a:off x="541181" y="5801941"/>
            <a:ext cx="3760234" cy="0"/>
          </a:xfrm>
          <a:prstGeom prst="line">
            <a:avLst/>
          </a:prstGeom>
          <a:ln w="9525">
            <a:solidFill>
              <a:schemeClr val="accent1"/>
            </a:solidFill>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2408868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42EADA-9628-4724-A748-58BB46011B4B}"/>
              </a:ext>
            </a:extLst>
          </p:cNvPr>
          <p:cNvSpPr>
            <a:spLocks noGrp="1"/>
          </p:cNvSpPr>
          <p:nvPr>
            <p:ph type="title"/>
          </p:nvPr>
        </p:nvSpPr>
        <p:spPr/>
        <p:txBody>
          <a:bodyPr vert="horz" lIns="0" tIns="0" rIns="0" bIns="0" rtlCol="0" anchor="ctr" anchorCtr="0">
            <a:normAutofit/>
          </a:bodyPr>
          <a:lstStyle/>
          <a:p>
            <a:r>
              <a:rPr lang="en-IN" sz="3000" dirty="0"/>
              <a:t>Issue 2: Whether s.45(4) is prospective or retrospective?</a:t>
            </a:r>
          </a:p>
        </p:txBody>
      </p:sp>
      <p:sp>
        <p:nvSpPr>
          <p:cNvPr id="3" name="Content Placeholder 2">
            <a:extLst>
              <a:ext uri="{FF2B5EF4-FFF2-40B4-BE49-F238E27FC236}">
                <a16:creationId xmlns:a16="http://schemas.microsoft.com/office/drawing/2014/main" id="{2090071D-918D-4DDA-8048-B5C24D9FAA6F}"/>
              </a:ext>
            </a:extLst>
          </p:cNvPr>
          <p:cNvSpPr>
            <a:spLocks noGrp="1"/>
          </p:cNvSpPr>
          <p:nvPr>
            <p:ph idx="1"/>
          </p:nvPr>
        </p:nvSpPr>
        <p:spPr>
          <a:xfrm>
            <a:off x="457197" y="1090123"/>
            <a:ext cx="8229599" cy="4846803"/>
          </a:xfrm>
        </p:spPr>
        <p:txBody>
          <a:bodyPr>
            <a:noAutofit/>
          </a:bodyPr>
          <a:lstStyle/>
          <a:p>
            <a:pPr lvl="0">
              <a:lnSpc>
                <a:spcPct val="114000"/>
              </a:lnSpc>
              <a:spcAft>
                <a:spcPts val="600"/>
              </a:spcAft>
              <a:buClr>
                <a:schemeClr val="tx1"/>
              </a:buClr>
            </a:pPr>
            <a:r>
              <a:rPr lang="en-IN" sz="1500" b="1" dirty="0"/>
              <a:t>View 2:- S.45(4) does not apply</a:t>
            </a:r>
            <a:endParaRPr lang="en-US" sz="1500" dirty="0"/>
          </a:p>
          <a:p>
            <a:pPr lvl="1">
              <a:lnSpc>
                <a:spcPct val="114000"/>
              </a:lnSpc>
              <a:spcAft>
                <a:spcPts val="600"/>
              </a:spcAft>
              <a:buClr>
                <a:schemeClr val="tx1"/>
              </a:buClr>
            </a:pPr>
            <a:r>
              <a:rPr lang="en-IN" sz="1500" dirty="0"/>
              <a:t>‘Reconstitution’ is defined as where a person “ceases” to be a partner of firm – where such cessation took place before introduction of law, it is not ‘reconstitution’</a:t>
            </a:r>
          </a:p>
          <a:p>
            <a:pPr lvl="1">
              <a:lnSpc>
                <a:spcPct val="114000"/>
              </a:lnSpc>
              <a:spcAft>
                <a:spcPts val="600"/>
              </a:spcAft>
              <a:buClr>
                <a:schemeClr val="tx1"/>
              </a:buClr>
            </a:pPr>
            <a:r>
              <a:rPr lang="en-IN" sz="1500" dirty="0"/>
              <a:t>S.45(4) only shifts timing of taxation to actual receipt – basis of taxation continues to be accrual – which, in the present case, happened in March 2020</a:t>
            </a:r>
          </a:p>
          <a:p>
            <a:pPr lvl="1">
              <a:lnSpc>
                <a:spcPct val="114000"/>
              </a:lnSpc>
              <a:spcAft>
                <a:spcPts val="600"/>
              </a:spcAft>
              <a:buClr>
                <a:schemeClr val="tx1"/>
              </a:buClr>
            </a:pPr>
            <a:r>
              <a:rPr lang="en-IN" sz="1500" dirty="0"/>
              <a:t>Receipt as also its connection with reconstitution are twin requirements for satisfaction of charge, which is triggered only when both these events occur after April 2020</a:t>
            </a:r>
          </a:p>
          <a:p>
            <a:pPr lvl="1">
              <a:lnSpc>
                <a:spcPct val="114000"/>
              </a:lnSpc>
              <a:spcAft>
                <a:spcPts val="600"/>
              </a:spcAft>
              <a:buClr>
                <a:schemeClr val="tx1"/>
              </a:buClr>
            </a:pPr>
            <a:r>
              <a:rPr lang="en-IN" sz="1500" dirty="0"/>
              <a:t>Very clear provisions (along the lines of Explanations 5 to 7 to s.9(1)(i) for indirect transfer) are needed to trigger charge in respect of past non-taxable events</a:t>
            </a:r>
          </a:p>
          <a:p>
            <a:pPr lvl="1">
              <a:lnSpc>
                <a:spcPct val="114000"/>
              </a:lnSpc>
              <a:spcAft>
                <a:spcPts val="600"/>
              </a:spcAft>
              <a:buClr>
                <a:schemeClr val="tx1"/>
              </a:buClr>
            </a:pPr>
            <a:r>
              <a:rPr lang="en-IN" sz="1500" dirty="0"/>
              <a:t>Analogy of s.46(2) cannot be applied as liquidation of a company is a continuing event while the retirement / reconstitution is a snapshot event</a:t>
            </a:r>
          </a:p>
          <a:p>
            <a:pPr lvl="1">
              <a:lnSpc>
                <a:spcPct val="114000"/>
              </a:lnSpc>
              <a:spcAft>
                <a:spcPts val="600"/>
              </a:spcAft>
              <a:buClr>
                <a:schemeClr val="tx1"/>
              </a:buClr>
            </a:pPr>
            <a:r>
              <a:rPr lang="en-IN" sz="1500" dirty="0"/>
              <a:t>While receipts pre April 2020 would go untaxed, entirety of partner’s capital account balance may come up for deduction against receipts post April 2020, which may give rise to absurd results</a:t>
            </a:r>
            <a:endParaRPr lang="en-US" sz="1500" dirty="0">
              <a:solidFill>
                <a:srgbClr val="FF0000"/>
              </a:solidFill>
            </a:endParaRPr>
          </a:p>
        </p:txBody>
      </p:sp>
    </p:spTree>
    <p:extLst>
      <p:ext uri="{BB962C8B-B14F-4D97-AF65-F5344CB8AC3E}">
        <p14:creationId xmlns:p14="http://schemas.microsoft.com/office/powerpoint/2010/main" val="259980415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42EADA-9628-4724-A748-58BB46011B4B}"/>
              </a:ext>
            </a:extLst>
          </p:cNvPr>
          <p:cNvSpPr>
            <a:spLocks noGrp="1"/>
          </p:cNvSpPr>
          <p:nvPr>
            <p:ph type="title"/>
          </p:nvPr>
        </p:nvSpPr>
        <p:spPr/>
        <p:txBody>
          <a:bodyPr vert="horz" lIns="0" tIns="0" rIns="0" bIns="0" rtlCol="0" anchor="ctr" anchorCtr="0">
            <a:normAutofit/>
          </a:bodyPr>
          <a:lstStyle/>
          <a:p>
            <a:r>
              <a:rPr lang="en-IN" sz="3000" dirty="0"/>
              <a:t>Issue 3: Whether s.9B is prospective or retrospective?</a:t>
            </a:r>
          </a:p>
        </p:txBody>
      </p:sp>
      <p:sp>
        <p:nvSpPr>
          <p:cNvPr id="3" name="Content Placeholder 2">
            <a:extLst>
              <a:ext uri="{FF2B5EF4-FFF2-40B4-BE49-F238E27FC236}">
                <a16:creationId xmlns:a16="http://schemas.microsoft.com/office/drawing/2014/main" id="{2090071D-918D-4DDA-8048-B5C24D9FAA6F}"/>
              </a:ext>
            </a:extLst>
          </p:cNvPr>
          <p:cNvSpPr>
            <a:spLocks noGrp="1"/>
          </p:cNvSpPr>
          <p:nvPr>
            <p:ph idx="1"/>
          </p:nvPr>
        </p:nvSpPr>
        <p:spPr>
          <a:xfrm>
            <a:off x="457197" y="1119673"/>
            <a:ext cx="8229599" cy="5131837"/>
          </a:xfrm>
        </p:spPr>
        <p:txBody>
          <a:bodyPr>
            <a:normAutofit lnSpcReduction="10000"/>
          </a:bodyPr>
          <a:lstStyle/>
          <a:p>
            <a:pPr lvl="0">
              <a:lnSpc>
                <a:spcPct val="114000"/>
              </a:lnSpc>
              <a:spcAft>
                <a:spcPts val="600"/>
              </a:spcAft>
              <a:buClr>
                <a:schemeClr val="tx1"/>
              </a:buClr>
            </a:pPr>
            <a:r>
              <a:rPr lang="en-IN" sz="1600" dirty="0"/>
              <a:t>Partner retires in March 2020, but his account is settled in April 2020 by distribution of capital asset – Is s.9B triggered, which is effective from AY 2021-22?</a:t>
            </a:r>
            <a:endParaRPr lang="en-IN" sz="1600" b="1" dirty="0"/>
          </a:p>
          <a:p>
            <a:pPr lvl="0">
              <a:lnSpc>
                <a:spcPct val="114000"/>
              </a:lnSpc>
              <a:spcAft>
                <a:spcPts val="600"/>
              </a:spcAft>
              <a:buClr>
                <a:schemeClr val="tx1"/>
              </a:buClr>
            </a:pPr>
            <a:r>
              <a:rPr lang="en-IN" sz="1600" b="1" dirty="0"/>
              <a:t>View 1:- S.9B applies</a:t>
            </a:r>
          </a:p>
          <a:p>
            <a:pPr lvl="1">
              <a:lnSpc>
                <a:spcPct val="114000"/>
              </a:lnSpc>
              <a:spcAft>
                <a:spcPts val="600"/>
              </a:spcAft>
              <a:buClr>
                <a:schemeClr val="tx1"/>
              </a:buClr>
            </a:pPr>
            <a:r>
              <a:rPr lang="en-IN" sz="1400" dirty="0"/>
              <a:t>S.9B concerns taxability on the part of the firm w. r. t. parting of CA or SIT</a:t>
            </a:r>
          </a:p>
          <a:p>
            <a:pPr lvl="2">
              <a:lnSpc>
                <a:spcPct val="114000"/>
              </a:lnSpc>
              <a:spcAft>
                <a:spcPts val="600"/>
              </a:spcAft>
              <a:buClr>
                <a:schemeClr val="tx1"/>
              </a:buClr>
            </a:pPr>
            <a:r>
              <a:rPr lang="en-IN" sz="1200" dirty="0"/>
              <a:t>If retirement in March 2020 resulted into creation of a debt against firm, settlement of such debt by transfer of CA or SIT represents consideration accruing to firm</a:t>
            </a:r>
          </a:p>
          <a:p>
            <a:pPr lvl="2">
              <a:lnSpc>
                <a:spcPct val="114000"/>
              </a:lnSpc>
              <a:spcAft>
                <a:spcPts val="600"/>
              </a:spcAft>
              <a:buClr>
                <a:schemeClr val="tx1"/>
              </a:buClr>
            </a:pPr>
            <a:r>
              <a:rPr lang="en-IN" sz="1200" dirty="0"/>
              <a:t>Distribution of CA or SIT is in lieu of sale in open market and payment of cash</a:t>
            </a:r>
          </a:p>
          <a:p>
            <a:pPr lvl="1">
              <a:lnSpc>
                <a:spcPct val="114000"/>
              </a:lnSpc>
              <a:spcAft>
                <a:spcPts val="600"/>
              </a:spcAft>
              <a:buClr>
                <a:schemeClr val="tx1"/>
              </a:buClr>
            </a:pPr>
            <a:r>
              <a:rPr lang="en-IN" sz="1400" dirty="0"/>
              <a:t>There is repetitive emphasis in s.9B for treating event of receipt as “deemed transfer”; such deemed transfer occurs in year in which CA or SIT is received by partner from the firm</a:t>
            </a:r>
          </a:p>
          <a:p>
            <a:pPr lvl="1">
              <a:lnSpc>
                <a:spcPct val="114000"/>
              </a:lnSpc>
              <a:spcAft>
                <a:spcPts val="600"/>
              </a:spcAft>
              <a:buClr>
                <a:schemeClr val="tx1"/>
              </a:buClr>
            </a:pPr>
            <a:r>
              <a:rPr lang="en-IN" sz="1400" dirty="0"/>
              <a:t>View 2 results in frustrating charge which already got created under old s.45(4) - legislative intent of s.9B is to expand the scope rather than to sacrifice the charge</a:t>
            </a:r>
          </a:p>
          <a:p>
            <a:pPr lvl="0">
              <a:lnSpc>
                <a:spcPct val="114000"/>
              </a:lnSpc>
              <a:spcAft>
                <a:spcPts val="600"/>
              </a:spcAft>
              <a:buClr>
                <a:schemeClr val="tx1"/>
              </a:buClr>
            </a:pPr>
            <a:r>
              <a:rPr lang="en-IN" sz="1600" b="1" dirty="0"/>
              <a:t>View 2:- S.9B does not apply</a:t>
            </a:r>
            <a:endParaRPr lang="en-US" sz="1600" dirty="0"/>
          </a:p>
          <a:p>
            <a:pPr lvl="1">
              <a:lnSpc>
                <a:spcPct val="114000"/>
              </a:lnSpc>
              <a:spcAft>
                <a:spcPts val="600"/>
              </a:spcAft>
              <a:buClr>
                <a:schemeClr val="tx1"/>
              </a:buClr>
            </a:pPr>
            <a:r>
              <a:rPr lang="en-IN" sz="1400" dirty="0"/>
              <a:t>Retirement in March 2020 could not have resulted into creation of a debt against firm – legally, a partner can never be creditor of the firm; he is creditor of other partners</a:t>
            </a:r>
          </a:p>
          <a:p>
            <a:pPr lvl="1">
              <a:lnSpc>
                <a:spcPct val="114000"/>
              </a:lnSpc>
              <a:spcAft>
                <a:spcPts val="600"/>
              </a:spcAft>
              <a:buClr>
                <a:schemeClr val="tx1"/>
              </a:buClr>
            </a:pPr>
            <a:r>
              <a:rPr lang="en-IN" sz="1400" dirty="0"/>
              <a:t>In absence of saving clause for past reconstitution, lacuna in legislation cannot justify the trigger of charge</a:t>
            </a:r>
          </a:p>
          <a:p>
            <a:pPr lvl="1">
              <a:lnSpc>
                <a:spcPct val="114000"/>
              </a:lnSpc>
              <a:spcAft>
                <a:spcPts val="600"/>
              </a:spcAft>
              <a:buClr>
                <a:schemeClr val="tx1"/>
              </a:buClr>
            </a:pPr>
            <a:r>
              <a:rPr lang="en-IN" sz="1400" dirty="0"/>
              <a:t>View 1 may result in s.9B being applied even to dissolution pre 1 April 1987 (which was tax neutral) and create double whammy in absence of cost step-up to partner u/s. 49(1)(iii)(b)</a:t>
            </a:r>
          </a:p>
        </p:txBody>
      </p:sp>
    </p:spTree>
    <p:extLst>
      <p:ext uri="{BB962C8B-B14F-4D97-AF65-F5344CB8AC3E}">
        <p14:creationId xmlns:p14="http://schemas.microsoft.com/office/powerpoint/2010/main" val="120916191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42EADA-9628-4724-A748-58BB46011B4B}"/>
              </a:ext>
            </a:extLst>
          </p:cNvPr>
          <p:cNvSpPr>
            <a:spLocks noGrp="1"/>
          </p:cNvSpPr>
          <p:nvPr>
            <p:ph type="title"/>
          </p:nvPr>
        </p:nvSpPr>
        <p:spPr/>
        <p:txBody>
          <a:bodyPr vert="horz" lIns="0" tIns="0" rIns="0" bIns="0" rtlCol="0" anchor="ctr" anchorCtr="0">
            <a:noAutofit/>
          </a:bodyPr>
          <a:lstStyle/>
          <a:p>
            <a:r>
              <a:rPr lang="en-IN" sz="3000" dirty="0"/>
              <a:t>Issue 4: Impact of retirement of partner at book value</a:t>
            </a:r>
          </a:p>
        </p:txBody>
      </p:sp>
      <p:sp>
        <p:nvSpPr>
          <p:cNvPr id="7" name="Content Placeholder 2">
            <a:extLst>
              <a:ext uri="{FF2B5EF4-FFF2-40B4-BE49-F238E27FC236}">
                <a16:creationId xmlns:a16="http://schemas.microsoft.com/office/drawing/2014/main" id="{7D5E4FA4-765A-41D5-AE88-57D0D0B19BD2}"/>
              </a:ext>
            </a:extLst>
          </p:cNvPr>
          <p:cNvSpPr>
            <a:spLocks noGrp="1"/>
          </p:cNvSpPr>
          <p:nvPr>
            <p:ph idx="1"/>
          </p:nvPr>
        </p:nvSpPr>
        <p:spPr>
          <a:xfrm>
            <a:off x="457201" y="1102843"/>
            <a:ext cx="8229600" cy="4770903"/>
          </a:xfrm>
        </p:spPr>
        <p:txBody>
          <a:bodyPr>
            <a:normAutofit fontScale="92500" lnSpcReduction="20000"/>
          </a:bodyPr>
          <a:lstStyle/>
          <a:p>
            <a:pPr lvl="0">
              <a:lnSpc>
                <a:spcPct val="140000"/>
              </a:lnSpc>
              <a:spcAft>
                <a:spcPts val="600"/>
              </a:spcAft>
              <a:buClr>
                <a:schemeClr val="tx1"/>
              </a:buClr>
            </a:pPr>
            <a:r>
              <a:rPr lang="en-IN" sz="1700" dirty="0"/>
              <a:t>Settlement at an amount equivalent to partner’s capital balance may not attract capital gains tax implications u/s. 45(4) </a:t>
            </a:r>
          </a:p>
          <a:p>
            <a:pPr lvl="1">
              <a:lnSpc>
                <a:spcPct val="140000"/>
              </a:lnSpc>
              <a:spcAft>
                <a:spcPts val="600"/>
              </a:spcAft>
              <a:buClr>
                <a:schemeClr val="tx1"/>
              </a:buClr>
            </a:pPr>
            <a:r>
              <a:rPr lang="en-IN" sz="1500" dirty="0"/>
              <a:t>If such settlement is as per long standing terms of partnership deed, such settlement merely reflects working out of pre-existing rights</a:t>
            </a:r>
          </a:p>
          <a:p>
            <a:pPr lvl="0">
              <a:lnSpc>
                <a:spcPct val="140000"/>
              </a:lnSpc>
              <a:spcAft>
                <a:spcPts val="600"/>
              </a:spcAft>
              <a:buClr>
                <a:schemeClr val="tx1"/>
              </a:buClr>
            </a:pPr>
            <a:r>
              <a:rPr lang="en-IN" sz="1700" dirty="0"/>
              <a:t>In a different scenario, suppose, there is retirement and partner retires by withdrawing only capital balance at book value - despite there being higher entitlement basis partnership deed</a:t>
            </a:r>
          </a:p>
          <a:p>
            <a:pPr lvl="1">
              <a:lnSpc>
                <a:spcPct val="140000"/>
              </a:lnSpc>
              <a:spcAft>
                <a:spcPts val="600"/>
              </a:spcAft>
              <a:buClr>
                <a:schemeClr val="tx1"/>
              </a:buClr>
            </a:pPr>
            <a:r>
              <a:rPr lang="en-IN" sz="1500" dirty="0"/>
              <a:t>Actual receipt by partner from firm is relevant - S.45(4) does not have any deeming fiction for taxation w. r. t. fair value of partnership interest</a:t>
            </a:r>
          </a:p>
          <a:p>
            <a:pPr lvl="1">
              <a:lnSpc>
                <a:spcPct val="140000"/>
              </a:lnSpc>
              <a:spcAft>
                <a:spcPts val="600"/>
              </a:spcAft>
              <a:buClr>
                <a:schemeClr val="tx1"/>
              </a:buClr>
            </a:pPr>
            <a:r>
              <a:rPr lang="en-IN" sz="1500" dirty="0"/>
              <a:t>S.56(2)(x) implications in hands of continuing partners? </a:t>
            </a:r>
          </a:p>
          <a:p>
            <a:pPr lvl="2">
              <a:lnSpc>
                <a:spcPct val="140000"/>
              </a:lnSpc>
              <a:spcAft>
                <a:spcPts val="600"/>
              </a:spcAft>
              <a:buClr>
                <a:schemeClr val="tx1"/>
              </a:buClr>
            </a:pPr>
            <a:r>
              <a:rPr lang="en-IN" sz="1300" dirty="0"/>
              <a:t>No transfer of specified property is effected by retired partner in favour of continuing partners</a:t>
            </a:r>
          </a:p>
          <a:p>
            <a:pPr lvl="2">
              <a:lnSpc>
                <a:spcPct val="140000"/>
              </a:lnSpc>
              <a:spcAft>
                <a:spcPts val="600"/>
              </a:spcAft>
              <a:buClr>
                <a:schemeClr val="tx1"/>
              </a:buClr>
            </a:pPr>
            <a:r>
              <a:rPr lang="en-IN" sz="1300" dirty="0"/>
              <a:t>Settlement of retired partner without taking into account value of goodwill does not result in any transfer or settlement by such retired partner in favour of continuing partners under Gift-tax Act - assets and goodwill of firm continue to remain those of firm [</a:t>
            </a:r>
            <a:r>
              <a:rPr lang="fr-FR" sz="1300" dirty="0"/>
              <a:t>CGT v T M </a:t>
            </a:r>
            <a:r>
              <a:rPr lang="fr-FR" sz="1300" dirty="0" err="1"/>
              <a:t>Louiz</a:t>
            </a:r>
            <a:r>
              <a:rPr lang="fr-FR" sz="1300" dirty="0"/>
              <a:t> [2000] 245 ITR 831 (SC)] </a:t>
            </a:r>
          </a:p>
          <a:p>
            <a:pPr lvl="2">
              <a:lnSpc>
                <a:spcPct val="140000"/>
              </a:lnSpc>
              <a:spcAft>
                <a:spcPts val="600"/>
              </a:spcAft>
              <a:buClr>
                <a:schemeClr val="tx1"/>
              </a:buClr>
            </a:pPr>
            <a:r>
              <a:rPr lang="en-IN" sz="1300" dirty="0"/>
              <a:t>During subsistence of firm, no partner has any specific interest in any property of firm – while partners have certain rights on dissolution/retirement, properties remain that of firm and not of partners*</a:t>
            </a:r>
            <a:endParaRPr lang="fr-FR" sz="1300" dirty="0"/>
          </a:p>
        </p:txBody>
      </p:sp>
      <p:sp>
        <p:nvSpPr>
          <p:cNvPr id="4" name="Rectangle 3">
            <a:extLst>
              <a:ext uri="{FF2B5EF4-FFF2-40B4-BE49-F238E27FC236}">
                <a16:creationId xmlns:a16="http://schemas.microsoft.com/office/drawing/2014/main" id="{3E89935C-F008-439E-900B-C995F43ABEB4}"/>
              </a:ext>
            </a:extLst>
          </p:cNvPr>
          <p:cNvSpPr/>
          <p:nvPr/>
        </p:nvSpPr>
        <p:spPr>
          <a:xfrm>
            <a:off x="457201" y="5873747"/>
            <a:ext cx="8229600" cy="400110"/>
          </a:xfrm>
          <a:prstGeom prst="rect">
            <a:avLst/>
          </a:prstGeom>
        </p:spPr>
        <p:txBody>
          <a:bodyPr wrap="square">
            <a:spAutoFit/>
          </a:bodyPr>
          <a:lstStyle/>
          <a:p>
            <a:r>
              <a:rPr lang="en-IN" sz="1000" i="1" dirty="0">
                <a:solidFill>
                  <a:srgbClr val="000000"/>
                </a:solidFill>
                <a:latin typeface="+mj-lt"/>
                <a:ea typeface="Calibri" panose="020F0502020204030204" pitchFamily="34" charset="0"/>
                <a:cs typeface="Arial" panose="020B0604020202020204" pitchFamily="34" charset="0"/>
              </a:rPr>
              <a:t>*</a:t>
            </a:r>
            <a:r>
              <a:rPr lang="fr-FR" sz="1000" i="1" dirty="0">
                <a:latin typeface="+mj-lt"/>
              </a:rPr>
              <a:t> </a:t>
            </a:r>
            <a:r>
              <a:rPr lang="fr-FR" sz="1000" i="1" dirty="0" err="1">
                <a:latin typeface="+mj-lt"/>
              </a:rPr>
              <a:t>Addanki</a:t>
            </a:r>
            <a:r>
              <a:rPr lang="fr-FR" sz="1000" i="1" dirty="0">
                <a:latin typeface="+mj-lt"/>
              </a:rPr>
              <a:t> </a:t>
            </a:r>
            <a:r>
              <a:rPr lang="fr-FR" sz="1000" i="1" dirty="0" err="1">
                <a:latin typeface="+mj-lt"/>
              </a:rPr>
              <a:t>Narayanappa</a:t>
            </a:r>
            <a:r>
              <a:rPr lang="fr-FR" sz="1000" i="1" dirty="0">
                <a:latin typeface="+mj-lt"/>
              </a:rPr>
              <a:t> &amp; </a:t>
            </a:r>
            <a:r>
              <a:rPr lang="fr-FR" sz="1000" i="1" dirty="0" err="1">
                <a:latin typeface="+mj-lt"/>
              </a:rPr>
              <a:t>Anr</a:t>
            </a:r>
            <a:r>
              <a:rPr lang="fr-FR" sz="1000" i="1" dirty="0">
                <a:latin typeface="+mj-lt"/>
              </a:rPr>
              <a:t> v. </a:t>
            </a:r>
            <a:r>
              <a:rPr lang="fr-FR" sz="1000" i="1" dirty="0" err="1">
                <a:latin typeface="+mj-lt"/>
              </a:rPr>
              <a:t>Bhaskara</a:t>
            </a:r>
            <a:r>
              <a:rPr lang="fr-FR" sz="1000" i="1" dirty="0">
                <a:latin typeface="+mj-lt"/>
              </a:rPr>
              <a:t> </a:t>
            </a:r>
            <a:r>
              <a:rPr lang="fr-FR" sz="1000" i="1" dirty="0" err="1">
                <a:latin typeface="+mj-lt"/>
              </a:rPr>
              <a:t>Krishtappa</a:t>
            </a:r>
            <a:r>
              <a:rPr lang="fr-FR" sz="1000" i="1" dirty="0">
                <a:latin typeface="+mj-lt"/>
              </a:rPr>
              <a:t> &amp; Ors AIR 1966 SC 1300;</a:t>
            </a:r>
            <a:r>
              <a:rPr lang="en-IN" sz="1000" i="1" dirty="0">
                <a:latin typeface="+mj-lt"/>
              </a:rPr>
              <a:t> S. V. Chandra Pandian and </a:t>
            </a:r>
            <a:r>
              <a:rPr lang="en-IN" sz="1000" i="1" dirty="0" err="1">
                <a:latin typeface="+mj-lt"/>
              </a:rPr>
              <a:t>Ors</a:t>
            </a:r>
            <a:r>
              <a:rPr lang="en-IN" sz="1000" i="1" dirty="0">
                <a:latin typeface="+mj-lt"/>
              </a:rPr>
              <a:t>. v. S. V. </a:t>
            </a:r>
            <a:r>
              <a:rPr lang="en-IN" sz="1000" i="1" dirty="0" err="1">
                <a:latin typeface="+mj-lt"/>
              </a:rPr>
              <a:t>Sivalinga</a:t>
            </a:r>
            <a:r>
              <a:rPr lang="en-IN" sz="1000" i="1" dirty="0">
                <a:latin typeface="+mj-lt"/>
              </a:rPr>
              <a:t> Nadar and </a:t>
            </a:r>
            <a:r>
              <a:rPr lang="en-IN" sz="1000" i="1" dirty="0" err="1">
                <a:latin typeface="+mj-lt"/>
              </a:rPr>
              <a:t>Ors</a:t>
            </a:r>
            <a:r>
              <a:rPr lang="en-IN" sz="1000" i="1" dirty="0">
                <a:latin typeface="+mj-lt"/>
              </a:rPr>
              <a:t>. [1993 SCR(1) 58</a:t>
            </a:r>
            <a:endParaRPr lang="en-IN" sz="1000" i="1" dirty="0">
              <a:solidFill>
                <a:srgbClr val="000000"/>
              </a:solidFill>
              <a:latin typeface="+mj-lt"/>
              <a:ea typeface="Calibri" panose="020F0502020204030204" pitchFamily="34" charset="0"/>
              <a:cs typeface="Arial" panose="020B0604020202020204" pitchFamily="34" charset="0"/>
            </a:endParaRPr>
          </a:p>
        </p:txBody>
      </p:sp>
      <p:cxnSp>
        <p:nvCxnSpPr>
          <p:cNvPr id="5" name="Straight Connector 4">
            <a:extLst>
              <a:ext uri="{FF2B5EF4-FFF2-40B4-BE49-F238E27FC236}">
                <a16:creationId xmlns:a16="http://schemas.microsoft.com/office/drawing/2014/main" id="{F18BC76B-A0C4-4910-9855-D965DC094BAA}"/>
              </a:ext>
            </a:extLst>
          </p:cNvPr>
          <p:cNvCxnSpPr/>
          <p:nvPr/>
        </p:nvCxnSpPr>
        <p:spPr>
          <a:xfrm>
            <a:off x="550506" y="5803641"/>
            <a:ext cx="3610947" cy="0"/>
          </a:xfrm>
          <a:prstGeom prst="line">
            <a:avLst/>
          </a:prstGeom>
          <a:ln w="9525">
            <a:solidFill>
              <a:schemeClr val="accent1"/>
            </a:solidFill>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3040678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42EADA-9628-4724-A748-58BB46011B4B}"/>
              </a:ext>
            </a:extLst>
          </p:cNvPr>
          <p:cNvSpPr>
            <a:spLocks noGrp="1"/>
          </p:cNvSpPr>
          <p:nvPr>
            <p:ph type="title"/>
          </p:nvPr>
        </p:nvSpPr>
        <p:spPr>
          <a:xfrm>
            <a:off x="457201" y="246645"/>
            <a:ext cx="8229600" cy="779462"/>
          </a:xfrm>
        </p:spPr>
        <p:txBody>
          <a:bodyPr vert="horz" lIns="0" tIns="0" rIns="0" bIns="0" rtlCol="0" anchor="ctr" anchorCtr="0">
            <a:noAutofit/>
          </a:bodyPr>
          <a:lstStyle/>
          <a:p>
            <a:r>
              <a:rPr lang="en-IN" sz="2800" dirty="0"/>
              <a:t>Issue 5: Impact of partner’s capital account turning negative by ignoring revaluation</a:t>
            </a:r>
          </a:p>
        </p:txBody>
      </p:sp>
      <p:sp>
        <p:nvSpPr>
          <p:cNvPr id="7" name="Rectangle 6">
            <a:extLst>
              <a:ext uri="{FF2B5EF4-FFF2-40B4-BE49-F238E27FC236}">
                <a16:creationId xmlns:a16="http://schemas.microsoft.com/office/drawing/2014/main" id="{BDD3428E-763D-4074-9479-6D7D41D25E7F}"/>
              </a:ext>
            </a:extLst>
          </p:cNvPr>
          <p:cNvSpPr/>
          <p:nvPr/>
        </p:nvSpPr>
        <p:spPr>
          <a:xfrm>
            <a:off x="567780" y="1858844"/>
            <a:ext cx="804549" cy="384476"/>
          </a:xfrm>
          <a:prstGeom prst="rect">
            <a:avLst/>
          </a:prstGeom>
          <a:no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defTabSz="781538">
              <a:defRPr/>
            </a:pPr>
            <a:r>
              <a:rPr lang="en-US" sz="1709" dirty="0">
                <a:solidFill>
                  <a:srgbClr val="000000"/>
                </a:solidFill>
              </a:rPr>
              <a:t>X</a:t>
            </a:r>
            <a:endParaRPr lang="en-IN" sz="1709" dirty="0">
              <a:solidFill>
                <a:srgbClr val="000000"/>
              </a:solidFill>
            </a:endParaRPr>
          </a:p>
        </p:txBody>
      </p:sp>
      <p:cxnSp>
        <p:nvCxnSpPr>
          <p:cNvPr id="8" name="Straight Connector 7">
            <a:extLst>
              <a:ext uri="{FF2B5EF4-FFF2-40B4-BE49-F238E27FC236}">
                <a16:creationId xmlns:a16="http://schemas.microsoft.com/office/drawing/2014/main" id="{A9275C44-3C7A-4650-904B-3566BB2D935F}"/>
              </a:ext>
            </a:extLst>
          </p:cNvPr>
          <p:cNvCxnSpPr>
            <a:cxnSpLocks/>
          </p:cNvCxnSpPr>
          <p:nvPr/>
        </p:nvCxnSpPr>
        <p:spPr>
          <a:xfrm>
            <a:off x="4204340" y="1200150"/>
            <a:ext cx="0" cy="4855727"/>
          </a:xfrm>
          <a:prstGeom prst="line">
            <a:avLst/>
          </a:prstGeom>
          <a:ln w="9525">
            <a:solidFill>
              <a:schemeClr val="accent1"/>
            </a:solidFill>
            <a:tailEnd type="none"/>
          </a:ln>
        </p:spPr>
        <p:style>
          <a:lnRef idx="1">
            <a:schemeClr val="accent1"/>
          </a:lnRef>
          <a:fillRef idx="0">
            <a:schemeClr val="accent1"/>
          </a:fillRef>
          <a:effectRef idx="0">
            <a:schemeClr val="accent1"/>
          </a:effectRef>
          <a:fontRef idx="minor">
            <a:schemeClr val="tx1"/>
          </a:fontRef>
        </p:style>
      </p:cxnSp>
      <p:sp>
        <p:nvSpPr>
          <p:cNvPr id="9" name="Isosceles Triangle 8">
            <a:extLst>
              <a:ext uri="{FF2B5EF4-FFF2-40B4-BE49-F238E27FC236}">
                <a16:creationId xmlns:a16="http://schemas.microsoft.com/office/drawing/2014/main" id="{C97DDA21-6526-4456-81B1-B50FE7DF3562}"/>
              </a:ext>
            </a:extLst>
          </p:cNvPr>
          <p:cNvSpPr/>
          <p:nvPr/>
        </p:nvSpPr>
        <p:spPr>
          <a:xfrm>
            <a:off x="1372329" y="2669171"/>
            <a:ext cx="1609097" cy="1066602"/>
          </a:xfrm>
          <a:prstGeom prst="triangle">
            <a:avLst/>
          </a:prstGeom>
          <a:solidFill>
            <a:srgbClr val="FFC000"/>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defTabSz="781538">
              <a:defRPr/>
            </a:pPr>
            <a:r>
              <a:rPr lang="en-US" sz="1368" b="1" dirty="0">
                <a:solidFill>
                  <a:srgbClr val="000000"/>
                </a:solidFill>
              </a:rPr>
              <a:t>XYZ PF</a:t>
            </a:r>
            <a:endParaRPr lang="en-IN" sz="1368" b="1" dirty="0">
              <a:solidFill>
                <a:srgbClr val="000000"/>
              </a:solidFill>
            </a:endParaRPr>
          </a:p>
        </p:txBody>
      </p:sp>
      <p:pic>
        <p:nvPicPr>
          <p:cNvPr id="10" name="Graphic 9" descr="User">
            <a:extLst>
              <a:ext uri="{FF2B5EF4-FFF2-40B4-BE49-F238E27FC236}">
                <a16:creationId xmlns:a16="http://schemas.microsoft.com/office/drawing/2014/main" id="{ACC50657-C7D6-4674-9129-1511D8F0724E}"/>
              </a:ext>
            </a:extLst>
          </p:cNvPr>
          <p:cNvPicPr>
            <a:picLocks noChangeAspect="1"/>
          </p:cNvPicPr>
          <p:nvPr/>
        </p:nvPicPr>
        <p:blipFill>
          <a:blip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774664" y="1468063"/>
            <a:ext cx="390781" cy="390781"/>
          </a:xfrm>
          <a:prstGeom prst="rect">
            <a:avLst/>
          </a:prstGeom>
        </p:spPr>
      </p:pic>
      <p:sp>
        <p:nvSpPr>
          <p:cNvPr id="11" name="Rectangle 10">
            <a:extLst>
              <a:ext uri="{FF2B5EF4-FFF2-40B4-BE49-F238E27FC236}">
                <a16:creationId xmlns:a16="http://schemas.microsoft.com/office/drawing/2014/main" id="{4EFADAD0-E468-4D11-879E-7A389867C1CC}"/>
              </a:ext>
            </a:extLst>
          </p:cNvPr>
          <p:cNvSpPr/>
          <p:nvPr/>
        </p:nvSpPr>
        <p:spPr>
          <a:xfrm>
            <a:off x="2945270" y="1815351"/>
            <a:ext cx="804549" cy="384476"/>
          </a:xfrm>
          <a:prstGeom prst="rect">
            <a:avLst/>
          </a:prstGeom>
          <a:no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defTabSz="781538">
              <a:defRPr/>
            </a:pPr>
            <a:r>
              <a:rPr lang="en-US" sz="1709" dirty="0">
                <a:solidFill>
                  <a:srgbClr val="000000"/>
                </a:solidFill>
              </a:rPr>
              <a:t>Z</a:t>
            </a:r>
            <a:endParaRPr lang="en-IN" sz="1709" dirty="0">
              <a:solidFill>
                <a:srgbClr val="000000"/>
              </a:solidFill>
            </a:endParaRPr>
          </a:p>
        </p:txBody>
      </p:sp>
      <p:pic>
        <p:nvPicPr>
          <p:cNvPr id="12" name="Graphic 11" descr="User">
            <a:extLst>
              <a:ext uri="{FF2B5EF4-FFF2-40B4-BE49-F238E27FC236}">
                <a16:creationId xmlns:a16="http://schemas.microsoft.com/office/drawing/2014/main" id="{E7A6D081-DEF6-4711-8FCC-759CF91FF55A}"/>
              </a:ext>
            </a:extLst>
          </p:cNvPr>
          <p:cNvPicPr>
            <a:picLocks noChangeAspect="1"/>
          </p:cNvPicPr>
          <p:nvPr/>
        </p:nvPicPr>
        <p:blipFill>
          <a:blip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3152154" y="1424569"/>
            <a:ext cx="390781" cy="390781"/>
          </a:xfrm>
          <a:prstGeom prst="rect">
            <a:avLst/>
          </a:prstGeom>
        </p:spPr>
      </p:pic>
      <p:sp>
        <p:nvSpPr>
          <p:cNvPr id="13" name="Freeform: Shape 12">
            <a:extLst>
              <a:ext uri="{FF2B5EF4-FFF2-40B4-BE49-F238E27FC236}">
                <a16:creationId xmlns:a16="http://schemas.microsoft.com/office/drawing/2014/main" id="{F77C73FB-A28D-43B6-8F42-6529B202E587}"/>
              </a:ext>
            </a:extLst>
          </p:cNvPr>
          <p:cNvSpPr/>
          <p:nvPr/>
        </p:nvSpPr>
        <p:spPr>
          <a:xfrm>
            <a:off x="919483" y="2199055"/>
            <a:ext cx="937874" cy="855120"/>
          </a:xfrm>
          <a:custGeom>
            <a:avLst/>
            <a:gdLst>
              <a:gd name="connsiteX0" fmla="*/ 0 w 1097280"/>
              <a:gd name="connsiteY0" fmla="*/ 0 h 1000461"/>
              <a:gd name="connsiteX1" fmla="*/ 0 w 1097280"/>
              <a:gd name="connsiteY1" fmla="*/ 1000461 h 1000461"/>
              <a:gd name="connsiteX2" fmla="*/ 1097280 w 1097280"/>
              <a:gd name="connsiteY2" fmla="*/ 1000461 h 1000461"/>
            </a:gdLst>
            <a:ahLst/>
            <a:cxnLst>
              <a:cxn ang="0">
                <a:pos x="connsiteX0" y="connsiteY0"/>
              </a:cxn>
              <a:cxn ang="0">
                <a:pos x="connsiteX1" y="connsiteY1"/>
              </a:cxn>
              <a:cxn ang="0">
                <a:pos x="connsiteX2" y="connsiteY2"/>
              </a:cxn>
            </a:cxnLst>
            <a:rect l="l" t="t" r="r" b="b"/>
            <a:pathLst>
              <a:path w="1097280" h="1000461">
                <a:moveTo>
                  <a:pt x="0" y="0"/>
                </a:moveTo>
                <a:lnTo>
                  <a:pt x="0" y="1000461"/>
                </a:lnTo>
                <a:lnTo>
                  <a:pt x="1097280" y="1000461"/>
                </a:lnTo>
              </a:path>
            </a:pathLst>
          </a:custGeom>
          <a:noFill/>
          <a:ln w="19050">
            <a:solidFill>
              <a:schemeClr val="tx1"/>
            </a:solidFill>
            <a:headEnd type="none" w="med" len="med"/>
            <a:tailEnd type="arrow"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781538">
              <a:defRPr/>
            </a:pPr>
            <a:endParaRPr lang="en-IN" sz="1538">
              <a:solidFill>
                <a:srgbClr val="808080"/>
              </a:solidFill>
            </a:endParaRPr>
          </a:p>
        </p:txBody>
      </p:sp>
      <p:sp>
        <p:nvSpPr>
          <p:cNvPr id="14" name="Freeform: Shape 13">
            <a:extLst>
              <a:ext uri="{FF2B5EF4-FFF2-40B4-BE49-F238E27FC236}">
                <a16:creationId xmlns:a16="http://schemas.microsoft.com/office/drawing/2014/main" id="{F1757F5F-8273-4451-BD0A-ACEA4DB2516B}"/>
              </a:ext>
            </a:extLst>
          </p:cNvPr>
          <p:cNvSpPr/>
          <p:nvPr/>
        </p:nvSpPr>
        <p:spPr>
          <a:xfrm rot="16200000">
            <a:off x="2459621" y="2172646"/>
            <a:ext cx="937874" cy="855120"/>
          </a:xfrm>
          <a:custGeom>
            <a:avLst/>
            <a:gdLst>
              <a:gd name="connsiteX0" fmla="*/ 0 w 1097280"/>
              <a:gd name="connsiteY0" fmla="*/ 0 h 1000461"/>
              <a:gd name="connsiteX1" fmla="*/ 0 w 1097280"/>
              <a:gd name="connsiteY1" fmla="*/ 1000461 h 1000461"/>
              <a:gd name="connsiteX2" fmla="*/ 1097280 w 1097280"/>
              <a:gd name="connsiteY2" fmla="*/ 1000461 h 1000461"/>
            </a:gdLst>
            <a:ahLst/>
            <a:cxnLst>
              <a:cxn ang="0">
                <a:pos x="connsiteX0" y="connsiteY0"/>
              </a:cxn>
              <a:cxn ang="0">
                <a:pos x="connsiteX1" y="connsiteY1"/>
              </a:cxn>
              <a:cxn ang="0">
                <a:pos x="connsiteX2" y="connsiteY2"/>
              </a:cxn>
            </a:cxnLst>
            <a:rect l="l" t="t" r="r" b="b"/>
            <a:pathLst>
              <a:path w="1097280" h="1000461">
                <a:moveTo>
                  <a:pt x="0" y="0"/>
                </a:moveTo>
                <a:lnTo>
                  <a:pt x="0" y="1000461"/>
                </a:lnTo>
                <a:lnTo>
                  <a:pt x="1097280" y="1000461"/>
                </a:lnTo>
              </a:path>
            </a:pathLst>
          </a:custGeom>
          <a:noFill/>
          <a:ln w="19050">
            <a:solidFill>
              <a:schemeClr val="tx1"/>
            </a:solidFill>
            <a:headEnd type="arrow"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781538">
              <a:defRPr/>
            </a:pPr>
            <a:endParaRPr lang="en-IN" sz="1538">
              <a:solidFill>
                <a:srgbClr val="808080"/>
              </a:solidFill>
            </a:endParaRPr>
          </a:p>
        </p:txBody>
      </p:sp>
      <p:sp>
        <p:nvSpPr>
          <p:cNvPr id="16" name="Rectangle 15">
            <a:extLst>
              <a:ext uri="{FF2B5EF4-FFF2-40B4-BE49-F238E27FC236}">
                <a16:creationId xmlns:a16="http://schemas.microsoft.com/office/drawing/2014/main" id="{174255AD-EF14-4D99-8D81-73899785B58D}"/>
              </a:ext>
            </a:extLst>
          </p:cNvPr>
          <p:cNvSpPr/>
          <p:nvPr/>
        </p:nvSpPr>
        <p:spPr>
          <a:xfrm>
            <a:off x="1818419" y="1815351"/>
            <a:ext cx="804549" cy="384476"/>
          </a:xfrm>
          <a:prstGeom prst="rect">
            <a:avLst/>
          </a:prstGeom>
          <a:no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defTabSz="781538">
              <a:defRPr/>
            </a:pPr>
            <a:r>
              <a:rPr lang="en-US" sz="1709" dirty="0">
                <a:solidFill>
                  <a:srgbClr val="000000"/>
                </a:solidFill>
              </a:rPr>
              <a:t>Y</a:t>
            </a:r>
            <a:endParaRPr lang="en-IN" sz="1709" dirty="0">
              <a:solidFill>
                <a:srgbClr val="000000"/>
              </a:solidFill>
            </a:endParaRPr>
          </a:p>
        </p:txBody>
      </p:sp>
      <p:pic>
        <p:nvPicPr>
          <p:cNvPr id="17" name="Graphic 16" descr="User">
            <a:extLst>
              <a:ext uri="{FF2B5EF4-FFF2-40B4-BE49-F238E27FC236}">
                <a16:creationId xmlns:a16="http://schemas.microsoft.com/office/drawing/2014/main" id="{0C40DC6E-2E23-45F0-9CCD-A857D2E9436F}"/>
              </a:ext>
            </a:extLst>
          </p:cNvPr>
          <p:cNvPicPr>
            <a:picLocks noChangeAspect="1"/>
          </p:cNvPicPr>
          <p:nvPr/>
        </p:nvPicPr>
        <p:blipFill>
          <a:blip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2025303" y="1424569"/>
            <a:ext cx="390781" cy="390781"/>
          </a:xfrm>
          <a:prstGeom prst="rect">
            <a:avLst/>
          </a:prstGeom>
        </p:spPr>
      </p:pic>
      <p:cxnSp>
        <p:nvCxnSpPr>
          <p:cNvPr id="18" name="Straight Arrow Connector 17">
            <a:extLst>
              <a:ext uri="{FF2B5EF4-FFF2-40B4-BE49-F238E27FC236}">
                <a16:creationId xmlns:a16="http://schemas.microsoft.com/office/drawing/2014/main" id="{F70C628A-CA98-494D-9EFF-297A7CF44378}"/>
              </a:ext>
            </a:extLst>
          </p:cNvPr>
          <p:cNvCxnSpPr>
            <a:cxnSpLocks/>
          </p:cNvCxnSpPr>
          <p:nvPr/>
        </p:nvCxnSpPr>
        <p:spPr>
          <a:xfrm>
            <a:off x="2220694" y="2241201"/>
            <a:ext cx="0" cy="425851"/>
          </a:xfrm>
          <a:prstGeom prst="straightConnector1">
            <a:avLst/>
          </a:prstGeom>
          <a:ln w="19050">
            <a:solidFill>
              <a:schemeClr val="tx1"/>
            </a:solidFill>
            <a:tailEnd type="triangle"/>
          </a:ln>
        </p:spPr>
        <p:style>
          <a:lnRef idx="1">
            <a:schemeClr val="dk1"/>
          </a:lnRef>
          <a:fillRef idx="0">
            <a:schemeClr val="dk1"/>
          </a:fillRef>
          <a:effectRef idx="0">
            <a:schemeClr val="dk1"/>
          </a:effectRef>
          <a:fontRef idx="minor">
            <a:schemeClr val="tx1"/>
          </a:fontRef>
        </p:style>
      </p:cxnSp>
      <p:sp>
        <p:nvSpPr>
          <p:cNvPr id="19" name="Multiplication Sign 18">
            <a:extLst>
              <a:ext uri="{FF2B5EF4-FFF2-40B4-BE49-F238E27FC236}">
                <a16:creationId xmlns:a16="http://schemas.microsoft.com/office/drawing/2014/main" id="{0DD45603-BEF4-4BFE-A13A-153982D4DEE1}"/>
              </a:ext>
            </a:extLst>
          </p:cNvPr>
          <p:cNvSpPr/>
          <p:nvPr/>
        </p:nvSpPr>
        <p:spPr>
          <a:xfrm>
            <a:off x="682141" y="2458776"/>
            <a:ext cx="474684" cy="384475"/>
          </a:xfrm>
          <a:prstGeom prst="mathMultiply">
            <a:avLst/>
          </a:prstGeom>
          <a:solidFill>
            <a:srgbClr val="FF0000"/>
          </a:solidFill>
          <a:ln w="952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endParaRPr lang="en-IN" sz="1200" dirty="0">
              <a:solidFill>
                <a:schemeClr val="tx1"/>
              </a:solidFill>
            </a:endParaRPr>
          </a:p>
        </p:txBody>
      </p:sp>
      <p:sp>
        <p:nvSpPr>
          <p:cNvPr id="20" name="Content Placeholder 2">
            <a:extLst>
              <a:ext uri="{FF2B5EF4-FFF2-40B4-BE49-F238E27FC236}">
                <a16:creationId xmlns:a16="http://schemas.microsoft.com/office/drawing/2014/main" id="{D048D410-A5C8-4C36-9E4E-54801B87031F}"/>
              </a:ext>
            </a:extLst>
          </p:cNvPr>
          <p:cNvSpPr>
            <a:spLocks noGrp="1"/>
          </p:cNvSpPr>
          <p:nvPr>
            <p:ph idx="1"/>
          </p:nvPr>
        </p:nvSpPr>
        <p:spPr>
          <a:xfrm>
            <a:off x="4241857" y="1026107"/>
            <a:ext cx="4407766" cy="5234604"/>
          </a:xfrm>
        </p:spPr>
        <p:txBody>
          <a:bodyPr>
            <a:noAutofit/>
          </a:bodyPr>
          <a:lstStyle/>
          <a:p>
            <a:pPr lvl="0">
              <a:lnSpc>
                <a:spcPct val="114000"/>
              </a:lnSpc>
              <a:spcAft>
                <a:spcPts val="600"/>
              </a:spcAft>
              <a:buClr>
                <a:schemeClr val="tx1"/>
              </a:buClr>
            </a:pPr>
            <a:r>
              <a:rPr lang="en-US" sz="1500" dirty="0"/>
              <a:t>XYZ LLP has 3 partners having equal PSR and equal capital contribution</a:t>
            </a:r>
            <a:endParaRPr lang="en-IN" sz="1500" dirty="0"/>
          </a:p>
          <a:p>
            <a:pPr lvl="0">
              <a:lnSpc>
                <a:spcPct val="114000"/>
              </a:lnSpc>
              <a:spcAft>
                <a:spcPts val="600"/>
              </a:spcAft>
              <a:buClr>
                <a:schemeClr val="tx1"/>
              </a:buClr>
            </a:pPr>
            <a:r>
              <a:rPr lang="en-US" sz="1500" dirty="0"/>
              <a:t>In year 1, partner X desires to withdraw cash from his capital account for personal purposes</a:t>
            </a:r>
          </a:p>
          <a:p>
            <a:pPr lvl="1">
              <a:lnSpc>
                <a:spcPct val="114000"/>
              </a:lnSpc>
              <a:spcAft>
                <a:spcPts val="600"/>
              </a:spcAft>
              <a:buClr>
                <a:schemeClr val="tx1"/>
              </a:buClr>
            </a:pPr>
            <a:r>
              <a:rPr lang="en-US" sz="1500" dirty="0"/>
              <a:t>In year 1, land is revalued by firm and revaluation profit of 6,000 is credited in equal proportion to capital account of all three partners</a:t>
            </a:r>
          </a:p>
          <a:p>
            <a:pPr lvl="1">
              <a:lnSpc>
                <a:spcPct val="114000"/>
              </a:lnSpc>
              <a:spcAft>
                <a:spcPts val="600"/>
              </a:spcAft>
              <a:buClr>
                <a:schemeClr val="tx1"/>
              </a:buClr>
            </a:pPr>
            <a:r>
              <a:rPr lang="en-US" sz="1500" dirty="0"/>
              <a:t>Out of total credit balance in partner’s capital account of 3,000 (viz. 1,000 capital contribution and 2,000 revaluation), partner X withdraws cash of 2,500 in year 1</a:t>
            </a:r>
          </a:p>
          <a:p>
            <a:pPr lvl="0">
              <a:lnSpc>
                <a:spcPct val="114000"/>
              </a:lnSpc>
              <a:spcAft>
                <a:spcPts val="600"/>
              </a:spcAft>
              <a:buClr>
                <a:schemeClr val="tx1"/>
              </a:buClr>
            </a:pPr>
            <a:r>
              <a:rPr lang="en-US" sz="1500" dirty="0"/>
              <a:t>In year 2, partner X retires from LLP</a:t>
            </a:r>
          </a:p>
          <a:p>
            <a:pPr lvl="0">
              <a:lnSpc>
                <a:spcPct val="114000"/>
              </a:lnSpc>
              <a:spcAft>
                <a:spcPts val="600"/>
              </a:spcAft>
              <a:buClr>
                <a:schemeClr val="tx1"/>
              </a:buClr>
            </a:pPr>
            <a:r>
              <a:rPr lang="en-US" sz="1500" dirty="0"/>
              <a:t>Amount payable to X on retirement is determined at 500, which is payable in cash in year 2</a:t>
            </a:r>
          </a:p>
          <a:p>
            <a:pPr lvl="0">
              <a:lnSpc>
                <a:spcPct val="114000"/>
              </a:lnSpc>
              <a:spcAft>
                <a:spcPts val="600"/>
              </a:spcAft>
              <a:buClr>
                <a:schemeClr val="tx1"/>
              </a:buClr>
            </a:pPr>
            <a:r>
              <a:rPr lang="en-US" sz="1500" dirty="0"/>
              <a:t>Since retiring partner’s account is settled in cash, s.9B does not trigger</a:t>
            </a:r>
          </a:p>
          <a:p>
            <a:pPr lvl="0">
              <a:lnSpc>
                <a:spcPct val="114000"/>
              </a:lnSpc>
              <a:spcAft>
                <a:spcPts val="600"/>
              </a:spcAft>
              <a:buClr>
                <a:schemeClr val="tx1"/>
              </a:buClr>
            </a:pPr>
            <a:r>
              <a:rPr lang="en-US" sz="1500" dirty="0"/>
              <a:t>Refer next slide for s.45(4) implications</a:t>
            </a:r>
          </a:p>
        </p:txBody>
      </p:sp>
      <p:graphicFrame>
        <p:nvGraphicFramePr>
          <p:cNvPr id="21" name="Table 17">
            <a:extLst>
              <a:ext uri="{FF2B5EF4-FFF2-40B4-BE49-F238E27FC236}">
                <a16:creationId xmlns:a16="http://schemas.microsoft.com/office/drawing/2014/main" id="{318753DB-BC9E-422D-A05C-4BC8166AC6BB}"/>
              </a:ext>
            </a:extLst>
          </p:cNvPr>
          <p:cNvGraphicFramePr>
            <a:graphicFrameLocks noGrp="1"/>
          </p:cNvGraphicFramePr>
          <p:nvPr>
            <p:extLst>
              <p:ext uri="{D42A27DB-BD31-4B8C-83A1-F6EECF244321}">
                <p14:modId xmlns:p14="http://schemas.microsoft.com/office/powerpoint/2010/main" val="992223410"/>
              </p:ext>
            </p:extLst>
          </p:nvPr>
        </p:nvGraphicFramePr>
        <p:xfrm>
          <a:off x="457202" y="4283133"/>
          <a:ext cx="3660628" cy="1772744"/>
        </p:xfrm>
        <a:graphic>
          <a:graphicData uri="http://schemas.openxmlformats.org/drawingml/2006/table">
            <a:tbl>
              <a:tblPr firstRow="1" bandRow="1">
                <a:tableStyleId>{8A107856-5554-42FB-B03E-39F5DBC370BA}</a:tableStyleId>
              </a:tblPr>
              <a:tblGrid>
                <a:gridCol w="929031">
                  <a:extLst>
                    <a:ext uri="{9D8B030D-6E8A-4147-A177-3AD203B41FA5}">
                      <a16:colId xmlns:a16="http://schemas.microsoft.com/office/drawing/2014/main" val="2405554510"/>
                    </a:ext>
                  </a:extLst>
                </a:gridCol>
                <a:gridCol w="767371">
                  <a:extLst>
                    <a:ext uri="{9D8B030D-6E8A-4147-A177-3AD203B41FA5}">
                      <a16:colId xmlns:a16="http://schemas.microsoft.com/office/drawing/2014/main" val="1471756281"/>
                    </a:ext>
                  </a:extLst>
                </a:gridCol>
                <a:gridCol w="1129218">
                  <a:extLst>
                    <a:ext uri="{9D8B030D-6E8A-4147-A177-3AD203B41FA5}">
                      <a16:colId xmlns:a16="http://schemas.microsoft.com/office/drawing/2014/main" val="3762989753"/>
                    </a:ext>
                  </a:extLst>
                </a:gridCol>
                <a:gridCol w="835008">
                  <a:extLst>
                    <a:ext uri="{9D8B030D-6E8A-4147-A177-3AD203B41FA5}">
                      <a16:colId xmlns:a16="http://schemas.microsoft.com/office/drawing/2014/main" val="4201132721"/>
                    </a:ext>
                  </a:extLst>
                </a:gridCol>
              </a:tblGrid>
              <a:tr h="316967">
                <a:tc gridSpan="4">
                  <a:txBody>
                    <a:bodyPr/>
                    <a:lstStyle/>
                    <a:p>
                      <a:pPr algn="ctr"/>
                      <a:r>
                        <a:rPr lang="en-US" sz="1400" dirty="0"/>
                        <a:t>Indicative balance sheet </a:t>
                      </a:r>
                      <a:endParaRPr lang="en-IN" sz="1400" b="1" dirty="0">
                        <a:solidFill>
                          <a:schemeClr val="tx1"/>
                        </a:solidFill>
                        <a:latin typeface="+mn-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hMerge="1">
                  <a:txBody>
                    <a:bodyPr/>
                    <a:lstStyle/>
                    <a:p>
                      <a:endParaRPr lang="en-IN" dirty="0"/>
                    </a:p>
                  </a:txBody>
                  <a:tcPr/>
                </a:tc>
                <a:tc hMerge="1">
                  <a:txBody>
                    <a:bodyPr/>
                    <a:lstStyle/>
                    <a:p>
                      <a:endParaRPr lang="en-IN" dirty="0"/>
                    </a:p>
                  </a:txBody>
                  <a:tcPr/>
                </a:tc>
                <a:tc hMerge="1">
                  <a:txBody>
                    <a:bodyPr/>
                    <a:lstStyle/>
                    <a:p>
                      <a:endParaRPr lang="en-IN" dirty="0"/>
                    </a:p>
                  </a:txBody>
                  <a:tcPr/>
                </a:tc>
                <a:extLst>
                  <a:ext uri="{0D108BD9-81ED-4DB2-BD59-A6C34878D82A}">
                    <a16:rowId xmlns:a16="http://schemas.microsoft.com/office/drawing/2014/main" val="3559449610"/>
                  </a:ext>
                </a:extLst>
              </a:tr>
              <a:tr h="442885">
                <a:tc>
                  <a:txBody>
                    <a:bodyPr/>
                    <a:lstStyle/>
                    <a:p>
                      <a:r>
                        <a:rPr lang="en-US" sz="1400" dirty="0"/>
                        <a:t>X Capital </a:t>
                      </a:r>
                      <a:endParaRPr lang="en-IN" sz="1400" dirty="0">
                        <a:latin typeface="+mn-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marL="0" algn="r" defTabSz="914400" rtl="0" eaLnBrk="1" latinLnBrk="0" hangingPunct="1"/>
                      <a:r>
                        <a:rPr lang="en-US" sz="1400" kern="1200" dirty="0"/>
                        <a:t>1,000</a:t>
                      </a:r>
                      <a:endParaRPr lang="en-IN" sz="1400" kern="1200" dirty="0">
                        <a:solidFill>
                          <a:schemeClr val="dk1"/>
                        </a:solidFill>
                        <a:latin typeface="+mn-lt"/>
                        <a:ea typeface="+mn-ea"/>
                        <a:cs typeface="+mn-cs"/>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r>
                        <a:rPr lang="en-US" sz="1400" dirty="0"/>
                        <a:t>Land (FMV 9,000)</a:t>
                      </a:r>
                      <a:endParaRPr lang="en-IN" sz="1400" dirty="0">
                        <a:latin typeface="+mn-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r"/>
                      <a:r>
                        <a:rPr lang="en-US" sz="1400" dirty="0"/>
                        <a:t>3,000</a:t>
                      </a:r>
                      <a:endParaRPr lang="en-IN" sz="1400" dirty="0">
                        <a:latin typeface="+mn-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83398401"/>
                  </a:ext>
                </a:extLst>
              </a:tr>
              <a:tr h="316967">
                <a:tc>
                  <a:txBody>
                    <a:bodyPr/>
                    <a:lstStyle/>
                    <a:p>
                      <a:r>
                        <a:rPr lang="en-US" sz="1400" dirty="0"/>
                        <a:t>Y Capital </a:t>
                      </a:r>
                      <a:endParaRPr lang="en-IN" sz="1400" dirty="0">
                        <a:latin typeface="+mn-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r"/>
                      <a:r>
                        <a:rPr lang="en-US" sz="1400" dirty="0"/>
                        <a:t>1,000</a:t>
                      </a:r>
                      <a:endParaRPr lang="en-IN" sz="1400" dirty="0">
                        <a:latin typeface="+mn-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en-IN" sz="1400" dirty="0">
                        <a:latin typeface="+mn-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r"/>
                      <a:endParaRPr lang="en-IN" sz="1400" dirty="0">
                        <a:latin typeface="+mn-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605612241"/>
                  </a:ext>
                </a:extLst>
              </a:tr>
              <a:tr h="316967">
                <a:tc>
                  <a:txBody>
                    <a:bodyPr/>
                    <a:lstStyle/>
                    <a:p>
                      <a:r>
                        <a:rPr lang="en-US" sz="1400" dirty="0"/>
                        <a:t>Z Capital </a:t>
                      </a:r>
                      <a:endParaRPr lang="en-IN" sz="1400" dirty="0">
                        <a:latin typeface="+mn-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r"/>
                      <a:r>
                        <a:rPr lang="en-US" sz="1400" dirty="0"/>
                        <a:t>1,000</a:t>
                      </a:r>
                      <a:endParaRPr lang="en-IN" sz="1400" dirty="0">
                        <a:latin typeface="+mn-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en-IN" sz="1400" dirty="0">
                        <a:latin typeface="+mn-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r"/>
                      <a:endParaRPr lang="en-IN" sz="1400" dirty="0">
                        <a:latin typeface="+mn-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789916417"/>
                  </a:ext>
                </a:extLst>
              </a:tr>
              <a:tr h="316967">
                <a:tc>
                  <a:txBody>
                    <a:bodyPr/>
                    <a:lstStyle/>
                    <a:p>
                      <a:r>
                        <a:rPr lang="en-US" sz="1400" b="1" dirty="0"/>
                        <a:t>Total </a:t>
                      </a:r>
                      <a:endParaRPr lang="en-IN" sz="1400" b="1" dirty="0">
                        <a:latin typeface="+mn-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r"/>
                      <a:r>
                        <a:rPr lang="en-US" sz="1400" b="1" dirty="0"/>
                        <a:t>3,000</a:t>
                      </a:r>
                      <a:endParaRPr lang="en-IN" sz="1400" b="1" dirty="0">
                        <a:latin typeface="+mn-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r>
                        <a:rPr lang="en-US" sz="1400" b="1" dirty="0"/>
                        <a:t>Total </a:t>
                      </a:r>
                      <a:endParaRPr lang="en-IN" sz="1400" b="1" dirty="0">
                        <a:latin typeface="+mn-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r"/>
                      <a:r>
                        <a:rPr lang="en-US" sz="1400" b="1" dirty="0"/>
                        <a:t>3,000</a:t>
                      </a:r>
                      <a:endParaRPr lang="en-IN" sz="1400" b="1" dirty="0">
                        <a:latin typeface="+mn-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191051555"/>
                  </a:ext>
                </a:extLst>
              </a:tr>
            </a:tbl>
          </a:graphicData>
        </a:graphic>
      </p:graphicFrame>
    </p:spTree>
    <p:extLst>
      <p:ext uri="{BB962C8B-B14F-4D97-AF65-F5344CB8AC3E}">
        <p14:creationId xmlns:p14="http://schemas.microsoft.com/office/powerpoint/2010/main" val="338696776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42EADA-9628-4724-A748-58BB46011B4B}"/>
              </a:ext>
            </a:extLst>
          </p:cNvPr>
          <p:cNvSpPr>
            <a:spLocks noGrp="1"/>
          </p:cNvSpPr>
          <p:nvPr>
            <p:ph type="title"/>
          </p:nvPr>
        </p:nvSpPr>
        <p:spPr/>
        <p:txBody>
          <a:bodyPr anchor="ctr">
            <a:normAutofit/>
          </a:bodyPr>
          <a:lstStyle/>
          <a:p>
            <a:r>
              <a:rPr lang="en-IN" sz="2800" dirty="0"/>
              <a:t>Issue 5: Impact of partner’s capital account turning negative by ignoring revaluation</a:t>
            </a:r>
            <a:endParaRPr lang="en-IN" sz="2564" dirty="0">
              <a:latin typeface="EYInterstate" panose="02000503020000020004" pitchFamily="2" charset="0"/>
            </a:endParaRPr>
          </a:p>
        </p:txBody>
      </p:sp>
      <p:graphicFrame>
        <p:nvGraphicFramePr>
          <p:cNvPr id="20" name="Table 8">
            <a:extLst>
              <a:ext uri="{FF2B5EF4-FFF2-40B4-BE49-F238E27FC236}">
                <a16:creationId xmlns:a16="http://schemas.microsoft.com/office/drawing/2014/main" id="{5520296D-37AB-4B99-872F-4A259EFF6CF3}"/>
              </a:ext>
            </a:extLst>
          </p:cNvPr>
          <p:cNvGraphicFramePr>
            <a:graphicFrameLocks/>
          </p:cNvGraphicFramePr>
          <p:nvPr>
            <p:extLst>
              <p:ext uri="{D42A27DB-BD31-4B8C-83A1-F6EECF244321}">
                <p14:modId xmlns:p14="http://schemas.microsoft.com/office/powerpoint/2010/main" val="3735269546"/>
              </p:ext>
            </p:extLst>
          </p:nvPr>
        </p:nvGraphicFramePr>
        <p:xfrm>
          <a:off x="457200" y="1245644"/>
          <a:ext cx="8229598" cy="1737360"/>
        </p:xfrm>
        <a:graphic>
          <a:graphicData uri="http://schemas.openxmlformats.org/drawingml/2006/table">
            <a:tbl>
              <a:tblPr firstRow="1" bandRow="1">
                <a:tableStyleId>{8A107856-5554-42FB-B03E-39F5DBC370BA}</a:tableStyleId>
              </a:tblPr>
              <a:tblGrid>
                <a:gridCol w="4333048">
                  <a:extLst>
                    <a:ext uri="{9D8B030D-6E8A-4147-A177-3AD203B41FA5}">
                      <a16:colId xmlns:a16="http://schemas.microsoft.com/office/drawing/2014/main" val="3677949671"/>
                    </a:ext>
                  </a:extLst>
                </a:gridCol>
                <a:gridCol w="1948275">
                  <a:extLst>
                    <a:ext uri="{9D8B030D-6E8A-4147-A177-3AD203B41FA5}">
                      <a16:colId xmlns:a16="http://schemas.microsoft.com/office/drawing/2014/main" val="3433693238"/>
                    </a:ext>
                  </a:extLst>
                </a:gridCol>
                <a:gridCol w="1948275">
                  <a:extLst>
                    <a:ext uri="{9D8B030D-6E8A-4147-A177-3AD203B41FA5}">
                      <a16:colId xmlns:a16="http://schemas.microsoft.com/office/drawing/2014/main" val="877364993"/>
                    </a:ext>
                  </a:extLst>
                </a:gridCol>
              </a:tblGrid>
              <a:tr h="0">
                <a:tc>
                  <a:txBody>
                    <a:bodyPr/>
                    <a:lstStyle/>
                    <a:p>
                      <a:pPr algn="l"/>
                      <a:r>
                        <a:rPr lang="en-IN" sz="1400" dirty="0"/>
                        <a:t>Particulars</a:t>
                      </a:r>
                      <a:endParaRPr lang="en-IN" sz="1400" dirty="0">
                        <a:solidFill>
                          <a:schemeClr val="tx1"/>
                        </a:solidFill>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400" dirty="0"/>
                        <a:t>If no withdrawal in year 1</a:t>
                      </a:r>
                      <a:endParaRPr lang="en-IN" sz="1400" dirty="0">
                        <a:solidFill>
                          <a:schemeClr val="tx1"/>
                        </a:solidFill>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400" dirty="0"/>
                        <a:t>Post withdrawal in year 1</a:t>
                      </a:r>
                      <a:endParaRPr lang="en-IN" sz="1400" dirty="0">
                        <a:solidFill>
                          <a:schemeClr val="tx1"/>
                        </a:solidFill>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75848939"/>
                  </a:ext>
                </a:extLst>
              </a:tr>
              <a:tr h="0">
                <a:tc>
                  <a:txBody>
                    <a:bodyPr/>
                    <a:lstStyle/>
                    <a:p>
                      <a:r>
                        <a:rPr lang="en-IN" sz="1400" dirty="0"/>
                        <a:t>Money received in connection with </a:t>
                      </a:r>
                      <a:r>
                        <a:rPr lang="en-IN" sz="1400" kern="1200" dirty="0"/>
                        <a:t>reconstitution</a:t>
                      </a:r>
                      <a:endParaRPr lang="en-IN" sz="1400" dirty="0">
                        <a:solidFill>
                          <a:schemeClr val="tx1"/>
                        </a:solidFill>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400" dirty="0"/>
                        <a:t>3,000 [B]</a:t>
                      </a:r>
                      <a:endParaRPr lang="en-IN" sz="1400" dirty="0">
                        <a:solidFill>
                          <a:schemeClr val="tx1"/>
                        </a:solidFill>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400" dirty="0"/>
                        <a:t>500 [B]</a:t>
                      </a:r>
                      <a:endParaRPr lang="en-IN" sz="1400" dirty="0">
                        <a:solidFill>
                          <a:schemeClr val="tx1"/>
                        </a:solidFill>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690333528"/>
                  </a:ext>
                </a:extLst>
              </a:tr>
              <a:tr h="0">
                <a:tc>
                  <a:txBody>
                    <a:bodyPr/>
                    <a:lstStyle/>
                    <a:p>
                      <a:r>
                        <a:rPr lang="en-IN" sz="1400" dirty="0"/>
                        <a:t>FMV of capital asset received</a:t>
                      </a:r>
                      <a:endParaRPr lang="en-IN" sz="1400" dirty="0">
                        <a:solidFill>
                          <a:schemeClr val="tx1"/>
                        </a:solidFill>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400" dirty="0"/>
                        <a:t>- [C]</a:t>
                      </a:r>
                      <a:endParaRPr lang="en-IN" sz="1400" dirty="0">
                        <a:solidFill>
                          <a:schemeClr val="tx1"/>
                        </a:solidFill>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400" dirty="0"/>
                        <a:t>- [C]</a:t>
                      </a:r>
                      <a:endParaRPr lang="en-IN" sz="1400" dirty="0">
                        <a:solidFill>
                          <a:schemeClr val="tx1"/>
                        </a:solidFill>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209636837"/>
                  </a:ext>
                </a:extLst>
              </a:tr>
              <a:tr h="0">
                <a:tc>
                  <a:txBody>
                    <a:bodyPr/>
                    <a:lstStyle/>
                    <a:p>
                      <a:r>
                        <a:rPr lang="en-IN" sz="1400" kern="1200" dirty="0"/>
                        <a:t>Partner’s capital balance at the time of reconstitution</a:t>
                      </a:r>
                      <a:endParaRPr lang="en-IN" sz="1400" dirty="0">
                        <a:solidFill>
                          <a:schemeClr val="tx1"/>
                        </a:solidFill>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400" kern="1200" dirty="0"/>
                        <a:t>(1,000) [D]</a:t>
                      </a:r>
                      <a:endParaRPr lang="en-IN" sz="1400" dirty="0">
                        <a:solidFill>
                          <a:schemeClr val="tx1"/>
                        </a:solidFill>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400" kern="1200" dirty="0"/>
                        <a:t>(- 1,500*) [D]</a:t>
                      </a:r>
                      <a:endParaRPr lang="en-IN" sz="1400" dirty="0">
                        <a:solidFill>
                          <a:schemeClr val="tx1"/>
                        </a:solidFill>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812256476"/>
                  </a:ext>
                </a:extLst>
              </a:tr>
              <a:tr h="0">
                <a:tc>
                  <a:txBody>
                    <a:bodyPr/>
                    <a:lstStyle/>
                    <a:p>
                      <a:r>
                        <a:rPr lang="en-IN" sz="1400" dirty="0"/>
                        <a:t>Capital gains u/s. 45(4) in hands of firm</a:t>
                      </a:r>
                      <a:endParaRPr lang="en-IN" sz="1400" b="1" dirty="0">
                        <a:solidFill>
                          <a:schemeClr val="tx1"/>
                        </a:solidFill>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400" dirty="0"/>
                        <a:t>2,000 [A = B + C – D]</a:t>
                      </a:r>
                      <a:endParaRPr lang="en-IN" sz="1400" b="1" dirty="0">
                        <a:solidFill>
                          <a:srgbClr val="FF0000"/>
                        </a:solidFill>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400" dirty="0"/>
                        <a:t>2,000 [A = B + C – D]</a:t>
                      </a:r>
                      <a:endParaRPr lang="en-IN" sz="1400" b="1" dirty="0">
                        <a:solidFill>
                          <a:srgbClr val="FF0000"/>
                        </a:solidFill>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947528945"/>
                  </a:ext>
                </a:extLst>
              </a:tr>
            </a:tbl>
          </a:graphicData>
        </a:graphic>
      </p:graphicFrame>
      <p:graphicFrame>
        <p:nvGraphicFramePr>
          <p:cNvPr id="24" name="Table 17">
            <a:extLst>
              <a:ext uri="{FF2B5EF4-FFF2-40B4-BE49-F238E27FC236}">
                <a16:creationId xmlns:a16="http://schemas.microsoft.com/office/drawing/2014/main" id="{F8B32CE9-19CC-4C2C-8967-77954EB8AFE8}"/>
              </a:ext>
            </a:extLst>
          </p:cNvPr>
          <p:cNvGraphicFramePr>
            <a:graphicFrameLocks noGrp="1"/>
          </p:cNvGraphicFramePr>
          <p:nvPr>
            <p:extLst>
              <p:ext uri="{D42A27DB-BD31-4B8C-83A1-F6EECF244321}">
                <p14:modId xmlns:p14="http://schemas.microsoft.com/office/powerpoint/2010/main" val="656918965"/>
              </p:ext>
            </p:extLst>
          </p:nvPr>
        </p:nvGraphicFramePr>
        <p:xfrm>
          <a:off x="457199" y="3543300"/>
          <a:ext cx="3971505" cy="2390345"/>
        </p:xfrm>
        <a:graphic>
          <a:graphicData uri="http://schemas.openxmlformats.org/drawingml/2006/table">
            <a:tbl>
              <a:tblPr firstRow="1" bandRow="1">
                <a:tableStyleId>{8A107856-5554-42FB-B03E-39F5DBC370BA}</a:tableStyleId>
              </a:tblPr>
              <a:tblGrid>
                <a:gridCol w="1159754">
                  <a:extLst>
                    <a:ext uri="{9D8B030D-6E8A-4147-A177-3AD203B41FA5}">
                      <a16:colId xmlns:a16="http://schemas.microsoft.com/office/drawing/2014/main" val="2405554510"/>
                    </a:ext>
                  </a:extLst>
                </a:gridCol>
                <a:gridCol w="839660">
                  <a:extLst>
                    <a:ext uri="{9D8B030D-6E8A-4147-A177-3AD203B41FA5}">
                      <a16:colId xmlns:a16="http://schemas.microsoft.com/office/drawing/2014/main" val="1471756281"/>
                    </a:ext>
                  </a:extLst>
                </a:gridCol>
                <a:gridCol w="1352628">
                  <a:extLst>
                    <a:ext uri="{9D8B030D-6E8A-4147-A177-3AD203B41FA5}">
                      <a16:colId xmlns:a16="http://schemas.microsoft.com/office/drawing/2014/main" val="3762989753"/>
                    </a:ext>
                  </a:extLst>
                </a:gridCol>
                <a:gridCol w="619463">
                  <a:extLst>
                    <a:ext uri="{9D8B030D-6E8A-4147-A177-3AD203B41FA5}">
                      <a16:colId xmlns:a16="http://schemas.microsoft.com/office/drawing/2014/main" val="1953325571"/>
                    </a:ext>
                  </a:extLst>
                </a:gridCol>
              </a:tblGrid>
              <a:tr h="214524">
                <a:tc gridSpan="4">
                  <a:txBody>
                    <a:bodyPr/>
                    <a:lstStyle/>
                    <a:p>
                      <a:pPr algn="ctr"/>
                      <a:r>
                        <a:rPr lang="en-US" sz="1300" kern="1200" dirty="0"/>
                        <a:t>X’s capital account  per books (post revaluation)</a:t>
                      </a:r>
                      <a:endParaRPr lang="en-IN" sz="1300" b="1" dirty="0">
                        <a:solidFill>
                          <a:schemeClr val="tx1"/>
                        </a:solidFill>
                        <a:latin typeface="+mj-lt"/>
                      </a:endParaRPr>
                    </a:p>
                  </a:txBody>
                  <a:tcPr marL="36000" marR="3600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hMerge="1">
                  <a:txBody>
                    <a:bodyPr/>
                    <a:lstStyle/>
                    <a:p>
                      <a:endParaRPr lang="en-IN" dirty="0"/>
                    </a:p>
                  </a:txBody>
                  <a:tcPr/>
                </a:tc>
                <a:tc hMerge="1">
                  <a:txBody>
                    <a:bodyPr/>
                    <a:lstStyle/>
                    <a:p>
                      <a:endParaRPr lang="en-IN" dirty="0"/>
                    </a:p>
                  </a:txBody>
                  <a:tcPr/>
                </a:tc>
                <a:tc hMerge="1">
                  <a:txBody>
                    <a:bodyPr/>
                    <a:lstStyle/>
                    <a:p>
                      <a:pPr algn="ctr"/>
                      <a:endParaRPr lang="en-IN" sz="1300" b="1" dirty="0">
                        <a:solidFill>
                          <a:schemeClr val="tx1"/>
                        </a:solidFill>
                        <a:latin typeface="+mj-lt"/>
                      </a:endParaRPr>
                    </a:p>
                  </a:txBody>
                  <a:tcPr marL="36000" marR="360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59449610"/>
                  </a:ext>
                </a:extLst>
              </a:tr>
              <a:tr h="214524">
                <a:tc>
                  <a:txBody>
                    <a:bodyPr/>
                    <a:lstStyle/>
                    <a:p>
                      <a:pPr algn="l"/>
                      <a:r>
                        <a:rPr lang="en-IN" sz="1300" b="1" dirty="0"/>
                        <a:t>Particulars</a:t>
                      </a:r>
                      <a:endParaRPr lang="en-IN" sz="1300" b="1" dirty="0">
                        <a:latin typeface="+mj-lt"/>
                      </a:endParaRPr>
                    </a:p>
                  </a:txBody>
                  <a:tcPr marL="36000" marR="3600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marL="0" algn="l" defTabSz="914400" rtl="0" eaLnBrk="1" latinLnBrk="0" hangingPunct="1"/>
                      <a:r>
                        <a:rPr lang="en-IN" sz="1300" b="1" kern="1200" dirty="0"/>
                        <a:t>Debit</a:t>
                      </a:r>
                      <a:endParaRPr lang="en-IN" sz="1300" b="1" kern="1200" dirty="0">
                        <a:solidFill>
                          <a:schemeClr val="dk1"/>
                        </a:solidFill>
                        <a:latin typeface="+mj-lt"/>
                        <a:ea typeface="+mn-ea"/>
                        <a:cs typeface="+mn-cs"/>
                      </a:endParaRPr>
                    </a:p>
                  </a:txBody>
                  <a:tcPr marL="36000" marR="3600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300" b="1" dirty="0"/>
                        <a:t>Particulars</a:t>
                      </a:r>
                      <a:endParaRPr lang="en-IN" sz="1300" b="1" dirty="0">
                        <a:latin typeface="+mj-lt"/>
                      </a:endParaRPr>
                    </a:p>
                  </a:txBody>
                  <a:tcPr marL="36000" marR="3600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300" b="1" dirty="0"/>
                        <a:t>Credit</a:t>
                      </a:r>
                      <a:endParaRPr lang="en-IN" sz="1300" b="1" dirty="0">
                        <a:latin typeface="+mj-lt"/>
                      </a:endParaRPr>
                    </a:p>
                  </a:txBody>
                  <a:tcPr marL="36000" marR="3600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706092300"/>
                  </a:ext>
                </a:extLst>
              </a:tr>
              <a:tr h="214524">
                <a:tc gridSpan="4">
                  <a:txBody>
                    <a:bodyPr/>
                    <a:lstStyle/>
                    <a:p>
                      <a:pPr algn="ctr"/>
                      <a:r>
                        <a:rPr lang="en-IN" sz="1300" b="1" dirty="0"/>
                        <a:t>Year 1</a:t>
                      </a:r>
                      <a:endParaRPr lang="en-IN" sz="1300" b="1" dirty="0">
                        <a:latin typeface="+mj-lt"/>
                      </a:endParaRPr>
                    </a:p>
                  </a:txBody>
                  <a:tcPr marL="36000" marR="3600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hMerge="1">
                  <a:txBody>
                    <a:bodyPr/>
                    <a:lstStyle/>
                    <a:p>
                      <a:pPr marL="0" algn="r" defTabSz="914400" rtl="0" eaLnBrk="1" latinLnBrk="0" hangingPunct="1"/>
                      <a:endParaRPr lang="en-IN" sz="1400" kern="1200" dirty="0">
                        <a:solidFill>
                          <a:schemeClr val="dk1"/>
                        </a:solidFill>
                        <a:latin typeface="+mj-lt"/>
                        <a:ea typeface="+mn-ea"/>
                        <a:cs typeface="+mn-cs"/>
                      </a:endParaRPr>
                    </a:p>
                  </a:txBody>
                  <a:tcPr marL="78156" marR="78156" marT="39078" marB="3907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IN" sz="1400" dirty="0">
                        <a:latin typeface="+mj-lt"/>
                      </a:endParaRPr>
                    </a:p>
                  </a:txBody>
                  <a:tcPr marL="78156" marR="78156" marT="39078" marB="3907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algn="ctr"/>
                      <a:endParaRPr lang="en-IN" sz="1300" b="1" dirty="0">
                        <a:latin typeface="+mj-lt"/>
                      </a:endParaRPr>
                    </a:p>
                  </a:txBody>
                  <a:tcPr marL="36000" marR="360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590558463"/>
                  </a:ext>
                </a:extLst>
              </a:tr>
              <a:tr h="429048">
                <a:tc>
                  <a:txBody>
                    <a:bodyPr/>
                    <a:lstStyle/>
                    <a:p>
                      <a:r>
                        <a:rPr lang="en-IN" sz="1300" kern="1200" dirty="0"/>
                        <a:t>To Withdrawal in year 1</a:t>
                      </a:r>
                      <a:endParaRPr lang="en-IN" sz="1300" dirty="0">
                        <a:latin typeface="+mj-lt"/>
                      </a:endParaRPr>
                    </a:p>
                  </a:txBody>
                  <a:tcPr marL="36000" marR="3600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marL="0" algn="r" defTabSz="914400" rtl="0" eaLnBrk="1" latinLnBrk="0" hangingPunct="1"/>
                      <a:r>
                        <a:rPr lang="en-IN" sz="1300" kern="1200" dirty="0"/>
                        <a:t>2,500</a:t>
                      </a:r>
                      <a:endParaRPr lang="en-IN" sz="1300" kern="1200" dirty="0">
                        <a:solidFill>
                          <a:schemeClr val="dk1"/>
                        </a:solidFill>
                        <a:latin typeface="+mj-lt"/>
                        <a:ea typeface="+mn-ea"/>
                        <a:cs typeface="+mn-cs"/>
                      </a:endParaRPr>
                    </a:p>
                  </a:txBody>
                  <a:tcPr marL="36000" marR="3600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r>
                        <a:rPr lang="en-IN" sz="1300" dirty="0"/>
                        <a:t>By Opening </a:t>
                      </a:r>
                      <a:r>
                        <a:rPr lang="en-IN" sz="1300" dirty="0" err="1"/>
                        <a:t>b/f</a:t>
                      </a:r>
                      <a:endParaRPr lang="en-IN" sz="1300" dirty="0">
                        <a:latin typeface="+mj-lt"/>
                      </a:endParaRPr>
                    </a:p>
                  </a:txBody>
                  <a:tcPr marL="36000" marR="3600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r"/>
                      <a:r>
                        <a:rPr lang="en-IN" sz="1300"/>
                        <a:t>1,000</a:t>
                      </a:r>
                      <a:endParaRPr lang="en-IN" sz="1300" dirty="0">
                        <a:latin typeface="+mj-lt"/>
                      </a:endParaRPr>
                    </a:p>
                  </a:txBody>
                  <a:tcPr marL="36000" marR="3600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751657324"/>
                  </a:ext>
                </a:extLst>
              </a:tr>
              <a:tr h="643572">
                <a:tc>
                  <a:txBody>
                    <a:bodyPr/>
                    <a:lstStyle/>
                    <a:p>
                      <a:r>
                        <a:rPr lang="en-IN" sz="1300" dirty="0"/>
                        <a:t>To Closing c/f</a:t>
                      </a:r>
                      <a:endParaRPr lang="en-IN" sz="1300" dirty="0">
                        <a:latin typeface="+mj-lt"/>
                      </a:endParaRPr>
                    </a:p>
                  </a:txBody>
                  <a:tcPr marL="36000" marR="3600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marL="0" algn="r" defTabSz="914400" rtl="0" eaLnBrk="1" latinLnBrk="0" hangingPunct="1"/>
                      <a:r>
                        <a:rPr lang="en-IN" sz="1300" kern="1200" dirty="0"/>
                        <a:t>500</a:t>
                      </a:r>
                      <a:endParaRPr lang="en-IN" sz="1300" kern="1200" dirty="0">
                        <a:solidFill>
                          <a:schemeClr val="dk1"/>
                        </a:solidFill>
                        <a:latin typeface="+mj-lt"/>
                        <a:ea typeface="+mn-ea"/>
                        <a:cs typeface="+mn-cs"/>
                      </a:endParaRPr>
                    </a:p>
                  </a:txBody>
                  <a:tcPr marL="36000" marR="3600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r>
                        <a:rPr lang="en-IN" sz="1300" dirty="0"/>
                        <a:t>By X’s share on revaluation of land</a:t>
                      </a:r>
                      <a:endParaRPr lang="en-IN" sz="1300" dirty="0">
                        <a:latin typeface="+mj-lt"/>
                      </a:endParaRPr>
                    </a:p>
                  </a:txBody>
                  <a:tcPr marL="36000" marR="3600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r"/>
                      <a:r>
                        <a:rPr lang="en-IN" sz="1300"/>
                        <a:t>2,000</a:t>
                      </a:r>
                      <a:endParaRPr lang="en-IN" sz="1300" dirty="0">
                        <a:latin typeface="+mj-lt"/>
                      </a:endParaRPr>
                    </a:p>
                  </a:txBody>
                  <a:tcPr marL="36000" marR="3600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504438353"/>
                  </a:ext>
                </a:extLst>
              </a:tr>
              <a:tr h="214524">
                <a:tc>
                  <a:txBody>
                    <a:bodyPr/>
                    <a:lstStyle/>
                    <a:p>
                      <a:r>
                        <a:rPr lang="en-US" sz="1300" b="1" dirty="0"/>
                        <a:t>Total </a:t>
                      </a:r>
                      <a:endParaRPr lang="en-IN" sz="1300" b="1" dirty="0">
                        <a:latin typeface="+mj-lt"/>
                      </a:endParaRPr>
                    </a:p>
                  </a:txBody>
                  <a:tcPr marL="36000" marR="3600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r"/>
                      <a:r>
                        <a:rPr lang="en-US" sz="1300" b="1" dirty="0"/>
                        <a:t>3,000</a:t>
                      </a:r>
                      <a:endParaRPr lang="en-IN" sz="1300" b="1" dirty="0">
                        <a:latin typeface="+mj-lt"/>
                      </a:endParaRPr>
                    </a:p>
                  </a:txBody>
                  <a:tcPr marL="36000" marR="3600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r>
                        <a:rPr lang="en-US" sz="1300" b="1" dirty="0"/>
                        <a:t>Total </a:t>
                      </a:r>
                      <a:endParaRPr lang="en-IN" sz="1300" b="1" dirty="0">
                        <a:latin typeface="+mj-lt"/>
                      </a:endParaRPr>
                    </a:p>
                  </a:txBody>
                  <a:tcPr marL="36000" marR="3600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marL="0" marR="0" lvl="0" indent="0" algn="r" defTabSz="781538" rtl="0" eaLnBrk="1" fontAlgn="auto" latinLnBrk="0" hangingPunct="1">
                        <a:lnSpc>
                          <a:spcPct val="100000"/>
                        </a:lnSpc>
                        <a:spcBef>
                          <a:spcPts val="0"/>
                        </a:spcBef>
                        <a:spcAft>
                          <a:spcPts val="0"/>
                        </a:spcAft>
                        <a:buClrTx/>
                        <a:buSzTx/>
                        <a:buFontTx/>
                        <a:buNone/>
                        <a:tabLst/>
                        <a:defRPr/>
                      </a:pPr>
                      <a:r>
                        <a:rPr lang="en-US" sz="1300" b="1" kern="1200" dirty="0"/>
                        <a:t>3,000</a:t>
                      </a:r>
                      <a:endParaRPr lang="en-IN" sz="1300" b="1" kern="1200" dirty="0">
                        <a:solidFill>
                          <a:schemeClr val="dk1"/>
                        </a:solidFill>
                        <a:latin typeface="+mj-lt"/>
                        <a:ea typeface="+mn-ea"/>
                        <a:cs typeface="+mn-cs"/>
                      </a:endParaRPr>
                    </a:p>
                  </a:txBody>
                  <a:tcPr marL="36000" marR="3600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051801191"/>
                  </a:ext>
                </a:extLst>
              </a:tr>
              <a:tr h="214524">
                <a:tc gridSpan="4">
                  <a:txBody>
                    <a:bodyPr/>
                    <a:lstStyle/>
                    <a:p>
                      <a:pPr algn="ctr"/>
                      <a:r>
                        <a:rPr lang="en-IN" sz="1300" b="1" dirty="0"/>
                        <a:t>Year 2</a:t>
                      </a:r>
                      <a:endParaRPr lang="en-IN" sz="1300" b="1" dirty="0">
                        <a:latin typeface="+mj-lt"/>
                      </a:endParaRPr>
                    </a:p>
                  </a:txBody>
                  <a:tcPr marL="36000" marR="3600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hMerge="1">
                  <a:txBody>
                    <a:bodyPr/>
                    <a:lstStyle/>
                    <a:p>
                      <a:pPr marL="0" algn="r" defTabSz="914400" rtl="0" eaLnBrk="1" latinLnBrk="0" hangingPunct="1"/>
                      <a:endParaRPr lang="en-IN" sz="1400" kern="1200" dirty="0">
                        <a:solidFill>
                          <a:schemeClr val="dk1"/>
                        </a:solidFill>
                        <a:latin typeface="+mj-lt"/>
                        <a:ea typeface="+mn-ea"/>
                        <a:cs typeface="+mn-cs"/>
                      </a:endParaRPr>
                    </a:p>
                  </a:txBody>
                  <a:tcPr marL="78156" marR="78156" marT="39078" marB="3907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IN" sz="1400" dirty="0">
                        <a:latin typeface="+mj-lt"/>
                      </a:endParaRPr>
                    </a:p>
                  </a:txBody>
                  <a:tcPr marL="78156" marR="78156" marT="39078" marB="3907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algn="ctr"/>
                      <a:endParaRPr lang="en-IN" sz="1300" b="1" dirty="0">
                        <a:latin typeface="+mj-lt"/>
                      </a:endParaRPr>
                    </a:p>
                  </a:txBody>
                  <a:tcPr marL="36000" marR="360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050659423"/>
                  </a:ext>
                </a:extLst>
              </a:tr>
              <a:tr h="245105">
                <a:tc>
                  <a:txBody>
                    <a:bodyPr/>
                    <a:lstStyle/>
                    <a:p>
                      <a:pPr marL="0" marR="0" lvl="0" indent="0" algn="l" defTabSz="781538" rtl="0" eaLnBrk="1" fontAlgn="auto" latinLnBrk="0" hangingPunct="1">
                        <a:lnSpc>
                          <a:spcPct val="100000"/>
                        </a:lnSpc>
                        <a:spcBef>
                          <a:spcPts val="0"/>
                        </a:spcBef>
                        <a:spcAft>
                          <a:spcPts val="0"/>
                        </a:spcAft>
                        <a:buClrTx/>
                        <a:buSzTx/>
                        <a:buFontTx/>
                        <a:buNone/>
                        <a:tabLst/>
                        <a:defRPr/>
                      </a:pPr>
                      <a:endParaRPr lang="en-IN" sz="1300" kern="1200" dirty="0">
                        <a:solidFill>
                          <a:schemeClr val="dk1"/>
                        </a:solidFill>
                        <a:latin typeface="+mj-lt"/>
                        <a:ea typeface="+mn-ea"/>
                        <a:cs typeface="+mn-cs"/>
                      </a:endParaRPr>
                    </a:p>
                  </a:txBody>
                  <a:tcPr marL="36000" marR="3600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marL="0" algn="r" defTabSz="914400" rtl="0" eaLnBrk="1" latinLnBrk="0" hangingPunct="1"/>
                      <a:endParaRPr lang="en-IN" sz="1300" kern="1200" dirty="0">
                        <a:solidFill>
                          <a:schemeClr val="dk1"/>
                        </a:solidFill>
                        <a:latin typeface="+mj-lt"/>
                        <a:ea typeface="+mn-ea"/>
                        <a:cs typeface="+mn-cs"/>
                      </a:endParaRPr>
                    </a:p>
                  </a:txBody>
                  <a:tcPr marL="36000" marR="3600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r>
                        <a:rPr lang="en-US" sz="1300" dirty="0"/>
                        <a:t>By Opening </a:t>
                      </a:r>
                      <a:r>
                        <a:rPr lang="en-US" sz="1300" dirty="0" err="1"/>
                        <a:t>b/f</a:t>
                      </a:r>
                      <a:endParaRPr lang="en-IN" sz="1300" dirty="0">
                        <a:latin typeface="+mj-lt"/>
                      </a:endParaRPr>
                    </a:p>
                  </a:txBody>
                  <a:tcPr marL="36000" marR="3600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r"/>
                      <a:r>
                        <a:rPr lang="en-US" sz="1300" dirty="0"/>
                        <a:t>500</a:t>
                      </a:r>
                      <a:endParaRPr lang="en-IN" sz="1300" dirty="0">
                        <a:latin typeface="+mj-lt"/>
                      </a:endParaRPr>
                    </a:p>
                  </a:txBody>
                  <a:tcPr marL="36000" marR="3600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83398401"/>
                  </a:ext>
                </a:extLst>
              </a:tr>
            </a:tbl>
          </a:graphicData>
        </a:graphic>
      </p:graphicFrame>
      <p:graphicFrame>
        <p:nvGraphicFramePr>
          <p:cNvPr id="6" name="Table 17">
            <a:extLst>
              <a:ext uri="{FF2B5EF4-FFF2-40B4-BE49-F238E27FC236}">
                <a16:creationId xmlns:a16="http://schemas.microsoft.com/office/drawing/2014/main" id="{20D44D05-E4EF-4C84-BA7D-F17D6A80AC3B}"/>
              </a:ext>
            </a:extLst>
          </p:cNvPr>
          <p:cNvGraphicFramePr>
            <a:graphicFrameLocks noGrp="1"/>
          </p:cNvGraphicFramePr>
          <p:nvPr>
            <p:extLst>
              <p:ext uri="{D42A27DB-BD31-4B8C-83A1-F6EECF244321}">
                <p14:modId xmlns:p14="http://schemas.microsoft.com/office/powerpoint/2010/main" val="515869957"/>
              </p:ext>
            </p:extLst>
          </p:nvPr>
        </p:nvGraphicFramePr>
        <p:xfrm>
          <a:off x="4715293" y="3533776"/>
          <a:ext cx="3971505" cy="2390344"/>
        </p:xfrm>
        <a:graphic>
          <a:graphicData uri="http://schemas.openxmlformats.org/drawingml/2006/table">
            <a:tbl>
              <a:tblPr firstRow="1" bandRow="1">
                <a:tableStyleId>{8A107856-5554-42FB-B03E-39F5DBC370BA}</a:tableStyleId>
              </a:tblPr>
              <a:tblGrid>
                <a:gridCol w="1159754">
                  <a:extLst>
                    <a:ext uri="{9D8B030D-6E8A-4147-A177-3AD203B41FA5}">
                      <a16:colId xmlns:a16="http://schemas.microsoft.com/office/drawing/2014/main" val="2405554510"/>
                    </a:ext>
                  </a:extLst>
                </a:gridCol>
                <a:gridCol w="839659">
                  <a:extLst>
                    <a:ext uri="{9D8B030D-6E8A-4147-A177-3AD203B41FA5}">
                      <a16:colId xmlns:a16="http://schemas.microsoft.com/office/drawing/2014/main" val="1471756281"/>
                    </a:ext>
                  </a:extLst>
                </a:gridCol>
                <a:gridCol w="1303135">
                  <a:extLst>
                    <a:ext uri="{9D8B030D-6E8A-4147-A177-3AD203B41FA5}">
                      <a16:colId xmlns:a16="http://schemas.microsoft.com/office/drawing/2014/main" val="3762989753"/>
                    </a:ext>
                  </a:extLst>
                </a:gridCol>
                <a:gridCol w="668957">
                  <a:extLst>
                    <a:ext uri="{9D8B030D-6E8A-4147-A177-3AD203B41FA5}">
                      <a16:colId xmlns:a16="http://schemas.microsoft.com/office/drawing/2014/main" val="3337997157"/>
                    </a:ext>
                  </a:extLst>
                </a:gridCol>
              </a:tblGrid>
              <a:tr h="102286">
                <a:tc gridSpan="4">
                  <a:txBody>
                    <a:bodyPr/>
                    <a:lstStyle/>
                    <a:p>
                      <a:pPr algn="ctr"/>
                      <a:r>
                        <a:rPr lang="en-US" sz="1300" kern="1200" dirty="0"/>
                        <a:t>Memorandum capital a/c (ignoring revaluation)</a:t>
                      </a:r>
                      <a:endParaRPr lang="en-IN" sz="1300" b="1" dirty="0">
                        <a:solidFill>
                          <a:schemeClr val="tx1"/>
                        </a:solidFill>
                        <a:latin typeface="+mj-lt"/>
                      </a:endParaRPr>
                    </a:p>
                  </a:txBody>
                  <a:tcPr marL="36000" marR="3600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hMerge="1">
                  <a:txBody>
                    <a:bodyPr/>
                    <a:lstStyle/>
                    <a:p>
                      <a:endParaRPr lang="en-IN" dirty="0"/>
                    </a:p>
                  </a:txBody>
                  <a:tcPr/>
                </a:tc>
                <a:tc hMerge="1">
                  <a:txBody>
                    <a:bodyPr/>
                    <a:lstStyle/>
                    <a:p>
                      <a:endParaRPr lang="en-IN" dirty="0"/>
                    </a:p>
                  </a:txBody>
                  <a:tcPr/>
                </a:tc>
                <a:tc hMerge="1">
                  <a:txBody>
                    <a:bodyPr/>
                    <a:lstStyle/>
                    <a:p>
                      <a:pPr algn="ctr"/>
                      <a:endParaRPr lang="en-IN" sz="1300" b="1" dirty="0">
                        <a:solidFill>
                          <a:schemeClr val="tx1"/>
                        </a:solidFill>
                        <a:latin typeface="+mj-lt"/>
                      </a:endParaRPr>
                    </a:p>
                  </a:txBody>
                  <a:tcPr marL="36000" marR="360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59449610"/>
                  </a:ext>
                </a:extLst>
              </a:tr>
              <a:tr h="102286">
                <a:tc>
                  <a:txBody>
                    <a:bodyPr/>
                    <a:lstStyle/>
                    <a:p>
                      <a:pPr algn="l"/>
                      <a:r>
                        <a:rPr lang="en-IN" sz="1300" b="1" dirty="0"/>
                        <a:t>Particulars</a:t>
                      </a:r>
                      <a:endParaRPr lang="en-IN" sz="1300" b="1" dirty="0">
                        <a:latin typeface="+mj-lt"/>
                      </a:endParaRPr>
                    </a:p>
                  </a:txBody>
                  <a:tcPr marL="36000" marR="3600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marL="0" algn="l" defTabSz="914400" rtl="0" eaLnBrk="1" latinLnBrk="0" hangingPunct="1"/>
                      <a:r>
                        <a:rPr lang="en-IN" sz="1300" b="1" kern="1200" dirty="0"/>
                        <a:t>Debit</a:t>
                      </a:r>
                      <a:endParaRPr lang="en-IN" sz="1300" b="1" kern="1200" dirty="0">
                        <a:solidFill>
                          <a:schemeClr val="dk1"/>
                        </a:solidFill>
                        <a:latin typeface="+mj-lt"/>
                        <a:ea typeface="+mn-ea"/>
                        <a:cs typeface="+mn-cs"/>
                      </a:endParaRPr>
                    </a:p>
                  </a:txBody>
                  <a:tcPr marL="36000" marR="3600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300" b="1" dirty="0"/>
                        <a:t>Particulars</a:t>
                      </a:r>
                      <a:endParaRPr lang="en-IN" sz="1300" b="1" dirty="0">
                        <a:latin typeface="+mj-lt"/>
                      </a:endParaRPr>
                    </a:p>
                  </a:txBody>
                  <a:tcPr marL="36000" marR="3600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300" b="1" dirty="0"/>
                        <a:t>Credit</a:t>
                      </a:r>
                      <a:endParaRPr lang="en-IN" sz="1300" b="1" dirty="0">
                        <a:latin typeface="+mj-lt"/>
                      </a:endParaRPr>
                    </a:p>
                  </a:txBody>
                  <a:tcPr marL="36000" marR="3600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706092300"/>
                  </a:ext>
                </a:extLst>
              </a:tr>
              <a:tr h="102286">
                <a:tc gridSpan="4">
                  <a:txBody>
                    <a:bodyPr/>
                    <a:lstStyle/>
                    <a:p>
                      <a:pPr algn="ctr"/>
                      <a:r>
                        <a:rPr lang="en-IN" sz="1300" b="1" dirty="0"/>
                        <a:t>Year 1</a:t>
                      </a:r>
                      <a:endParaRPr lang="en-IN" sz="1300" b="1" dirty="0">
                        <a:latin typeface="+mj-lt"/>
                      </a:endParaRPr>
                    </a:p>
                  </a:txBody>
                  <a:tcPr marL="36000" marR="3600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hMerge="1">
                  <a:txBody>
                    <a:bodyPr/>
                    <a:lstStyle/>
                    <a:p>
                      <a:pPr marL="0" algn="r" defTabSz="914400" rtl="0" eaLnBrk="1" latinLnBrk="0" hangingPunct="1"/>
                      <a:endParaRPr lang="en-IN" sz="1400" kern="1200" dirty="0">
                        <a:solidFill>
                          <a:schemeClr val="dk1"/>
                        </a:solidFill>
                        <a:latin typeface="+mj-lt"/>
                        <a:ea typeface="+mn-ea"/>
                        <a:cs typeface="+mn-cs"/>
                      </a:endParaRPr>
                    </a:p>
                  </a:txBody>
                  <a:tcPr marL="78156" marR="78156" marT="39078" marB="3907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IN" sz="1400" dirty="0">
                        <a:latin typeface="+mj-lt"/>
                      </a:endParaRPr>
                    </a:p>
                  </a:txBody>
                  <a:tcPr marL="78156" marR="78156" marT="39078" marB="3907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algn="ctr"/>
                      <a:endParaRPr lang="en-IN" sz="1300" b="1" dirty="0">
                        <a:latin typeface="+mj-lt"/>
                      </a:endParaRPr>
                    </a:p>
                  </a:txBody>
                  <a:tcPr marL="36000" marR="360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590558463"/>
                  </a:ext>
                </a:extLst>
              </a:tr>
              <a:tr h="204572">
                <a:tc>
                  <a:txBody>
                    <a:bodyPr/>
                    <a:lstStyle/>
                    <a:p>
                      <a:r>
                        <a:rPr lang="en-IN" sz="1300" kern="1200" dirty="0"/>
                        <a:t>To Withdrawal in year 1</a:t>
                      </a:r>
                      <a:endParaRPr lang="en-IN" sz="1300" dirty="0">
                        <a:latin typeface="+mj-lt"/>
                      </a:endParaRPr>
                    </a:p>
                  </a:txBody>
                  <a:tcPr marL="36000" marR="3600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marL="0" algn="r" defTabSz="914400" rtl="0" eaLnBrk="1" latinLnBrk="0" hangingPunct="1"/>
                      <a:r>
                        <a:rPr lang="en-IN" sz="1300" kern="1200" dirty="0"/>
                        <a:t>2,500</a:t>
                      </a:r>
                      <a:endParaRPr lang="en-IN" sz="1300" kern="1200" dirty="0">
                        <a:solidFill>
                          <a:schemeClr val="dk1"/>
                        </a:solidFill>
                        <a:latin typeface="+mj-lt"/>
                        <a:ea typeface="+mn-ea"/>
                        <a:cs typeface="+mn-cs"/>
                      </a:endParaRPr>
                    </a:p>
                  </a:txBody>
                  <a:tcPr marL="36000" marR="3600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r>
                        <a:rPr lang="en-IN" sz="1300" dirty="0"/>
                        <a:t>By Opening </a:t>
                      </a:r>
                      <a:r>
                        <a:rPr lang="en-IN" sz="1300" dirty="0" err="1"/>
                        <a:t>b/f</a:t>
                      </a:r>
                      <a:endParaRPr lang="en-IN" sz="1300" dirty="0">
                        <a:latin typeface="+mj-lt"/>
                      </a:endParaRPr>
                    </a:p>
                  </a:txBody>
                  <a:tcPr marL="36000" marR="3600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r"/>
                      <a:r>
                        <a:rPr lang="en-IN" sz="1300"/>
                        <a:t>1,000</a:t>
                      </a:r>
                      <a:endParaRPr lang="en-IN" sz="1300" dirty="0">
                        <a:latin typeface="+mj-lt"/>
                      </a:endParaRPr>
                    </a:p>
                  </a:txBody>
                  <a:tcPr marL="36000" marR="3600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751657324"/>
                  </a:ext>
                </a:extLst>
              </a:tr>
              <a:tr h="306858">
                <a:tc>
                  <a:txBody>
                    <a:bodyPr/>
                    <a:lstStyle/>
                    <a:p>
                      <a:endParaRPr lang="en-IN" sz="1300" dirty="0">
                        <a:latin typeface="+mj-lt"/>
                      </a:endParaRPr>
                    </a:p>
                  </a:txBody>
                  <a:tcPr marL="36000" marR="3600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marL="0" algn="r" defTabSz="914400" rtl="0" eaLnBrk="1" latinLnBrk="0" hangingPunct="1"/>
                      <a:endParaRPr lang="en-IN" sz="1300" kern="1200" dirty="0">
                        <a:solidFill>
                          <a:schemeClr val="dk1"/>
                        </a:solidFill>
                        <a:latin typeface="+mj-lt"/>
                        <a:ea typeface="+mn-ea"/>
                        <a:cs typeface="+mn-cs"/>
                      </a:endParaRPr>
                    </a:p>
                  </a:txBody>
                  <a:tcPr marL="36000" marR="3600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r>
                        <a:rPr lang="en-IN" sz="1300" dirty="0"/>
                        <a:t>By X’s share on revaluation of land</a:t>
                      </a:r>
                      <a:endParaRPr lang="en-IN" sz="1300" dirty="0">
                        <a:latin typeface="+mj-lt"/>
                      </a:endParaRPr>
                    </a:p>
                  </a:txBody>
                  <a:tcPr marL="36000" marR="3600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r"/>
                      <a:r>
                        <a:rPr lang="en-IN" sz="1300"/>
                        <a:t>Ignored*</a:t>
                      </a:r>
                      <a:endParaRPr lang="en-IN" sz="1300" dirty="0">
                        <a:latin typeface="+mj-lt"/>
                      </a:endParaRPr>
                    </a:p>
                  </a:txBody>
                  <a:tcPr marL="36000" marR="3600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504438353"/>
                  </a:ext>
                </a:extLst>
              </a:tr>
              <a:tr h="204572">
                <a:tc>
                  <a:txBody>
                    <a:bodyPr/>
                    <a:lstStyle/>
                    <a:p>
                      <a:endParaRPr lang="en-IN" sz="1300" dirty="0">
                        <a:latin typeface="+mj-lt"/>
                      </a:endParaRPr>
                    </a:p>
                  </a:txBody>
                  <a:tcPr marL="36000" marR="3600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marL="0" algn="r" defTabSz="914400" rtl="0" eaLnBrk="1" latinLnBrk="0" hangingPunct="1"/>
                      <a:endParaRPr lang="en-IN" sz="1300" kern="1200" dirty="0">
                        <a:solidFill>
                          <a:schemeClr val="dk1"/>
                        </a:solidFill>
                        <a:latin typeface="+mj-lt"/>
                        <a:ea typeface="+mn-ea"/>
                        <a:cs typeface="+mn-cs"/>
                      </a:endParaRPr>
                    </a:p>
                  </a:txBody>
                  <a:tcPr marL="36000" marR="3600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r>
                        <a:rPr lang="en-IN" sz="1300" dirty="0"/>
                        <a:t>By Closing c/f</a:t>
                      </a:r>
                      <a:endParaRPr lang="en-IN" sz="1300" dirty="0">
                        <a:latin typeface="+mj-lt"/>
                      </a:endParaRPr>
                    </a:p>
                  </a:txBody>
                  <a:tcPr marL="36000" marR="3600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r"/>
                      <a:r>
                        <a:rPr lang="en-IN" sz="1300" dirty="0"/>
                        <a:t>1,500</a:t>
                      </a:r>
                      <a:endParaRPr lang="en-IN" sz="1300" dirty="0">
                        <a:latin typeface="+mj-lt"/>
                      </a:endParaRPr>
                    </a:p>
                  </a:txBody>
                  <a:tcPr marL="36000" marR="3600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273085411"/>
                  </a:ext>
                </a:extLst>
              </a:tr>
              <a:tr h="102286">
                <a:tc>
                  <a:txBody>
                    <a:bodyPr/>
                    <a:lstStyle/>
                    <a:p>
                      <a:r>
                        <a:rPr lang="en-US" sz="1300" b="1" dirty="0"/>
                        <a:t>Total </a:t>
                      </a:r>
                      <a:endParaRPr lang="en-IN" sz="1300" b="1" dirty="0">
                        <a:latin typeface="+mj-lt"/>
                      </a:endParaRPr>
                    </a:p>
                  </a:txBody>
                  <a:tcPr marL="36000" marR="3600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r"/>
                      <a:r>
                        <a:rPr lang="en-US" sz="1300" b="1" dirty="0"/>
                        <a:t>2,500</a:t>
                      </a:r>
                      <a:endParaRPr lang="en-IN" sz="1300" b="1" dirty="0">
                        <a:latin typeface="+mj-lt"/>
                      </a:endParaRPr>
                    </a:p>
                  </a:txBody>
                  <a:tcPr marL="36000" marR="3600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r>
                        <a:rPr lang="en-US" sz="1300" b="1" dirty="0"/>
                        <a:t>Total </a:t>
                      </a:r>
                      <a:endParaRPr lang="en-IN" sz="1300" b="1" dirty="0">
                        <a:latin typeface="+mj-lt"/>
                      </a:endParaRPr>
                    </a:p>
                  </a:txBody>
                  <a:tcPr marL="36000" marR="3600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marL="0" marR="0" lvl="0" indent="0" algn="r" defTabSz="781538" rtl="0" eaLnBrk="1" fontAlgn="auto" latinLnBrk="0" hangingPunct="1">
                        <a:lnSpc>
                          <a:spcPct val="100000"/>
                        </a:lnSpc>
                        <a:spcBef>
                          <a:spcPts val="0"/>
                        </a:spcBef>
                        <a:spcAft>
                          <a:spcPts val="0"/>
                        </a:spcAft>
                        <a:buClrTx/>
                        <a:buSzTx/>
                        <a:buFontTx/>
                        <a:buNone/>
                        <a:tabLst/>
                        <a:defRPr/>
                      </a:pPr>
                      <a:r>
                        <a:rPr lang="en-US" sz="1300" b="1" kern="1200" dirty="0"/>
                        <a:t>2,500</a:t>
                      </a:r>
                      <a:endParaRPr lang="en-IN" sz="1300" b="1" kern="1200" dirty="0">
                        <a:solidFill>
                          <a:schemeClr val="dk1"/>
                        </a:solidFill>
                        <a:latin typeface="+mn-lt"/>
                        <a:ea typeface="+mn-ea"/>
                        <a:cs typeface="+mn-cs"/>
                      </a:endParaRPr>
                    </a:p>
                  </a:txBody>
                  <a:tcPr marL="36000" marR="3600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051801191"/>
                  </a:ext>
                </a:extLst>
              </a:tr>
              <a:tr h="0">
                <a:tc gridSpan="4">
                  <a:txBody>
                    <a:bodyPr/>
                    <a:lstStyle/>
                    <a:p>
                      <a:pPr algn="ctr"/>
                      <a:r>
                        <a:rPr lang="en-IN" sz="1300" b="1" dirty="0"/>
                        <a:t>Year 2</a:t>
                      </a:r>
                      <a:endParaRPr lang="en-IN" sz="1300" b="1" dirty="0">
                        <a:latin typeface="+mj-lt"/>
                      </a:endParaRPr>
                    </a:p>
                  </a:txBody>
                  <a:tcPr marL="36000" marR="3600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hMerge="1">
                  <a:txBody>
                    <a:bodyPr/>
                    <a:lstStyle/>
                    <a:p>
                      <a:pPr marL="0" algn="r" defTabSz="914400" rtl="0" eaLnBrk="1" latinLnBrk="0" hangingPunct="1"/>
                      <a:endParaRPr lang="en-IN" sz="1400" kern="1200" dirty="0">
                        <a:solidFill>
                          <a:schemeClr val="dk1"/>
                        </a:solidFill>
                        <a:latin typeface="+mj-lt"/>
                        <a:ea typeface="+mn-ea"/>
                        <a:cs typeface="+mn-cs"/>
                      </a:endParaRPr>
                    </a:p>
                  </a:txBody>
                  <a:tcPr marL="78156" marR="78156" marT="39078" marB="3907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IN" sz="1400" dirty="0">
                        <a:latin typeface="+mj-lt"/>
                      </a:endParaRPr>
                    </a:p>
                  </a:txBody>
                  <a:tcPr marL="78156" marR="78156" marT="39078" marB="3907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algn="ctr"/>
                      <a:endParaRPr lang="en-IN" sz="1300" b="1" dirty="0">
                        <a:latin typeface="+mj-lt"/>
                      </a:endParaRPr>
                    </a:p>
                  </a:txBody>
                  <a:tcPr marL="36000" marR="360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050659423"/>
                  </a:ext>
                </a:extLst>
              </a:tr>
              <a:tr h="204572">
                <a:tc>
                  <a:txBody>
                    <a:bodyPr/>
                    <a:lstStyle/>
                    <a:p>
                      <a:pPr marL="0" marR="0" lvl="0" indent="0" algn="l" defTabSz="781538" rtl="0" eaLnBrk="1" fontAlgn="auto" latinLnBrk="0" hangingPunct="1">
                        <a:lnSpc>
                          <a:spcPct val="100000"/>
                        </a:lnSpc>
                        <a:spcBef>
                          <a:spcPts val="0"/>
                        </a:spcBef>
                        <a:spcAft>
                          <a:spcPts val="0"/>
                        </a:spcAft>
                        <a:buClrTx/>
                        <a:buSzTx/>
                        <a:buFontTx/>
                        <a:buNone/>
                        <a:tabLst/>
                        <a:defRPr/>
                      </a:pPr>
                      <a:r>
                        <a:rPr lang="en-IN" sz="1300" kern="1200" dirty="0"/>
                        <a:t>To Opening </a:t>
                      </a:r>
                      <a:r>
                        <a:rPr lang="en-IN" sz="1300" kern="1200" dirty="0" err="1"/>
                        <a:t>b/f</a:t>
                      </a:r>
                      <a:endParaRPr lang="en-IN" sz="1300" kern="1200" dirty="0">
                        <a:solidFill>
                          <a:schemeClr val="dk1"/>
                        </a:solidFill>
                        <a:latin typeface="+mj-lt"/>
                        <a:ea typeface="+mn-ea"/>
                        <a:cs typeface="+mn-cs"/>
                      </a:endParaRPr>
                    </a:p>
                  </a:txBody>
                  <a:tcPr marL="36000" marR="3600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marL="0" algn="r" defTabSz="914400" rtl="0" eaLnBrk="1" latinLnBrk="0" hangingPunct="1"/>
                      <a:r>
                        <a:rPr lang="en-US" sz="1300" kern="1200" dirty="0"/>
                        <a:t>1,500</a:t>
                      </a:r>
                      <a:endParaRPr lang="en-IN" sz="1300" kern="1200" dirty="0">
                        <a:solidFill>
                          <a:schemeClr val="dk1"/>
                        </a:solidFill>
                        <a:latin typeface="+mj-lt"/>
                        <a:ea typeface="+mn-ea"/>
                        <a:cs typeface="+mn-cs"/>
                      </a:endParaRPr>
                    </a:p>
                  </a:txBody>
                  <a:tcPr marL="36000" marR="3600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en-IN" sz="1300" dirty="0">
                        <a:latin typeface="+mj-lt"/>
                      </a:endParaRPr>
                    </a:p>
                  </a:txBody>
                  <a:tcPr marL="36000" marR="3600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r"/>
                      <a:endParaRPr lang="en-IN" sz="1300" dirty="0">
                        <a:latin typeface="+mj-lt"/>
                      </a:endParaRPr>
                    </a:p>
                  </a:txBody>
                  <a:tcPr marL="36000" marR="3600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83398401"/>
                  </a:ext>
                </a:extLst>
              </a:tr>
            </a:tbl>
          </a:graphicData>
        </a:graphic>
      </p:graphicFrame>
      <p:sp>
        <p:nvSpPr>
          <p:cNvPr id="8" name="Content Placeholder 2">
            <a:extLst>
              <a:ext uri="{FF2B5EF4-FFF2-40B4-BE49-F238E27FC236}">
                <a16:creationId xmlns:a16="http://schemas.microsoft.com/office/drawing/2014/main" id="{171072EC-4EE0-4FAB-99AE-67ED8DAB8060}"/>
              </a:ext>
            </a:extLst>
          </p:cNvPr>
          <p:cNvSpPr>
            <a:spLocks noGrp="1"/>
          </p:cNvSpPr>
          <p:nvPr>
            <p:ph idx="1"/>
          </p:nvPr>
        </p:nvSpPr>
        <p:spPr>
          <a:xfrm>
            <a:off x="457202" y="3090789"/>
            <a:ext cx="8229599" cy="223911"/>
          </a:xfrm>
        </p:spPr>
        <p:txBody>
          <a:bodyPr>
            <a:noAutofit/>
          </a:bodyPr>
          <a:lstStyle/>
          <a:p>
            <a:pPr marL="0" lvl="0" indent="0">
              <a:lnSpc>
                <a:spcPct val="100000"/>
              </a:lnSpc>
              <a:spcAft>
                <a:spcPts val="600"/>
              </a:spcAft>
              <a:buNone/>
            </a:pPr>
            <a:r>
              <a:rPr lang="en-IN" sz="1600" i="1" dirty="0"/>
              <a:t>*Compute without taking into account increase due to revaluation of any asset</a:t>
            </a:r>
          </a:p>
        </p:txBody>
      </p:sp>
    </p:spTree>
    <p:extLst>
      <p:ext uri="{BB962C8B-B14F-4D97-AF65-F5344CB8AC3E}">
        <p14:creationId xmlns:p14="http://schemas.microsoft.com/office/powerpoint/2010/main" val="43292177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42EADA-9628-4724-A748-58BB46011B4B}"/>
              </a:ext>
            </a:extLst>
          </p:cNvPr>
          <p:cNvSpPr>
            <a:spLocks noGrp="1"/>
          </p:cNvSpPr>
          <p:nvPr>
            <p:ph type="title"/>
          </p:nvPr>
        </p:nvSpPr>
        <p:spPr>
          <a:xfrm>
            <a:off x="457201" y="274638"/>
            <a:ext cx="8229600" cy="779462"/>
          </a:xfrm>
        </p:spPr>
        <p:txBody>
          <a:bodyPr vert="horz" lIns="0" tIns="0" rIns="0" bIns="0" rtlCol="0" anchor="ctr" anchorCtr="0">
            <a:noAutofit/>
          </a:bodyPr>
          <a:lstStyle/>
          <a:p>
            <a:r>
              <a:rPr lang="en-IN" sz="2800" dirty="0"/>
              <a:t>Issue 6: Waiver of debit balance in partner’s capital account on retirement</a:t>
            </a:r>
          </a:p>
        </p:txBody>
      </p:sp>
      <p:sp>
        <p:nvSpPr>
          <p:cNvPr id="7" name="Content Placeholder 2">
            <a:extLst>
              <a:ext uri="{FF2B5EF4-FFF2-40B4-BE49-F238E27FC236}">
                <a16:creationId xmlns:a16="http://schemas.microsoft.com/office/drawing/2014/main" id="{7D5E4FA4-765A-41D5-AE88-57D0D0B19BD2}"/>
              </a:ext>
            </a:extLst>
          </p:cNvPr>
          <p:cNvSpPr>
            <a:spLocks noGrp="1"/>
          </p:cNvSpPr>
          <p:nvPr>
            <p:ph idx="1"/>
          </p:nvPr>
        </p:nvSpPr>
        <p:spPr>
          <a:xfrm>
            <a:off x="457201" y="1054100"/>
            <a:ext cx="8229600" cy="3884459"/>
          </a:xfrm>
        </p:spPr>
        <p:txBody>
          <a:bodyPr>
            <a:noAutofit/>
          </a:bodyPr>
          <a:lstStyle/>
          <a:p>
            <a:pPr lvl="0" algn="just">
              <a:lnSpc>
                <a:spcPct val="100000"/>
              </a:lnSpc>
              <a:spcAft>
                <a:spcPts val="600"/>
              </a:spcAft>
              <a:buClr>
                <a:schemeClr val="tx1"/>
              </a:buClr>
            </a:pPr>
            <a:r>
              <a:rPr lang="en-IN" sz="1400" dirty="0"/>
              <a:t>In earlier case study, assume that partner X withdraws cash of 3,500 in year 1 for personal purposes, against his capital balance of 3,000 (post revaluation)</a:t>
            </a:r>
          </a:p>
          <a:p>
            <a:pPr algn="just">
              <a:lnSpc>
                <a:spcPct val="100000"/>
              </a:lnSpc>
              <a:spcAft>
                <a:spcPts val="600"/>
              </a:spcAft>
              <a:buClr>
                <a:schemeClr val="tx1"/>
              </a:buClr>
            </a:pPr>
            <a:r>
              <a:rPr lang="en-IN" sz="1400" dirty="0"/>
              <a:t>Firm waives of 500 due from partner X and also, nothing further is paid to partner</a:t>
            </a:r>
          </a:p>
          <a:p>
            <a:pPr marL="455897" lvl="2" algn="just">
              <a:lnSpc>
                <a:spcPct val="100000"/>
              </a:lnSpc>
              <a:spcAft>
                <a:spcPts val="600"/>
              </a:spcAft>
              <a:buClr>
                <a:schemeClr val="tx1"/>
              </a:buClr>
            </a:pPr>
            <a:r>
              <a:rPr lang="en-IN" sz="1300" dirty="0"/>
              <a:t>CIT v. Mahindra And Mahindra Ltd. [2018] 93 taxmann.com 32 (SC): “waiver of loan by the creditor results in the debtor having extra cash in his hand. It is receipt in the hands of the debtor.”</a:t>
            </a:r>
          </a:p>
          <a:p>
            <a:pPr marL="230662" lvl="1" algn="just">
              <a:lnSpc>
                <a:spcPct val="100000"/>
              </a:lnSpc>
              <a:spcAft>
                <a:spcPts val="600"/>
              </a:spcAft>
              <a:buClr>
                <a:schemeClr val="tx1"/>
              </a:buClr>
            </a:pPr>
            <a:r>
              <a:rPr lang="en-IN" sz="1470" dirty="0"/>
              <a:t>Hence, waiver of 500 by firm results in receipt of extra cash in hands of partner from firm</a:t>
            </a:r>
          </a:p>
          <a:p>
            <a:pPr marL="230662" lvl="1" algn="just">
              <a:lnSpc>
                <a:spcPct val="100000"/>
              </a:lnSpc>
              <a:spcAft>
                <a:spcPts val="600"/>
              </a:spcAft>
              <a:buClr>
                <a:schemeClr val="tx1"/>
              </a:buClr>
            </a:pPr>
            <a:endParaRPr lang="en-IN" sz="1470" dirty="0"/>
          </a:p>
          <a:p>
            <a:pPr marL="230662" lvl="1" algn="just">
              <a:lnSpc>
                <a:spcPct val="100000"/>
              </a:lnSpc>
              <a:spcAft>
                <a:spcPts val="600"/>
              </a:spcAft>
              <a:buClr>
                <a:schemeClr val="tx1"/>
              </a:buClr>
            </a:pPr>
            <a:endParaRPr lang="en-IN" sz="1400" dirty="0"/>
          </a:p>
          <a:p>
            <a:pPr marL="230662" lvl="1" algn="just">
              <a:lnSpc>
                <a:spcPct val="100000"/>
              </a:lnSpc>
              <a:spcAft>
                <a:spcPts val="600"/>
              </a:spcAft>
              <a:buClr>
                <a:schemeClr val="tx1"/>
              </a:buClr>
            </a:pPr>
            <a:endParaRPr lang="en-IN" sz="1400" dirty="0"/>
          </a:p>
          <a:p>
            <a:pPr marL="230662" lvl="1" algn="just">
              <a:lnSpc>
                <a:spcPct val="100000"/>
              </a:lnSpc>
              <a:spcAft>
                <a:spcPts val="600"/>
              </a:spcAft>
              <a:buClr>
                <a:schemeClr val="tx1"/>
              </a:buClr>
            </a:pPr>
            <a:endParaRPr lang="en-IN" sz="1400" dirty="0"/>
          </a:p>
          <a:p>
            <a:pPr marL="230662" lvl="1" algn="just">
              <a:lnSpc>
                <a:spcPct val="150000"/>
              </a:lnSpc>
              <a:spcAft>
                <a:spcPts val="600"/>
              </a:spcAft>
              <a:buClr>
                <a:schemeClr val="tx1"/>
              </a:buClr>
            </a:pPr>
            <a:r>
              <a:rPr lang="en-IN" sz="1400" dirty="0"/>
              <a:t>Memorandum Capital Account of Partner X (ignoring revaluation) is as under:- </a:t>
            </a:r>
          </a:p>
        </p:txBody>
      </p:sp>
      <p:graphicFrame>
        <p:nvGraphicFramePr>
          <p:cNvPr id="4" name="Table 8">
            <a:extLst>
              <a:ext uri="{FF2B5EF4-FFF2-40B4-BE49-F238E27FC236}">
                <a16:creationId xmlns:a16="http://schemas.microsoft.com/office/drawing/2014/main" id="{B68F7A31-A797-4CE2-834A-7CB22177DF8E}"/>
              </a:ext>
            </a:extLst>
          </p:cNvPr>
          <p:cNvGraphicFramePr>
            <a:graphicFrameLocks/>
          </p:cNvGraphicFramePr>
          <p:nvPr>
            <p:extLst>
              <p:ext uri="{D42A27DB-BD31-4B8C-83A1-F6EECF244321}">
                <p14:modId xmlns:p14="http://schemas.microsoft.com/office/powerpoint/2010/main" val="56769486"/>
              </p:ext>
            </p:extLst>
          </p:nvPr>
        </p:nvGraphicFramePr>
        <p:xfrm>
          <a:off x="712270" y="2585709"/>
          <a:ext cx="7974531" cy="1219200"/>
        </p:xfrm>
        <a:graphic>
          <a:graphicData uri="http://schemas.openxmlformats.org/drawingml/2006/table">
            <a:tbl>
              <a:tblPr firstRow="1" bandRow="1">
                <a:tableStyleId>{8A107856-5554-42FB-B03E-39F5DBC370BA}</a:tableStyleId>
              </a:tblPr>
              <a:tblGrid>
                <a:gridCol w="5535649">
                  <a:extLst>
                    <a:ext uri="{9D8B030D-6E8A-4147-A177-3AD203B41FA5}">
                      <a16:colId xmlns:a16="http://schemas.microsoft.com/office/drawing/2014/main" val="3677949671"/>
                    </a:ext>
                  </a:extLst>
                </a:gridCol>
                <a:gridCol w="2438882">
                  <a:extLst>
                    <a:ext uri="{9D8B030D-6E8A-4147-A177-3AD203B41FA5}">
                      <a16:colId xmlns:a16="http://schemas.microsoft.com/office/drawing/2014/main" val="877364993"/>
                    </a:ext>
                  </a:extLst>
                </a:gridCol>
              </a:tblGrid>
              <a:tr h="265592">
                <a:tc>
                  <a:txBody>
                    <a:bodyPr/>
                    <a:lstStyle/>
                    <a:p>
                      <a:pPr algn="l"/>
                      <a:r>
                        <a:rPr lang="en-IN" sz="1400" dirty="0"/>
                        <a:t>Particulars</a:t>
                      </a:r>
                      <a:endParaRPr lang="en-IN" sz="1400" dirty="0">
                        <a:solidFill>
                          <a:schemeClr val="tx1"/>
                        </a:solidFill>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400" dirty="0"/>
                        <a:t>Amount</a:t>
                      </a:r>
                      <a:endParaRPr lang="en-IN" sz="1400" dirty="0">
                        <a:solidFill>
                          <a:schemeClr val="tx1"/>
                        </a:solidFill>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75848939"/>
                  </a:ext>
                </a:extLst>
              </a:tr>
              <a:tr h="265592">
                <a:tc>
                  <a:txBody>
                    <a:bodyPr/>
                    <a:lstStyle/>
                    <a:p>
                      <a:r>
                        <a:rPr lang="en-IN" sz="1400" dirty="0"/>
                        <a:t>Money received in connection with </a:t>
                      </a:r>
                      <a:r>
                        <a:rPr lang="en-IN" sz="1400" kern="1200" dirty="0"/>
                        <a:t>reconstitution</a:t>
                      </a:r>
                      <a:endParaRPr lang="en-IN" sz="1400" dirty="0">
                        <a:solidFill>
                          <a:schemeClr val="tx1"/>
                        </a:solidFill>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400" dirty="0"/>
                        <a:t>500 [B]</a:t>
                      </a:r>
                      <a:endParaRPr lang="en-IN" sz="1400" dirty="0">
                        <a:solidFill>
                          <a:schemeClr val="tx1"/>
                        </a:solidFill>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690333528"/>
                  </a:ext>
                </a:extLst>
              </a:tr>
              <a:tr h="265592">
                <a:tc>
                  <a:txBody>
                    <a:bodyPr/>
                    <a:lstStyle/>
                    <a:p>
                      <a:r>
                        <a:rPr lang="en-IN" sz="1400" kern="1200" dirty="0"/>
                        <a:t>Partner’s capital balance at the time of reconstitution</a:t>
                      </a:r>
                      <a:endParaRPr lang="en-IN" sz="1400" dirty="0">
                        <a:solidFill>
                          <a:schemeClr val="tx1"/>
                        </a:solidFill>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400" kern="1200" dirty="0"/>
                        <a:t>(2,000) [D]</a:t>
                      </a:r>
                      <a:endParaRPr lang="en-IN" sz="1400" dirty="0">
                        <a:solidFill>
                          <a:schemeClr val="tx1"/>
                        </a:solidFill>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812256476"/>
                  </a:ext>
                </a:extLst>
              </a:tr>
              <a:tr h="265592">
                <a:tc>
                  <a:txBody>
                    <a:bodyPr/>
                    <a:lstStyle/>
                    <a:p>
                      <a:r>
                        <a:rPr lang="en-IN" sz="1400" dirty="0"/>
                        <a:t>Capital gains u/s. 45(4) in hands of firm</a:t>
                      </a:r>
                      <a:endParaRPr lang="en-IN" sz="1400" b="1" dirty="0">
                        <a:solidFill>
                          <a:schemeClr val="tx1"/>
                        </a:solidFill>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400" dirty="0"/>
                        <a:t>2,500 [A = B + C – D]</a:t>
                      </a:r>
                      <a:endParaRPr lang="en-IN" sz="1400" b="1" dirty="0">
                        <a:solidFill>
                          <a:srgbClr val="FF0000"/>
                        </a:solidFill>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947528945"/>
                  </a:ext>
                </a:extLst>
              </a:tr>
            </a:tbl>
          </a:graphicData>
        </a:graphic>
      </p:graphicFrame>
      <p:graphicFrame>
        <p:nvGraphicFramePr>
          <p:cNvPr id="5" name="Table 17">
            <a:extLst>
              <a:ext uri="{FF2B5EF4-FFF2-40B4-BE49-F238E27FC236}">
                <a16:creationId xmlns:a16="http://schemas.microsoft.com/office/drawing/2014/main" id="{32F41E6D-7F79-4AA8-A824-B66D1A77B73B}"/>
              </a:ext>
            </a:extLst>
          </p:cNvPr>
          <p:cNvGraphicFramePr>
            <a:graphicFrameLocks noGrp="1"/>
          </p:cNvGraphicFramePr>
          <p:nvPr>
            <p:extLst>
              <p:ext uri="{D42A27DB-BD31-4B8C-83A1-F6EECF244321}">
                <p14:modId xmlns:p14="http://schemas.microsoft.com/office/powerpoint/2010/main" val="2641669649"/>
              </p:ext>
            </p:extLst>
          </p:nvPr>
        </p:nvGraphicFramePr>
        <p:xfrm>
          <a:off x="712270" y="4113192"/>
          <a:ext cx="7974531" cy="2133600"/>
        </p:xfrm>
        <a:graphic>
          <a:graphicData uri="http://schemas.openxmlformats.org/drawingml/2006/table">
            <a:tbl>
              <a:tblPr firstRow="1" bandRow="1">
                <a:tableStyleId>{8A107856-5554-42FB-B03E-39F5DBC370BA}</a:tableStyleId>
              </a:tblPr>
              <a:tblGrid>
                <a:gridCol w="3043655">
                  <a:extLst>
                    <a:ext uri="{9D8B030D-6E8A-4147-A177-3AD203B41FA5}">
                      <a16:colId xmlns:a16="http://schemas.microsoft.com/office/drawing/2014/main" val="2405554510"/>
                    </a:ext>
                  </a:extLst>
                </a:gridCol>
                <a:gridCol w="949381">
                  <a:extLst>
                    <a:ext uri="{9D8B030D-6E8A-4147-A177-3AD203B41FA5}">
                      <a16:colId xmlns:a16="http://schemas.microsoft.com/office/drawing/2014/main" val="2889363161"/>
                    </a:ext>
                  </a:extLst>
                </a:gridCol>
                <a:gridCol w="3053776">
                  <a:extLst>
                    <a:ext uri="{9D8B030D-6E8A-4147-A177-3AD203B41FA5}">
                      <a16:colId xmlns:a16="http://schemas.microsoft.com/office/drawing/2014/main" val="3762989753"/>
                    </a:ext>
                  </a:extLst>
                </a:gridCol>
                <a:gridCol w="927719">
                  <a:extLst>
                    <a:ext uri="{9D8B030D-6E8A-4147-A177-3AD203B41FA5}">
                      <a16:colId xmlns:a16="http://schemas.microsoft.com/office/drawing/2014/main" val="2396163537"/>
                    </a:ext>
                  </a:extLst>
                </a:gridCol>
              </a:tblGrid>
              <a:tr h="204531">
                <a:tc gridSpan="4">
                  <a:txBody>
                    <a:bodyPr/>
                    <a:lstStyle/>
                    <a:p>
                      <a:pPr algn="ctr"/>
                      <a:r>
                        <a:rPr lang="en-US" sz="1400" b="1" kern="1200" dirty="0">
                          <a:solidFill>
                            <a:schemeClr val="tx1"/>
                          </a:solidFill>
                          <a:latin typeface="+mj-lt"/>
                        </a:rPr>
                        <a:t>Memorandum Capital Account of Partner X</a:t>
                      </a:r>
                      <a:endParaRPr lang="en-IN" sz="1400" b="1" dirty="0">
                        <a:solidFill>
                          <a:schemeClr val="tx1"/>
                        </a:solidFill>
                        <a:latin typeface="+mj-lt"/>
                      </a:endParaRPr>
                    </a:p>
                  </a:txBody>
                  <a:tcPr marL="36000" marR="3600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hMerge="1">
                  <a:txBody>
                    <a:bodyPr/>
                    <a:lstStyle/>
                    <a:p>
                      <a:endParaRPr lang="en-IN"/>
                    </a:p>
                  </a:txBody>
                  <a:tcPr/>
                </a:tc>
                <a:tc hMerge="1">
                  <a:txBody>
                    <a:bodyPr/>
                    <a:lstStyle/>
                    <a:p>
                      <a:endParaRPr lang="en-IN" dirty="0"/>
                    </a:p>
                  </a:txBody>
                  <a:tcPr>
                    <a:lnL w="12700" cap="flat" cmpd="sng" algn="ctr">
                      <a:solidFill>
                        <a:schemeClr val="tx1"/>
                      </a:solidFill>
                      <a:prstDash val="solid"/>
                      <a:round/>
                      <a:headEnd type="none" w="med" len="med"/>
                      <a:tailEnd type="none" w="med" len="med"/>
                    </a:lnL>
                  </a:tcPr>
                </a:tc>
                <a:tc hMerge="1">
                  <a:txBody>
                    <a:bodyPr/>
                    <a:lstStyle/>
                    <a:p>
                      <a:pPr algn="ctr"/>
                      <a:endParaRPr lang="en-IN" sz="1400" b="1" dirty="0">
                        <a:solidFill>
                          <a:schemeClr val="tx1"/>
                        </a:solidFill>
                        <a:latin typeface="+mj-lt"/>
                      </a:endParaRPr>
                    </a:p>
                  </a:txBody>
                  <a:tcPr marL="36000" marR="360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59449610"/>
                  </a:ext>
                </a:extLst>
              </a:tr>
              <a:tr h="204531">
                <a:tc>
                  <a:txBody>
                    <a:bodyPr/>
                    <a:lstStyle/>
                    <a:p>
                      <a:pPr algn="l"/>
                      <a:r>
                        <a:rPr lang="en-IN" sz="1400" b="1" dirty="0"/>
                        <a:t>Particulars</a:t>
                      </a:r>
                      <a:endParaRPr lang="en-IN" sz="1400" b="1" dirty="0">
                        <a:latin typeface="+mj-lt"/>
                      </a:endParaRPr>
                    </a:p>
                  </a:txBody>
                  <a:tcPr marL="36000" marR="3600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400" b="1" kern="1200" dirty="0"/>
                        <a:t>Debit</a:t>
                      </a:r>
                      <a:endParaRPr lang="en-IN" sz="1400" b="1" dirty="0">
                        <a:latin typeface="+mj-lt"/>
                      </a:endParaRPr>
                    </a:p>
                  </a:txBody>
                  <a:tcPr marL="36000" marR="3600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400" b="1" dirty="0"/>
                        <a:t>Particulars</a:t>
                      </a:r>
                      <a:endParaRPr lang="en-IN" sz="1400" b="1" dirty="0">
                        <a:latin typeface="+mj-lt"/>
                      </a:endParaRPr>
                    </a:p>
                  </a:txBody>
                  <a:tcPr marL="36000" marR="3600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400" b="1" dirty="0"/>
                        <a:t>Credit</a:t>
                      </a:r>
                      <a:endParaRPr lang="en-IN" sz="1400" b="1" dirty="0">
                        <a:latin typeface="+mj-lt"/>
                      </a:endParaRPr>
                    </a:p>
                  </a:txBody>
                  <a:tcPr marL="36000" marR="3600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706092300"/>
                  </a:ext>
                </a:extLst>
              </a:tr>
              <a:tr h="204531">
                <a:tc gridSpan="4">
                  <a:txBody>
                    <a:bodyPr/>
                    <a:lstStyle/>
                    <a:p>
                      <a:pPr algn="ctr"/>
                      <a:r>
                        <a:rPr lang="en-IN" sz="1400" dirty="0"/>
                        <a:t>Year 1</a:t>
                      </a:r>
                      <a:endParaRPr lang="en-IN" sz="1400" b="1" dirty="0">
                        <a:latin typeface="+mj-lt"/>
                      </a:endParaRPr>
                    </a:p>
                  </a:txBody>
                  <a:tcPr marL="36000" marR="3600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hMerge="1">
                  <a:txBody>
                    <a:bodyPr/>
                    <a:lstStyle/>
                    <a:p>
                      <a:endParaRPr lang="en-IN"/>
                    </a:p>
                  </a:txBody>
                  <a:tcPr/>
                </a:tc>
                <a:tc hMerge="1">
                  <a:txBody>
                    <a:bodyPr/>
                    <a:lstStyle/>
                    <a:p>
                      <a:endParaRPr lang="en-IN" sz="1400" dirty="0">
                        <a:latin typeface="+mj-lt"/>
                      </a:endParaRPr>
                    </a:p>
                  </a:txBody>
                  <a:tcPr marL="78156" marR="78156" marT="39078" marB="3907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algn="ctr"/>
                      <a:endParaRPr lang="en-IN" sz="1400" b="1" dirty="0">
                        <a:latin typeface="+mj-lt"/>
                      </a:endParaRPr>
                    </a:p>
                  </a:txBody>
                  <a:tcPr marL="36000" marR="360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590558463"/>
                  </a:ext>
                </a:extLst>
              </a:tr>
              <a:tr h="204531">
                <a:tc>
                  <a:txBody>
                    <a:bodyPr/>
                    <a:lstStyle/>
                    <a:p>
                      <a:r>
                        <a:rPr lang="en-IN" sz="1400" kern="1200" dirty="0"/>
                        <a:t>To Withdrawal in year 1</a:t>
                      </a:r>
                      <a:endParaRPr lang="en-IN" sz="1400" dirty="0">
                        <a:latin typeface="+mj-lt"/>
                      </a:endParaRPr>
                    </a:p>
                  </a:txBody>
                  <a:tcPr marL="36000" marR="3600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r>
                        <a:rPr lang="en-IN" sz="1400" kern="1200"/>
                        <a:t>3,500</a:t>
                      </a:r>
                      <a:endParaRPr lang="en-IN" sz="1400" dirty="0">
                        <a:latin typeface="+mj-lt"/>
                      </a:endParaRPr>
                    </a:p>
                  </a:txBody>
                  <a:tcPr marL="36000" marR="3600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r>
                        <a:rPr lang="en-IN" sz="1400" dirty="0"/>
                        <a:t>By Opening </a:t>
                      </a:r>
                      <a:r>
                        <a:rPr lang="en-IN" sz="1400" dirty="0" err="1"/>
                        <a:t>b/f</a:t>
                      </a:r>
                      <a:endParaRPr lang="en-IN" sz="1400" dirty="0">
                        <a:latin typeface="+mj-lt"/>
                      </a:endParaRPr>
                    </a:p>
                  </a:txBody>
                  <a:tcPr marL="36000" marR="3600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400" dirty="0"/>
                        <a:t>1,000</a:t>
                      </a:r>
                      <a:endParaRPr lang="en-IN" sz="1400" dirty="0">
                        <a:latin typeface="+mj-lt"/>
                      </a:endParaRPr>
                    </a:p>
                  </a:txBody>
                  <a:tcPr marL="36000" marR="3600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751657324"/>
                  </a:ext>
                </a:extLst>
              </a:tr>
              <a:tr h="204531">
                <a:tc>
                  <a:txBody>
                    <a:bodyPr/>
                    <a:lstStyle/>
                    <a:p>
                      <a:endParaRPr lang="en-IN" sz="1400" dirty="0">
                        <a:latin typeface="+mj-lt"/>
                      </a:endParaRPr>
                    </a:p>
                  </a:txBody>
                  <a:tcPr marL="36000" marR="3600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en-IN" sz="1400" dirty="0">
                        <a:latin typeface="+mj-lt"/>
                      </a:endParaRPr>
                    </a:p>
                  </a:txBody>
                  <a:tcPr marL="36000" marR="3600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r>
                        <a:rPr lang="en-IN" sz="1400" dirty="0"/>
                        <a:t>By X’s share on revaluation of land</a:t>
                      </a:r>
                      <a:endParaRPr lang="en-IN" sz="1400" dirty="0">
                        <a:latin typeface="+mj-lt"/>
                      </a:endParaRPr>
                    </a:p>
                  </a:txBody>
                  <a:tcPr marL="36000" marR="3600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400" dirty="0"/>
                        <a:t>Ignored*</a:t>
                      </a:r>
                      <a:endParaRPr lang="en-IN" sz="1400" dirty="0">
                        <a:latin typeface="+mj-lt"/>
                      </a:endParaRPr>
                    </a:p>
                  </a:txBody>
                  <a:tcPr marL="36000" marR="3600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504438353"/>
                  </a:ext>
                </a:extLst>
              </a:tr>
              <a:tr h="204531">
                <a:tc>
                  <a:txBody>
                    <a:bodyPr/>
                    <a:lstStyle/>
                    <a:p>
                      <a:endParaRPr lang="en-IN" sz="1400" dirty="0">
                        <a:latin typeface="+mj-lt"/>
                      </a:endParaRPr>
                    </a:p>
                  </a:txBody>
                  <a:tcPr marL="36000" marR="3600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en-IN" sz="1400" dirty="0">
                        <a:latin typeface="+mj-lt"/>
                      </a:endParaRPr>
                    </a:p>
                  </a:txBody>
                  <a:tcPr marL="36000" marR="3600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r>
                        <a:rPr lang="en-IN" sz="1400" dirty="0"/>
                        <a:t>By Closing c/f</a:t>
                      </a:r>
                      <a:endParaRPr lang="en-IN" sz="1400" dirty="0">
                        <a:latin typeface="+mj-lt"/>
                      </a:endParaRPr>
                    </a:p>
                  </a:txBody>
                  <a:tcPr marL="36000" marR="3600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400" dirty="0"/>
                        <a:t>2,500</a:t>
                      </a:r>
                      <a:endParaRPr lang="en-IN" sz="1400" dirty="0">
                        <a:latin typeface="+mj-lt"/>
                      </a:endParaRPr>
                    </a:p>
                  </a:txBody>
                  <a:tcPr marL="36000" marR="3600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273085411"/>
                  </a:ext>
                </a:extLst>
              </a:tr>
              <a:tr h="208707">
                <a:tc>
                  <a:txBody>
                    <a:bodyPr/>
                    <a:lstStyle/>
                    <a:p>
                      <a:r>
                        <a:rPr lang="en-US" sz="1400" b="1" dirty="0"/>
                        <a:t>Total </a:t>
                      </a:r>
                      <a:endParaRPr lang="en-IN" sz="1400" b="1" dirty="0">
                        <a:latin typeface="+mj-lt"/>
                      </a:endParaRPr>
                    </a:p>
                  </a:txBody>
                  <a:tcPr marL="36000" marR="3600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r>
                        <a:rPr lang="en-US" sz="1400" b="1" dirty="0"/>
                        <a:t>3,500</a:t>
                      </a:r>
                      <a:endParaRPr lang="en-IN" sz="1400" b="1" dirty="0">
                        <a:latin typeface="+mj-lt"/>
                      </a:endParaRPr>
                    </a:p>
                  </a:txBody>
                  <a:tcPr marL="36000" marR="3600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r>
                        <a:rPr lang="en-US" sz="1400" b="1" dirty="0"/>
                        <a:t>Total </a:t>
                      </a:r>
                      <a:endParaRPr lang="en-IN" sz="1400" b="1" dirty="0">
                        <a:latin typeface="+mj-lt"/>
                      </a:endParaRPr>
                    </a:p>
                  </a:txBody>
                  <a:tcPr marL="36000" marR="3600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marL="0" marR="0" lvl="0" indent="0" algn="l" defTabSz="781538" rtl="0" eaLnBrk="1" fontAlgn="auto" latinLnBrk="0" hangingPunct="1">
                        <a:lnSpc>
                          <a:spcPct val="100000"/>
                        </a:lnSpc>
                        <a:spcBef>
                          <a:spcPts val="0"/>
                        </a:spcBef>
                        <a:spcAft>
                          <a:spcPts val="0"/>
                        </a:spcAft>
                        <a:buClrTx/>
                        <a:buSzTx/>
                        <a:buFontTx/>
                        <a:buNone/>
                        <a:tabLst/>
                        <a:defRPr/>
                      </a:pPr>
                      <a:r>
                        <a:rPr lang="en-US" sz="1400" b="1" kern="1200" dirty="0"/>
                        <a:t>3,500</a:t>
                      </a:r>
                      <a:endParaRPr lang="en-IN" sz="1400" b="1" kern="1200" dirty="0">
                        <a:solidFill>
                          <a:schemeClr val="dk1"/>
                        </a:solidFill>
                        <a:latin typeface="+mn-lt"/>
                        <a:ea typeface="+mn-ea"/>
                        <a:cs typeface="+mn-cs"/>
                      </a:endParaRPr>
                    </a:p>
                  </a:txBody>
                  <a:tcPr marL="36000" marR="3600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051801191"/>
                  </a:ext>
                </a:extLst>
              </a:tr>
              <a:tr h="204531">
                <a:tc gridSpan="4">
                  <a:txBody>
                    <a:bodyPr/>
                    <a:lstStyle/>
                    <a:p>
                      <a:pPr algn="l"/>
                      <a:r>
                        <a:rPr lang="en-IN" sz="1400" dirty="0"/>
                        <a:t>Year 2</a:t>
                      </a:r>
                      <a:endParaRPr lang="en-IN" sz="1400" b="1" dirty="0">
                        <a:latin typeface="+mj-lt"/>
                      </a:endParaRPr>
                    </a:p>
                  </a:txBody>
                  <a:tcPr marL="36000" marR="3600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hMerge="1">
                  <a:txBody>
                    <a:bodyPr/>
                    <a:lstStyle/>
                    <a:p>
                      <a:endParaRPr lang="en-IN"/>
                    </a:p>
                  </a:txBody>
                  <a:tcPr/>
                </a:tc>
                <a:tc hMerge="1">
                  <a:txBody>
                    <a:bodyPr/>
                    <a:lstStyle/>
                    <a:p>
                      <a:endParaRPr lang="en-IN" sz="1400" dirty="0">
                        <a:latin typeface="+mj-lt"/>
                      </a:endParaRPr>
                    </a:p>
                  </a:txBody>
                  <a:tcPr marL="78156" marR="78156" marT="39078" marB="3907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algn="ctr"/>
                      <a:endParaRPr lang="en-IN" sz="1400" b="1" dirty="0">
                        <a:latin typeface="+mj-lt"/>
                      </a:endParaRPr>
                    </a:p>
                  </a:txBody>
                  <a:tcPr marL="36000" marR="360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050659423"/>
                  </a:ext>
                </a:extLst>
              </a:tr>
              <a:tr h="204531">
                <a:tc>
                  <a:txBody>
                    <a:bodyPr/>
                    <a:lstStyle/>
                    <a:p>
                      <a:pPr marL="0" marR="0" lvl="0" indent="0" algn="l" defTabSz="781538" rtl="0" eaLnBrk="1" fontAlgn="auto" latinLnBrk="0" hangingPunct="1">
                        <a:lnSpc>
                          <a:spcPct val="100000"/>
                        </a:lnSpc>
                        <a:spcBef>
                          <a:spcPts val="0"/>
                        </a:spcBef>
                        <a:spcAft>
                          <a:spcPts val="0"/>
                        </a:spcAft>
                        <a:buClrTx/>
                        <a:buSzTx/>
                        <a:buFontTx/>
                        <a:buNone/>
                        <a:tabLst/>
                        <a:defRPr/>
                      </a:pPr>
                      <a:r>
                        <a:rPr lang="en-IN" sz="1400" kern="1200" dirty="0"/>
                        <a:t>To Opening </a:t>
                      </a:r>
                      <a:r>
                        <a:rPr lang="en-IN" sz="1400" kern="1200" dirty="0" err="1"/>
                        <a:t>b/f</a:t>
                      </a:r>
                      <a:endParaRPr lang="en-IN" sz="1400" kern="1200" dirty="0">
                        <a:solidFill>
                          <a:schemeClr val="dk1"/>
                        </a:solidFill>
                        <a:latin typeface="+mj-lt"/>
                        <a:ea typeface="+mn-ea"/>
                        <a:cs typeface="+mn-cs"/>
                      </a:endParaRPr>
                    </a:p>
                  </a:txBody>
                  <a:tcPr marL="36000" marR="3600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marL="0" marR="0" lvl="0" indent="0" algn="l" defTabSz="781538" rtl="0" eaLnBrk="1" fontAlgn="auto" latinLnBrk="0" hangingPunct="1">
                        <a:lnSpc>
                          <a:spcPct val="100000"/>
                        </a:lnSpc>
                        <a:spcBef>
                          <a:spcPts val="0"/>
                        </a:spcBef>
                        <a:spcAft>
                          <a:spcPts val="0"/>
                        </a:spcAft>
                        <a:buClrTx/>
                        <a:buSzTx/>
                        <a:buFontTx/>
                        <a:buNone/>
                        <a:tabLst/>
                        <a:defRPr/>
                      </a:pPr>
                      <a:r>
                        <a:rPr lang="en-US" sz="1400" kern="1200"/>
                        <a:t>2,500</a:t>
                      </a:r>
                      <a:endParaRPr lang="en-IN" sz="1400" kern="1200" dirty="0">
                        <a:solidFill>
                          <a:schemeClr val="dk1"/>
                        </a:solidFill>
                        <a:latin typeface="+mj-lt"/>
                        <a:ea typeface="+mn-ea"/>
                        <a:cs typeface="+mn-cs"/>
                      </a:endParaRPr>
                    </a:p>
                  </a:txBody>
                  <a:tcPr marL="36000" marR="3600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marL="0" marR="0" lvl="0" indent="0" algn="l" defTabSz="781538" rtl="0" eaLnBrk="1" fontAlgn="auto" latinLnBrk="0" hangingPunct="1">
                        <a:lnSpc>
                          <a:spcPct val="100000"/>
                        </a:lnSpc>
                        <a:spcBef>
                          <a:spcPts val="0"/>
                        </a:spcBef>
                        <a:spcAft>
                          <a:spcPts val="0"/>
                        </a:spcAft>
                        <a:buClrTx/>
                        <a:buSzTx/>
                        <a:buFontTx/>
                        <a:buNone/>
                        <a:tabLst/>
                        <a:defRPr/>
                      </a:pPr>
                      <a:r>
                        <a:rPr lang="en-IN" sz="1400" kern="1200" dirty="0"/>
                        <a:t>By P&amp;L account (waiver in year 2)</a:t>
                      </a:r>
                      <a:endParaRPr lang="en-IN" sz="1400" kern="1200" dirty="0">
                        <a:solidFill>
                          <a:schemeClr val="dk1"/>
                        </a:solidFill>
                        <a:latin typeface="+mj-lt"/>
                        <a:ea typeface="+mn-ea"/>
                        <a:cs typeface="+mn-cs"/>
                      </a:endParaRPr>
                    </a:p>
                  </a:txBody>
                  <a:tcPr marL="36000" marR="3600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marL="0" algn="l" defTabSz="914400" rtl="0" eaLnBrk="1" latinLnBrk="0" hangingPunct="1"/>
                      <a:r>
                        <a:rPr lang="en-IN" sz="1400" kern="1200" dirty="0"/>
                        <a:t>500</a:t>
                      </a:r>
                      <a:endParaRPr lang="en-IN" sz="1400" kern="1200" dirty="0">
                        <a:solidFill>
                          <a:schemeClr val="dk1"/>
                        </a:solidFill>
                        <a:latin typeface="+mj-lt"/>
                        <a:ea typeface="+mn-ea"/>
                        <a:cs typeface="+mn-cs"/>
                      </a:endParaRPr>
                    </a:p>
                  </a:txBody>
                  <a:tcPr marL="36000" marR="3600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83398401"/>
                  </a:ext>
                </a:extLst>
              </a:tr>
              <a:tr h="204531">
                <a:tc>
                  <a:txBody>
                    <a:bodyPr/>
                    <a:lstStyle/>
                    <a:p>
                      <a:pPr marL="0" marR="0" lvl="0" indent="0" algn="l" defTabSz="781538" rtl="0" eaLnBrk="1" fontAlgn="auto" latinLnBrk="0" hangingPunct="1">
                        <a:lnSpc>
                          <a:spcPct val="100000"/>
                        </a:lnSpc>
                        <a:spcBef>
                          <a:spcPts val="0"/>
                        </a:spcBef>
                        <a:spcAft>
                          <a:spcPts val="0"/>
                        </a:spcAft>
                        <a:buClrTx/>
                        <a:buSzTx/>
                        <a:buFontTx/>
                        <a:buNone/>
                        <a:tabLst/>
                        <a:defRPr/>
                      </a:pPr>
                      <a:endParaRPr lang="en-IN" sz="1400" kern="1200" dirty="0">
                        <a:solidFill>
                          <a:schemeClr val="dk1"/>
                        </a:solidFill>
                        <a:latin typeface="+mj-lt"/>
                        <a:ea typeface="+mn-ea"/>
                        <a:cs typeface="+mn-cs"/>
                      </a:endParaRPr>
                    </a:p>
                  </a:txBody>
                  <a:tcPr marL="36000" marR="3600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marL="0" marR="0" lvl="0" indent="0" algn="l" defTabSz="781538" rtl="0" eaLnBrk="1" fontAlgn="auto" latinLnBrk="0" hangingPunct="1">
                        <a:lnSpc>
                          <a:spcPct val="100000"/>
                        </a:lnSpc>
                        <a:spcBef>
                          <a:spcPts val="0"/>
                        </a:spcBef>
                        <a:spcAft>
                          <a:spcPts val="0"/>
                        </a:spcAft>
                        <a:buClrTx/>
                        <a:buSzTx/>
                        <a:buFontTx/>
                        <a:buNone/>
                        <a:tabLst/>
                        <a:defRPr/>
                      </a:pPr>
                      <a:endParaRPr lang="en-IN" sz="1400" kern="1200" dirty="0">
                        <a:solidFill>
                          <a:schemeClr val="dk1"/>
                        </a:solidFill>
                        <a:latin typeface="+mj-lt"/>
                        <a:ea typeface="+mn-ea"/>
                        <a:cs typeface="+mn-cs"/>
                      </a:endParaRPr>
                    </a:p>
                  </a:txBody>
                  <a:tcPr marL="36000" marR="3600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r>
                        <a:rPr lang="en-IN" sz="1400" dirty="0"/>
                        <a:t>By Closing c/f</a:t>
                      </a:r>
                      <a:endParaRPr lang="en-IN" sz="1400" dirty="0">
                        <a:latin typeface="+mj-lt"/>
                      </a:endParaRPr>
                    </a:p>
                  </a:txBody>
                  <a:tcPr marL="36000" marR="3600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400" dirty="0"/>
                        <a:t>2,000</a:t>
                      </a:r>
                      <a:endParaRPr lang="en-IN" sz="1400" dirty="0">
                        <a:latin typeface="+mj-lt"/>
                      </a:endParaRPr>
                    </a:p>
                  </a:txBody>
                  <a:tcPr marL="36000" marR="3600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08889635"/>
                  </a:ext>
                </a:extLst>
              </a:tr>
            </a:tbl>
          </a:graphicData>
        </a:graphic>
      </p:graphicFrame>
    </p:spTree>
    <p:extLst>
      <p:ext uri="{BB962C8B-B14F-4D97-AF65-F5344CB8AC3E}">
        <p14:creationId xmlns:p14="http://schemas.microsoft.com/office/powerpoint/2010/main" val="16323220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42EADA-9628-4724-A748-58BB46011B4B}"/>
              </a:ext>
            </a:extLst>
          </p:cNvPr>
          <p:cNvSpPr>
            <a:spLocks noGrp="1"/>
          </p:cNvSpPr>
          <p:nvPr>
            <p:ph type="title"/>
          </p:nvPr>
        </p:nvSpPr>
        <p:spPr/>
        <p:txBody>
          <a:bodyPr vert="horz" lIns="0" tIns="0" rIns="0" bIns="0" rtlCol="0" anchor="ctr" anchorCtr="0">
            <a:noAutofit/>
          </a:bodyPr>
          <a:lstStyle/>
          <a:p>
            <a:r>
              <a:rPr lang="en-IN" sz="3000" dirty="0"/>
              <a:t>Issue 7: Is s.45(4) applicable on receipt by legal representative of deceased partner?</a:t>
            </a:r>
          </a:p>
        </p:txBody>
      </p:sp>
      <p:sp>
        <p:nvSpPr>
          <p:cNvPr id="7" name="Rectangle 6">
            <a:extLst>
              <a:ext uri="{FF2B5EF4-FFF2-40B4-BE49-F238E27FC236}">
                <a16:creationId xmlns:a16="http://schemas.microsoft.com/office/drawing/2014/main" id="{BDD3428E-763D-4074-9479-6D7D41D25E7F}"/>
              </a:ext>
            </a:extLst>
          </p:cNvPr>
          <p:cNvSpPr/>
          <p:nvPr/>
        </p:nvSpPr>
        <p:spPr>
          <a:xfrm>
            <a:off x="567780" y="1858844"/>
            <a:ext cx="804549" cy="384476"/>
          </a:xfrm>
          <a:prstGeom prst="rect">
            <a:avLst/>
          </a:prstGeom>
          <a:no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defTabSz="781538">
              <a:defRPr/>
            </a:pPr>
            <a:r>
              <a:rPr lang="en-US" sz="1709" dirty="0">
                <a:solidFill>
                  <a:srgbClr val="000000"/>
                </a:solidFill>
              </a:rPr>
              <a:t>X</a:t>
            </a:r>
            <a:endParaRPr lang="en-IN" sz="1709" dirty="0">
              <a:solidFill>
                <a:srgbClr val="000000"/>
              </a:solidFill>
            </a:endParaRPr>
          </a:p>
        </p:txBody>
      </p:sp>
      <p:cxnSp>
        <p:nvCxnSpPr>
          <p:cNvPr id="8" name="Straight Connector 7">
            <a:extLst>
              <a:ext uri="{FF2B5EF4-FFF2-40B4-BE49-F238E27FC236}">
                <a16:creationId xmlns:a16="http://schemas.microsoft.com/office/drawing/2014/main" id="{A9275C44-3C7A-4650-904B-3566BB2D935F}"/>
              </a:ext>
            </a:extLst>
          </p:cNvPr>
          <p:cNvCxnSpPr>
            <a:cxnSpLocks/>
          </p:cNvCxnSpPr>
          <p:nvPr/>
        </p:nvCxnSpPr>
        <p:spPr>
          <a:xfrm>
            <a:off x="4204340" y="1155700"/>
            <a:ext cx="0" cy="4741391"/>
          </a:xfrm>
          <a:prstGeom prst="line">
            <a:avLst/>
          </a:prstGeom>
          <a:ln w="9525">
            <a:solidFill>
              <a:schemeClr val="accent1"/>
            </a:solidFill>
            <a:tailEnd type="none"/>
          </a:ln>
        </p:spPr>
        <p:style>
          <a:lnRef idx="1">
            <a:schemeClr val="accent1"/>
          </a:lnRef>
          <a:fillRef idx="0">
            <a:schemeClr val="accent1"/>
          </a:fillRef>
          <a:effectRef idx="0">
            <a:schemeClr val="accent1"/>
          </a:effectRef>
          <a:fontRef idx="minor">
            <a:schemeClr val="tx1"/>
          </a:fontRef>
        </p:style>
      </p:cxnSp>
      <p:sp>
        <p:nvSpPr>
          <p:cNvPr id="9" name="Isosceles Triangle 8">
            <a:extLst>
              <a:ext uri="{FF2B5EF4-FFF2-40B4-BE49-F238E27FC236}">
                <a16:creationId xmlns:a16="http://schemas.microsoft.com/office/drawing/2014/main" id="{C97DDA21-6526-4456-81B1-B50FE7DF3562}"/>
              </a:ext>
            </a:extLst>
          </p:cNvPr>
          <p:cNvSpPr/>
          <p:nvPr/>
        </p:nvSpPr>
        <p:spPr>
          <a:xfrm>
            <a:off x="1372329" y="2669171"/>
            <a:ext cx="1609097" cy="1066602"/>
          </a:xfrm>
          <a:prstGeom prst="triangle">
            <a:avLst/>
          </a:prstGeom>
          <a:solidFill>
            <a:srgbClr val="FFC000"/>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defTabSz="781538">
              <a:defRPr/>
            </a:pPr>
            <a:r>
              <a:rPr lang="en-US" sz="1368" b="1" dirty="0">
                <a:solidFill>
                  <a:srgbClr val="000000"/>
                </a:solidFill>
              </a:rPr>
              <a:t>XYZ PF</a:t>
            </a:r>
            <a:endParaRPr lang="en-IN" sz="1368" b="1" dirty="0">
              <a:solidFill>
                <a:srgbClr val="000000"/>
              </a:solidFill>
            </a:endParaRPr>
          </a:p>
        </p:txBody>
      </p:sp>
      <p:pic>
        <p:nvPicPr>
          <p:cNvPr id="10" name="Graphic 9" descr="User">
            <a:extLst>
              <a:ext uri="{FF2B5EF4-FFF2-40B4-BE49-F238E27FC236}">
                <a16:creationId xmlns:a16="http://schemas.microsoft.com/office/drawing/2014/main" id="{ACC50657-C7D6-4674-9129-1511D8F0724E}"/>
              </a:ext>
            </a:extLst>
          </p:cNvPr>
          <p:cNvPicPr>
            <a:picLocks noChangeAspect="1"/>
          </p:cNvPicPr>
          <p:nvPr/>
        </p:nvPicPr>
        <p:blipFill>
          <a:blip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774664" y="1468063"/>
            <a:ext cx="390781" cy="390781"/>
          </a:xfrm>
          <a:prstGeom prst="rect">
            <a:avLst/>
          </a:prstGeom>
        </p:spPr>
      </p:pic>
      <p:sp>
        <p:nvSpPr>
          <p:cNvPr id="11" name="Rectangle 10">
            <a:extLst>
              <a:ext uri="{FF2B5EF4-FFF2-40B4-BE49-F238E27FC236}">
                <a16:creationId xmlns:a16="http://schemas.microsoft.com/office/drawing/2014/main" id="{4EFADAD0-E468-4D11-879E-7A389867C1CC}"/>
              </a:ext>
            </a:extLst>
          </p:cNvPr>
          <p:cNvSpPr/>
          <p:nvPr/>
        </p:nvSpPr>
        <p:spPr>
          <a:xfrm>
            <a:off x="2945270" y="1815351"/>
            <a:ext cx="804549" cy="384476"/>
          </a:xfrm>
          <a:prstGeom prst="rect">
            <a:avLst/>
          </a:prstGeom>
          <a:no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defTabSz="781538">
              <a:defRPr/>
            </a:pPr>
            <a:r>
              <a:rPr lang="en-US" sz="1709" dirty="0">
                <a:solidFill>
                  <a:srgbClr val="000000"/>
                </a:solidFill>
              </a:rPr>
              <a:t>Z</a:t>
            </a:r>
            <a:endParaRPr lang="en-IN" sz="1709" dirty="0">
              <a:solidFill>
                <a:srgbClr val="000000"/>
              </a:solidFill>
            </a:endParaRPr>
          </a:p>
        </p:txBody>
      </p:sp>
      <p:pic>
        <p:nvPicPr>
          <p:cNvPr id="12" name="Graphic 11" descr="User">
            <a:extLst>
              <a:ext uri="{FF2B5EF4-FFF2-40B4-BE49-F238E27FC236}">
                <a16:creationId xmlns:a16="http://schemas.microsoft.com/office/drawing/2014/main" id="{E7A6D081-DEF6-4711-8FCC-759CF91FF55A}"/>
              </a:ext>
            </a:extLst>
          </p:cNvPr>
          <p:cNvPicPr>
            <a:picLocks noChangeAspect="1"/>
          </p:cNvPicPr>
          <p:nvPr/>
        </p:nvPicPr>
        <p:blipFill>
          <a:blip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3152154" y="1424569"/>
            <a:ext cx="390781" cy="390781"/>
          </a:xfrm>
          <a:prstGeom prst="rect">
            <a:avLst/>
          </a:prstGeom>
        </p:spPr>
      </p:pic>
      <p:sp>
        <p:nvSpPr>
          <p:cNvPr id="13" name="Freeform: Shape 12">
            <a:extLst>
              <a:ext uri="{FF2B5EF4-FFF2-40B4-BE49-F238E27FC236}">
                <a16:creationId xmlns:a16="http://schemas.microsoft.com/office/drawing/2014/main" id="{F77C73FB-A28D-43B6-8F42-6529B202E587}"/>
              </a:ext>
            </a:extLst>
          </p:cNvPr>
          <p:cNvSpPr/>
          <p:nvPr/>
        </p:nvSpPr>
        <p:spPr>
          <a:xfrm>
            <a:off x="919483" y="2199055"/>
            <a:ext cx="937874" cy="855120"/>
          </a:xfrm>
          <a:custGeom>
            <a:avLst/>
            <a:gdLst>
              <a:gd name="connsiteX0" fmla="*/ 0 w 1097280"/>
              <a:gd name="connsiteY0" fmla="*/ 0 h 1000461"/>
              <a:gd name="connsiteX1" fmla="*/ 0 w 1097280"/>
              <a:gd name="connsiteY1" fmla="*/ 1000461 h 1000461"/>
              <a:gd name="connsiteX2" fmla="*/ 1097280 w 1097280"/>
              <a:gd name="connsiteY2" fmla="*/ 1000461 h 1000461"/>
            </a:gdLst>
            <a:ahLst/>
            <a:cxnLst>
              <a:cxn ang="0">
                <a:pos x="connsiteX0" y="connsiteY0"/>
              </a:cxn>
              <a:cxn ang="0">
                <a:pos x="connsiteX1" y="connsiteY1"/>
              </a:cxn>
              <a:cxn ang="0">
                <a:pos x="connsiteX2" y="connsiteY2"/>
              </a:cxn>
            </a:cxnLst>
            <a:rect l="l" t="t" r="r" b="b"/>
            <a:pathLst>
              <a:path w="1097280" h="1000461">
                <a:moveTo>
                  <a:pt x="0" y="0"/>
                </a:moveTo>
                <a:lnTo>
                  <a:pt x="0" y="1000461"/>
                </a:lnTo>
                <a:lnTo>
                  <a:pt x="1097280" y="1000461"/>
                </a:lnTo>
              </a:path>
            </a:pathLst>
          </a:custGeom>
          <a:noFill/>
          <a:ln w="19050">
            <a:solidFill>
              <a:schemeClr val="tx1"/>
            </a:solidFill>
            <a:headEnd type="none" w="med" len="med"/>
            <a:tailEnd type="arrow"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781538">
              <a:defRPr/>
            </a:pPr>
            <a:endParaRPr lang="en-IN" sz="1538">
              <a:solidFill>
                <a:srgbClr val="808080"/>
              </a:solidFill>
            </a:endParaRPr>
          </a:p>
        </p:txBody>
      </p:sp>
      <p:sp>
        <p:nvSpPr>
          <p:cNvPr id="14" name="Freeform: Shape 13">
            <a:extLst>
              <a:ext uri="{FF2B5EF4-FFF2-40B4-BE49-F238E27FC236}">
                <a16:creationId xmlns:a16="http://schemas.microsoft.com/office/drawing/2014/main" id="{F1757F5F-8273-4451-BD0A-ACEA4DB2516B}"/>
              </a:ext>
            </a:extLst>
          </p:cNvPr>
          <p:cNvSpPr/>
          <p:nvPr/>
        </p:nvSpPr>
        <p:spPr>
          <a:xfrm rot="16200000">
            <a:off x="2459621" y="2172646"/>
            <a:ext cx="937874" cy="855120"/>
          </a:xfrm>
          <a:custGeom>
            <a:avLst/>
            <a:gdLst>
              <a:gd name="connsiteX0" fmla="*/ 0 w 1097280"/>
              <a:gd name="connsiteY0" fmla="*/ 0 h 1000461"/>
              <a:gd name="connsiteX1" fmla="*/ 0 w 1097280"/>
              <a:gd name="connsiteY1" fmla="*/ 1000461 h 1000461"/>
              <a:gd name="connsiteX2" fmla="*/ 1097280 w 1097280"/>
              <a:gd name="connsiteY2" fmla="*/ 1000461 h 1000461"/>
            </a:gdLst>
            <a:ahLst/>
            <a:cxnLst>
              <a:cxn ang="0">
                <a:pos x="connsiteX0" y="connsiteY0"/>
              </a:cxn>
              <a:cxn ang="0">
                <a:pos x="connsiteX1" y="connsiteY1"/>
              </a:cxn>
              <a:cxn ang="0">
                <a:pos x="connsiteX2" y="connsiteY2"/>
              </a:cxn>
            </a:cxnLst>
            <a:rect l="l" t="t" r="r" b="b"/>
            <a:pathLst>
              <a:path w="1097280" h="1000461">
                <a:moveTo>
                  <a:pt x="0" y="0"/>
                </a:moveTo>
                <a:lnTo>
                  <a:pt x="0" y="1000461"/>
                </a:lnTo>
                <a:lnTo>
                  <a:pt x="1097280" y="1000461"/>
                </a:lnTo>
              </a:path>
            </a:pathLst>
          </a:custGeom>
          <a:noFill/>
          <a:ln w="19050">
            <a:solidFill>
              <a:schemeClr val="tx1"/>
            </a:solidFill>
            <a:headEnd type="arrow"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781538">
              <a:defRPr/>
            </a:pPr>
            <a:endParaRPr lang="en-IN" sz="1538">
              <a:solidFill>
                <a:srgbClr val="808080"/>
              </a:solidFill>
            </a:endParaRPr>
          </a:p>
        </p:txBody>
      </p:sp>
      <p:graphicFrame>
        <p:nvGraphicFramePr>
          <p:cNvPr id="15" name="Table 17">
            <a:extLst>
              <a:ext uri="{FF2B5EF4-FFF2-40B4-BE49-F238E27FC236}">
                <a16:creationId xmlns:a16="http://schemas.microsoft.com/office/drawing/2014/main" id="{099E962C-6D20-4C44-BF10-A30750E83905}"/>
              </a:ext>
            </a:extLst>
          </p:cNvPr>
          <p:cNvGraphicFramePr>
            <a:graphicFrameLocks noGrp="1"/>
          </p:cNvGraphicFramePr>
          <p:nvPr>
            <p:extLst>
              <p:ext uri="{D42A27DB-BD31-4B8C-83A1-F6EECF244321}">
                <p14:modId xmlns:p14="http://schemas.microsoft.com/office/powerpoint/2010/main" val="1780386570"/>
              </p:ext>
            </p:extLst>
          </p:nvPr>
        </p:nvGraphicFramePr>
        <p:xfrm>
          <a:off x="457202" y="4038582"/>
          <a:ext cx="3660628" cy="1772744"/>
        </p:xfrm>
        <a:graphic>
          <a:graphicData uri="http://schemas.openxmlformats.org/drawingml/2006/table">
            <a:tbl>
              <a:tblPr firstRow="1" bandRow="1">
                <a:tableStyleId>{8A107856-5554-42FB-B03E-39F5DBC370BA}</a:tableStyleId>
              </a:tblPr>
              <a:tblGrid>
                <a:gridCol w="929031">
                  <a:extLst>
                    <a:ext uri="{9D8B030D-6E8A-4147-A177-3AD203B41FA5}">
                      <a16:colId xmlns:a16="http://schemas.microsoft.com/office/drawing/2014/main" val="2405554510"/>
                    </a:ext>
                  </a:extLst>
                </a:gridCol>
                <a:gridCol w="767371">
                  <a:extLst>
                    <a:ext uri="{9D8B030D-6E8A-4147-A177-3AD203B41FA5}">
                      <a16:colId xmlns:a16="http://schemas.microsoft.com/office/drawing/2014/main" val="1471756281"/>
                    </a:ext>
                  </a:extLst>
                </a:gridCol>
                <a:gridCol w="1129218">
                  <a:extLst>
                    <a:ext uri="{9D8B030D-6E8A-4147-A177-3AD203B41FA5}">
                      <a16:colId xmlns:a16="http://schemas.microsoft.com/office/drawing/2014/main" val="3762989753"/>
                    </a:ext>
                  </a:extLst>
                </a:gridCol>
                <a:gridCol w="835008">
                  <a:extLst>
                    <a:ext uri="{9D8B030D-6E8A-4147-A177-3AD203B41FA5}">
                      <a16:colId xmlns:a16="http://schemas.microsoft.com/office/drawing/2014/main" val="4201132721"/>
                    </a:ext>
                  </a:extLst>
                </a:gridCol>
              </a:tblGrid>
              <a:tr h="316967">
                <a:tc gridSpan="4">
                  <a:txBody>
                    <a:bodyPr/>
                    <a:lstStyle/>
                    <a:p>
                      <a:pPr algn="ctr"/>
                      <a:r>
                        <a:rPr lang="en-US" sz="1400" dirty="0"/>
                        <a:t>Indicative balance sheet </a:t>
                      </a:r>
                      <a:endParaRPr lang="en-IN" sz="1400" b="1" dirty="0">
                        <a:solidFill>
                          <a:schemeClr val="tx1"/>
                        </a:solidFill>
                        <a:latin typeface="+mn-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hMerge="1">
                  <a:txBody>
                    <a:bodyPr/>
                    <a:lstStyle/>
                    <a:p>
                      <a:endParaRPr lang="en-IN" dirty="0"/>
                    </a:p>
                  </a:txBody>
                  <a:tcPr/>
                </a:tc>
                <a:tc hMerge="1">
                  <a:txBody>
                    <a:bodyPr/>
                    <a:lstStyle/>
                    <a:p>
                      <a:endParaRPr lang="en-IN" dirty="0"/>
                    </a:p>
                  </a:txBody>
                  <a:tcPr/>
                </a:tc>
                <a:tc hMerge="1">
                  <a:txBody>
                    <a:bodyPr/>
                    <a:lstStyle/>
                    <a:p>
                      <a:endParaRPr lang="en-IN" dirty="0"/>
                    </a:p>
                  </a:txBody>
                  <a:tcPr/>
                </a:tc>
                <a:extLst>
                  <a:ext uri="{0D108BD9-81ED-4DB2-BD59-A6C34878D82A}">
                    <a16:rowId xmlns:a16="http://schemas.microsoft.com/office/drawing/2014/main" val="3559449610"/>
                  </a:ext>
                </a:extLst>
              </a:tr>
              <a:tr h="442885">
                <a:tc>
                  <a:txBody>
                    <a:bodyPr/>
                    <a:lstStyle/>
                    <a:p>
                      <a:r>
                        <a:rPr lang="en-US" sz="1400" dirty="0"/>
                        <a:t>X Capital </a:t>
                      </a:r>
                      <a:endParaRPr lang="en-IN" sz="1400" dirty="0">
                        <a:latin typeface="+mn-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marL="0" algn="r" defTabSz="914400" rtl="0" eaLnBrk="1" latinLnBrk="0" hangingPunct="1"/>
                      <a:r>
                        <a:rPr lang="en-US" sz="1400" kern="1200" dirty="0"/>
                        <a:t>1,000</a:t>
                      </a:r>
                      <a:endParaRPr lang="en-IN" sz="1400" kern="1200" dirty="0">
                        <a:solidFill>
                          <a:schemeClr val="dk1"/>
                        </a:solidFill>
                        <a:latin typeface="+mn-lt"/>
                        <a:ea typeface="+mn-ea"/>
                        <a:cs typeface="+mn-cs"/>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r>
                        <a:rPr lang="en-US" sz="1400" dirty="0"/>
                        <a:t>Land (FMV 9,000)</a:t>
                      </a:r>
                      <a:endParaRPr lang="en-IN" sz="1400" dirty="0">
                        <a:latin typeface="+mn-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r"/>
                      <a:r>
                        <a:rPr lang="en-US" sz="1400" dirty="0"/>
                        <a:t>3,000</a:t>
                      </a:r>
                      <a:endParaRPr lang="en-IN" sz="1400" dirty="0">
                        <a:latin typeface="+mn-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83398401"/>
                  </a:ext>
                </a:extLst>
              </a:tr>
              <a:tr h="316967">
                <a:tc>
                  <a:txBody>
                    <a:bodyPr/>
                    <a:lstStyle/>
                    <a:p>
                      <a:r>
                        <a:rPr lang="en-US" sz="1400" dirty="0"/>
                        <a:t>Y Capital </a:t>
                      </a:r>
                      <a:endParaRPr lang="en-IN" sz="1400" dirty="0">
                        <a:latin typeface="+mn-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r"/>
                      <a:r>
                        <a:rPr lang="en-US" sz="1400" dirty="0"/>
                        <a:t>1,000</a:t>
                      </a:r>
                      <a:endParaRPr lang="en-IN" sz="1400" dirty="0">
                        <a:latin typeface="+mn-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en-IN" sz="1400" dirty="0">
                        <a:latin typeface="+mn-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r"/>
                      <a:endParaRPr lang="en-IN" sz="1400" dirty="0">
                        <a:latin typeface="+mn-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605612241"/>
                  </a:ext>
                </a:extLst>
              </a:tr>
              <a:tr h="316967">
                <a:tc>
                  <a:txBody>
                    <a:bodyPr/>
                    <a:lstStyle/>
                    <a:p>
                      <a:r>
                        <a:rPr lang="en-US" sz="1400" dirty="0"/>
                        <a:t>Z Capital </a:t>
                      </a:r>
                      <a:endParaRPr lang="en-IN" sz="1400" dirty="0">
                        <a:latin typeface="+mn-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r"/>
                      <a:r>
                        <a:rPr lang="en-US" sz="1400" dirty="0"/>
                        <a:t>1,000</a:t>
                      </a:r>
                      <a:endParaRPr lang="en-IN" sz="1400" dirty="0">
                        <a:latin typeface="+mn-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en-IN" sz="1400" dirty="0">
                        <a:latin typeface="+mn-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r"/>
                      <a:endParaRPr lang="en-IN" sz="1400" dirty="0">
                        <a:latin typeface="+mn-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789916417"/>
                  </a:ext>
                </a:extLst>
              </a:tr>
              <a:tr h="316967">
                <a:tc>
                  <a:txBody>
                    <a:bodyPr/>
                    <a:lstStyle/>
                    <a:p>
                      <a:r>
                        <a:rPr lang="en-US" sz="1400" b="1" dirty="0"/>
                        <a:t>Total </a:t>
                      </a:r>
                      <a:endParaRPr lang="en-IN" sz="1400" b="1" dirty="0">
                        <a:latin typeface="+mn-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r"/>
                      <a:r>
                        <a:rPr lang="en-US" sz="1400" b="1" dirty="0"/>
                        <a:t>3,000</a:t>
                      </a:r>
                      <a:endParaRPr lang="en-IN" sz="1400" b="1" dirty="0">
                        <a:latin typeface="+mn-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r>
                        <a:rPr lang="en-US" sz="1400" b="1" dirty="0"/>
                        <a:t>Total </a:t>
                      </a:r>
                      <a:endParaRPr lang="en-IN" sz="1400" b="1" dirty="0">
                        <a:latin typeface="+mn-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r"/>
                      <a:r>
                        <a:rPr lang="en-US" sz="1400" b="1" dirty="0"/>
                        <a:t>3,000</a:t>
                      </a:r>
                      <a:endParaRPr lang="en-IN" sz="1400" b="1" dirty="0">
                        <a:latin typeface="+mn-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191051555"/>
                  </a:ext>
                </a:extLst>
              </a:tr>
            </a:tbl>
          </a:graphicData>
        </a:graphic>
      </p:graphicFrame>
      <p:sp>
        <p:nvSpPr>
          <p:cNvPr id="16" name="Rectangle 15">
            <a:extLst>
              <a:ext uri="{FF2B5EF4-FFF2-40B4-BE49-F238E27FC236}">
                <a16:creationId xmlns:a16="http://schemas.microsoft.com/office/drawing/2014/main" id="{174255AD-EF14-4D99-8D81-73899785B58D}"/>
              </a:ext>
            </a:extLst>
          </p:cNvPr>
          <p:cNvSpPr/>
          <p:nvPr/>
        </p:nvSpPr>
        <p:spPr>
          <a:xfrm>
            <a:off x="1818419" y="1815351"/>
            <a:ext cx="804549" cy="384476"/>
          </a:xfrm>
          <a:prstGeom prst="rect">
            <a:avLst/>
          </a:prstGeom>
          <a:no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defTabSz="781538">
              <a:defRPr/>
            </a:pPr>
            <a:r>
              <a:rPr lang="en-US" sz="1709" dirty="0">
                <a:solidFill>
                  <a:srgbClr val="000000"/>
                </a:solidFill>
              </a:rPr>
              <a:t>Y</a:t>
            </a:r>
            <a:endParaRPr lang="en-IN" sz="1709" dirty="0">
              <a:solidFill>
                <a:srgbClr val="000000"/>
              </a:solidFill>
            </a:endParaRPr>
          </a:p>
        </p:txBody>
      </p:sp>
      <p:pic>
        <p:nvPicPr>
          <p:cNvPr id="17" name="Graphic 16" descr="User">
            <a:extLst>
              <a:ext uri="{FF2B5EF4-FFF2-40B4-BE49-F238E27FC236}">
                <a16:creationId xmlns:a16="http://schemas.microsoft.com/office/drawing/2014/main" id="{0C40DC6E-2E23-45F0-9CCD-A857D2E9436F}"/>
              </a:ext>
            </a:extLst>
          </p:cNvPr>
          <p:cNvPicPr>
            <a:picLocks noChangeAspect="1"/>
          </p:cNvPicPr>
          <p:nvPr/>
        </p:nvPicPr>
        <p:blipFill>
          <a:blip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2025303" y="1424569"/>
            <a:ext cx="390781" cy="390781"/>
          </a:xfrm>
          <a:prstGeom prst="rect">
            <a:avLst/>
          </a:prstGeom>
        </p:spPr>
      </p:pic>
      <p:cxnSp>
        <p:nvCxnSpPr>
          <p:cNvPr id="18" name="Straight Arrow Connector 17">
            <a:extLst>
              <a:ext uri="{FF2B5EF4-FFF2-40B4-BE49-F238E27FC236}">
                <a16:creationId xmlns:a16="http://schemas.microsoft.com/office/drawing/2014/main" id="{F70C628A-CA98-494D-9EFF-297A7CF44378}"/>
              </a:ext>
            </a:extLst>
          </p:cNvPr>
          <p:cNvCxnSpPr>
            <a:cxnSpLocks/>
          </p:cNvCxnSpPr>
          <p:nvPr/>
        </p:nvCxnSpPr>
        <p:spPr>
          <a:xfrm>
            <a:off x="2220694" y="2241201"/>
            <a:ext cx="0" cy="425851"/>
          </a:xfrm>
          <a:prstGeom prst="straightConnector1">
            <a:avLst/>
          </a:prstGeom>
          <a:ln w="19050">
            <a:solidFill>
              <a:schemeClr val="tx1"/>
            </a:solidFill>
            <a:tailEnd type="triangle"/>
          </a:ln>
        </p:spPr>
        <p:style>
          <a:lnRef idx="1">
            <a:schemeClr val="dk1"/>
          </a:lnRef>
          <a:fillRef idx="0">
            <a:schemeClr val="dk1"/>
          </a:fillRef>
          <a:effectRef idx="0">
            <a:schemeClr val="dk1"/>
          </a:effectRef>
          <a:fontRef idx="minor">
            <a:schemeClr val="tx1"/>
          </a:fontRef>
        </p:style>
      </p:cxnSp>
      <p:sp>
        <p:nvSpPr>
          <p:cNvPr id="19" name="Multiplication Sign 18">
            <a:extLst>
              <a:ext uri="{FF2B5EF4-FFF2-40B4-BE49-F238E27FC236}">
                <a16:creationId xmlns:a16="http://schemas.microsoft.com/office/drawing/2014/main" id="{0DD45603-BEF4-4BFE-A13A-153982D4DEE1}"/>
              </a:ext>
            </a:extLst>
          </p:cNvPr>
          <p:cNvSpPr/>
          <p:nvPr/>
        </p:nvSpPr>
        <p:spPr>
          <a:xfrm>
            <a:off x="682141" y="2458776"/>
            <a:ext cx="474684" cy="384475"/>
          </a:xfrm>
          <a:prstGeom prst="mathMultiply">
            <a:avLst/>
          </a:prstGeom>
          <a:solidFill>
            <a:srgbClr val="FF0000"/>
          </a:solidFill>
          <a:ln w="952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endParaRPr lang="en-IN" sz="1200" dirty="0">
              <a:solidFill>
                <a:schemeClr val="tx1"/>
              </a:solidFill>
            </a:endParaRPr>
          </a:p>
        </p:txBody>
      </p:sp>
      <p:sp>
        <p:nvSpPr>
          <p:cNvPr id="20" name="Content Placeholder 2">
            <a:extLst>
              <a:ext uri="{FF2B5EF4-FFF2-40B4-BE49-F238E27FC236}">
                <a16:creationId xmlns:a16="http://schemas.microsoft.com/office/drawing/2014/main" id="{D048D410-A5C8-4C36-9E4E-54801B87031F}"/>
              </a:ext>
            </a:extLst>
          </p:cNvPr>
          <p:cNvSpPr>
            <a:spLocks noGrp="1"/>
          </p:cNvSpPr>
          <p:nvPr>
            <p:ph idx="1"/>
          </p:nvPr>
        </p:nvSpPr>
        <p:spPr>
          <a:xfrm>
            <a:off x="4279005" y="1155700"/>
            <a:ext cx="4383616" cy="5270595"/>
          </a:xfrm>
        </p:spPr>
        <p:txBody>
          <a:bodyPr>
            <a:normAutofit/>
          </a:bodyPr>
          <a:lstStyle/>
          <a:p>
            <a:pPr lvl="0">
              <a:lnSpc>
                <a:spcPct val="114000"/>
              </a:lnSpc>
              <a:spcAft>
                <a:spcPts val="600"/>
              </a:spcAft>
              <a:buClr>
                <a:schemeClr val="tx1"/>
              </a:buClr>
            </a:pPr>
            <a:r>
              <a:rPr lang="en-US" sz="1500" dirty="0"/>
              <a:t>XYZ PF has 3 partners having equal PSR and equal capital contribution</a:t>
            </a:r>
            <a:endParaRPr lang="en-IN" sz="1500" dirty="0"/>
          </a:p>
          <a:p>
            <a:pPr lvl="0">
              <a:lnSpc>
                <a:spcPct val="114000"/>
              </a:lnSpc>
              <a:spcAft>
                <a:spcPts val="600"/>
              </a:spcAft>
              <a:buClr>
                <a:schemeClr val="tx1"/>
              </a:buClr>
            </a:pPr>
            <a:r>
              <a:rPr lang="en-US" sz="1500" dirty="0"/>
              <a:t>Partner X expires</a:t>
            </a:r>
          </a:p>
          <a:p>
            <a:pPr lvl="0">
              <a:lnSpc>
                <a:spcPct val="114000"/>
              </a:lnSpc>
              <a:spcAft>
                <a:spcPts val="600"/>
              </a:spcAft>
              <a:buClr>
                <a:schemeClr val="tx1"/>
              </a:buClr>
            </a:pPr>
            <a:r>
              <a:rPr lang="en-US" sz="1500" dirty="0"/>
              <a:t>As per partnership deed, account of deceased partner X is to be settled at fair value in </a:t>
            </a:r>
            <a:r>
              <a:rPr lang="en-US" sz="1500" dirty="0" err="1"/>
              <a:t>favour</a:t>
            </a:r>
            <a:r>
              <a:rPr lang="en-US" sz="1500" dirty="0"/>
              <a:t> of his legal heir  without admitting him as partner</a:t>
            </a:r>
          </a:p>
          <a:p>
            <a:pPr lvl="0">
              <a:lnSpc>
                <a:spcPct val="114000"/>
              </a:lnSpc>
              <a:spcAft>
                <a:spcPts val="600"/>
              </a:spcAft>
              <a:buClr>
                <a:schemeClr val="tx1"/>
              </a:buClr>
            </a:pPr>
            <a:r>
              <a:rPr lang="en-US" sz="1500" dirty="0"/>
              <a:t>Continuing partners Y and Z bring in cash for payment to legal heir of X</a:t>
            </a:r>
          </a:p>
          <a:p>
            <a:pPr lvl="0">
              <a:lnSpc>
                <a:spcPct val="114000"/>
              </a:lnSpc>
              <a:spcAft>
                <a:spcPts val="600"/>
              </a:spcAft>
              <a:buClr>
                <a:schemeClr val="tx1"/>
              </a:buClr>
            </a:pPr>
            <a:r>
              <a:rPr lang="en-IN" sz="1500" dirty="0"/>
              <a:t>While there is no dispute that death of partner gives rise to reconstitution of the firm; limited issue is whether s.45(4) gets triggered when the legal heir receives settlement of deceased partner’s capital account. </a:t>
            </a:r>
          </a:p>
          <a:p>
            <a:pPr lvl="0">
              <a:lnSpc>
                <a:spcPct val="114000"/>
              </a:lnSpc>
              <a:spcAft>
                <a:spcPts val="600"/>
              </a:spcAft>
              <a:buClr>
                <a:schemeClr val="tx1"/>
              </a:buClr>
            </a:pPr>
            <a:r>
              <a:rPr lang="en-IN" sz="1500" dirty="0"/>
              <a:t>S, 45(4) states ‘where </a:t>
            </a:r>
            <a:r>
              <a:rPr lang="en-IN" sz="1500" b="1" dirty="0"/>
              <a:t>a specified person receives </a:t>
            </a:r>
            <a:r>
              <a:rPr lang="en-IN" sz="1500" dirty="0"/>
              <a:t>money………from specified entity…’</a:t>
            </a:r>
          </a:p>
          <a:p>
            <a:pPr lvl="0">
              <a:lnSpc>
                <a:spcPct val="114000"/>
              </a:lnSpc>
              <a:spcAft>
                <a:spcPts val="600"/>
              </a:spcAft>
              <a:buClr>
                <a:schemeClr val="tx1"/>
              </a:buClr>
            </a:pPr>
            <a:r>
              <a:rPr lang="en-IN" sz="1500" dirty="0"/>
              <a:t>‘Specified person’ is defined to mean </a:t>
            </a:r>
            <a:r>
              <a:rPr lang="en-IN" sz="1500" b="1" dirty="0"/>
              <a:t>a person who is partner of a firm</a:t>
            </a:r>
            <a:r>
              <a:rPr lang="en-IN" sz="1500" dirty="0"/>
              <a:t>…..</a:t>
            </a:r>
          </a:p>
        </p:txBody>
      </p:sp>
    </p:spTree>
    <p:extLst>
      <p:ext uri="{BB962C8B-B14F-4D97-AF65-F5344CB8AC3E}">
        <p14:creationId xmlns:p14="http://schemas.microsoft.com/office/powerpoint/2010/main" val="36874830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42EADA-9628-4724-A748-58BB46011B4B}"/>
              </a:ext>
            </a:extLst>
          </p:cNvPr>
          <p:cNvSpPr>
            <a:spLocks noGrp="1"/>
          </p:cNvSpPr>
          <p:nvPr>
            <p:ph type="title"/>
          </p:nvPr>
        </p:nvSpPr>
        <p:spPr/>
        <p:txBody>
          <a:bodyPr vert="horz" lIns="0" tIns="0" rIns="0" bIns="0" rtlCol="0" anchor="ctr" anchorCtr="0">
            <a:noAutofit/>
          </a:bodyPr>
          <a:lstStyle/>
          <a:p>
            <a:r>
              <a:rPr lang="en-IN" sz="3000" dirty="0"/>
              <a:t>Issue 7: Is s.45(4) applicable on receipt by legal representative of deceased partner?</a:t>
            </a:r>
          </a:p>
        </p:txBody>
      </p:sp>
      <p:sp>
        <p:nvSpPr>
          <p:cNvPr id="3" name="Content Placeholder 2">
            <a:extLst>
              <a:ext uri="{FF2B5EF4-FFF2-40B4-BE49-F238E27FC236}">
                <a16:creationId xmlns:a16="http://schemas.microsoft.com/office/drawing/2014/main" id="{C010EB84-EE3C-4930-BED3-BCEBEECBAF6D}"/>
              </a:ext>
            </a:extLst>
          </p:cNvPr>
          <p:cNvSpPr>
            <a:spLocks noGrp="1"/>
          </p:cNvSpPr>
          <p:nvPr>
            <p:ph idx="1"/>
          </p:nvPr>
        </p:nvSpPr>
        <p:spPr>
          <a:xfrm>
            <a:off x="457197" y="1139330"/>
            <a:ext cx="8229604" cy="4072750"/>
          </a:xfrm>
        </p:spPr>
        <p:txBody>
          <a:bodyPr>
            <a:normAutofit/>
          </a:bodyPr>
          <a:lstStyle/>
          <a:p>
            <a:pPr lvl="0">
              <a:lnSpc>
                <a:spcPct val="114000"/>
              </a:lnSpc>
              <a:spcAft>
                <a:spcPts val="600"/>
              </a:spcAft>
              <a:buClr>
                <a:schemeClr val="tx1"/>
              </a:buClr>
            </a:pPr>
            <a:r>
              <a:rPr lang="en-IN" sz="1400" b="1" dirty="0"/>
              <a:t>View 1:- S.45(4) applies</a:t>
            </a:r>
          </a:p>
          <a:p>
            <a:pPr lvl="1">
              <a:lnSpc>
                <a:spcPct val="114000"/>
              </a:lnSpc>
              <a:spcAft>
                <a:spcPts val="600"/>
              </a:spcAft>
              <a:buClr>
                <a:schemeClr val="tx1"/>
              </a:buClr>
            </a:pPr>
            <a:r>
              <a:rPr lang="en-IN" sz="1200" dirty="0"/>
              <a:t>Legal heir steps into shoes of deceased partner - payment is made to legal heir pursuant to right conferred on deceased partner in terms of partnership deed </a:t>
            </a:r>
          </a:p>
          <a:p>
            <a:pPr lvl="1">
              <a:lnSpc>
                <a:spcPct val="114000"/>
              </a:lnSpc>
              <a:spcAft>
                <a:spcPts val="600"/>
              </a:spcAft>
              <a:buClr>
                <a:schemeClr val="tx1"/>
              </a:buClr>
            </a:pPr>
            <a:r>
              <a:rPr lang="en-IN" sz="1200" dirty="0"/>
              <a:t>Concept of ‘substituted </a:t>
            </a:r>
            <a:r>
              <a:rPr lang="en-IN" sz="1200" dirty="0" err="1"/>
              <a:t>assessee</a:t>
            </a:r>
            <a:r>
              <a:rPr lang="en-IN" sz="1200" dirty="0"/>
              <a:t>’ enshrined in s.49(1) of ITL – to also be read into s.45(4)</a:t>
            </a:r>
          </a:p>
          <a:p>
            <a:pPr lvl="1">
              <a:lnSpc>
                <a:spcPct val="114000"/>
              </a:lnSpc>
              <a:spcAft>
                <a:spcPts val="600"/>
              </a:spcAft>
              <a:buClr>
                <a:schemeClr val="tx1"/>
              </a:buClr>
            </a:pPr>
            <a:r>
              <a:rPr lang="en-IN" sz="1200" dirty="0"/>
              <a:t>C.V. Ramanathan v. CIT [1980] 125 ITR 191 (Madras) – exemption u/s. 54 allowed to deceased taxpayer even where the investment in new house was made by son of deceased taxpayer</a:t>
            </a:r>
          </a:p>
          <a:p>
            <a:pPr lvl="0">
              <a:lnSpc>
                <a:spcPct val="114000"/>
              </a:lnSpc>
              <a:spcAft>
                <a:spcPts val="600"/>
              </a:spcAft>
              <a:buClr>
                <a:schemeClr val="tx1"/>
              </a:buClr>
            </a:pPr>
            <a:r>
              <a:rPr lang="en-IN" sz="1400" b="1" dirty="0"/>
              <a:t>View 2:- S.45(4) does not apply</a:t>
            </a:r>
          </a:p>
          <a:p>
            <a:pPr lvl="1">
              <a:lnSpc>
                <a:spcPct val="114000"/>
              </a:lnSpc>
              <a:spcAft>
                <a:spcPts val="600"/>
              </a:spcAft>
              <a:buClr>
                <a:schemeClr val="tx1"/>
              </a:buClr>
            </a:pPr>
            <a:r>
              <a:rPr lang="en-IN" sz="1200" dirty="0"/>
              <a:t>Legal heir was never admitted into partnership – hence, is not a ‘specified person’ – charge fails in absence of receipt by a ‘specified person’ – </a:t>
            </a:r>
          </a:p>
          <a:p>
            <a:pPr lvl="1">
              <a:lnSpc>
                <a:spcPct val="114000"/>
              </a:lnSpc>
              <a:spcAft>
                <a:spcPts val="600"/>
              </a:spcAft>
              <a:buClr>
                <a:schemeClr val="tx1"/>
              </a:buClr>
            </a:pPr>
            <a:r>
              <a:rPr lang="en-IN" sz="1200" dirty="0"/>
              <a:t>Being a charging provision, strict interpretation required</a:t>
            </a:r>
          </a:p>
          <a:p>
            <a:pPr lvl="1">
              <a:lnSpc>
                <a:spcPct val="114000"/>
              </a:lnSpc>
              <a:spcAft>
                <a:spcPts val="600"/>
              </a:spcAft>
              <a:buClr>
                <a:schemeClr val="tx1"/>
              </a:buClr>
            </a:pPr>
            <a:r>
              <a:rPr lang="en-IN" sz="1200" dirty="0"/>
              <a:t>S.159/168 provide taxing deceased person’s income in hands of legal representatives/executor – such provisions are inapplicable to present case as taxation u/s. 45(4) is in hands of firm</a:t>
            </a:r>
          </a:p>
          <a:p>
            <a:pPr lvl="1">
              <a:lnSpc>
                <a:spcPct val="114000"/>
              </a:lnSpc>
              <a:spcAft>
                <a:spcPts val="600"/>
              </a:spcAft>
              <a:buClr>
                <a:schemeClr val="tx1"/>
              </a:buClr>
            </a:pPr>
            <a:r>
              <a:rPr lang="en-IN" sz="1200" dirty="0"/>
              <a:t>A specific provision along the lines of Explanation (iii) to s.45(5) is needed for taxing receipt by legal heir</a:t>
            </a:r>
          </a:p>
          <a:p>
            <a:pPr lvl="1">
              <a:lnSpc>
                <a:spcPct val="114000"/>
              </a:lnSpc>
              <a:spcAft>
                <a:spcPts val="600"/>
              </a:spcAft>
              <a:buClr>
                <a:schemeClr val="tx1"/>
              </a:buClr>
            </a:pPr>
            <a:r>
              <a:rPr lang="en-IN" sz="1200" dirty="0"/>
              <a:t>Interest paid by firm to estate of deceased partner administered by trustee, is not hit by s.40(b) as such trustee was never admitted as a partner in firm [Colombo Stores (1984)(17 Taxman 183)(Madras HC)]</a:t>
            </a:r>
          </a:p>
        </p:txBody>
      </p:sp>
      <p:sp>
        <p:nvSpPr>
          <p:cNvPr id="5" name="Rectangle: Rounded Corners 4">
            <a:extLst>
              <a:ext uri="{FF2B5EF4-FFF2-40B4-BE49-F238E27FC236}">
                <a16:creationId xmlns:a16="http://schemas.microsoft.com/office/drawing/2014/main" id="{019898E5-46D4-4678-99FC-406668449827}"/>
              </a:ext>
            </a:extLst>
          </p:cNvPr>
          <p:cNvSpPr/>
          <p:nvPr/>
        </p:nvSpPr>
        <p:spPr>
          <a:xfrm>
            <a:off x="457197" y="5539170"/>
            <a:ext cx="8229600" cy="490223"/>
          </a:xfrm>
          <a:prstGeom prst="roundRect">
            <a:avLst/>
          </a:prstGeom>
          <a:solidFill>
            <a:schemeClr val="accent2">
              <a:lumMod val="60000"/>
              <a:lumOff val="40000"/>
            </a:schemeClr>
          </a:solidFill>
          <a:ln w="95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t" anchorCtr="0"/>
          <a:lstStyle/>
          <a:p>
            <a:pPr algn="ctr">
              <a:spcBef>
                <a:spcPts val="600"/>
              </a:spcBef>
              <a:spcAft>
                <a:spcPts val="1200"/>
              </a:spcAft>
            </a:pPr>
            <a:r>
              <a:rPr lang="en-IN" sz="1400" dirty="0">
                <a:solidFill>
                  <a:srgbClr val="000000"/>
                </a:solidFill>
                <a:latin typeface="+mj-lt"/>
              </a:rPr>
              <a:t>Where firm having 2 partners is dissolved due to death of one partner, and business is continued by legal heir with surviving partner, there may be emergence of AOP/BOI</a:t>
            </a:r>
          </a:p>
        </p:txBody>
      </p:sp>
    </p:spTree>
    <p:extLst>
      <p:ext uri="{BB962C8B-B14F-4D97-AF65-F5344CB8AC3E}">
        <p14:creationId xmlns:p14="http://schemas.microsoft.com/office/powerpoint/2010/main" val="9132638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42EADA-9628-4724-A748-58BB46011B4B}"/>
              </a:ext>
            </a:extLst>
          </p:cNvPr>
          <p:cNvSpPr>
            <a:spLocks noGrp="1"/>
          </p:cNvSpPr>
          <p:nvPr>
            <p:ph type="title"/>
          </p:nvPr>
        </p:nvSpPr>
        <p:spPr/>
        <p:txBody>
          <a:bodyPr vert="horz" lIns="0" tIns="0" rIns="0" bIns="0" rtlCol="0" anchor="ctr" anchorCtr="0">
            <a:noAutofit/>
          </a:bodyPr>
          <a:lstStyle/>
          <a:p>
            <a:r>
              <a:rPr lang="en-IN" sz="2800" dirty="0"/>
              <a:t>Issue 8: Impact of corporatisation of firm u/s. 47(xiii) or Chapter XXI post retirement</a:t>
            </a:r>
          </a:p>
        </p:txBody>
      </p:sp>
      <p:sp>
        <p:nvSpPr>
          <p:cNvPr id="7" name="Content Placeholder 2">
            <a:extLst>
              <a:ext uri="{FF2B5EF4-FFF2-40B4-BE49-F238E27FC236}">
                <a16:creationId xmlns:a16="http://schemas.microsoft.com/office/drawing/2014/main" id="{634ECF38-3025-4D46-9CDA-1225BDF7C519}"/>
              </a:ext>
            </a:extLst>
          </p:cNvPr>
          <p:cNvSpPr>
            <a:spLocks noGrp="1"/>
          </p:cNvSpPr>
          <p:nvPr>
            <p:ph idx="1"/>
          </p:nvPr>
        </p:nvSpPr>
        <p:spPr>
          <a:xfrm>
            <a:off x="4279005" y="1113061"/>
            <a:ext cx="4407796" cy="5129119"/>
          </a:xfrm>
        </p:spPr>
        <p:txBody>
          <a:bodyPr>
            <a:noAutofit/>
          </a:bodyPr>
          <a:lstStyle/>
          <a:p>
            <a:pPr lvl="0">
              <a:lnSpc>
                <a:spcPct val="114000"/>
              </a:lnSpc>
              <a:spcAft>
                <a:spcPts val="600"/>
              </a:spcAft>
              <a:buClr>
                <a:schemeClr val="tx1"/>
              </a:buClr>
            </a:pPr>
            <a:r>
              <a:rPr lang="en-US" sz="1400" dirty="0"/>
              <a:t>XYZ LLP has 3 partners having equal PSR and equal capital contribution</a:t>
            </a:r>
            <a:endParaRPr lang="en-IN" sz="1400" dirty="0"/>
          </a:p>
          <a:p>
            <a:pPr lvl="0">
              <a:lnSpc>
                <a:spcPct val="114000"/>
              </a:lnSpc>
              <a:spcAft>
                <a:spcPts val="600"/>
              </a:spcAft>
              <a:buClr>
                <a:schemeClr val="tx1"/>
              </a:buClr>
            </a:pPr>
            <a:r>
              <a:rPr lang="en-US" sz="1400" dirty="0"/>
              <a:t>Partner X retires w. e. f. 1 January 2021</a:t>
            </a:r>
          </a:p>
          <a:p>
            <a:pPr lvl="0">
              <a:lnSpc>
                <a:spcPct val="114000"/>
              </a:lnSpc>
              <a:spcAft>
                <a:spcPts val="600"/>
              </a:spcAft>
              <a:buClr>
                <a:schemeClr val="tx1"/>
              </a:buClr>
            </a:pPr>
            <a:r>
              <a:rPr lang="en-US" sz="1400" dirty="0"/>
              <a:t>Value of X’s interest is determined at 3,000, which is payable in cash by LLP to X at the end of three years, i.e. on 31 December 2023 </a:t>
            </a:r>
          </a:p>
          <a:p>
            <a:pPr lvl="0">
              <a:lnSpc>
                <a:spcPct val="114000"/>
              </a:lnSpc>
              <a:spcAft>
                <a:spcPts val="600"/>
              </a:spcAft>
              <a:buClr>
                <a:schemeClr val="tx1"/>
              </a:buClr>
            </a:pPr>
            <a:r>
              <a:rPr lang="en-US" sz="1400" dirty="0"/>
              <a:t>X is recognized in books of LLP as a creditor</a:t>
            </a:r>
          </a:p>
          <a:p>
            <a:pPr lvl="0">
              <a:lnSpc>
                <a:spcPct val="114000"/>
              </a:lnSpc>
              <a:spcAft>
                <a:spcPts val="600"/>
              </a:spcAft>
              <a:buClr>
                <a:schemeClr val="tx1"/>
              </a:buClr>
            </a:pPr>
            <a:r>
              <a:rPr lang="en-US" sz="1400" dirty="0"/>
              <a:t>Post retirement, remaining partners decide to carry on business in the form of a corporate structure</a:t>
            </a:r>
          </a:p>
          <a:p>
            <a:pPr lvl="0">
              <a:lnSpc>
                <a:spcPct val="114000"/>
              </a:lnSpc>
              <a:spcAft>
                <a:spcPts val="600"/>
              </a:spcAft>
              <a:buClr>
                <a:schemeClr val="tx1"/>
              </a:buClr>
            </a:pPr>
            <a:r>
              <a:rPr lang="en-US" sz="1400" dirty="0"/>
              <a:t>On 31 March 2021, Y and Z form a company ‘I Co.’, infuse capital therein, and I Co. purchases business from LLP for a lump sum consideration – such conversion is exempt u/s. 47(xiii)</a:t>
            </a:r>
          </a:p>
          <a:p>
            <a:pPr lvl="0">
              <a:lnSpc>
                <a:spcPct val="114000"/>
              </a:lnSpc>
              <a:spcAft>
                <a:spcPts val="600"/>
              </a:spcAft>
              <a:buClr>
                <a:schemeClr val="tx1"/>
              </a:buClr>
            </a:pPr>
            <a:r>
              <a:rPr lang="en-US" sz="1400" dirty="0"/>
              <a:t>On 31 December 2023, I Co. discharges the debt in favor of X by payment of cash</a:t>
            </a:r>
          </a:p>
          <a:p>
            <a:pPr lvl="0">
              <a:lnSpc>
                <a:spcPct val="114000"/>
              </a:lnSpc>
              <a:spcAft>
                <a:spcPts val="600"/>
              </a:spcAft>
              <a:buClr>
                <a:schemeClr val="tx1"/>
              </a:buClr>
            </a:pPr>
            <a:r>
              <a:rPr lang="en-IN" sz="1400" dirty="0"/>
              <a:t>Assuming charge  u/s. 45(4) is triggered on actual receipt, can such charge trigger even where debt is repaid by I Co. and not by LLP?</a:t>
            </a:r>
          </a:p>
        </p:txBody>
      </p:sp>
      <p:sp>
        <p:nvSpPr>
          <p:cNvPr id="8" name="Rectangle 7">
            <a:extLst>
              <a:ext uri="{FF2B5EF4-FFF2-40B4-BE49-F238E27FC236}">
                <a16:creationId xmlns:a16="http://schemas.microsoft.com/office/drawing/2014/main" id="{673D199E-37D9-4BC5-804F-60DADFFDE3E5}"/>
              </a:ext>
            </a:extLst>
          </p:cNvPr>
          <p:cNvSpPr/>
          <p:nvPr/>
        </p:nvSpPr>
        <p:spPr>
          <a:xfrm>
            <a:off x="151611" y="1871466"/>
            <a:ext cx="804549" cy="384476"/>
          </a:xfrm>
          <a:prstGeom prst="rect">
            <a:avLst/>
          </a:prstGeom>
          <a:no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defTabSz="781538">
              <a:defRPr/>
            </a:pPr>
            <a:r>
              <a:rPr lang="en-US" sz="1709" dirty="0">
                <a:solidFill>
                  <a:srgbClr val="000000"/>
                </a:solidFill>
              </a:rPr>
              <a:t>X</a:t>
            </a:r>
            <a:endParaRPr lang="en-IN" sz="1709" dirty="0">
              <a:solidFill>
                <a:srgbClr val="000000"/>
              </a:solidFill>
            </a:endParaRPr>
          </a:p>
        </p:txBody>
      </p:sp>
      <p:cxnSp>
        <p:nvCxnSpPr>
          <p:cNvPr id="9" name="Straight Connector 8">
            <a:extLst>
              <a:ext uri="{FF2B5EF4-FFF2-40B4-BE49-F238E27FC236}">
                <a16:creationId xmlns:a16="http://schemas.microsoft.com/office/drawing/2014/main" id="{188ACDDD-CB4C-4D8D-B46B-A0BE7A23EDFB}"/>
              </a:ext>
            </a:extLst>
          </p:cNvPr>
          <p:cNvCxnSpPr>
            <a:cxnSpLocks/>
          </p:cNvCxnSpPr>
          <p:nvPr/>
        </p:nvCxnSpPr>
        <p:spPr>
          <a:xfrm>
            <a:off x="4204340" y="1228725"/>
            <a:ext cx="0" cy="4892675"/>
          </a:xfrm>
          <a:prstGeom prst="line">
            <a:avLst/>
          </a:prstGeom>
          <a:ln w="9525">
            <a:solidFill>
              <a:schemeClr val="accent1"/>
            </a:solidFill>
            <a:tailEnd type="none"/>
          </a:ln>
        </p:spPr>
        <p:style>
          <a:lnRef idx="1">
            <a:schemeClr val="accent1"/>
          </a:lnRef>
          <a:fillRef idx="0">
            <a:schemeClr val="accent1"/>
          </a:fillRef>
          <a:effectRef idx="0">
            <a:schemeClr val="accent1"/>
          </a:effectRef>
          <a:fontRef idx="minor">
            <a:schemeClr val="tx1"/>
          </a:fontRef>
        </p:style>
      </p:cxnSp>
      <p:sp>
        <p:nvSpPr>
          <p:cNvPr id="10" name="Isosceles Triangle 9">
            <a:extLst>
              <a:ext uri="{FF2B5EF4-FFF2-40B4-BE49-F238E27FC236}">
                <a16:creationId xmlns:a16="http://schemas.microsoft.com/office/drawing/2014/main" id="{50BFDF85-3C3E-49B4-9E0A-03347C5699E5}"/>
              </a:ext>
            </a:extLst>
          </p:cNvPr>
          <p:cNvSpPr/>
          <p:nvPr/>
        </p:nvSpPr>
        <p:spPr>
          <a:xfrm>
            <a:off x="513422" y="2619652"/>
            <a:ext cx="985066" cy="652254"/>
          </a:xfrm>
          <a:prstGeom prst="triangle">
            <a:avLst/>
          </a:prstGeom>
          <a:solidFill>
            <a:srgbClr val="FFC000"/>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defTabSz="781538">
              <a:defRPr/>
            </a:pPr>
            <a:r>
              <a:rPr lang="en-US" sz="1500" b="1" dirty="0">
                <a:solidFill>
                  <a:srgbClr val="000000"/>
                </a:solidFill>
              </a:rPr>
              <a:t>PF</a:t>
            </a:r>
            <a:endParaRPr lang="en-IN" sz="1500" b="1" dirty="0">
              <a:solidFill>
                <a:srgbClr val="000000"/>
              </a:solidFill>
            </a:endParaRPr>
          </a:p>
        </p:txBody>
      </p:sp>
      <p:pic>
        <p:nvPicPr>
          <p:cNvPr id="11" name="Graphic 10" descr="User">
            <a:extLst>
              <a:ext uri="{FF2B5EF4-FFF2-40B4-BE49-F238E27FC236}">
                <a16:creationId xmlns:a16="http://schemas.microsoft.com/office/drawing/2014/main" id="{59746680-3C12-48FC-8545-D604865161FB}"/>
              </a:ext>
            </a:extLst>
          </p:cNvPr>
          <p:cNvPicPr>
            <a:picLocks noChangeAspect="1"/>
          </p:cNvPicPr>
          <p:nvPr/>
        </p:nvPicPr>
        <p:blipFill>
          <a:blip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360896" y="1468063"/>
            <a:ext cx="390781" cy="390781"/>
          </a:xfrm>
          <a:prstGeom prst="rect">
            <a:avLst/>
          </a:prstGeom>
        </p:spPr>
      </p:pic>
      <p:sp>
        <p:nvSpPr>
          <p:cNvPr id="12" name="Rectangle 11">
            <a:extLst>
              <a:ext uri="{FF2B5EF4-FFF2-40B4-BE49-F238E27FC236}">
                <a16:creationId xmlns:a16="http://schemas.microsoft.com/office/drawing/2014/main" id="{6EF532AC-D4B5-4627-93F6-257E1AD1CE97}"/>
              </a:ext>
            </a:extLst>
          </p:cNvPr>
          <p:cNvSpPr/>
          <p:nvPr/>
        </p:nvSpPr>
        <p:spPr>
          <a:xfrm>
            <a:off x="1028567" y="1879359"/>
            <a:ext cx="804549" cy="384476"/>
          </a:xfrm>
          <a:prstGeom prst="rect">
            <a:avLst/>
          </a:prstGeom>
          <a:no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defTabSz="781538">
              <a:defRPr/>
            </a:pPr>
            <a:r>
              <a:rPr lang="en-US" sz="1709" dirty="0">
                <a:solidFill>
                  <a:srgbClr val="000000"/>
                </a:solidFill>
              </a:rPr>
              <a:t>Z</a:t>
            </a:r>
            <a:endParaRPr lang="en-IN" sz="1709" dirty="0">
              <a:solidFill>
                <a:srgbClr val="000000"/>
              </a:solidFill>
            </a:endParaRPr>
          </a:p>
        </p:txBody>
      </p:sp>
      <p:pic>
        <p:nvPicPr>
          <p:cNvPr id="13" name="Graphic 12" descr="User">
            <a:extLst>
              <a:ext uri="{FF2B5EF4-FFF2-40B4-BE49-F238E27FC236}">
                <a16:creationId xmlns:a16="http://schemas.microsoft.com/office/drawing/2014/main" id="{0A38444C-9287-4AD0-B771-EC415A64324C}"/>
              </a:ext>
            </a:extLst>
          </p:cNvPr>
          <p:cNvPicPr>
            <a:picLocks noChangeAspect="1"/>
          </p:cNvPicPr>
          <p:nvPr/>
        </p:nvPicPr>
        <p:blipFill>
          <a:blip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1214872" y="1458230"/>
            <a:ext cx="390781" cy="390781"/>
          </a:xfrm>
          <a:prstGeom prst="rect">
            <a:avLst/>
          </a:prstGeom>
        </p:spPr>
      </p:pic>
      <p:sp>
        <p:nvSpPr>
          <p:cNvPr id="14" name="Freeform: Shape 13">
            <a:extLst>
              <a:ext uri="{FF2B5EF4-FFF2-40B4-BE49-F238E27FC236}">
                <a16:creationId xmlns:a16="http://schemas.microsoft.com/office/drawing/2014/main" id="{C3B6DCCA-34D1-43BE-9D55-D6CAE6605C0D}"/>
              </a:ext>
            </a:extLst>
          </p:cNvPr>
          <p:cNvSpPr/>
          <p:nvPr/>
        </p:nvSpPr>
        <p:spPr>
          <a:xfrm>
            <a:off x="553883" y="2131268"/>
            <a:ext cx="235569" cy="603338"/>
          </a:xfrm>
          <a:custGeom>
            <a:avLst/>
            <a:gdLst>
              <a:gd name="connsiteX0" fmla="*/ 0 w 1097280"/>
              <a:gd name="connsiteY0" fmla="*/ 0 h 1000461"/>
              <a:gd name="connsiteX1" fmla="*/ 0 w 1097280"/>
              <a:gd name="connsiteY1" fmla="*/ 1000461 h 1000461"/>
              <a:gd name="connsiteX2" fmla="*/ 1097280 w 1097280"/>
              <a:gd name="connsiteY2" fmla="*/ 1000461 h 1000461"/>
            </a:gdLst>
            <a:ahLst/>
            <a:cxnLst>
              <a:cxn ang="0">
                <a:pos x="connsiteX0" y="connsiteY0"/>
              </a:cxn>
              <a:cxn ang="0">
                <a:pos x="connsiteX1" y="connsiteY1"/>
              </a:cxn>
              <a:cxn ang="0">
                <a:pos x="connsiteX2" y="connsiteY2"/>
              </a:cxn>
            </a:cxnLst>
            <a:rect l="l" t="t" r="r" b="b"/>
            <a:pathLst>
              <a:path w="1097280" h="1000461">
                <a:moveTo>
                  <a:pt x="0" y="0"/>
                </a:moveTo>
                <a:lnTo>
                  <a:pt x="0" y="1000461"/>
                </a:lnTo>
                <a:lnTo>
                  <a:pt x="1097280" y="1000461"/>
                </a:lnTo>
              </a:path>
            </a:pathLst>
          </a:custGeom>
          <a:noFill/>
          <a:ln w="19050">
            <a:solidFill>
              <a:schemeClr val="tx1"/>
            </a:solidFill>
            <a:headEnd type="none" w="med" len="med"/>
            <a:tailEnd type="arrow"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781538">
              <a:defRPr/>
            </a:pPr>
            <a:endParaRPr lang="en-IN" sz="1538">
              <a:solidFill>
                <a:srgbClr val="808080"/>
              </a:solidFill>
            </a:endParaRPr>
          </a:p>
        </p:txBody>
      </p:sp>
      <p:sp>
        <p:nvSpPr>
          <p:cNvPr id="15" name="Freeform: Shape 14">
            <a:extLst>
              <a:ext uri="{FF2B5EF4-FFF2-40B4-BE49-F238E27FC236}">
                <a16:creationId xmlns:a16="http://schemas.microsoft.com/office/drawing/2014/main" id="{CA1AB9F1-3A3B-43D4-BDC4-BC823BEFF6DA}"/>
              </a:ext>
            </a:extLst>
          </p:cNvPr>
          <p:cNvSpPr/>
          <p:nvPr/>
        </p:nvSpPr>
        <p:spPr>
          <a:xfrm rot="16200000">
            <a:off x="1056269" y="2360035"/>
            <a:ext cx="556557" cy="192585"/>
          </a:xfrm>
          <a:custGeom>
            <a:avLst/>
            <a:gdLst>
              <a:gd name="connsiteX0" fmla="*/ 0 w 1097280"/>
              <a:gd name="connsiteY0" fmla="*/ 0 h 1000461"/>
              <a:gd name="connsiteX1" fmla="*/ 0 w 1097280"/>
              <a:gd name="connsiteY1" fmla="*/ 1000461 h 1000461"/>
              <a:gd name="connsiteX2" fmla="*/ 1097280 w 1097280"/>
              <a:gd name="connsiteY2" fmla="*/ 1000461 h 1000461"/>
            </a:gdLst>
            <a:ahLst/>
            <a:cxnLst>
              <a:cxn ang="0">
                <a:pos x="connsiteX0" y="connsiteY0"/>
              </a:cxn>
              <a:cxn ang="0">
                <a:pos x="connsiteX1" y="connsiteY1"/>
              </a:cxn>
              <a:cxn ang="0">
                <a:pos x="connsiteX2" y="connsiteY2"/>
              </a:cxn>
            </a:cxnLst>
            <a:rect l="l" t="t" r="r" b="b"/>
            <a:pathLst>
              <a:path w="1097280" h="1000461">
                <a:moveTo>
                  <a:pt x="0" y="0"/>
                </a:moveTo>
                <a:lnTo>
                  <a:pt x="0" y="1000461"/>
                </a:lnTo>
                <a:lnTo>
                  <a:pt x="1097280" y="1000461"/>
                </a:lnTo>
              </a:path>
            </a:pathLst>
          </a:custGeom>
          <a:noFill/>
          <a:ln w="19050">
            <a:solidFill>
              <a:schemeClr val="tx1"/>
            </a:solidFill>
            <a:headEnd type="arrow"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781538">
              <a:defRPr/>
            </a:pPr>
            <a:endParaRPr lang="en-IN" sz="1538">
              <a:solidFill>
                <a:srgbClr val="808080"/>
              </a:solidFill>
            </a:endParaRPr>
          </a:p>
        </p:txBody>
      </p:sp>
      <p:sp>
        <p:nvSpPr>
          <p:cNvPr id="17" name="Rectangle 16">
            <a:extLst>
              <a:ext uri="{FF2B5EF4-FFF2-40B4-BE49-F238E27FC236}">
                <a16:creationId xmlns:a16="http://schemas.microsoft.com/office/drawing/2014/main" id="{1852AA7A-1FB6-4185-8A67-CF53AB606485}"/>
              </a:ext>
            </a:extLst>
          </p:cNvPr>
          <p:cNvSpPr/>
          <p:nvPr/>
        </p:nvSpPr>
        <p:spPr>
          <a:xfrm>
            <a:off x="601476" y="1866583"/>
            <a:ext cx="804549" cy="384476"/>
          </a:xfrm>
          <a:prstGeom prst="rect">
            <a:avLst/>
          </a:prstGeom>
          <a:no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defTabSz="781538">
              <a:defRPr/>
            </a:pPr>
            <a:r>
              <a:rPr lang="en-US" sz="1709" dirty="0">
                <a:solidFill>
                  <a:srgbClr val="000000"/>
                </a:solidFill>
              </a:rPr>
              <a:t>Y</a:t>
            </a:r>
            <a:endParaRPr lang="en-IN" sz="1709" dirty="0">
              <a:solidFill>
                <a:srgbClr val="000000"/>
              </a:solidFill>
            </a:endParaRPr>
          </a:p>
        </p:txBody>
      </p:sp>
      <p:pic>
        <p:nvPicPr>
          <p:cNvPr id="18" name="Graphic 17" descr="User">
            <a:extLst>
              <a:ext uri="{FF2B5EF4-FFF2-40B4-BE49-F238E27FC236}">
                <a16:creationId xmlns:a16="http://schemas.microsoft.com/office/drawing/2014/main" id="{73EEE8DE-4A3B-4B15-83E9-332D2203D29A}"/>
              </a:ext>
            </a:extLst>
          </p:cNvPr>
          <p:cNvPicPr>
            <a:picLocks noChangeAspect="1"/>
          </p:cNvPicPr>
          <p:nvPr/>
        </p:nvPicPr>
        <p:blipFill>
          <a:blip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789452" y="1468063"/>
            <a:ext cx="390781" cy="390781"/>
          </a:xfrm>
          <a:prstGeom prst="rect">
            <a:avLst/>
          </a:prstGeom>
        </p:spPr>
      </p:pic>
      <p:cxnSp>
        <p:nvCxnSpPr>
          <p:cNvPr id="19" name="Straight Arrow Connector 18">
            <a:extLst>
              <a:ext uri="{FF2B5EF4-FFF2-40B4-BE49-F238E27FC236}">
                <a16:creationId xmlns:a16="http://schemas.microsoft.com/office/drawing/2014/main" id="{1C95CBD8-35C7-4A0C-9A7F-2098EC21DCC6}"/>
              </a:ext>
            </a:extLst>
          </p:cNvPr>
          <p:cNvCxnSpPr>
            <a:cxnSpLocks/>
          </p:cNvCxnSpPr>
          <p:nvPr/>
        </p:nvCxnSpPr>
        <p:spPr>
          <a:xfrm>
            <a:off x="984842" y="2193801"/>
            <a:ext cx="0" cy="425851"/>
          </a:xfrm>
          <a:prstGeom prst="straightConnector1">
            <a:avLst/>
          </a:prstGeom>
          <a:ln w="19050">
            <a:solidFill>
              <a:schemeClr val="tx1"/>
            </a:solidFill>
            <a:tailEnd type="triangle"/>
          </a:ln>
        </p:spPr>
        <p:style>
          <a:lnRef idx="1">
            <a:schemeClr val="dk1"/>
          </a:lnRef>
          <a:fillRef idx="0">
            <a:schemeClr val="dk1"/>
          </a:fillRef>
          <a:effectRef idx="0">
            <a:schemeClr val="dk1"/>
          </a:effectRef>
          <a:fontRef idx="minor">
            <a:schemeClr val="tx1"/>
          </a:fontRef>
        </p:style>
      </p:cxnSp>
      <p:sp>
        <p:nvSpPr>
          <p:cNvPr id="20" name="Multiplication Sign 19">
            <a:extLst>
              <a:ext uri="{FF2B5EF4-FFF2-40B4-BE49-F238E27FC236}">
                <a16:creationId xmlns:a16="http://schemas.microsoft.com/office/drawing/2014/main" id="{F8D9C693-2DCD-4B43-9AFC-D90980CA2A0C}"/>
              </a:ext>
            </a:extLst>
          </p:cNvPr>
          <p:cNvSpPr/>
          <p:nvPr/>
        </p:nvSpPr>
        <p:spPr>
          <a:xfrm>
            <a:off x="403738" y="2314433"/>
            <a:ext cx="308073" cy="244617"/>
          </a:xfrm>
          <a:prstGeom prst="mathMultiply">
            <a:avLst/>
          </a:prstGeom>
          <a:solidFill>
            <a:srgbClr val="FF0000"/>
          </a:solidFill>
          <a:ln w="952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endParaRPr lang="en-IN" sz="1200" dirty="0">
              <a:solidFill>
                <a:schemeClr val="tx1"/>
              </a:solidFill>
            </a:endParaRPr>
          </a:p>
        </p:txBody>
      </p:sp>
      <p:sp>
        <p:nvSpPr>
          <p:cNvPr id="21" name="Rectangle 20">
            <a:extLst>
              <a:ext uri="{FF2B5EF4-FFF2-40B4-BE49-F238E27FC236}">
                <a16:creationId xmlns:a16="http://schemas.microsoft.com/office/drawing/2014/main" id="{223730C3-8330-4BC4-BD55-510013157D1D}"/>
              </a:ext>
            </a:extLst>
          </p:cNvPr>
          <p:cNvSpPr/>
          <p:nvPr/>
        </p:nvSpPr>
        <p:spPr>
          <a:xfrm>
            <a:off x="2392296" y="2988129"/>
            <a:ext cx="1609097" cy="283777"/>
          </a:xfrm>
          <a:prstGeom prst="rect">
            <a:avLst/>
          </a:prstGeom>
          <a:solidFill>
            <a:srgbClr val="FFC000"/>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IN" sz="1500" b="1" dirty="0">
                <a:solidFill>
                  <a:schemeClr val="tx1"/>
                </a:solidFill>
              </a:rPr>
              <a:t>I Co.</a:t>
            </a:r>
          </a:p>
        </p:txBody>
      </p:sp>
      <p:sp>
        <p:nvSpPr>
          <p:cNvPr id="22" name="TextBox 21">
            <a:extLst>
              <a:ext uri="{FF2B5EF4-FFF2-40B4-BE49-F238E27FC236}">
                <a16:creationId xmlns:a16="http://schemas.microsoft.com/office/drawing/2014/main" id="{A3BE2BA5-FD62-4435-9AB1-B13D00EF6B0E}"/>
              </a:ext>
            </a:extLst>
          </p:cNvPr>
          <p:cNvSpPr txBox="1"/>
          <p:nvPr/>
        </p:nvSpPr>
        <p:spPr>
          <a:xfrm>
            <a:off x="1683135" y="3478882"/>
            <a:ext cx="983861" cy="625556"/>
          </a:xfrm>
          <a:prstGeom prst="rect">
            <a:avLst/>
          </a:prstGeom>
          <a:noFill/>
        </p:spPr>
        <p:txBody>
          <a:bodyPr wrap="square" lIns="0" tIns="36576" rIns="0" bIns="0" rtlCol="0">
            <a:spAutoFit/>
          </a:bodyPr>
          <a:lstStyle/>
          <a:p>
            <a:pPr algn="just">
              <a:lnSpc>
                <a:spcPct val="85000"/>
              </a:lnSpc>
              <a:spcAft>
                <a:spcPts val="600"/>
              </a:spcAft>
              <a:buClr>
                <a:schemeClr val="accent2"/>
              </a:buClr>
              <a:buSzPct val="70000"/>
            </a:pPr>
            <a:r>
              <a:rPr lang="en-IN" sz="1500" dirty="0">
                <a:solidFill>
                  <a:srgbClr val="000000"/>
                </a:solidFill>
              </a:rPr>
              <a:t>s.47(xiii) exempt conversion</a:t>
            </a:r>
          </a:p>
        </p:txBody>
      </p:sp>
      <p:cxnSp>
        <p:nvCxnSpPr>
          <p:cNvPr id="23" name="Straight Arrow Connector 22">
            <a:extLst>
              <a:ext uri="{FF2B5EF4-FFF2-40B4-BE49-F238E27FC236}">
                <a16:creationId xmlns:a16="http://schemas.microsoft.com/office/drawing/2014/main" id="{5B67F301-9B3D-4925-83C0-053102378BA9}"/>
              </a:ext>
            </a:extLst>
          </p:cNvPr>
          <p:cNvCxnSpPr>
            <a:cxnSpLocks/>
          </p:cNvCxnSpPr>
          <p:nvPr/>
        </p:nvCxnSpPr>
        <p:spPr>
          <a:xfrm>
            <a:off x="1689100" y="3130017"/>
            <a:ext cx="621584" cy="0"/>
          </a:xfrm>
          <a:prstGeom prst="straightConnector1">
            <a:avLst/>
          </a:prstGeom>
          <a:ln w="952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a:extLst>
              <a:ext uri="{FF2B5EF4-FFF2-40B4-BE49-F238E27FC236}">
                <a16:creationId xmlns:a16="http://schemas.microsoft.com/office/drawing/2014/main" id="{C52B1402-3489-47A2-8AE7-81B44206014B}"/>
              </a:ext>
            </a:extLst>
          </p:cNvPr>
          <p:cNvCxnSpPr>
            <a:cxnSpLocks/>
          </p:cNvCxnSpPr>
          <p:nvPr/>
        </p:nvCxnSpPr>
        <p:spPr>
          <a:xfrm>
            <a:off x="1689100" y="1708150"/>
            <a:ext cx="621584" cy="0"/>
          </a:xfrm>
          <a:prstGeom prst="straightConnector1">
            <a:avLst/>
          </a:prstGeom>
          <a:ln w="952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5" name="Rectangle 24">
            <a:extLst>
              <a:ext uri="{FF2B5EF4-FFF2-40B4-BE49-F238E27FC236}">
                <a16:creationId xmlns:a16="http://schemas.microsoft.com/office/drawing/2014/main" id="{3177F878-25FF-444C-A4FA-B025FB744647}"/>
              </a:ext>
            </a:extLst>
          </p:cNvPr>
          <p:cNvSpPr/>
          <p:nvPr/>
        </p:nvSpPr>
        <p:spPr>
          <a:xfrm>
            <a:off x="2432025" y="1468063"/>
            <a:ext cx="1454042" cy="403403"/>
          </a:xfrm>
          <a:prstGeom prst="rect">
            <a:avLst/>
          </a:prstGeom>
          <a:solidFill>
            <a:srgbClr val="FFC000"/>
          </a:solidFill>
          <a:ln w="95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IN" sz="1500" b="1" dirty="0">
                <a:solidFill>
                  <a:schemeClr val="tx1"/>
                </a:solidFill>
              </a:rPr>
              <a:t>Shareholders</a:t>
            </a:r>
          </a:p>
        </p:txBody>
      </p:sp>
      <p:cxnSp>
        <p:nvCxnSpPr>
          <p:cNvPr id="26" name="Straight Arrow Connector 25">
            <a:extLst>
              <a:ext uri="{FF2B5EF4-FFF2-40B4-BE49-F238E27FC236}">
                <a16:creationId xmlns:a16="http://schemas.microsoft.com/office/drawing/2014/main" id="{01519922-9612-475C-944F-6178841A92A8}"/>
              </a:ext>
            </a:extLst>
          </p:cNvPr>
          <p:cNvCxnSpPr/>
          <p:nvPr/>
        </p:nvCxnSpPr>
        <p:spPr>
          <a:xfrm>
            <a:off x="3178836" y="1981200"/>
            <a:ext cx="0" cy="869950"/>
          </a:xfrm>
          <a:prstGeom prst="straightConnector1">
            <a:avLst/>
          </a:prstGeom>
          <a:ln w="952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7" name="Right Brace 26">
            <a:extLst>
              <a:ext uri="{FF2B5EF4-FFF2-40B4-BE49-F238E27FC236}">
                <a16:creationId xmlns:a16="http://schemas.microsoft.com/office/drawing/2014/main" id="{9131EDAF-FE6C-49B1-A070-2FAE85C8219A}"/>
              </a:ext>
            </a:extLst>
          </p:cNvPr>
          <p:cNvSpPr/>
          <p:nvPr/>
        </p:nvSpPr>
        <p:spPr>
          <a:xfrm rot="5400000">
            <a:off x="1922038" y="3050262"/>
            <a:ext cx="118659" cy="584535"/>
          </a:xfrm>
          <a:prstGeom prst="rightBrace">
            <a:avLst/>
          </a:prstGeom>
          <a:ln w="9525">
            <a:solidFill>
              <a:schemeClr val="tx1"/>
            </a:solidFill>
            <a:tailEnd type="non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IN"/>
          </a:p>
        </p:txBody>
      </p:sp>
      <p:graphicFrame>
        <p:nvGraphicFramePr>
          <p:cNvPr id="28" name="Table 17">
            <a:extLst>
              <a:ext uri="{FF2B5EF4-FFF2-40B4-BE49-F238E27FC236}">
                <a16:creationId xmlns:a16="http://schemas.microsoft.com/office/drawing/2014/main" id="{C49293F1-AC14-40E9-83D1-48A207CF442A}"/>
              </a:ext>
            </a:extLst>
          </p:cNvPr>
          <p:cNvGraphicFramePr>
            <a:graphicFrameLocks noGrp="1"/>
          </p:cNvGraphicFramePr>
          <p:nvPr>
            <p:extLst>
              <p:ext uri="{D42A27DB-BD31-4B8C-83A1-F6EECF244321}">
                <p14:modId xmlns:p14="http://schemas.microsoft.com/office/powerpoint/2010/main" val="2051134150"/>
              </p:ext>
            </p:extLst>
          </p:nvPr>
        </p:nvGraphicFramePr>
        <p:xfrm>
          <a:off x="457202" y="4283133"/>
          <a:ext cx="3660628" cy="1772744"/>
        </p:xfrm>
        <a:graphic>
          <a:graphicData uri="http://schemas.openxmlformats.org/drawingml/2006/table">
            <a:tbl>
              <a:tblPr firstRow="1" bandRow="1">
                <a:tableStyleId>{8A107856-5554-42FB-B03E-39F5DBC370BA}</a:tableStyleId>
              </a:tblPr>
              <a:tblGrid>
                <a:gridCol w="929031">
                  <a:extLst>
                    <a:ext uri="{9D8B030D-6E8A-4147-A177-3AD203B41FA5}">
                      <a16:colId xmlns:a16="http://schemas.microsoft.com/office/drawing/2014/main" val="2405554510"/>
                    </a:ext>
                  </a:extLst>
                </a:gridCol>
                <a:gridCol w="767371">
                  <a:extLst>
                    <a:ext uri="{9D8B030D-6E8A-4147-A177-3AD203B41FA5}">
                      <a16:colId xmlns:a16="http://schemas.microsoft.com/office/drawing/2014/main" val="1471756281"/>
                    </a:ext>
                  </a:extLst>
                </a:gridCol>
                <a:gridCol w="1129218">
                  <a:extLst>
                    <a:ext uri="{9D8B030D-6E8A-4147-A177-3AD203B41FA5}">
                      <a16:colId xmlns:a16="http://schemas.microsoft.com/office/drawing/2014/main" val="3762989753"/>
                    </a:ext>
                  </a:extLst>
                </a:gridCol>
                <a:gridCol w="835008">
                  <a:extLst>
                    <a:ext uri="{9D8B030D-6E8A-4147-A177-3AD203B41FA5}">
                      <a16:colId xmlns:a16="http://schemas.microsoft.com/office/drawing/2014/main" val="4201132721"/>
                    </a:ext>
                  </a:extLst>
                </a:gridCol>
              </a:tblGrid>
              <a:tr h="316967">
                <a:tc gridSpan="4">
                  <a:txBody>
                    <a:bodyPr/>
                    <a:lstStyle/>
                    <a:p>
                      <a:pPr algn="ctr"/>
                      <a:r>
                        <a:rPr lang="en-US" sz="1400" dirty="0"/>
                        <a:t>Indicative balance sheet </a:t>
                      </a:r>
                      <a:endParaRPr lang="en-IN" sz="1400" b="1" dirty="0">
                        <a:solidFill>
                          <a:schemeClr val="tx1"/>
                        </a:solidFill>
                        <a:latin typeface="+mn-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hMerge="1">
                  <a:txBody>
                    <a:bodyPr/>
                    <a:lstStyle/>
                    <a:p>
                      <a:endParaRPr lang="en-IN" dirty="0"/>
                    </a:p>
                  </a:txBody>
                  <a:tcPr/>
                </a:tc>
                <a:tc hMerge="1">
                  <a:txBody>
                    <a:bodyPr/>
                    <a:lstStyle/>
                    <a:p>
                      <a:endParaRPr lang="en-IN" dirty="0"/>
                    </a:p>
                  </a:txBody>
                  <a:tcPr/>
                </a:tc>
                <a:tc hMerge="1">
                  <a:txBody>
                    <a:bodyPr/>
                    <a:lstStyle/>
                    <a:p>
                      <a:endParaRPr lang="en-IN" dirty="0"/>
                    </a:p>
                  </a:txBody>
                  <a:tcPr/>
                </a:tc>
                <a:extLst>
                  <a:ext uri="{0D108BD9-81ED-4DB2-BD59-A6C34878D82A}">
                    <a16:rowId xmlns:a16="http://schemas.microsoft.com/office/drawing/2014/main" val="3559449610"/>
                  </a:ext>
                </a:extLst>
              </a:tr>
              <a:tr h="442885">
                <a:tc>
                  <a:txBody>
                    <a:bodyPr/>
                    <a:lstStyle/>
                    <a:p>
                      <a:r>
                        <a:rPr lang="en-US" sz="1400" dirty="0"/>
                        <a:t>X Capital </a:t>
                      </a:r>
                      <a:endParaRPr lang="en-IN" sz="1400" dirty="0">
                        <a:latin typeface="+mn-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marL="0" algn="r" defTabSz="914400" rtl="0" eaLnBrk="1" latinLnBrk="0" hangingPunct="1"/>
                      <a:r>
                        <a:rPr lang="en-US" sz="1400" kern="1200" dirty="0"/>
                        <a:t>1,000</a:t>
                      </a:r>
                      <a:endParaRPr lang="en-IN" sz="1400" kern="1200" dirty="0">
                        <a:solidFill>
                          <a:schemeClr val="dk1"/>
                        </a:solidFill>
                        <a:latin typeface="+mn-lt"/>
                        <a:ea typeface="+mn-ea"/>
                        <a:cs typeface="+mn-cs"/>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r>
                        <a:rPr lang="en-US" sz="1400" dirty="0"/>
                        <a:t>Land (FMV 9,000)</a:t>
                      </a:r>
                      <a:endParaRPr lang="en-IN" sz="1400" dirty="0">
                        <a:latin typeface="+mn-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r"/>
                      <a:r>
                        <a:rPr lang="en-US" sz="1400" dirty="0"/>
                        <a:t>3,000</a:t>
                      </a:r>
                      <a:endParaRPr lang="en-IN" sz="1400" dirty="0">
                        <a:latin typeface="+mn-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83398401"/>
                  </a:ext>
                </a:extLst>
              </a:tr>
              <a:tr h="316967">
                <a:tc>
                  <a:txBody>
                    <a:bodyPr/>
                    <a:lstStyle/>
                    <a:p>
                      <a:r>
                        <a:rPr lang="en-US" sz="1400" dirty="0"/>
                        <a:t>Y Capital </a:t>
                      </a:r>
                      <a:endParaRPr lang="en-IN" sz="1400" dirty="0">
                        <a:latin typeface="+mn-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r"/>
                      <a:r>
                        <a:rPr lang="en-US" sz="1400" dirty="0"/>
                        <a:t>1,000</a:t>
                      </a:r>
                      <a:endParaRPr lang="en-IN" sz="1400" dirty="0">
                        <a:latin typeface="+mn-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en-IN" sz="1400" dirty="0">
                        <a:latin typeface="+mn-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r"/>
                      <a:endParaRPr lang="en-IN" sz="1400" dirty="0">
                        <a:latin typeface="+mn-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605612241"/>
                  </a:ext>
                </a:extLst>
              </a:tr>
              <a:tr h="316967">
                <a:tc>
                  <a:txBody>
                    <a:bodyPr/>
                    <a:lstStyle/>
                    <a:p>
                      <a:r>
                        <a:rPr lang="en-US" sz="1400" dirty="0"/>
                        <a:t>Z Capital </a:t>
                      </a:r>
                      <a:endParaRPr lang="en-IN" sz="1400" dirty="0">
                        <a:latin typeface="+mn-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r"/>
                      <a:r>
                        <a:rPr lang="en-US" sz="1400" dirty="0"/>
                        <a:t>1,000</a:t>
                      </a:r>
                      <a:endParaRPr lang="en-IN" sz="1400" dirty="0">
                        <a:latin typeface="+mn-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en-IN" sz="1400" dirty="0">
                        <a:latin typeface="+mn-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r"/>
                      <a:endParaRPr lang="en-IN" sz="1400" dirty="0">
                        <a:latin typeface="+mn-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789916417"/>
                  </a:ext>
                </a:extLst>
              </a:tr>
              <a:tr h="316967">
                <a:tc>
                  <a:txBody>
                    <a:bodyPr/>
                    <a:lstStyle/>
                    <a:p>
                      <a:r>
                        <a:rPr lang="en-US" sz="1400" b="1" dirty="0"/>
                        <a:t>Total </a:t>
                      </a:r>
                      <a:endParaRPr lang="en-IN" sz="1400" b="1" dirty="0">
                        <a:latin typeface="+mn-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r"/>
                      <a:r>
                        <a:rPr lang="en-US" sz="1400" b="1" dirty="0"/>
                        <a:t>3,000</a:t>
                      </a:r>
                      <a:endParaRPr lang="en-IN" sz="1400" b="1" dirty="0">
                        <a:latin typeface="+mn-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r>
                        <a:rPr lang="en-US" sz="1400" b="1" dirty="0"/>
                        <a:t>Total </a:t>
                      </a:r>
                      <a:endParaRPr lang="en-IN" sz="1400" b="1" dirty="0">
                        <a:latin typeface="+mn-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r"/>
                      <a:r>
                        <a:rPr lang="en-US" sz="1400" b="1" dirty="0"/>
                        <a:t>3,000</a:t>
                      </a:r>
                      <a:endParaRPr lang="en-IN" sz="1400" b="1" dirty="0">
                        <a:latin typeface="+mn-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191051555"/>
                  </a:ext>
                </a:extLst>
              </a:tr>
            </a:tbl>
          </a:graphicData>
        </a:graphic>
      </p:graphicFrame>
    </p:spTree>
    <p:extLst>
      <p:ext uri="{BB962C8B-B14F-4D97-AF65-F5344CB8AC3E}">
        <p14:creationId xmlns:p14="http://schemas.microsoft.com/office/powerpoint/2010/main" val="39894170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42EADA-9628-4724-A748-58BB46011B4B}"/>
              </a:ext>
            </a:extLst>
          </p:cNvPr>
          <p:cNvSpPr>
            <a:spLocks noGrp="1"/>
          </p:cNvSpPr>
          <p:nvPr>
            <p:ph type="title"/>
          </p:nvPr>
        </p:nvSpPr>
        <p:spPr/>
        <p:txBody>
          <a:bodyPr vert="horz" lIns="0" tIns="0" rIns="0" bIns="0" rtlCol="0" anchor="ctr" anchorCtr="0">
            <a:noAutofit/>
          </a:bodyPr>
          <a:lstStyle/>
          <a:p>
            <a:r>
              <a:rPr lang="en-IN" sz="2800" dirty="0"/>
              <a:t>Issue 8: Impact of corporatisation of firm u/s. 47(xiii) or Chapter XXI post retirement</a:t>
            </a:r>
          </a:p>
        </p:txBody>
      </p:sp>
      <p:sp>
        <p:nvSpPr>
          <p:cNvPr id="7" name="Content Placeholder 2">
            <a:extLst>
              <a:ext uri="{FF2B5EF4-FFF2-40B4-BE49-F238E27FC236}">
                <a16:creationId xmlns:a16="http://schemas.microsoft.com/office/drawing/2014/main" id="{7D5E4FA4-765A-41D5-AE88-57D0D0B19BD2}"/>
              </a:ext>
            </a:extLst>
          </p:cNvPr>
          <p:cNvSpPr>
            <a:spLocks noGrp="1"/>
          </p:cNvSpPr>
          <p:nvPr>
            <p:ph idx="1"/>
          </p:nvPr>
        </p:nvSpPr>
        <p:spPr>
          <a:xfrm>
            <a:off x="457201" y="1205485"/>
            <a:ext cx="8229598" cy="4918116"/>
          </a:xfrm>
        </p:spPr>
        <p:txBody>
          <a:bodyPr>
            <a:normAutofit/>
          </a:bodyPr>
          <a:lstStyle/>
          <a:p>
            <a:pPr lvl="0">
              <a:lnSpc>
                <a:spcPct val="114000"/>
              </a:lnSpc>
              <a:spcAft>
                <a:spcPts val="600"/>
              </a:spcAft>
              <a:buClr>
                <a:schemeClr val="tx1"/>
              </a:buClr>
            </a:pPr>
            <a:r>
              <a:rPr lang="en-IN" sz="1600" dirty="0"/>
              <a:t>S, 45(4) triggers charge “where specified person receives money ………from a specified entity…..”</a:t>
            </a:r>
          </a:p>
          <a:p>
            <a:pPr lvl="0">
              <a:lnSpc>
                <a:spcPct val="114000"/>
              </a:lnSpc>
              <a:spcAft>
                <a:spcPts val="600"/>
              </a:spcAft>
              <a:buClr>
                <a:schemeClr val="tx1"/>
              </a:buClr>
            </a:pPr>
            <a:r>
              <a:rPr lang="en-IN" sz="1600" dirty="0"/>
              <a:t>At the stage of conversion in year 1, retired partner receives debt owed by I Co. in lieu of debt owed by firm/LLP – retired partner does not receive any money from the firm/LLP</a:t>
            </a:r>
          </a:p>
          <a:p>
            <a:pPr lvl="0">
              <a:lnSpc>
                <a:spcPct val="114000"/>
              </a:lnSpc>
              <a:spcAft>
                <a:spcPts val="600"/>
              </a:spcAft>
              <a:buClr>
                <a:schemeClr val="tx1"/>
              </a:buClr>
            </a:pPr>
            <a:r>
              <a:rPr lang="en-IN" sz="1600" dirty="0"/>
              <a:t>At the stage of discharge of debt by I Co. in year 3, retired partner receives money from I Co. which is not a ‘specified entity’</a:t>
            </a:r>
          </a:p>
          <a:p>
            <a:pPr>
              <a:lnSpc>
                <a:spcPct val="114000"/>
              </a:lnSpc>
              <a:spcAft>
                <a:spcPts val="600"/>
              </a:spcAft>
              <a:buClr>
                <a:schemeClr val="tx1"/>
              </a:buClr>
            </a:pPr>
            <a:r>
              <a:rPr lang="en-IN" sz="1600" dirty="0"/>
              <a:t>Charging provisions require strict construction – absence of receipt by partner from ‘specified person’ may frustrate the charge?</a:t>
            </a:r>
          </a:p>
          <a:p>
            <a:pPr marL="0" indent="0">
              <a:lnSpc>
                <a:spcPct val="114000"/>
              </a:lnSpc>
              <a:spcAft>
                <a:spcPts val="600"/>
              </a:spcAft>
              <a:buClr>
                <a:schemeClr val="tx1"/>
              </a:buClr>
              <a:buNone/>
            </a:pPr>
            <a:endParaRPr lang="en-IN" sz="1600" dirty="0"/>
          </a:p>
        </p:txBody>
      </p:sp>
      <p:sp>
        <p:nvSpPr>
          <p:cNvPr id="4" name="Rectangle: Rounded Corners 3">
            <a:extLst>
              <a:ext uri="{FF2B5EF4-FFF2-40B4-BE49-F238E27FC236}">
                <a16:creationId xmlns:a16="http://schemas.microsoft.com/office/drawing/2014/main" id="{D9882B23-8943-4E32-AEB6-590F802EE572}"/>
              </a:ext>
            </a:extLst>
          </p:cNvPr>
          <p:cNvSpPr/>
          <p:nvPr/>
        </p:nvSpPr>
        <p:spPr>
          <a:xfrm>
            <a:off x="457199" y="4074526"/>
            <a:ext cx="8229600" cy="1577989"/>
          </a:xfrm>
          <a:prstGeom prst="roundRect">
            <a:avLst/>
          </a:prstGeom>
          <a:solidFill>
            <a:schemeClr val="accent2">
              <a:lumMod val="60000"/>
              <a:lumOff val="40000"/>
            </a:schemeClr>
          </a:solidFill>
          <a:ln w="95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t" anchorCtr="0"/>
          <a:lstStyle/>
          <a:p>
            <a:pPr>
              <a:spcAft>
                <a:spcPts val="600"/>
              </a:spcAft>
            </a:pPr>
            <a:r>
              <a:rPr lang="en-IN" sz="1600" b="1" dirty="0">
                <a:solidFill>
                  <a:schemeClr val="tx1"/>
                </a:solidFill>
                <a:latin typeface="+mj-lt"/>
              </a:rPr>
              <a:t>Additionally, corporatisation u/s. 47(xiii) involves novation of debt as inter-</a:t>
            </a:r>
            <a:r>
              <a:rPr lang="en-IN" sz="1600" b="1" dirty="0" err="1">
                <a:solidFill>
                  <a:schemeClr val="tx1"/>
                </a:solidFill>
                <a:latin typeface="+mj-lt"/>
              </a:rPr>
              <a:t>vivos</a:t>
            </a:r>
            <a:r>
              <a:rPr lang="en-IN" sz="1600" b="1" dirty="0">
                <a:solidFill>
                  <a:schemeClr val="tx1"/>
                </a:solidFill>
                <a:latin typeface="+mj-lt"/>
              </a:rPr>
              <a:t> transfer</a:t>
            </a:r>
          </a:p>
          <a:p>
            <a:pPr marL="230662" indent="-230662" defTabSz="781538">
              <a:lnSpc>
                <a:spcPct val="114000"/>
              </a:lnSpc>
              <a:spcAft>
                <a:spcPts val="600"/>
              </a:spcAft>
              <a:buClr>
                <a:schemeClr val="tx1"/>
              </a:buClr>
              <a:buSzPct val="70000"/>
              <a:buFont typeface="Arial" pitchFamily="34" charset="0"/>
              <a:buChar char="►"/>
            </a:pPr>
            <a:r>
              <a:rPr lang="en-IN" sz="1400" dirty="0">
                <a:solidFill>
                  <a:schemeClr val="tx1"/>
                </a:solidFill>
                <a:latin typeface="+mj-lt"/>
              </a:rPr>
              <a:t>Novation involves discharge of original debt due by LLP and substitution by fresh debt due by </a:t>
            </a:r>
            <a:r>
              <a:rPr lang="en-IN" sz="1400" dirty="0" err="1">
                <a:solidFill>
                  <a:schemeClr val="tx1"/>
                </a:solidFill>
                <a:latin typeface="+mj-lt"/>
              </a:rPr>
              <a:t>ICo</a:t>
            </a:r>
            <a:r>
              <a:rPr lang="en-IN" sz="1400" dirty="0">
                <a:solidFill>
                  <a:schemeClr val="tx1"/>
                </a:solidFill>
                <a:latin typeface="+mj-lt"/>
              </a:rPr>
              <a:t>.</a:t>
            </a:r>
          </a:p>
          <a:p>
            <a:pPr marL="230662" indent="-230662" defTabSz="781538">
              <a:lnSpc>
                <a:spcPct val="114000"/>
              </a:lnSpc>
              <a:spcAft>
                <a:spcPts val="600"/>
              </a:spcAft>
              <a:buClr>
                <a:schemeClr val="tx1"/>
              </a:buClr>
              <a:buSzPct val="70000"/>
              <a:buFont typeface="Arial" pitchFamily="34" charset="0"/>
              <a:buChar char="►"/>
            </a:pPr>
            <a:r>
              <a:rPr lang="en-IN" sz="1400" dirty="0">
                <a:solidFill>
                  <a:schemeClr val="tx1"/>
                </a:solidFill>
                <a:latin typeface="+mj-lt"/>
              </a:rPr>
              <a:t>Such discharge is not by way of repayment but by way of a mutual agreement</a:t>
            </a:r>
          </a:p>
        </p:txBody>
      </p:sp>
    </p:spTree>
    <p:extLst>
      <p:ext uri="{BB962C8B-B14F-4D97-AF65-F5344CB8AC3E}">
        <p14:creationId xmlns:p14="http://schemas.microsoft.com/office/powerpoint/2010/main" val="74827913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42EADA-9628-4724-A748-58BB46011B4B}"/>
              </a:ext>
            </a:extLst>
          </p:cNvPr>
          <p:cNvSpPr>
            <a:spLocks noGrp="1"/>
          </p:cNvSpPr>
          <p:nvPr>
            <p:ph type="title"/>
          </p:nvPr>
        </p:nvSpPr>
        <p:spPr/>
        <p:txBody>
          <a:bodyPr vert="horz" lIns="0" tIns="0" rIns="0" bIns="0" rtlCol="0" anchor="ctr" anchorCtr="0">
            <a:noAutofit/>
          </a:bodyPr>
          <a:lstStyle/>
          <a:p>
            <a:r>
              <a:rPr lang="en-IN" sz="3000" dirty="0"/>
              <a:t>Issue 9: Withdrawal of firm’s property by partners in their PSR</a:t>
            </a:r>
          </a:p>
        </p:txBody>
      </p:sp>
      <p:sp>
        <p:nvSpPr>
          <p:cNvPr id="6" name="Content Placeholder 2">
            <a:extLst>
              <a:ext uri="{FF2B5EF4-FFF2-40B4-BE49-F238E27FC236}">
                <a16:creationId xmlns:a16="http://schemas.microsoft.com/office/drawing/2014/main" id="{1F5BEC49-B137-45B9-B5D3-3225E9C8EDF0}"/>
              </a:ext>
            </a:extLst>
          </p:cNvPr>
          <p:cNvSpPr>
            <a:spLocks noGrp="1"/>
          </p:cNvSpPr>
          <p:nvPr>
            <p:ph idx="1"/>
          </p:nvPr>
        </p:nvSpPr>
        <p:spPr>
          <a:xfrm>
            <a:off x="4303186" y="1147666"/>
            <a:ext cx="4383616" cy="5095410"/>
          </a:xfrm>
        </p:spPr>
        <p:txBody>
          <a:bodyPr>
            <a:normAutofit fontScale="92500" lnSpcReduction="10000"/>
          </a:bodyPr>
          <a:lstStyle/>
          <a:p>
            <a:pPr lvl="0">
              <a:lnSpc>
                <a:spcPct val="124000"/>
              </a:lnSpc>
              <a:spcAft>
                <a:spcPts val="600"/>
              </a:spcAft>
              <a:buClr>
                <a:schemeClr val="tx1"/>
              </a:buClr>
            </a:pPr>
            <a:r>
              <a:rPr lang="en-US" sz="1500" dirty="0"/>
              <a:t>XYZ PF has 3 partners having equal PSR</a:t>
            </a:r>
            <a:endParaRPr lang="en-IN" sz="1500" dirty="0"/>
          </a:p>
          <a:p>
            <a:pPr lvl="0">
              <a:lnSpc>
                <a:spcPct val="124000"/>
              </a:lnSpc>
              <a:spcAft>
                <a:spcPts val="600"/>
              </a:spcAft>
              <a:buClr>
                <a:schemeClr val="tx1"/>
              </a:buClr>
            </a:pPr>
            <a:r>
              <a:rPr lang="en-US" sz="1500" dirty="0"/>
              <a:t>XYZ PF has two assets, one being business with book value of 2,000 (whose FMV is 6,000) and another being land with book value of 1,000 (whose FMV is 3,000)</a:t>
            </a:r>
          </a:p>
          <a:p>
            <a:pPr lvl="0">
              <a:lnSpc>
                <a:spcPct val="124000"/>
              </a:lnSpc>
              <a:spcAft>
                <a:spcPts val="600"/>
              </a:spcAft>
              <a:buClr>
                <a:schemeClr val="tx1"/>
              </a:buClr>
            </a:pPr>
            <a:r>
              <a:rPr lang="en-IN" sz="1500" dirty="0"/>
              <a:t>For diverse commercial and social considerations and for bona fide reasons of long-term sustenance of partnership relations, a decision is taken to distribute certain firm’s properties</a:t>
            </a:r>
            <a:endParaRPr lang="en-US" sz="1500" dirty="0"/>
          </a:p>
          <a:p>
            <a:pPr lvl="0">
              <a:lnSpc>
                <a:spcPct val="124000"/>
              </a:lnSpc>
              <a:spcAft>
                <a:spcPts val="600"/>
              </a:spcAft>
              <a:buClr>
                <a:schemeClr val="tx1"/>
              </a:buClr>
            </a:pPr>
            <a:r>
              <a:rPr lang="en-US" sz="1500" dirty="0"/>
              <a:t>Accordingly, Land B (having FMV of 3,000) is distributed to X against his entitlement of 3,000</a:t>
            </a:r>
          </a:p>
          <a:p>
            <a:pPr lvl="0">
              <a:lnSpc>
                <a:spcPct val="124000"/>
              </a:lnSpc>
              <a:spcAft>
                <a:spcPts val="600"/>
              </a:spcAft>
              <a:buClr>
                <a:schemeClr val="tx1"/>
              </a:buClr>
            </a:pPr>
            <a:r>
              <a:rPr lang="en-US" sz="1500" dirty="0"/>
              <a:t>Firm debits book value of Land B against X’s capital account balance</a:t>
            </a:r>
          </a:p>
          <a:p>
            <a:pPr lvl="0">
              <a:lnSpc>
                <a:spcPct val="124000"/>
              </a:lnSpc>
              <a:spcAft>
                <a:spcPts val="600"/>
              </a:spcAft>
              <a:buClr>
                <a:schemeClr val="tx1"/>
              </a:buClr>
            </a:pPr>
            <a:r>
              <a:rPr lang="en-US" sz="1500" dirty="0"/>
              <a:t>In absence of any dissolution/reconstitution, s.45(4)/s.9B may not trigger in hands of PF</a:t>
            </a:r>
          </a:p>
          <a:p>
            <a:pPr lvl="0">
              <a:lnSpc>
                <a:spcPct val="124000"/>
              </a:lnSpc>
              <a:spcAft>
                <a:spcPts val="600"/>
              </a:spcAft>
              <a:buClr>
                <a:schemeClr val="tx1"/>
              </a:buClr>
            </a:pPr>
            <a:r>
              <a:rPr lang="en-US" sz="1500" dirty="0"/>
              <a:t>Whether s.45(1) triggers in hands of firm? If yes, whether consideration is debit to partner’s capital account? Whether s.50C applies?</a:t>
            </a:r>
          </a:p>
        </p:txBody>
      </p:sp>
      <p:sp>
        <p:nvSpPr>
          <p:cNvPr id="8" name="Rectangle 7">
            <a:extLst>
              <a:ext uri="{FF2B5EF4-FFF2-40B4-BE49-F238E27FC236}">
                <a16:creationId xmlns:a16="http://schemas.microsoft.com/office/drawing/2014/main" id="{9DB64C1F-400A-44E2-AC6E-FEACB85FDEF4}"/>
              </a:ext>
            </a:extLst>
          </p:cNvPr>
          <p:cNvSpPr/>
          <p:nvPr/>
        </p:nvSpPr>
        <p:spPr>
          <a:xfrm>
            <a:off x="567780" y="1858844"/>
            <a:ext cx="804549" cy="384476"/>
          </a:xfrm>
          <a:prstGeom prst="rect">
            <a:avLst/>
          </a:prstGeom>
          <a:no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defTabSz="781538">
              <a:defRPr/>
            </a:pPr>
            <a:r>
              <a:rPr lang="en-US" sz="1709" dirty="0">
                <a:solidFill>
                  <a:srgbClr val="000000"/>
                </a:solidFill>
              </a:rPr>
              <a:t>X</a:t>
            </a:r>
            <a:endParaRPr lang="en-IN" sz="1709" dirty="0">
              <a:solidFill>
                <a:srgbClr val="000000"/>
              </a:solidFill>
            </a:endParaRPr>
          </a:p>
        </p:txBody>
      </p:sp>
      <p:cxnSp>
        <p:nvCxnSpPr>
          <p:cNvPr id="9" name="Straight Connector 8">
            <a:extLst>
              <a:ext uri="{FF2B5EF4-FFF2-40B4-BE49-F238E27FC236}">
                <a16:creationId xmlns:a16="http://schemas.microsoft.com/office/drawing/2014/main" id="{C55BEFB9-318A-44A6-BB78-C3F7ABF75C7D}"/>
              </a:ext>
            </a:extLst>
          </p:cNvPr>
          <p:cNvCxnSpPr>
            <a:cxnSpLocks/>
          </p:cNvCxnSpPr>
          <p:nvPr/>
        </p:nvCxnSpPr>
        <p:spPr>
          <a:xfrm>
            <a:off x="4204340" y="1147666"/>
            <a:ext cx="0" cy="4926076"/>
          </a:xfrm>
          <a:prstGeom prst="line">
            <a:avLst/>
          </a:prstGeom>
          <a:ln w="9525">
            <a:solidFill>
              <a:schemeClr val="accent1"/>
            </a:solidFill>
            <a:tailEnd type="none"/>
          </a:ln>
        </p:spPr>
        <p:style>
          <a:lnRef idx="1">
            <a:schemeClr val="accent1"/>
          </a:lnRef>
          <a:fillRef idx="0">
            <a:schemeClr val="accent1"/>
          </a:fillRef>
          <a:effectRef idx="0">
            <a:schemeClr val="accent1"/>
          </a:effectRef>
          <a:fontRef idx="minor">
            <a:schemeClr val="tx1"/>
          </a:fontRef>
        </p:style>
      </p:cxnSp>
      <p:sp>
        <p:nvSpPr>
          <p:cNvPr id="10" name="Isosceles Triangle 9">
            <a:extLst>
              <a:ext uri="{FF2B5EF4-FFF2-40B4-BE49-F238E27FC236}">
                <a16:creationId xmlns:a16="http://schemas.microsoft.com/office/drawing/2014/main" id="{8D81E955-0375-4430-B36C-972A9CC6877D}"/>
              </a:ext>
            </a:extLst>
          </p:cNvPr>
          <p:cNvSpPr/>
          <p:nvPr/>
        </p:nvSpPr>
        <p:spPr>
          <a:xfrm>
            <a:off x="1372329" y="2669171"/>
            <a:ext cx="1609097" cy="1066602"/>
          </a:xfrm>
          <a:prstGeom prst="triangle">
            <a:avLst/>
          </a:prstGeom>
          <a:solidFill>
            <a:srgbClr val="FFC000"/>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defTabSz="781538">
              <a:defRPr/>
            </a:pPr>
            <a:r>
              <a:rPr lang="en-US" sz="1368" b="1" dirty="0">
                <a:solidFill>
                  <a:srgbClr val="000000"/>
                </a:solidFill>
              </a:rPr>
              <a:t>XYZ PF</a:t>
            </a:r>
            <a:endParaRPr lang="en-IN" sz="1368" b="1" dirty="0">
              <a:solidFill>
                <a:srgbClr val="000000"/>
              </a:solidFill>
            </a:endParaRPr>
          </a:p>
        </p:txBody>
      </p:sp>
      <p:pic>
        <p:nvPicPr>
          <p:cNvPr id="11" name="Graphic 10" descr="User">
            <a:extLst>
              <a:ext uri="{FF2B5EF4-FFF2-40B4-BE49-F238E27FC236}">
                <a16:creationId xmlns:a16="http://schemas.microsoft.com/office/drawing/2014/main" id="{C9E6F669-2A67-4D0C-BDAC-D2E1C4AEC31A}"/>
              </a:ext>
            </a:extLst>
          </p:cNvPr>
          <p:cNvPicPr>
            <a:picLocks noChangeAspect="1"/>
          </p:cNvPicPr>
          <p:nvPr/>
        </p:nvPicPr>
        <p:blipFill>
          <a:blip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774664" y="1468063"/>
            <a:ext cx="390781" cy="390781"/>
          </a:xfrm>
          <a:prstGeom prst="rect">
            <a:avLst/>
          </a:prstGeom>
        </p:spPr>
      </p:pic>
      <p:sp>
        <p:nvSpPr>
          <p:cNvPr id="12" name="Rectangle 11">
            <a:extLst>
              <a:ext uri="{FF2B5EF4-FFF2-40B4-BE49-F238E27FC236}">
                <a16:creationId xmlns:a16="http://schemas.microsoft.com/office/drawing/2014/main" id="{D73AD491-860E-4413-8956-6FB7B7DB63E1}"/>
              </a:ext>
            </a:extLst>
          </p:cNvPr>
          <p:cNvSpPr/>
          <p:nvPr/>
        </p:nvSpPr>
        <p:spPr>
          <a:xfrm>
            <a:off x="2945270" y="1815351"/>
            <a:ext cx="804549" cy="384476"/>
          </a:xfrm>
          <a:prstGeom prst="rect">
            <a:avLst/>
          </a:prstGeom>
          <a:no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defTabSz="781538">
              <a:defRPr/>
            </a:pPr>
            <a:r>
              <a:rPr lang="en-US" sz="1709" dirty="0">
                <a:solidFill>
                  <a:srgbClr val="000000"/>
                </a:solidFill>
              </a:rPr>
              <a:t>Z</a:t>
            </a:r>
            <a:endParaRPr lang="en-IN" sz="1709" dirty="0">
              <a:solidFill>
                <a:srgbClr val="000000"/>
              </a:solidFill>
            </a:endParaRPr>
          </a:p>
        </p:txBody>
      </p:sp>
      <p:pic>
        <p:nvPicPr>
          <p:cNvPr id="13" name="Graphic 12" descr="User">
            <a:extLst>
              <a:ext uri="{FF2B5EF4-FFF2-40B4-BE49-F238E27FC236}">
                <a16:creationId xmlns:a16="http://schemas.microsoft.com/office/drawing/2014/main" id="{F63EE929-3708-4D3E-8CFD-CA1B21945B71}"/>
              </a:ext>
            </a:extLst>
          </p:cNvPr>
          <p:cNvPicPr>
            <a:picLocks noChangeAspect="1"/>
          </p:cNvPicPr>
          <p:nvPr/>
        </p:nvPicPr>
        <p:blipFill>
          <a:blip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3152154" y="1424569"/>
            <a:ext cx="390781" cy="390781"/>
          </a:xfrm>
          <a:prstGeom prst="rect">
            <a:avLst/>
          </a:prstGeom>
        </p:spPr>
      </p:pic>
      <p:sp>
        <p:nvSpPr>
          <p:cNvPr id="14" name="Freeform: Shape 13">
            <a:extLst>
              <a:ext uri="{FF2B5EF4-FFF2-40B4-BE49-F238E27FC236}">
                <a16:creationId xmlns:a16="http://schemas.microsoft.com/office/drawing/2014/main" id="{46975540-6B1C-4409-827F-2E346381C900}"/>
              </a:ext>
            </a:extLst>
          </p:cNvPr>
          <p:cNvSpPr/>
          <p:nvPr/>
        </p:nvSpPr>
        <p:spPr>
          <a:xfrm>
            <a:off x="919483" y="2199055"/>
            <a:ext cx="937874" cy="855120"/>
          </a:xfrm>
          <a:custGeom>
            <a:avLst/>
            <a:gdLst>
              <a:gd name="connsiteX0" fmla="*/ 0 w 1097280"/>
              <a:gd name="connsiteY0" fmla="*/ 0 h 1000461"/>
              <a:gd name="connsiteX1" fmla="*/ 0 w 1097280"/>
              <a:gd name="connsiteY1" fmla="*/ 1000461 h 1000461"/>
              <a:gd name="connsiteX2" fmla="*/ 1097280 w 1097280"/>
              <a:gd name="connsiteY2" fmla="*/ 1000461 h 1000461"/>
            </a:gdLst>
            <a:ahLst/>
            <a:cxnLst>
              <a:cxn ang="0">
                <a:pos x="connsiteX0" y="connsiteY0"/>
              </a:cxn>
              <a:cxn ang="0">
                <a:pos x="connsiteX1" y="connsiteY1"/>
              </a:cxn>
              <a:cxn ang="0">
                <a:pos x="connsiteX2" y="connsiteY2"/>
              </a:cxn>
            </a:cxnLst>
            <a:rect l="l" t="t" r="r" b="b"/>
            <a:pathLst>
              <a:path w="1097280" h="1000461">
                <a:moveTo>
                  <a:pt x="0" y="0"/>
                </a:moveTo>
                <a:lnTo>
                  <a:pt x="0" y="1000461"/>
                </a:lnTo>
                <a:lnTo>
                  <a:pt x="1097280" y="1000461"/>
                </a:lnTo>
              </a:path>
            </a:pathLst>
          </a:custGeom>
          <a:noFill/>
          <a:ln w="19050">
            <a:solidFill>
              <a:schemeClr val="tx1"/>
            </a:solidFill>
            <a:headEnd type="none" w="med" len="med"/>
            <a:tailEnd type="arrow"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781538">
              <a:defRPr/>
            </a:pPr>
            <a:endParaRPr lang="en-IN" sz="1538">
              <a:solidFill>
                <a:srgbClr val="808080"/>
              </a:solidFill>
            </a:endParaRPr>
          </a:p>
        </p:txBody>
      </p:sp>
      <p:sp>
        <p:nvSpPr>
          <p:cNvPr id="15" name="Freeform: Shape 14">
            <a:extLst>
              <a:ext uri="{FF2B5EF4-FFF2-40B4-BE49-F238E27FC236}">
                <a16:creationId xmlns:a16="http://schemas.microsoft.com/office/drawing/2014/main" id="{6B2E26AF-62EB-4163-9A78-A12A0727C781}"/>
              </a:ext>
            </a:extLst>
          </p:cNvPr>
          <p:cNvSpPr/>
          <p:nvPr/>
        </p:nvSpPr>
        <p:spPr>
          <a:xfrm rot="16200000">
            <a:off x="2459621" y="2172646"/>
            <a:ext cx="937874" cy="855120"/>
          </a:xfrm>
          <a:custGeom>
            <a:avLst/>
            <a:gdLst>
              <a:gd name="connsiteX0" fmla="*/ 0 w 1097280"/>
              <a:gd name="connsiteY0" fmla="*/ 0 h 1000461"/>
              <a:gd name="connsiteX1" fmla="*/ 0 w 1097280"/>
              <a:gd name="connsiteY1" fmla="*/ 1000461 h 1000461"/>
              <a:gd name="connsiteX2" fmla="*/ 1097280 w 1097280"/>
              <a:gd name="connsiteY2" fmla="*/ 1000461 h 1000461"/>
            </a:gdLst>
            <a:ahLst/>
            <a:cxnLst>
              <a:cxn ang="0">
                <a:pos x="connsiteX0" y="connsiteY0"/>
              </a:cxn>
              <a:cxn ang="0">
                <a:pos x="connsiteX1" y="connsiteY1"/>
              </a:cxn>
              <a:cxn ang="0">
                <a:pos x="connsiteX2" y="connsiteY2"/>
              </a:cxn>
            </a:cxnLst>
            <a:rect l="l" t="t" r="r" b="b"/>
            <a:pathLst>
              <a:path w="1097280" h="1000461">
                <a:moveTo>
                  <a:pt x="0" y="0"/>
                </a:moveTo>
                <a:lnTo>
                  <a:pt x="0" y="1000461"/>
                </a:lnTo>
                <a:lnTo>
                  <a:pt x="1097280" y="1000461"/>
                </a:lnTo>
              </a:path>
            </a:pathLst>
          </a:custGeom>
          <a:noFill/>
          <a:ln w="19050">
            <a:solidFill>
              <a:schemeClr val="tx1"/>
            </a:solidFill>
            <a:headEnd type="arrow"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781538">
              <a:defRPr/>
            </a:pPr>
            <a:endParaRPr lang="en-IN" sz="1538">
              <a:solidFill>
                <a:srgbClr val="808080"/>
              </a:solidFill>
            </a:endParaRPr>
          </a:p>
        </p:txBody>
      </p:sp>
      <p:graphicFrame>
        <p:nvGraphicFramePr>
          <p:cNvPr id="16" name="Table 17">
            <a:extLst>
              <a:ext uri="{FF2B5EF4-FFF2-40B4-BE49-F238E27FC236}">
                <a16:creationId xmlns:a16="http://schemas.microsoft.com/office/drawing/2014/main" id="{6E294BE4-7599-4624-8D1B-6843ADCB12EC}"/>
              </a:ext>
            </a:extLst>
          </p:cNvPr>
          <p:cNvGraphicFramePr>
            <a:graphicFrameLocks noGrp="1"/>
          </p:cNvGraphicFramePr>
          <p:nvPr>
            <p:extLst>
              <p:ext uri="{D42A27DB-BD31-4B8C-83A1-F6EECF244321}">
                <p14:modId xmlns:p14="http://schemas.microsoft.com/office/powerpoint/2010/main" val="1368541786"/>
              </p:ext>
            </p:extLst>
          </p:nvPr>
        </p:nvGraphicFramePr>
        <p:xfrm>
          <a:off x="390380" y="4066099"/>
          <a:ext cx="3660628" cy="1960653"/>
        </p:xfrm>
        <a:graphic>
          <a:graphicData uri="http://schemas.openxmlformats.org/drawingml/2006/table">
            <a:tbl>
              <a:tblPr firstRow="1" bandRow="1">
                <a:tableStyleId>{8A107856-5554-42FB-B03E-39F5DBC370BA}</a:tableStyleId>
              </a:tblPr>
              <a:tblGrid>
                <a:gridCol w="929031">
                  <a:extLst>
                    <a:ext uri="{9D8B030D-6E8A-4147-A177-3AD203B41FA5}">
                      <a16:colId xmlns:a16="http://schemas.microsoft.com/office/drawing/2014/main" val="2405554510"/>
                    </a:ext>
                  </a:extLst>
                </a:gridCol>
                <a:gridCol w="767371">
                  <a:extLst>
                    <a:ext uri="{9D8B030D-6E8A-4147-A177-3AD203B41FA5}">
                      <a16:colId xmlns:a16="http://schemas.microsoft.com/office/drawing/2014/main" val="1471756281"/>
                    </a:ext>
                  </a:extLst>
                </a:gridCol>
                <a:gridCol w="1283739">
                  <a:extLst>
                    <a:ext uri="{9D8B030D-6E8A-4147-A177-3AD203B41FA5}">
                      <a16:colId xmlns:a16="http://schemas.microsoft.com/office/drawing/2014/main" val="3762989753"/>
                    </a:ext>
                  </a:extLst>
                </a:gridCol>
                <a:gridCol w="680487">
                  <a:extLst>
                    <a:ext uri="{9D8B030D-6E8A-4147-A177-3AD203B41FA5}">
                      <a16:colId xmlns:a16="http://schemas.microsoft.com/office/drawing/2014/main" val="4201132721"/>
                    </a:ext>
                  </a:extLst>
                </a:gridCol>
              </a:tblGrid>
              <a:tr h="316967">
                <a:tc gridSpan="4">
                  <a:txBody>
                    <a:bodyPr/>
                    <a:lstStyle/>
                    <a:p>
                      <a:pPr algn="ctr"/>
                      <a:r>
                        <a:rPr lang="en-US" sz="1400" dirty="0"/>
                        <a:t>Indicative balance sheet </a:t>
                      </a:r>
                      <a:endParaRPr lang="en-IN" sz="1400" b="1" dirty="0">
                        <a:solidFill>
                          <a:schemeClr val="tx1"/>
                        </a:solidFill>
                        <a:latin typeface="+mn-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hMerge="1">
                  <a:txBody>
                    <a:bodyPr/>
                    <a:lstStyle/>
                    <a:p>
                      <a:endParaRPr lang="en-IN" dirty="0"/>
                    </a:p>
                  </a:txBody>
                  <a:tcPr/>
                </a:tc>
                <a:tc hMerge="1">
                  <a:txBody>
                    <a:bodyPr/>
                    <a:lstStyle/>
                    <a:p>
                      <a:endParaRPr lang="en-IN" dirty="0"/>
                    </a:p>
                  </a:txBody>
                  <a:tcPr/>
                </a:tc>
                <a:tc hMerge="1">
                  <a:txBody>
                    <a:bodyPr/>
                    <a:lstStyle/>
                    <a:p>
                      <a:endParaRPr lang="en-IN" dirty="0"/>
                    </a:p>
                  </a:txBody>
                  <a:tcPr/>
                </a:tc>
                <a:extLst>
                  <a:ext uri="{0D108BD9-81ED-4DB2-BD59-A6C34878D82A}">
                    <a16:rowId xmlns:a16="http://schemas.microsoft.com/office/drawing/2014/main" val="3559449610"/>
                  </a:ext>
                </a:extLst>
              </a:tr>
              <a:tr h="442885">
                <a:tc>
                  <a:txBody>
                    <a:bodyPr/>
                    <a:lstStyle/>
                    <a:p>
                      <a:r>
                        <a:rPr lang="en-US" sz="1400" dirty="0"/>
                        <a:t>X Capital </a:t>
                      </a:r>
                      <a:endParaRPr lang="en-IN" sz="1400" dirty="0">
                        <a:latin typeface="+mn-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marL="0" algn="r" defTabSz="914400" rtl="0" eaLnBrk="1" latinLnBrk="0" hangingPunct="1"/>
                      <a:r>
                        <a:rPr lang="en-US" sz="1400" kern="1200" dirty="0"/>
                        <a:t>1,000</a:t>
                      </a:r>
                      <a:endParaRPr lang="en-IN" sz="1400" kern="1200" dirty="0">
                        <a:solidFill>
                          <a:schemeClr val="dk1"/>
                        </a:solidFill>
                        <a:latin typeface="+mn-lt"/>
                        <a:ea typeface="+mn-ea"/>
                        <a:cs typeface="+mn-cs"/>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r>
                        <a:rPr lang="en-US" sz="1400" dirty="0"/>
                        <a:t>Business (FMV 6,000)</a:t>
                      </a:r>
                      <a:endParaRPr lang="en-IN" sz="1400" dirty="0">
                        <a:latin typeface="+mn-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r"/>
                      <a:r>
                        <a:rPr lang="en-US" sz="1400" dirty="0"/>
                        <a:t>2,000</a:t>
                      </a:r>
                      <a:endParaRPr lang="en-IN" sz="1400" dirty="0">
                        <a:latin typeface="+mn-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83398401"/>
                  </a:ext>
                </a:extLst>
              </a:tr>
              <a:tr h="329269">
                <a:tc>
                  <a:txBody>
                    <a:bodyPr/>
                    <a:lstStyle/>
                    <a:p>
                      <a:r>
                        <a:rPr lang="en-US" sz="1400" dirty="0"/>
                        <a:t>Y Capital </a:t>
                      </a:r>
                      <a:endParaRPr lang="en-IN" sz="1400" dirty="0">
                        <a:latin typeface="+mn-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400" u="none" strike="noStrike" kern="1200" cap="none" spc="0" normalizeH="0" baseline="0" noProof="0" dirty="0">
                          <a:ln>
                            <a:noFill/>
                          </a:ln>
                          <a:effectLst/>
                          <a:uLnTx/>
                          <a:uFillTx/>
                        </a:rPr>
                        <a:t>1,000</a:t>
                      </a:r>
                      <a:endParaRPr kumimoji="0" lang="en-IN" sz="1400" b="0" i="0" u="none" strike="noStrike" kern="1200" cap="none" spc="0" normalizeH="0" baseline="0" noProof="0" dirty="0">
                        <a:ln>
                          <a:noFill/>
                        </a:ln>
                        <a:solidFill>
                          <a:srgbClr val="000000"/>
                        </a:solidFill>
                        <a:effectLst/>
                        <a:uLnTx/>
                        <a:uFillTx/>
                        <a:latin typeface="Arial"/>
                        <a:ea typeface="+mn-ea"/>
                        <a:cs typeface="+mn-cs"/>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r>
                        <a:rPr lang="en-IN" sz="1400" dirty="0"/>
                        <a:t>Land</a:t>
                      </a:r>
                    </a:p>
                    <a:p>
                      <a:r>
                        <a:rPr lang="en-US" sz="1400" dirty="0"/>
                        <a:t>(FMV 3,000)</a:t>
                      </a:r>
                      <a:endParaRPr lang="en-IN" sz="1400" dirty="0">
                        <a:latin typeface="+mn-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marL="0" marR="0" lvl="0" indent="0" algn="r" defTabSz="781538" rtl="0" eaLnBrk="1" fontAlgn="auto" latinLnBrk="0" hangingPunct="1">
                        <a:lnSpc>
                          <a:spcPct val="100000"/>
                        </a:lnSpc>
                        <a:spcBef>
                          <a:spcPts val="0"/>
                        </a:spcBef>
                        <a:spcAft>
                          <a:spcPts val="0"/>
                        </a:spcAft>
                        <a:buClrTx/>
                        <a:buSzTx/>
                        <a:buFontTx/>
                        <a:buNone/>
                        <a:tabLst/>
                        <a:defRPr/>
                      </a:pPr>
                      <a:r>
                        <a:rPr lang="en-US" sz="1400" dirty="0"/>
                        <a:t>1,000</a:t>
                      </a:r>
                      <a:endParaRPr lang="en-IN" sz="1400" dirty="0">
                        <a:latin typeface="+mn-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605612241"/>
                  </a:ext>
                </a:extLst>
              </a:tr>
              <a:tr h="316967">
                <a:tc>
                  <a:txBody>
                    <a:bodyPr/>
                    <a:lstStyle/>
                    <a:p>
                      <a:r>
                        <a:rPr lang="en-US" sz="1400" dirty="0"/>
                        <a:t>Z Capital </a:t>
                      </a:r>
                      <a:endParaRPr lang="en-IN" sz="1400" dirty="0">
                        <a:latin typeface="+mn-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400" u="none" strike="noStrike" kern="1200" cap="none" spc="0" normalizeH="0" baseline="0" noProof="0" dirty="0">
                          <a:ln>
                            <a:noFill/>
                          </a:ln>
                          <a:effectLst/>
                          <a:uLnTx/>
                          <a:uFillTx/>
                        </a:rPr>
                        <a:t>1,000</a:t>
                      </a:r>
                      <a:endParaRPr kumimoji="0" lang="en-IN" sz="1400" b="0" i="0" u="none" strike="noStrike" kern="1200" cap="none" spc="0" normalizeH="0" baseline="0" noProof="0" dirty="0">
                        <a:ln>
                          <a:noFill/>
                        </a:ln>
                        <a:solidFill>
                          <a:srgbClr val="000000"/>
                        </a:solidFill>
                        <a:effectLst/>
                        <a:uLnTx/>
                        <a:uFillTx/>
                        <a:latin typeface="Arial"/>
                        <a:ea typeface="+mn-ea"/>
                        <a:cs typeface="+mn-cs"/>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en-IN" sz="1400" dirty="0">
                        <a:latin typeface="+mn-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r"/>
                      <a:endParaRPr lang="en-IN" sz="1400" dirty="0">
                        <a:latin typeface="+mn-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789916417"/>
                  </a:ext>
                </a:extLst>
              </a:tr>
              <a:tr h="316967">
                <a:tc>
                  <a:txBody>
                    <a:bodyPr/>
                    <a:lstStyle/>
                    <a:p>
                      <a:r>
                        <a:rPr lang="en-US" sz="1400" b="1" dirty="0"/>
                        <a:t>Total </a:t>
                      </a:r>
                      <a:endParaRPr lang="en-IN" sz="1400" b="1" dirty="0">
                        <a:latin typeface="+mn-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r"/>
                      <a:r>
                        <a:rPr lang="en-US" sz="1400" b="1" dirty="0"/>
                        <a:t>3,000</a:t>
                      </a:r>
                      <a:endParaRPr lang="en-IN" sz="1400" b="1" dirty="0">
                        <a:latin typeface="+mn-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r>
                        <a:rPr lang="en-US" sz="1400" b="1" dirty="0"/>
                        <a:t>Total </a:t>
                      </a:r>
                      <a:endParaRPr lang="en-IN" sz="1400" b="1" dirty="0">
                        <a:latin typeface="+mn-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r"/>
                      <a:r>
                        <a:rPr lang="en-US" sz="1400" b="1" dirty="0"/>
                        <a:t>3,000</a:t>
                      </a:r>
                      <a:endParaRPr lang="en-IN" sz="1400" b="1" dirty="0">
                        <a:latin typeface="+mn-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191051555"/>
                  </a:ext>
                </a:extLst>
              </a:tr>
            </a:tbl>
          </a:graphicData>
        </a:graphic>
      </p:graphicFrame>
      <p:sp>
        <p:nvSpPr>
          <p:cNvPr id="17" name="Rectangle 16">
            <a:extLst>
              <a:ext uri="{FF2B5EF4-FFF2-40B4-BE49-F238E27FC236}">
                <a16:creationId xmlns:a16="http://schemas.microsoft.com/office/drawing/2014/main" id="{0B9C8C3C-ACF9-4D77-9481-B02425E256E7}"/>
              </a:ext>
            </a:extLst>
          </p:cNvPr>
          <p:cNvSpPr/>
          <p:nvPr/>
        </p:nvSpPr>
        <p:spPr>
          <a:xfrm>
            <a:off x="1818419" y="1815351"/>
            <a:ext cx="804549" cy="384476"/>
          </a:xfrm>
          <a:prstGeom prst="rect">
            <a:avLst/>
          </a:prstGeom>
          <a:no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defTabSz="781538">
              <a:defRPr/>
            </a:pPr>
            <a:r>
              <a:rPr lang="en-US" sz="1709" dirty="0">
                <a:solidFill>
                  <a:srgbClr val="000000"/>
                </a:solidFill>
              </a:rPr>
              <a:t>Y</a:t>
            </a:r>
            <a:endParaRPr lang="en-IN" sz="1709" dirty="0">
              <a:solidFill>
                <a:srgbClr val="000000"/>
              </a:solidFill>
            </a:endParaRPr>
          </a:p>
        </p:txBody>
      </p:sp>
      <p:pic>
        <p:nvPicPr>
          <p:cNvPr id="18" name="Graphic 17" descr="User">
            <a:extLst>
              <a:ext uri="{FF2B5EF4-FFF2-40B4-BE49-F238E27FC236}">
                <a16:creationId xmlns:a16="http://schemas.microsoft.com/office/drawing/2014/main" id="{15F3C012-4E1E-4629-B0A1-728A5195BCFB}"/>
              </a:ext>
            </a:extLst>
          </p:cNvPr>
          <p:cNvPicPr>
            <a:picLocks noChangeAspect="1"/>
          </p:cNvPicPr>
          <p:nvPr/>
        </p:nvPicPr>
        <p:blipFill>
          <a:blip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2025303" y="1424569"/>
            <a:ext cx="390781" cy="390781"/>
          </a:xfrm>
          <a:prstGeom prst="rect">
            <a:avLst/>
          </a:prstGeom>
        </p:spPr>
      </p:pic>
      <p:cxnSp>
        <p:nvCxnSpPr>
          <p:cNvPr id="19" name="Straight Arrow Connector 18">
            <a:extLst>
              <a:ext uri="{FF2B5EF4-FFF2-40B4-BE49-F238E27FC236}">
                <a16:creationId xmlns:a16="http://schemas.microsoft.com/office/drawing/2014/main" id="{D60E503D-BBF4-4EDC-B345-C9D31D705068}"/>
              </a:ext>
            </a:extLst>
          </p:cNvPr>
          <p:cNvCxnSpPr>
            <a:cxnSpLocks/>
          </p:cNvCxnSpPr>
          <p:nvPr/>
        </p:nvCxnSpPr>
        <p:spPr>
          <a:xfrm>
            <a:off x="2220694" y="2241201"/>
            <a:ext cx="0" cy="425851"/>
          </a:xfrm>
          <a:prstGeom prst="straightConnector1">
            <a:avLst/>
          </a:prstGeom>
          <a:ln w="19050">
            <a:solidFill>
              <a:schemeClr val="tx1"/>
            </a:solidFill>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32649707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42EADA-9628-4724-A748-58BB46011B4B}"/>
              </a:ext>
            </a:extLst>
          </p:cNvPr>
          <p:cNvSpPr>
            <a:spLocks noGrp="1"/>
          </p:cNvSpPr>
          <p:nvPr>
            <p:ph type="title"/>
          </p:nvPr>
        </p:nvSpPr>
        <p:spPr/>
        <p:txBody>
          <a:bodyPr vert="horz" lIns="0" tIns="0" rIns="0" bIns="0" rtlCol="0" anchor="ctr" anchorCtr="0">
            <a:noAutofit/>
          </a:bodyPr>
          <a:lstStyle/>
          <a:p>
            <a:r>
              <a:rPr lang="en-IN" sz="3000" dirty="0"/>
              <a:t>Issue 9: Withdrawal of firm’s property by partners in their PSR</a:t>
            </a:r>
          </a:p>
        </p:txBody>
      </p:sp>
      <p:sp>
        <p:nvSpPr>
          <p:cNvPr id="6" name="Content Placeholder 2">
            <a:extLst>
              <a:ext uri="{FF2B5EF4-FFF2-40B4-BE49-F238E27FC236}">
                <a16:creationId xmlns:a16="http://schemas.microsoft.com/office/drawing/2014/main" id="{21B3FD05-7D96-4950-BB2C-1A2641C3EF8A}"/>
              </a:ext>
            </a:extLst>
          </p:cNvPr>
          <p:cNvSpPr>
            <a:spLocks noGrp="1"/>
          </p:cNvSpPr>
          <p:nvPr>
            <p:ph idx="1"/>
          </p:nvPr>
        </p:nvSpPr>
        <p:spPr>
          <a:xfrm>
            <a:off x="457200" y="1168400"/>
            <a:ext cx="8229600" cy="4892158"/>
          </a:xfrm>
        </p:spPr>
        <p:txBody>
          <a:bodyPr>
            <a:normAutofit/>
          </a:bodyPr>
          <a:lstStyle/>
          <a:p>
            <a:pPr>
              <a:lnSpc>
                <a:spcPct val="130000"/>
              </a:lnSpc>
              <a:spcAft>
                <a:spcPts val="600"/>
              </a:spcAft>
              <a:buClr>
                <a:schemeClr val="tx1"/>
              </a:buClr>
            </a:pPr>
            <a:r>
              <a:rPr lang="en-IN" sz="1500" b="1" dirty="0">
                <a:solidFill>
                  <a:schemeClr val="tx1"/>
                </a:solidFill>
              </a:rPr>
              <a:t>View 1:- S.45(1) may not trigger in hands of firm:-</a:t>
            </a:r>
          </a:p>
          <a:p>
            <a:pPr lvl="1">
              <a:lnSpc>
                <a:spcPct val="130000"/>
              </a:lnSpc>
              <a:spcAft>
                <a:spcPts val="600"/>
              </a:spcAft>
              <a:buClr>
                <a:schemeClr val="tx1"/>
              </a:buClr>
            </a:pPr>
            <a:r>
              <a:rPr lang="en-IN" sz="1500" dirty="0"/>
              <a:t>Despite s.14 and s.15 of Indian Partnership Act, firm is not a separate legal entity but a compendium of partners, firm cannot function without partners, and as a result, real owners of firm’s property are partners who are effective co-owners in their profit sharing ratio</a:t>
            </a:r>
          </a:p>
          <a:p>
            <a:pPr lvl="2">
              <a:lnSpc>
                <a:spcPct val="130000"/>
              </a:lnSpc>
              <a:spcAft>
                <a:spcPts val="600"/>
              </a:spcAft>
              <a:buClr>
                <a:schemeClr val="tx1"/>
              </a:buClr>
            </a:pPr>
            <a:r>
              <a:rPr lang="en-IN" sz="1500" dirty="0"/>
              <a:t>Upon distribution, co-owned property is converted into exclusive property</a:t>
            </a:r>
          </a:p>
          <a:p>
            <a:pPr lvl="2">
              <a:lnSpc>
                <a:spcPct val="130000"/>
              </a:lnSpc>
              <a:spcAft>
                <a:spcPts val="600"/>
              </a:spcAft>
              <a:buClr>
                <a:schemeClr val="tx1"/>
              </a:buClr>
            </a:pPr>
            <a:r>
              <a:rPr lang="en-IN" sz="1500" dirty="0"/>
              <a:t>For determining whether an asset withdrawn from firm is long-term or short-term in hands of partner post such withdrawal, holding period of firm was considered [CIT v. Kamala Devi [1997] 227 ITR 701 (Madras HC) and </a:t>
            </a:r>
            <a:r>
              <a:rPr lang="en-IN" sz="1500" dirty="0" err="1"/>
              <a:t>Ratansi</a:t>
            </a:r>
            <a:r>
              <a:rPr lang="en-IN" sz="1500" dirty="0"/>
              <a:t> Narayan Patel v. CIT [1988] 173 ITR 547 (MP HC)]</a:t>
            </a:r>
          </a:p>
          <a:p>
            <a:pPr lvl="1">
              <a:lnSpc>
                <a:spcPct val="130000"/>
              </a:lnSpc>
              <a:spcAft>
                <a:spcPts val="600"/>
              </a:spcAft>
              <a:buClr>
                <a:schemeClr val="tx1"/>
              </a:buClr>
            </a:pPr>
            <a:r>
              <a:rPr lang="en-IN" sz="1500" dirty="0"/>
              <a:t>During subsistence of firm, there can be ‘distribution’ of property in profit sharing ratio, as contradistinguished from ‘sale’ of property for a specified consideration - [</a:t>
            </a:r>
            <a:r>
              <a:rPr lang="en-IN" sz="1500" dirty="0" err="1"/>
              <a:t>Burlingtons</a:t>
            </a:r>
            <a:r>
              <a:rPr lang="en-IN" sz="1500" dirty="0"/>
              <a:t>’ Exports v. ACIT [1993] 45 ITD 424 (Mumbai ITAT)]</a:t>
            </a:r>
          </a:p>
        </p:txBody>
      </p:sp>
    </p:spTree>
    <p:extLst>
      <p:ext uri="{BB962C8B-B14F-4D97-AF65-F5344CB8AC3E}">
        <p14:creationId xmlns:p14="http://schemas.microsoft.com/office/powerpoint/2010/main" val="147598026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42EADA-9628-4724-A748-58BB46011B4B}"/>
              </a:ext>
            </a:extLst>
          </p:cNvPr>
          <p:cNvSpPr>
            <a:spLocks noGrp="1"/>
          </p:cNvSpPr>
          <p:nvPr>
            <p:ph type="title"/>
          </p:nvPr>
        </p:nvSpPr>
        <p:spPr/>
        <p:txBody>
          <a:bodyPr vert="horz" lIns="0" tIns="0" rIns="0" bIns="0" rtlCol="0" anchor="ctr" anchorCtr="0">
            <a:noAutofit/>
          </a:bodyPr>
          <a:lstStyle/>
          <a:p>
            <a:r>
              <a:rPr lang="en-IN" sz="3000" dirty="0"/>
              <a:t>Issue 9: Withdrawal of firm’s property by partners in their PSR</a:t>
            </a:r>
          </a:p>
        </p:txBody>
      </p:sp>
      <p:sp>
        <p:nvSpPr>
          <p:cNvPr id="7" name="Content Placeholder 2">
            <a:extLst>
              <a:ext uri="{FF2B5EF4-FFF2-40B4-BE49-F238E27FC236}">
                <a16:creationId xmlns:a16="http://schemas.microsoft.com/office/drawing/2014/main" id="{D757BBCD-1665-4E66-9321-AE23768BDBCE}"/>
              </a:ext>
            </a:extLst>
          </p:cNvPr>
          <p:cNvSpPr>
            <a:spLocks noGrp="1"/>
          </p:cNvSpPr>
          <p:nvPr>
            <p:ph idx="1"/>
          </p:nvPr>
        </p:nvSpPr>
        <p:spPr>
          <a:xfrm>
            <a:off x="457201" y="1112176"/>
            <a:ext cx="8229600" cy="3462208"/>
          </a:xfrm>
        </p:spPr>
        <p:txBody>
          <a:bodyPr>
            <a:noAutofit/>
          </a:bodyPr>
          <a:lstStyle/>
          <a:p>
            <a:pPr>
              <a:spcAft>
                <a:spcPts val="600"/>
              </a:spcAft>
              <a:buClr>
                <a:schemeClr val="tx1"/>
              </a:buClr>
            </a:pPr>
            <a:r>
              <a:rPr lang="en-IN" sz="1600" b="1" dirty="0"/>
              <a:t>View 2:- Capital gains u/s. 45(1) r. w. s. 50C are attracted:-</a:t>
            </a:r>
          </a:p>
          <a:p>
            <a:pPr lvl="1">
              <a:spcAft>
                <a:spcPts val="600"/>
              </a:spcAft>
              <a:buClr>
                <a:schemeClr val="tx1"/>
              </a:buClr>
            </a:pPr>
            <a:r>
              <a:rPr lang="en-IN" sz="1400" dirty="0"/>
              <a:t>S.14 and s.15 of Indian Partnership Act provides that firm can acquire and own assets*</a:t>
            </a:r>
          </a:p>
          <a:p>
            <a:pPr lvl="2">
              <a:spcAft>
                <a:spcPts val="600"/>
              </a:spcAft>
              <a:buClr>
                <a:schemeClr val="tx1"/>
              </a:buClr>
            </a:pPr>
            <a:r>
              <a:rPr lang="en-IN" sz="1200" dirty="0"/>
              <a:t>No partner has any specific or exclusive interest in any property of firm, even to the extent of his profit share; while partners have certain rights on dissolution/retirement, properties remain that of firm and not of partners</a:t>
            </a:r>
          </a:p>
          <a:p>
            <a:pPr lvl="1">
              <a:spcAft>
                <a:spcPts val="600"/>
              </a:spcAft>
              <a:buClr>
                <a:schemeClr val="tx1"/>
              </a:buClr>
            </a:pPr>
            <a:r>
              <a:rPr lang="en-IN" sz="1400" dirty="0"/>
              <a:t>Once partner acquires exclusive rights in any property of firm, there is effective transfer or extinguishment of firm’s interest in such property hitherto owned by firm**</a:t>
            </a:r>
          </a:p>
          <a:p>
            <a:pPr lvl="1">
              <a:spcAft>
                <a:spcPts val="600"/>
              </a:spcAft>
              <a:buClr>
                <a:schemeClr val="tx1"/>
              </a:buClr>
            </a:pPr>
            <a:r>
              <a:rPr lang="en-IN" sz="1400" dirty="0"/>
              <a:t>Transfer of property to partners during subsistence of firm is different from distribution of property to partners on dissolution or retirement – also, in former case, debit to partner’s capital balance may be regarded as consideration in hands of firm [B.T. Patil &amp; Sons v. CGT [2001] 114 Taxman 301 (SC)]</a:t>
            </a:r>
          </a:p>
          <a:p>
            <a:pPr marL="230662" lvl="1">
              <a:spcAft>
                <a:spcPts val="600"/>
              </a:spcAft>
              <a:buClr>
                <a:schemeClr val="tx1"/>
              </a:buClr>
            </a:pPr>
            <a:r>
              <a:rPr lang="en-IN" sz="1600" dirty="0"/>
              <a:t>Partner can also face consequences u/s. 56(2)(x) if specified property such as land is withdrawn where debit to his capital account is less than stamp duty value</a:t>
            </a:r>
            <a:endParaRPr lang="en-IN" sz="1600" b="1" dirty="0"/>
          </a:p>
        </p:txBody>
      </p:sp>
      <p:sp>
        <p:nvSpPr>
          <p:cNvPr id="8" name="Rectangle 7">
            <a:extLst>
              <a:ext uri="{FF2B5EF4-FFF2-40B4-BE49-F238E27FC236}">
                <a16:creationId xmlns:a16="http://schemas.microsoft.com/office/drawing/2014/main" id="{A72EF245-6947-47A9-A2A4-D7A6F4D2CE64}"/>
              </a:ext>
            </a:extLst>
          </p:cNvPr>
          <p:cNvSpPr/>
          <p:nvPr/>
        </p:nvSpPr>
        <p:spPr>
          <a:xfrm>
            <a:off x="457199" y="5585121"/>
            <a:ext cx="8229600" cy="707886"/>
          </a:xfrm>
          <a:prstGeom prst="rect">
            <a:avLst/>
          </a:prstGeom>
        </p:spPr>
        <p:txBody>
          <a:bodyPr wrap="square">
            <a:spAutoFit/>
          </a:bodyPr>
          <a:lstStyle/>
          <a:p>
            <a:r>
              <a:rPr lang="fr-FR" sz="1000" i="1" dirty="0">
                <a:latin typeface="+mj-lt"/>
              </a:rPr>
              <a:t>* </a:t>
            </a:r>
            <a:r>
              <a:rPr lang="fr-FR" sz="1000" i="1" dirty="0" err="1">
                <a:latin typeface="+mj-lt"/>
              </a:rPr>
              <a:t>Addanki</a:t>
            </a:r>
            <a:r>
              <a:rPr lang="fr-FR" sz="1000" i="1" dirty="0">
                <a:latin typeface="+mj-lt"/>
              </a:rPr>
              <a:t> </a:t>
            </a:r>
            <a:r>
              <a:rPr lang="fr-FR" sz="1000" i="1" dirty="0" err="1">
                <a:latin typeface="+mj-lt"/>
              </a:rPr>
              <a:t>Narayanappa</a:t>
            </a:r>
            <a:r>
              <a:rPr lang="fr-FR" sz="1000" i="1" dirty="0">
                <a:latin typeface="+mj-lt"/>
              </a:rPr>
              <a:t> &amp; </a:t>
            </a:r>
            <a:r>
              <a:rPr lang="fr-FR" sz="1000" i="1" dirty="0" err="1">
                <a:latin typeface="+mj-lt"/>
              </a:rPr>
              <a:t>Anr</a:t>
            </a:r>
            <a:r>
              <a:rPr lang="fr-FR" sz="1000" i="1" dirty="0">
                <a:latin typeface="+mj-lt"/>
              </a:rPr>
              <a:t> v. </a:t>
            </a:r>
            <a:r>
              <a:rPr lang="fr-FR" sz="1000" i="1" dirty="0" err="1">
                <a:latin typeface="+mj-lt"/>
              </a:rPr>
              <a:t>Bhaskara</a:t>
            </a:r>
            <a:r>
              <a:rPr lang="fr-FR" sz="1000" i="1" dirty="0">
                <a:latin typeface="+mj-lt"/>
              </a:rPr>
              <a:t> </a:t>
            </a:r>
            <a:r>
              <a:rPr lang="fr-FR" sz="1000" i="1" dirty="0" err="1">
                <a:latin typeface="+mj-lt"/>
              </a:rPr>
              <a:t>Krishtappa</a:t>
            </a:r>
            <a:r>
              <a:rPr lang="fr-FR" sz="1000" i="1" dirty="0">
                <a:latin typeface="+mj-lt"/>
              </a:rPr>
              <a:t> &amp; Ors AIR 1966 SC 1300;</a:t>
            </a:r>
            <a:r>
              <a:rPr lang="en-IN" sz="1000" i="1" dirty="0">
                <a:latin typeface="+mj-lt"/>
              </a:rPr>
              <a:t> S. V. Chandra Pandian and </a:t>
            </a:r>
            <a:r>
              <a:rPr lang="en-IN" sz="1000" i="1" dirty="0" err="1">
                <a:latin typeface="+mj-lt"/>
              </a:rPr>
              <a:t>Ors</a:t>
            </a:r>
            <a:r>
              <a:rPr lang="en-IN" sz="1000" i="1" dirty="0">
                <a:latin typeface="+mj-lt"/>
              </a:rPr>
              <a:t>. v. S. V. </a:t>
            </a:r>
            <a:r>
              <a:rPr lang="en-IN" sz="1000" i="1" dirty="0" err="1">
                <a:latin typeface="+mj-lt"/>
              </a:rPr>
              <a:t>Sivalinga</a:t>
            </a:r>
            <a:r>
              <a:rPr lang="en-IN" sz="1000" i="1" dirty="0">
                <a:latin typeface="+mj-lt"/>
              </a:rPr>
              <a:t> Nadar and </a:t>
            </a:r>
            <a:r>
              <a:rPr lang="en-IN" sz="1000" i="1" dirty="0" err="1">
                <a:latin typeface="+mj-lt"/>
              </a:rPr>
              <a:t>Ors</a:t>
            </a:r>
            <a:r>
              <a:rPr lang="en-IN" sz="1000" i="1" dirty="0">
                <a:latin typeface="+mj-lt"/>
              </a:rPr>
              <a:t>. [1993 SCR(1) 58</a:t>
            </a:r>
          </a:p>
          <a:p>
            <a:r>
              <a:rPr lang="en-IN" sz="1000" i="1" dirty="0"/>
              <a:t>** A.S. Krishna </a:t>
            </a:r>
            <a:r>
              <a:rPr lang="en-IN" sz="1000" i="1" dirty="0" err="1"/>
              <a:t>Setty</a:t>
            </a:r>
            <a:r>
              <a:rPr lang="en-IN" sz="1000" i="1" dirty="0"/>
              <a:t> &amp; Sons v. ACIT [1975] 100 ITR 587 (Karnataka HC); B.T. Patil &amp; Sons v. CGT [1996] 89 TAXMAN 598 (Karnataka HC); CIT v. Bharani Pictures (1980) 3 Taxman 478 (Madras HC)</a:t>
            </a:r>
            <a:endParaRPr lang="en-IN" sz="1000" i="1" dirty="0">
              <a:solidFill>
                <a:srgbClr val="000000"/>
              </a:solidFill>
              <a:latin typeface="+mj-lt"/>
              <a:ea typeface="Calibri" panose="020F0502020204030204" pitchFamily="34" charset="0"/>
              <a:cs typeface="Arial" panose="020B0604020202020204" pitchFamily="34" charset="0"/>
            </a:endParaRPr>
          </a:p>
        </p:txBody>
      </p:sp>
      <p:sp>
        <p:nvSpPr>
          <p:cNvPr id="9" name="Rectangle: Rounded Corners 8">
            <a:extLst>
              <a:ext uri="{FF2B5EF4-FFF2-40B4-BE49-F238E27FC236}">
                <a16:creationId xmlns:a16="http://schemas.microsoft.com/office/drawing/2014/main" id="{F264C862-7DFD-494D-A42F-8F20A7E34200}"/>
              </a:ext>
            </a:extLst>
          </p:cNvPr>
          <p:cNvSpPr/>
          <p:nvPr/>
        </p:nvSpPr>
        <p:spPr>
          <a:xfrm>
            <a:off x="457197" y="4688808"/>
            <a:ext cx="8229602" cy="560996"/>
          </a:xfrm>
          <a:prstGeom prst="roundRect">
            <a:avLst/>
          </a:prstGeom>
          <a:solidFill>
            <a:schemeClr val="accent2">
              <a:lumMod val="60000"/>
              <a:lumOff val="40000"/>
            </a:schemeClr>
          </a:solidFill>
          <a:ln w="95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t" anchorCtr="0"/>
          <a:lstStyle/>
          <a:p>
            <a:pPr algn="ctr">
              <a:spcBef>
                <a:spcPts val="600"/>
              </a:spcBef>
              <a:spcAft>
                <a:spcPts val="1200"/>
              </a:spcAft>
            </a:pPr>
            <a:r>
              <a:rPr lang="en-IN" sz="1500" dirty="0">
                <a:solidFill>
                  <a:srgbClr val="000000"/>
                </a:solidFill>
                <a:latin typeface="+mj-lt"/>
              </a:rPr>
              <a:t>In case of withdrawal from LLP, View 2 becomes stronger as LLP Act regards LLP as a body corporate, capable of acquiring, owning, holding disposing of property</a:t>
            </a:r>
          </a:p>
        </p:txBody>
      </p:sp>
      <p:cxnSp>
        <p:nvCxnSpPr>
          <p:cNvPr id="4" name="Straight Connector 3">
            <a:extLst>
              <a:ext uri="{FF2B5EF4-FFF2-40B4-BE49-F238E27FC236}">
                <a16:creationId xmlns:a16="http://schemas.microsoft.com/office/drawing/2014/main" id="{A611F173-3232-4DAA-9FC0-B915BA68F1E0}"/>
              </a:ext>
            </a:extLst>
          </p:cNvPr>
          <p:cNvCxnSpPr>
            <a:cxnSpLocks/>
          </p:cNvCxnSpPr>
          <p:nvPr/>
        </p:nvCxnSpPr>
        <p:spPr>
          <a:xfrm>
            <a:off x="550507" y="5571875"/>
            <a:ext cx="3816219" cy="0"/>
          </a:xfrm>
          <a:prstGeom prst="line">
            <a:avLst/>
          </a:prstGeom>
          <a:ln w="9525">
            <a:solidFill>
              <a:schemeClr val="accent1"/>
            </a:solidFill>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0253948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42EADA-9628-4724-A748-58BB46011B4B}"/>
              </a:ext>
            </a:extLst>
          </p:cNvPr>
          <p:cNvSpPr>
            <a:spLocks noGrp="1"/>
          </p:cNvSpPr>
          <p:nvPr>
            <p:ph type="title"/>
          </p:nvPr>
        </p:nvSpPr>
        <p:spPr/>
        <p:txBody>
          <a:bodyPr vert="horz" lIns="0" tIns="0" rIns="0" bIns="0" rtlCol="0" anchor="ctr" anchorCtr="0">
            <a:normAutofit/>
          </a:bodyPr>
          <a:lstStyle/>
          <a:p>
            <a:r>
              <a:rPr lang="en-IN" sz="3000" dirty="0"/>
              <a:t>Certain Additional points</a:t>
            </a:r>
          </a:p>
        </p:txBody>
      </p:sp>
      <p:sp>
        <p:nvSpPr>
          <p:cNvPr id="4" name="Content Placeholder 2">
            <a:extLst>
              <a:ext uri="{FF2B5EF4-FFF2-40B4-BE49-F238E27FC236}">
                <a16:creationId xmlns:a16="http://schemas.microsoft.com/office/drawing/2014/main" id="{E0CCE434-7D80-4DFC-A584-779B01056724}"/>
              </a:ext>
            </a:extLst>
          </p:cNvPr>
          <p:cNvSpPr>
            <a:spLocks noGrp="1"/>
          </p:cNvSpPr>
          <p:nvPr>
            <p:ph idx="1"/>
          </p:nvPr>
        </p:nvSpPr>
        <p:spPr>
          <a:xfrm>
            <a:off x="457197" y="1118373"/>
            <a:ext cx="8229599" cy="4846803"/>
          </a:xfrm>
        </p:spPr>
        <p:txBody>
          <a:bodyPr>
            <a:noAutofit/>
          </a:bodyPr>
          <a:lstStyle/>
          <a:p>
            <a:pPr>
              <a:spcAft>
                <a:spcPts val="600"/>
              </a:spcAft>
              <a:buClr>
                <a:schemeClr val="tx1"/>
              </a:buClr>
            </a:pPr>
            <a:r>
              <a:rPr lang="en-IN" sz="1400" dirty="0"/>
              <a:t>S.9B and s.45(4) are independent charging provisions; absence of back up amendment to definition of ‘transfer’ u/s. 2(47) or ‘income’ u/s. 2(24) may not frustrate the charge </a:t>
            </a:r>
          </a:p>
          <a:p>
            <a:pPr>
              <a:spcAft>
                <a:spcPts val="600"/>
              </a:spcAft>
              <a:buClr>
                <a:schemeClr val="tx1"/>
              </a:buClr>
            </a:pPr>
            <a:r>
              <a:rPr lang="en-IN" sz="1400" dirty="0"/>
              <a:t>S.9B(3) deems FMV of capital asset or SIT as full value of consideration received or accruing as a result of deemed transfer - where stamp duty value is &gt; FMV, whether the same substitutes FMV?</a:t>
            </a:r>
          </a:p>
          <a:p>
            <a:pPr lvl="1">
              <a:spcAft>
                <a:spcPts val="600"/>
              </a:spcAft>
              <a:buClr>
                <a:schemeClr val="tx1"/>
              </a:buClr>
            </a:pPr>
            <a:r>
              <a:rPr lang="en-IN" sz="1400" dirty="0"/>
              <a:t>Arguably, no - S.9B(3) begins with the words “for the purposes of this section” – such a specific provision for ascertaining sale consideration shall prevail over all other general provisions such as s.43CA or s.50C</a:t>
            </a:r>
          </a:p>
          <a:p>
            <a:pPr marL="230662" lvl="1">
              <a:spcAft>
                <a:spcPts val="600"/>
              </a:spcAft>
              <a:buClr>
                <a:schemeClr val="tx1"/>
              </a:buClr>
            </a:pPr>
            <a:r>
              <a:rPr lang="en-IN" sz="1400" dirty="0"/>
              <a:t>As per s.45(4), partner’s capital account can be “represented in any manner” in the books of the firm</a:t>
            </a:r>
          </a:p>
          <a:p>
            <a:pPr marL="455897" lvl="2">
              <a:spcAft>
                <a:spcPts val="600"/>
              </a:spcAft>
              <a:buClr>
                <a:schemeClr val="tx1"/>
              </a:buClr>
            </a:pPr>
            <a:r>
              <a:rPr lang="en-IN" sz="1400" dirty="0"/>
              <a:t>In the context, both fixed capital and fluctuating capital account will be considered for  s.45(4)</a:t>
            </a:r>
          </a:p>
          <a:p>
            <a:pPr lvl="1">
              <a:spcAft>
                <a:spcPts val="600"/>
              </a:spcAft>
              <a:buClr>
                <a:schemeClr val="tx1"/>
              </a:buClr>
            </a:pPr>
            <a:r>
              <a:rPr lang="en-IN" sz="1400" dirty="0"/>
              <a:t>However, an account created due to loan is, strictly speaking, not a “capital account”</a:t>
            </a:r>
          </a:p>
          <a:p>
            <a:pPr marL="230662" lvl="1">
              <a:lnSpc>
                <a:spcPct val="130000"/>
              </a:lnSpc>
              <a:spcAft>
                <a:spcPts val="600"/>
              </a:spcAft>
              <a:buClr>
                <a:schemeClr val="tx1"/>
              </a:buClr>
            </a:pPr>
            <a:r>
              <a:rPr lang="en-IN" sz="1400" dirty="0"/>
              <a:t>Firm may convert CA into SIT before distribution to partner upon reconstitution – such conversion may avoid duplicated taxation u/s. s.45(4) subject to GAAR</a:t>
            </a:r>
          </a:p>
          <a:p>
            <a:pPr marL="455897" lvl="2">
              <a:lnSpc>
                <a:spcPct val="130000"/>
              </a:lnSpc>
              <a:spcAft>
                <a:spcPts val="600"/>
              </a:spcAft>
              <a:buClr>
                <a:schemeClr val="tx1"/>
              </a:buClr>
            </a:pPr>
            <a:r>
              <a:rPr lang="en-IN" sz="1400" dirty="0"/>
              <a:t>Upon distribution to partner, firm attracts taxation u/s. 45(2) w. r. t. FMV on date of conversion</a:t>
            </a:r>
          </a:p>
          <a:p>
            <a:pPr marL="455897" lvl="2">
              <a:lnSpc>
                <a:spcPct val="130000"/>
              </a:lnSpc>
              <a:spcAft>
                <a:spcPts val="600"/>
              </a:spcAft>
              <a:buClr>
                <a:schemeClr val="tx1"/>
              </a:buClr>
            </a:pPr>
            <a:r>
              <a:rPr lang="en-IN" sz="1400" dirty="0"/>
              <a:t>S.9B impact is confined to appreciation beyond aforesaid FMV</a:t>
            </a:r>
          </a:p>
          <a:p>
            <a:pPr lvl="1">
              <a:lnSpc>
                <a:spcPct val="130000"/>
              </a:lnSpc>
              <a:spcAft>
                <a:spcPts val="600"/>
              </a:spcAft>
              <a:buClr>
                <a:schemeClr val="tx1"/>
              </a:buClr>
            </a:pPr>
            <a:r>
              <a:rPr lang="en-IN" sz="1400" dirty="0"/>
              <a:t>Since receipt by partner is SIT which is neither money nor capital asset, s. 45(4) will not trigger.</a:t>
            </a:r>
          </a:p>
          <a:p>
            <a:pPr>
              <a:spcAft>
                <a:spcPts val="600"/>
              </a:spcAft>
              <a:buClr>
                <a:schemeClr val="tx1"/>
              </a:buClr>
            </a:pPr>
            <a:endParaRPr lang="en-IN" sz="1400" dirty="0"/>
          </a:p>
        </p:txBody>
      </p:sp>
    </p:spTree>
    <p:extLst>
      <p:ext uri="{BB962C8B-B14F-4D97-AF65-F5344CB8AC3E}">
        <p14:creationId xmlns:p14="http://schemas.microsoft.com/office/powerpoint/2010/main" val="164738303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59BAB31-7192-47F3-B871-2B19CD350BB5}"/>
              </a:ext>
            </a:extLst>
          </p:cNvPr>
          <p:cNvSpPr>
            <a:spLocks noGrp="1"/>
          </p:cNvSpPr>
          <p:nvPr>
            <p:ph type="title"/>
          </p:nvPr>
        </p:nvSpPr>
        <p:spPr/>
        <p:txBody>
          <a:bodyPr/>
          <a:lstStyle/>
          <a:p>
            <a:pPr algn="just"/>
            <a:r>
              <a:rPr lang="en-IN" sz="2000" dirty="0"/>
              <a:t>Rules prescribed for capital gains chargeable u/s. 45(4) – Rule 8AA(5) (Corresponding to Rule 6(3) and 8AB* (Corresponding to Rule 50)</a:t>
            </a:r>
          </a:p>
        </p:txBody>
      </p:sp>
      <p:sp>
        <p:nvSpPr>
          <p:cNvPr id="4" name="Rectangle 3">
            <a:extLst>
              <a:ext uri="{FF2B5EF4-FFF2-40B4-BE49-F238E27FC236}">
                <a16:creationId xmlns:a16="http://schemas.microsoft.com/office/drawing/2014/main" id="{33E4B742-C1A7-4207-B5FF-0D5A0ED4CFB7}"/>
              </a:ext>
            </a:extLst>
          </p:cNvPr>
          <p:cNvSpPr/>
          <p:nvPr/>
        </p:nvSpPr>
        <p:spPr>
          <a:xfrm>
            <a:off x="457200" y="6189553"/>
            <a:ext cx="3615069" cy="189431"/>
          </a:xfrm>
          <a:prstGeom prst="rect">
            <a:avLst/>
          </a:prstGeom>
          <a:noFill/>
        </p:spPr>
        <p:txBody>
          <a:bodyPr wrap="square" lIns="0" tIns="31262" rIns="0" bIns="0" rtlCol="0">
            <a:spAutoFit/>
          </a:bodyPr>
          <a:lstStyle/>
          <a:p>
            <a:pPr defTabSz="781538">
              <a:buClr>
                <a:srgbClr val="FFE600"/>
              </a:buClr>
              <a:buSzPct val="70000"/>
            </a:pPr>
            <a:r>
              <a:rPr lang="en-IN" sz="1026" i="1" dirty="0">
                <a:solidFill>
                  <a:srgbClr val="000000"/>
                </a:solidFill>
              </a:rPr>
              <a:t>* Vide Notification No. 76/2021 dated 2 July 2021</a:t>
            </a:r>
          </a:p>
        </p:txBody>
      </p:sp>
    </p:spTree>
    <p:extLst>
      <p:ext uri="{BB962C8B-B14F-4D97-AF65-F5344CB8AC3E}">
        <p14:creationId xmlns:p14="http://schemas.microsoft.com/office/powerpoint/2010/main" val="152326867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947ED-6C42-417E-93C4-3FFE2DFB0922}"/>
              </a:ext>
            </a:extLst>
          </p:cNvPr>
          <p:cNvSpPr>
            <a:spLocks noGrp="1"/>
          </p:cNvSpPr>
          <p:nvPr>
            <p:ph type="title"/>
          </p:nvPr>
        </p:nvSpPr>
        <p:spPr/>
        <p:txBody>
          <a:bodyPr>
            <a:normAutofit/>
          </a:bodyPr>
          <a:lstStyle/>
          <a:p>
            <a:r>
              <a:rPr lang="en-IN" sz="3000" dirty="0"/>
              <a:t>General principles for attribution of s.45(4) capital gains</a:t>
            </a:r>
          </a:p>
        </p:txBody>
      </p:sp>
      <p:sp>
        <p:nvSpPr>
          <p:cNvPr id="3" name="Content Placeholder 2">
            <a:extLst>
              <a:ext uri="{FF2B5EF4-FFF2-40B4-BE49-F238E27FC236}">
                <a16:creationId xmlns:a16="http://schemas.microsoft.com/office/drawing/2014/main" id="{038E47CB-BF30-473C-8BDE-8FC6D5FA78E3}"/>
              </a:ext>
            </a:extLst>
          </p:cNvPr>
          <p:cNvSpPr>
            <a:spLocks noGrp="1"/>
          </p:cNvSpPr>
          <p:nvPr>
            <p:ph idx="1"/>
          </p:nvPr>
        </p:nvSpPr>
        <p:spPr>
          <a:xfrm>
            <a:off x="457200" y="1096938"/>
            <a:ext cx="8229600" cy="5026662"/>
          </a:xfrm>
        </p:spPr>
        <p:txBody>
          <a:bodyPr>
            <a:normAutofit/>
          </a:bodyPr>
          <a:lstStyle/>
          <a:p>
            <a:pPr>
              <a:lnSpc>
                <a:spcPct val="130000"/>
              </a:lnSpc>
              <a:spcAft>
                <a:spcPts val="600"/>
              </a:spcAft>
              <a:buClr>
                <a:schemeClr val="tx1"/>
              </a:buClr>
            </a:pPr>
            <a:r>
              <a:rPr lang="en-IN" sz="1600" dirty="0"/>
              <a:t>S.45(4) taxes realisation in excess of partner’s capital account balance, which represents such partner’s share in value appreciation of remaining capital assets of firm</a:t>
            </a:r>
          </a:p>
          <a:p>
            <a:pPr>
              <a:lnSpc>
                <a:spcPct val="130000"/>
              </a:lnSpc>
              <a:spcAft>
                <a:spcPts val="600"/>
              </a:spcAft>
              <a:buClr>
                <a:schemeClr val="tx1"/>
              </a:buClr>
            </a:pPr>
            <a:r>
              <a:rPr lang="en-IN" sz="1600" dirty="0"/>
              <a:t>Since such value appreciation is already taxed u/s. 45(4) at the time of reconstitution, s.48(iii) provides for attributing s.45(4) capital gains to remaining capital assets of firm</a:t>
            </a:r>
          </a:p>
          <a:p>
            <a:pPr>
              <a:lnSpc>
                <a:spcPct val="130000"/>
              </a:lnSpc>
              <a:spcAft>
                <a:spcPts val="600"/>
              </a:spcAft>
              <a:buClr>
                <a:schemeClr val="tx1"/>
              </a:buClr>
            </a:pPr>
            <a:r>
              <a:rPr lang="en-IN" sz="1600" dirty="0"/>
              <a:t>Amount so attributed is reduced from sale consideration as and when such remaining capital assets are transferred by firm</a:t>
            </a:r>
          </a:p>
          <a:p>
            <a:pPr>
              <a:lnSpc>
                <a:spcPct val="130000"/>
              </a:lnSpc>
              <a:spcAft>
                <a:spcPts val="600"/>
              </a:spcAft>
              <a:buClr>
                <a:schemeClr val="tx1"/>
              </a:buClr>
            </a:pPr>
            <a:r>
              <a:rPr lang="en-IN" sz="1600" dirty="0"/>
              <a:t>Aforesaid principle is equally applicable to capital asset forming part of block of assets</a:t>
            </a:r>
          </a:p>
          <a:p>
            <a:pPr lvl="1">
              <a:lnSpc>
                <a:spcPct val="130000"/>
              </a:lnSpc>
              <a:spcAft>
                <a:spcPts val="600"/>
              </a:spcAft>
              <a:buClr>
                <a:schemeClr val="tx1"/>
              </a:buClr>
            </a:pPr>
            <a:r>
              <a:rPr lang="en-IN" sz="1400" dirty="0"/>
              <a:t>At the time of transfer, amount so attributed to depreciable capital asset is reduced from moneys payable (or sale consideration, if s.50 applies) and only net amount is reduced from WDV (or charged as short-term capital gains, if s.50 applies)</a:t>
            </a:r>
          </a:p>
          <a:p>
            <a:pPr marL="230662" lvl="1">
              <a:lnSpc>
                <a:spcPct val="130000"/>
              </a:lnSpc>
              <a:spcAft>
                <a:spcPts val="600"/>
              </a:spcAft>
              <a:buClr>
                <a:schemeClr val="tx1"/>
              </a:buClr>
            </a:pPr>
            <a:r>
              <a:rPr lang="en-IN" sz="1600" dirty="0"/>
              <a:t>However, ‘actual cost’ remains intact - no depreciation or indexation benefit is available on amount so attributed</a:t>
            </a:r>
          </a:p>
        </p:txBody>
      </p:sp>
    </p:spTree>
    <p:extLst>
      <p:ext uri="{BB962C8B-B14F-4D97-AF65-F5344CB8AC3E}">
        <p14:creationId xmlns:p14="http://schemas.microsoft.com/office/powerpoint/2010/main" val="409861721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947ED-6C42-417E-93C4-3FFE2DFB0922}"/>
              </a:ext>
            </a:extLst>
          </p:cNvPr>
          <p:cNvSpPr>
            <a:spLocks noGrp="1"/>
          </p:cNvSpPr>
          <p:nvPr>
            <p:ph type="title"/>
          </p:nvPr>
        </p:nvSpPr>
        <p:spPr/>
        <p:txBody>
          <a:bodyPr>
            <a:normAutofit/>
          </a:bodyPr>
          <a:lstStyle/>
          <a:p>
            <a:r>
              <a:rPr lang="en-IN" sz="3000" dirty="0"/>
              <a:t>Manner of attribution of s.45(4) capital gains – Rule 8AB</a:t>
            </a:r>
          </a:p>
        </p:txBody>
      </p:sp>
      <p:sp>
        <p:nvSpPr>
          <p:cNvPr id="3" name="Content Placeholder 2">
            <a:extLst>
              <a:ext uri="{FF2B5EF4-FFF2-40B4-BE49-F238E27FC236}">
                <a16:creationId xmlns:a16="http://schemas.microsoft.com/office/drawing/2014/main" id="{038E47CB-BF30-473C-8BDE-8FC6D5FA78E3}"/>
              </a:ext>
            </a:extLst>
          </p:cNvPr>
          <p:cNvSpPr>
            <a:spLocks noGrp="1"/>
          </p:cNvSpPr>
          <p:nvPr>
            <p:ph idx="1"/>
          </p:nvPr>
        </p:nvSpPr>
        <p:spPr>
          <a:xfrm>
            <a:off x="457202" y="3571378"/>
            <a:ext cx="8229600" cy="2310192"/>
          </a:xfrm>
        </p:spPr>
        <p:txBody>
          <a:bodyPr>
            <a:noAutofit/>
          </a:bodyPr>
          <a:lstStyle/>
          <a:p>
            <a:pPr>
              <a:lnSpc>
                <a:spcPct val="100000"/>
              </a:lnSpc>
              <a:spcAft>
                <a:spcPts val="600"/>
              </a:spcAft>
              <a:buClr>
                <a:schemeClr val="tx1"/>
              </a:buClr>
            </a:pPr>
            <a:r>
              <a:rPr lang="en-IN" sz="1600" dirty="0"/>
              <a:t>A = Increase in value of such remaining capital asset because of revaluation </a:t>
            </a:r>
          </a:p>
          <a:p>
            <a:pPr>
              <a:lnSpc>
                <a:spcPct val="100000"/>
              </a:lnSpc>
              <a:spcAft>
                <a:spcPts val="600"/>
              </a:spcAft>
              <a:buClr>
                <a:schemeClr val="tx1"/>
              </a:buClr>
            </a:pPr>
            <a:r>
              <a:rPr lang="en-IN" sz="1600" dirty="0"/>
              <a:t>B = </a:t>
            </a:r>
            <a:r>
              <a:rPr lang="en-IN" sz="1600" dirty="0">
                <a:ea typeface="Calibri" panose="020F0502020204030204" pitchFamily="34" charset="0"/>
                <a:cs typeface="Kokila" panose="020B0604020202020204" pitchFamily="34" charset="0"/>
              </a:rPr>
              <a:t>Recognition of value of such self-generated goodwill/asset because of valuation</a:t>
            </a:r>
            <a:endParaRPr lang="en-IN" sz="1600" dirty="0"/>
          </a:p>
          <a:p>
            <a:pPr>
              <a:lnSpc>
                <a:spcPct val="100000"/>
              </a:lnSpc>
              <a:spcAft>
                <a:spcPts val="600"/>
              </a:spcAft>
              <a:buClr>
                <a:schemeClr val="tx1"/>
              </a:buClr>
            </a:pPr>
            <a:r>
              <a:rPr lang="en-IN" sz="1600" dirty="0"/>
              <a:t>C = Aggregate of increase in value of all capital assets because of revaluation, or recognition of value of all self-generated goodwill/assets because of valuation</a:t>
            </a:r>
          </a:p>
          <a:p>
            <a:pPr>
              <a:lnSpc>
                <a:spcPct val="100000"/>
              </a:lnSpc>
              <a:spcAft>
                <a:spcPts val="600"/>
              </a:spcAft>
              <a:buClr>
                <a:schemeClr val="tx1"/>
              </a:buClr>
            </a:pPr>
            <a:r>
              <a:rPr lang="en-IN" sz="1600" b="1" dirty="0"/>
              <a:t>Conditions:</a:t>
            </a:r>
          </a:p>
          <a:p>
            <a:pPr lvl="1">
              <a:lnSpc>
                <a:spcPct val="100000"/>
              </a:lnSpc>
              <a:spcAft>
                <a:spcPts val="600"/>
              </a:spcAft>
              <a:buClr>
                <a:schemeClr val="tx1"/>
              </a:buClr>
            </a:pPr>
            <a:r>
              <a:rPr lang="en-IN" sz="1600" dirty="0"/>
              <a:t>Revaluation should be based on a valuation report obtained from a valuer who is eligible to be appointed as a registered valuer under Wealth Tax Act, 1957</a:t>
            </a:r>
          </a:p>
          <a:p>
            <a:pPr lvl="1">
              <a:lnSpc>
                <a:spcPct val="100000"/>
              </a:lnSpc>
              <a:spcAft>
                <a:spcPts val="600"/>
              </a:spcAft>
              <a:buClr>
                <a:schemeClr val="tx1"/>
              </a:buClr>
            </a:pPr>
            <a:r>
              <a:rPr lang="en-IN" sz="1600" dirty="0"/>
              <a:t>Firm to furnish details in prescribed form on or before the due date of filing ROI</a:t>
            </a:r>
          </a:p>
        </p:txBody>
      </p:sp>
      <p:graphicFrame>
        <p:nvGraphicFramePr>
          <p:cNvPr id="4" name="Table 4">
            <a:extLst>
              <a:ext uri="{FF2B5EF4-FFF2-40B4-BE49-F238E27FC236}">
                <a16:creationId xmlns:a16="http://schemas.microsoft.com/office/drawing/2014/main" id="{7B2CA5E5-1343-4024-88DD-ACE23DE2EE97}"/>
              </a:ext>
            </a:extLst>
          </p:cNvPr>
          <p:cNvGraphicFramePr>
            <a:graphicFrameLocks noGrp="1"/>
          </p:cNvGraphicFramePr>
          <p:nvPr>
            <p:extLst>
              <p:ext uri="{D42A27DB-BD31-4B8C-83A1-F6EECF244321}">
                <p14:modId xmlns:p14="http://schemas.microsoft.com/office/powerpoint/2010/main" val="814785628"/>
              </p:ext>
            </p:extLst>
          </p:nvPr>
        </p:nvGraphicFramePr>
        <p:xfrm>
          <a:off x="457202" y="1139259"/>
          <a:ext cx="8229599" cy="2346960"/>
        </p:xfrm>
        <a:graphic>
          <a:graphicData uri="http://schemas.openxmlformats.org/drawingml/2006/table">
            <a:tbl>
              <a:tblPr firstRow="1" bandRow="1">
                <a:tableStyleId>{8A107856-5554-42FB-B03E-39F5DBC370BA}</a:tableStyleId>
              </a:tblPr>
              <a:tblGrid>
                <a:gridCol w="5784110">
                  <a:extLst>
                    <a:ext uri="{9D8B030D-6E8A-4147-A177-3AD203B41FA5}">
                      <a16:colId xmlns:a16="http://schemas.microsoft.com/office/drawing/2014/main" val="3881179097"/>
                    </a:ext>
                  </a:extLst>
                </a:gridCol>
                <a:gridCol w="1529053">
                  <a:extLst>
                    <a:ext uri="{9D8B030D-6E8A-4147-A177-3AD203B41FA5}">
                      <a16:colId xmlns:a16="http://schemas.microsoft.com/office/drawing/2014/main" val="3391467027"/>
                    </a:ext>
                  </a:extLst>
                </a:gridCol>
                <a:gridCol w="916436">
                  <a:extLst>
                    <a:ext uri="{9D8B030D-6E8A-4147-A177-3AD203B41FA5}">
                      <a16:colId xmlns:a16="http://schemas.microsoft.com/office/drawing/2014/main" val="3263004975"/>
                    </a:ext>
                  </a:extLst>
                </a:gridCol>
              </a:tblGrid>
              <a:tr h="0">
                <a:tc>
                  <a:txBody>
                    <a:bodyPr/>
                    <a:lstStyle/>
                    <a:p>
                      <a:pPr algn="l"/>
                      <a:r>
                        <a:rPr lang="en-IN" sz="1600" kern="1200" dirty="0"/>
                        <a:t>Where s.45(4) capital gains relates to</a:t>
                      </a:r>
                      <a:endParaRPr lang="en-IN" sz="1600" dirty="0">
                        <a:solidFill>
                          <a:schemeClr val="tx1"/>
                        </a:solidFill>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gridSpan="2">
                  <a:txBody>
                    <a:bodyPr/>
                    <a:lstStyle/>
                    <a:p>
                      <a:pPr algn="l"/>
                      <a:r>
                        <a:rPr lang="en-IN" sz="1600" dirty="0"/>
                        <a:t>Basis of attribution:</a:t>
                      </a:r>
                      <a:endParaRPr lang="en-IN" sz="1600" dirty="0">
                        <a:solidFill>
                          <a:schemeClr val="tx1"/>
                        </a:solidFill>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hMerge="1">
                  <a:txBody>
                    <a:bodyPr/>
                    <a:lstStyle/>
                    <a:p>
                      <a:pPr algn="just"/>
                      <a:endParaRPr lang="en-IN" dirty="0">
                        <a:solidFill>
                          <a:schemeClr val="tx1"/>
                        </a:solidFill>
                      </a:endParaRPr>
                    </a:p>
                  </a:txBody>
                  <a:tcPr/>
                </a:tc>
                <a:extLst>
                  <a:ext uri="{0D108BD9-81ED-4DB2-BD59-A6C34878D82A}">
                    <a16:rowId xmlns:a16="http://schemas.microsoft.com/office/drawing/2014/main" val="1220935050"/>
                  </a:ext>
                </a:extLst>
              </a:tr>
              <a:tr h="0">
                <a:tc>
                  <a:txBody>
                    <a:bodyPr/>
                    <a:lstStyle/>
                    <a:p>
                      <a:pPr algn="just"/>
                      <a:r>
                        <a:rPr lang="en-IN" sz="1600" dirty="0"/>
                        <a:t>Capital asset received by partner from firm</a:t>
                      </a:r>
                      <a:endParaRPr lang="en-IN" sz="1600" dirty="0">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gridSpan="2">
                  <a:txBody>
                    <a:bodyPr/>
                    <a:lstStyle/>
                    <a:p>
                      <a:pPr algn="just"/>
                      <a:r>
                        <a:rPr lang="en-IN" sz="1600" dirty="0"/>
                        <a:t>No attribution</a:t>
                      </a:r>
                      <a:endParaRPr lang="en-IN" sz="1600" dirty="0">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hMerge="1">
                  <a:txBody>
                    <a:bodyPr/>
                    <a:lstStyle/>
                    <a:p>
                      <a:pPr algn="just"/>
                      <a:endParaRPr lang="en-IN" dirty="0"/>
                    </a:p>
                  </a:txBody>
                  <a:tcPr/>
                </a:tc>
                <a:extLst>
                  <a:ext uri="{0D108BD9-81ED-4DB2-BD59-A6C34878D82A}">
                    <a16:rowId xmlns:a16="http://schemas.microsoft.com/office/drawing/2014/main" val="981266396"/>
                  </a:ext>
                </a:extLst>
              </a:tr>
              <a:tr h="0">
                <a:tc rowSpan="2">
                  <a:txBody>
                    <a:bodyPr/>
                    <a:lstStyle/>
                    <a:p>
                      <a:pPr algn="l"/>
                      <a:r>
                        <a:rPr lang="en-IN" sz="1600" dirty="0"/>
                        <a:t>Revaluation of any capital asset of firm (other than above)</a:t>
                      </a:r>
                      <a:endParaRPr lang="en-IN" sz="1600" dirty="0">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rowSpan="2">
                  <a:txBody>
                    <a:bodyPr/>
                    <a:lstStyle/>
                    <a:p>
                      <a:pPr algn="l"/>
                      <a:r>
                        <a:rPr lang="en-IN" sz="1600" dirty="0"/>
                        <a:t>S.45(4) capital gains x</a:t>
                      </a:r>
                      <a:endParaRPr lang="en-IN" sz="1600" dirty="0">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600" dirty="0"/>
                        <a:t>A</a:t>
                      </a:r>
                      <a:endParaRPr lang="en-IN" sz="1600" dirty="0">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884761191"/>
                  </a:ext>
                </a:extLst>
              </a:tr>
              <a:tr h="0">
                <a:tc vMerge="1">
                  <a:txBody>
                    <a:bodyPr/>
                    <a:lstStyle/>
                    <a:p>
                      <a:endParaRPr lang="en-IN"/>
                    </a:p>
                  </a:txBody>
                  <a:tcPr/>
                </a:tc>
                <a:tc vMerge="1">
                  <a:txBody>
                    <a:bodyPr/>
                    <a:lstStyle/>
                    <a:p>
                      <a:endParaRPr lang="en-IN"/>
                    </a:p>
                  </a:txBody>
                  <a:tcPr/>
                </a:tc>
                <a:tc>
                  <a:txBody>
                    <a:bodyPr/>
                    <a:lstStyle/>
                    <a:p>
                      <a:pPr algn="l"/>
                      <a:r>
                        <a:rPr lang="en-IN" sz="1600" dirty="0"/>
                        <a:t>C</a:t>
                      </a:r>
                      <a:endParaRPr lang="en-IN" sz="1600" dirty="0">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700537318"/>
                  </a:ext>
                </a:extLst>
              </a:tr>
              <a:tr h="0">
                <a:tc rowSpan="2">
                  <a:txBody>
                    <a:bodyPr/>
                    <a:lstStyle/>
                    <a:p>
                      <a:pPr algn="l"/>
                      <a:r>
                        <a:rPr lang="en-IN" sz="1600" dirty="0"/>
                        <a:t>Valuation of self-generated goodwill/asset of firm</a:t>
                      </a:r>
                      <a:endParaRPr lang="en-IN" sz="1600" dirty="0">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rowSpan="2">
                  <a:txBody>
                    <a:bodyPr/>
                    <a:lstStyle/>
                    <a:p>
                      <a:pPr algn="l"/>
                      <a:r>
                        <a:rPr lang="en-IN" sz="1600" kern="1200" dirty="0"/>
                        <a:t>S.45(4) capital gains x</a:t>
                      </a:r>
                      <a:endParaRPr lang="en-IN" sz="1600" dirty="0">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600" dirty="0"/>
                        <a:t>B</a:t>
                      </a:r>
                      <a:endParaRPr lang="en-IN" sz="1600" dirty="0">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48407219"/>
                  </a:ext>
                </a:extLst>
              </a:tr>
              <a:tr h="0">
                <a:tc vMerge="1">
                  <a:txBody>
                    <a:bodyPr/>
                    <a:lstStyle/>
                    <a:p>
                      <a:endParaRPr lang="en-IN"/>
                    </a:p>
                  </a:txBody>
                  <a:tcPr/>
                </a:tc>
                <a:tc vMerge="1">
                  <a:txBody>
                    <a:bodyPr/>
                    <a:lstStyle/>
                    <a:p>
                      <a:endParaRPr lang="en-IN"/>
                    </a:p>
                  </a:txBody>
                  <a:tcPr/>
                </a:tc>
                <a:tc>
                  <a:txBody>
                    <a:bodyPr/>
                    <a:lstStyle/>
                    <a:p>
                      <a:pPr algn="l"/>
                      <a:r>
                        <a:rPr lang="en-IN" sz="1600" dirty="0"/>
                        <a:t>C</a:t>
                      </a:r>
                      <a:endParaRPr lang="en-IN" sz="1600" dirty="0">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049146839"/>
                  </a:ext>
                </a:extLst>
              </a:tr>
              <a:tr h="0">
                <a:tc>
                  <a:txBody>
                    <a:bodyPr/>
                    <a:lstStyle/>
                    <a:p>
                      <a:pPr algn="l"/>
                      <a:r>
                        <a:rPr lang="en-IN" sz="1600" dirty="0"/>
                        <a:t>Does not relate to any of the above</a:t>
                      </a:r>
                      <a:endParaRPr lang="en-IN" sz="1600" dirty="0">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gridSpan="2">
                  <a:txBody>
                    <a:bodyPr/>
                    <a:lstStyle/>
                    <a:p>
                      <a:pPr algn="l"/>
                      <a:r>
                        <a:rPr lang="en-IN" sz="1600" dirty="0"/>
                        <a:t>No attribution </a:t>
                      </a:r>
                      <a:endParaRPr lang="en-IN" sz="1600" dirty="0">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hMerge="1">
                  <a:txBody>
                    <a:bodyPr/>
                    <a:lstStyle/>
                    <a:p>
                      <a:pPr algn="just"/>
                      <a:endParaRPr lang="en-IN" dirty="0"/>
                    </a:p>
                  </a:txBody>
                  <a:tcPr/>
                </a:tc>
                <a:extLst>
                  <a:ext uri="{0D108BD9-81ED-4DB2-BD59-A6C34878D82A}">
                    <a16:rowId xmlns:a16="http://schemas.microsoft.com/office/drawing/2014/main" val="3296051106"/>
                  </a:ext>
                </a:extLst>
              </a:tr>
            </a:tbl>
          </a:graphicData>
        </a:graphic>
      </p:graphicFrame>
    </p:spTree>
    <p:extLst>
      <p:ext uri="{BB962C8B-B14F-4D97-AF65-F5344CB8AC3E}">
        <p14:creationId xmlns:p14="http://schemas.microsoft.com/office/powerpoint/2010/main" val="48847525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947ED-6C42-417E-93C4-3FFE2DFB0922}"/>
              </a:ext>
            </a:extLst>
          </p:cNvPr>
          <p:cNvSpPr>
            <a:spLocks noGrp="1"/>
          </p:cNvSpPr>
          <p:nvPr>
            <p:ph type="title"/>
          </p:nvPr>
        </p:nvSpPr>
        <p:spPr/>
        <p:txBody>
          <a:bodyPr>
            <a:normAutofit/>
          </a:bodyPr>
          <a:lstStyle/>
          <a:p>
            <a:pPr algn="just"/>
            <a:r>
              <a:rPr lang="en-IN" sz="3000" dirty="0"/>
              <a:t>Whether s.45(4) capital gains are short-term or long-term – Rule 8AA(5)</a:t>
            </a:r>
            <a:endParaRPr lang="en-IN" sz="3000" dirty="0">
              <a:solidFill>
                <a:srgbClr val="FF0000"/>
              </a:solidFill>
              <a:highlight>
                <a:srgbClr val="FFFF00"/>
              </a:highlight>
            </a:endParaRPr>
          </a:p>
        </p:txBody>
      </p:sp>
      <p:graphicFrame>
        <p:nvGraphicFramePr>
          <p:cNvPr id="6" name="Table 5">
            <a:extLst>
              <a:ext uri="{FF2B5EF4-FFF2-40B4-BE49-F238E27FC236}">
                <a16:creationId xmlns:a16="http://schemas.microsoft.com/office/drawing/2014/main" id="{87EE9C9A-65CC-425A-B457-A34D6AA556B2}"/>
              </a:ext>
            </a:extLst>
          </p:cNvPr>
          <p:cNvGraphicFramePr>
            <a:graphicFrameLocks noGrp="1"/>
          </p:cNvGraphicFramePr>
          <p:nvPr>
            <p:extLst>
              <p:ext uri="{D42A27DB-BD31-4B8C-83A1-F6EECF244321}">
                <p14:modId xmlns:p14="http://schemas.microsoft.com/office/powerpoint/2010/main" val="284866378"/>
              </p:ext>
            </p:extLst>
          </p:nvPr>
        </p:nvGraphicFramePr>
        <p:xfrm>
          <a:off x="467359" y="1135890"/>
          <a:ext cx="8229601" cy="2895600"/>
        </p:xfrm>
        <a:graphic>
          <a:graphicData uri="http://schemas.openxmlformats.org/drawingml/2006/table">
            <a:tbl>
              <a:tblPr firstRow="1" bandRow="1">
                <a:tableStyleId>{8A107856-5554-42FB-B03E-39F5DBC370BA}</a:tableStyleId>
              </a:tblPr>
              <a:tblGrid>
                <a:gridCol w="628653">
                  <a:extLst>
                    <a:ext uri="{9D8B030D-6E8A-4147-A177-3AD203B41FA5}">
                      <a16:colId xmlns:a16="http://schemas.microsoft.com/office/drawing/2014/main" val="1545410118"/>
                    </a:ext>
                  </a:extLst>
                </a:gridCol>
                <a:gridCol w="6048591">
                  <a:extLst>
                    <a:ext uri="{9D8B030D-6E8A-4147-A177-3AD203B41FA5}">
                      <a16:colId xmlns:a16="http://schemas.microsoft.com/office/drawing/2014/main" val="4064126406"/>
                    </a:ext>
                  </a:extLst>
                </a:gridCol>
                <a:gridCol w="1552357">
                  <a:extLst>
                    <a:ext uri="{9D8B030D-6E8A-4147-A177-3AD203B41FA5}">
                      <a16:colId xmlns:a16="http://schemas.microsoft.com/office/drawing/2014/main" val="1054319767"/>
                    </a:ext>
                  </a:extLst>
                </a:gridCol>
              </a:tblGrid>
              <a:tr h="471830">
                <a:tc>
                  <a:txBody>
                    <a:bodyPr/>
                    <a:lstStyle/>
                    <a:p>
                      <a:pPr algn="just"/>
                      <a:r>
                        <a:rPr lang="en-IN" sz="1600" b="1" kern="1200" dirty="0">
                          <a:solidFill>
                            <a:schemeClr val="tx1"/>
                          </a:solidFill>
                          <a:latin typeface="+mj-lt"/>
                          <a:ea typeface="+mn-ea"/>
                          <a:cs typeface="+mn-cs"/>
                        </a:rPr>
                        <a:t>S.N.</a:t>
                      </a: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600" kern="1200" dirty="0"/>
                        <a:t>Where s.45(4) CG are attributed, in whole or in part, to</a:t>
                      </a:r>
                      <a:endParaRPr lang="en-IN" sz="1600" b="1" kern="1200" dirty="0">
                        <a:solidFill>
                          <a:schemeClr val="tx1"/>
                        </a:solidFill>
                        <a:latin typeface="+mj-lt"/>
                        <a:ea typeface="+mn-ea"/>
                        <a:cs typeface="+mn-cs"/>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600" dirty="0"/>
                        <a:t>Nature of CG chargeable u/s. 45(4)</a:t>
                      </a:r>
                      <a:endParaRPr lang="en-IN" sz="1600" dirty="0">
                        <a:solidFill>
                          <a:schemeClr val="tx1"/>
                        </a:solidFill>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08016446"/>
                  </a:ext>
                </a:extLst>
              </a:tr>
              <a:tr h="332029">
                <a:tc>
                  <a:txBody>
                    <a:bodyPr/>
                    <a:lstStyle/>
                    <a:p>
                      <a:pPr algn="just"/>
                      <a:r>
                        <a:rPr lang="en-IN" sz="1600" dirty="0"/>
                        <a:t>1</a:t>
                      </a:r>
                      <a:endParaRPr lang="en-IN" sz="1600" dirty="0">
                        <a:solidFill>
                          <a:schemeClr val="tx1"/>
                        </a:solidFill>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600" dirty="0"/>
                        <a:t>Capital asset which is short-term under ITL, at the time of taxation of s.45(4) capital gains </a:t>
                      </a:r>
                      <a:r>
                        <a:rPr lang="en-IN" sz="1600" dirty="0">
                          <a:solidFill>
                            <a:srgbClr val="FF0000"/>
                          </a:solidFill>
                        </a:rPr>
                        <a:t>(identify asset by tenure)</a:t>
                      </a:r>
                      <a:endParaRPr lang="en-IN" sz="1600" dirty="0">
                        <a:solidFill>
                          <a:srgbClr val="FF0000"/>
                        </a:solidFill>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rowSpan="3">
                  <a:txBody>
                    <a:bodyPr/>
                    <a:lstStyle/>
                    <a:p>
                      <a:pPr algn="l"/>
                      <a:r>
                        <a:rPr lang="en-IN" sz="1600" dirty="0"/>
                        <a:t>STCG*</a:t>
                      </a:r>
                      <a:endParaRPr lang="en-IN" sz="1600" dirty="0">
                        <a:solidFill>
                          <a:schemeClr val="tx1"/>
                        </a:solidFill>
                        <a:latin typeface="+mj-lt"/>
                      </a:endParaRPr>
                    </a:p>
                  </a:txBody>
                  <a:tcPr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0062927"/>
                  </a:ext>
                </a:extLst>
              </a:tr>
              <a:tr h="192227">
                <a:tc>
                  <a:txBody>
                    <a:bodyPr/>
                    <a:lstStyle/>
                    <a:p>
                      <a:pPr algn="just"/>
                      <a:r>
                        <a:rPr lang="en-IN" sz="1600" dirty="0"/>
                        <a:t>2</a:t>
                      </a:r>
                      <a:endParaRPr lang="en-IN" sz="1600" dirty="0">
                        <a:solidFill>
                          <a:schemeClr val="tx1"/>
                        </a:solidFill>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600" dirty="0"/>
                        <a:t>Capital asset forming a part of block of assets </a:t>
                      </a:r>
                      <a:r>
                        <a:rPr lang="en-IN" sz="1600" dirty="0">
                          <a:solidFill>
                            <a:srgbClr val="FF0000"/>
                          </a:solidFill>
                        </a:rPr>
                        <a:t>(by class of asset)</a:t>
                      </a:r>
                      <a:endParaRPr lang="en-IN" sz="1600" dirty="0">
                        <a:solidFill>
                          <a:srgbClr val="FF0000"/>
                        </a:solidFill>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vMerge="1">
                  <a:txBody>
                    <a:bodyPr/>
                    <a:lstStyle/>
                    <a:p>
                      <a:endParaRPr lang="en-IN" dirty="0"/>
                    </a:p>
                  </a:txBody>
                  <a:tcPr/>
                </a:tc>
                <a:extLst>
                  <a:ext uri="{0D108BD9-81ED-4DB2-BD59-A6C34878D82A}">
                    <a16:rowId xmlns:a16="http://schemas.microsoft.com/office/drawing/2014/main" val="4015800764"/>
                  </a:ext>
                </a:extLst>
              </a:tr>
              <a:tr h="192227">
                <a:tc>
                  <a:txBody>
                    <a:bodyPr/>
                    <a:lstStyle/>
                    <a:p>
                      <a:pPr algn="just"/>
                      <a:r>
                        <a:rPr lang="en-IN" sz="1600" dirty="0"/>
                        <a:t>3</a:t>
                      </a:r>
                      <a:endParaRPr lang="en-IN" sz="1600" dirty="0">
                        <a:solidFill>
                          <a:schemeClr val="tx1"/>
                        </a:solidFill>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600" dirty="0"/>
                        <a:t>Self-generated goodwill/asset </a:t>
                      </a:r>
                      <a:r>
                        <a:rPr lang="en-IN" sz="1600" kern="1200" dirty="0">
                          <a:solidFill>
                            <a:srgbClr val="FF0000"/>
                          </a:solidFill>
                        </a:rPr>
                        <a:t>(by class of asset)</a:t>
                      </a:r>
                      <a:endParaRPr lang="en-IN" sz="1600" dirty="0">
                        <a:solidFill>
                          <a:srgbClr val="FF0000"/>
                        </a:solidFill>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vMerge="1">
                  <a:txBody>
                    <a:bodyPr/>
                    <a:lstStyle/>
                    <a:p>
                      <a:endParaRPr lang="en-IN" dirty="0"/>
                    </a:p>
                  </a:txBody>
                  <a:tcPr/>
                </a:tc>
                <a:extLst>
                  <a:ext uri="{0D108BD9-81ED-4DB2-BD59-A6C34878D82A}">
                    <a16:rowId xmlns:a16="http://schemas.microsoft.com/office/drawing/2014/main" val="3185708679"/>
                  </a:ext>
                </a:extLst>
              </a:tr>
              <a:tr h="471830">
                <a:tc>
                  <a:txBody>
                    <a:bodyPr/>
                    <a:lstStyle/>
                    <a:p>
                      <a:pPr algn="just"/>
                      <a:r>
                        <a:rPr lang="en-IN" sz="1600" dirty="0"/>
                        <a:t>4</a:t>
                      </a:r>
                      <a:endParaRPr lang="en-IN" sz="1600" dirty="0">
                        <a:solidFill>
                          <a:schemeClr val="tx1"/>
                        </a:solidFill>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600" dirty="0"/>
                        <a:t>Any other capital asset not covered above and, which is long-term capital asset under ITL, at the time of taxation of s.45(4) capital gains </a:t>
                      </a:r>
                      <a:r>
                        <a:rPr lang="en-IN" sz="1600" kern="1200" dirty="0">
                          <a:solidFill>
                            <a:srgbClr val="FF0000"/>
                          </a:solidFill>
                        </a:rPr>
                        <a:t>(identify asset by tenure)</a:t>
                      </a:r>
                      <a:endParaRPr lang="en-IN" sz="1600" dirty="0">
                        <a:solidFill>
                          <a:srgbClr val="FF0000"/>
                        </a:solidFill>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600" dirty="0"/>
                        <a:t>LTCG</a:t>
                      </a:r>
                      <a:endParaRPr lang="en-IN" sz="1600" dirty="0">
                        <a:solidFill>
                          <a:schemeClr val="tx1"/>
                        </a:solidFill>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76514099"/>
                  </a:ext>
                </a:extLst>
              </a:tr>
            </a:tbl>
          </a:graphicData>
        </a:graphic>
      </p:graphicFrame>
      <p:sp>
        <p:nvSpPr>
          <p:cNvPr id="5" name="Content Placeholder 2">
            <a:extLst>
              <a:ext uri="{FF2B5EF4-FFF2-40B4-BE49-F238E27FC236}">
                <a16:creationId xmlns:a16="http://schemas.microsoft.com/office/drawing/2014/main" id="{CAE83059-6252-4330-9F39-6DE67B4931B8}"/>
              </a:ext>
            </a:extLst>
          </p:cNvPr>
          <p:cNvSpPr>
            <a:spLocks noGrp="1"/>
          </p:cNvSpPr>
          <p:nvPr>
            <p:ph idx="1"/>
          </p:nvPr>
        </p:nvSpPr>
        <p:spPr>
          <a:xfrm>
            <a:off x="457202" y="4192120"/>
            <a:ext cx="8229600" cy="382772"/>
          </a:xfrm>
        </p:spPr>
        <p:txBody>
          <a:bodyPr>
            <a:noAutofit/>
          </a:bodyPr>
          <a:lstStyle/>
          <a:p>
            <a:pPr marL="0" indent="0" algn="just">
              <a:lnSpc>
                <a:spcPct val="100000"/>
              </a:lnSpc>
              <a:spcAft>
                <a:spcPts val="600"/>
              </a:spcAft>
              <a:buNone/>
            </a:pPr>
            <a:r>
              <a:rPr lang="en-IN" sz="1400" dirty="0"/>
              <a:t>*</a:t>
            </a:r>
            <a:r>
              <a:rPr lang="en-IN" sz="1400" i="1" dirty="0"/>
              <a:t>shall be deemed to be from transfer of short term capital asset</a:t>
            </a:r>
            <a:endParaRPr lang="en-IN" sz="1400" dirty="0"/>
          </a:p>
        </p:txBody>
      </p:sp>
    </p:spTree>
    <p:extLst>
      <p:ext uri="{BB962C8B-B14F-4D97-AF65-F5344CB8AC3E}">
        <p14:creationId xmlns:p14="http://schemas.microsoft.com/office/powerpoint/2010/main" val="3737656381"/>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42EADA-9628-4724-A748-58BB46011B4B}"/>
              </a:ext>
            </a:extLst>
          </p:cNvPr>
          <p:cNvSpPr>
            <a:spLocks noGrp="1"/>
          </p:cNvSpPr>
          <p:nvPr>
            <p:ph type="title"/>
          </p:nvPr>
        </p:nvSpPr>
        <p:spPr/>
        <p:txBody>
          <a:bodyPr vert="horz" lIns="0" tIns="0" rIns="0" bIns="0" rtlCol="0" anchor="ctr" anchorCtr="0">
            <a:normAutofit/>
          </a:bodyPr>
          <a:lstStyle/>
          <a:p>
            <a:r>
              <a:rPr lang="en-IN" sz="3000" dirty="0"/>
              <a:t>Illustrative example – Cash pay out on retirement</a:t>
            </a:r>
          </a:p>
        </p:txBody>
      </p:sp>
      <p:sp>
        <p:nvSpPr>
          <p:cNvPr id="3" name="Content Placeholder 2">
            <a:extLst>
              <a:ext uri="{FF2B5EF4-FFF2-40B4-BE49-F238E27FC236}">
                <a16:creationId xmlns:a16="http://schemas.microsoft.com/office/drawing/2014/main" id="{2090071D-918D-4DDA-8048-B5C24D9FAA6F}"/>
              </a:ext>
            </a:extLst>
          </p:cNvPr>
          <p:cNvSpPr>
            <a:spLocks noGrp="1"/>
          </p:cNvSpPr>
          <p:nvPr>
            <p:ph idx="1"/>
          </p:nvPr>
        </p:nvSpPr>
        <p:spPr>
          <a:xfrm>
            <a:off x="4303185" y="1138336"/>
            <a:ext cx="4383611" cy="4948140"/>
          </a:xfrm>
        </p:spPr>
        <p:txBody>
          <a:bodyPr>
            <a:noAutofit/>
          </a:bodyPr>
          <a:lstStyle/>
          <a:p>
            <a:pPr lvl="0">
              <a:lnSpc>
                <a:spcPct val="114000"/>
              </a:lnSpc>
              <a:spcAft>
                <a:spcPts val="600"/>
              </a:spcAft>
              <a:buClr>
                <a:schemeClr val="tx1"/>
              </a:buClr>
            </a:pPr>
            <a:r>
              <a:rPr lang="en-US" sz="1400" dirty="0"/>
              <a:t>XYZ PF has 3 partners having equal PSR and equal capital contribution</a:t>
            </a:r>
            <a:endParaRPr lang="en-IN" sz="1400" dirty="0"/>
          </a:p>
          <a:p>
            <a:pPr lvl="0">
              <a:lnSpc>
                <a:spcPct val="114000"/>
              </a:lnSpc>
              <a:spcAft>
                <a:spcPts val="600"/>
              </a:spcAft>
              <a:buClr>
                <a:schemeClr val="tx1"/>
              </a:buClr>
            </a:pPr>
            <a:r>
              <a:rPr lang="en-US" sz="1400" dirty="0"/>
              <a:t>XYZ PF has land acquired at cost of 1,500 whose FMV is 2,100 </a:t>
            </a:r>
          </a:p>
          <a:p>
            <a:pPr lvl="0">
              <a:lnSpc>
                <a:spcPct val="114000"/>
              </a:lnSpc>
              <a:spcAft>
                <a:spcPts val="600"/>
              </a:spcAft>
              <a:buClr>
                <a:schemeClr val="tx1"/>
              </a:buClr>
            </a:pPr>
            <a:r>
              <a:rPr lang="en-IN" sz="1400" dirty="0"/>
              <a:t>Land is held as a long-term capital asset</a:t>
            </a:r>
          </a:p>
          <a:p>
            <a:pPr lvl="0">
              <a:lnSpc>
                <a:spcPct val="114000"/>
              </a:lnSpc>
              <a:spcAft>
                <a:spcPts val="600"/>
              </a:spcAft>
              <a:buClr>
                <a:schemeClr val="tx1"/>
              </a:buClr>
            </a:pPr>
            <a:r>
              <a:rPr lang="en-IN" sz="1400" dirty="0"/>
              <a:t>Firm also has self-generated goodwill of 3,000</a:t>
            </a:r>
            <a:endParaRPr lang="en-US" sz="1400" dirty="0"/>
          </a:p>
          <a:p>
            <a:pPr lvl="0">
              <a:lnSpc>
                <a:spcPct val="114000"/>
              </a:lnSpc>
              <a:spcAft>
                <a:spcPts val="600"/>
              </a:spcAft>
              <a:buClr>
                <a:schemeClr val="tx1"/>
              </a:buClr>
            </a:pPr>
            <a:r>
              <a:rPr lang="en-US" sz="1400" dirty="0"/>
              <a:t>X retires from the firm and his account is settled in cash after taking into account FMV of land and self-generated goodwill</a:t>
            </a:r>
          </a:p>
          <a:p>
            <a:pPr lvl="0">
              <a:lnSpc>
                <a:spcPct val="114000"/>
              </a:lnSpc>
              <a:spcAft>
                <a:spcPts val="600"/>
              </a:spcAft>
              <a:buClr>
                <a:schemeClr val="tx1"/>
              </a:buClr>
            </a:pPr>
            <a:r>
              <a:rPr lang="en-IN" sz="1400" dirty="0"/>
              <a:t>In order to settle X’s share, continuing partners Y and Z bring in cash</a:t>
            </a:r>
          </a:p>
          <a:p>
            <a:pPr lvl="0">
              <a:lnSpc>
                <a:spcPct val="114000"/>
              </a:lnSpc>
              <a:spcAft>
                <a:spcPts val="600"/>
              </a:spcAft>
              <a:buClr>
                <a:schemeClr val="tx1"/>
              </a:buClr>
            </a:pPr>
            <a:r>
              <a:rPr lang="en-US" sz="1400" dirty="0"/>
              <a:t>X is paid 1,700 against his capital balance of 500 (ignoring revaluation)</a:t>
            </a:r>
            <a:endParaRPr lang="en-IN" sz="1400" dirty="0"/>
          </a:p>
          <a:p>
            <a:pPr lvl="1">
              <a:lnSpc>
                <a:spcPct val="114000"/>
              </a:lnSpc>
              <a:spcAft>
                <a:spcPts val="600"/>
              </a:spcAft>
              <a:buClr>
                <a:schemeClr val="tx1"/>
              </a:buClr>
            </a:pPr>
            <a:r>
              <a:rPr lang="en-US" sz="1200" dirty="0"/>
              <a:t>1,700 is represented by capital of 500 plus 1/3</a:t>
            </a:r>
            <a:r>
              <a:rPr lang="en-US" sz="1200" baseline="30000" dirty="0"/>
              <a:t>rd</a:t>
            </a:r>
            <a:r>
              <a:rPr lang="en-US" sz="1200" dirty="0"/>
              <a:t> share in value appreciation of 3,600 (600+3000)</a:t>
            </a:r>
          </a:p>
          <a:p>
            <a:pPr lvl="0">
              <a:lnSpc>
                <a:spcPct val="114000"/>
              </a:lnSpc>
              <a:spcAft>
                <a:spcPts val="600"/>
              </a:spcAft>
              <a:buClr>
                <a:schemeClr val="tx1"/>
              </a:buClr>
            </a:pPr>
            <a:r>
              <a:rPr lang="en-US" sz="1400" dirty="0"/>
              <a:t>Refer next slide for tax implications</a:t>
            </a:r>
            <a:endParaRPr lang="en-IN" sz="1400" dirty="0"/>
          </a:p>
        </p:txBody>
      </p:sp>
      <p:sp>
        <p:nvSpPr>
          <p:cNvPr id="5" name="Rectangle 4">
            <a:extLst>
              <a:ext uri="{FF2B5EF4-FFF2-40B4-BE49-F238E27FC236}">
                <a16:creationId xmlns:a16="http://schemas.microsoft.com/office/drawing/2014/main" id="{B2526708-4ACC-47D3-8769-87AE6448D33A}"/>
              </a:ext>
            </a:extLst>
          </p:cNvPr>
          <p:cNvSpPr/>
          <p:nvPr/>
        </p:nvSpPr>
        <p:spPr>
          <a:xfrm>
            <a:off x="567780" y="1858844"/>
            <a:ext cx="804549" cy="384476"/>
          </a:xfrm>
          <a:prstGeom prst="rect">
            <a:avLst/>
          </a:prstGeom>
          <a:no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defTabSz="781538">
              <a:defRPr/>
            </a:pPr>
            <a:r>
              <a:rPr lang="en-US" sz="1709" dirty="0">
                <a:solidFill>
                  <a:srgbClr val="000000"/>
                </a:solidFill>
                <a:latin typeface="+mj-lt"/>
              </a:rPr>
              <a:t>X</a:t>
            </a:r>
            <a:endParaRPr lang="en-IN" sz="1709" dirty="0">
              <a:solidFill>
                <a:srgbClr val="000000"/>
              </a:solidFill>
              <a:latin typeface="+mj-lt"/>
            </a:endParaRPr>
          </a:p>
        </p:txBody>
      </p:sp>
      <p:cxnSp>
        <p:nvCxnSpPr>
          <p:cNvPr id="8" name="Straight Connector 7">
            <a:extLst>
              <a:ext uri="{FF2B5EF4-FFF2-40B4-BE49-F238E27FC236}">
                <a16:creationId xmlns:a16="http://schemas.microsoft.com/office/drawing/2014/main" id="{5B7FC8F7-0066-441A-B250-FCCA11017980}"/>
              </a:ext>
            </a:extLst>
          </p:cNvPr>
          <p:cNvCxnSpPr>
            <a:cxnSpLocks/>
          </p:cNvCxnSpPr>
          <p:nvPr/>
        </p:nvCxnSpPr>
        <p:spPr>
          <a:xfrm>
            <a:off x="4204340" y="1138336"/>
            <a:ext cx="0" cy="4948140"/>
          </a:xfrm>
          <a:prstGeom prst="line">
            <a:avLst/>
          </a:prstGeom>
          <a:ln w="9525">
            <a:solidFill>
              <a:schemeClr val="accent1"/>
            </a:solidFill>
            <a:tailEnd type="none"/>
          </a:ln>
        </p:spPr>
        <p:style>
          <a:lnRef idx="1">
            <a:schemeClr val="accent1"/>
          </a:lnRef>
          <a:fillRef idx="0">
            <a:schemeClr val="accent1"/>
          </a:fillRef>
          <a:effectRef idx="0">
            <a:schemeClr val="accent1"/>
          </a:effectRef>
          <a:fontRef idx="minor">
            <a:schemeClr val="tx1"/>
          </a:fontRef>
        </p:style>
      </p:cxnSp>
      <p:pic>
        <p:nvPicPr>
          <p:cNvPr id="12" name="Graphic 11" descr="User">
            <a:extLst>
              <a:ext uri="{FF2B5EF4-FFF2-40B4-BE49-F238E27FC236}">
                <a16:creationId xmlns:a16="http://schemas.microsoft.com/office/drawing/2014/main" id="{2844AC94-0D9A-4A2F-B486-11688842E09B}"/>
              </a:ext>
            </a:extLst>
          </p:cNvPr>
          <p:cNvPicPr>
            <a:picLocks noChangeAspect="1"/>
          </p:cNvPicPr>
          <p:nvPr/>
        </p:nvPicPr>
        <p:blipFill>
          <a:blip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774664" y="1468063"/>
            <a:ext cx="390781" cy="390781"/>
          </a:xfrm>
          <a:prstGeom prst="rect">
            <a:avLst/>
          </a:prstGeom>
        </p:spPr>
      </p:pic>
      <p:sp>
        <p:nvSpPr>
          <p:cNvPr id="10" name="Isosceles Triangle 9">
            <a:extLst>
              <a:ext uri="{FF2B5EF4-FFF2-40B4-BE49-F238E27FC236}">
                <a16:creationId xmlns:a16="http://schemas.microsoft.com/office/drawing/2014/main" id="{D42E445E-01ED-459A-918C-618C486F8CBB}"/>
              </a:ext>
            </a:extLst>
          </p:cNvPr>
          <p:cNvSpPr/>
          <p:nvPr/>
        </p:nvSpPr>
        <p:spPr>
          <a:xfrm>
            <a:off x="1372329" y="2669171"/>
            <a:ext cx="1609097" cy="1066602"/>
          </a:xfrm>
          <a:prstGeom prst="triangle">
            <a:avLst/>
          </a:prstGeom>
          <a:solidFill>
            <a:srgbClr val="FFC000"/>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defTabSz="781538">
              <a:defRPr/>
            </a:pPr>
            <a:r>
              <a:rPr lang="en-US" sz="1368" b="1" dirty="0">
                <a:solidFill>
                  <a:srgbClr val="000000"/>
                </a:solidFill>
                <a:latin typeface="+mj-lt"/>
              </a:rPr>
              <a:t>XYZ PF</a:t>
            </a:r>
            <a:endParaRPr lang="en-IN" sz="1368" b="1" dirty="0">
              <a:solidFill>
                <a:srgbClr val="000000"/>
              </a:solidFill>
              <a:latin typeface="+mj-lt"/>
            </a:endParaRPr>
          </a:p>
        </p:txBody>
      </p:sp>
      <p:sp>
        <p:nvSpPr>
          <p:cNvPr id="13" name="Rectangle 12">
            <a:extLst>
              <a:ext uri="{FF2B5EF4-FFF2-40B4-BE49-F238E27FC236}">
                <a16:creationId xmlns:a16="http://schemas.microsoft.com/office/drawing/2014/main" id="{82461C9D-FEBF-4270-891A-005316943835}"/>
              </a:ext>
            </a:extLst>
          </p:cNvPr>
          <p:cNvSpPr/>
          <p:nvPr/>
        </p:nvSpPr>
        <p:spPr>
          <a:xfrm>
            <a:off x="2945270" y="1815351"/>
            <a:ext cx="804549" cy="384476"/>
          </a:xfrm>
          <a:prstGeom prst="rect">
            <a:avLst/>
          </a:prstGeom>
          <a:no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defTabSz="781538">
              <a:defRPr/>
            </a:pPr>
            <a:r>
              <a:rPr lang="en-US" sz="1709" dirty="0">
                <a:solidFill>
                  <a:srgbClr val="000000"/>
                </a:solidFill>
                <a:latin typeface="+mj-lt"/>
              </a:rPr>
              <a:t>Z</a:t>
            </a:r>
            <a:endParaRPr lang="en-IN" sz="1709" dirty="0">
              <a:solidFill>
                <a:srgbClr val="000000"/>
              </a:solidFill>
              <a:latin typeface="+mj-lt"/>
            </a:endParaRPr>
          </a:p>
        </p:txBody>
      </p:sp>
      <p:pic>
        <p:nvPicPr>
          <p:cNvPr id="14" name="Graphic 13" descr="User">
            <a:extLst>
              <a:ext uri="{FF2B5EF4-FFF2-40B4-BE49-F238E27FC236}">
                <a16:creationId xmlns:a16="http://schemas.microsoft.com/office/drawing/2014/main" id="{BB7BDE8E-2946-4105-87A7-2391511E563D}"/>
              </a:ext>
            </a:extLst>
          </p:cNvPr>
          <p:cNvPicPr>
            <a:picLocks noChangeAspect="1"/>
          </p:cNvPicPr>
          <p:nvPr/>
        </p:nvPicPr>
        <p:blipFill>
          <a:blip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3152154" y="1424569"/>
            <a:ext cx="390781" cy="390781"/>
          </a:xfrm>
          <a:prstGeom prst="rect">
            <a:avLst/>
          </a:prstGeom>
        </p:spPr>
      </p:pic>
      <p:sp>
        <p:nvSpPr>
          <p:cNvPr id="15" name="Freeform: Shape 14">
            <a:extLst>
              <a:ext uri="{FF2B5EF4-FFF2-40B4-BE49-F238E27FC236}">
                <a16:creationId xmlns:a16="http://schemas.microsoft.com/office/drawing/2014/main" id="{599CF772-B4FF-470E-8EB4-8BD128083662}"/>
              </a:ext>
            </a:extLst>
          </p:cNvPr>
          <p:cNvSpPr/>
          <p:nvPr/>
        </p:nvSpPr>
        <p:spPr>
          <a:xfrm>
            <a:off x="919483" y="2199055"/>
            <a:ext cx="937874" cy="855120"/>
          </a:xfrm>
          <a:custGeom>
            <a:avLst/>
            <a:gdLst>
              <a:gd name="connsiteX0" fmla="*/ 0 w 1097280"/>
              <a:gd name="connsiteY0" fmla="*/ 0 h 1000461"/>
              <a:gd name="connsiteX1" fmla="*/ 0 w 1097280"/>
              <a:gd name="connsiteY1" fmla="*/ 1000461 h 1000461"/>
              <a:gd name="connsiteX2" fmla="*/ 1097280 w 1097280"/>
              <a:gd name="connsiteY2" fmla="*/ 1000461 h 1000461"/>
            </a:gdLst>
            <a:ahLst/>
            <a:cxnLst>
              <a:cxn ang="0">
                <a:pos x="connsiteX0" y="connsiteY0"/>
              </a:cxn>
              <a:cxn ang="0">
                <a:pos x="connsiteX1" y="connsiteY1"/>
              </a:cxn>
              <a:cxn ang="0">
                <a:pos x="connsiteX2" y="connsiteY2"/>
              </a:cxn>
            </a:cxnLst>
            <a:rect l="l" t="t" r="r" b="b"/>
            <a:pathLst>
              <a:path w="1097280" h="1000461">
                <a:moveTo>
                  <a:pt x="0" y="0"/>
                </a:moveTo>
                <a:lnTo>
                  <a:pt x="0" y="1000461"/>
                </a:lnTo>
                <a:lnTo>
                  <a:pt x="1097280" y="1000461"/>
                </a:lnTo>
              </a:path>
            </a:pathLst>
          </a:custGeom>
          <a:noFill/>
          <a:ln w="19050">
            <a:solidFill>
              <a:schemeClr val="tx1"/>
            </a:solidFill>
            <a:headEnd type="none" w="med" len="med"/>
            <a:tailEnd type="arrow"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781538">
              <a:defRPr/>
            </a:pPr>
            <a:endParaRPr lang="en-IN" sz="1538">
              <a:solidFill>
                <a:srgbClr val="808080"/>
              </a:solidFill>
              <a:latin typeface="+mj-lt"/>
            </a:endParaRPr>
          </a:p>
        </p:txBody>
      </p:sp>
      <p:sp>
        <p:nvSpPr>
          <p:cNvPr id="16" name="Freeform: Shape 15">
            <a:extLst>
              <a:ext uri="{FF2B5EF4-FFF2-40B4-BE49-F238E27FC236}">
                <a16:creationId xmlns:a16="http://schemas.microsoft.com/office/drawing/2014/main" id="{9EA37B5C-9B82-4584-9832-5E5750BE2BB7}"/>
              </a:ext>
            </a:extLst>
          </p:cNvPr>
          <p:cNvSpPr/>
          <p:nvPr/>
        </p:nvSpPr>
        <p:spPr>
          <a:xfrm rot="16200000">
            <a:off x="2459621" y="2172646"/>
            <a:ext cx="937874" cy="855120"/>
          </a:xfrm>
          <a:custGeom>
            <a:avLst/>
            <a:gdLst>
              <a:gd name="connsiteX0" fmla="*/ 0 w 1097280"/>
              <a:gd name="connsiteY0" fmla="*/ 0 h 1000461"/>
              <a:gd name="connsiteX1" fmla="*/ 0 w 1097280"/>
              <a:gd name="connsiteY1" fmla="*/ 1000461 h 1000461"/>
              <a:gd name="connsiteX2" fmla="*/ 1097280 w 1097280"/>
              <a:gd name="connsiteY2" fmla="*/ 1000461 h 1000461"/>
            </a:gdLst>
            <a:ahLst/>
            <a:cxnLst>
              <a:cxn ang="0">
                <a:pos x="connsiteX0" y="connsiteY0"/>
              </a:cxn>
              <a:cxn ang="0">
                <a:pos x="connsiteX1" y="connsiteY1"/>
              </a:cxn>
              <a:cxn ang="0">
                <a:pos x="connsiteX2" y="connsiteY2"/>
              </a:cxn>
            </a:cxnLst>
            <a:rect l="l" t="t" r="r" b="b"/>
            <a:pathLst>
              <a:path w="1097280" h="1000461">
                <a:moveTo>
                  <a:pt x="0" y="0"/>
                </a:moveTo>
                <a:lnTo>
                  <a:pt x="0" y="1000461"/>
                </a:lnTo>
                <a:lnTo>
                  <a:pt x="1097280" y="1000461"/>
                </a:lnTo>
              </a:path>
            </a:pathLst>
          </a:custGeom>
          <a:noFill/>
          <a:ln w="19050">
            <a:solidFill>
              <a:schemeClr val="tx1"/>
            </a:solidFill>
            <a:headEnd type="arrow"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781538">
              <a:defRPr/>
            </a:pPr>
            <a:endParaRPr lang="en-IN" sz="1538">
              <a:solidFill>
                <a:srgbClr val="808080"/>
              </a:solidFill>
              <a:latin typeface="+mj-lt"/>
            </a:endParaRPr>
          </a:p>
        </p:txBody>
      </p:sp>
      <p:graphicFrame>
        <p:nvGraphicFramePr>
          <p:cNvPr id="17" name="Table 17">
            <a:extLst>
              <a:ext uri="{FF2B5EF4-FFF2-40B4-BE49-F238E27FC236}">
                <a16:creationId xmlns:a16="http://schemas.microsoft.com/office/drawing/2014/main" id="{FF56A779-D8CF-44D9-ABA9-720F0948FCF6}"/>
              </a:ext>
            </a:extLst>
          </p:cNvPr>
          <p:cNvGraphicFramePr>
            <a:graphicFrameLocks noGrp="1"/>
          </p:cNvGraphicFramePr>
          <p:nvPr>
            <p:extLst>
              <p:ext uri="{D42A27DB-BD31-4B8C-83A1-F6EECF244321}">
                <p14:modId xmlns:p14="http://schemas.microsoft.com/office/powerpoint/2010/main" val="2332584319"/>
              </p:ext>
            </p:extLst>
          </p:nvPr>
        </p:nvGraphicFramePr>
        <p:xfrm>
          <a:off x="425360" y="3978181"/>
          <a:ext cx="3660628" cy="2097660"/>
        </p:xfrm>
        <a:graphic>
          <a:graphicData uri="http://schemas.openxmlformats.org/drawingml/2006/table">
            <a:tbl>
              <a:tblPr firstRow="1" bandRow="1">
                <a:tableStyleId>{8A107856-5554-42FB-B03E-39F5DBC370BA}</a:tableStyleId>
              </a:tblPr>
              <a:tblGrid>
                <a:gridCol w="929031">
                  <a:extLst>
                    <a:ext uri="{9D8B030D-6E8A-4147-A177-3AD203B41FA5}">
                      <a16:colId xmlns:a16="http://schemas.microsoft.com/office/drawing/2014/main" val="2405554510"/>
                    </a:ext>
                  </a:extLst>
                </a:gridCol>
                <a:gridCol w="767371">
                  <a:extLst>
                    <a:ext uri="{9D8B030D-6E8A-4147-A177-3AD203B41FA5}">
                      <a16:colId xmlns:a16="http://schemas.microsoft.com/office/drawing/2014/main" val="1471756281"/>
                    </a:ext>
                  </a:extLst>
                </a:gridCol>
                <a:gridCol w="1129218">
                  <a:extLst>
                    <a:ext uri="{9D8B030D-6E8A-4147-A177-3AD203B41FA5}">
                      <a16:colId xmlns:a16="http://schemas.microsoft.com/office/drawing/2014/main" val="3762989753"/>
                    </a:ext>
                  </a:extLst>
                </a:gridCol>
                <a:gridCol w="835008">
                  <a:extLst>
                    <a:ext uri="{9D8B030D-6E8A-4147-A177-3AD203B41FA5}">
                      <a16:colId xmlns:a16="http://schemas.microsoft.com/office/drawing/2014/main" val="4201132721"/>
                    </a:ext>
                  </a:extLst>
                </a:gridCol>
              </a:tblGrid>
              <a:tr h="130563">
                <a:tc gridSpan="4">
                  <a:txBody>
                    <a:bodyPr/>
                    <a:lstStyle/>
                    <a:p>
                      <a:pPr algn="ctr"/>
                      <a:r>
                        <a:rPr lang="en-US" sz="1400" kern="1200" dirty="0"/>
                        <a:t>Indicative balance sheet </a:t>
                      </a:r>
                      <a:endParaRPr lang="en-IN" sz="1400" b="1" dirty="0">
                        <a:solidFill>
                          <a:schemeClr val="tx1"/>
                        </a:solidFill>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hMerge="1">
                  <a:txBody>
                    <a:bodyPr/>
                    <a:lstStyle/>
                    <a:p>
                      <a:endParaRPr lang="en-IN" dirty="0"/>
                    </a:p>
                  </a:txBody>
                  <a:tcPr/>
                </a:tc>
                <a:tc hMerge="1">
                  <a:txBody>
                    <a:bodyPr/>
                    <a:lstStyle/>
                    <a:p>
                      <a:endParaRPr lang="en-IN" dirty="0"/>
                    </a:p>
                  </a:txBody>
                  <a:tcPr/>
                </a:tc>
                <a:tc hMerge="1">
                  <a:txBody>
                    <a:bodyPr/>
                    <a:lstStyle/>
                    <a:p>
                      <a:endParaRPr lang="en-IN" dirty="0"/>
                    </a:p>
                  </a:txBody>
                  <a:tcPr/>
                </a:tc>
                <a:extLst>
                  <a:ext uri="{0D108BD9-81ED-4DB2-BD59-A6C34878D82A}">
                    <a16:rowId xmlns:a16="http://schemas.microsoft.com/office/drawing/2014/main" val="3559449610"/>
                  </a:ext>
                </a:extLst>
              </a:tr>
              <a:tr h="279224">
                <a:tc>
                  <a:txBody>
                    <a:bodyPr/>
                    <a:lstStyle/>
                    <a:p>
                      <a:r>
                        <a:rPr lang="en-US" sz="1400" dirty="0"/>
                        <a:t>X Capital </a:t>
                      </a:r>
                      <a:endParaRPr lang="en-IN" sz="1400"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marL="0" algn="r" defTabSz="914400" rtl="0" eaLnBrk="1" latinLnBrk="0" hangingPunct="1"/>
                      <a:r>
                        <a:rPr lang="en-US" sz="1400" kern="1200" dirty="0"/>
                        <a:t>500</a:t>
                      </a:r>
                      <a:endParaRPr lang="en-IN" sz="1400" kern="1200" dirty="0">
                        <a:solidFill>
                          <a:schemeClr val="dk1"/>
                        </a:solidFill>
                        <a:latin typeface="+mj-lt"/>
                        <a:ea typeface="+mn-ea"/>
                        <a:cs typeface="+mn-cs"/>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r>
                        <a:rPr lang="en-US" sz="1400" dirty="0"/>
                        <a:t>Land (FMV 2,100)</a:t>
                      </a:r>
                      <a:endParaRPr lang="en-IN" sz="1400"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r"/>
                      <a:r>
                        <a:rPr lang="en-US" sz="1400" dirty="0"/>
                        <a:t>1,500</a:t>
                      </a:r>
                      <a:endParaRPr lang="en-IN" sz="1400"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83398401"/>
                  </a:ext>
                </a:extLst>
              </a:tr>
              <a:tr h="123225">
                <a:tc>
                  <a:txBody>
                    <a:bodyPr/>
                    <a:lstStyle/>
                    <a:p>
                      <a:r>
                        <a:rPr lang="en-US" sz="1400" dirty="0"/>
                        <a:t>Y Capital </a:t>
                      </a:r>
                      <a:endParaRPr lang="en-IN" sz="1400"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r"/>
                      <a:r>
                        <a:rPr lang="en-US" sz="1400" dirty="0"/>
                        <a:t>500</a:t>
                      </a:r>
                      <a:endParaRPr lang="en-IN" sz="1400"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r>
                        <a:rPr lang="en-IN" sz="1400" dirty="0"/>
                        <a:t>Goodwill (FMV 3,000)</a:t>
                      </a:r>
                      <a:endParaRPr lang="en-IN" sz="1400"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r"/>
                      <a:r>
                        <a:rPr lang="en-IN" sz="1400" dirty="0"/>
                        <a:t>-</a:t>
                      </a:r>
                      <a:endParaRPr lang="en-IN" sz="1400"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605612241"/>
                  </a:ext>
                </a:extLst>
              </a:tr>
              <a:tr h="123225">
                <a:tc>
                  <a:txBody>
                    <a:bodyPr/>
                    <a:lstStyle/>
                    <a:p>
                      <a:r>
                        <a:rPr lang="en-US" sz="1400" dirty="0"/>
                        <a:t>Z Capital </a:t>
                      </a:r>
                      <a:endParaRPr lang="en-IN" sz="1400"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r"/>
                      <a:r>
                        <a:rPr lang="en-US" sz="1400" dirty="0"/>
                        <a:t>500</a:t>
                      </a:r>
                      <a:endParaRPr lang="en-IN" sz="1400"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en-IN" sz="1400"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r"/>
                      <a:endParaRPr lang="en-IN" sz="1400"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789916417"/>
                  </a:ext>
                </a:extLst>
              </a:tr>
              <a:tr h="123225">
                <a:tc>
                  <a:txBody>
                    <a:bodyPr/>
                    <a:lstStyle/>
                    <a:p>
                      <a:r>
                        <a:rPr lang="en-US" sz="1400" b="1" dirty="0"/>
                        <a:t>Total </a:t>
                      </a:r>
                      <a:endParaRPr lang="en-IN" sz="1400" b="1"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r"/>
                      <a:r>
                        <a:rPr lang="en-US" sz="1400" b="1" dirty="0"/>
                        <a:t>1,500</a:t>
                      </a:r>
                      <a:endParaRPr lang="en-IN" sz="1400" b="1"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r>
                        <a:rPr lang="en-US" sz="1400" b="1" dirty="0"/>
                        <a:t>Total </a:t>
                      </a:r>
                      <a:endParaRPr lang="en-IN" sz="1400" b="1"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r"/>
                      <a:r>
                        <a:rPr lang="en-US" sz="1400" b="1" dirty="0"/>
                        <a:t>1,500</a:t>
                      </a:r>
                      <a:endParaRPr lang="en-IN" sz="1400" b="1" dirty="0">
                        <a:latin typeface="+mj-lt"/>
                      </a:endParaRPr>
                    </a:p>
                  </a:txBody>
                  <a:tcPr marL="78156" marR="78156" marT="39078" marB="39078">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191051555"/>
                  </a:ext>
                </a:extLst>
              </a:tr>
            </a:tbl>
          </a:graphicData>
        </a:graphic>
      </p:graphicFrame>
      <p:sp>
        <p:nvSpPr>
          <p:cNvPr id="18" name="Rectangle 17">
            <a:extLst>
              <a:ext uri="{FF2B5EF4-FFF2-40B4-BE49-F238E27FC236}">
                <a16:creationId xmlns:a16="http://schemas.microsoft.com/office/drawing/2014/main" id="{C33014B3-7C3A-438B-B1CF-3C2662882B00}"/>
              </a:ext>
            </a:extLst>
          </p:cNvPr>
          <p:cNvSpPr/>
          <p:nvPr/>
        </p:nvSpPr>
        <p:spPr>
          <a:xfrm>
            <a:off x="1809086" y="1848859"/>
            <a:ext cx="804549" cy="384476"/>
          </a:xfrm>
          <a:prstGeom prst="rect">
            <a:avLst/>
          </a:prstGeom>
          <a:no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defTabSz="781538">
              <a:defRPr/>
            </a:pPr>
            <a:r>
              <a:rPr lang="en-US" sz="1709" dirty="0">
                <a:solidFill>
                  <a:srgbClr val="000000"/>
                </a:solidFill>
                <a:latin typeface="+mj-lt"/>
              </a:rPr>
              <a:t>Y</a:t>
            </a:r>
            <a:endParaRPr lang="en-IN" sz="1709" dirty="0">
              <a:solidFill>
                <a:srgbClr val="000000"/>
              </a:solidFill>
              <a:latin typeface="+mj-lt"/>
            </a:endParaRPr>
          </a:p>
        </p:txBody>
      </p:sp>
      <p:pic>
        <p:nvPicPr>
          <p:cNvPr id="19" name="Graphic 18" descr="User">
            <a:extLst>
              <a:ext uri="{FF2B5EF4-FFF2-40B4-BE49-F238E27FC236}">
                <a16:creationId xmlns:a16="http://schemas.microsoft.com/office/drawing/2014/main" id="{52163408-3BC0-48C4-8882-7D3E3C82E263}"/>
              </a:ext>
            </a:extLst>
          </p:cNvPr>
          <p:cNvPicPr>
            <a:picLocks noChangeAspect="1"/>
          </p:cNvPicPr>
          <p:nvPr/>
        </p:nvPicPr>
        <p:blipFill>
          <a:blip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2025303" y="1424569"/>
            <a:ext cx="390781" cy="390781"/>
          </a:xfrm>
          <a:prstGeom prst="rect">
            <a:avLst/>
          </a:prstGeom>
        </p:spPr>
      </p:pic>
      <p:cxnSp>
        <p:nvCxnSpPr>
          <p:cNvPr id="20" name="Straight Arrow Connector 19">
            <a:extLst>
              <a:ext uri="{FF2B5EF4-FFF2-40B4-BE49-F238E27FC236}">
                <a16:creationId xmlns:a16="http://schemas.microsoft.com/office/drawing/2014/main" id="{373B12A2-E264-4FBA-AF30-9C7B672020BB}"/>
              </a:ext>
            </a:extLst>
          </p:cNvPr>
          <p:cNvCxnSpPr>
            <a:cxnSpLocks/>
          </p:cNvCxnSpPr>
          <p:nvPr/>
        </p:nvCxnSpPr>
        <p:spPr>
          <a:xfrm>
            <a:off x="2220694" y="2241201"/>
            <a:ext cx="0" cy="425851"/>
          </a:xfrm>
          <a:prstGeom prst="straightConnector1">
            <a:avLst/>
          </a:prstGeom>
          <a:ln w="19050">
            <a:solidFill>
              <a:schemeClr val="tx1"/>
            </a:solidFill>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73628941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42EADA-9628-4724-A748-58BB46011B4B}"/>
              </a:ext>
            </a:extLst>
          </p:cNvPr>
          <p:cNvSpPr>
            <a:spLocks noGrp="1"/>
          </p:cNvSpPr>
          <p:nvPr>
            <p:ph type="title"/>
          </p:nvPr>
        </p:nvSpPr>
        <p:spPr/>
        <p:txBody>
          <a:bodyPr anchor="ctr">
            <a:normAutofit/>
          </a:bodyPr>
          <a:lstStyle/>
          <a:p>
            <a:r>
              <a:rPr lang="en-IN" sz="3000" dirty="0"/>
              <a:t>Illustrative example – Cash pay out on retirement</a:t>
            </a:r>
            <a:endParaRPr lang="en-IN" sz="3000" dirty="0">
              <a:latin typeface="EYInterstate" panose="02000503020000020004" pitchFamily="2" charset="0"/>
            </a:endParaRPr>
          </a:p>
        </p:txBody>
      </p:sp>
      <p:graphicFrame>
        <p:nvGraphicFramePr>
          <p:cNvPr id="20" name="Table 8">
            <a:extLst>
              <a:ext uri="{FF2B5EF4-FFF2-40B4-BE49-F238E27FC236}">
                <a16:creationId xmlns:a16="http://schemas.microsoft.com/office/drawing/2014/main" id="{5520296D-37AB-4B99-872F-4A259EFF6CF3}"/>
              </a:ext>
            </a:extLst>
          </p:cNvPr>
          <p:cNvGraphicFramePr>
            <a:graphicFrameLocks/>
          </p:cNvGraphicFramePr>
          <p:nvPr>
            <p:extLst>
              <p:ext uri="{D42A27DB-BD31-4B8C-83A1-F6EECF244321}">
                <p14:modId xmlns:p14="http://schemas.microsoft.com/office/powerpoint/2010/main" val="3629041192"/>
              </p:ext>
            </p:extLst>
          </p:nvPr>
        </p:nvGraphicFramePr>
        <p:xfrm>
          <a:off x="457202" y="1095150"/>
          <a:ext cx="8243028" cy="1524000"/>
        </p:xfrm>
        <a:graphic>
          <a:graphicData uri="http://schemas.openxmlformats.org/drawingml/2006/table">
            <a:tbl>
              <a:tblPr firstRow="1" bandRow="1">
                <a:tableStyleId>{8A107856-5554-42FB-B03E-39F5DBC370BA}</a:tableStyleId>
              </a:tblPr>
              <a:tblGrid>
                <a:gridCol w="3955310">
                  <a:extLst>
                    <a:ext uri="{9D8B030D-6E8A-4147-A177-3AD203B41FA5}">
                      <a16:colId xmlns:a16="http://schemas.microsoft.com/office/drawing/2014/main" val="3677949671"/>
                    </a:ext>
                  </a:extLst>
                </a:gridCol>
                <a:gridCol w="1807535">
                  <a:extLst>
                    <a:ext uri="{9D8B030D-6E8A-4147-A177-3AD203B41FA5}">
                      <a16:colId xmlns:a16="http://schemas.microsoft.com/office/drawing/2014/main" val="3044552908"/>
                    </a:ext>
                  </a:extLst>
                </a:gridCol>
                <a:gridCol w="2480183">
                  <a:extLst>
                    <a:ext uri="{9D8B030D-6E8A-4147-A177-3AD203B41FA5}">
                      <a16:colId xmlns:a16="http://schemas.microsoft.com/office/drawing/2014/main" val="877364993"/>
                    </a:ext>
                  </a:extLst>
                </a:gridCol>
              </a:tblGrid>
              <a:tr h="0">
                <a:tc>
                  <a:txBody>
                    <a:bodyPr/>
                    <a:lstStyle/>
                    <a:p>
                      <a:r>
                        <a:rPr lang="en-IN" sz="1400" dirty="0"/>
                        <a:t>Particulars</a:t>
                      </a:r>
                      <a:endParaRPr lang="en-IN" sz="1400" dirty="0">
                        <a:solidFill>
                          <a:schemeClr val="tx1"/>
                        </a:solidFill>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400" dirty="0"/>
                        <a:t>S.9B</a:t>
                      </a:r>
                      <a:endParaRPr lang="en-IN" sz="1400" dirty="0">
                        <a:solidFill>
                          <a:schemeClr val="tx1"/>
                        </a:solidFill>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400" dirty="0"/>
                        <a:t>S.45(4)</a:t>
                      </a:r>
                      <a:endParaRPr lang="en-IN" sz="1400" dirty="0">
                        <a:solidFill>
                          <a:schemeClr val="tx1"/>
                        </a:solidFill>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75848939"/>
                  </a:ext>
                </a:extLst>
              </a:tr>
              <a:tr h="0">
                <a:tc>
                  <a:txBody>
                    <a:bodyPr/>
                    <a:lstStyle/>
                    <a:p>
                      <a:r>
                        <a:rPr lang="en-IN" sz="1400" dirty="0"/>
                        <a:t>Money received</a:t>
                      </a:r>
                      <a:endParaRPr lang="en-IN" sz="1400" dirty="0">
                        <a:solidFill>
                          <a:schemeClr val="tx1"/>
                        </a:solidFill>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rowSpan="4">
                  <a:txBody>
                    <a:bodyPr/>
                    <a:lstStyle/>
                    <a:p>
                      <a:pPr algn="l"/>
                      <a:r>
                        <a:rPr lang="en-IN" sz="1400" dirty="0"/>
                        <a:t>Not applicable as no capital asset or SIT is distributed</a:t>
                      </a:r>
                      <a:endParaRPr lang="en-IN" sz="1400" dirty="0">
                        <a:solidFill>
                          <a:schemeClr val="tx1"/>
                        </a:solidFill>
                        <a:latin typeface="+mj-lt"/>
                      </a:endParaRPr>
                    </a:p>
                  </a:txBody>
                  <a:tcPr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400" dirty="0"/>
                        <a:t>1,700 [B]</a:t>
                      </a:r>
                      <a:endParaRPr lang="en-IN" sz="1400" dirty="0">
                        <a:solidFill>
                          <a:schemeClr val="tx1"/>
                        </a:solidFill>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690333528"/>
                  </a:ext>
                </a:extLst>
              </a:tr>
              <a:tr h="0">
                <a:tc>
                  <a:txBody>
                    <a:bodyPr/>
                    <a:lstStyle/>
                    <a:p>
                      <a:r>
                        <a:rPr lang="en-IN" sz="1400" dirty="0"/>
                        <a:t>FMV of capital asset received</a:t>
                      </a:r>
                      <a:endParaRPr lang="en-IN" sz="1400" dirty="0">
                        <a:solidFill>
                          <a:schemeClr val="tx1"/>
                        </a:solidFill>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vMerge="1">
                  <a:txBody>
                    <a:bodyPr/>
                    <a:lstStyle/>
                    <a:p>
                      <a:pPr algn="ctr"/>
                      <a:endParaRPr lang="en-IN" sz="1400" dirty="0">
                        <a:solidFill>
                          <a:schemeClr val="tx1"/>
                        </a:solidFill>
                        <a:latin typeface="+mj-lt"/>
                      </a:endParaRPr>
                    </a:p>
                  </a:txBody>
                  <a:tcPr/>
                </a:tc>
                <a:tc>
                  <a:txBody>
                    <a:bodyPr/>
                    <a:lstStyle/>
                    <a:p>
                      <a:pPr algn="l"/>
                      <a:r>
                        <a:rPr lang="en-IN" sz="1400" dirty="0"/>
                        <a:t>- [C]</a:t>
                      </a:r>
                      <a:endParaRPr lang="en-IN" sz="1400" dirty="0">
                        <a:solidFill>
                          <a:schemeClr val="tx1"/>
                        </a:solidFill>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209636837"/>
                  </a:ext>
                </a:extLst>
              </a:tr>
              <a:tr h="0">
                <a:tc>
                  <a:txBody>
                    <a:bodyPr/>
                    <a:lstStyle/>
                    <a:p>
                      <a:r>
                        <a:rPr lang="en-IN" sz="1400" kern="1200" dirty="0"/>
                        <a:t>Partner’s capital balance</a:t>
                      </a:r>
                      <a:endParaRPr lang="en-IN" sz="1400" dirty="0">
                        <a:solidFill>
                          <a:schemeClr val="tx1"/>
                        </a:solidFill>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vMerge="1">
                  <a:txBody>
                    <a:bodyPr/>
                    <a:lstStyle/>
                    <a:p>
                      <a:pPr algn="ctr"/>
                      <a:endParaRPr lang="en-IN" sz="1400" dirty="0">
                        <a:solidFill>
                          <a:schemeClr val="tx1"/>
                        </a:solidFill>
                        <a:latin typeface="+mj-lt"/>
                      </a:endParaRPr>
                    </a:p>
                  </a:txBody>
                  <a:tcPr/>
                </a:tc>
                <a:tc>
                  <a:txBody>
                    <a:bodyPr/>
                    <a:lstStyle/>
                    <a:p>
                      <a:pPr algn="l"/>
                      <a:r>
                        <a:rPr lang="en-IN" sz="1400" kern="1200" dirty="0"/>
                        <a:t>500* [D]</a:t>
                      </a:r>
                      <a:endParaRPr lang="en-IN" sz="1400" dirty="0">
                        <a:solidFill>
                          <a:schemeClr val="tx1"/>
                        </a:solidFill>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812256476"/>
                  </a:ext>
                </a:extLst>
              </a:tr>
              <a:tr h="0">
                <a:tc>
                  <a:txBody>
                    <a:bodyPr/>
                    <a:lstStyle/>
                    <a:p>
                      <a:r>
                        <a:rPr lang="en-IN" sz="1400" dirty="0"/>
                        <a:t>Capital gains in hands of firm</a:t>
                      </a:r>
                      <a:endParaRPr lang="en-IN" sz="1400" b="1" dirty="0">
                        <a:solidFill>
                          <a:schemeClr val="tx1"/>
                        </a:solidFill>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vMerge="1">
                  <a:txBody>
                    <a:bodyPr/>
                    <a:lstStyle/>
                    <a:p>
                      <a:pPr algn="ctr"/>
                      <a:endParaRPr lang="en-IN" sz="1400" b="1" dirty="0">
                        <a:solidFill>
                          <a:schemeClr val="tx1"/>
                        </a:solidFill>
                        <a:latin typeface="+mj-lt"/>
                      </a:endParaRPr>
                    </a:p>
                  </a:txBody>
                  <a:tcPr/>
                </a:tc>
                <a:tc>
                  <a:txBody>
                    <a:bodyPr/>
                    <a:lstStyle/>
                    <a:p>
                      <a:pPr algn="l"/>
                      <a:r>
                        <a:rPr lang="en-IN" sz="1400" dirty="0"/>
                        <a:t>1,200 [A = B + C – D]</a:t>
                      </a:r>
                      <a:endParaRPr lang="en-IN" sz="1400" b="1" dirty="0">
                        <a:solidFill>
                          <a:schemeClr val="tx1"/>
                        </a:solidFill>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947528945"/>
                  </a:ext>
                </a:extLst>
              </a:tr>
            </a:tbl>
          </a:graphicData>
        </a:graphic>
      </p:graphicFrame>
      <p:graphicFrame>
        <p:nvGraphicFramePr>
          <p:cNvPr id="12" name="Table 4">
            <a:extLst>
              <a:ext uri="{FF2B5EF4-FFF2-40B4-BE49-F238E27FC236}">
                <a16:creationId xmlns:a16="http://schemas.microsoft.com/office/drawing/2014/main" id="{43F6FB0E-96FA-46DC-A117-C14B4597267D}"/>
              </a:ext>
            </a:extLst>
          </p:cNvPr>
          <p:cNvGraphicFramePr>
            <a:graphicFrameLocks noGrp="1"/>
          </p:cNvGraphicFramePr>
          <p:nvPr>
            <p:extLst>
              <p:ext uri="{D42A27DB-BD31-4B8C-83A1-F6EECF244321}">
                <p14:modId xmlns:p14="http://schemas.microsoft.com/office/powerpoint/2010/main" val="2903695244"/>
              </p:ext>
            </p:extLst>
          </p:nvPr>
        </p:nvGraphicFramePr>
        <p:xfrm>
          <a:off x="470631" y="2702243"/>
          <a:ext cx="8279964" cy="1737360"/>
        </p:xfrm>
        <a:graphic>
          <a:graphicData uri="http://schemas.openxmlformats.org/drawingml/2006/table">
            <a:tbl>
              <a:tblPr firstRow="1" bandRow="1">
                <a:tableStyleId>{8A107856-5554-42FB-B03E-39F5DBC370BA}</a:tableStyleId>
              </a:tblPr>
              <a:tblGrid>
                <a:gridCol w="2841529">
                  <a:extLst>
                    <a:ext uri="{9D8B030D-6E8A-4147-A177-3AD203B41FA5}">
                      <a16:colId xmlns:a16="http://schemas.microsoft.com/office/drawing/2014/main" val="3881179097"/>
                    </a:ext>
                  </a:extLst>
                </a:gridCol>
                <a:gridCol w="1004659">
                  <a:extLst>
                    <a:ext uri="{9D8B030D-6E8A-4147-A177-3AD203B41FA5}">
                      <a16:colId xmlns:a16="http://schemas.microsoft.com/office/drawing/2014/main" val="3391467027"/>
                    </a:ext>
                  </a:extLst>
                </a:gridCol>
                <a:gridCol w="467832">
                  <a:extLst>
                    <a:ext uri="{9D8B030D-6E8A-4147-A177-3AD203B41FA5}">
                      <a16:colId xmlns:a16="http://schemas.microsoft.com/office/drawing/2014/main" val="3263004975"/>
                    </a:ext>
                  </a:extLst>
                </a:gridCol>
                <a:gridCol w="1269640">
                  <a:extLst>
                    <a:ext uri="{9D8B030D-6E8A-4147-A177-3AD203B41FA5}">
                      <a16:colId xmlns:a16="http://schemas.microsoft.com/office/drawing/2014/main" val="791563194"/>
                    </a:ext>
                  </a:extLst>
                </a:gridCol>
                <a:gridCol w="1080156">
                  <a:extLst>
                    <a:ext uri="{9D8B030D-6E8A-4147-A177-3AD203B41FA5}">
                      <a16:colId xmlns:a16="http://schemas.microsoft.com/office/drawing/2014/main" val="4078872116"/>
                    </a:ext>
                  </a:extLst>
                </a:gridCol>
                <a:gridCol w="1616148">
                  <a:extLst>
                    <a:ext uri="{9D8B030D-6E8A-4147-A177-3AD203B41FA5}">
                      <a16:colId xmlns:a16="http://schemas.microsoft.com/office/drawing/2014/main" val="1711681138"/>
                    </a:ext>
                  </a:extLst>
                </a:gridCol>
              </a:tblGrid>
              <a:tr h="192454">
                <a:tc>
                  <a:txBody>
                    <a:bodyPr/>
                    <a:lstStyle/>
                    <a:p>
                      <a:pPr algn="l"/>
                      <a:r>
                        <a:rPr lang="en-IN" sz="1400" dirty="0"/>
                        <a:t>Where s.45(4) capital gains relates to</a:t>
                      </a:r>
                      <a:endParaRPr lang="en-IN" sz="1400" dirty="0">
                        <a:solidFill>
                          <a:schemeClr val="tx1"/>
                        </a:solidFill>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gridSpan="2">
                  <a:txBody>
                    <a:bodyPr/>
                    <a:lstStyle/>
                    <a:p>
                      <a:pPr algn="l"/>
                      <a:r>
                        <a:rPr lang="en-IN" sz="1400" dirty="0"/>
                        <a:t>Basis of attribution</a:t>
                      </a:r>
                      <a:endParaRPr lang="en-IN" sz="1400" dirty="0">
                        <a:solidFill>
                          <a:schemeClr val="tx1"/>
                        </a:solidFill>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hMerge="1">
                  <a:txBody>
                    <a:bodyPr/>
                    <a:lstStyle/>
                    <a:p>
                      <a:pPr algn="just"/>
                      <a:endParaRPr lang="en-IN" dirty="0">
                        <a:solidFill>
                          <a:schemeClr val="tx1"/>
                        </a:solidFill>
                      </a:endParaRPr>
                    </a:p>
                  </a:txBody>
                  <a:tcPr/>
                </a:tc>
                <a:tc>
                  <a:txBody>
                    <a:bodyPr/>
                    <a:lstStyle/>
                    <a:p>
                      <a:pPr algn="l"/>
                      <a:r>
                        <a:rPr lang="en-IN" sz="1400" dirty="0"/>
                        <a:t>Calculation</a:t>
                      </a:r>
                      <a:endParaRPr lang="en-IN" sz="1400" dirty="0">
                        <a:solidFill>
                          <a:schemeClr val="tx1"/>
                        </a:solidFill>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400" dirty="0"/>
                        <a:t>Nature of s.45(4) CG</a:t>
                      </a:r>
                      <a:endParaRPr lang="en-IN" sz="1400" dirty="0">
                        <a:solidFill>
                          <a:schemeClr val="tx1"/>
                        </a:solidFill>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400" kern="1200" dirty="0"/>
                        <a:t>CG on future transfer</a:t>
                      </a:r>
                      <a:endParaRPr lang="en-IN" sz="1400" b="1" kern="1200" dirty="0">
                        <a:solidFill>
                          <a:schemeClr val="tx1"/>
                        </a:solidFill>
                        <a:latin typeface="+mj-lt"/>
                        <a:ea typeface="+mn-ea"/>
                        <a:cs typeface="+mn-cs"/>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220935050"/>
                  </a:ext>
                </a:extLst>
              </a:tr>
              <a:tr h="0">
                <a:tc rowSpan="2">
                  <a:txBody>
                    <a:bodyPr/>
                    <a:lstStyle/>
                    <a:p>
                      <a:pPr algn="l"/>
                      <a:r>
                        <a:rPr lang="en-IN" sz="1400" dirty="0"/>
                        <a:t>Revaluation of land </a:t>
                      </a:r>
                      <a:endParaRPr lang="en-IN" sz="1400" dirty="0">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rowSpan="2">
                  <a:txBody>
                    <a:bodyPr/>
                    <a:lstStyle/>
                    <a:p>
                      <a:pPr algn="l"/>
                      <a:r>
                        <a:rPr lang="en-IN" sz="1400" dirty="0"/>
                        <a:t>S.45(4) CG x</a:t>
                      </a:r>
                      <a:endParaRPr lang="en-IN" sz="1400" dirty="0">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400" dirty="0"/>
                        <a:t>A</a:t>
                      </a:r>
                      <a:endParaRPr lang="en-IN" sz="1400" dirty="0">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rowSpan="2">
                  <a:txBody>
                    <a:bodyPr/>
                    <a:lstStyle/>
                    <a:p>
                      <a:pPr algn="l"/>
                      <a:r>
                        <a:rPr lang="en-IN" sz="1400" dirty="0"/>
                        <a:t>1,200 x </a:t>
                      </a:r>
                      <a:r>
                        <a:rPr lang="en-IN" sz="1400" u="sng" dirty="0"/>
                        <a:t>600</a:t>
                      </a:r>
                      <a:endParaRPr lang="en-IN" sz="1400" dirty="0"/>
                    </a:p>
                    <a:p>
                      <a:pPr algn="l"/>
                      <a:r>
                        <a:rPr lang="en-IN" sz="1400" kern="1200" dirty="0"/>
                        <a:t>          3,600</a:t>
                      </a:r>
                      <a:endParaRPr lang="en-IN" sz="1400" dirty="0">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rowSpan="2">
                  <a:txBody>
                    <a:bodyPr/>
                    <a:lstStyle/>
                    <a:p>
                      <a:pPr algn="l"/>
                      <a:r>
                        <a:rPr lang="en-IN" sz="1400" kern="1200" dirty="0"/>
                        <a:t>200 </a:t>
                      </a:r>
                      <a:r>
                        <a:rPr lang="en-IN" sz="1400" dirty="0"/>
                        <a:t>LTCG</a:t>
                      </a:r>
                      <a:endParaRPr lang="en-IN" sz="1400" dirty="0">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rowSpan="2">
                  <a:txBody>
                    <a:bodyPr/>
                    <a:lstStyle/>
                    <a:p>
                      <a:pPr algn="l"/>
                      <a:r>
                        <a:rPr lang="en-IN" sz="1400" dirty="0"/>
                        <a:t>400 LTCG</a:t>
                      </a:r>
                    </a:p>
                    <a:p>
                      <a:pPr algn="l"/>
                      <a:r>
                        <a:rPr lang="en-IN" sz="1400" dirty="0"/>
                        <a:t>(2,100-1,500-200)</a:t>
                      </a:r>
                      <a:endParaRPr lang="en-IN" sz="1400" dirty="0">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884761191"/>
                  </a:ext>
                </a:extLst>
              </a:tr>
              <a:tr h="0">
                <a:tc vMerge="1">
                  <a:txBody>
                    <a:bodyPr/>
                    <a:lstStyle/>
                    <a:p>
                      <a:endParaRPr lang="en-IN"/>
                    </a:p>
                  </a:txBody>
                  <a:tcPr/>
                </a:tc>
                <a:tc vMerge="1">
                  <a:txBody>
                    <a:bodyPr/>
                    <a:lstStyle/>
                    <a:p>
                      <a:endParaRPr lang="en-IN"/>
                    </a:p>
                  </a:txBody>
                  <a:tcPr/>
                </a:tc>
                <a:tc>
                  <a:txBody>
                    <a:bodyPr/>
                    <a:lstStyle/>
                    <a:p>
                      <a:pPr algn="l"/>
                      <a:r>
                        <a:rPr lang="en-IN" sz="1400" dirty="0"/>
                        <a:t>C</a:t>
                      </a:r>
                      <a:endParaRPr lang="en-IN" sz="1400" dirty="0">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vMerge="1">
                  <a:txBody>
                    <a:bodyPr/>
                    <a:lstStyle/>
                    <a:p>
                      <a:pPr algn="just"/>
                      <a:endParaRPr lang="en-IN" sz="1400" dirty="0">
                        <a:latin typeface="+mj-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vMerge="1">
                  <a:txBody>
                    <a:bodyPr/>
                    <a:lstStyle/>
                    <a:p>
                      <a:endParaRPr lang="en-IN"/>
                    </a:p>
                  </a:txBody>
                  <a:tcPr/>
                </a:tc>
                <a:tc vMerge="1">
                  <a:txBody>
                    <a:bodyPr/>
                    <a:lstStyle/>
                    <a:p>
                      <a:endParaRPr lang="en-IN"/>
                    </a:p>
                  </a:txBody>
                  <a:tcPr/>
                </a:tc>
                <a:extLst>
                  <a:ext uri="{0D108BD9-81ED-4DB2-BD59-A6C34878D82A}">
                    <a16:rowId xmlns:a16="http://schemas.microsoft.com/office/drawing/2014/main" val="3700537318"/>
                  </a:ext>
                </a:extLst>
              </a:tr>
              <a:tr h="0">
                <a:tc rowSpan="2">
                  <a:txBody>
                    <a:bodyPr/>
                    <a:lstStyle/>
                    <a:p>
                      <a:pPr algn="l"/>
                      <a:r>
                        <a:rPr lang="en-IN" sz="1400" dirty="0"/>
                        <a:t>Valuation of self-generated goodwill</a:t>
                      </a:r>
                      <a:endParaRPr lang="en-IN" sz="1400" dirty="0">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rowSpan="2">
                  <a:txBody>
                    <a:bodyPr/>
                    <a:lstStyle/>
                    <a:p>
                      <a:pPr algn="l"/>
                      <a:r>
                        <a:rPr lang="en-IN" sz="1400" kern="1200" dirty="0"/>
                        <a:t>S.45(4) CG x</a:t>
                      </a:r>
                      <a:endParaRPr lang="en-IN" sz="1400" dirty="0">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l"/>
                      <a:r>
                        <a:rPr lang="en-IN" sz="1400" dirty="0"/>
                        <a:t>B</a:t>
                      </a:r>
                      <a:endParaRPr lang="en-IN" sz="1400" dirty="0">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rowSpan="2">
                  <a:txBody>
                    <a:bodyPr/>
                    <a:lstStyle/>
                    <a:p>
                      <a:pPr marL="0" marR="0" lvl="0" indent="0" algn="l" defTabSz="781538" rtl="0" eaLnBrk="1" fontAlgn="auto" latinLnBrk="0" hangingPunct="1">
                        <a:lnSpc>
                          <a:spcPct val="100000"/>
                        </a:lnSpc>
                        <a:spcBef>
                          <a:spcPts val="0"/>
                        </a:spcBef>
                        <a:spcAft>
                          <a:spcPts val="0"/>
                        </a:spcAft>
                        <a:buClrTx/>
                        <a:buSzTx/>
                        <a:buFontTx/>
                        <a:buNone/>
                        <a:tabLst/>
                        <a:defRPr/>
                      </a:pPr>
                      <a:r>
                        <a:rPr lang="en-IN" sz="1400" kern="1200" dirty="0"/>
                        <a:t>1,200 x </a:t>
                      </a:r>
                      <a:r>
                        <a:rPr lang="en-IN" sz="1400" u="sng" kern="1200" dirty="0"/>
                        <a:t>3,000</a:t>
                      </a:r>
                      <a:endParaRPr lang="en-IN" sz="1400" kern="1200" dirty="0"/>
                    </a:p>
                    <a:p>
                      <a:pPr algn="l"/>
                      <a:r>
                        <a:rPr lang="en-IN" sz="1400" kern="1200" dirty="0"/>
                        <a:t>             3,600</a:t>
                      </a:r>
                      <a:endParaRPr lang="en-IN" sz="1400" dirty="0">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rowSpan="2">
                  <a:txBody>
                    <a:bodyPr/>
                    <a:lstStyle/>
                    <a:p>
                      <a:pPr algn="l"/>
                      <a:r>
                        <a:rPr lang="en-IN" sz="1400" kern="1200" dirty="0"/>
                        <a:t>1,000 </a:t>
                      </a:r>
                      <a:r>
                        <a:rPr lang="en-IN" sz="1400" dirty="0"/>
                        <a:t>STCG</a:t>
                      </a:r>
                      <a:endParaRPr lang="en-IN" sz="1400" dirty="0">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rowSpan="2">
                  <a:txBody>
                    <a:bodyPr/>
                    <a:lstStyle/>
                    <a:p>
                      <a:pPr algn="l"/>
                      <a:r>
                        <a:rPr lang="en-IN" sz="1400" dirty="0"/>
                        <a:t>2,000 LTCG</a:t>
                      </a:r>
                    </a:p>
                    <a:p>
                      <a:pPr algn="l"/>
                      <a:r>
                        <a:rPr lang="en-IN" sz="1400" dirty="0"/>
                        <a:t>(3,000-1,000)</a:t>
                      </a:r>
                      <a:endParaRPr lang="en-IN" sz="1400" dirty="0">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48407219"/>
                  </a:ext>
                </a:extLst>
              </a:tr>
              <a:tr h="0">
                <a:tc vMerge="1">
                  <a:txBody>
                    <a:bodyPr/>
                    <a:lstStyle/>
                    <a:p>
                      <a:endParaRPr lang="en-IN"/>
                    </a:p>
                  </a:txBody>
                  <a:tcPr/>
                </a:tc>
                <a:tc vMerge="1">
                  <a:txBody>
                    <a:bodyPr/>
                    <a:lstStyle/>
                    <a:p>
                      <a:endParaRPr lang="en-IN"/>
                    </a:p>
                  </a:txBody>
                  <a:tcPr/>
                </a:tc>
                <a:tc>
                  <a:txBody>
                    <a:bodyPr/>
                    <a:lstStyle/>
                    <a:p>
                      <a:pPr algn="l"/>
                      <a:r>
                        <a:rPr lang="en-IN" sz="1400" dirty="0"/>
                        <a:t>C</a:t>
                      </a:r>
                      <a:endParaRPr lang="en-IN" sz="1400" dirty="0">
                        <a:latin typeface="+mj-lt"/>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vMerge="1">
                  <a:txBody>
                    <a:bodyPr/>
                    <a:lstStyle/>
                    <a:p>
                      <a:pPr algn="just"/>
                      <a:endParaRPr lang="en-IN" sz="1400" dirty="0">
                        <a:latin typeface="+mj-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vMerge="1">
                  <a:txBody>
                    <a:bodyPr/>
                    <a:lstStyle/>
                    <a:p>
                      <a:endParaRPr lang="en-IN"/>
                    </a:p>
                  </a:txBody>
                  <a:tcPr/>
                </a:tc>
                <a:tc vMerge="1">
                  <a:txBody>
                    <a:bodyPr/>
                    <a:lstStyle/>
                    <a:p>
                      <a:endParaRPr lang="en-IN"/>
                    </a:p>
                  </a:txBody>
                  <a:tcPr/>
                </a:tc>
                <a:extLst>
                  <a:ext uri="{0D108BD9-81ED-4DB2-BD59-A6C34878D82A}">
                    <a16:rowId xmlns:a16="http://schemas.microsoft.com/office/drawing/2014/main" val="3049146839"/>
                  </a:ext>
                </a:extLst>
              </a:tr>
            </a:tbl>
          </a:graphicData>
        </a:graphic>
      </p:graphicFrame>
      <p:sp>
        <p:nvSpPr>
          <p:cNvPr id="13" name="Content Placeholder 2">
            <a:extLst>
              <a:ext uri="{FF2B5EF4-FFF2-40B4-BE49-F238E27FC236}">
                <a16:creationId xmlns:a16="http://schemas.microsoft.com/office/drawing/2014/main" id="{4A989664-C9E7-4C42-AC87-7A42F4635EAB}"/>
              </a:ext>
            </a:extLst>
          </p:cNvPr>
          <p:cNvSpPr>
            <a:spLocks noGrp="1"/>
          </p:cNvSpPr>
          <p:nvPr>
            <p:ph idx="1"/>
          </p:nvPr>
        </p:nvSpPr>
        <p:spPr>
          <a:xfrm>
            <a:off x="457201" y="4550615"/>
            <a:ext cx="8202738" cy="761799"/>
          </a:xfrm>
        </p:spPr>
        <p:txBody>
          <a:bodyPr>
            <a:noAutofit/>
          </a:bodyPr>
          <a:lstStyle/>
          <a:p>
            <a:pPr>
              <a:lnSpc>
                <a:spcPct val="100000"/>
              </a:lnSpc>
              <a:spcAft>
                <a:spcPts val="600"/>
              </a:spcAft>
              <a:buClr>
                <a:schemeClr val="tx1"/>
              </a:buClr>
            </a:pPr>
            <a:r>
              <a:rPr lang="en-IN" sz="1400" dirty="0"/>
              <a:t>A = Increase in value of such remaining capital asset because of revaluation </a:t>
            </a:r>
          </a:p>
          <a:p>
            <a:pPr>
              <a:lnSpc>
                <a:spcPct val="100000"/>
              </a:lnSpc>
              <a:spcAft>
                <a:spcPts val="600"/>
              </a:spcAft>
              <a:buClr>
                <a:schemeClr val="tx1"/>
              </a:buClr>
            </a:pPr>
            <a:r>
              <a:rPr lang="en-IN" sz="1400" dirty="0"/>
              <a:t>B = </a:t>
            </a:r>
            <a:r>
              <a:rPr lang="en-IN" sz="1400" dirty="0">
                <a:ea typeface="Calibri" panose="020F0502020204030204" pitchFamily="34" charset="0"/>
                <a:cs typeface="Kokila" panose="020B0604020202020204" pitchFamily="34" charset="0"/>
              </a:rPr>
              <a:t>Recognition of value of such self-generated goodwill/asset because of valuation</a:t>
            </a:r>
            <a:endParaRPr lang="en-IN" sz="1400" dirty="0"/>
          </a:p>
          <a:p>
            <a:pPr>
              <a:lnSpc>
                <a:spcPct val="100000"/>
              </a:lnSpc>
              <a:spcAft>
                <a:spcPts val="600"/>
              </a:spcAft>
              <a:buClr>
                <a:schemeClr val="tx1"/>
              </a:buClr>
            </a:pPr>
            <a:r>
              <a:rPr lang="en-IN" sz="1400" dirty="0"/>
              <a:t>C = Aggregate of increase in value of all capital assets because of revaluation, or recognition of value of all self-generated goodwill/assets because of valuation</a:t>
            </a:r>
          </a:p>
        </p:txBody>
      </p:sp>
      <p:sp>
        <p:nvSpPr>
          <p:cNvPr id="6" name="Rectangle: Rounded Corners 5">
            <a:extLst>
              <a:ext uri="{FF2B5EF4-FFF2-40B4-BE49-F238E27FC236}">
                <a16:creationId xmlns:a16="http://schemas.microsoft.com/office/drawing/2014/main" id="{7A393EFE-4E50-4360-9661-C524CA1C05F9}"/>
              </a:ext>
            </a:extLst>
          </p:cNvPr>
          <p:cNvSpPr/>
          <p:nvPr/>
        </p:nvSpPr>
        <p:spPr>
          <a:xfrm>
            <a:off x="457201" y="5603358"/>
            <a:ext cx="8229602" cy="520995"/>
          </a:xfrm>
          <a:prstGeom prst="roundRect">
            <a:avLst/>
          </a:prstGeom>
          <a:solidFill>
            <a:schemeClr val="accent2">
              <a:lumMod val="60000"/>
              <a:lumOff val="40000"/>
            </a:schemeClr>
          </a:solidFill>
          <a:ln w="95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t" anchorCtr="0"/>
          <a:lstStyle/>
          <a:p>
            <a:pPr marL="0" lvl="1" algn="ctr">
              <a:spcAft>
                <a:spcPts val="600"/>
              </a:spcAft>
            </a:pPr>
            <a:r>
              <a:rPr lang="en-IN" sz="1400" dirty="0">
                <a:solidFill>
                  <a:schemeClr val="tx1"/>
                </a:solidFill>
              </a:rPr>
              <a:t>In case of decline in value of assets, rules do not offer any guidance – however, if assets are impaired in books under accounting standards, no controversy arises</a:t>
            </a:r>
            <a:endParaRPr lang="en-IN" sz="1400" dirty="0">
              <a:solidFill>
                <a:schemeClr val="tx1"/>
              </a:solidFill>
              <a:latin typeface="+mj-lt"/>
            </a:endParaRPr>
          </a:p>
        </p:txBody>
      </p:sp>
    </p:spTree>
    <p:extLst>
      <p:ext uri="{BB962C8B-B14F-4D97-AF65-F5344CB8AC3E}">
        <p14:creationId xmlns:p14="http://schemas.microsoft.com/office/powerpoint/2010/main" val="122625337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5ECE3E2-6245-49C8-A5E5-D4F5A7D39C7E}"/>
              </a:ext>
            </a:extLst>
          </p:cNvPr>
          <p:cNvSpPr>
            <a:spLocks noGrp="1"/>
          </p:cNvSpPr>
          <p:nvPr>
            <p:ph type="title"/>
          </p:nvPr>
        </p:nvSpPr>
        <p:spPr/>
        <p:txBody>
          <a:bodyPr/>
          <a:lstStyle/>
          <a:p>
            <a:r>
              <a:rPr lang="en-IN" sz="3000" dirty="0"/>
              <a:t>Some illustrative issues relating to rules</a:t>
            </a:r>
          </a:p>
        </p:txBody>
      </p:sp>
    </p:spTree>
    <p:extLst>
      <p:ext uri="{BB962C8B-B14F-4D97-AF65-F5344CB8AC3E}">
        <p14:creationId xmlns:p14="http://schemas.microsoft.com/office/powerpoint/2010/main" val="127751106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947ED-6C42-417E-93C4-3FFE2DFB0922}"/>
              </a:ext>
            </a:extLst>
          </p:cNvPr>
          <p:cNvSpPr>
            <a:spLocks noGrp="1"/>
          </p:cNvSpPr>
          <p:nvPr>
            <p:ph type="title"/>
          </p:nvPr>
        </p:nvSpPr>
        <p:spPr/>
        <p:txBody>
          <a:bodyPr>
            <a:normAutofit/>
          </a:bodyPr>
          <a:lstStyle/>
          <a:p>
            <a:r>
              <a:rPr lang="en-IN" sz="3000" dirty="0"/>
              <a:t>Canons of interpretation</a:t>
            </a:r>
            <a:r>
              <a:rPr lang="en-IN" sz="3000" baseline="30000" dirty="0"/>
              <a:t>*</a:t>
            </a:r>
            <a:endParaRPr lang="en-IN" sz="3000" baseline="30000" dirty="0">
              <a:solidFill>
                <a:srgbClr val="FF0000"/>
              </a:solidFill>
            </a:endParaRPr>
          </a:p>
        </p:txBody>
      </p:sp>
      <p:sp>
        <p:nvSpPr>
          <p:cNvPr id="3" name="Content Placeholder 2">
            <a:extLst>
              <a:ext uri="{FF2B5EF4-FFF2-40B4-BE49-F238E27FC236}">
                <a16:creationId xmlns:a16="http://schemas.microsoft.com/office/drawing/2014/main" id="{038E47CB-BF30-473C-8BDE-8FC6D5FA78E3}"/>
              </a:ext>
            </a:extLst>
          </p:cNvPr>
          <p:cNvSpPr>
            <a:spLocks noGrp="1"/>
          </p:cNvSpPr>
          <p:nvPr>
            <p:ph idx="1"/>
          </p:nvPr>
        </p:nvSpPr>
        <p:spPr>
          <a:xfrm>
            <a:off x="457200" y="1096938"/>
            <a:ext cx="8229600" cy="4436115"/>
          </a:xfrm>
        </p:spPr>
        <p:txBody>
          <a:bodyPr>
            <a:normAutofit/>
          </a:bodyPr>
          <a:lstStyle/>
          <a:p>
            <a:pPr>
              <a:lnSpc>
                <a:spcPct val="130000"/>
              </a:lnSpc>
              <a:spcAft>
                <a:spcPts val="600"/>
              </a:spcAft>
              <a:buClr>
                <a:schemeClr val="tx1"/>
              </a:buClr>
            </a:pPr>
            <a:r>
              <a:rPr lang="en-IN" altLang="en-US" sz="1600" dirty="0"/>
              <a:t>Power to prescribe rules given to Central Government falls within the realm of ‘delegated legislation’</a:t>
            </a:r>
            <a:endParaRPr lang="en-IN" sz="1600" dirty="0"/>
          </a:p>
          <a:p>
            <a:pPr>
              <a:lnSpc>
                <a:spcPct val="130000"/>
              </a:lnSpc>
              <a:spcAft>
                <a:spcPts val="600"/>
              </a:spcAft>
              <a:buClr>
                <a:schemeClr val="tx1"/>
              </a:buClr>
            </a:pPr>
            <a:r>
              <a:rPr lang="en-IN" altLang="en-US" sz="1600" dirty="0"/>
              <a:t>Delegated legislation cannot provide anything which is contrary to provisions of the Act</a:t>
            </a:r>
          </a:p>
          <a:p>
            <a:pPr>
              <a:lnSpc>
                <a:spcPct val="130000"/>
              </a:lnSpc>
              <a:spcAft>
                <a:spcPts val="600"/>
              </a:spcAft>
              <a:buClr>
                <a:schemeClr val="tx1"/>
              </a:buClr>
            </a:pPr>
            <a:r>
              <a:rPr lang="en-IN" altLang="en-US" sz="1600" dirty="0"/>
              <a:t>Rules cannot override the Act either by exceeding the authority or by making provisions which are contrary to or inconsistent with the Act</a:t>
            </a:r>
          </a:p>
          <a:p>
            <a:pPr>
              <a:lnSpc>
                <a:spcPct val="130000"/>
              </a:lnSpc>
              <a:spcAft>
                <a:spcPts val="600"/>
              </a:spcAft>
              <a:buClr>
                <a:schemeClr val="tx1"/>
              </a:buClr>
            </a:pPr>
            <a:r>
              <a:rPr lang="en-IN" altLang="en-US" sz="1600" dirty="0"/>
              <a:t>Central Government has to strictly act within the authority delegated to it in consonance with the object of such delegation</a:t>
            </a:r>
          </a:p>
          <a:p>
            <a:pPr>
              <a:lnSpc>
                <a:spcPct val="130000"/>
              </a:lnSpc>
              <a:spcAft>
                <a:spcPts val="600"/>
              </a:spcAft>
              <a:buClr>
                <a:schemeClr val="tx1"/>
              </a:buClr>
            </a:pPr>
            <a:r>
              <a:rPr lang="en-IN" sz="1600" dirty="0"/>
              <a:t>However, while deciding on validity of rules, there is a rebuttable presumption that rules are intra vires – unless the same is struck down by Supreme Court or High Court**</a:t>
            </a:r>
          </a:p>
        </p:txBody>
      </p:sp>
      <p:sp>
        <p:nvSpPr>
          <p:cNvPr id="4" name="Rectangle 3">
            <a:extLst>
              <a:ext uri="{FF2B5EF4-FFF2-40B4-BE49-F238E27FC236}">
                <a16:creationId xmlns:a16="http://schemas.microsoft.com/office/drawing/2014/main" id="{1FA6AF7E-CD7F-4ACF-B3DA-1E3C8619F61C}"/>
              </a:ext>
            </a:extLst>
          </p:cNvPr>
          <p:cNvSpPr/>
          <p:nvPr/>
        </p:nvSpPr>
        <p:spPr>
          <a:xfrm>
            <a:off x="457200" y="5646306"/>
            <a:ext cx="8229600" cy="516315"/>
          </a:xfrm>
          <a:prstGeom prst="rect">
            <a:avLst/>
          </a:prstGeom>
          <a:noFill/>
        </p:spPr>
        <p:txBody>
          <a:bodyPr wrap="square" lIns="0" tIns="31262" rIns="0" bIns="0" rtlCol="0">
            <a:spAutoFit/>
          </a:bodyPr>
          <a:lstStyle/>
          <a:p>
            <a:pPr defTabSz="781538">
              <a:buClr>
                <a:srgbClr val="FFE600"/>
              </a:buClr>
              <a:buSzPct val="70000"/>
            </a:pPr>
            <a:r>
              <a:rPr lang="en-IN" sz="1050" i="1" dirty="0">
                <a:solidFill>
                  <a:srgbClr val="000000"/>
                </a:solidFill>
              </a:rPr>
              <a:t>* Refer, illustratively, </a:t>
            </a:r>
            <a:r>
              <a:rPr lang="en-IN" altLang="en-US" sz="1050" i="1" dirty="0"/>
              <a:t>J. K. Industries Ltd &amp; </a:t>
            </a:r>
            <a:r>
              <a:rPr lang="en-IN" altLang="en-US" sz="1050" i="1" dirty="0" err="1"/>
              <a:t>Anr</a:t>
            </a:r>
            <a:r>
              <a:rPr lang="en-IN" altLang="en-US" sz="1050" i="1" dirty="0"/>
              <a:t> v. UOI (2007) 297 ITR 176 (SC)</a:t>
            </a:r>
          </a:p>
          <a:p>
            <a:pPr defTabSz="781538">
              <a:buClr>
                <a:srgbClr val="FFE600"/>
              </a:buClr>
              <a:buSzPct val="70000"/>
            </a:pPr>
            <a:r>
              <a:rPr lang="en-IN" sz="1050" i="1" dirty="0">
                <a:solidFill>
                  <a:srgbClr val="000000"/>
                </a:solidFill>
              </a:rPr>
              <a:t>** CIT v. </a:t>
            </a:r>
            <a:r>
              <a:rPr lang="en-IN" sz="1050" i="1" dirty="0" err="1">
                <a:solidFill>
                  <a:srgbClr val="000000"/>
                </a:solidFill>
              </a:rPr>
              <a:t>Ved</a:t>
            </a:r>
            <a:r>
              <a:rPr lang="en-IN" sz="1050" i="1" dirty="0">
                <a:solidFill>
                  <a:srgbClr val="000000"/>
                </a:solidFill>
              </a:rPr>
              <a:t> Parkash [1989] 178 ITR 332 (P&amp;H HC); CIT v. Shah Electrical </a:t>
            </a:r>
            <a:r>
              <a:rPr lang="en-IN" sz="1050" i="1" dirty="0" err="1">
                <a:solidFill>
                  <a:srgbClr val="000000"/>
                </a:solidFill>
              </a:rPr>
              <a:t>Corpn</a:t>
            </a:r>
            <a:r>
              <a:rPr lang="en-IN" sz="1050" i="1" dirty="0">
                <a:solidFill>
                  <a:srgbClr val="000000"/>
                </a:solidFill>
              </a:rPr>
              <a:t>. [1994] 207 ITR 350 (Gujarat HC) – also held in </a:t>
            </a:r>
            <a:r>
              <a:rPr lang="en-IN" altLang="en-US" sz="1050" i="1" dirty="0"/>
              <a:t>J. K. Industries Ltd &amp; </a:t>
            </a:r>
            <a:r>
              <a:rPr lang="en-IN" altLang="en-US" sz="1050" i="1" dirty="0" err="1"/>
              <a:t>Anr</a:t>
            </a:r>
            <a:r>
              <a:rPr lang="en-IN" altLang="en-US" sz="1050" i="1" dirty="0"/>
              <a:t> v. UOI (supra)</a:t>
            </a:r>
            <a:endParaRPr lang="en-IN" sz="1050" i="1" dirty="0">
              <a:solidFill>
                <a:srgbClr val="000000"/>
              </a:solidFill>
            </a:endParaRPr>
          </a:p>
        </p:txBody>
      </p:sp>
      <p:cxnSp>
        <p:nvCxnSpPr>
          <p:cNvPr id="6" name="Straight Connector 5">
            <a:extLst>
              <a:ext uri="{FF2B5EF4-FFF2-40B4-BE49-F238E27FC236}">
                <a16:creationId xmlns:a16="http://schemas.microsoft.com/office/drawing/2014/main" id="{99F83276-9F50-4694-9972-653FC24909BE}"/>
              </a:ext>
            </a:extLst>
          </p:cNvPr>
          <p:cNvCxnSpPr>
            <a:endCxn id="3" idx="2"/>
          </p:cNvCxnSpPr>
          <p:nvPr/>
        </p:nvCxnSpPr>
        <p:spPr>
          <a:xfrm>
            <a:off x="457200" y="5533053"/>
            <a:ext cx="4114800" cy="0"/>
          </a:xfrm>
          <a:prstGeom prst="line">
            <a:avLst/>
          </a:prstGeom>
          <a:ln w="9525">
            <a:solidFill>
              <a:schemeClr val="accent1"/>
            </a:solidFill>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64598600"/>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852F6E-8DBE-49B8-8F54-0351FE11530D}"/>
              </a:ext>
            </a:extLst>
          </p:cNvPr>
          <p:cNvSpPr>
            <a:spLocks noGrp="1"/>
          </p:cNvSpPr>
          <p:nvPr>
            <p:ph type="title"/>
          </p:nvPr>
        </p:nvSpPr>
        <p:spPr/>
        <p:txBody>
          <a:bodyPr/>
          <a:lstStyle/>
          <a:p>
            <a:r>
              <a:rPr lang="en-IN" sz="3000" dirty="0"/>
              <a:t>Whether rule 8AA(5) prescribed is under the authority of the Act?</a:t>
            </a:r>
          </a:p>
        </p:txBody>
      </p:sp>
      <p:sp>
        <p:nvSpPr>
          <p:cNvPr id="3" name="Content Placeholder 2">
            <a:extLst>
              <a:ext uri="{FF2B5EF4-FFF2-40B4-BE49-F238E27FC236}">
                <a16:creationId xmlns:a16="http://schemas.microsoft.com/office/drawing/2014/main" id="{BAD12663-D5A7-4006-9ED7-D4C5C4800B9E}"/>
              </a:ext>
            </a:extLst>
          </p:cNvPr>
          <p:cNvSpPr>
            <a:spLocks noGrp="1"/>
          </p:cNvSpPr>
          <p:nvPr>
            <p:ph idx="1"/>
          </p:nvPr>
        </p:nvSpPr>
        <p:spPr>
          <a:xfrm>
            <a:off x="457201" y="1112177"/>
            <a:ext cx="8229600" cy="4598156"/>
          </a:xfrm>
        </p:spPr>
        <p:txBody>
          <a:bodyPr>
            <a:normAutofit lnSpcReduction="10000"/>
          </a:bodyPr>
          <a:lstStyle/>
          <a:p>
            <a:pPr marL="230662" lvl="1">
              <a:lnSpc>
                <a:spcPct val="130000"/>
              </a:lnSpc>
              <a:spcAft>
                <a:spcPts val="600"/>
              </a:spcAft>
              <a:buClr>
                <a:schemeClr val="tx1"/>
              </a:buClr>
            </a:pPr>
            <a:r>
              <a:rPr lang="en-IN" sz="1600" dirty="0"/>
              <a:t>Act does not empower CBDT to prescribe rules to determine nature of s.45(4) capital gains</a:t>
            </a:r>
          </a:p>
          <a:p>
            <a:pPr marL="466752" lvl="3">
              <a:lnSpc>
                <a:spcPct val="130000"/>
              </a:lnSpc>
              <a:spcAft>
                <a:spcPts val="600"/>
              </a:spcAft>
              <a:buClr>
                <a:schemeClr val="tx1"/>
              </a:buClr>
            </a:pPr>
            <a:r>
              <a:rPr lang="en-IN" sz="1400" dirty="0"/>
              <a:t>S.48(iii) – Prescribe manner of calculating amount which is attributable to the capital asset being transferred by the firm and not nature of capital gains under s. 45(4)</a:t>
            </a:r>
          </a:p>
          <a:p>
            <a:pPr marL="230662" lvl="1">
              <a:lnSpc>
                <a:spcPct val="130000"/>
              </a:lnSpc>
              <a:spcAft>
                <a:spcPts val="600"/>
              </a:spcAft>
              <a:buClr>
                <a:schemeClr val="tx1"/>
              </a:buClr>
            </a:pPr>
            <a:r>
              <a:rPr lang="en-IN" sz="1600" dirty="0"/>
              <a:t>S.2(42A) only empowers CBDT to prescribe period of holding of capital asset and not nature of CG, that too, w.r.to date of transfer</a:t>
            </a:r>
          </a:p>
          <a:p>
            <a:pPr marL="455897" lvl="2">
              <a:lnSpc>
                <a:spcPct val="130000"/>
              </a:lnSpc>
              <a:spcAft>
                <a:spcPts val="600"/>
              </a:spcAft>
              <a:buClr>
                <a:schemeClr val="tx1"/>
              </a:buClr>
            </a:pPr>
            <a:r>
              <a:rPr lang="en-IN" sz="1430" dirty="0"/>
              <a:t>Further, s.45(4) itself does not specify nature of capital asset nor it refers to transfer of asset– profits and gains under s.45(4) arise from receipt by partner from firm; and not by transfer of capital asset. Consequently, it may be difficult to link s. 45(4) with s. 2(42A)</a:t>
            </a:r>
          </a:p>
          <a:p>
            <a:pPr marL="230662" lvl="1">
              <a:lnSpc>
                <a:spcPct val="130000"/>
              </a:lnSpc>
              <a:spcAft>
                <a:spcPts val="600"/>
              </a:spcAft>
              <a:buClr>
                <a:schemeClr val="tx1"/>
              </a:buClr>
            </a:pPr>
            <a:r>
              <a:rPr lang="en-IN" sz="1600" dirty="0"/>
              <a:t>Is Rule 8AA(5) authorised by powers under s.9B(4)? </a:t>
            </a:r>
          </a:p>
          <a:p>
            <a:pPr marL="466752" lvl="3">
              <a:lnSpc>
                <a:spcPct val="130000"/>
              </a:lnSpc>
              <a:spcAft>
                <a:spcPts val="600"/>
              </a:spcAft>
              <a:buClr>
                <a:schemeClr val="tx1"/>
              </a:buClr>
            </a:pPr>
            <a:r>
              <a:rPr lang="en-IN" sz="1400" dirty="0"/>
              <a:t>Was there a difficulty? Does the rule remove the difficulty? Can difficulty be removed in a manner contrary to provisions of the Act?</a:t>
            </a:r>
          </a:p>
          <a:p>
            <a:pPr marL="466752" lvl="3">
              <a:lnSpc>
                <a:spcPct val="130000"/>
              </a:lnSpc>
              <a:spcAft>
                <a:spcPts val="600"/>
              </a:spcAft>
              <a:buClr>
                <a:schemeClr val="tx1"/>
              </a:buClr>
            </a:pPr>
            <a:r>
              <a:rPr lang="en-IN" sz="1400" dirty="0"/>
              <a:t>Powers to remove difficulty can be exercised in a manner consistent with the scheme and essential provisions of the Act, and for purpose for which it is conferred – such power is not uncontrolled or unfettered*</a:t>
            </a:r>
          </a:p>
        </p:txBody>
      </p:sp>
      <p:sp>
        <p:nvSpPr>
          <p:cNvPr id="4" name="Rectangle 3">
            <a:extLst>
              <a:ext uri="{FF2B5EF4-FFF2-40B4-BE49-F238E27FC236}">
                <a16:creationId xmlns:a16="http://schemas.microsoft.com/office/drawing/2014/main" id="{88DE42C3-FA1A-4E1D-B4DC-7D06FD40E183}"/>
              </a:ext>
            </a:extLst>
          </p:cNvPr>
          <p:cNvSpPr/>
          <p:nvPr/>
        </p:nvSpPr>
        <p:spPr>
          <a:xfrm>
            <a:off x="457201" y="6001105"/>
            <a:ext cx="6288832" cy="200844"/>
          </a:xfrm>
          <a:prstGeom prst="rect">
            <a:avLst/>
          </a:prstGeom>
          <a:noFill/>
        </p:spPr>
        <p:txBody>
          <a:bodyPr wrap="square" lIns="0" tIns="31262" rIns="0" bIns="0" rtlCol="0">
            <a:spAutoFit/>
          </a:bodyPr>
          <a:lstStyle/>
          <a:p>
            <a:pPr defTabSz="781538">
              <a:buClr>
                <a:srgbClr val="FFE600"/>
              </a:buClr>
              <a:buSzPct val="70000"/>
            </a:pPr>
            <a:r>
              <a:rPr lang="en-IN" sz="1100" i="1" dirty="0">
                <a:solidFill>
                  <a:srgbClr val="000000"/>
                </a:solidFill>
              </a:rPr>
              <a:t>*Straw Products Ltd. [1968] 68 ITR 227 (SC); </a:t>
            </a:r>
            <a:r>
              <a:rPr lang="en-IN" sz="1100" i="1" dirty="0" err="1">
                <a:solidFill>
                  <a:srgbClr val="000000"/>
                </a:solidFill>
              </a:rPr>
              <a:t>Madeva</a:t>
            </a:r>
            <a:r>
              <a:rPr lang="en-IN" sz="1100" i="1" dirty="0">
                <a:solidFill>
                  <a:srgbClr val="000000"/>
                </a:solidFill>
              </a:rPr>
              <a:t> Upendra Sinai [1975] 98 ITR 209 (SC)</a:t>
            </a:r>
            <a:endParaRPr lang="en-IN" altLang="en-US" sz="1100" i="1" dirty="0">
              <a:solidFill>
                <a:srgbClr val="000000"/>
              </a:solidFill>
            </a:endParaRPr>
          </a:p>
        </p:txBody>
      </p:sp>
      <p:cxnSp>
        <p:nvCxnSpPr>
          <p:cNvPr id="6" name="Straight Connector 5">
            <a:extLst>
              <a:ext uri="{FF2B5EF4-FFF2-40B4-BE49-F238E27FC236}">
                <a16:creationId xmlns:a16="http://schemas.microsoft.com/office/drawing/2014/main" id="{0BFF8DA2-F101-45AD-8E1F-83E60E672336}"/>
              </a:ext>
            </a:extLst>
          </p:cNvPr>
          <p:cNvCxnSpPr/>
          <p:nvPr/>
        </p:nvCxnSpPr>
        <p:spPr>
          <a:xfrm>
            <a:off x="587829" y="6001105"/>
            <a:ext cx="3321698" cy="0"/>
          </a:xfrm>
          <a:prstGeom prst="line">
            <a:avLst/>
          </a:prstGeom>
          <a:ln w="9525">
            <a:solidFill>
              <a:schemeClr val="accent1"/>
            </a:solidFill>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01269830"/>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947ED-6C42-417E-93C4-3FFE2DFB0922}"/>
              </a:ext>
            </a:extLst>
          </p:cNvPr>
          <p:cNvSpPr>
            <a:spLocks noGrp="1"/>
          </p:cNvSpPr>
          <p:nvPr>
            <p:ph type="title"/>
          </p:nvPr>
        </p:nvSpPr>
        <p:spPr/>
        <p:txBody>
          <a:bodyPr>
            <a:normAutofit/>
          </a:bodyPr>
          <a:lstStyle/>
          <a:p>
            <a:r>
              <a:rPr lang="en-IN" sz="3200" dirty="0"/>
              <a:t>Does Rule 8AA(5) conflict with the Act?</a:t>
            </a:r>
            <a:br>
              <a:rPr lang="en-IN" sz="3200" dirty="0"/>
            </a:br>
            <a:endParaRPr lang="en-IN" sz="3000" baseline="30000" dirty="0"/>
          </a:p>
        </p:txBody>
      </p:sp>
      <p:sp>
        <p:nvSpPr>
          <p:cNvPr id="3" name="Content Placeholder 2">
            <a:extLst>
              <a:ext uri="{FF2B5EF4-FFF2-40B4-BE49-F238E27FC236}">
                <a16:creationId xmlns:a16="http://schemas.microsoft.com/office/drawing/2014/main" id="{038E47CB-BF30-473C-8BDE-8FC6D5FA78E3}"/>
              </a:ext>
            </a:extLst>
          </p:cNvPr>
          <p:cNvSpPr>
            <a:spLocks noGrp="1"/>
          </p:cNvSpPr>
          <p:nvPr>
            <p:ph idx="1"/>
          </p:nvPr>
        </p:nvSpPr>
        <p:spPr>
          <a:xfrm>
            <a:off x="457200" y="1096938"/>
            <a:ext cx="8229600" cy="4894341"/>
          </a:xfrm>
        </p:spPr>
        <p:txBody>
          <a:bodyPr>
            <a:noAutofit/>
          </a:bodyPr>
          <a:lstStyle/>
          <a:p>
            <a:pPr>
              <a:lnSpc>
                <a:spcPct val="130000"/>
              </a:lnSpc>
              <a:spcAft>
                <a:spcPts val="600"/>
              </a:spcAft>
              <a:buClr>
                <a:schemeClr val="tx1"/>
              </a:buClr>
            </a:pPr>
            <a:r>
              <a:rPr lang="en-IN" sz="1600" dirty="0"/>
              <a:t>Capital gains u/s. 45(4) attributable to self-generated goodwill/asset are deemed as STCG, even if such self-generated goodwill/asset is held for &gt; 3 years by firm and qualifies as LTCA in hands of firm</a:t>
            </a:r>
          </a:p>
          <a:p>
            <a:pPr lvl="1">
              <a:lnSpc>
                <a:spcPct val="130000"/>
              </a:lnSpc>
              <a:spcAft>
                <a:spcPts val="600"/>
              </a:spcAft>
              <a:buClr>
                <a:schemeClr val="tx1"/>
              </a:buClr>
            </a:pPr>
            <a:r>
              <a:rPr lang="en-IN" sz="1400" dirty="0"/>
              <a:t>If s.45(4) only results in preponing capital gains tax liability to the point of realization by partner as compared to sale of LTCA by firm, whether deeming s.45(4) capital gains as STCG is contrary and ultra vires Act? </a:t>
            </a:r>
          </a:p>
          <a:p>
            <a:pPr lvl="1">
              <a:lnSpc>
                <a:spcPct val="130000"/>
              </a:lnSpc>
              <a:spcAft>
                <a:spcPts val="600"/>
              </a:spcAft>
              <a:buClr>
                <a:schemeClr val="tx1"/>
              </a:buClr>
            </a:pPr>
            <a:r>
              <a:rPr lang="en-IN" sz="1400" dirty="0"/>
              <a:t>Rule 8AA(5) states that s.45(4) capital gains attributable to self-generated goodwill/asset or depreciable assets “shall be deemed to be from transfer of short term capital asset” – whether such deeming fiction is limited only to s.45(4), so as to deny indexation benefit? Whether benefit of s.112, s.54EC can still be availed for an asset which is otherwise long term in nature by relying on SC decision of CIT v. </a:t>
            </a:r>
            <a:r>
              <a:rPr lang="en-IN" sz="1400" dirty="0" err="1"/>
              <a:t>Dempo</a:t>
            </a:r>
            <a:r>
              <a:rPr lang="en-IN" sz="1400" dirty="0"/>
              <a:t> Company Ltd. [2016] 74 taxmann.com 15?</a:t>
            </a:r>
          </a:p>
        </p:txBody>
      </p:sp>
    </p:spTree>
    <p:extLst>
      <p:ext uri="{BB962C8B-B14F-4D97-AF65-F5344CB8AC3E}">
        <p14:creationId xmlns:p14="http://schemas.microsoft.com/office/powerpoint/2010/main" val="1556691241"/>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1AB6C9-1A58-4470-BA82-A09B2807F5B4}"/>
              </a:ext>
            </a:extLst>
          </p:cNvPr>
          <p:cNvSpPr>
            <a:spLocks noGrp="1"/>
          </p:cNvSpPr>
          <p:nvPr>
            <p:ph type="title"/>
          </p:nvPr>
        </p:nvSpPr>
        <p:spPr/>
        <p:txBody>
          <a:bodyPr/>
          <a:lstStyle/>
          <a:p>
            <a:r>
              <a:rPr lang="en-IN" dirty="0"/>
              <a:t>Non determination of nature of capital gains under s. 45(4)- whether charge fails?</a:t>
            </a:r>
          </a:p>
        </p:txBody>
      </p:sp>
      <p:sp>
        <p:nvSpPr>
          <p:cNvPr id="3" name="Content Placeholder 2">
            <a:extLst>
              <a:ext uri="{FF2B5EF4-FFF2-40B4-BE49-F238E27FC236}">
                <a16:creationId xmlns:a16="http://schemas.microsoft.com/office/drawing/2014/main" id="{AEC12EEF-1669-4F08-93F4-7720951CA540}"/>
              </a:ext>
            </a:extLst>
          </p:cNvPr>
          <p:cNvSpPr>
            <a:spLocks noGrp="1"/>
          </p:cNvSpPr>
          <p:nvPr>
            <p:ph idx="1"/>
          </p:nvPr>
        </p:nvSpPr>
        <p:spPr>
          <a:xfrm>
            <a:off x="457200" y="1140169"/>
            <a:ext cx="8426823" cy="5018036"/>
          </a:xfrm>
        </p:spPr>
        <p:txBody>
          <a:bodyPr>
            <a:noAutofit/>
          </a:bodyPr>
          <a:lstStyle/>
          <a:p>
            <a:pPr>
              <a:lnSpc>
                <a:spcPct val="140000"/>
              </a:lnSpc>
              <a:spcAft>
                <a:spcPts val="600"/>
              </a:spcAft>
              <a:buClr>
                <a:schemeClr val="tx1"/>
              </a:buClr>
            </a:pPr>
            <a:r>
              <a:rPr lang="en-IN" sz="1250" dirty="0"/>
              <a:t>S. 45(4) provides for taxation of money or capital asset received by partner from firm in connect with reconstitution as ‘capital gains’.</a:t>
            </a:r>
          </a:p>
          <a:p>
            <a:pPr lvl="1">
              <a:lnSpc>
                <a:spcPct val="140000"/>
              </a:lnSpc>
              <a:spcAft>
                <a:spcPts val="600"/>
              </a:spcAft>
              <a:buClr>
                <a:schemeClr val="tx1"/>
              </a:buClr>
            </a:pPr>
            <a:r>
              <a:rPr lang="en-IN" sz="1250" dirty="0"/>
              <a:t>Section does not provide any guidance on nature of CG whether short term or long term</a:t>
            </a:r>
          </a:p>
          <a:p>
            <a:pPr lvl="1">
              <a:lnSpc>
                <a:spcPct val="140000"/>
              </a:lnSpc>
              <a:spcAft>
                <a:spcPts val="600"/>
              </a:spcAft>
              <a:buClr>
                <a:schemeClr val="tx1"/>
              </a:buClr>
            </a:pPr>
            <a:r>
              <a:rPr lang="en-IN" sz="1250" dirty="0"/>
              <a:t>ITA provides for different tax treatment for STCG and LTCG.</a:t>
            </a:r>
          </a:p>
          <a:p>
            <a:pPr lvl="1">
              <a:lnSpc>
                <a:spcPct val="140000"/>
              </a:lnSpc>
              <a:spcAft>
                <a:spcPts val="600"/>
              </a:spcAft>
              <a:buClr>
                <a:schemeClr val="tx1"/>
              </a:buClr>
            </a:pPr>
            <a:r>
              <a:rPr lang="en-IN" sz="1250" dirty="0"/>
              <a:t>Rule 8AA(5) seeks to provide manner of determination of nature of capital gains basis underlying capital asset retained by the firm-subject to valuation report.</a:t>
            </a:r>
          </a:p>
          <a:p>
            <a:pPr>
              <a:lnSpc>
                <a:spcPct val="140000"/>
              </a:lnSpc>
              <a:spcAft>
                <a:spcPts val="600"/>
              </a:spcAft>
              <a:buClr>
                <a:schemeClr val="tx1"/>
              </a:buClr>
            </a:pPr>
            <a:r>
              <a:rPr lang="en-IN" sz="1250" dirty="0"/>
              <a:t>If charge is inadequate or there is ambiguity in determination of components of tax, charge may fail– </a:t>
            </a:r>
            <a:r>
              <a:rPr lang="en-IN" sz="1250" dirty="0" err="1"/>
              <a:t>Govindsaran</a:t>
            </a:r>
            <a:r>
              <a:rPr lang="en-IN" sz="1250" dirty="0"/>
              <a:t> </a:t>
            </a:r>
            <a:r>
              <a:rPr lang="en-IN" sz="1250" dirty="0" err="1"/>
              <a:t>Gangasaran</a:t>
            </a:r>
            <a:r>
              <a:rPr lang="en-IN" sz="1250" dirty="0"/>
              <a:t> v CST [1985] 155 ITR 144 (SC)</a:t>
            </a:r>
          </a:p>
          <a:p>
            <a:pPr marL="455897" lvl="2">
              <a:lnSpc>
                <a:spcPct val="140000"/>
              </a:lnSpc>
              <a:spcAft>
                <a:spcPts val="600"/>
              </a:spcAft>
              <a:buClr>
                <a:schemeClr val="tx1"/>
              </a:buClr>
            </a:pPr>
            <a:r>
              <a:rPr lang="en-IN" sz="1250" dirty="0"/>
              <a:t>Where the rate is not stipulated or it cannot be applied with precision, it would be difficult to tax a person - CIT v. </a:t>
            </a:r>
            <a:r>
              <a:rPr lang="en-IN" sz="1250" dirty="0" err="1"/>
              <a:t>Vatika</a:t>
            </a:r>
            <a:r>
              <a:rPr lang="en-IN" sz="1250" dirty="0"/>
              <a:t> Township (P.) Ltd.</a:t>
            </a:r>
            <a:r>
              <a:rPr lang="da-DK" sz="1250" dirty="0"/>
              <a:t> [2014] 227 Taxman 121 (SC)</a:t>
            </a:r>
          </a:p>
          <a:p>
            <a:pPr>
              <a:lnSpc>
                <a:spcPct val="140000"/>
              </a:lnSpc>
              <a:spcAft>
                <a:spcPts val="600"/>
              </a:spcAft>
              <a:buClr>
                <a:schemeClr val="tx1"/>
              </a:buClr>
            </a:pPr>
            <a:r>
              <a:rPr lang="en-IN" sz="1250" dirty="0"/>
              <a:t>Under following circumstances, it may be difficult or not possible to ascertain nature of capital gains under s. 45(4):</a:t>
            </a:r>
          </a:p>
          <a:p>
            <a:pPr lvl="1">
              <a:lnSpc>
                <a:spcPct val="140000"/>
              </a:lnSpc>
              <a:spcAft>
                <a:spcPts val="600"/>
              </a:spcAft>
              <a:buClr>
                <a:schemeClr val="tx1"/>
              </a:buClr>
            </a:pPr>
            <a:r>
              <a:rPr lang="en-IN" sz="1250" dirty="0"/>
              <a:t>No specific mandate on firm to obtain a valuation report - If no valuation report is obtained, nature of capital gains (whether short-term or long-term) u/s. 45(4) remains undetermined?</a:t>
            </a:r>
          </a:p>
          <a:p>
            <a:pPr lvl="1">
              <a:lnSpc>
                <a:spcPct val="140000"/>
              </a:lnSpc>
              <a:spcAft>
                <a:spcPts val="600"/>
              </a:spcAft>
              <a:buClr>
                <a:schemeClr val="tx1"/>
              </a:buClr>
            </a:pPr>
            <a:r>
              <a:rPr lang="en-IN" sz="1250" dirty="0"/>
              <a:t>In case where retired partner receives cash from firm which is wholly attributable to  value appreciation in SIT retained by the firm, capital gains taxed under s.45(4) is not attributed to any capital asset of firm. Consequently, Rule 8AA(5) fails.</a:t>
            </a:r>
          </a:p>
        </p:txBody>
      </p:sp>
    </p:spTree>
    <p:extLst>
      <p:ext uri="{BB962C8B-B14F-4D97-AF65-F5344CB8AC3E}">
        <p14:creationId xmlns:p14="http://schemas.microsoft.com/office/powerpoint/2010/main" val="1193715024"/>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A95584-264B-44D4-BDF4-5771951FFA79}"/>
              </a:ext>
            </a:extLst>
          </p:cNvPr>
          <p:cNvSpPr>
            <a:spLocks noGrp="1"/>
          </p:cNvSpPr>
          <p:nvPr>
            <p:ph type="title"/>
          </p:nvPr>
        </p:nvSpPr>
        <p:spPr/>
        <p:txBody>
          <a:bodyPr>
            <a:normAutofit fontScale="90000"/>
          </a:bodyPr>
          <a:lstStyle/>
          <a:p>
            <a:r>
              <a:rPr lang="en-IN" sz="3000" dirty="0"/>
              <a:t>Whether Rule 8AA(5) is applicable to receipt in connection with reconstitution in A.Y. 2021-22? </a:t>
            </a:r>
          </a:p>
        </p:txBody>
      </p:sp>
      <p:sp>
        <p:nvSpPr>
          <p:cNvPr id="5" name="Content Placeholder 4">
            <a:extLst>
              <a:ext uri="{FF2B5EF4-FFF2-40B4-BE49-F238E27FC236}">
                <a16:creationId xmlns:a16="http://schemas.microsoft.com/office/drawing/2014/main" id="{4948DD9B-BA87-4D21-BEEA-08096BC2F596}"/>
              </a:ext>
            </a:extLst>
          </p:cNvPr>
          <p:cNvSpPr>
            <a:spLocks noGrp="1"/>
          </p:cNvSpPr>
          <p:nvPr>
            <p:ph idx="1"/>
          </p:nvPr>
        </p:nvSpPr>
        <p:spPr>
          <a:xfrm>
            <a:off x="457200" y="1112177"/>
            <a:ext cx="8229600" cy="4478002"/>
          </a:xfrm>
        </p:spPr>
        <p:txBody>
          <a:bodyPr>
            <a:normAutofit fontScale="92500"/>
          </a:bodyPr>
          <a:lstStyle/>
          <a:p>
            <a:pPr marL="230662" lvl="1">
              <a:spcAft>
                <a:spcPts val="600"/>
              </a:spcAft>
              <a:buClr>
                <a:schemeClr val="tx1"/>
              </a:buClr>
            </a:pPr>
            <a:r>
              <a:rPr lang="en-IN" sz="1500" dirty="0"/>
              <a:t>Rules are silent on the effective date </a:t>
            </a:r>
          </a:p>
          <a:p>
            <a:pPr marL="230662" lvl="1">
              <a:spcAft>
                <a:spcPts val="600"/>
              </a:spcAft>
              <a:buClr>
                <a:schemeClr val="tx1"/>
              </a:buClr>
            </a:pPr>
            <a:r>
              <a:rPr lang="en-IN" sz="1500" dirty="0"/>
              <a:t>Website of Income-tax Department suggests that the rules are effective from 2 July 2021</a:t>
            </a:r>
          </a:p>
          <a:p>
            <a:pPr marL="230662" lvl="1">
              <a:spcAft>
                <a:spcPts val="600"/>
              </a:spcAft>
              <a:buClr>
                <a:schemeClr val="tx1"/>
              </a:buClr>
            </a:pPr>
            <a:r>
              <a:rPr lang="en-IN" sz="1500" dirty="0"/>
              <a:t>Principles of law relevant for ascertaining effective date :</a:t>
            </a:r>
          </a:p>
          <a:p>
            <a:pPr marL="455897" lvl="2">
              <a:spcAft>
                <a:spcPts val="600"/>
              </a:spcAft>
              <a:buClr>
                <a:schemeClr val="tx1"/>
              </a:buClr>
            </a:pPr>
            <a:r>
              <a:rPr lang="en-IN" sz="1300" dirty="0"/>
              <a:t>In absence of any effective date specified in notification, notification shall apply from date of publication in Official Gazette*</a:t>
            </a:r>
          </a:p>
          <a:p>
            <a:pPr marL="455897" lvl="2">
              <a:spcAft>
                <a:spcPts val="600"/>
              </a:spcAft>
              <a:buClr>
                <a:schemeClr val="tx1"/>
              </a:buClr>
            </a:pPr>
            <a:r>
              <a:rPr lang="en-IN" sz="1300" dirty="0"/>
              <a:t>Law to be applied for determining tax liability is the law in force as on the first day of relevant assessment year, unless otherwise stated or implied**</a:t>
            </a:r>
          </a:p>
          <a:p>
            <a:pPr marL="230662" lvl="1">
              <a:spcAft>
                <a:spcPts val="600"/>
              </a:spcAft>
              <a:buClr>
                <a:schemeClr val="tx1"/>
              </a:buClr>
            </a:pPr>
            <a:r>
              <a:rPr lang="en-IN" sz="1500" dirty="0"/>
              <a:t>Ambiguity survives on applicability of rules for receipts in A.Y. 2021-22 (previous year 2020-21)</a:t>
            </a:r>
          </a:p>
          <a:p>
            <a:pPr marL="230662" lvl="1">
              <a:spcAft>
                <a:spcPts val="600"/>
              </a:spcAft>
              <a:buClr>
                <a:schemeClr val="tx1"/>
              </a:buClr>
            </a:pPr>
            <a:r>
              <a:rPr lang="en-IN" sz="1500" b="1" dirty="0"/>
              <a:t>View 1: Rules are applicable even to receipts in A.Y. 2021-22</a:t>
            </a:r>
          </a:p>
          <a:p>
            <a:pPr marL="455897" lvl="2">
              <a:spcAft>
                <a:spcPts val="600"/>
              </a:spcAft>
              <a:buClr>
                <a:schemeClr val="tx1"/>
              </a:buClr>
            </a:pPr>
            <a:r>
              <a:rPr lang="en-US" sz="1300" dirty="0"/>
              <a:t>Rules which effectuate the purposes for which the statute was enacted, are effective from the date on which the statute has become operative***, where specified retrospectively, they become applicable retrospectively. </a:t>
            </a:r>
          </a:p>
          <a:p>
            <a:pPr marL="230662" lvl="1">
              <a:spcAft>
                <a:spcPts val="600"/>
              </a:spcAft>
              <a:buClr>
                <a:schemeClr val="tx1"/>
              </a:buClr>
            </a:pPr>
            <a:r>
              <a:rPr lang="en-IN" sz="1500" b="1" dirty="0"/>
              <a:t>View 2: Charge fails? </a:t>
            </a:r>
          </a:p>
          <a:p>
            <a:pPr marL="455897" lvl="2">
              <a:spcAft>
                <a:spcPts val="600"/>
              </a:spcAft>
              <a:buClr>
                <a:schemeClr val="tx1"/>
              </a:buClr>
            </a:pPr>
            <a:r>
              <a:rPr lang="en-IN" sz="1300" dirty="0"/>
              <a:t>CBDT could have notified rules retrospectively, but chose not to do so</a:t>
            </a:r>
          </a:p>
          <a:p>
            <a:pPr marL="230662" lvl="1">
              <a:spcAft>
                <a:spcPts val="600"/>
              </a:spcAft>
              <a:buClr>
                <a:schemeClr val="tx1"/>
              </a:buClr>
            </a:pPr>
            <a:r>
              <a:rPr lang="en-IN" sz="1500" b="1" dirty="0"/>
              <a:t>View 3: Charge survives, but compute capital gains by reference to life of partnership interest?</a:t>
            </a:r>
          </a:p>
        </p:txBody>
      </p:sp>
      <p:sp>
        <p:nvSpPr>
          <p:cNvPr id="3" name="Rectangle 2">
            <a:extLst>
              <a:ext uri="{FF2B5EF4-FFF2-40B4-BE49-F238E27FC236}">
                <a16:creationId xmlns:a16="http://schemas.microsoft.com/office/drawing/2014/main" id="{0B7E9392-A471-40B5-B5B3-7016C3E69B31}"/>
              </a:ext>
            </a:extLst>
          </p:cNvPr>
          <p:cNvSpPr/>
          <p:nvPr/>
        </p:nvSpPr>
        <p:spPr>
          <a:xfrm>
            <a:off x="475862" y="5692818"/>
            <a:ext cx="8229600" cy="553998"/>
          </a:xfrm>
          <a:prstGeom prst="rect">
            <a:avLst/>
          </a:prstGeom>
        </p:spPr>
        <p:txBody>
          <a:bodyPr wrap="square">
            <a:spAutoFit/>
          </a:bodyPr>
          <a:lstStyle/>
          <a:p>
            <a:r>
              <a:rPr lang="en-IN" sz="1000" i="1" dirty="0"/>
              <a:t>*UOI v. Ganesh Das </a:t>
            </a:r>
            <a:r>
              <a:rPr lang="en-IN" sz="1000" i="1" dirty="0" err="1"/>
              <a:t>Bhojraj</a:t>
            </a:r>
            <a:r>
              <a:rPr lang="en-IN" sz="1000" i="1" dirty="0"/>
              <a:t> (2000) 244 ITR 691 (SC), UOI v. Param Industries Ltd. [2015] 321 ELT 192 (SC)</a:t>
            </a:r>
          </a:p>
          <a:p>
            <a:r>
              <a:rPr lang="en-IN" sz="1000" i="1" dirty="0"/>
              <a:t>** CIT v. Isthmian Steamship Lines [1951] 20 ITR 572 (SC)</a:t>
            </a:r>
          </a:p>
          <a:p>
            <a:r>
              <a:rPr lang="en-US" sz="1000" i="1" dirty="0"/>
              <a:t>*** S.A.L. Narayan Row v. </a:t>
            </a:r>
            <a:r>
              <a:rPr lang="en-US" sz="1000" i="1" dirty="0" err="1"/>
              <a:t>Ishwarlal</a:t>
            </a:r>
            <a:r>
              <a:rPr lang="en-US" sz="1000" i="1" dirty="0"/>
              <a:t> </a:t>
            </a:r>
            <a:r>
              <a:rPr lang="en-US" sz="1000" i="1" dirty="0" err="1"/>
              <a:t>Bhagwandas</a:t>
            </a:r>
            <a:r>
              <a:rPr lang="en-US" sz="1000" i="1" dirty="0"/>
              <a:t> [1965] 57 ITR 149 (SC)</a:t>
            </a:r>
            <a:endParaRPr lang="en-IN" sz="1000" i="1" dirty="0"/>
          </a:p>
        </p:txBody>
      </p:sp>
      <p:cxnSp>
        <p:nvCxnSpPr>
          <p:cNvPr id="6" name="Straight Connector 5">
            <a:extLst>
              <a:ext uri="{FF2B5EF4-FFF2-40B4-BE49-F238E27FC236}">
                <a16:creationId xmlns:a16="http://schemas.microsoft.com/office/drawing/2014/main" id="{9D46A1A3-F085-4411-8235-219481E79C1A}"/>
              </a:ext>
            </a:extLst>
          </p:cNvPr>
          <p:cNvCxnSpPr/>
          <p:nvPr/>
        </p:nvCxnSpPr>
        <p:spPr>
          <a:xfrm>
            <a:off x="550511" y="5635692"/>
            <a:ext cx="3825550" cy="0"/>
          </a:xfrm>
          <a:prstGeom prst="line">
            <a:avLst/>
          </a:prstGeom>
          <a:ln w="9525">
            <a:solidFill>
              <a:schemeClr val="accent1"/>
            </a:solidFill>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15831610"/>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CDAA29-BEEF-9258-1E08-40F5EC4B5C11}"/>
            </a:ext>
          </a:extLst>
        </p:cNvPr>
        <p:cNvGrpSpPr/>
        <p:nvPr/>
      </p:nvGrpSpPr>
      <p:grpSpPr>
        <a:xfrm>
          <a:off x="0" y="0"/>
          <a:ext cx="0" cy="0"/>
          <a:chOff x="0" y="0"/>
          <a:chExt cx="0" cy="0"/>
        </a:xfrm>
      </p:grpSpPr>
      <p:sp>
        <p:nvSpPr>
          <p:cNvPr id="7" name="Title 1">
            <a:extLst>
              <a:ext uri="{FF2B5EF4-FFF2-40B4-BE49-F238E27FC236}">
                <a16:creationId xmlns:a16="http://schemas.microsoft.com/office/drawing/2014/main" id="{A81B2D92-AEBA-EF3A-E233-AF14159ADA77}"/>
              </a:ext>
            </a:extLst>
          </p:cNvPr>
          <p:cNvSpPr txBox="1">
            <a:spLocks/>
          </p:cNvSpPr>
          <p:nvPr/>
        </p:nvSpPr>
        <p:spPr>
          <a:xfrm>
            <a:off x="629899" y="1506305"/>
            <a:ext cx="3952737" cy="1671584"/>
          </a:xfrm>
          <a:prstGeom prst="rect">
            <a:avLst/>
          </a:prstGeom>
        </p:spPr>
        <p:txBody>
          <a:bodyPr/>
          <a:lstStyle>
            <a:lvl1pPr algn="l" defTabSz="914400" rtl="0" eaLnBrk="1" latinLnBrk="0" hangingPunct="1">
              <a:lnSpc>
                <a:spcPct val="85000"/>
              </a:lnSpc>
              <a:spcBef>
                <a:spcPct val="0"/>
              </a:spcBef>
              <a:buNone/>
              <a:defRPr sz="3000" b="1" kern="1200" baseline="0">
                <a:solidFill>
                  <a:srgbClr val="404040"/>
                </a:solidFill>
                <a:latin typeface="+mn-lt"/>
                <a:ea typeface="+mj-ea"/>
                <a:cs typeface="Arial" pitchFamily="34" charset="0"/>
              </a:defRPr>
            </a:lvl1pPr>
          </a:lstStyle>
          <a:p>
            <a:pPr defTabSz="756392">
              <a:defRPr/>
            </a:pPr>
            <a:endParaRPr lang="en-GB" b="0" dirty="0">
              <a:solidFill>
                <a:srgbClr val="2E2E38"/>
              </a:solidFill>
              <a:latin typeface="+mj-lt"/>
            </a:endParaRPr>
          </a:p>
        </p:txBody>
      </p:sp>
      <p:sp>
        <p:nvSpPr>
          <p:cNvPr id="2" name="Title 1">
            <a:extLst>
              <a:ext uri="{FF2B5EF4-FFF2-40B4-BE49-F238E27FC236}">
                <a16:creationId xmlns:a16="http://schemas.microsoft.com/office/drawing/2014/main" id="{5F21622C-6BF6-12C4-C710-3EEDD0CD6201}"/>
              </a:ext>
            </a:extLst>
          </p:cNvPr>
          <p:cNvSpPr>
            <a:spLocks noGrp="1"/>
          </p:cNvSpPr>
          <p:nvPr>
            <p:ph type="title"/>
          </p:nvPr>
        </p:nvSpPr>
        <p:spPr>
          <a:xfrm>
            <a:off x="457200" y="382143"/>
            <a:ext cx="8229600" cy="560832"/>
          </a:xfrm>
        </p:spPr>
        <p:txBody>
          <a:bodyPr/>
          <a:lstStyle/>
          <a:p>
            <a:pPr defTabSz="756392">
              <a:defRPr/>
            </a:pPr>
            <a:r>
              <a:rPr lang="en-IN" sz="3000" dirty="0">
                <a:solidFill>
                  <a:srgbClr val="000000"/>
                </a:solidFill>
              </a:rPr>
              <a:t>Conversion </a:t>
            </a:r>
            <a:endParaRPr lang="en-GB" sz="3000" dirty="0">
              <a:solidFill>
                <a:srgbClr val="2E2E38"/>
              </a:solidFill>
            </a:endParaRPr>
          </a:p>
        </p:txBody>
      </p:sp>
    </p:spTree>
    <p:extLst>
      <p:ext uri="{BB962C8B-B14F-4D97-AF65-F5344CB8AC3E}">
        <p14:creationId xmlns:p14="http://schemas.microsoft.com/office/powerpoint/2010/main" val="2124123317"/>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5F1FC8-7702-4BDE-DC7E-0E35E4AFFC8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FA52E9B-2B7A-588C-966E-58F2012499B4}"/>
              </a:ext>
            </a:extLst>
          </p:cNvPr>
          <p:cNvSpPr>
            <a:spLocks noGrp="1"/>
          </p:cNvSpPr>
          <p:nvPr>
            <p:ph type="title"/>
          </p:nvPr>
        </p:nvSpPr>
        <p:spPr/>
        <p:txBody>
          <a:bodyPr>
            <a:normAutofit fontScale="90000"/>
          </a:bodyPr>
          <a:lstStyle/>
          <a:p>
            <a:pPr defTabSz="756392">
              <a:defRPr/>
            </a:pPr>
            <a:r>
              <a:rPr lang="en-IN" sz="3200" dirty="0">
                <a:solidFill>
                  <a:srgbClr val="000000"/>
                </a:solidFill>
              </a:rPr>
              <a:t>Section 47(xiii) –Conditions for tax neutral conversion of Partnership Firm into Company</a:t>
            </a:r>
            <a:br>
              <a:rPr lang="en-IN" sz="3200" dirty="0">
                <a:solidFill>
                  <a:srgbClr val="000000"/>
                </a:solidFill>
              </a:rPr>
            </a:br>
            <a:endParaRPr lang="en-IN" sz="3000" dirty="0">
              <a:solidFill>
                <a:srgbClr val="000000"/>
              </a:solidFill>
            </a:endParaRPr>
          </a:p>
        </p:txBody>
      </p:sp>
      <p:sp>
        <p:nvSpPr>
          <p:cNvPr id="3" name="Content Placeholder 2">
            <a:extLst>
              <a:ext uri="{FF2B5EF4-FFF2-40B4-BE49-F238E27FC236}">
                <a16:creationId xmlns:a16="http://schemas.microsoft.com/office/drawing/2014/main" id="{5FB079BD-06F9-FC93-F794-622ED7318488}"/>
              </a:ext>
            </a:extLst>
          </p:cNvPr>
          <p:cNvSpPr>
            <a:spLocks noGrp="1"/>
          </p:cNvSpPr>
          <p:nvPr>
            <p:ph idx="1"/>
          </p:nvPr>
        </p:nvSpPr>
        <p:spPr/>
        <p:txBody>
          <a:bodyPr>
            <a:normAutofit/>
          </a:bodyPr>
          <a:lstStyle/>
          <a:p>
            <a:r>
              <a:rPr lang="en-IN" sz="1500" dirty="0"/>
              <a:t>Conversion of a partnership firm into company shall be tax exempt for the firm provided following conditions are satisfied:</a:t>
            </a:r>
          </a:p>
          <a:p>
            <a:pPr lvl="1"/>
            <a:r>
              <a:rPr lang="en-IN" sz="1500" dirty="0"/>
              <a:t>All the assets and liabilities  of the firm relating to the business immediately before the succession become the assets and liabilities of the company</a:t>
            </a:r>
          </a:p>
          <a:p>
            <a:pPr lvl="1"/>
            <a:r>
              <a:rPr lang="en-IN" sz="1500" dirty="0"/>
              <a:t>All the partners of the firm become the shareholders of the company in the same proportion in which their capital accounts stood in the books of the firm on the date of the succession</a:t>
            </a:r>
          </a:p>
          <a:p>
            <a:pPr lvl="1"/>
            <a:r>
              <a:rPr lang="en-IN" sz="1500" dirty="0"/>
              <a:t>The partners of the firm do not receive any consideration or benefit, directly or indirectly, in any form or manner, other than by way of allotment of shares in the company</a:t>
            </a:r>
          </a:p>
          <a:p>
            <a:pPr lvl="1"/>
            <a:r>
              <a:rPr lang="en-IN" sz="1500" dirty="0"/>
              <a:t>The aggregate of the shareholding of the partners is </a:t>
            </a:r>
            <a:r>
              <a:rPr lang="en-IN" sz="1500" dirty="0" err="1"/>
              <a:t>atleast</a:t>
            </a:r>
            <a:r>
              <a:rPr lang="en-IN" sz="1500" dirty="0"/>
              <a:t> 50% of the total voting power in the company and their shareholding continues to be as such for a period of 5 years post conversion</a:t>
            </a:r>
          </a:p>
          <a:p>
            <a:r>
              <a:rPr lang="en-IN" sz="1500" dirty="0"/>
              <a:t>If the conditions are breached, section 47A(3) provides for a clawback mechanism wherein the exemption availed is withdrawn. he profits or gains that were not taxed earlier are then deemed to be the income of the successor company in the year of breach. However, the tax will be levied on the successor company and not on the erstwhile firm or its partners.</a:t>
            </a:r>
          </a:p>
          <a:p>
            <a:endParaRPr lang="en-IN" sz="1500" dirty="0"/>
          </a:p>
          <a:p>
            <a:pPr marL="0" indent="0">
              <a:buNone/>
            </a:pPr>
            <a:endParaRPr lang="en-IN" sz="1500" dirty="0"/>
          </a:p>
        </p:txBody>
      </p:sp>
    </p:spTree>
    <p:extLst>
      <p:ext uri="{BB962C8B-B14F-4D97-AF65-F5344CB8AC3E}">
        <p14:creationId xmlns:p14="http://schemas.microsoft.com/office/powerpoint/2010/main" val="1597158761"/>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B0C1E0-1314-A56C-2FB4-403343FB352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63E16B9-AD24-0EF1-FC84-5EB4198786E1}"/>
              </a:ext>
            </a:extLst>
          </p:cNvPr>
          <p:cNvSpPr>
            <a:spLocks noGrp="1"/>
          </p:cNvSpPr>
          <p:nvPr>
            <p:ph type="title"/>
          </p:nvPr>
        </p:nvSpPr>
        <p:spPr/>
        <p:txBody>
          <a:bodyPr>
            <a:normAutofit/>
          </a:bodyPr>
          <a:lstStyle/>
          <a:p>
            <a:pPr defTabSz="756392">
              <a:defRPr/>
            </a:pPr>
            <a:r>
              <a:rPr lang="en-IN" sz="2800" dirty="0">
                <a:solidFill>
                  <a:srgbClr val="000000"/>
                </a:solidFill>
              </a:rPr>
              <a:t>Conversion of firm into company</a:t>
            </a:r>
          </a:p>
        </p:txBody>
      </p:sp>
      <p:sp>
        <p:nvSpPr>
          <p:cNvPr id="3" name="Content Placeholder 2">
            <a:extLst>
              <a:ext uri="{FF2B5EF4-FFF2-40B4-BE49-F238E27FC236}">
                <a16:creationId xmlns:a16="http://schemas.microsoft.com/office/drawing/2014/main" id="{B955788D-B145-71EA-5CEE-119F32C62D80}"/>
              </a:ext>
            </a:extLst>
          </p:cNvPr>
          <p:cNvSpPr>
            <a:spLocks noGrp="1"/>
          </p:cNvSpPr>
          <p:nvPr>
            <p:ph idx="1"/>
          </p:nvPr>
        </p:nvSpPr>
        <p:spPr/>
        <p:txBody>
          <a:bodyPr>
            <a:noAutofit/>
          </a:bodyPr>
          <a:lstStyle/>
          <a:p>
            <a:pPr algn="just">
              <a:tabLst>
                <a:tab pos="258890" algn="l"/>
              </a:tabLst>
            </a:pPr>
            <a:r>
              <a:rPr lang="en-US" sz="1400" dirty="0"/>
              <a:t>Subject to fulfillment of conditions prescribed under section 47 (xiii) ,the accumulated loss and the unabsorbed depreciation of the firm shall be deemed to be the loss or allowance for depreciation of the company for the purpose of previous year in which conversion was effected.</a:t>
            </a:r>
          </a:p>
          <a:p>
            <a:pPr algn="just">
              <a:tabLst>
                <a:tab pos="258890" algn="l"/>
              </a:tabLst>
            </a:pPr>
            <a:r>
              <a:rPr lang="en-US" sz="1400" dirty="0"/>
              <a:t>Further, other provisions relating to setoff and carry forward of loss and unabsorbed depreciation shall apply accordingly. In case any of the conditions as prescribed under section 47(xiii) are not complied with , any accumulated loss or unabsorbed depreciation utilized in any previous year by the company, shall be deemed to be the income of the company and chargeable to tax in the year in which such conditions are violated.</a:t>
            </a:r>
          </a:p>
          <a:p>
            <a:pPr algn="just"/>
            <a:r>
              <a:rPr lang="en-IN" sz="1400" dirty="0"/>
              <a:t>If there was no capital gain which arose at the stage of conversion, of partnership firm into a company  non-compliance with clause (d) of proviso to section 47(xiii) by premature transfer of shares, transferee company is not liable to pay capital gains tax. - </a:t>
            </a:r>
            <a:r>
              <a:rPr lang="en-IN" sz="1400" b="1" dirty="0"/>
              <a:t>Umicore Finance </a:t>
            </a:r>
            <a:r>
              <a:rPr lang="en-IN" sz="1400" b="1" dirty="0" err="1"/>
              <a:t>Luxemborg</a:t>
            </a:r>
            <a:r>
              <a:rPr lang="en-IN" sz="1400" b="1" dirty="0"/>
              <a:t> </a:t>
            </a:r>
            <a:r>
              <a:rPr lang="pt-BR" sz="1400" b="1" dirty="0"/>
              <a:t>[2016] 76 taxmann.com 32 (Bombay)</a:t>
            </a:r>
          </a:p>
          <a:p>
            <a:pPr algn="just"/>
            <a:r>
              <a:rPr lang="pt-BR" sz="1400" dirty="0"/>
              <a:t>Even before the insertion of this provision, the Hon’ble Bombay HC had held in the case of </a:t>
            </a:r>
            <a:r>
              <a:rPr lang="en-IN" sz="1400" b="1" dirty="0" err="1"/>
              <a:t>Texspin</a:t>
            </a:r>
            <a:r>
              <a:rPr lang="en-IN" sz="1400" b="1" dirty="0"/>
              <a:t> </a:t>
            </a:r>
            <a:r>
              <a:rPr lang="en-IN" sz="1400" b="1" dirty="0" err="1"/>
              <a:t>Engg</a:t>
            </a:r>
            <a:r>
              <a:rPr lang="en-IN" sz="1400" b="1" dirty="0"/>
              <a:t>. &amp; Mfg. Works [2003] 263 ITR 345 </a:t>
            </a:r>
            <a:r>
              <a:rPr lang="en-IN" sz="1400" dirty="0"/>
              <a:t>that where a firm is succeeded by a company in the business, the transaction shall not be treated as a transfer as there is no two-party transaction, no consideration and no extinguishment of rights; it is a continuation of the same business under a new legal wrapper.</a:t>
            </a:r>
          </a:p>
          <a:p>
            <a:pPr algn="just">
              <a:tabLst>
                <a:tab pos="258890" algn="l"/>
              </a:tabLst>
            </a:pPr>
            <a:endParaRPr lang="en-IN" sz="1400" dirty="0"/>
          </a:p>
          <a:p>
            <a:pPr algn="just">
              <a:tabLst>
                <a:tab pos="258890" algn="l"/>
              </a:tabLst>
            </a:pPr>
            <a:endParaRPr lang="en-US" sz="1400" dirty="0">
              <a:solidFill>
                <a:srgbClr val="000000"/>
              </a:solidFill>
            </a:endParaRPr>
          </a:p>
          <a:p>
            <a:pPr marL="0" indent="0" algn="just">
              <a:buNone/>
            </a:pPr>
            <a:endParaRPr lang="en-IN" sz="1400" dirty="0"/>
          </a:p>
          <a:p>
            <a:pPr marL="0" indent="0" algn="just">
              <a:buNone/>
            </a:pPr>
            <a:endParaRPr lang="en-IN" sz="1400" dirty="0"/>
          </a:p>
          <a:p>
            <a:pPr marL="0" indent="0" algn="just">
              <a:buNone/>
            </a:pPr>
            <a:endParaRPr lang="en-IN" sz="1400" dirty="0"/>
          </a:p>
          <a:p>
            <a:pPr marL="0" indent="0" algn="just">
              <a:buNone/>
            </a:pPr>
            <a:endParaRPr lang="en-IN" sz="1400" dirty="0"/>
          </a:p>
          <a:p>
            <a:pPr marL="0" indent="0" algn="just">
              <a:buNone/>
            </a:pPr>
            <a:endParaRPr lang="en-IN" sz="1400" dirty="0"/>
          </a:p>
          <a:p>
            <a:pPr marL="0" indent="0" algn="just">
              <a:buNone/>
            </a:pPr>
            <a:endParaRPr lang="en-IN" sz="1400" dirty="0"/>
          </a:p>
          <a:p>
            <a:pPr marL="0" indent="0" algn="just">
              <a:buNone/>
            </a:pPr>
            <a:endParaRPr lang="en-IN" sz="1400" dirty="0"/>
          </a:p>
          <a:p>
            <a:pPr marL="0" indent="0" algn="just">
              <a:buNone/>
            </a:pPr>
            <a:br>
              <a:rPr lang="en-IN" sz="1400" dirty="0"/>
            </a:br>
            <a:endParaRPr lang="en-IN" sz="1400" dirty="0"/>
          </a:p>
        </p:txBody>
      </p:sp>
    </p:spTree>
    <p:extLst>
      <p:ext uri="{BB962C8B-B14F-4D97-AF65-F5344CB8AC3E}">
        <p14:creationId xmlns:p14="http://schemas.microsoft.com/office/powerpoint/2010/main" val="550428962"/>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70214A-9C05-B790-67A6-32D3354FDEB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F715466-61A8-92D3-86FD-FE07E5BFB137}"/>
              </a:ext>
            </a:extLst>
          </p:cNvPr>
          <p:cNvSpPr>
            <a:spLocks noGrp="1"/>
          </p:cNvSpPr>
          <p:nvPr>
            <p:ph type="title"/>
          </p:nvPr>
        </p:nvSpPr>
        <p:spPr/>
        <p:txBody>
          <a:bodyPr>
            <a:normAutofit/>
          </a:bodyPr>
          <a:lstStyle/>
          <a:p>
            <a:pPr defTabSz="756392">
              <a:defRPr/>
            </a:pPr>
            <a:r>
              <a:rPr lang="en-IN" sz="3200" dirty="0">
                <a:solidFill>
                  <a:srgbClr val="000000"/>
                </a:solidFill>
              </a:rPr>
              <a:t>Conversion of firm into company</a:t>
            </a:r>
            <a:endParaRPr lang="en-IN" sz="3000" dirty="0">
              <a:solidFill>
                <a:srgbClr val="000000"/>
              </a:solidFill>
            </a:endParaRPr>
          </a:p>
        </p:txBody>
      </p:sp>
      <p:sp>
        <p:nvSpPr>
          <p:cNvPr id="3" name="Content Placeholder 2">
            <a:extLst>
              <a:ext uri="{FF2B5EF4-FFF2-40B4-BE49-F238E27FC236}">
                <a16:creationId xmlns:a16="http://schemas.microsoft.com/office/drawing/2014/main" id="{8A6D5814-2AE8-114A-A02D-671A89BF62FC}"/>
              </a:ext>
            </a:extLst>
          </p:cNvPr>
          <p:cNvSpPr>
            <a:spLocks noGrp="1"/>
          </p:cNvSpPr>
          <p:nvPr>
            <p:ph idx="1"/>
          </p:nvPr>
        </p:nvSpPr>
        <p:spPr/>
        <p:txBody>
          <a:bodyPr>
            <a:noAutofit/>
          </a:bodyPr>
          <a:lstStyle/>
          <a:p>
            <a:pPr algn="just">
              <a:tabLst>
                <a:tab pos="258890" algn="l"/>
              </a:tabLst>
            </a:pPr>
            <a:r>
              <a:rPr lang="en-IN" sz="1400" dirty="0"/>
              <a:t>When a partnership firm is transformed into a limited company with no change in the number of partners and extent of property, there is no transfer of assets involved and hence, there is no liability to pay tax on capital gains. - </a:t>
            </a:r>
            <a:r>
              <a:rPr lang="en-IN" sz="1400" b="1" dirty="0"/>
              <a:t>CADD Centre [2016] 383 ITR 258  (Madras HC)</a:t>
            </a:r>
          </a:p>
          <a:p>
            <a:pPr algn="just">
              <a:tabLst>
                <a:tab pos="258890" algn="l"/>
              </a:tabLst>
            </a:pPr>
            <a:r>
              <a:rPr lang="en-IN" sz="1400" dirty="0"/>
              <a:t>Where capital account of assessee-partner in firm was credited with certain amount resulting from revaluation of land and subsequently said firm was converted to a private limited company, since only change that had taken place on firm being transformed into a company was that shares of partners were reflected in form of share certificates and beyond that there was no physical distribution of assets, there was no transfer of assets involved and hence, there was no liability of assessee-partners to pay tax on capital gains. - </a:t>
            </a:r>
            <a:r>
              <a:rPr lang="en-IN" sz="1400" b="1" dirty="0"/>
              <a:t>Jatin </a:t>
            </a:r>
            <a:r>
              <a:rPr lang="en-IN" sz="1400" b="1" dirty="0" err="1"/>
              <a:t>Kanubhai</a:t>
            </a:r>
            <a:r>
              <a:rPr lang="en-IN" sz="1400" b="1" dirty="0"/>
              <a:t> Kotadia [2023] 155 taxmann.com 617 (Ahmedabad - Trib.)</a:t>
            </a:r>
            <a:endParaRPr lang="en-US" sz="1400" b="1" dirty="0">
              <a:solidFill>
                <a:srgbClr val="000000"/>
              </a:solidFill>
            </a:endParaRPr>
          </a:p>
          <a:p>
            <a:pPr marL="0" indent="0" algn="just">
              <a:buNone/>
            </a:pPr>
            <a:endParaRPr lang="en-IN" sz="1400" dirty="0"/>
          </a:p>
          <a:p>
            <a:pPr marL="0" indent="0" algn="just">
              <a:buNone/>
            </a:pPr>
            <a:endParaRPr lang="en-IN" sz="1400" dirty="0"/>
          </a:p>
          <a:p>
            <a:pPr marL="0" indent="0" algn="just">
              <a:buNone/>
            </a:pPr>
            <a:endParaRPr lang="en-IN" sz="1400" dirty="0"/>
          </a:p>
          <a:p>
            <a:pPr marL="0" indent="0" algn="just">
              <a:buNone/>
            </a:pPr>
            <a:endParaRPr lang="en-IN" sz="1400" dirty="0"/>
          </a:p>
          <a:p>
            <a:pPr marL="0" indent="0" algn="just">
              <a:buNone/>
            </a:pPr>
            <a:endParaRPr lang="en-IN" sz="1400" dirty="0"/>
          </a:p>
          <a:p>
            <a:pPr marL="0" indent="0" algn="just">
              <a:buNone/>
            </a:pPr>
            <a:endParaRPr lang="en-IN" sz="1400" dirty="0"/>
          </a:p>
          <a:p>
            <a:pPr marL="0" indent="0" algn="just">
              <a:buNone/>
            </a:pPr>
            <a:endParaRPr lang="en-IN" sz="1400" dirty="0"/>
          </a:p>
          <a:p>
            <a:pPr marL="0" indent="0" algn="just">
              <a:buNone/>
            </a:pPr>
            <a:br>
              <a:rPr lang="en-IN" sz="1400" dirty="0"/>
            </a:br>
            <a:endParaRPr lang="en-IN" sz="1400" dirty="0"/>
          </a:p>
        </p:txBody>
      </p:sp>
    </p:spTree>
    <p:extLst>
      <p:ext uri="{BB962C8B-B14F-4D97-AF65-F5344CB8AC3E}">
        <p14:creationId xmlns:p14="http://schemas.microsoft.com/office/powerpoint/2010/main" val="1860998447"/>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7ABDA0-E5D8-A377-9E2A-BA8E599C4F4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97D7A89-FABE-23C4-4347-D41F3C9DDCED}"/>
              </a:ext>
            </a:extLst>
          </p:cNvPr>
          <p:cNvSpPr>
            <a:spLocks noGrp="1"/>
          </p:cNvSpPr>
          <p:nvPr>
            <p:ph type="title"/>
          </p:nvPr>
        </p:nvSpPr>
        <p:spPr/>
        <p:txBody>
          <a:bodyPr>
            <a:normAutofit/>
          </a:bodyPr>
          <a:lstStyle/>
          <a:p>
            <a:pPr defTabSz="756392">
              <a:defRPr/>
            </a:pPr>
            <a:r>
              <a:rPr lang="en-IN" sz="3200" dirty="0">
                <a:solidFill>
                  <a:srgbClr val="000000"/>
                </a:solidFill>
              </a:rPr>
              <a:t>Conversion of firm into company</a:t>
            </a:r>
            <a:endParaRPr lang="en-IN" sz="3000" dirty="0">
              <a:solidFill>
                <a:srgbClr val="000000"/>
              </a:solidFill>
            </a:endParaRPr>
          </a:p>
        </p:txBody>
      </p:sp>
      <p:sp>
        <p:nvSpPr>
          <p:cNvPr id="3" name="Content Placeholder 2">
            <a:extLst>
              <a:ext uri="{FF2B5EF4-FFF2-40B4-BE49-F238E27FC236}">
                <a16:creationId xmlns:a16="http://schemas.microsoft.com/office/drawing/2014/main" id="{247D5E88-3A5B-2342-108C-E358B94DBC00}"/>
              </a:ext>
            </a:extLst>
          </p:cNvPr>
          <p:cNvSpPr>
            <a:spLocks noGrp="1"/>
          </p:cNvSpPr>
          <p:nvPr>
            <p:ph idx="1"/>
          </p:nvPr>
        </p:nvSpPr>
        <p:spPr/>
        <p:txBody>
          <a:bodyPr>
            <a:noAutofit/>
          </a:bodyPr>
          <a:lstStyle/>
          <a:p>
            <a:pPr marL="0" indent="0" algn="just">
              <a:buNone/>
            </a:pPr>
            <a:r>
              <a:rPr lang="en-IN" sz="1400" dirty="0"/>
              <a:t>Based on principles discussed in judicial precedents , it is possible to argue that all the assets and liabilities statutorily vest in the company pursuant to succession and therefore the same shall not tantamount to ‘transfer’.</a:t>
            </a:r>
          </a:p>
          <a:p>
            <a:pPr marL="0" indent="0">
              <a:buNone/>
            </a:pPr>
            <a:r>
              <a:rPr lang="en-IN" sz="1400" dirty="0"/>
              <a:t>Without prejudice to the above, even if it is considered as ‘transfer’, it is possible to contend that the firm has not received any consideration for statutory vesting of such assets in company. In absence of consideration, being a key element for the purpose of determining capital gains, the computation mechanism fails.</a:t>
            </a:r>
          </a:p>
          <a:p>
            <a:pPr algn="just"/>
            <a:r>
              <a:rPr lang="en-IN" sz="1400" dirty="0"/>
              <a:t>Key Tax provisions for the company:</a:t>
            </a:r>
          </a:p>
          <a:p>
            <a:pPr lvl="1" algn="just"/>
            <a:r>
              <a:rPr lang="en-IN" sz="1400" dirty="0"/>
              <a:t>The aggregate depreciation allowable to the firm and company shall not exceed, in any previous year, the depreciation calculated at the prescribed rates as if the conversion had not taken place.</a:t>
            </a:r>
          </a:p>
          <a:p>
            <a:pPr lvl="1" algn="just"/>
            <a:r>
              <a:rPr lang="en-IN" sz="1400" dirty="0"/>
              <a:t>The cost of acquisition of the capital asset for the company shall be deemed to be the cost for which the firm acquired it.</a:t>
            </a:r>
          </a:p>
          <a:p>
            <a:pPr lvl="1" algn="just"/>
            <a:r>
              <a:rPr lang="en-IN" sz="1400" dirty="0"/>
              <a:t>The Company shall receive net assets from the firm and discharge consideration by way of issue of shares to the partners of the firm</a:t>
            </a:r>
          </a:p>
          <a:p>
            <a:pPr lvl="1" algn="just"/>
            <a:r>
              <a:rPr lang="en-IN" sz="1400" dirty="0"/>
              <a:t>Therefore, it is possible to contend that Company has discharged adequate consideration for receipt of net assets and hence no tax implication arises under section 56 of the IT Act</a:t>
            </a:r>
          </a:p>
          <a:p>
            <a:pPr algn="just"/>
            <a:endParaRPr lang="en-IN" sz="1400" dirty="0"/>
          </a:p>
        </p:txBody>
      </p:sp>
    </p:spTree>
    <p:extLst>
      <p:ext uri="{BB962C8B-B14F-4D97-AF65-F5344CB8AC3E}">
        <p14:creationId xmlns:p14="http://schemas.microsoft.com/office/powerpoint/2010/main" val="3740298455"/>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088BA8-0061-412B-2C4D-005BBDC1A18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517E86B-D4AE-F2BC-154D-0B7EEA4C2F33}"/>
              </a:ext>
            </a:extLst>
          </p:cNvPr>
          <p:cNvSpPr>
            <a:spLocks noGrp="1"/>
          </p:cNvSpPr>
          <p:nvPr>
            <p:ph type="title"/>
          </p:nvPr>
        </p:nvSpPr>
        <p:spPr/>
        <p:txBody>
          <a:bodyPr>
            <a:normAutofit/>
          </a:bodyPr>
          <a:lstStyle/>
          <a:p>
            <a:pPr defTabSz="756392">
              <a:defRPr/>
            </a:pPr>
            <a:r>
              <a:rPr lang="en-IN" sz="3200" dirty="0">
                <a:solidFill>
                  <a:srgbClr val="000000"/>
                </a:solidFill>
              </a:rPr>
              <a:t>Other Key Provisions</a:t>
            </a:r>
            <a:endParaRPr lang="en-IN" sz="3000" dirty="0">
              <a:solidFill>
                <a:srgbClr val="000000"/>
              </a:solidFill>
            </a:endParaRPr>
          </a:p>
        </p:txBody>
      </p:sp>
      <p:sp>
        <p:nvSpPr>
          <p:cNvPr id="3" name="Content Placeholder 2">
            <a:extLst>
              <a:ext uri="{FF2B5EF4-FFF2-40B4-BE49-F238E27FC236}">
                <a16:creationId xmlns:a16="http://schemas.microsoft.com/office/drawing/2014/main" id="{63808250-1A88-011F-F107-F3B39F363CA1}"/>
              </a:ext>
            </a:extLst>
          </p:cNvPr>
          <p:cNvSpPr>
            <a:spLocks noGrp="1"/>
          </p:cNvSpPr>
          <p:nvPr>
            <p:ph idx="1"/>
          </p:nvPr>
        </p:nvSpPr>
        <p:spPr>
          <a:xfrm>
            <a:off x="457200" y="1054100"/>
            <a:ext cx="8407400" cy="4674615"/>
          </a:xfrm>
        </p:spPr>
        <p:txBody>
          <a:bodyPr>
            <a:noAutofit/>
          </a:bodyPr>
          <a:lstStyle/>
          <a:p>
            <a:pPr algn="just"/>
            <a:r>
              <a:rPr lang="en-IN" sz="1500" dirty="0"/>
              <a:t>For the partners:</a:t>
            </a:r>
          </a:p>
          <a:p>
            <a:pPr lvl="1" algn="just"/>
            <a:r>
              <a:rPr lang="en-IN" sz="1500" dirty="0"/>
              <a:t>No specific provision has been included with regards to determining cost of acquisition of shares of the company.</a:t>
            </a:r>
          </a:p>
          <a:p>
            <a:pPr lvl="1" algn="just"/>
            <a:r>
              <a:rPr lang="en-IN" sz="1500" dirty="0"/>
              <a:t>No specific provision has been included with regards to determining the period of holding of capital asset being shares of the company.</a:t>
            </a:r>
          </a:p>
          <a:p>
            <a:pPr lvl="1" algn="just"/>
            <a:r>
              <a:rPr lang="en-IN" sz="1500" dirty="0"/>
              <a:t>Whether the conversion would lead to taxability in the hands of the partner?</a:t>
            </a:r>
          </a:p>
          <a:p>
            <a:pPr lvl="2" algn="just"/>
            <a:r>
              <a:rPr lang="en-IN" sz="1500" dirty="0"/>
              <a:t>View 1: Partner’s share in the capital and profit of the firm is a capital asset as per section 2(14) of the Old Act and hence the conversion in turn leads to extinguishment of the capital asset. </a:t>
            </a:r>
          </a:p>
          <a:p>
            <a:pPr lvl="2" algn="just"/>
            <a:r>
              <a:rPr lang="en-IN" sz="1500" dirty="0"/>
              <a:t>View 2: Partners and firms are alternate taxpayers. In respect of a transaction initiated by the firm, taxation implications need to be ascertained at entity level and partners cannot be exposed to any taxation independently.</a:t>
            </a:r>
          </a:p>
          <a:p>
            <a:pPr lvl="1"/>
            <a:r>
              <a:rPr lang="en-IN" sz="1500" dirty="0"/>
              <a:t>Provisions of section 45(4) of the IT Act shall not apply to the firm as in case of conversion of firm into company, the assets of the firm vest with the company by way of statutory force. Section 45(4) deals with distribution of assets upon dissolution which is difference than vesting of assets in company – </a:t>
            </a:r>
            <a:r>
              <a:rPr lang="en-IN" sz="1500" b="1" dirty="0"/>
              <a:t>Vishal Engineering and Galvanizers [ITA No. 2316/Ahd/2014]</a:t>
            </a:r>
            <a:br>
              <a:rPr lang="en-IN" sz="1500" dirty="0"/>
            </a:br>
            <a:endParaRPr lang="en-IN" sz="1500" dirty="0"/>
          </a:p>
        </p:txBody>
      </p:sp>
    </p:spTree>
    <p:extLst>
      <p:ext uri="{BB962C8B-B14F-4D97-AF65-F5344CB8AC3E}">
        <p14:creationId xmlns:p14="http://schemas.microsoft.com/office/powerpoint/2010/main" val="716764265"/>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69C081-474D-26D7-8677-E63D5A85893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38200AB-E88B-1CCE-714A-CE3970C4104C}"/>
              </a:ext>
            </a:extLst>
          </p:cNvPr>
          <p:cNvSpPr>
            <a:spLocks noGrp="1"/>
          </p:cNvSpPr>
          <p:nvPr>
            <p:ph type="title"/>
          </p:nvPr>
        </p:nvSpPr>
        <p:spPr/>
        <p:txBody>
          <a:bodyPr>
            <a:normAutofit/>
          </a:bodyPr>
          <a:lstStyle/>
          <a:p>
            <a:pPr defTabSz="756392">
              <a:defRPr/>
            </a:pPr>
            <a:r>
              <a:rPr lang="en-IN" sz="2800" dirty="0">
                <a:solidFill>
                  <a:srgbClr val="000000"/>
                </a:solidFill>
              </a:rPr>
              <a:t>Key Controversies </a:t>
            </a:r>
          </a:p>
        </p:txBody>
      </p:sp>
      <p:pic>
        <p:nvPicPr>
          <p:cNvPr id="5" name="Content Placeholder 4">
            <a:extLst>
              <a:ext uri="{FF2B5EF4-FFF2-40B4-BE49-F238E27FC236}">
                <a16:creationId xmlns:a16="http://schemas.microsoft.com/office/drawing/2014/main" id="{BC737E73-CAF8-8324-6269-3CFD7317C0DE}"/>
              </a:ext>
            </a:extLst>
          </p:cNvPr>
          <p:cNvPicPr>
            <a:picLocks noGrp="1" noChangeAspect="1"/>
          </p:cNvPicPr>
          <p:nvPr>
            <p:ph idx="1"/>
          </p:nvPr>
        </p:nvPicPr>
        <p:blipFill>
          <a:blip r:embed="rId2"/>
          <a:stretch>
            <a:fillRect/>
          </a:stretch>
        </p:blipFill>
        <p:spPr>
          <a:xfrm>
            <a:off x="537882" y="1188572"/>
            <a:ext cx="8032377" cy="4719638"/>
          </a:xfrm>
          <a:prstGeom prst="rect">
            <a:avLst/>
          </a:prstGeom>
        </p:spPr>
      </p:pic>
    </p:spTree>
    <p:extLst>
      <p:ext uri="{BB962C8B-B14F-4D97-AF65-F5344CB8AC3E}">
        <p14:creationId xmlns:p14="http://schemas.microsoft.com/office/powerpoint/2010/main" val="3336038065"/>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703C69-7554-EA0D-D0FF-9CA557B87A9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F06E9A7-53E1-E21A-85CD-631141BEE227}"/>
              </a:ext>
            </a:extLst>
          </p:cNvPr>
          <p:cNvSpPr>
            <a:spLocks noGrp="1"/>
          </p:cNvSpPr>
          <p:nvPr>
            <p:ph type="title"/>
          </p:nvPr>
        </p:nvSpPr>
        <p:spPr/>
        <p:txBody>
          <a:bodyPr>
            <a:normAutofit fontScale="90000"/>
          </a:bodyPr>
          <a:lstStyle/>
          <a:p>
            <a:pPr defTabSz="756392">
              <a:defRPr/>
            </a:pPr>
            <a:r>
              <a:rPr lang="en-IN" sz="3000" dirty="0">
                <a:solidFill>
                  <a:srgbClr val="000000"/>
                </a:solidFill>
              </a:rPr>
              <a:t>Section 47(</a:t>
            </a:r>
            <a:r>
              <a:rPr lang="en-IN" sz="3000" dirty="0" err="1">
                <a:solidFill>
                  <a:srgbClr val="000000"/>
                </a:solidFill>
              </a:rPr>
              <a:t>xiiib</a:t>
            </a:r>
            <a:r>
              <a:rPr lang="en-IN" sz="3000" dirty="0">
                <a:solidFill>
                  <a:srgbClr val="000000"/>
                </a:solidFill>
              </a:rPr>
              <a:t>) – Conditions for tax neutral conversion of company into LLP</a:t>
            </a:r>
            <a:br>
              <a:rPr lang="en-IN" sz="3000" dirty="0">
                <a:solidFill>
                  <a:srgbClr val="000000"/>
                </a:solidFill>
              </a:rPr>
            </a:br>
            <a:endParaRPr lang="en-IN" sz="3000" dirty="0">
              <a:solidFill>
                <a:srgbClr val="000000"/>
              </a:solidFill>
            </a:endParaRPr>
          </a:p>
        </p:txBody>
      </p:sp>
      <p:sp>
        <p:nvSpPr>
          <p:cNvPr id="3" name="Content Placeholder 2">
            <a:extLst>
              <a:ext uri="{FF2B5EF4-FFF2-40B4-BE49-F238E27FC236}">
                <a16:creationId xmlns:a16="http://schemas.microsoft.com/office/drawing/2014/main" id="{6D89B0D3-C327-2280-D955-5277BC9173F9}"/>
              </a:ext>
            </a:extLst>
          </p:cNvPr>
          <p:cNvSpPr>
            <a:spLocks noGrp="1"/>
          </p:cNvSpPr>
          <p:nvPr>
            <p:ph idx="1"/>
          </p:nvPr>
        </p:nvSpPr>
        <p:spPr/>
        <p:txBody>
          <a:bodyPr>
            <a:normAutofit fontScale="92500"/>
          </a:bodyPr>
          <a:lstStyle/>
          <a:p>
            <a:r>
              <a:rPr lang="en-IN" sz="1671" dirty="0"/>
              <a:t>Conversion of company into LLP shall be tax exempt for company and its shareholders provided following conditions are satisfied:</a:t>
            </a:r>
          </a:p>
          <a:p>
            <a:pPr lvl="1"/>
            <a:r>
              <a:rPr lang="en-IN" sz="1500" dirty="0"/>
              <a:t>All the assets and liabilities immediately before the conversion become the assets and liabilities of LLP</a:t>
            </a:r>
          </a:p>
          <a:p>
            <a:pPr lvl="1"/>
            <a:r>
              <a:rPr lang="en-IN" sz="1500" dirty="0"/>
              <a:t>All the shareholders to become partners of LLP; and</a:t>
            </a:r>
          </a:p>
          <a:p>
            <a:pPr lvl="1"/>
            <a:r>
              <a:rPr lang="en-IN" sz="1500" dirty="0"/>
              <a:t>Contribution and profit-sharing ratio (‘PSR’) to be in same proportion as their shareholding in company</a:t>
            </a:r>
          </a:p>
          <a:p>
            <a:pPr lvl="1"/>
            <a:r>
              <a:rPr lang="en-IN" sz="1500" dirty="0"/>
              <a:t>Aggregate of PSR of the shareholders of the company in the LLP shall be </a:t>
            </a:r>
            <a:r>
              <a:rPr lang="en-IN" sz="1500" dirty="0" err="1"/>
              <a:t>atleast</a:t>
            </a:r>
            <a:r>
              <a:rPr lang="en-IN" sz="1500" dirty="0"/>
              <a:t> 50% at any time during the period of 5 years from the date of conversion</a:t>
            </a:r>
          </a:p>
          <a:p>
            <a:pPr lvl="1"/>
            <a:r>
              <a:rPr lang="en-IN" sz="1500" dirty="0"/>
              <a:t>In any of the 3 preceding years:</a:t>
            </a:r>
          </a:p>
          <a:p>
            <a:pPr lvl="1"/>
            <a:r>
              <a:rPr lang="en-IN" sz="1500" dirty="0"/>
              <a:t>Total sales or turnover or gross receipts of the company &lt; INR 60 lakhs; and </a:t>
            </a:r>
          </a:p>
          <a:p>
            <a:pPr lvl="1"/>
            <a:r>
              <a:rPr lang="en-IN" sz="1500" dirty="0"/>
              <a:t>Total value of assets of the company &lt; INR 5 crore</a:t>
            </a:r>
          </a:p>
          <a:p>
            <a:r>
              <a:rPr lang="en-IN" sz="1500" dirty="0"/>
              <a:t>No other consideration is paid to the shareholders except by way of PSR and capital contribution</a:t>
            </a:r>
          </a:p>
          <a:p>
            <a:r>
              <a:rPr lang="en-IN" sz="1500" dirty="0"/>
              <a:t>No amount is paid to the partners of LLP , directly or indirectly, out of accumulated profit of the company as on the date of conversion for a period of 3 years from the date of conversion.</a:t>
            </a:r>
          </a:p>
          <a:p>
            <a:pPr marL="0" indent="0">
              <a:buNone/>
            </a:pPr>
            <a:endParaRPr lang="en-IN" sz="1500" dirty="0"/>
          </a:p>
        </p:txBody>
      </p:sp>
    </p:spTree>
    <p:extLst>
      <p:ext uri="{BB962C8B-B14F-4D97-AF65-F5344CB8AC3E}">
        <p14:creationId xmlns:p14="http://schemas.microsoft.com/office/powerpoint/2010/main" val="3653181193"/>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531738-5220-5537-D897-9D39CEAD756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BF37EEA-FD5E-7E16-421C-483601FD6157}"/>
              </a:ext>
            </a:extLst>
          </p:cNvPr>
          <p:cNvSpPr>
            <a:spLocks noGrp="1"/>
          </p:cNvSpPr>
          <p:nvPr>
            <p:ph type="title"/>
          </p:nvPr>
        </p:nvSpPr>
        <p:spPr/>
        <p:txBody>
          <a:bodyPr>
            <a:normAutofit/>
          </a:bodyPr>
          <a:lstStyle/>
          <a:p>
            <a:pPr defTabSz="756392">
              <a:defRPr/>
            </a:pPr>
            <a:r>
              <a:rPr lang="en-IN" sz="3000" dirty="0">
                <a:solidFill>
                  <a:srgbClr val="000000"/>
                </a:solidFill>
              </a:rPr>
              <a:t>Other Key Provisions</a:t>
            </a:r>
          </a:p>
        </p:txBody>
      </p:sp>
      <p:sp>
        <p:nvSpPr>
          <p:cNvPr id="3" name="Content Placeholder 2">
            <a:extLst>
              <a:ext uri="{FF2B5EF4-FFF2-40B4-BE49-F238E27FC236}">
                <a16:creationId xmlns:a16="http://schemas.microsoft.com/office/drawing/2014/main" id="{77E5A7DA-E94B-52B8-7B3A-45EF08F83151}"/>
              </a:ext>
            </a:extLst>
          </p:cNvPr>
          <p:cNvSpPr>
            <a:spLocks noGrp="1"/>
          </p:cNvSpPr>
          <p:nvPr>
            <p:ph idx="1"/>
          </p:nvPr>
        </p:nvSpPr>
        <p:spPr/>
        <p:txBody>
          <a:bodyPr>
            <a:normAutofit/>
          </a:bodyPr>
          <a:lstStyle/>
          <a:p>
            <a:pPr algn="just"/>
            <a:r>
              <a:rPr lang="en-IN" sz="1400" b="1" dirty="0"/>
              <a:t>For the company</a:t>
            </a:r>
          </a:p>
          <a:p>
            <a:pPr lvl="1" algn="just"/>
            <a:r>
              <a:rPr lang="en-IN" sz="1400" dirty="0"/>
              <a:t>The actual cost of the block of assets in the case of LLP shall be the written down value of the block of assets in the hands of company on the date of conversion.</a:t>
            </a:r>
          </a:p>
          <a:p>
            <a:pPr lvl="1" algn="just"/>
            <a:r>
              <a:rPr lang="en-IN" sz="1400" dirty="0"/>
              <a:t>In the year of conversion, the aggregate depreciation allowable to the company and LLP shall not exceed the depreciation calculated at the prescribed rates as if the conversion had not taken place.</a:t>
            </a:r>
          </a:p>
          <a:p>
            <a:pPr lvl="1" algn="just"/>
            <a:r>
              <a:rPr lang="en-IN" sz="1400" dirty="0"/>
              <a:t>The cost of acquisition of the capital asset for the LLP shall be equal to be the cost for which the company acquired it.</a:t>
            </a:r>
          </a:p>
          <a:p>
            <a:pPr algn="just"/>
            <a:r>
              <a:rPr lang="en-IN" sz="1400" b="1" dirty="0"/>
              <a:t>For the partners of the LLP</a:t>
            </a:r>
          </a:p>
          <a:p>
            <a:pPr lvl="1" algn="just"/>
            <a:r>
              <a:rPr lang="en-IN" sz="1400" dirty="0"/>
              <a:t>Capital gains exempt from tax on fulfilment of conditions u/s 47(</a:t>
            </a:r>
            <a:r>
              <a:rPr lang="en-IN" sz="1400" dirty="0" err="1"/>
              <a:t>xiiib</a:t>
            </a:r>
            <a:r>
              <a:rPr lang="en-IN" sz="1400" dirty="0"/>
              <a:t>) of the IT Act.</a:t>
            </a:r>
          </a:p>
          <a:p>
            <a:pPr lvl="1" algn="just"/>
            <a:r>
              <a:rPr lang="en-IN" sz="1400" dirty="0"/>
              <a:t>The cost of acquisition of a capital asset being rights of a partner in successor LLP, shall be equal to be the cost of acquisition of the shares in the company immediately before its conversion</a:t>
            </a:r>
          </a:p>
        </p:txBody>
      </p:sp>
    </p:spTree>
    <p:extLst>
      <p:ext uri="{BB962C8B-B14F-4D97-AF65-F5344CB8AC3E}">
        <p14:creationId xmlns:p14="http://schemas.microsoft.com/office/powerpoint/2010/main" val="2937291761"/>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A989D7-F227-0086-D4A3-9783166FBFC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AE6E505-6D56-7FDD-DF15-119B01F122C6}"/>
              </a:ext>
            </a:extLst>
          </p:cNvPr>
          <p:cNvSpPr>
            <a:spLocks noGrp="1"/>
          </p:cNvSpPr>
          <p:nvPr>
            <p:ph type="title"/>
          </p:nvPr>
        </p:nvSpPr>
        <p:spPr/>
        <p:txBody>
          <a:bodyPr>
            <a:normAutofit/>
          </a:bodyPr>
          <a:lstStyle/>
          <a:p>
            <a:pPr defTabSz="756392">
              <a:defRPr/>
            </a:pPr>
            <a:r>
              <a:rPr lang="en-IN" sz="3000" dirty="0">
                <a:solidFill>
                  <a:srgbClr val="000000"/>
                </a:solidFill>
              </a:rPr>
              <a:t>Other Key Provisions</a:t>
            </a:r>
          </a:p>
        </p:txBody>
      </p:sp>
      <p:sp>
        <p:nvSpPr>
          <p:cNvPr id="3" name="Content Placeholder 2">
            <a:extLst>
              <a:ext uri="{FF2B5EF4-FFF2-40B4-BE49-F238E27FC236}">
                <a16:creationId xmlns:a16="http://schemas.microsoft.com/office/drawing/2014/main" id="{4361C20C-EA24-2BC8-2C2A-9688B8F10D14}"/>
              </a:ext>
            </a:extLst>
          </p:cNvPr>
          <p:cNvSpPr>
            <a:spLocks noGrp="1"/>
          </p:cNvSpPr>
          <p:nvPr>
            <p:ph idx="1"/>
          </p:nvPr>
        </p:nvSpPr>
        <p:spPr>
          <a:xfrm>
            <a:off x="457201" y="1091185"/>
            <a:ext cx="8229600" cy="4918116"/>
          </a:xfrm>
        </p:spPr>
        <p:txBody>
          <a:bodyPr>
            <a:noAutofit/>
          </a:bodyPr>
          <a:lstStyle/>
          <a:p>
            <a:pPr marL="0" indent="0" algn="just">
              <a:buNone/>
            </a:pPr>
            <a:r>
              <a:rPr lang="en-IN" sz="1400" b="1" dirty="0"/>
              <a:t>Section 72A:</a:t>
            </a:r>
            <a:endParaRPr lang="en-IN" sz="1400" dirty="0"/>
          </a:p>
          <a:p>
            <a:pPr algn="just"/>
            <a:r>
              <a:rPr lang="en-IN" sz="1400" dirty="0"/>
              <a:t>Subject to </a:t>
            </a:r>
            <a:r>
              <a:rPr lang="en-IN" sz="1400" dirty="0" err="1"/>
              <a:t>fulfillment</a:t>
            </a:r>
            <a:r>
              <a:rPr lang="en-IN" sz="1400" dirty="0"/>
              <a:t> of conditions prescribed under section 47(</a:t>
            </a:r>
            <a:r>
              <a:rPr lang="en-IN" sz="1400" dirty="0" err="1"/>
              <a:t>xiiib</a:t>
            </a:r>
            <a:r>
              <a:rPr lang="en-IN" sz="1400" dirty="0"/>
              <a:t>) of the IT Act, the accumulated loss and the unabsorbed depreciation of the company, shall be deemed to be the loss or allowance for depreciation of the LLP for the purpose of the previous year in which company was converted into LLP.</a:t>
            </a:r>
          </a:p>
          <a:p>
            <a:pPr algn="just"/>
            <a:r>
              <a:rPr lang="en-IN" sz="1400" dirty="0"/>
              <a:t>Further, other provisions of the IT Act relating to set off and carry forward of loss and unabsorbed depreciation shall apply accordingly.</a:t>
            </a:r>
          </a:p>
          <a:p>
            <a:pPr algn="just"/>
            <a:r>
              <a:rPr lang="en-IN" sz="1400" dirty="0"/>
              <a:t>In case any of the conditions as prescribed under section 47(</a:t>
            </a:r>
            <a:r>
              <a:rPr lang="en-IN" sz="1400" dirty="0" err="1"/>
              <a:t>xiiib</a:t>
            </a:r>
            <a:r>
              <a:rPr lang="en-IN" sz="1400" dirty="0"/>
              <a:t>) of the IT Act are not complied with, any accumulated loss or unabsorbed depreciation utilized in any previous year by the LLP, shall be deemed to be the income of the LLP and chargeable to tax in the year in which such conditions are violated.</a:t>
            </a:r>
          </a:p>
          <a:p>
            <a:pPr marL="0" indent="0" algn="just">
              <a:buNone/>
            </a:pPr>
            <a:r>
              <a:rPr lang="en-IN" sz="1400" b="1" dirty="0"/>
              <a:t>Section 47A:</a:t>
            </a:r>
            <a:endParaRPr lang="en-IN" sz="1400" dirty="0"/>
          </a:p>
          <a:p>
            <a:pPr algn="just"/>
            <a:r>
              <a:rPr lang="en-IN" sz="1400" dirty="0"/>
              <a:t>In case any of the conditions laid down in section 47 (</a:t>
            </a:r>
            <a:r>
              <a:rPr lang="en-IN" sz="1400" dirty="0" err="1"/>
              <a:t>xiiib</a:t>
            </a:r>
            <a:r>
              <a:rPr lang="en-IN" sz="1400" dirty="0"/>
              <a:t>) of IT Act are not complied with, the amount of profits or gains arising from the transfer of such capital asset or intangible assets or share or shares shall be chargeable to tax.</a:t>
            </a:r>
          </a:p>
          <a:p>
            <a:pPr algn="just"/>
            <a:r>
              <a:rPr lang="en-IN" sz="1400" dirty="0"/>
              <a:t>Further, such amount shall be deemed to be the profits and gains chargeable to tax in the hands of LLP or the shareholder of the company, as the case may be, for the previous year in which the conditions prescribed u/s 47(</a:t>
            </a:r>
            <a:r>
              <a:rPr lang="en-IN" sz="1400" dirty="0" err="1"/>
              <a:t>xiiib</a:t>
            </a:r>
            <a:r>
              <a:rPr lang="en-IN" sz="1400" dirty="0"/>
              <a:t>) of IT Act are violated</a:t>
            </a:r>
          </a:p>
          <a:p>
            <a:pPr algn="just"/>
            <a:r>
              <a:rPr lang="en-IN" sz="1400" dirty="0"/>
              <a:t> </a:t>
            </a:r>
          </a:p>
          <a:p>
            <a:pPr marL="0" indent="0" algn="just">
              <a:buNone/>
            </a:pPr>
            <a:endParaRPr lang="en-IN" sz="1400" dirty="0"/>
          </a:p>
        </p:txBody>
      </p:sp>
    </p:spTree>
    <p:extLst>
      <p:ext uri="{BB962C8B-B14F-4D97-AF65-F5344CB8AC3E}">
        <p14:creationId xmlns:p14="http://schemas.microsoft.com/office/powerpoint/2010/main" val="3359234957"/>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45CA0C-EF7E-8F24-3D8D-B2AC7B65406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FF4E54E-8306-B78C-3C47-B16C42F206B0}"/>
              </a:ext>
            </a:extLst>
          </p:cNvPr>
          <p:cNvSpPr>
            <a:spLocks noGrp="1"/>
          </p:cNvSpPr>
          <p:nvPr>
            <p:ph type="title"/>
          </p:nvPr>
        </p:nvSpPr>
        <p:spPr/>
        <p:txBody>
          <a:bodyPr>
            <a:normAutofit/>
          </a:bodyPr>
          <a:lstStyle/>
          <a:p>
            <a:pPr defTabSz="756392">
              <a:defRPr/>
            </a:pPr>
            <a:r>
              <a:rPr lang="en-IN" sz="3000" dirty="0">
                <a:solidFill>
                  <a:srgbClr val="000000"/>
                </a:solidFill>
              </a:rPr>
              <a:t>Key Considerations</a:t>
            </a:r>
          </a:p>
        </p:txBody>
      </p:sp>
      <p:sp>
        <p:nvSpPr>
          <p:cNvPr id="3" name="Content Placeholder 2">
            <a:extLst>
              <a:ext uri="{FF2B5EF4-FFF2-40B4-BE49-F238E27FC236}">
                <a16:creationId xmlns:a16="http://schemas.microsoft.com/office/drawing/2014/main" id="{DAC5BA7A-CA16-5C14-42DB-D47A276E7AC8}"/>
              </a:ext>
            </a:extLst>
          </p:cNvPr>
          <p:cNvSpPr>
            <a:spLocks noGrp="1"/>
          </p:cNvSpPr>
          <p:nvPr>
            <p:ph idx="1"/>
          </p:nvPr>
        </p:nvSpPr>
        <p:spPr>
          <a:xfrm>
            <a:off x="457201" y="1091185"/>
            <a:ext cx="8229600" cy="4918116"/>
          </a:xfrm>
        </p:spPr>
        <p:txBody>
          <a:bodyPr>
            <a:noAutofit/>
          </a:bodyPr>
          <a:lstStyle/>
          <a:p>
            <a:pPr algn="just"/>
            <a:r>
              <a:rPr lang="en-IN" sz="1500" dirty="0"/>
              <a:t>What constitutes turnover / sales / gross receipts for the purpose of section 47(</a:t>
            </a:r>
            <a:r>
              <a:rPr lang="en-IN" sz="1500" dirty="0" err="1"/>
              <a:t>xiiib</a:t>
            </a:r>
            <a:r>
              <a:rPr lang="en-IN" sz="1500" dirty="0"/>
              <a:t>).</a:t>
            </a:r>
          </a:p>
          <a:p>
            <a:pPr lvl="1" algn="just"/>
            <a:r>
              <a:rPr lang="en-IN" sz="1500" dirty="0"/>
              <a:t>As per CBDT Circular 1/ 2011 the sales / gross receipts / turnover of the business which is taxable under the head ‘Profits and gains of business or profession’ shall be considered</a:t>
            </a:r>
          </a:p>
          <a:p>
            <a:pPr algn="just"/>
            <a:r>
              <a:rPr lang="en-IN" sz="1500" dirty="0"/>
              <a:t>Whether MAT credit of company can be utilized by the LLP post conversion?</a:t>
            </a:r>
          </a:p>
          <a:p>
            <a:pPr lvl="1" algn="just"/>
            <a:r>
              <a:rPr lang="en-IN" sz="1500" dirty="0"/>
              <a:t>LLP cannot utilize accumulated MAT credit of company post conversion (Section 115JAA of IT Act)</a:t>
            </a:r>
          </a:p>
          <a:p>
            <a:pPr algn="just"/>
            <a:r>
              <a:rPr lang="en-IN" sz="1500" dirty="0"/>
              <a:t>Whether is it necessary to remove charge on the assets of the company prior to conversion into LLP?</a:t>
            </a:r>
          </a:p>
          <a:p>
            <a:pPr lvl="1" algn="just"/>
            <a:r>
              <a:rPr lang="en-IN" sz="1500" dirty="0"/>
              <a:t>Yes, as per Third Schedule to LLP Act, 2008 a company may apply for conversion provided no security interest in its asset is subsisting or in force at the time of application</a:t>
            </a:r>
          </a:p>
          <a:p>
            <a:pPr algn="just"/>
            <a:r>
              <a:rPr lang="en-IN" sz="1500" dirty="0"/>
              <a:t>Whether LLP has to re-negotiate existing contracts with customers and vendors?</a:t>
            </a:r>
          </a:p>
          <a:p>
            <a:pPr lvl="1" algn="just"/>
            <a:r>
              <a:rPr lang="en-IN" sz="1500" dirty="0"/>
              <a:t>No, as per Third Schedule to LLP Act, 2008 the reference to the company shall be substituted with reference to the LLP as if such LLP was a party to the agreement</a:t>
            </a:r>
          </a:p>
        </p:txBody>
      </p:sp>
    </p:spTree>
    <p:extLst>
      <p:ext uri="{BB962C8B-B14F-4D97-AF65-F5344CB8AC3E}">
        <p14:creationId xmlns:p14="http://schemas.microsoft.com/office/powerpoint/2010/main" val="369195593"/>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3610B8-9CA2-7576-C90A-0ACF1559773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DF411D9-960D-903D-CCF2-A15316704AF1}"/>
              </a:ext>
            </a:extLst>
          </p:cNvPr>
          <p:cNvSpPr>
            <a:spLocks noGrp="1"/>
          </p:cNvSpPr>
          <p:nvPr>
            <p:ph type="title"/>
          </p:nvPr>
        </p:nvSpPr>
        <p:spPr/>
        <p:txBody>
          <a:bodyPr>
            <a:normAutofit/>
          </a:bodyPr>
          <a:lstStyle/>
          <a:p>
            <a:pPr defTabSz="756392">
              <a:defRPr/>
            </a:pPr>
            <a:r>
              <a:rPr lang="en-IN" sz="3000" dirty="0">
                <a:solidFill>
                  <a:srgbClr val="000000"/>
                </a:solidFill>
              </a:rPr>
              <a:t>Few key issues addressed by case laws</a:t>
            </a:r>
          </a:p>
        </p:txBody>
      </p:sp>
      <p:sp>
        <p:nvSpPr>
          <p:cNvPr id="3" name="Content Placeholder 2">
            <a:extLst>
              <a:ext uri="{FF2B5EF4-FFF2-40B4-BE49-F238E27FC236}">
                <a16:creationId xmlns:a16="http://schemas.microsoft.com/office/drawing/2014/main" id="{E178C810-0B59-351B-4E20-5F0DE1A54FFE}"/>
              </a:ext>
            </a:extLst>
          </p:cNvPr>
          <p:cNvSpPr>
            <a:spLocks noGrp="1"/>
          </p:cNvSpPr>
          <p:nvPr>
            <p:ph idx="1"/>
          </p:nvPr>
        </p:nvSpPr>
        <p:spPr>
          <a:xfrm>
            <a:off x="457201" y="1091185"/>
            <a:ext cx="8229600" cy="4918116"/>
          </a:xfrm>
        </p:spPr>
        <p:txBody>
          <a:bodyPr>
            <a:noAutofit/>
          </a:bodyPr>
          <a:lstStyle/>
          <a:p>
            <a:pPr algn="just"/>
            <a:r>
              <a:rPr lang="en-IN" sz="1400" b="1" dirty="0"/>
              <a:t>Celerity Power LLP </a:t>
            </a:r>
            <a:r>
              <a:rPr lang="pt-BR" sz="1400" b="1" dirty="0"/>
              <a:t>[2018] 100 taxmann.com 129 (Mumbai - Trib.):</a:t>
            </a:r>
          </a:p>
          <a:p>
            <a:pPr lvl="1" algn="just"/>
            <a:r>
              <a:rPr lang="en-IN" sz="1400" dirty="0"/>
              <a:t>Conversion of a private limited company into an LLP constitutes a “transfer” under the Income-tax Act; however, such transfer would not attract capital gains tax if all conditions prescribed under section 47(</a:t>
            </a:r>
            <a:r>
              <a:rPr lang="en-IN" sz="1400" dirty="0" err="1"/>
              <a:t>xiiib</a:t>
            </a:r>
            <a:r>
              <a:rPr lang="en-IN" sz="1400" dirty="0"/>
              <a:t>) are satisfied.</a:t>
            </a:r>
          </a:p>
          <a:p>
            <a:pPr lvl="1" algn="just"/>
            <a:r>
              <a:rPr lang="en-IN" sz="1400" dirty="0"/>
              <a:t>In this case, since the assessee failed to comply with one of the conditions (relating to turnover), the exemption was not available.</a:t>
            </a:r>
          </a:p>
          <a:p>
            <a:pPr lvl="1" algn="just"/>
            <a:r>
              <a:rPr lang="en-IN" sz="1400" dirty="0"/>
              <a:t>Section 47A(4) cannot be invoked to determine eligibility for exemption in the same year, as it is meant only for withdrawal of an exemption already granted earlier. On taxability, it held that capital gains arising from such conversion are not directly taxable in the hands of the LLP under section 45, though liability may arise under section 170 as a successor entity. </a:t>
            </a:r>
          </a:p>
          <a:p>
            <a:pPr algn="just"/>
            <a:r>
              <a:rPr lang="en-IN" sz="1400" b="1" dirty="0" err="1"/>
              <a:t>Brizeal</a:t>
            </a:r>
            <a:r>
              <a:rPr lang="en-IN" sz="1400" b="1" dirty="0"/>
              <a:t> Realtors and Developers LLP [2023] 146 taxmann.com 109 (Mumbai - Trib.) </a:t>
            </a:r>
            <a:r>
              <a:rPr lang="en-IN" sz="1400" dirty="0"/>
              <a:t>: Where assessee was converted from a private limited company into a limited liability partnership, in view of facts that pre-conversion &amp; post-conversion balance sheets of assessee did not show any benefit or consideration been received by shareholders of predecessor company on conversion and further books of account of predecessor company did not include goodwill in accumulated profits, there was no violation of clauses (c) and (f) of section 47(</a:t>
            </a:r>
            <a:r>
              <a:rPr lang="en-IN" sz="1400" dirty="0" err="1"/>
              <a:t>xiiib</a:t>
            </a:r>
            <a:r>
              <a:rPr lang="en-IN" sz="1400" dirty="0"/>
              <a:t>) and impugned additions made under section 45 by AO treating assessee to be in violation of clauses (c) and (f) of section 47 could not be sustained</a:t>
            </a:r>
          </a:p>
          <a:p>
            <a:pPr marL="0" indent="0" algn="just">
              <a:buNone/>
            </a:pPr>
            <a:endParaRPr lang="en-IN" sz="1400" dirty="0"/>
          </a:p>
        </p:txBody>
      </p:sp>
    </p:spTree>
    <p:extLst>
      <p:ext uri="{BB962C8B-B14F-4D97-AF65-F5344CB8AC3E}">
        <p14:creationId xmlns:p14="http://schemas.microsoft.com/office/powerpoint/2010/main" val="4215836694"/>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125757-9A86-5813-E008-E192B9BC146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CB145B1-7A8D-4E74-C99C-73421A59F1ED}"/>
              </a:ext>
            </a:extLst>
          </p:cNvPr>
          <p:cNvSpPr>
            <a:spLocks noGrp="1"/>
          </p:cNvSpPr>
          <p:nvPr>
            <p:ph type="title"/>
          </p:nvPr>
        </p:nvSpPr>
        <p:spPr/>
        <p:txBody>
          <a:bodyPr>
            <a:normAutofit/>
          </a:bodyPr>
          <a:lstStyle/>
          <a:p>
            <a:pPr defTabSz="756392">
              <a:defRPr/>
            </a:pPr>
            <a:r>
              <a:rPr lang="en-IN" sz="3000" dirty="0">
                <a:solidFill>
                  <a:srgbClr val="000000"/>
                </a:solidFill>
              </a:rPr>
              <a:t>Few key issues addressed by case laws</a:t>
            </a:r>
          </a:p>
        </p:txBody>
      </p:sp>
      <p:sp>
        <p:nvSpPr>
          <p:cNvPr id="3" name="Content Placeholder 2">
            <a:extLst>
              <a:ext uri="{FF2B5EF4-FFF2-40B4-BE49-F238E27FC236}">
                <a16:creationId xmlns:a16="http://schemas.microsoft.com/office/drawing/2014/main" id="{719CA5F0-60F4-7C79-8A4E-8B6DCF77AC8C}"/>
              </a:ext>
            </a:extLst>
          </p:cNvPr>
          <p:cNvSpPr>
            <a:spLocks noGrp="1"/>
          </p:cNvSpPr>
          <p:nvPr>
            <p:ph idx="1"/>
          </p:nvPr>
        </p:nvSpPr>
        <p:spPr>
          <a:xfrm>
            <a:off x="457201" y="1091185"/>
            <a:ext cx="8229600" cy="4918116"/>
          </a:xfrm>
        </p:spPr>
        <p:txBody>
          <a:bodyPr>
            <a:noAutofit/>
          </a:bodyPr>
          <a:lstStyle/>
          <a:p>
            <a:pPr marL="0" indent="0" algn="just">
              <a:buNone/>
            </a:pPr>
            <a:r>
              <a:rPr lang="en-IN" sz="1350" b="1" dirty="0"/>
              <a:t>Domino Printing Science Plc. [2021] 433 ITR 215 (Delhi –AAR)</a:t>
            </a:r>
          </a:p>
          <a:p>
            <a:pPr algn="just"/>
            <a:r>
              <a:rPr lang="en-IN" sz="1350" dirty="0"/>
              <a:t>When a company is converted into an LLP, the conversion of shares held by shareholders into partnership interest constitutes a “transfer” within the meaning of section 2(47), as it involves extinguishment of the shareholder’s rights in the shares and substitution with a different asset, namely partnership interest.  </a:t>
            </a:r>
          </a:p>
          <a:p>
            <a:pPr algn="just"/>
            <a:r>
              <a:rPr lang="en-IN" sz="1350" dirty="0"/>
              <a:t>The AAR rejected the argument that such conversion is merely a change in legal form, emphasizing that the company ceases to exist and shareholders’ rights in shares are extinguished, thereby attracting capital gains taxation unless the conditions of section 47(</a:t>
            </a:r>
            <a:r>
              <a:rPr lang="en-IN" sz="1350" dirty="0" err="1"/>
              <a:t>xiiib</a:t>
            </a:r>
            <a:r>
              <a:rPr lang="en-IN" sz="1350" dirty="0"/>
              <a:t>) are satisfied.  Since the prescribed conditions (particularly the turnover threshold) were not fulfilled in this case, the exemption was unavailable, and the transaction became taxable under section 45.</a:t>
            </a:r>
          </a:p>
          <a:p>
            <a:pPr algn="just"/>
            <a:r>
              <a:rPr lang="en-IN" sz="1350" dirty="0"/>
              <a:t>The AAR further held that the computation provisions under section 48 do not fail in such cases, as the “full value of consideration” is represented by the value of the partnership interest received by the shareholder in the LLP, while the cost of acquisition remains the original cost of the shares. </a:t>
            </a:r>
          </a:p>
          <a:p>
            <a:pPr algn="just"/>
            <a:r>
              <a:rPr lang="en-IN" sz="1350" dirty="0"/>
              <a:t> It clarified that even if the value of the partnership interest is equal to the value of the shareholder’s interest in the company, capital gains may still arise because the computation must compare consideration with the historical cost of acquisition of shares. </a:t>
            </a:r>
          </a:p>
          <a:p>
            <a:pPr algn="just"/>
            <a:r>
              <a:rPr lang="en-IN" sz="1350" dirty="0"/>
              <a:t> Accordingly, the AAR concluded that capital gains tax is chargeable in the hands of the shareholder in the year of conversion of the company into LLP, and the transaction cannot be treated as tax neutral merely because the overall economic interest remains the same.</a:t>
            </a:r>
          </a:p>
        </p:txBody>
      </p:sp>
    </p:spTree>
    <p:extLst>
      <p:ext uri="{BB962C8B-B14F-4D97-AF65-F5344CB8AC3E}">
        <p14:creationId xmlns:p14="http://schemas.microsoft.com/office/powerpoint/2010/main" val="2408413521"/>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6A0002-C9F3-9967-6060-32CE701287F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0FF07CB-2066-BE03-608F-60D4D0119AEC}"/>
              </a:ext>
            </a:extLst>
          </p:cNvPr>
          <p:cNvSpPr>
            <a:spLocks noGrp="1"/>
          </p:cNvSpPr>
          <p:nvPr>
            <p:ph type="title"/>
          </p:nvPr>
        </p:nvSpPr>
        <p:spPr/>
        <p:txBody>
          <a:bodyPr>
            <a:normAutofit/>
          </a:bodyPr>
          <a:lstStyle/>
          <a:p>
            <a:pPr defTabSz="756392">
              <a:defRPr/>
            </a:pPr>
            <a:r>
              <a:rPr lang="en-IN" sz="3000" dirty="0">
                <a:solidFill>
                  <a:srgbClr val="000000"/>
                </a:solidFill>
              </a:rPr>
              <a:t>Few key issues addressed by case laws</a:t>
            </a:r>
          </a:p>
        </p:txBody>
      </p:sp>
      <p:sp>
        <p:nvSpPr>
          <p:cNvPr id="3" name="Content Placeholder 2">
            <a:extLst>
              <a:ext uri="{FF2B5EF4-FFF2-40B4-BE49-F238E27FC236}">
                <a16:creationId xmlns:a16="http://schemas.microsoft.com/office/drawing/2014/main" id="{99BD5D40-1C4C-539A-DC9E-C915E1F8E13A}"/>
              </a:ext>
            </a:extLst>
          </p:cNvPr>
          <p:cNvSpPr>
            <a:spLocks noGrp="1"/>
          </p:cNvSpPr>
          <p:nvPr>
            <p:ph idx="1"/>
          </p:nvPr>
        </p:nvSpPr>
        <p:spPr>
          <a:xfrm>
            <a:off x="457201" y="1091185"/>
            <a:ext cx="8229600" cy="4918116"/>
          </a:xfrm>
        </p:spPr>
        <p:txBody>
          <a:bodyPr>
            <a:noAutofit/>
          </a:bodyPr>
          <a:lstStyle/>
          <a:p>
            <a:pPr algn="just"/>
            <a:r>
              <a:rPr lang="en-IN" sz="1400" b="1" dirty="0" err="1"/>
              <a:t>Erangal</a:t>
            </a:r>
            <a:r>
              <a:rPr lang="en-IN" sz="1400" b="1" dirty="0"/>
              <a:t> Comtrade and Consultancy LLP [2025] 180 taxmann.com 449 (Bombay)</a:t>
            </a:r>
            <a:r>
              <a:rPr lang="en-IN" sz="1400" dirty="0"/>
              <a:t>:Where assessee-company had been converted into an LLP and thereby ceased to exist, any reassessment notice issued under section 148 in name of such non-existent entity was invalid, void ab initio, and liable to be quashed.</a:t>
            </a:r>
          </a:p>
          <a:p>
            <a:pPr marL="0" indent="0" algn="just">
              <a:buNone/>
            </a:pPr>
            <a:br>
              <a:rPr lang="en-IN" sz="1400" dirty="0"/>
            </a:br>
            <a:endParaRPr lang="en-IN" sz="1400" dirty="0"/>
          </a:p>
        </p:txBody>
      </p:sp>
    </p:spTree>
    <p:extLst>
      <p:ext uri="{BB962C8B-B14F-4D97-AF65-F5344CB8AC3E}">
        <p14:creationId xmlns:p14="http://schemas.microsoft.com/office/powerpoint/2010/main" val="1188765472"/>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p:txBody>
          <a:bodyPr/>
          <a:lstStyle/>
          <a:p>
            <a:r>
              <a:rPr lang="en-US" sz="2735" dirty="0">
                <a:solidFill>
                  <a:schemeClr val="tx1"/>
                </a:solidFill>
              </a:rPr>
              <a:t>Thank You!</a:t>
            </a:r>
            <a:endParaRPr lang="en-IN" sz="2735" dirty="0">
              <a:solidFill>
                <a:schemeClr val="tx1"/>
              </a:solidFill>
            </a:endParaRPr>
          </a:p>
        </p:txBody>
      </p:sp>
      <p:sp>
        <p:nvSpPr>
          <p:cNvPr id="7" name="Subtitle 6"/>
          <p:cNvSpPr>
            <a:spLocks noGrp="1"/>
          </p:cNvSpPr>
          <p:nvPr>
            <p:ph type="subTitle" idx="1"/>
          </p:nvPr>
        </p:nvSpPr>
        <p:spPr>
          <a:xfrm>
            <a:off x="2282560" y="1753199"/>
            <a:ext cx="5490000" cy="2675925"/>
          </a:xfrm>
        </p:spPr>
        <p:txBody>
          <a:bodyPr>
            <a:normAutofit/>
          </a:bodyPr>
          <a:lstStyle/>
          <a:p>
            <a:r>
              <a:rPr lang="en-US" altLang="en-US" sz="1074" dirty="0"/>
              <a:t>This Presentation is intended to provide certain general information existing as at the time of production. This Presentation does not purport to identify all the issues or developments. This presentation should neither be regarded as comprehensive nor sufficient for the purposes of decision-making. The presenter does not take any responsibility for accuracy of contents. The presenter does not undertake any legal liability for any of the contents in this presentation. The information provided is not, nor is it intended to be an advice on any matter and should not be relied on as such. Professional advice should be sought before taking action on any of the information contained in it. Without prior permission of the presenter, this document may not be quoted in whole or in part or otherwise.</a:t>
            </a:r>
            <a:endParaRPr lang="en-IN" sz="1074" dirty="0"/>
          </a:p>
        </p:txBody>
      </p:sp>
    </p:spTree>
    <p:extLst>
      <p:ext uri="{BB962C8B-B14F-4D97-AF65-F5344CB8AC3E}">
        <p14:creationId xmlns:p14="http://schemas.microsoft.com/office/powerpoint/2010/main" val="3148170736"/>
      </p:ext>
    </p:extLst>
  </p:cSld>
  <p:clrMapOvr>
    <a:masterClrMapping/>
  </p:clrMapOvr>
</p:sld>
</file>

<file path=ppt/theme/theme1.xml><?xml version="1.0" encoding="utf-8"?>
<a:theme xmlns:a="http://schemas.openxmlformats.org/drawingml/2006/main" name="EY_Presentation_Regular_Print">
  <a:themeElements>
    <a:clrScheme name="Custom 2">
      <a:dk1>
        <a:srgbClr val="000000"/>
      </a:dk1>
      <a:lt1>
        <a:srgbClr val="808080"/>
      </a:lt1>
      <a:dk2>
        <a:srgbClr val="FFFFFF"/>
      </a:dk2>
      <a:lt2>
        <a:srgbClr val="808080"/>
      </a:lt2>
      <a:accent1>
        <a:srgbClr val="808080"/>
      </a:accent1>
      <a:accent2>
        <a:srgbClr val="FFE600"/>
      </a:accent2>
      <a:accent3>
        <a:srgbClr val="999999"/>
      </a:accent3>
      <a:accent4>
        <a:srgbClr val="F0F0F0"/>
      </a:accent4>
      <a:accent5>
        <a:srgbClr val="00A3AE"/>
      </a:accent5>
      <a:accent6>
        <a:srgbClr val="C0C0C0"/>
      </a:accent6>
      <a:hlink>
        <a:srgbClr val="336699"/>
      </a:hlink>
      <a:folHlink>
        <a:srgbClr val="91278F"/>
      </a:folHlink>
    </a:clrScheme>
    <a:fontScheme name="EY_Handout">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noFill/>
        <a:ln w="9525">
          <a:solidFill>
            <a:schemeClr val="accent1"/>
          </a:solidFill>
        </a:ln>
      </a:spPr>
      <a:bodyPr rtlCol="0" anchor="t" anchorCtr="0"/>
      <a:lstStyle>
        <a:defPPr algn="ctr">
          <a:defRPr sz="1200" dirty="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9525">
          <a:solidFill>
            <a:schemeClr val="accent1"/>
          </a:solidFill>
          <a:tailEnd type="none"/>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36576" rIns="0" bIns="0" rtlCol="0">
        <a:spAutoFit/>
      </a:bodyPr>
      <a:lstStyle>
        <a:defPPr marL="285750" indent="-285750">
          <a:lnSpc>
            <a:spcPct val="85000"/>
          </a:lnSpc>
          <a:spcAft>
            <a:spcPts val="600"/>
          </a:spcAft>
          <a:buClr>
            <a:schemeClr val="accent2"/>
          </a:buClr>
          <a:buSzPct val="70000"/>
          <a:buFont typeface="Arial" pitchFamily="34" charset="0"/>
          <a:buChar char="►"/>
          <a:defRPr sz="1200" dirty="0" smtClean="0"/>
        </a:defPPr>
      </a:lstStyle>
    </a:txDef>
  </a:objectDefaults>
  <a:extraClrSchemeLst/>
  <a:custClrLst>
    <a:custClr name="EY Special Use Red">
      <a:srgbClr val="F04C3E"/>
    </a:custClr>
    <a:custClr name="EY Special Use Blue 50%">
      <a:srgbClr val="7FD1D6"/>
    </a:custClr>
    <a:custClr name="EY Special Use Purple">
      <a:srgbClr val="91278F"/>
    </a:custClr>
    <a:custClr name="EY Special Use Purple 50%">
      <a:srgbClr val="C893C7"/>
    </a:custClr>
    <a:custClr name="EY Special Use Green">
      <a:srgbClr val="2C973E"/>
    </a:custClr>
    <a:custClr name="EY Special Use Green 50%">
      <a:srgbClr val="95CB89"/>
    </a:custClr>
    <a:custClr name="EY Yellow 50%">
      <a:srgbClr val="FFF27F"/>
    </a:custClr>
    <a:custClr name="EY Special Use Lilac">
      <a:srgbClr val="AC98DB"/>
    </a:custClr>
    <a:custClr name="EY Special Use Lilac 50%">
      <a:srgbClr val="D8D2E0"/>
    </a:custClr>
    <a:custClr name="EY Link Blue">
      <a:srgbClr val="336699"/>
    </a:custClr>
  </a:custClr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6176EA3842EA4498346A0EB4848728C" ma:contentTypeVersion="14" ma:contentTypeDescription="Create a new document." ma:contentTypeScope="" ma:versionID="706f483515deeed9dc8521c6983e6b51">
  <xsd:schema xmlns:xsd="http://www.w3.org/2001/XMLSchema" xmlns:xs="http://www.w3.org/2001/XMLSchema" xmlns:p="http://schemas.microsoft.com/office/2006/metadata/properties" xmlns:ns3="446d75ff-97dd-48e7-b599-1a5253670bdf" xmlns:ns4="fe06ab4a-8e72-4159-b5ae-ef177e87c6a6" targetNamespace="http://schemas.microsoft.com/office/2006/metadata/properties" ma:root="true" ma:fieldsID="204f6a7a5eb5e30df09fc52edab735a1" ns3:_="" ns4:_="">
    <xsd:import namespace="446d75ff-97dd-48e7-b599-1a5253670bdf"/>
    <xsd:import namespace="fe06ab4a-8e72-4159-b5ae-ef177e87c6a6"/>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AutoKeyPoints" minOccurs="0"/>
                <xsd:element ref="ns3:MediaServiceKeyPoints" minOccurs="0"/>
                <xsd:element ref="ns4:SharedWithUsers" minOccurs="0"/>
                <xsd:element ref="ns4:SharedWithDetails" minOccurs="0"/>
                <xsd:element ref="ns4:SharingHintHash" minOccurs="0"/>
                <xsd:element ref="ns3:MediaServiceOCR" minOccurs="0"/>
                <xsd:element ref="ns3:MediaServiceGenerationTime" minOccurs="0"/>
                <xsd:element ref="ns3:MediaServiceEventHashCode" minOccurs="0"/>
                <xsd:element ref="ns3:MediaLengthInSecond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46d75ff-97dd-48e7-b599-1a5253670bd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MediaServiceLocation" ma:index="21"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fe06ab4a-8e72-4159-b5ae-ef177e87c6a6"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SharingHintHash" ma:index="16"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30A0103-816A-4F8B-A3FF-D1072AD84943}">
  <ds:schemaRefs>
    <ds:schemaRef ds:uri="http://schemas.microsoft.com/office/2006/metadata/properties"/>
    <ds:schemaRef ds:uri="fe06ab4a-8e72-4159-b5ae-ef177e87c6a6"/>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446d75ff-97dd-48e7-b599-1a5253670bdf"/>
    <ds:schemaRef ds:uri="http://www.w3.org/XML/1998/namespace"/>
    <ds:schemaRef ds:uri="http://purl.org/dc/dcmitype/"/>
  </ds:schemaRefs>
</ds:datastoreItem>
</file>

<file path=customXml/itemProps2.xml><?xml version="1.0" encoding="utf-8"?>
<ds:datastoreItem xmlns:ds="http://schemas.openxmlformats.org/officeDocument/2006/customXml" ds:itemID="{BBD3D6D3-0E07-4E66-A364-8AF6D20D183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46d75ff-97dd-48e7-b599-1a5253670bdf"/>
    <ds:schemaRef ds:uri="fe06ab4a-8e72-4159-b5ae-ef177e87c6a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363327B3-CD29-489F-90E2-CBB2A8D6F9B5}">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EY regular presentation 2015 v1</Template>
  <TotalTime>678</TotalTime>
  <Words>14195</Words>
  <Application>Microsoft Office PowerPoint</Application>
  <PresentationFormat>On-screen Show (4:3)</PresentationFormat>
  <Paragraphs>1101</Paragraphs>
  <Slides>76</Slides>
  <Notes>15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76</vt:i4>
      </vt:variant>
    </vt:vector>
  </HeadingPairs>
  <TitlesOfParts>
    <vt:vector size="81" baseType="lpstr">
      <vt:lpstr>Arial</vt:lpstr>
      <vt:lpstr>Calibri</vt:lpstr>
      <vt:lpstr>Ebrima</vt:lpstr>
      <vt:lpstr>EYInterstate</vt:lpstr>
      <vt:lpstr>EY_Presentation_Regular_Print</vt:lpstr>
      <vt:lpstr>Partnership &amp; LLP Structuring: Admission, Retirement, Dissolution, Conversions and Capital Realignment</vt:lpstr>
      <vt:lpstr>Contents </vt:lpstr>
      <vt:lpstr>Admission of Partner</vt:lpstr>
      <vt:lpstr>Taxation under section 45(3) (Corresponding to section 67(9) of the New Act) </vt:lpstr>
      <vt:lpstr>Taxation under section 45(3) (Corresponding to section 67(9) of the New Act) </vt:lpstr>
      <vt:lpstr>Whether section 56 (Corresponding to section 78 of the New Act) overrides section 45(3) (corresponding to section 67(9) of the New Act) ?</vt:lpstr>
      <vt:lpstr>Whether section 56 (Corresponding to section 78 of the New Act) overrides section 45(3) (corresponding to section 67(9) of the New Act) ?</vt:lpstr>
      <vt:lpstr>Whether section 56 (Corresponding to section 78 of the New Act) overrides section 45(3) (corresponding to section 67(9) of the New Act) ?</vt:lpstr>
      <vt:lpstr>Reconstitution - Erstwhile scheme of taxation before Finance Act, 2021</vt:lpstr>
      <vt:lpstr>Erstwhile scheme of taxation up to AY 2020-21</vt:lpstr>
      <vt:lpstr>Mansukh Dyeing And Printing Mills (145 taxmann.com 151) (SC)</vt:lpstr>
      <vt:lpstr>Mansukh Dyeing And Printing Mills (145 taxmann.com 151) (SC)</vt:lpstr>
      <vt:lpstr>Reconstitution - new scheme of taxation vide Finance Act, 2021</vt:lpstr>
      <vt:lpstr>Rationale for new scheme of taxation</vt:lpstr>
      <vt:lpstr>Section 9B (Corresponding to section 8 of the New Act)</vt:lpstr>
      <vt:lpstr>Section 45(4) (Corresponding to section 67(10) of the Act)</vt:lpstr>
      <vt:lpstr>Aspects common to section 9B and 45(4)</vt:lpstr>
      <vt:lpstr>Comparative analysis of erstwhile section 45(4), new section 9B and section 45(4)</vt:lpstr>
      <vt:lpstr>Comparative analysis</vt:lpstr>
      <vt:lpstr>Comparative analysis</vt:lpstr>
      <vt:lpstr>Comparative analysis</vt:lpstr>
      <vt:lpstr>Case studies to understand operation of s.9B and s.45(4)</vt:lpstr>
      <vt:lpstr>#1 – In-specie distribution on dissolution</vt:lpstr>
      <vt:lpstr>#1 – In-specie distribution on dissolution</vt:lpstr>
      <vt:lpstr>#2 – Cash pay out on retirement</vt:lpstr>
      <vt:lpstr>#2 – Cash pay out on retirement</vt:lpstr>
      <vt:lpstr>#3 – Distribution of capital asset on retirement</vt:lpstr>
      <vt:lpstr>#3 – Distribution of capital asset on retirement</vt:lpstr>
      <vt:lpstr>#4 – Distribution of stock in trade on retirement</vt:lpstr>
      <vt:lpstr>#4 – Distribution of stock in trade on retirement</vt:lpstr>
      <vt:lpstr>Some illustrative issues</vt:lpstr>
      <vt:lpstr>Index</vt:lpstr>
      <vt:lpstr>Issue 1: Is tax u/s. 45(4) triggered upon partner retiring from the firm, or upon actual receipt from firm?</vt:lpstr>
      <vt:lpstr>Issue 1: Is tax u/s. 45(4) triggered upon partner retiring from the firm, or upon actual receipt from firm?</vt:lpstr>
      <vt:lpstr>Issue 2: Whether s.45(4) is prospective or retrospective?</vt:lpstr>
      <vt:lpstr>Issue 2: Whether s.45(4) is prospective or retrospective?</vt:lpstr>
      <vt:lpstr>Issue 3: Whether s.9B is prospective or retrospective?</vt:lpstr>
      <vt:lpstr>Issue 4: Impact of retirement of partner at book value</vt:lpstr>
      <vt:lpstr>Issue 5: Impact of partner’s capital account turning negative by ignoring revaluation</vt:lpstr>
      <vt:lpstr>Issue 5: Impact of partner’s capital account turning negative by ignoring revaluation</vt:lpstr>
      <vt:lpstr>Issue 6: Waiver of debit balance in partner’s capital account on retirement</vt:lpstr>
      <vt:lpstr>Issue 7: Is s.45(4) applicable on receipt by legal representative of deceased partner?</vt:lpstr>
      <vt:lpstr>Issue 7: Is s.45(4) applicable on receipt by legal representative of deceased partner?</vt:lpstr>
      <vt:lpstr>Issue 8: Impact of corporatisation of firm u/s. 47(xiii) or Chapter XXI post retirement</vt:lpstr>
      <vt:lpstr>Issue 8: Impact of corporatisation of firm u/s. 47(xiii) or Chapter XXI post retirement</vt:lpstr>
      <vt:lpstr>Issue 9: Withdrawal of firm’s property by partners in their PSR</vt:lpstr>
      <vt:lpstr>Issue 9: Withdrawal of firm’s property by partners in their PSR</vt:lpstr>
      <vt:lpstr>Issue 9: Withdrawal of firm’s property by partners in their PSR</vt:lpstr>
      <vt:lpstr>Certain Additional points</vt:lpstr>
      <vt:lpstr>Rules prescribed for capital gains chargeable u/s. 45(4) – Rule 8AA(5) (Corresponding to Rule 6(3) and 8AB* (Corresponding to Rule 50)</vt:lpstr>
      <vt:lpstr>General principles for attribution of s.45(4) capital gains</vt:lpstr>
      <vt:lpstr>Manner of attribution of s.45(4) capital gains – Rule 8AB</vt:lpstr>
      <vt:lpstr>Whether s.45(4) capital gains are short-term or long-term – Rule 8AA(5)</vt:lpstr>
      <vt:lpstr>Illustrative example – Cash pay out on retirement</vt:lpstr>
      <vt:lpstr>Illustrative example – Cash pay out on retirement</vt:lpstr>
      <vt:lpstr>Some illustrative issues relating to rules</vt:lpstr>
      <vt:lpstr>Canons of interpretation*</vt:lpstr>
      <vt:lpstr>Whether rule 8AA(5) prescribed is under the authority of the Act?</vt:lpstr>
      <vt:lpstr>Does Rule 8AA(5) conflict with the Act? </vt:lpstr>
      <vt:lpstr>Non determination of nature of capital gains under s. 45(4)- whether charge fails?</vt:lpstr>
      <vt:lpstr>Whether Rule 8AA(5) is applicable to receipt in connection with reconstitution in A.Y. 2021-22? </vt:lpstr>
      <vt:lpstr>Conversion </vt:lpstr>
      <vt:lpstr>Section 47(xiii) –Conditions for tax neutral conversion of Partnership Firm into Company </vt:lpstr>
      <vt:lpstr>Conversion of firm into company</vt:lpstr>
      <vt:lpstr>Conversion of firm into company</vt:lpstr>
      <vt:lpstr>Conversion of firm into company</vt:lpstr>
      <vt:lpstr>Other Key Provisions</vt:lpstr>
      <vt:lpstr>Key Controversies </vt:lpstr>
      <vt:lpstr>Section 47(xiiib) – Conditions for tax neutral conversion of company into LLP </vt:lpstr>
      <vt:lpstr>Other Key Provisions</vt:lpstr>
      <vt:lpstr>Other Key Provisions</vt:lpstr>
      <vt:lpstr>Key Considerations</vt:lpstr>
      <vt:lpstr>Few key issues addressed by case laws</vt:lpstr>
      <vt:lpstr>Few key issues addressed by case laws</vt:lpstr>
      <vt:lpstr>Few key issues addressed by case laws</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keywords/>
  <cp:lastModifiedBy>Sakshi Chothani</cp:lastModifiedBy>
  <cp:revision>1</cp:revision>
  <dcterms:created xsi:type="dcterms:W3CDTF">2016-12-19T11:32:50Z</dcterms:created>
  <dcterms:modified xsi:type="dcterms:W3CDTF">2026-07-02T13:42:13Z</dcterms:modified>
  <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0x01010076176EA3842EA4498346A0EB4848728C</vt:lpwstr>
  </property>
  <property fmtid="{D5CDD505-2E9C-101B-9397-08002B2CF9AE}" pid="3" name="WppReportDate">
    <vt:lpwstr/>
  </property>
  <property fmtid="{D5CDD505-2E9C-101B-9397-08002B2CF9AE}" pid="4" name="WppReportVersion">
    <vt:lpwstr>Version 1.0</vt:lpwstr>
  </property>
  <property fmtid="{D5CDD505-2E9C-101B-9397-08002B2CF9AE}" pid="5" name="WppReportDraft">
    <vt:lpwstr>(Draft)</vt:lpwstr>
  </property>
  <property fmtid="{D5CDD505-2E9C-101B-9397-08002B2CF9AE}" pid="6" name="WppReportCurrencySymbol">
    <vt:lpwstr>₹</vt:lpwstr>
  </property>
  <property fmtid="{D5CDD505-2E9C-101B-9397-08002B2CF9AE}" pid="7" name="WppReportDashboardTitleText">
    <vt:lpwstr>Dashboard</vt:lpwstr>
  </property>
  <property fmtid="{D5CDD505-2E9C-101B-9397-08002B2CF9AE}" pid="8" name="WppReportShortPageNumberFormat">
    <vt:lpwstr>Page &lt;#&gt;</vt:lpwstr>
  </property>
  <property fmtid="{D5CDD505-2E9C-101B-9397-08002B2CF9AE}" pid="9" name="WppReportLongPageNumberFormat">
    <vt:lpwstr>Page &lt;#&gt; of &lt;PageCount&gt;</vt:lpwstr>
  </property>
  <property fmtid="{D5CDD505-2E9C-101B-9397-08002B2CF9AE}" pid="10" name="WppReportTocTitleText">
    <vt:lpwstr>Table of contents</vt:lpwstr>
  </property>
  <property fmtid="{D5CDD505-2E9C-101B-9397-08002B2CF9AE}" pid="11" name="WppReportIsTocUpdateRecommended">
    <vt:bool>true</vt:bool>
  </property>
  <property fmtid="{D5CDD505-2E9C-101B-9397-08002B2CF9AE}" pid="12" name="WppReportPropertiesLastWrittenToDocument">
    <vt:filetime>2021-02-11T01:36:49Z</vt:filetime>
  </property>
</Properties>
</file>