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71" d="100"/>
          <a:sy n="71" d="100"/>
        </p:scale>
        <p:origin x="67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nal Bhutra" userId="03987745-d574-4502-a898-2fafb12109d8" providerId="ADAL" clId="{CCB71A69-C4BD-4427-8A1D-2CB8FF80FCD9}"/>
    <pc:docChg chg="modSld">
      <pc:chgData name="Sonal Bhutra" userId="03987745-d574-4502-a898-2fafb12109d8" providerId="ADAL" clId="{CCB71A69-C4BD-4427-8A1D-2CB8FF80FCD9}" dt="2026-07-08T05:48:43.693" v="100" actId="20577"/>
      <pc:docMkLst>
        <pc:docMk/>
      </pc:docMkLst>
      <pc:sldChg chg="modSp mod">
        <pc:chgData name="Sonal Bhutra" userId="03987745-d574-4502-a898-2fafb12109d8" providerId="ADAL" clId="{CCB71A69-C4BD-4427-8A1D-2CB8FF80FCD9}" dt="2026-07-08T05:48:43.693" v="100" actId="20577"/>
        <pc:sldMkLst>
          <pc:docMk/>
          <pc:sldMk cId="0" sldId="256"/>
        </pc:sldMkLst>
        <pc:spChg chg="mod">
          <ac:chgData name="Sonal Bhutra" userId="03987745-d574-4502-a898-2fafb12109d8" providerId="ADAL" clId="{CCB71A69-C4BD-4427-8A1D-2CB8FF80FCD9}" dt="2026-07-08T05:48:43.693" v="100" actId="20577"/>
          <ac:spMkLst>
            <pc:docMk/>
            <pc:sldMk cId="0" sldId="256"/>
            <ac:spMk id="4" creationId="{00000000-0000-0000-0000-000000000000}"/>
          </ac:spMkLst>
        </pc:spChg>
        <pc:spChg chg="mod">
          <ac:chgData name="Sonal Bhutra" userId="03987745-d574-4502-a898-2fafb12109d8" providerId="ADAL" clId="{CCB71A69-C4BD-4427-8A1D-2CB8FF80FCD9}" dt="2026-07-08T05:48:33.853" v="63" actId="20577"/>
          <ac:spMkLst>
            <pc:docMk/>
            <pc:sldMk cId="0" sldId="256"/>
            <ac:spMk id="8" creationId="{00000000-0000-0000-0000-000000000000}"/>
          </ac:spMkLst>
        </pc:spChg>
      </pc:sldChg>
      <pc:sldChg chg="modSp mod">
        <pc:chgData name="Sonal Bhutra" userId="03987745-d574-4502-a898-2fafb12109d8" providerId="ADAL" clId="{CCB71A69-C4BD-4427-8A1D-2CB8FF80FCD9}" dt="2026-07-08T05:48:13.948" v="54" actId="20577"/>
        <pc:sldMkLst>
          <pc:docMk/>
          <pc:sldMk cId="0" sldId="272"/>
        </pc:sldMkLst>
        <pc:spChg chg="mod">
          <ac:chgData name="Sonal Bhutra" userId="03987745-d574-4502-a898-2fafb12109d8" providerId="ADAL" clId="{CCB71A69-C4BD-4427-8A1D-2CB8FF80FCD9}" dt="2026-07-08T05:48:00.733" v="21" actId="20577"/>
          <ac:spMkLst>
            <pc:docMk/>
            <pc:sldMk cId="0" sldId="272"/>
            <ac:spMk id="5" creationId="{00000000-0000-0000-0000-000000000000}"/>
          </ac:spMkLst>
        </pc:spChg>
        <pc:spChg chg="mod">
          <ac:chgData name="Sonal Bhutra" userId="03987745-d574-4502-a898-2fafb12109d8" providerId="ADAL" clId="{CCB71A69-C4BD-4427-8A1D-2CB8FF80FCD9}" dt="2026-07-08T05:48:13.948" v="54" actId="20577"/>
          <ac:spMkLst>
            <pc:docMk/>
            <pc:sldMk cId="0" sldId="272"/>
            <ac:spMk id="7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812836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6.png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7" Type="http://schemas.openxmlformats.org/officeDocument/2006/relationships/image" Target="../media/image2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9.png"/><Relationship Id="rId5" Type="http://schemas.openxmlformats.org/officeDocument/2006/relationships/image" Target="../media/image3.png"/><Relationship Id="rId4" Type="http://schemas.openxmlformats.org/officeDocument/2006/relationships/image" Target="../media/image1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2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11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2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418320" y="-1463040"/>
            <a:ext cx="4206240" cy="4206240"/>
          </a:xfrm>
          <a:prstGeom prst="ellipse">
            <a:avLst/>
          </a:prstGeom>
          <a:solidFill>
            <a:srgbClr val="121F38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-1463040" y="4572000"/>
            <a:ext cx="3840480" cy="3840480"/>
          </a:xfrm>
          <a:prstGeom prst="ellipse">
            <a:avLst/>
          </a:prstGeom>
          <a:solidFill>
            <a:srgbClr val="121F38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4" name="Text 2"/>
          <p:cNvSpPr/>
          <p:nvPr/>
        </p:nvSpPr>
        <p:spPr>
          <a:xfrm>
            <a:off x="822960" y="1554480"/>
            <a:ext cx="9144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5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ICAI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822960" y="1965960"/>
            <a:ext cx="1024128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Mutual Funds: Beyond SIPs</a:t>
            </a:r>
            <a:endParaRPr lang="en-US" sz="4600" dirty="0"/>
          </a:p>
        </p:txBody>
      </p:sp>
      <p:sp>
        <p:nvSpPr>
          <p:cNvPr id="6" name="Text 4"/>
          <p:cNvSpPr/>
          <p:nvPr/>
        </p:nvSpPr>
        <p:spPr>
          <a:xfrm>
            <a:off x="822960" y="297180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i="1" dirty="0">
                <a:solidFill>
                  <a:srgbClr val="D7E3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Opportunities, Risks &amp; Strategy in Today's Market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868680" y="3794760"/>
            <a:ext cx="2194560" cy="0"/>
          </a:xfrm>
          <a:prstGeom prst="line">
            <a:avLst/>
          </a:prstGeom>
          <a:noFill/>
          <a:ln w="25400">
            <a:solidFill>
              <a:srgbClr val="C9A227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8" name="Text 6"/>
          <p:cNvSpPr/>
          <p:nvPr/>
        </p:nvSpPr>
        <p:spPr>
          <a:xfrm>
            <a:off x="822960" y="4023360"/>
            <a:ext cx="8961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822960" y="5029200"/>
            <a:ext cx="566928" cy="566928"/>
          </a:xfrm>
          <a:prstGeom prst="ellipse">
            <a:avLst/>
          </a:prstGeom>
          <a:solidFill>
            <a:srgbClr val="121F38"/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10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6031" y="5182271"/>
            <a:ext cx="260787" cy="260787"/>
          </a:xfrm>
          <a:prstGeom prst="rect">
            <a:avLst/>
          </a:prstGeom>
        </p:spPr>
      </p:pic>
      <p:sp>
        <p:nvSpPr>
          <p:cNvPr id="11" name="Text 8"/>
          <p:cNvSpPr/>
          <p:nvPr/>
        </p:nvSpPr>
        <p:spPr>
          <a:xfrm>
            <a:off x="1554480" y="5120640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D7E3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July 2026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686800" y="3840480"/>
            <a:ext cx="5029200" cy="5029200"/>
          </a:xfrm>
          <a:prstGeom prst="ellipse">
            <a:avLst/>
          </a:prstGeom>
          <a:solidFill>
            <a:srgbClr val="121F38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3" name="Text 1"/>
          <p:cNvSpPr/>
          <p:nvPr/>
        </p:nvSpPr>
        <p:spPr>
          <a:xfrm>
            <a:off x="822960" y="246888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300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TWO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822960" y="2834640"/>
            <a:ext cx="91440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Today's Market: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822960" y="3474720"/>
            <a:ext cx="100584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C9A2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Opportunities, Risks &amp; Strategy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822960" y="4251960"/>
            <a:ext cx="8686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i="1" dirty="0">
                <a:solidFill>
                  <a:srgbClr val="D7E3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Reading the current cycle with a professional, unemotional lens.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457200" y="6473952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D7E3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ICAI  |  Mutual Funds Beyond SIPs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11274552" y="6473952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D7E3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READING THE CYCLE — I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13232"/>
            <a:ext cx="110642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200" b="1" dirty="0">
                <a:solidFill>
                  <a:srgbClr val="1B2A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Opportunities in Today's Market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548640" y="1737360"/>
            <a:ext cx="5349240" cy="1600200"/>
          </a:xfrm>
          <a:prstGeom prst="roundRect">
            <a:avLst>
              <a:gd name="adj" fmla="val 4571"/>
            </a:avLst>
          </a:prstGeom>
          <a:solidFill>
            <a:srgbClr val="EEF3F9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5" name="Shape 3"/>
          <p:cNvSpPr/>
          <p:nvPr/>
        </p:nvSpPr>
        <p:spPr>
          <a:xfrm>
            <a:off x="749808" y="1938528"/>
            <a:ext cx="548640" cy="548640"/>
          </a:xfrm>
          <a:prstGeom prst="ellipse">
            <a:avLst/>
          </a:prstGeom>
          <a:solidFill>
            <a:srgbClr val="1E7A4C"/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7941" y="2086661"/>
            <a:ext cx="252374" cy="25237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463040" y="1874520"/>
            <a:ext cx="4251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Deepening retail participation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1463040" y="2304288"/>
            <a:ext cx="42062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B6B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Record SIP flows (₹32,087 cr in Mar 2026) signal a structurally larger, stickier domestic investor base</a:t>
            </a:r>
            <a:endParaRPr lang="en-US" sz="1100" dirty="0"/>
          </a:p>
        </p:txBody>
      </p:sp>
      <p:sp>
        <p:nvSpPr>
          <p:cNvPr id="9" name="Shape 6"/>
          <p:cNvSpPr/>
          <p:nvPr/>
        </p:nvSpPr>
        <p:spPr>
          <a:xfrm>
            <a:off x="6263640" y="1737360"/>
            <a:ext cx="5349240" cy="1600200"/>
          </a:xfrm>
          <a:prstGeom prst="roundRect">
            <a:avLst>
              <a:gd name="adj" fmla="val 4571"/>
            </a:avLst>
          </a:prstGeom>
          <a:solidFill>
            <a:srgbClr val="EEF3F9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0" name="Shape 7"/>
          <p:cNvSpPr/>
          <p:nvPr/>
        </p:nvSpPr>
        <p:spPr>
          <a:xfrm>
            <a:off x="6464808" y="1938528"/>
            <a:ext cx="548640" cy="548640"/>
          </a:xfrm>
          <a:prstGeom prst="ellipse">
            <a:avLst/>
          </a:prstGeom>
          <a:solidFill>
            <a:srgbClr val="1E7A4C"/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12941" y="2086661"/>
            <a:ext cx="252374" cy="252374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7178040" y="1874520"/>
            <a:ext cx="4251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 depth</a:t>
            </a:r>
            <a:endParaRPr lang="en-US" sz="1400" dirty="0"/>
          </a:p>
        </p:txBody>
      </p:sp>
      <p:sp>
        <p:nvSpPr>
          <p:cNvPr id="13" name="Text 9"/>
          <p:cNvSpPr/>
          <p:nvPr/>
        </p:nvSpPr>
        <p:spPr>
          <a:xfrm>
            <a:off x="7178040" y="2304288"/>
            <a:ext cx="42062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B6B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Index funds, factor/smart-beta, international, sector and multi-asset options let portfolios be built with precision, not guesswork</a:t>
            </a:r>
            <a:endParaRPr lang="en-US" sz="1100" dirty="0"/>
          </a:p>
        </p:txBody>
      </p:sp>
      <p:sp>
        <p:nvSpPr>
          <p:cNvPr id="14" name="Shape 10"/>
          <p:cNvSpPr/>
          <p:nvPr/>
        </p:nvSpPr>
        <p:spPr>
          <a:xfrm>
            <a:off x="548640" y="3657600"/>
            <a:ext cx="5349240" cy="1600200"/>
          </a:xfrm>
          <a:prstGeom prst="roundRect">
            <a:avLst>
              <a:gd name="adj" fmla="val 4571"/>
            </a:avLst>
          </a:prstGeom>
          <a:solidFill>
            <a:srgbClr val="EEF3F9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5" name="Shape 11"/>
          <p:cNvSpPr/>
          <p:nvPr/>
        </p:nvSpPr>
        <p:spPr>
          <a:xfrm>
            <a:off x="749808" y="3858768"/>
            <a:ext cx="548640" cy="548640"/>
          </a:xfrm>
          <a:prstGeom prst="ellipse">
            <a:avLst/>
          </a:prstGeom>
          <a:solidFill>
            <a:srgbClr val="1E7A4C"/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16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97941" y="4006901"/>
            <a:ext cx="252374" cy="252374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463040" y="3794760"/>
            <a:ext cx="4251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Rising financial literacy</a:t>
            </a:r>
            <a:endParaRPr lang="en-US" sz="1400" dirty="0"/>
          </a:p>
        </p:txBody>
      </p:sp>
      <p:sp>
        <p:nvSpPr>
          <p:cNvPr id="18" name="Text 13"/>
          <p:cNvSpPr/>
          <p:nvPr/>
        </p:nvSpPr>
        <p:spPr>
          <a:xfrm>
            <a:off x="1463040" y="4224528"/>
            <a:ext cx="42062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B6B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Investors and clients are asking sharper questions — a genuine advisory opportunity for CAs who stay current</a:t>
            </a:r>
            <a:endParaRPr lang="en-US" sz="1100" dirty="0"/>
          </a:p>
        </p:txBody>
      </p:sp>
      <p:sp>
        <p:nvSpPr>
          <p:cNvPr id="19" name="Shape 14"/>
          <p:cNvSpPr/>
          <p:nvPr/>
        </p:nvSpPr>
        <p:spPr>
          <a:xfrm>
            <a:off x="6263640" y="3657600"/>
            <a:ext cx="5349240" cy="1600200"/>
          </a:xfrm>
          <a:prstGeom prst="roundRect">
            <a:avLst>
              <a:gd name="adj" fmla="val 4571"/>
            </a:avLst>
          </a:prstGeom>
          <a:solidFill>
            <a:srgbClr val="EEF3F9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0" name="Shape 15"/>
          <p:cNvSpPr/>
          <p:nvPr/>
        </p:nvSpPr>
        <p:spPr>
          <a:xfrm>
            <a:off x="6464808" y="3858768"/>
            <a:ext cx="548640" cy="548640"/>
          </a:xfrm>
          <a:prstGeom prst="ellipse">
            <a:avLst/>
          </a:prstGeom>
          <a:solidFill>
            <a:srgbClr val="1E7A4C"/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21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12941" y="4006901"/>
            <a:ext cx="252374" cy="252374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7178040" y="3794760"/>
            <a:ext cx="4251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Direct plans &amp; platforms</a:t>
            </a:r>
            <a:endParaRPr lang="en-US" sz="1400" dirty="0"/>
          </a:p>
        </p:txBody>
      </p:sp>
      <p:sp>
        <p:nvSpPr>
          <p:cNvPr id="23" name="Text 17"/>
          <p:cNvSpPr/>
          <p:nvPr/>
        </p:nvSpPr>
        <p:spPr>
          <a:xfrm>
            <a:off x="7178040" y="4224528"/>
            <a:ext cx="42062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B6B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Lower expense ratios and easier access widen the addressable base for goal-based investing</a:t>
            </a:r>
            <a:endParaRPr lang="en-US" sz="1100" dirty="0"/>
          </a:p>
        </p:txBody>
      </p:sp>
      <p:sp>
        <p:nvSpPr>
          <p:cNvPr id="24" name="Text 18"/>
          <p:cNvSpPr/>
          <p:nvPr/>
        </p:nvSpPr>
        <p:spPr>
          <a:xfrm>
            <a:off x="457200" y="6473952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5B6B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ICAI  |  Mutual Funds Beyond SIPs</a:t>
            </a:r>
            <a:endParaRPr lang="en-US" sz="900" dirty="0"/>
          </a:p>
        </p:txBody>
      </p:sp>
      <p:sp>
        <p:nvSpPr>
          <p:cNvPr id="25" name="Text 19"/>
          <p:cNvSpPr/>
          <p:nvPr/>
        </p:nvSpPr>
        <p:spPr>
          <a:xfrm>
            <a:off x="11274552" y="6473952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B6B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READING THE CYCLE — II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13232"/>
            <a:ext cx="110642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200" b="1" dirty="0">
                <a:solidFill>
                  <a:srgbClr val="1B2A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Risks to Watch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548640" y="1737360"/>
            <a:ext cx="5349240" cy="1600200"/>
          </a:xfrm>
          <a:prstGeom prst="roundRect">
            <a:avLst>
              <a:gd name="adj" fmla="val 4571"/>
            </a:avLst>
          </a:prstGeom>
          <a:solidFill>
            <a:srgbClr val="1B2A4A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5" name="Shape 3"/>
          <p:cNvSpPr/>
          <p:nvPr/>
        </p:nvSpPr>
        <p:spPr>
          <a:xfrm>
            <a:off x="749808" y="1938528"/>
            <a:ext cx="548640" cy="548640"/>
          </a:xfrm>
          <a:prstGeom prst="ellipse">
            <a:avLst/>
          </a:prstGeom>
          <a:solidFill>
            <a:srgbClr val="B23A32"/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7941" y="2086661"/>
            <a:ext cx="252374" cy="25237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463040" y="1874520"/>
            <a:ext cx="4251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Valuation &amp; volatility risk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1463040" y="2304288"/>
            <a:ext cx="42062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D7E3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Elevated valuations in pockets of mid/small-cap mean higher drawdown risk on the next correction</a:t>
            </a:r>
            <a:endParaRPr lang="en-US" sz="1100" dirty="0"/>
          </a:p>
        </p:txBody>
      </p:sp>
      <p:sp>
        <p:nvSpPr>
          <p:cNvPr id="9" name="Shape 6"/>
          <p:cNvSpPr/>
          <p:nvPr/>
        </p:nvSpPr>
        <p:spPr>
          <a:xfrm>
            <a:off x="6263640" y="1737360"/>
            <a:ext cx="5349240" cy="1600200"/>
          </a:xfrm>
          <a:prstGeom prst="roundRect">
            <a:avLst>
              <a:gd name="adj" fmla="val 4571"/>
            </a:avLst>
          </a:prstGeom>
          <a:solidFill>
            <a:srgbClr val="1B2A4A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0" name="Shape 7"/>
          <p:cNvSpPr/>
          <p:nvPr/>
        </p:nvSpPr>
        <p:spPr>
          <a:xfrm>
            <a:off x="6464808" y="1938528"/>
            <a:ext cx="548640" cy="548640"/>
          </a:xfrm>
          <a:prstGeom prst="ellipse">
            <a:avLst/>
          </a:prstGeom>
          <a:solidFill>
            <a:srgbClr val="B23A32"/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12941" y="2086661"/>
            <a:ext cx="252374" cy="252374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7178040" y="1874520"/>
            <a:ext cx="4251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Chasing recent winners</a:t>
            </a:r>
            <a:endParaRPr lang="en-US" sz="1400" dirty="0"/>
          </a:p>
        </p:txBody>
      </p:sp>
      <p:sp>
        <p:nvSpPr>
          <p:cNvPr id="13" name="Text 9"/>
          <p:cNvSpPr/>
          <p:nvPr/>
        </p:nvSpPr>
        <p:spPr>
          <a:xfrm>
            <a:off x="7178040" y="2304288"/>
            <a:ext cx="42062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D7E3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Sectoral/thematic flows often peak near the top of a cycle — performance-chasing behaviour remains common</a:t>
            </a:r>
            <a:endParaRPr lang="en-US" sz="1100" dirty="0"/>
          </a:p>
        </p:txBody>
      </p:sp>
      <p:sp>
        <p:nvSpPr>
          <p:cNvPr id="14" name="Shape 10"/>
          <p:cNvSpPr/>
          <p:nvPr/>
        </p:nvSpPr>
        <p:spPr>
          <a:xfrm>
            <a:off x="548640" y="3657600"/>
            <a:ext cx="5349240" cy="1600200"/>
          </a:xfrm>
          <a:prstGeom prst="roundRect">
            <a:avLst>
              <a:gd name="adj" fmla="val 4571"/>
            </a:avLst>
          </a:prstGeom>
          <a:solidFill>
            <a:srgbClr val="1B2A4A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5" name="Shape 11"/>
          <p:cNvSpPr/>
          <p:nvPr/>
        </p:nvSpPr>
        <p:spPr>
          <a:xfrm>
            <a:off x="749808" y="3858768"/>
            <a:ext cx="548640" cy="548640"/>
          </a:xfrm>
          <a:prstGeom prst="ellipse">
            <a:avLst/>
          </a:prstGeom>
          <a:solidFill>
            <a:srgbClr val="B23A32"/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16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7941" y="4006901"/>
            <a:ext cx="252374" cy="252374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463040" y="3794760"/>
            <a:ext cx="4251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Advice quality &amp; mis-selling</a:t>
            </a:r>
            <a:endParaRPr lang="en-US" sz="1400" dirty="0"/>
          </a:p>
        </p:txBody>
      </p:sp>
      <p:sp>
        <p:nvSpPr>
          <p:cNvPr id="18" name="Text 13"/>
          <p:cNvSpPr/>
          <p:nvPr/>
        </p:nvSpPr>
        <p:spPr>
          <a:xfrm>
            <a:off x="1463040" y="4224528"/>
            <a:ext cx="42062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D7E3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Rapid retail growth outpaces investor understanding; suitability and disclosure gaps are a real supervisory concern</a:t>
            </a:r>
            <a:endParaRPr lang="en-US" sz="1100" dirty="0"/>
          </a:p>
        </p:txBody>
      </p:sp>
      <p:sp>
        <p:nvSpPr>
          <p:cNvPr id="19" name="Shape 14"/>
          <p:cNvSpPr/>
          <p:nvPr/>
        </p:nvSpPr>
        <p:spPr>
          <a:xfrm>
            <a:off x="6263640" y="3657600"/>
            <a:ext cx="5349240" cy="1600200"/>
          </a:xfrm>
          <a:prstGeom prst="roundRect">
            <a:avLst>
              <a:gd name="adj" fmla="val 4571"/>
            </a:avLst>
          </a:prstGeom>
          <a:solidFill>
            <a:srgbClr val="1B2A4A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0" name="Shape 15"/>
          <p:cNvSpPr/>
          <p:nvPr/>
        </p:nvSpPr>
        <p:spPr>
          <a:xfrm>
            <a:off x="6464808" y="3858768"/>
            <a:ext cx="548640" cy="548640"/>
          </a:xfrm>
          <a:prstGeom prst="ellipse">
            <a:avLst/>
          </a:prstGeom>
          <a:solidFill>
            <a:srgbClr val="B23A32"/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21" name="Image 3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12941" y="4006901"/>
            <a:ext cx="252374" cy="252374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7178040" y="3794760"/>
            <a:ext cx="4251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Liquidity &amp; concentration in debt</a:t>
            </a:r>
            <a:endParaRPr lang="en-US" sz="1400" dirty="0"/>
          </a:p>
        </p:txBody>
      </p:sp>
      <p:sp>
        <p:nvSpPr>
          <p:cNvPr id="23" name="Text 17"/>
          <p:cNvSpPr/>
          <p:nvPr/>
        </p:nvSpPr>
        <p:spPr>
          <a:xfrm>
            <a:off x="7178040" y="4224528"/>
            <a:ext cx="42062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D7E3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Credit events in debt schemes remind that “safe” categories still carry issuer and liquidity risk</a:t>
            </a:r>
            <a:endParaRPr lang="en-US" sz="1100" dirty="0"/>
          </a:p>
        </p:txBody>
      </p:sp>
      <p:sp>
        <p:nvSpPr>
          <p:cNvPr id="24" name="Text 18"/>
          <p:cNvSpPr/>
          <p:nvPr/>
        </p:nvSpPr>
        <p:spPr>
          <a:xfrm>
            <a:off x="457200" y="6473952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5B6B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ICAI  |  Mutual Funds Beyond SIPs</a:t>
            </a:r>
            <a:endParaRPr lang="en-US" sz="900" dirty="0"/>
          </a:p>
        </p:txBody>
      </p:sp>
      <p:sp>
        <p:nvSpPr>
          <p:cNvPr id="25" name="Text 19"/>
          <p:cNvSpPr/>
          <p:nvPr/>
        </p:nvSpPr>
        <p:spPr>
          <a:xfrm>
            <a:off x="11274552" y="6473952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B6B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THE CA IN THE ROOM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13232"/>
            <a:ext cx="110642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200" b="1" dirty="0">
                <a:solidFill>
                  <a:srgbClr val="1B2A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Taxation Snapshot — FY 2026-27</a:t>
            </a:r>
            <a:endParaRPr lang="en-US" sz="3200" dirty="0"/>
          </a:p>
        </p:txBody>
      </p:sp>
      <p:graphicFrame>
        <p:nvGraphicFramePr>
          <p:cNvPr id="1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645920"/>
          <a:ext cx="11064240" cy="3063240"/>
        </p:xfrm>
        <a:graphic>
          <a:graphicData uri="http://schemas.openxmlformats.org/drawingml/2006/table">
            <a:tbl>
              <a:tblPr/>
              <a:tblGrid>
                <a:gridCol w="3291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774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918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29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Fund Type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Holding for LTCG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STCG Rate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LTCG Rate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B2A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Equity-oriented (≥65% equity)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B2A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&gt; 12 months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B2A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20% (Sec 111A)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B2A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12.5% above ₹1.25L exemption (Sec 112A)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B2A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Debt funds (bought on/after 1 Apr 2023)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B2A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 LTCG status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B2A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Slab rate always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B2A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Not applicable — always slab rate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B2A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Debt funds (bought before 1 Apr 2023)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B2A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&gt; 24 months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B2A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Slab rate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B2A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12.5%, no indexation (grandfathered)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B2A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Hybrid / International / Gold FoF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B2A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Depends on equity %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B2A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Varies by category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B2A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Check equity allocation before advising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Shape 2"/>
          <p:cNvSpPr/>
          <p:nvPr/>
        </p:nvSpPr>
        <p:spPr>
          <a:xfrm>
            <a:off x="548640" y="5257800"/>
            <a:ext cx="11064240" cy="822960"/>
          </a:xfrm>
          <a:prstGeom prst="roundRect">
            <a:avLst>
              <a:gd name="adj" fmla="val 6667"/>
            </a:avLst>
          </a:prstGeom>
          <a:solidFill>
            <a:srgbClr val="EEF3F9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6" name="Text 3"/>
          <p:cNvSpPr/>
          <p:nvPr/>
        </p:nvSpPr>
        <p:spPr>
          <a:xfrm>
            <a:off x="822960" y="5394960"/>
            <a:ext cx="10515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changes in Budget 2025 or Budget 2026. </a:t>
            </a:r>
            <a:r>
              <a:rPr lang="en-US" sz="1150" dirty="0">
                <a:solidFill>
                  <a:srgbClr val="5B6B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Indexation is fully removed across MF categories. Switching schemes = redemption = a taxable event, even without a cash withdrawal.</a:t>
            </a:r>
            <a:endParaRPr lang="en-US" sz="1150" dirty="0"/>
          </a:p>
        </p:txBody>
      </p:sp>
      <p:sp>
        <p:nvSpPr>
          <p:cNvPr id="7" name="Text 4"/>
          <p:cNvSpPr/>
          <p:nvPr/>
        </p:nvSpPr>
        <p:spPr>
          <a:xfrm>
            <a:off x="457200" y="6473952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5B6B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ICAI  |  Mutual Funds Beyond SIPs</a:t>
            </a:r>
            <a:endParaRPr lang="en-US" sz="900" dirty="0"/>
          </a:p>
        </p:txBody>
      </p:sp>
      <p:sp>
        <p:nvSpPr>
          <p:cNvPr id="8" name="Text 5"/>
          <p:cNvSpPr/>
          <p:nvPr/>
        </p:nvSpPr>
        <p:spPr>
          <a:xfrm>
            <a:off x="11274552" y="6473952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B6B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BRINGING IT TOGETHER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13232"/>
            <a:ext cx="110642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200" b="1" dirty="0">
                <a:solidFill>
                  <a:srgbClr val="1B2A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 Simple Strategy Framework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548640" y="1783080"/>
            <a:ext cx="566928" cy="566928"/>
          </a:xfrm>
          <a:prstGeom prst="ellipse">
            <a:avLst/>
          </a:prstGeom>
          <a:solidFill>
            <a:srgbClr val="1B2A4A"/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1711" y="1936151"/>
            <a:ext cx="260787" cy="260787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325880" y="1764792"/>
            <a:ext cx="30175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Define the Goal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4480560" y="1764792"/>
            <a:ext cx="7086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5B6B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Time horizon, liquidity need and purpose — retirement, education, a near-term purchase</a:t>
            </a:r>
            <a:endParaRPr lang="en-US" sz="1200" dirty="0"/>
          </a:p>
        </p:txBody>
      </p:sp>
      <p:sp>
        <p:nvSpPr>
          <p:cNvPr id="8" name="Shape 5"/>
          <p:cNvSpPr/>
          <p:nvPr/>
        </p:nvSpPr>
        <p:spPr>
          <a:xfrm>
            <a:off x="832104" y="2350008"/>
            <a:ext cx="0" cy="274320"/>
          </a:xfrm>
          <a:prstGeom prst="line">
            <a:avLst/>
          </a:prstGeom>
          <a:noFill/>
          <a:ln w="19050">
            <a:solidFill>
              <a:srgbClr val="D7E3F0"/>
            </a:solidFill>
            <a:prstDash val="dash"/>
          </a:ln>
        </p:spPr>
        <p:txBody>
          <a:bodyPr/>
          <a:lstStyle/>
          <a:p>
            <a:endParaRPr lang="en-IN"/>
          </a:p>
        </p:txBody>
      </p:sp>
      <p:sp>
        <p:nvSpPr>
          <p:cNvPr id="9" name="Shape 6"/>
          <p:cNvSpPr/>
          <p:nvPr/>
        </p:nvSpPr>
        <p:spPr>
          <a:xfrm>
            <a:off x="548640" y="2624328"/>
            <a:ext cx="566928" cy="566928"/>
          </a:xfrm>
          <a:prstGeom prst="ellipse">
            <a:avLst/>
          </a:prstGeom>
          <a:solidFill>
            <a:srgbClr val="C9A227"/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1711" y="2777399"/>
            <a:ext cx="260787" cy="260787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1325880" y="2606040"/>
            <a:ext cx="30175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Set Asset Allocation</a:t>
            </a:r>
            <a:endParaRPr lang="en-US" sz="1400" dirty="0"/>
          </a:p>
        </p:txBody>
      </p:sp>
      <p:sp>
        <p:nvSpPr>
          <p:cNvPr id="12" name="Text 8"/>
          <p:cNvSpPr/>
          <p:nvPr/>
        </p:nvSpPr>
        <p:spPr>
          <a:xfrm>
            <a:off x="4480560" y="2606040"/>
            <a:ext cx="7086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5B6B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Equity : Debt : Gold mix driven by horizon and risk appetite, not by last year's top performer</a:t>
            </a:r>
            <a:endParaRPr lang="en-US" sz="1200" dirty="0"/>
          </a:p>
        </p:txBody>
      </p:sp>
      <p:sp>
        <p:nvSpPr>
          <p:cNvPr id="13" name="Shape 9"/>
          <p:cNvSpPr/>
          <p:nvPr/>
        </p:nvSpPr>
        <p:spPr>
          <a:xfrm>
            <a:off x="832104" y="3191256"/>
            <a:ext cx="0" cy="274320"/>
          </a:xfrm>
          <a:prstGeom prst="line">
            <a:avLst/>
          </a:prstGeom>
          <a:noFill/>
          <a:ln w="19050">
            <a:solidFill>
              <a:srgbClr val="D7E3F0"/>
            </a:solidFill>
            <a:prstDash val="dash"/>
          </a:ln>
        </p:spPr>
        <p:txBody>
          <a:bodyPr/>
          <a:lstStyle/>
          <a:p>
            <a:endParaRPr lang="en-IN"/>
          </a:p>
        </p:txBody>
      </p:sp>
      <p:sp>
        <p:nvSpPr>
          <p:cNvPr id="14" name="Shape 10"/>
          <p:cNvSpPr/>
          <p:nvPr/>
        </p:nvSpPr>
        <p:spPr>
          <a:xfrm>
            <a:off x="548640" y="3465576"/>
            <a:ext cx="566928" cy="566928"/>
          </a:xfrm>
          <a:prstGeom prst="ellipse">
            <a:avLst/>
          </a:prstGeom>
          <a:solidFill>
            <a:srgbClr val="1B2A4A"/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15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1711" y="3618647"/>
            <a:ext cx="260787" cy="260787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1325880" y="3447288"/>
            <a:ext cx="30175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Choose the Right Route</a:t>
            </a:r>
            <a:endParaRPr lang="en-US" sz="1400" dirty="0"/>
          </a:p>
        </p:txBody>
      </p:sp>
      <p:sp>
        <p:nvSpPr>
          <p:cNvPr id="17" name="Text 12"/>
          <p:cNvSpPr/>
          <p:nvPr/>
        </p:nvSpPr>
        <p:spPr>
          <a:xfrm>
            <a:off x="4480560" y="3447288"/>
            <a:ext cx="7086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5B6B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SIP for fresh savings, STP for lumpsum deployment, SWP for drawdown — match the tool to the cash flow</a:t>
            </a:r>
            <a:endParaRPr lang="en-US" sz="1200" dirty="0"/>
          </a:p>
        </p:txBody>
      </p:sp>
      <p:sp>
        <p:nvSpPr>
          <p:cNvPr id="18" name="Shape 13"/>
          <p:cNvSpPr/>
          <p:nvPr/>
        </p:nvSpPr>
        <p:spPr>
          <a:xfrm>
            <a:off x="832104" y="4032504"/>
            <a:ext cx="0" cy="274320"/>
          </a:xfrm>
          <a:prstGeom prst="line">
            <a:avLst/>
          </a:prstGeom>
          <a:noFill/>
          <a:ln w="19050">
            <a:solidFill>
              <a:srgbClr val="D7E3F0"/>
            </a:solidFill>
            <a:prstDash val="dash"/>
          </a:ln>
        </p:spPr>
        <p:txBody>
          <a:bodyPr/>
          <a:lstStyle/>
          <a:p>
            <a:endParaRPr lang="en-IN"/>
          </a:p>
        </p:txBody>
      </p:sp>
      <p:sp>
        <p:nvSpPr>
          <p:cNvPr id="19" name="Shape 14"/>
          <p:cNvSpPr/>
          <p:nvPr/>
        </p:nvSpPr>
        <p:spPr>
          <a:xfrm>
            <a:off x="548640" y="4306824"/>
            <a:ext cx="566928" cy="566928"/>
          </a:xfrm>
          <a:prstGeom prst="ellipse">
            <a:avLst/>
          </a:prstGeom>
          <a:solidFill>
            <a:srgbClr val="C9A227"/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20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01711" y="4459895"/>
            <a:ext cx="260787" cy="260787"/>
          </a:xfrm>
          <a:prstGeom prst="rect">
            <a:avLst/>
          </a:prstGeom>
        </p:spPr>
      </p:pic>
      <p:sp>
        <p:nvSpPr>
          <p:cNvPr id="21" name="Text 15"/>
          <p:cNvSpPr/>
          <p:nvPr/>
        </p:nvSpPr>
        <p:spPr>
          <a:xfrm>
            <a:off x="1325880" y="4288536"/>
            <a:ext cx="30175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Plan the Tax Impact</a:t>
            </a:r>
            <a:endParaRPr lang="en-US" sz="1400" dirty="0"/>
          </a:p>
        </p:txBody>
      </p:sp>
      <p:sp>
        <p:nvSpPr>
          <p:cNvPr id="22" name="Text 16"/>
          <p:cNvSpPr/>
          <p:nvPr/>
        </p:nvSpPr>
        <p:spPr>
          <a:xfrm>
            <a:off x="4480560" y="4288536"/>
            <a:ext cx="7086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5B6B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Holding periods, exemption limits, and switch-triggered gains — decide with post-tax returns in mind</a:t>
            </a:r>
            <a:endParaRPr lang="en-US" sz="1200" dirty="0"/>
          </a:p>
        </p:txBody>
      </p:sp>
      <p:sp>
        <p:nvSpPr>
          <p:cNvPr id="23" name="Shape 17"/>
          <p:cNvSpPr/>
          <p:nvPr/>
        </p:nvSpPr>
        <p:spPr>
          <a:xfrm>
            <a:off x="832104" y="4873752"/>
            <a:ext cx="0" cy="274320"/>
          </a:xfrm>
          <a:prstGeom prst="line">
            <a:avLst/>
          </a:prstGeom>
          <a:noFill/>
          <a:ln w="19050">
            <a:solidFill>
              <a:srgbClr val="D7E3F0"/>
            </a:solidFill>
            <a:prstDash val="dash"/>
          </a:ln>
        </p:spPr>
        <p:txBody>
          <a:bodyPr/>
          <a:lstStyle/>
          <a:p>
            <a:endParaRPr lang="en-IN"/>
          </a:p>
        </p:txBody>
      </p:sp>
      <p:sp>
        <p:nvSpPr>
          <p:cNvPr id="24" name="Shape 18"/>
          <p:cNvSpPr/>
          <p:nvPr/>
        </p:nvSpPr>
        <p:spPr>
          <a:xfrm>
            <a:off x="548640" y="5148072"/>
            <a:ext cx="566928" cy="566928"/>
          </a:xfrm>
          <a:prstGeom prst="ellipse">
            <a:avLst/>
          </a:prstGeom>
          <a:solidFill>
            <a:srgbClr val="1B2A4A"/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25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01711" y="5301143"/>
            <a:ext cx="260787" cy="260787"/>
          </a:xfrm>
          <a:prstGeom prst="rect">
            <a:avLst/>
          </a:prstGeom>
        </p:spPr>
      </p:pic>
      <p:sp>
        <p:nvSpPr>
          <p:cNvPr id="26" name="Text 19"/>
          <p:cNvSpPr/>
          <p:nvPr/>
        </p:nvSpPr>
        <p:spPr>
          <a:xfrm>
            <a:off x="1325880" y="5129784"/>
            <a:ext cx="30175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Review, Don't Churn</a:t>
            </a:r>
            <a:endParaRPr lang="en-US" sz="1400" dirty="0"/>
          </a:p>
        </p:txBody>
      </p:sp>
      <p:sp>
        <p:nvSpPr>
          <p:cNvPr id="27" name="Text 20"/>
          <p:cNvSpPr/>
          <p:nvPr/>
        </p:nvSpPr>
        <p:spPr>
          <a:xfrm>
            <a:off x="4480560" y="5129784"/>
            <a:ext cx="7086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5B6B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Rebalance on drift from target allocation, not on short-term noise or recent fund performance</a:t>
            </a:r>
            <a:endParaRPr lang="en-US" sz="1200" dirty="0"/>
          </a:p>
        </p:txBody>
      </p:sp>
      <p:sp>
        <p:nvSpPr>
          <p:cNvPr id="28" name="Text 21"/>
          <p:cNvSpPr/>
          <p:nvPr/>
        </p:nvSpPr>
        <p:spPr>
          <a:xfrm>
            <a:off x="457200" y="6473952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5B6B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ICAI  |  Mutual Funds Beyond SIPs</a:t>
            </a:r>
            <a:endParaRPr lang="en-US" sz="900" dirty="0"/>
          </a:p>
        </p:txBody>
      </p:sp>
      <p:sp>
        <p:nvSpPr>
          <p:cNvPr id="29" name="Text 22"/>
          <p:cNvSpPr/>
          <p:nvPr/>
        </p:nvSpPr>
        <p:spPr>
          <a:xfrm>
            <a:off x="11274552" y="6473952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B6B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CLOSING THE LOOP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13232"/>
            <a:ext cx="110642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CA's Role as Trusted Advisor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548640" y="2103120"/>
            <a:ext cx="2606040" cy="2743200"/>
          </a:xfrm>
          <a:prstGeom prst="roundRect">
            <a:avLst>
              <a:gd name="adj" fmla="val 2807"/>
            </a:avLst>
          </a:prstGeom>
          <a:solidFill>
            <a:srgbClr val="121F38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5" name="Shape 3"/>
          <p:cNvSpPr/>
          <p:nvPr/>
        </p:nvSpPr>
        <p:spPr>
          <a:xfrm>
            <a:off x="1554480" y="2377440"/>
            <a:ext cx="594360" cy="594360"/>
          </a:xfrm>
          <a:prstGeom prst="ellipse">
            <a:avLst/>
          </a:prstGeom>
          <a:solidFill>
            <a:srgbClr val="C9A227"/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4957" y="2537917"/>
            <a:ext cx="273406" cy="273406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685800" y="3154680"/>
            <a:ext cx="2331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Interpreter</a:t>
            </a:r>
            <a:endParaRPr lang="en-US" sz="1450" dirty="0"/>
          </a:p>
        </p:txBody>
      </p:sp>
      <p:sp>
        <p:nvSpPr>
          <p:cNvPr id="8" name="Text 5"/>
          <p:cNvSpPr/>
          <p:nvPr/>
        </p:nvSpPr>
        <p:spPr>
          <a:xfrm>
            <a:off x="731520" y="3566160"/>
            <a:ext cx="224028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D7E3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Translate scheme documents, riskometers and factsheets into plain, decision-useful advice</a:t>
            </a:r>
            <a:endParaRPr lang="en-US" sz="1050" dirty="0"/>
          </a:p>
        </p:txBody>
      </p:sp>
      <p:sp>
        <p:nvSpPr>
          <p:cNvPr id="9" name="Shape 6"/>
          <p:cNvSpPr/>
          <p:nvPr/>
        </p:nvSpPr>
        <p:spPr>
          <a:xfrm>
            <a:off x="3429000" y="2103120"/>
            <a:ext cx="2606040" cy="2743200"/>
          </a:xfrm>
          <a:prstGeom prst="roundRect">
            <a:avLst>
              <a:gd name="adj" fmla="val 2807"/>
            </a:avLst>
          </a:prstGeom>
          <a:solidFill>
            <a:srgbClr val="121F38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0" name="Shape 7"/>
          <p:cNvSpPr/>
          <p:nvPr/>
        </p:nvSpPr>
        <p:spPr>
          <a:xfrm>
            <a:off x="4434840" y="2377440"/>
            <a:ext cx="594360" cy="594360"/>
          </a:xfrm>
          <a:prstGeom prst="ellipse">
            <a:avLst/>
          </a:prstGeom>
          <a:solidFill>
            <a:srgbClr val="C9A227"/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95317" y="2537917"/>
            <a:ext cx="273406" cy="273406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3566160" y="3154680"/>
            <a:ext cx="2331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Tax Optimiser</a:t>
            </a:r>
            <a:endParaRPr lang="en-US" sz="1450" dirty="0"/>
          </a:p>
        </p:txBody>
      </p:sp>
      <p:sp>
        <p:nvSpPr>
          <p:cNvPr id="13" name="Text 9"/>
          <p:cNvSpPr/>
          <p:nvPr/>
        </p:nvSpPr>
        <p:spPr>
          <a:xfrm>
            <a:off x="3611880" y="3566160"/>
            <a:ext cx="224028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D7E3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Sequence redemptions and switches to manage capital gains efficiently, within the law</a:t>
            </a:r>
            <a:endParaRPr lang="en-US" sz="1050" dirty="0"/>
          </a:p>
        </p:txBody>
      </p:sp>
      <p:sp>
        <p:nvSpPr>
          <p:cNvPr id="14" name="Shape 10"/>
          <p:cNvSpPr/>
          <p:nvPr/>
        </p:nvSpPr>
        <p:spPr>
          <a:xfrm>
            <a:off x="6309360" y="2103120"/>
            <a:ext cx="2606040" cy="2743200"/>
          </a:xfrm>
          <a:prstGeom prst="roundRect">
            <a:avLst>
              <a:gd name="adj" fmla="val 2807"/>
            </a:avLst>
          </a:prstGeom>
          <a:solidFill>
            <a:srgbClr val="121F38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5" name="Shape 11"/>
          <p:cNvSpPr/>
          <p:nvPr/>
        </p:nvSpPr>
        <p:spPr>
          <a:xfrm>
            <a:off x="7315200" y="2377440"/>
            <a:ext cx="594360" cy="594360"/>
          </a:xfrm>
          <a:prstGeom prst="ellipse">
            <a:avLst/>
          </a:prstGeom>
          <a:solidFill>
            <a:srgbClr val="C9A227"/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16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75677" y="2537917"/>
            <a:ext cx="273406" cy="273406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6446520" y="3154680"/>
            <a:ext cx="2331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Filter</a:t>
            </a:r>
            <a:endParaRPr lang="en-US" sz="1450" dirty="0"/>
          </a:p>
        </p:txBody>
      </p:sp>
      <p:sp>
        <p:nvSpPr>
          <p:cNvPr id="18" name="Text 13"/>
          <p:cNvSpPr/>
          <p:nvPr/>
        </p:nvSpPr>
        <p:spPr>
          <a:xfrm>
            <a:off x="6492240" y="3566160"/>
            <a:ext cx="224028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D7E3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Flag concentration, liquidity and suitability issues before a client commits capital</a:t>
            </a:r>
            <a:endParaRPr lang="en-US" sz="1050" dirty="0"/>
          </a:p>
        </p:txBody>
      </p:sp>
      <p:sp>
        <p:nvSpPr>
          <p:cNvPr id="19" name="Shape 14"/>
          <p:cNvSpPr/>
          <p:nvPr/>
        </p:nvSpPr>
        <p:spPr>
          <a:xfrm>
            <a:off x="9189720" y="2103120"/>
            <a:ext cx="2606040" cy="2743200"/>
          </a:xfrm>
          <a:prstGeom prst="roundRect">
            <a:avLst>
              <a:gd name="adj" fmla="val 2807"/>
            </a:avLst>
          </a:prstGeom>
          <a:solidFill>
            <a:srgbClr val="121F38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0" name="Shape 15"/>
          <p:cNvSpPr/>
          <p:nvPr/>
        </p:nvSpPr>
        <p:spPr>
          <a:xfrm>
            <a:off x="10195560" y="2377440"/>
            <a:ext cx="594360" cy="594360"/>
          </a:xfrm>
          <a:prstGeom prst="ellipse">
            <a:avLst/>
          </a:prstGeom>
          <a:solidFill>
            <a:srgbClr val="C9A227"/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21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356037" y="2537917"/>
            <a:ext cx="273406" cy="273406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9326880" y="3154680"/>
            <a:ext cx="2331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 Coordinator</a:t>
            </a:r>
            <a:endParaRPr lang="en-US" sz="1450" dirty="0"/>
          </a:p>
        </p:txBody>
      </p:sp>
      <p:sp>
        <p:nvSpPr>
          <p:cNvPr id="23" name="Text 17"/>
          <p:cNvSpPr/>
          <p:nvPr/>
        </p:nvSpPr>
        <p:spPr>
          <a:xfrm>
            <a:off x="9372600" y="3566160"/>
            <a:ext cx="224028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D7E3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Connect MF strategy with the client's larger tax, estate and cash-flow picture</a:t>
            </a:r>
            <a:endParaRPr lang="en-US" sz="1050" dirty="0"/>
          </a:p>
        </p:txBody>
      </p:sp>
      <p:sp>
        <p:nvSpPr>
          <p:cNvPr id="24" name="Text 18"/>
          <p:cNvSpPr/>
          <p:nvPr/>
        </p:nvSpPr>
        <p:spPr>
          <a:xfrm>
            <a:off x="457200" y="6473952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D7E3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ICAI  |  Mutual Funds Beyond SIPs</a:t>
            </a:r>
            <a:endParaRPr lang="en-US" sz="900" dirty="0"/>
          </a:p>
        </p:txBody>
      </p:sp>
      <p:sp>
        <p:nvSpPr>
          <p:cNvPr id="25" name="Text 19"/>
          <p:cNvSpPr/>
          <p:nvPr/>
        </p:nvSpPr>
        <p:spPr>
          <a:xfrm>
            <a:off x="11274552" y="6473952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D7E3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BEFORE WE OPEN THE FLOOR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13232"/>
            <a:ext cx="110642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200" b="1" dirty="0">
                <a:solidFill>
                  <a:srgbClr val="1B2A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Key Takeaways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548640" y="1737360"/>
            <a:ext cx="457200" cy="457200"/>
          </a:xfrm>
          <a:prstGeom prst="ellipse">
            <a:avLst/>
          </a:prstGeom>
          <a:solidFill>
            <a:srgbClr val="EEF3F9"/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2084" y="1860804"/>
            <a:ext cx="210312" cy="210312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234440" y="1664208"/>
            <a:ext cx="103327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SIP is the entry point, not the whole strategy — STP and SWP solve for deployment and drawdown</a:t>
            </a:r>
            <a:endParaRPr lang="en-US" sz="1500" dirty="0"/>
          </a:p>
        </p:txBody>
      </p:sp>
      <p:sp>
        <p:nvSpPr>
          <p:cNvPr id="7" name="Shape 4"/>
          <p:cNvSpPr/>
          <p:nvPr/>
        </p:nvSpPr>
        <p:spPr>
          <a:xfrm>
            <a:off x="548640" y="2578608"/>
            <a:ext cx="457200" cy="457200"/>
          </a:xfrm>
          <a:prstGeom prst="ellipse">
            <a:avLst/>
          </a:prstGeom>
          <a:solidFill>
            <a:srgbClr val="EEF3F9"/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2084" y="2702052"/>
            <a:ext cx="210312" cy="210312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1234440" y="2505456"/>
            <a:ext cx="103327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Match the product to the goal: index funds for cost efficiency, thematic funds only with eyes open</a:t>
            </a:r>
            <a:endParaRPr lang="en-US" sz="1500" dirty="0"/>
          </a:p>
        </p:txBody>
      </p:sp>
      <p:sp>
        <p:nvSpPr>
          <p:cNvPr id="10" name="Shape 6"/>
          <p:cNvSpPr/>
          <p:nvPr/>
        </p:nvSpPr>
        <p:spPr>
          <a:xfrm>
            <a:off x="548640" y="3419856"/>
            <a:ext cx="457200" cy="457200"/>
          </a:xfrm>
          <a:prstGeom prst="ellipse">
            <a:avLst/>
          </a:prstGeom>
          <a:solidFill>
            <a:srgbClr val="EEF3F9"/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11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2084" y="3543300"/>
            <a:ext cx="210312" cy="210312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1234440" y="3346704"/>
            <a:ext cx="103327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Scale brings both opportunity and risk — retail flows are strong, but so is performance-chasing behaviour</a:t>
            </a:r>
            <a:endParaRPr lang="en-US" sz="1500" dirty="0"/>
          </a:p>
        </p:txBody>
      </p:sp>
      <p:sp>
        <p:nvSpPr>
          <p:cNvPr id="13" name="Shape 8"/>
          <p:cNvSpPr/>
          <p:nvPr/>
        </p:nvSpPr>
        <p:spPr>
          <a:xfrm>
            <a:off x="548640" y="4261104"/>
            <a:ext cx="457200" cy="457200"/>
          </a:xfrm>
          <a:prstGeom prst="ellipse">
            <a:avLst/>
          </a:prstGeom>
          <a:solidFill>
            <a:srgbClr val="EEF3F9"/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14" name="Image 3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2084" y="4384548"/>
            <a:ext cx="210312" cy="210312"/>
          </a:xfrm>
          <a:prstGeom prst="rect">
            <a:avLst/>
          </a:prstGeom>
        </p:spPr>
      </p:pic>
      <p:sp>
        <p:nvSpPr>
          <p:cNvPr id="15" name="Text 9"/>
          <p:cNvSpPr/>
          <p:nvPr/>
        </p:nvSpPr>
        <p:spPr>
          <a:xfrm>
            <a:off x="1234440" y="4187952"/>
            <a:ext cx="103327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Tax rules are stable for now (FY 2026-27), but every switch is a taxable event — plan accordingly</a:t>
            </a:r>
            <a:endParaRPr lang="en-US" sz="1500" dirty="0"/>
          </a:p>
        </p:txBody>
      </p:sp>
      <p:sp>
        <p:nvSpPr>
          <p:cNvPr id="16" name="Shape 10"/>
          <p:cNvSpPr/>
          <p:nvPr/>
        </p:nvSpPr>
        <p:spPr>
          <a:xfrm>
            <a:off x="548640" y="5102352"/>
            <a:ext cx="457200" cy="457200"/>
          </a:xfrm>
          <a:prstGeom prst="ellipse">
            <a:avLst/>
          </a:prstGeom>
          <a:solidFill>
            <a:srgbClr val="EEF3F9"/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17" name="Image 4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2084" y="5225796"/>
            <a:ext cx="210312" cy="210312"/>
          </a:xfrm>
          <a:prstGeom prst="rect">
            <a:avLst/>
          </a:prstGeom>
        </p:spPr>
      </p:pic>
      <p:sp>
        <p:nvSpPr>
          <p:cNvPr id="18" name="Text 11"/>
          <p:cNvSpPr/>
          <p:nvPr/>
        </p:nvSpPr>
        <p:spPr>
          <a:xfrm>
            <a:off x="1234440" y="5029200"/>
            <a:ext cx="103327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CA's edge is combining product knowledge with tax and goal-planning discipline</a:t>
            </a:r>
            <a:endParaRPr lang="en-US" sz="1500" dirty="0"/>
          </a:p>
        </p:txBody>
      </p:sp>
      <p:sp>
        <p:nvSpPr>
          <p:cNvPr id="19" name="Text 12"/>
          <p:cNvSpPr/>
          <p:nvPr/>
        </p:nvSpPr>
        <p:spPr>
          <a:xfrm>
            <a:off x="457200" y="6473952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5B6B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ICAI  |  Mutual Funds Beyond SIPs</a:t>
            </a:r>
            <a:endParaRPr lang="en-US" sz="900" dirty="0"/>
          </a:p>
        </p:txBody>
      </p:sp>
      <p:sp>
        <p:nvSpPr>
          <p:cNvPr id="20" name="Text 13"/>
          <p:cNvSpPr/>
          <p:nvPr/>
        </p:nvSpPr>
        <p:spPr>
          <a:xfrm>
            <a:off x="11274552" y="6473952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B6B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645920" y="-2011680"/>
            <a:ext cx="5029200" cy="5029200"/>
          </a:xfrm>
          <a:prstGeom prst="ellipse">
            <a:avLst/>
          </a:prstGeom>
          <a:solidFill>
            <a:srgbClr val="121F38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9601200" y="4114800"/>
            <a:ext cx="4572000" cy="4572000"/>
          </a:xfrm>
          <a:prstGeom prst="ellipse">
            <a:avLst/>
          </a:prstGeom>
          <a:solidFill>
            <a:srgbClr val="121F38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4" name="Text 2"/>
          <p:cNvSpPr/>
          <p:nvPr/>
        </p:nvSpPr>
        <p:spPr>
          <a:xfrm>
            <a:off x="822960" y="2468880"/>
            <a:ext cx="82296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Thank You</a:t>
            </a:r>
            <a:endParaRPr lang="en-US" sz="4600" dirty="0"/>
          </a:p>
        </p:txBody>
      </p:sp>
      <p:sp>
        <p:nvSpPr>
          <p:cNvPr id="5" name="Text 3"/>
          <p:cNvSpPr/>
          <p:nvPr/>
        </p:nvSpPr>
        <p:spPr>
          <a:xfrm>
            <a:off x="822960" y="338328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868680" y="4114800"/>
            <a:ext cx="2011680" cy="0"/>
          </a:xfrm>
          <a:prstGeom prst="line">
            <a:avLst/>
          </a:prstGeom>
          <a:noFill/>
          <a:ln w="25400">
            <a:solidFill>
              <a:srgbClr val="C9A227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7" name="Text 5"/>
          <p:cNvSpPr/>
          <p:nvPr/>
        </p:nvSpPr>
        <p:spPr>
          <a:xfrm>
            <a:off x="822960" y="4343400"/>
            <a:ext cx="8686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D7E3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Mutual Funds: Beyond SIPs  |  ICAI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457200" y="6473952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D7E3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ICAI  |  Mutual Funds Beyond SIPs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11274552" y="6473952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D7E3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ROADMAP FOR TODAY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13232"/>
            <a:ext cx="110642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200" b="1" dirty="0">
                <a:solidFill>
                  <a:srgbClr val="1B2A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We'll Cover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548640" y="1783080"/>
            <a:ext cx="5349240" cy="1417320"/>
          </a:xfrm>
          <a:prstGeom prst="roundRect">
            <a:avLst>
              <a:gd name="adj" fmla="val 5161"/>
            </a:avLst>
          </a:prstGeom>
          <a:solidFill>
            <a:srgbClr val="EEF3F9"/>
          </a:solidFill>
          <a:ln/>
          <a:effectLst>
            <a:outerShdw blurRad="76200" dist="254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5" name="Shape 3"/>
          <p:cNvSpPr/>
          <p:nvPr/>
        </p:nvSpPr>
        <p:spPr>
          <a:xfrm>
            <a:off x="777240" y="2112264"/>
            <a:ext cx="566928" cy="566928"/>
          </a:xfrm>
          <a:prstGeom prst="ellipse">
            <a:avLst/>
          </a:prstGeom>
          <a:solidFill>
            <a:srgbClr val="1B2A4A"/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0311" y="2265335"/>
            <a:ext cx="260787" cy="260787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508760" y="1965960"/>
            <a:ext cx="4160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>
              <a:buNone/>
            </a:pPr>
            <a:r>
              <a:rPr lang="en-US" sz="15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Indian MF Landscape Today</a:t>
            </a:r>
            <a:endParaRPr lang="en-US" sz="1500" dirty="0"/>
          </a:p>
        </p:txBody>
      </p:sp>
      <p:sp>
        <p:nvSpPr>
          <p:cNvPr id="8" name="Text 5"/>
          <p:cNvSpPr/>
          <p:nvPr/>
        </p:nvSpPr>
        <p:spPr>
          <a:xfrm>
            <a:off x="1508760" y="2441448"/>
            <a:ext cx="41605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5B6B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Size, growth and where the money is flowing</a:t>
            </a:r>
            <a:endParaRPr lang="en-US" sz="1150" dirty="0"/>
          </a:p>
        </p:txBody>
      </p:sp>
      <p:sp>
        <p:nvSpPr>
          <p:cNvPr id="9" name="Text 6"/>
          <p:cNvSpPr/>
          <p:nvPr/>
        </p:nvSpPr>
        <p:spPr>
          <a:xfrm>
            <a:off x="5212080" y="1892808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300" b="1" dirty="0">
                <a:solidFill>
                  <a:srgbClr val="C9A2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01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6309360" y="1783080"/>
            <a:ext cx="5349240" cy="1417320"/>
          </a:xfrm>
          <a:prstGeom prst="roundRect">
            <a:avLst>
              <a:gd name="adj" fmla="val 5161"/>
            </a:avLst>
          </a:prstGeom>
          <a:solidFill>
            <a:srgbClr val="EEF3F9"/>
          </a:solidFill>
          <a:ln/>
          <a:effectLst>
            <a:outerShdw blurRad="76200" dist="254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1" name="Shape 8"/>
          <p:cNvSpPr/>
          <p:nvPr/>
        </p:nvSpPr>
        <p:spPr>
          <a:xfrm>
            <a:off x="6537960" y="2112264"/>
            <a:ext cx="566928" cy="566928"/>
          </a:xfrm>
          <a:prstGeom prst="ellipse">
            <a:avLst/>
          </a:prstGeom>
          <a:solidFill>
            <a:srgbClr val="1B2A4A"/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91031" y="2265335"/>
            <a:ext cx="260787" cy="260787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7269480" y="1965960"/>
            <a:ext cx="4160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>
              <a:buNone/>
            </a:pPr>
            <a:r>
              <a:rPr lang="en-US" sz="15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Beyond SIPs</a:t>
            </a:r>
            <a:endParaRPr lang="en-US" sz="1500" dirty="0"/>
          </a:p>
        </p:txBody>
      </p:sp>
      <p:sp>
        <p:nvSpPr>
          <p:cNvPr id="14" name="Text 10"/>
          <p:cNvSpPr/>
          <p:nvPr/>
        </p:nvSpPr>
        <p:spPr>
          <a:xfrm>
            <a:off x="7269480" y="2441448"/>
            <a:ext cx="41605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5B6B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STP, SWP, lumpsum and lesser-used tools</a:t>
            </a:r>
            <a:endParaRPr lang="en-US" sz="1150" dirty="0"/>
          </a:p>
        </p:txBody>
      </p:sp>
      <p:sp>
        <p:nvSpPr>
          <p:cNvPr id="15" name="Text 11"/>
          <p:cNvSpPr/>
          <p:nvPr/>
        </p:nvSpPr>
        <p:spPr>
          <a:xfrm>
            <a:off x="10972800" y="1892808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300" b="1" dirty="0">
                <a:solidFill>
                  <a:srgbClr val="C9A2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02</a:t>
            </a:r>
            <a:endParaRPr lang="en-US" sz="1300" dirty="0"/>
          </a:p>
        </p:txBody>
      </p:sp>
      <p:sp>
        <p:nvSpPr>
          <p:cNvPr id="16" name="Shape 12"/>
          <p:cNvSpPr/>
          <p:nvPr/>
        </p:nvSpPr>
        <p:spPr>
          <a:xfrm>
            <a:off x="548640" y="3520440"/>
            <a:ext cx="5349240" cy="1417320"/>
          </a:xfrm>
          <a:prstGeom prst="roundRect">
            <a:avLst>
              <a:gd name="adj" fmla="val 5161"/>
            </a:avLst>
          </a:prstGeom>
          <a:solidFill>
            <a:srgbClr val="EEF3F9"/>
          </a:solidFill>
          <a:ln/>
          <a:effectLst>
            <a:outerShdw blurRad="76200" dist="254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7" name="Shape 13"/>
          <p:cNvSpPr/>
          <p:nvPr/>
        </p:nvSpPr>
        <p:spPr>
          <a:xfrm>
            <a:off x="777240" y="3849624"/>
            <a:ext cx="566928" cy="566928"/>
          </a:xfrm>
          <a:prstGeom prst="ellipse">
            <a:avLst/>
          </a:prstGeom>
          <a:solidFill>
            <a:srgbClr val="1B2A4A"/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18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0311" y="4002695"/>
            <a:ext cx="260787" cy="260787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1508760" y="3703320"/>
            <a:ext cx="4160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>
              <a:buNone/>
            </a:pPr>
            <a:r>
              <a:rPr lang="en-US" sz="15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Fund Categories You Should Know</a:t>
            </a:r>
            <a:endParaRPr lang="en-US" sz="1500" dirty="0"/>
          </a:p>
        </p:txBody>
      </p:sp>
      <p:sp>
        <p:nvSpPr>
          <p:cNvPr id="20" name="Text 15"/>
          <p:cNvSpPr/>
          <p:nvPr/>
        </p:nvSpPr>
        <p:spPr>
          <a:xfrm>
            <a:off x="1508760" y="4178808"/>
            <a:ext cx="41605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5B6B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Index, hybrid, international, thematic &amp; more</a:t>
            </a:r>
            <a:endParaRPr lang="en-US" sz="1150" dirty="0"/>
          </a:p>
        </p:txBody>
      </p:sp>
      <p:sp>
        <p:nvSpPr>
          <p:cNvPr id="21" name="Text 16"/>
          <p:cNvSpPr/>
          <p:nvPr/>
        </p:nvSpPr>
        <p:spPr>
          <a:xfrm>
            <a:off x="5212080" y="3630168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300" b="1" dirty="0">
                <a:solidFill>
                  <a:srgbClr val="C9A2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03</a:t>
            </a:r>
            <a:endParaRPr lang="en-US" sz="1300" dirty="0"/>
          </a:p>
        </p:txBody>
      </p:sp>
      <p:sp>
        <p:nvSpPr>
          <p:cNvPr id="22" name="Shape 17"/>
          <p:cNvSpPr/>
          <p:nvPr/>
        </p:nvSpPr>
        <p:spPr>
          <a:xfrm>
            <a:off x="6309360" y="3520440"/>
            <a:ext cx="5349240" cy="1417320"/>
          </a:xfrm>
          <a:prstGeom prst="roundRect">
            <a:avLst>
              <a:gd name="adj" fmla="val 5161"/>
            </a:avLst>
          </a:prstGeom>
          <a:solidFill>
            <a:srgbClr val="EEF3F9"/>
          </a:solidFill>
          <a:ln/>
          <a:effectLst>
            <a:outerShdw blurRad="76200" dist="254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23" name="Shape 18"/>
          <p:cNvSpPr/>
          <p:nvPr/>
        </p:nvSpPr>
        <p:spPr>
          <a:xfrm>
            <a:off x="6537960" y="3849624"/>
            <a:ext cx="566928" cy="566928"/>
          </a:xfrm>
          <a:prstGeom prst="ellipse">
            <a:avLst/>
          </a:prstGeom>
          <a:solidFill>
            <a:srgbClr val="1B2A4A"/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24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91031" y="4002695"/>
            <a:ext cx="260787" cy="260787"/>
          </a:xfrm>
          <a:prstGeom prst="rect">
            <a:avLst/>
          </a:prstGeom>
        </p:spPr>
      </p:pic>
      <p:sp>
        <p:nvSpPr>
          <p:cNvPr id="25" name="Text 19"/>
          <p:cNvSpPr/>
          <p:nvPr/>
        </p:nvSpPr>
        <p:spPr>
          <a:xfrm>
            <a:off x="7269480" y="3703320"/>
            <a:ext cx="4160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>
              <a:buNone/>
            </a:pPr>
            <a:r>
              <a:rPr lang="en-US" sz="15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Opportunities &amp; Risks</a:t>
            </a:r>
            <a:endParaRPr lang="en-US" sz="1500" dirty="0"/>
          </a:p>
        </p:txBody>
      </p:sp>
      <p:sp>
        <p:nvSpPr>
          <p:cNvPr id="26" name="Text 20"/>
          <p:cNvSpPr/>
          <p:nvPr/>
        </p:nvSpPr>
        <p:spPr>
          <a:xfrm>
            <a:off x="7269480" y="4178808"/>
            <a:ext cx="41605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5B6B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Reading today's market with a clear head</a:t>
            </a:r>
            <a:endParaRPr lang="en-US" sz="1150" dirty="0"/>
          </a:p>
        </p:txBody>
      </p:sp>
      <p:sp>
        <p:nvSpPr>
          <p:cNvPr id="27" name="Text 21"/>
          <p:cNvSpPr/>
          <p:nvPr/>
        </p:nvSpPr>
        <p:spPr>
          <a:xfrm>
            <a:off x="10972800" y="3630168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300" b="1" dirty="0">
                <a:solidFill>
                  <a:srgbClr val="C9A2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04</a:t>
            </a:r>
            <a:endParaRPr lang="en-US" sz="1300" dirty="0"/>
          </a:p>
        </p:txBody>
      </p:sp>
      <p:sp>
        <p:nvSpPr>
          <p:cNvPr id="28" name="Shape 22"/>
          <p:cNvSpPr/>
          <p:nvPr/>
        </p:nvSpPr>
        <p:spPr>
          <a:xfrm>
            <a:off x="548640" y="5257800"/>
            <a:ext cx="5349240" cy="1417320"/>
          </a:xfrm>
          <a:prstGeom prst="roundRect">
            <a:avLst>
              <a:gd name="adj" fmla="val 5161"/>
            </a:avLst>
          </a:prstGeom>
          <a:solidFill>
            <a:srgbClr val="EEF3F9"/>
          </a:solidFill>
          <a:ln/>
          <a:effectLst>
            <a:outerShdw blurRad="76200" dist="254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29" name="Shape 23"/>
          <p:cNvSpPr/>
          <p:nvPr/>
        </p:nvSpPr>
        <p:spPr>
          <a:xfrm>
            <a:off x="777240" y="5586984"/>
            <a:ext cx="566928" cy="566928"/>
          </a:xfrm>
          <a:prstGeom prst="ellipse">
            <a:avLst/>
          </a:prstGeom>
          <a:solidFill>
            <a:srgbClr val="1B2A4A"/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30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30311" y="5740055"/>
            <a:ext cx="260787" cy="260787"/>
          </a:xfrm>
          <a:prstGeom prst="rect">
            <a:avLst/>
          </a:prstGeom>
        </p:spPr>
      </p:pic>
      <p:sp>
        <p:nvSpPr>
          <p:cNvPr id="31" name="Text 24"/>
          <p:cNvSpPr/>
          <p:nvPr/>
        </p:nvSpPr>
        <p:spPr>
          <a:xfrm>
            <a:off x="1508760" y="5440680"/>
            <a:ext cx="4160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>
              <a:buNone/>
            </a:pPr>
            <a:r>
              <a:rPr lang="en-US" sz="15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Taxation Essentials</a:t>
            </a:r>
            <a:endParaRPr lang="en-US" sz="1500" dirty="0"/>
          </a:p>
        </p:txBody>
      </p:sp>
      <p:sp>
        <p:nvSpPr>
          <p:cNvPr id="32" name="Text 25"/>
          <p:cNvSpPr/>
          <p:nvPr/>
        </p:nvSpPr>
        <p:spPr>
          <a:xfrm>
            <a:off x="1508760" y="5916168"/>
            <a:ext cx="41605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5B6B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changed, what didn't — FY 2026-27</a:t>
            </a:r>
            <a:endParaRPr lang="en-US" sz="1150" dirty="0"/>
          </a:p>
        </p:txBody>
      </p:sp>
      <p:sp>
        <p:nvSpPr>
          <p:cNvPr id="33" name="Text 26"/>
          <p:cNvSpPr/>
          <p:nvPr/>
        </p:nvSpPr>
        <p:spPr>
          <a:xfrm>
            <a:off x="5212080" y="5367528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300" b="1" dirty="0">
                <a:solidFill>
                  <a:srgbClr val="C9A2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05</a:t>
            </a:r>
            <a:endParaRPr lang="en-US" sz="1300" dirty="0"/>
          </a:p>
        </p:txBody>
      </p:sp>
      <p:sp>
        <p:nvSpPr>
          <p:cNvPr id="34" name="Shape 27"/>
          <p:cNvSpPr/>
          <p:nvPr/>
        </p:nvSpPr>
        <p:spPr>
          <a:xfrm>
            <a:off x="6309360" y="5257800"/>
            <a:ext cx="5349240" cy="1417320"/>
          </a:xfrm>
          <a:prstGeom prst="roundRect">
            <a:avLst>
              <a:gd name="adj" fmla="val 5161"/>
            </a:avLst>
          </a:prstGeom>
          <a:solidFill>
            <a:srgbClr val="EEF3F9"/>
          </a:solidFill>
          <a:ln/>
          <a:effectLst>
            <a:outerShdw blurRad="76200" dist="254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35" name="Shape 28"/>
          <p:cNvSpPr/>
          <p:nvPr/>
        </p:nvSpPr>
        <p:spPr>
          <a:xfrm>
            <a:off x="6537960" y="5586984"/>
            <a:ext cx="566928" cy="566928"/>
          </a:xfrm>
          <a:prstGeom prst="ellipse">
            <a:avLst/>
          </a:prstGeom>
          <a:solidFill>
            <a:srgbClr val="1B2A4A"/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36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691031" y="5740055"/>
            <a:ext cx="260787" cy="260787"/>
          </a:xfrm>
          <a:prstGeom prst="rect">
            <a:avLst/>
          </a:prstGeom>
        </p:spPr>
      </p:pic>
      <p:sp>
        <p:nvSpPr>
          <p:cNvPr id="37" name="Text 29"/>
          <p:cNvSpPr/>
          <p:nvPr/>
        </p:nvSpPr>
        <p:spPr>
          <a:xfrm>
            <a:off x="7269480" y="5440680"/>
            <a:ext cx="4160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>
              <a:buNone/>
            </a:pPr>
            <a:r>
              <a:rPr lang="en-US" sz="15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Strategy &amp; the CA's Role</a:t>
            </a:r>
            <a:endParaRPr lang="en-US" sz="1500" dirty="0"/>
          </a:p>
        </p:txBody>
      </p:sp>
      <p:sp>
        <p:nvSpPr>
          <p:cNvPr id="38" name="Text 30"/>
          <p:cNvSpPr/>
          <p:nvPr/>
        </p:nvSpPr>
        <p:spPr>
          <a:xfrm>
            <a:off x="7269480" y="5916168"/>
            <a:ext cx="41605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5B6B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Turning knowledge into client advice</a:t>
            </a:r>
            <a:endParaRPr lang="en-US" sz="1150" dirty="0"/>
          </a:p>
        </p:txBody>
      </p:sp>
      <p:sp>
        <p:nvSpPr>
          <p:cNvPr id="39" name="Text 31"/>
          <p:cNvSpPr/>
          <p:nvPr/>
        </p:nvSpPr>
        <p:spPr>
          <a:xfrm>
            <a:off x="10972800" y="5367528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300" b="1" dirty="0">
                <a:solidFill>
                  <a:srgbClr val="C9A2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06</a:t>
            </a:r>
            <a:endParaRPr lang="en-US" sz="1300" dirty="0"/>
          </a:p>
        </p:txBody>
      </p:sp>
      <p:sp>
        <p:nvSpPr>
          <p:cNvPr id="40" name="Text 32"/>
          <p:cNvSpPr/>
          <p:nvPr/>
        </p:nvSpPr>
        <p:spPr>
          <a:xfrm>
            <a:off x="457200" y="6473952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5B6B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ICAI  |  Mutual Funds Beyond SIPs</a:t>
            </a:r>
            <a:endParaRPr lang="en-US" sz="900" dirty="0"/>
          </a:p>
        </p:txBody>
      </p:sp>
      <p:sp>
        <p:nvSpPr>
          <p:cNvPr id="41" name="Text 33"/>
          <p:cNvSpPr/>
          <p:nvPr/>
        </p:nvSpPr>
        <p:spPr>
          <a:xfrm>
            <a:off x="11274552" y="6473952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B6B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SETTING THE CONTEXT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13232"/>
            <a:ext cx="110642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200" b="1" dirty="0">
                <a:solidFill>
                  <a:srgbClr val="1B2A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Why This Matters to You, Specifically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548640" y="1508760"/>
            <a:ext cx="10515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5B6B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Mutual funds aren't just a personal investment topic — they intersect directly with the work CAs do every day.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548640" y="2286000"/>
            <a:ext cx="2651760" cy="3017520"/>
          </a:xfrm>
          <a:prstGeom prst="roundRect">
            <a:avLst>
              <a:gd name="adj" fmla="val 2759"/>
            </a:avLst>
          </a:prstGeom>
          <a:solidFill>
            <a:srgbClr val="1B2A4A"/>
          </a:solidFill>
          <a:ln/>
          <a:effectLst>
            <a:outerShdw blurRad="76200" dist="254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6" name="Shape 4"/>
          <p:cNvSpPr/>
          <p:nvPr/>
        </p:nvSpPr>
        <p:spPr>
          <a:xfrm>
            <a:off x="1554480" y="2606040"/>
            <a:ext cx="640080" cy="640080"/>
          </a:xfrm>
          <a:prstGeom prst="ellipse">
            <a:avLst/>
          </a:prstGeom>
          <a:solidFill>
            <a:srgbClr val="C9A227"/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27302" y="2778862"/>
            <a:ext cx="294437" cy="294437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731520" y="3429000"/>
            <a:ext cx="2286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Advisory</a:t>
            </a:r>
            <a:endParaRPr lang="en-US" sz="1500" dirty="0"/>
          </a:p>
        </p:txBody>
      </p:sp>
      <p:sp>
        <p:nvSpPr>
          <p:cNvPr id="9" name="Text 6"/>
          <p:cNvSpPr/>
          <p:nvPr/>
        </p:nvSpPr>
        <p:spPr>
          <a:xfrm>
            <a:off x="777240" y="3886200"/>
            <a:ext cx="2194560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D7E3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Clients ask CAs before they ask distributors — goal-based planning, fund selection, and asset allocation are now part of the ask.</a:t>
            </a:r>
            <a:endParaRPr lang="en-US" sz="1100" dirty="0"/>
          </a:p>
        </p:txBody>
      </p:sp>
      <p:sp>
        <p:nvSpPr>
          <p:cNvPr id="10" name="Shape 7"/>
          <p:cNvSpPr/>
          <p:nvPr/>
        </p:nvSpPr>
        <p:spPr>
          <a:xfrm>
            <a:off x="3456432" y="2286000"/>
            <a:ext cx="2651760" cy="3017520"/>
          </a:xfrm>
          <a:prstGeom prst="roundRect">
            <a:avLst>
              <a:gd name="adj" fmla="val 2759"/>
            </a:avLst>
          </a:prstGeom>
          <a:solidFill>
            <a:srgbClr val="EEF3F9"/>
          </a:solidFill>
          <a:ln/>
          <a:effectLst>
            <a:outerShdw blurRad="76200" dist="254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1" name="Shape 8"/>
          <p:cNvSpPr/>
          <p:nvPr/>
        </p:nvSpPr>
        <p:spPr>
          <a:xfrm>
            <a:off x="4462272" y="2606040"/>
            <a:ext cx="640080" cy="640080"/>
          </a:xfrm>
          <a:prstGeom prst="ellipse">
            <a:avLst/>
          </a:prstGeom>
          <a:solidFill>
            <a:srgbClr val="1B2A4A"/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5094" y="2778862"/>
            <a:ext cx="294437" cy="294437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3639312" y="3429000"/>
            <a:ext cx="2286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Taxation &amp; Compliance</a:t>
            </a:r>
            <a:endParaRPr lang="en-US" sz="1500" dirty="0"/>
          </a:p>
        </p:txBody>
      </p:sp>
      <p:sp>
        <p:nvSpPr>
          <p:cNvPr id="14" name="Text 10"/>
          <p:cNvSpPr/>
          <p:nvPr/>
        </p:nvSpPr>
        <p:spPr>
          <a:xfrm>
            <a:off x="3685032" y="3886200"/>
            <a:ext cx="2194560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5B6B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Capital gains classification, Schedule CG reporting, and switch-triggered tax events need precise handling.</a:t>
            </a:r>
            <a:endParaRPr lang="en-US" sz="1100" dirty="0"/>
          </a:p>
        </p:txBody>
      </p:sp>
      <p:sp>
        <p:nvSpPr>
          <p:cNvPr id="15" name="Shape 11"/>
          <p:cNvSpPr/>
          <p:nvPr/>
        </p:nvSpPr>
        <p:spPr>
          <a:xfrm>
            <a:off x="6364224" y="2286000"/>
            <a:ext cx="2651760" cy="3017520"/>
          </a:xfrm>
          <a:prstGeom prst="roundRect">
            <a:avLst>
              <a:gd name="adj" fmla="val 2759"/>
            </a:avLst>
          </a:prstGeom>
          <a:solidFill>
            <a:srgbClr val="1B2A4A"/>
          </a:solidFill>
          <a:ln/>
          <a:effectLst>
            <a:outerShdw blurRad="76200" dist="254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6" name="Shape 12"/>
          <p:cNvSpPr/>
          <p:nvPr/>
        </p:nvSpPr>
        <p:spPr>
          <a:xfrm>
            <a:off x="7370064" y="2606040"/>
            <a:ext cx="640080" cy="640080"/>
          </a:xfrm>
          <a:prstGeom prst="ellipse">
            <a:avLst/>
          </a:prstGeom>
          <a:solidFill>
            <a:srgbClr val="C9A227"/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1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42886" y="2778862"/>
            <a:ext cx="294437" cy="294437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6547104" y="3429000"/>
            <a:ext cx="2286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 &amp; Assurance</a:t>
            </a:r>
            <a:endParaRPr lang="en-US" sz="1500" dirty="0"/>
          </a:p>
        </p:txBody>
      </p:sp>
      <p:sp>
        <p:nvSpPr>
          <p:cNvPr id="19" name="Text 14"/>
          <p:cNvSpPr/>
          <p:nvPr/>
        </p:nvSpPr>
        <p:spPr>
          <a:xfrm>
            <a:off x="6592824" y="3886200"/>
            <a:ext cx="2194560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D7E3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NAV verification, valuation of investments, and disclosure checks for corporates holding MF investments.</a:t>
            </a:r>
            <a:endParaRPr lang="en-US" sz="1100" dirty="0"/>
          </a:p>
        </p:txBody>
      </p:sp>
      <p:sp>
        <p:nvSpPr>
          <p:cNvPr id="20" name="Shape 15"/>
          <p:cNvSpPr/>
          <p:nvPr/>
        </p:nvSpPr>
        <p:spPr>
          <a:xfrm>
            <a:off x="9272016" y="2286000"/>
            <a:ext cx="2651760" cy="3017520"/>
          </a:xfrm>
          <a:prstGeom prst="roundRect">
            <a:avLst>
              <a:gd name="adj" fmla="val 2759"/>
            </a:avLst>
          </a:prstGeom>
          <a:solidFill>
            <a:srgbClr val="EEF3F9"/>
          </a:solidFill>
          <a:ln/>
          <a:effectLst>
            <a:outerShdw blurRad="76200" dist="254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21" name="Shape 16"/>
          <p:cNvSpPr/>
          <p:nvPr/>
        </p:nvSpPr>
        <p:spPr>
          <a:xfrm>
            <a:off x="10277856" y="2606040"/>
            <a:ext cx="640080" cy="640080"/>
          </a:xfrm>
          <a:prstGeom prst="ellipse">
            <a:avLst/>
          </a:prstGeom>
          <a:solidFill>
            <a:srgbClr val="1B2A4A"/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22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450678" y="2778862"/>
            <a:ext cx="294437" cy="294437"/>
          </a:xfrm>
          <a:prstGeom prst="rect">
            <a:avLst/>
          </a:prstGeom>
        </p:spPr>
      </p:pic>
      <p:sp>
        <p:nvSpPr>
          <p:cNvPr id="23" name="Text 17"/>
          <p:cNvSpPr/>
          <p:nvPr/>
        </p:nvSpPr>
        <p:spPr>
          <a:xfrm>
            <a:off x="9454896" y="3429000"/>
            <a:ext cx="2286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Personal &amp; Client Wealth</a:t>
            </a:r>
            <a:endParaRPr lang="en-US" sz="1500" dirty="0"/>
          </a:p>
        </p:txBody>
      </p:sp>
      <p:sp>
        <p:nvSpPr>
          <p:cNvPr id="24" name="Text 18"/>
          <p:cNvSpPr/>
          <p:nvPr/>
        </p:nvSpPr>
        <p:spPr>
          <a:xfrm>
            <a:off x="9500616" y="3886200"/>
            <a:ext cx="2194560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5B6B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 professionals with growing incomes, CAs are themselves significant MF investors and SIP contributors.</a:t>
            </a:r>
            <a:endParaRPr lang="en-US" sz="1100" dirty="0"/>
          </a:p>
        </p:txBody>
      </p:sp>
      <p:sp>
        <p:nvSpPr>
          <p:cNvPr id="25" name="Text 19"/>
          <p:cNvSpPr/>
          <p:nvPr/>
        </p:nvSpPr>
        <p:spPr>
          <a:xfrm>
            <a:off x="457200" y="6473952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5B6B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ICAI  |  Mutual Funds Beyond SIPs</a:t>
            </a:r>
            <a:endParaRPr lang="en-US" sz="900" dirty="0"/>
          </a:p>
        </p:txBody>
      </p:sp>
      <p:sp>
        <p:nvSpPr>
          <p:cNvPr id="26" name="Text 20"/>
          <p:cNvSpPr/>
          <p:nvPr/>
        </p:nvSpPr>
        <p:spPr>
          <a:xfrm>
            <a:off x="11274552" y="6473952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B6B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BIG PICTURE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13232"/>
            <a:ext cx="110642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Indian Mutual Fund Industry, 2026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548640" y="2103120"/>
            <a:ext cx="2606040" cy="2377440"/>
          </a:xfrm>
          <a:prstGeom prst="roundRect">
            <a:avLst>
              <a:gd name="adj" fmla="val 3077"/>
            </a:avLst>
          </a:prstGeom>
          <a:solidFill>
            <a:srgbClr val="121F38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5" name="Text 3"/>
          <p:cNvSpPr/>
          <p:nvPr/>
        </p:nvSpPr>
        <p:spPr>
          <a:xfrm>
            <a:off x="685800" y="2359152"/>
            <a:ext cx="23317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C9A2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₹81.58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685800" y="3035808"/>
            <a:ext cx="2331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Lakh Crore AUM</a:t>
            </a:r>
            <a:endParaRPr lang="en-US" sz="1350" dirty="0"/>
          </a:p>
        </p:txBody>
      </p:sp>
      <p:sp>
        <p:nvSpPr>
          <p:cNvPr id="7" name="Text 5"/>
          <p:cNvSpPr/>
          <p:nvPr/>
        </p:nvSpPr>
        <p:spPr>
          <a:xfrm>
            <a:off x="685800" y="3520440"/>
            <a:ext cx="23317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D7E3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 of May 2026 — up from ₹13.82 lakh cr in 2016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3429000" y="2103120"/>
            <a:ext cx="2606040" cy="2377440"/>
          </a:xfrm>
          <a:prstGeom prst="roundRect">
            <a:avLst>
              <a:gd name="adj" fmla="val 3077"/>
            </a:avLst>
          </a:prstGeom>
          <a:solidFill>
            <a:srgbClr val="121F38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9" name="Text 7"/>
          <p:cNvSpPr/>
          <p:nvPr/>
        </p:nvSpPr>
        <p:spPr>
          <a:xfrm>
            <a:off x="3566160" y="2359152"/>
            <a:ext cx="23317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C9A2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6x</a:t>
            </a:r>
            <a:endParaRPr lang="en-US" sz="3000" dirty="0"/>
          </a:p>
        </p:txBody>
      </p:sp>
      <p:sp>
        <p:nvSpPr>
          <p:cNvPr id="10" name="Text 8"/>
          <p:cNvSpPr/>
          <p:nvPr/>
        </p:nvSpPr>
        <p:spPr>
          <a:xfrm>
            <a:off x="3566160" y="3035808"/>
            <a:ext cx="2331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Growth in 10 Years</a:t>
            </a:r>
            <a:endParaRPr lang="en-US" sz="1350" dirty="0"/>
          </a:p>
        </p:txBody>
      </p:sp>
      <p:sp>
        <p:nvSpPr>
          <p:cNvPr id="11" name="Text 9"/>
          <p:cNvSpPr/>
          <p:nvPr/>
        </p:nvSpPr>
        <p:spPr>
          <a:xfrm>
            <a:off x="3566160" y="3520440"/>
            <a:ext cx="23317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D7E3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AUM roughly sixfolded between May 2016 and May 2026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6309360" y="2103120"/>
            <a:ext cx="2606040" cy="2377440"/>
          </a:xfrm>
          <a:prstGeom prst="roundRect">
            <a:avLst>
              <a:gd name="adj" fmla="val 3077"/>
            </a:avLst>
          </a:prstGeom>
          <a:solidFill>
            <a:srgbClr val="121F38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3" name="Text 11"/>
          <p:cNvSpPr/>
          <p:nvPr/>
        </p:nvSpPr>
        <p:spPr>
          <a:xfrm>
            <a:off x="6446520" y="2359152"/>
            <a:ext cx="23317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C9A2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₹32,087 Cr</a:t>
            </a:r>
            <a:endParaRPr lang="en-US" sz="3000" dirty="0"/>
          </a:p>
        </p:txBody>
      </p:sp>
      <p:sp>
        <p:nvSpPr>
          <p:cNvPr id="14" name="Text 12"/>
          <p:cNvSpPr/>
          <p:nvPr/>
        </p:nvSpPr>
        <p:spPr>
          <a:xfrm>
            <a:off x="6446520" y="3035808"/>
            <a:ext cx="2331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Record Monthly SIP Flow</a:t>
            </a:r>
            <a:endParaRPr lang="en-US" sz="1350" dirty="0"/>
          </a:p>
        </p:txBody>
      </p:sp>
      <p:sp>
        <p:nvSpPr>
          <p:cNvPr id="15" name="Text 13"/>
          <p:cNvSpPr/>
          <p:nvPr/>
        </p:nvSpPr>
        <p:spPr>
          <a:xfrm>
            <a:off x="6446520" y="3520440"/>
            <a:ext cx="23317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D7E3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highest-ever SIP contribution, recorded in March 2026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9189720" y="2103120"/>
            <a:ext cx="2606040" cy="2377440"/>
          </a:xfrm>
          <a:prstGeom prst="roundRect">
            <a:avLst>
              <a:gd name="adj" fmla="val 3077"/>
            </a:avLst>
          </a:prstGeom>
          <a:solidFill>
            <a:srgbClr val="121F38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7" name="Text 15"/>
          <p:cNvSpPr/>
          <p:nvPr/>
        </p:nvSpPr>
        <p:spPr>
          <a:xfrm>
            <a:off x="9326880" y="2359152"/>
            <a:ext cx="23317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C9A2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10 Cr+</a:t>
            </a:r>
            <a:endParaRPr lang="en-US" sz="3000" dirty="0"/>
          </a:p>
        </p:txBody>
      </p:sp>
      <p:sp>
        <p:nvSpPr>
          <p:cNvPr id="18" name="Text 16"/>
          <p:cNvSpPr/>
          <p:nvPr/>
        </p:nvSpPr>
        <p:spPr>
          <a:xfrm>
            <a:off x="9326880" y="3035808"/>
            <a:ext cx="2331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Investor Folios</a:t>
            </a:r>
            <a:endParaRPr lang="en-US" sz="1350" dirty="0"/>
          </a:p>
        </p:txBody>
      </p:sp>
      <p:sp>
        <p:nvSpPr>
          <p:cNvPr id="19" name="Text 17"/>
          <p:cNvSpPr/>
          <p:nvPr/>
        </p:nvSpPr>
        <p:spPr>
          <a:xfrm>
            <a:off x="9326880" y="3520440"/>
            <a:ext cx="23317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D7E3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milestone first crossed in 2021, still climbing steadily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548640" y="4709160"/>
            <a:ext cx="9144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5B6B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AMFI (Association of Mutual Funds in India), monthly industry data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548640" y="5120640"/>
            <a:ext cx="108813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D7E3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Takeaway: the industry has matured well past being a niche product — it is now a mainstream household savings vehicle. But scale also means the conversation must move beyond “start a SIP”.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457200" y="6473952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D7E3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ICAI  |  Mutual Funds Beyond SIPs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11274552" y="6473952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D7E3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828800" y="-1828800"/>
            <a:ext cx="5486400" cy="5486400"/>
          </a:xfrm>
          <a:prstGeom prst="ellipse">
            <a:avLst/>
          </a:prstGeom>
          <a:solidFill>
            <a:srgbClr val="121F38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3" name="Text 1"/>
          <p:cNvSpPr/>
          <p:nvPr/>
        </p:nvSpPr>
        <p:spPr>
          <a:xfrm>
            <a:off x="822960" y="246888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300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ONE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822960" y="2834640"/>
            <a:ext cx="91440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Beyond SIPs</a:t>
            </a:r>
            <a:endParaRPr lang="en-US" sz="4400" dirty="0"/>
          </a:p>
        </p:txBody>
      </p:sp>
      <p:sp>
        <p:nvSpPr>
          <p:cNvPr id="5" name="Text 3"/>
          <p:cNvSpPr/>
          <p:nvPr/>
        </p:nvSpPr>
        <p:spPr>
          <a:xfrm>
            <a:off x="822960" y="3794760"/>
            <a:ext cx="8686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i="1" dirty="0">
                <a:solidFill>
                  <a:srgbClr val="D7E3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SIP is a great habit — but it's one tool among several. Let's look at the rest of the toolkit.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9052560" y="5212080"/>
            <a:ext cx="914400" cy="914400"/>
          </a:xfrm>
          <a:prstGeom prst="ellipse">
            <a:avLst/>
          </a:prstGeom>
          <a:solidFill>
            <a:srgbClr val="121F38"/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99448" y="5458968"/>
            <a:ext cx="420624" cy="420624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457200" y="6473952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D7E3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ICAI  |  Mutual Funds Beyond SIPs</a:t>
            </a:r>
            <a:endParaRPr lang="en-US" sz="900" dirty="0"/>
          </a:p>
        </p:txBody>
      </p:sp>
      <p:sp>
        <p:nvSpPr>
          <p:cNvPr id="9" name="Text 6"/>
          <p:cNvSpPr/>
          <p:nvPr/>
        </p:nvSpPr>
        <p:spPr>
          <a:xfrm>
            <a:off x="11274552" y="6473952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D7E3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TOOL 1 OF 3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13232"/>
            <a:ext cx="110642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200" b="1" dirty="0">
                <a:solidFill>
                  <a:srgbClr val="1B2A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STP — Systematic Transfer Plan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548640" y="1508760"/>
            <a:ext cx="10789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5B6B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pre-set instruction to move a fixed sum periodically from one scheme to another within the same fund house — typically debt/liquid → equity.</a:t>
            </a:r>
            <a:endParaRPr lang="en-US" sz="1350" dirty="0"/>
          </a:p>
        </p:txBody>
      </p:sp>
      <p:sp>
        <p:nvSpPr>
          <p:cNvPr id="5" name="Shape 3"/>
          <p:cNvSpPr/>
          <p:nvPr/>
        </p:nvSpPr>
        <p:spPr>
          <a:xfrm>
            <a:off x="640080" y="2377440"/>
            <a:ext cx="2651760" cy="914400"/>
          </a:xfrm>
          <a:prstGeom prst="roundRect">
            <a:avLst>
              <a:gd name="adj" fmla="val 8000"/>
            </a:avLst>
          </a:prstGeom>
          <a:solidFill>
            <a:srgbClr val="EEF3F9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6" name="Text 4"/>
          <p:cNvSpPr/>
          <p:nvPr/>
        </p:nvSpPr>
        <p:spPr>
          <a:xfrm>
            <a:off x="640080" y="2377440"/>
            <a:ext cx="26517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Lumpsum parked in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Liquid / Debt Fund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3886200" y="2514600"/>
            <a:ext cx="640080" cy="640080"/>
          </a:xfrm>
          <a:prstGeom prst="ellipse">
            <a:avLst/>
          </a:prstGeom>
          <a:solidFill>
            <a:srgbClr val="C9A227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8" name="Text 6"/>
          <p:cNvSpPr/>
          <p:nvPr/>
        </p:nvSpPr>
        <p:spPr>
          <a:xfrm>
            <a:off x="3703320" y="3364992"/>
            <a:ext cx="1005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5B6B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Fixed ₹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5B6B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amount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5B6B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monthly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5120640" y="2377440"/>
            <a:ext cx="2651760" cy="914400"/>
          </a:xfrm>
          <a:prstGeom prst="roundRect">
            <a:avLst>
              <a:gd name="adj" fmla="val 8000"/>
            </a:avLst>
          </a:prstGeom>
          <a:solidFill>
            <a:srgbClr val="1B2A4A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0" name="Text 8"/>
          <p:cNvSpPr/>
          <p:nvPr/>
        </p:nvSpPr>
        <p:spPr>
          <a:xfrm>
            <a:off x="5120640" y="2377440"/>
            <a:ext cx="26517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Transferred to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Equity Fund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8366760" y="2514600"/>
            <a:ext cx="640080" cy="640080"/>
          </a:xfrm>
          <a:prstGeom prst="ellipse">
            <a:avLst/>
          </a:prstGeom>
          <a:solidFill>
            <a:srgbClr val="C9A227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2" name="Text 10"/>
          <p:cNvSpPr/>
          <p:nvPr/>
        </p:nvSpPr>
        <p:spPr>
          <a:xfrm>
            <a:off x="8183880" y="3364992"/>
            <a:ext cx="1005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5B6B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5B6B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time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9601200" y="2377440"/>
            <a:ext cx="2560320" cy="914400"/>
          </a:xfrm>
          <a:prstGeom prst="roundRect">
            <a:avLst>
              <a:gd name="adj" fmla="val 8000"/>
            </a:avLst>
          </a:prstGeom>
          <a:solidFill>
            <a:srgbClr val="EEF3F9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4" name="Text 12"/>
          <p:cNvSpPr/>
          <p:nvPr/>
        </p:nvSpPr>
        <p:spPr>
          <a:xfrm>
            <a:off x="9601200" y="237744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Rupee-cost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averaged equity exposure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548640" y="3977640"/>
            <a:ext cx="11064240" cy="1828800"/>
          </a:xfrm>
          <a:prstGeom prst="roundRect">
            <a:avLst>
              <a:gd name="adj" fmla="val 4000"/>
            </a:avLst>
          </a:prstGeom>
          <a:solidFill>
            <a:srgbClr val="EEF3F9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6" name="Text 14"/>
          <p:cNvSpPr/>
          <p:nvPr/>
        </p:nvSpPr>
        <p:spPr>
          <a:xfrm>
            <a:off x="822960" y="4160520"/>
            <a:ext cx="1051560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Ideal for deploying a windfall (bonus, sale proceeds, maturity amount) without timing risk</a:t>
            </a:r>
            <a:endParaRPr lang="en-US" sz="125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Smooths entry into volatile equity markets, same logic as SIP but for a lumpsum already in hand</a:t>
            </a:r>
            <a:endParaRPr lang="en-US" sz="125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Capital Gains angle for CAs: each transfer is a redemption from the source scheme — a taxable event</a:t>
            </a:r>
            <a:endParaRPr lang="en-US" sz="1250" dirty="0"/>
          </a:p>
        </p:txBody>
      </p:sp>
      <p:sp>
        <p:nvSpPr>
          <p:cNvPr id="17" name="Text 15"/>
          <p:cNvSpPr/>
          <p:nvPr/>
        </p:nvSpPr>
        <p:spPr>
          <a:xfrm>
            <a:off x="457200" y="6473952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5B6B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ICAI  |  Mutual Funds Beyond SIPs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11274552" y="6473952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B6B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TOOL 2 OF 3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13232"/>
            <a:ext cx="110642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200" b="1" dirty="0">
                <a:solidFill>
                  <a:srgbClr val="1B2A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SWP — Systematic Withdrawal Plan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548640" y="1508760"/>
            <a:ext cx="10789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5B6B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mirror image of a SIP: a fixed sum is redeemed from the fund at regular intervals and paid out to the investor.</a:t>
            </a:r>
            <a:endParaRPr lang="en-US" sz="1350" dirty="0"/>
          </a:p>
        </p:txBody>
      </p:sp>
      <p:sp>
        <p:nvSpPr>
          <p:cNvPr id="5" name="Shape 3"/>
          <p:cNvSpPr/>
          <p:nvPr/>
        </p:nvSpPr>
        <p:spPr>
          <a:xfrm>
            <a:off x="640080" y="2377440"/>
            <a:ext cx="3291840" cy="914400"/>
          </a:xfrm>
          <a:prstGeom prst="roundRect">
            <a:avLst>
              <a:gd name="adj" fmla="val 8000"/>
            </a:avLst>
          </a:prstGeom>
          <a:solidFill>
            <a:srgbClr val="1B2A4A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6" name="Text 4"/>
          <p:cNvSpPr/>
          <p:nvPr/>
        </p:nvSpPr>
        <p:spPr>
          <a:xfrm>
            <a:off x="640080" y="2377440"/>
            <a:ext cx="32918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Accumulated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Corpus in Fund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4069080" y="2834640"/>
            <a:ext cx="914400" cy="0"/>
          </a:xfrm>
          <a:prstGeom prst="line">
            <a:avLst/>
          </a:prstGeom>
          <a:noFill/>
          <a:ln w="31750">
            <a:solidFill>
              <a:srgbClr val="C9A227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8" name="Text 6"/>
          <p:cNvSpPr/>
          <p:nvPr/>
        </p:nvSpPr>
        <p:spPr>
          <a:xfrm>
            <a:off x="3886200" y="3364992"/>
            <a:ext cx="1463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5B6B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fixed ₹</a:t>
            </a:r>
            <a:endParaRPr lang="en-US" sz="950" dirty="0"/>
          </a:p>
          <a:p>
            <a:pPr marL="0" indent="0" algn="ctr">
              <a:buNone/>
            </a:pPr>
            <a:r>
              <a:rPr lang="en-US" sz="950" dirty="0">
                <a:solidFill>
                  <a:srgbClr val="5B6B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month</a:t>
            </a:r>
            <a:endParaRPr lang="en-US" sz="950" dirty="0"/>
          </a:p>
        </p:txBody>
      </p:sp>
      <p:sp>
        <p:nvSpPr>
          <p:cNvPr id="9" name="Shape 7"/>
          <p:cNvSpPr/>
          <p:nvPr/>
        </p:nvSpPr>
        <p:spPr>
          <a:xfrm>
            <a:off x="5074920" y="2377440"/>
            <a:ext cx="2743200" cy="914400"/>
          </a:xfrm>
          <a:prstGeom prst="roundRect">
            <a:avLst>
              <a:gd name="adj" fmla="val 8000"/>
            </a:avLst>
          </a:prstGeom>
          <a:solidFill>
            <a:srgbClr val="EEF3F9"/>
          </a:solidFill>
          <a:ln/>
        </p:spPr>
        <p:txBody>
          <a:bodyPr/>
          <a:lstStyle/>
          <a:p>
            <a:endParaRPr lang="en-IN" dirty="0"/>
          </a:p>
        </p:txBody>
      </p:sp>
      <p:sp>
        <p:nvSpPr>
          <p:cNvPr id="10" name="Text 8"/>
          <p:cNvSpPr/>
          <p:nvPr/>
        </p:nvSpPr>
        <p:spPr>
          <a:xfrm>
            <a:off x="5074920" y="2377440"/>
            <a:ext cx="27432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Regular Payout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Investor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640080" y="3840480"/>
            <a:ext cx="5669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5B6B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Remaining units stay invested and continue to be market-linked — unlike a fixed deposit payout.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6949440" y="2377440"/>
            <a:ext cx="4663440" cy="3383280"/>
          </a:xfrm>
          <a:prstGeom prst="roundRect">
            <a:avLst>
              <a:gd name="adj" fmla="val 2162"/>
            </a:avLst>
          </a:prstGeom>
          <a:solidFill>
            <a:srgbClr val="121F38"/>
          </a:solidFill>
          <a:ln/>
        </p:spPr>
        <p:txBody>
          <a:bodyPr/>
          <a:lstStyle/>
          <a:p>
            <a:endParaRPr lang="en-IN" dirty="0"/>
          </a:p>
        </p:txBody>
      </p:sp>
      <p:sp>
        <p:nvSpPr>
          <p:cNvPr id="13" name="Text 11"/>
          <p:cNvSpPr/>
          <p:nvPr/>
        </p:nvSpPr>
        <p:spPr>
          <a:xfrm>
            <a:off x="7269480" y="2606040"/>
            <a:ext cx="4023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150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SWP FITS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7269480" y="3017520"/>
            <a:ext cx="4023360" cy="265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Post-retirement regular income, in place of / alongside a pension</a:t>
            </a:r>
            <a:endParaRPr lang="en-US" sz="12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Tax-efficient alternative to FD interest — only the gains portion is taxed, not the whole withdrawal</a:t>
            </a:r>
            <a:endParaRPr lang="en-US" sz="12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Funding a specific recurring need: a child's course fees, a parent's care costs</a:t>
            </a:r>
            <a:endParaRPr lang="en-US" sz="12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 be paired with STP: park lumpsum → STP to equity → later SWP for drawdown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57200" y="6473952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5B6B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ICAI  |  Mutual Funds Beyond SIPs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11274552" y="6473952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B6B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TOOL 3 OF 3 — PUTTING IT TOGETHER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13232"/>
            <a:ext cx="110642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200" b="1" dirty="0">
                <a:solidFill>
                  <a:srgbClr val="1B2A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Lumpsum, SIP or STP — When to Use Which</a:t>
            </a:r>
            <a:endParaRPr lang="en-US" sz="32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600200"/>
          <a:ext cx="11064240" cy="4389120"/>
        </p:xfrm>
        <a:graphic>
          <a:graphicData uri="http://schemas.openxmlformats.org/drawingml/2006/table">
            <a:tbl>
              <a:tblPr/>
              <a:tblGrid>
                <a:gridCol w="3931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2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29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Scenario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Best Fit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Why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50" dirty="0">
                          <a:solidFill>
                            <a:srgbClr val="1B2A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Regular monthly savings from salary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50" dirty="0">
                          <a:solidFill>
                            <a:srgbClr val="1B2A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SIP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50" dirty="0">
                          <a:solidFill>
                            <a:srgbClr val="1B2A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Builds discipline, rupee-cost averaging on fresh income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50" dirty="0">
                          <a:solidFill>
                            <a:srgbClr val="1B2A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Bonus / inheritance / property sale proceeds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50" dirty="0">
                          <a:solidFill>
                            <a:srgbClr val="1B2A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STP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50" dirty="0">
                          <a:solidFill>
                            <a:srgbClr val="1B2A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Avoids lumpsum timing risk while still deploying money promptly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50" dirty="0">
                          <a:solidFill>
                            <a:srgbClr val="1B2A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Markets at a clear, deep discount and cash on hand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50" dirty="0">
                          <a:solidFill>
                            <a:srgbClr val="1B2A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Lumpsum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50" dirty="0">
                          <a:solidFill>
                            <a:srgbClr val="1B2A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Averaging has less value when entry price is already attractive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50" dirty="0">
                          <a:solidFill>
                            <a:srgbClr val="1B2A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Retirement corpus needing monthly cash flow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50" dirty="0">
                          <a:solidFill>
                            <a:srgbClr val="1B2A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SWP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50" dirty="0">
                          <a:solidFill>
                            <a:srgbClr val="1B2A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Converts a corpus into an income stream, tax-efficiently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50" dirty="0">
                          <a:solidFill>
                            <a:srgbClr val="1B2A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Nervous first-time investor with a large sum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50" dirty="0">
                          <a:solidFill>
                            <a:srgbClr val="1B2A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STP over 6–12 months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50" dirty="0">
                          <a:solidFill>
                            <a:srgbClr val="1B2A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Behavioural comfort — reduces regret risk from a single bad entry point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CE3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457200" y="6473952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5B6B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ICAI  |  Mutual Funds Beyond SIPs</a:t>
            </a:r>
            <a:endParaRPr lang="en-US" sz="900" dirty="0"/>
          </a:p>
        </p:txBody>
      </p:sp>
      <p:sp>
        <p:nvSpPr>
          <p:cNvPr id="6" name="Text 3"/>
          <p:cNvSpPr/>
          <p:nvPr/>
        </p:nvSpPr>
        <p:spPr>
          <a:xfrm>
            <a:off x="11274552" y="6473952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B6B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WIDENING THE TOOLKIT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13232"/>
            <a:ext cx="110642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200" b="1" dirty="0">
                <a:solidFill>
                  <a:srgbClr val="1B2A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Fund Categories Beyond Plain Equity &amp; Debt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548640" y="1691640"/>
            <a:ext cx="3520440" cy="1783080"/>
          </a:xfrm>
          <a:prstGeom prst="roundRect">
            <a:avLst>
              <a:gd name="adj" fmla="val 4103"/>
            </a:avLst>
          </a:prstGeom>
          <a:solidFill>
            <a:srgbClr val="EEF3F9"/>
          </a:solidFill>
          <a:ln/>
          <a:effectLst>
            <a:outerShdw blurRad="63500" dist="254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5" name="Shape 3"/>
          <p:cNvSpPr/>
          <p:nvPr/>
        </p:nvSpPr>
        <p:spPr>
          <a:xfrm>
            <a:off x="777240" y="1920240"/>
            <a:ext cx="502920" cy="502920"/>
          </a:xfrm>
          <a:prstGeom prst="ellipse">
            <a:avLst/>
          </a:prstGeom>
          <a:solidFill>
            <a:srgbClr val="1B2A4A"/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3028" y="2056028"/>
            <a:ext cx="231343" cy="231343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417320" y="1892808"/>
            <a:ext cx="24688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5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Index Funds &amp; ETFs</a:t>
            </a:r>
            <a:endParaRPr lang="en-US" sz="1350" dirty="0"/>
          </a:p>
        </p:txBody>
      </p:sp>
      <p:sp>
        <p:nvSpPr>
          <p:cNvPr id="8" name="Text 5"/>
          <p:cNvSpPr/>
          <p:nvPr/>
        </p:nvSpPr>
        <p:spPr>
          <a:xfrm>
            <a:off x="777240" y="2560320"/>
            <a:ext cx="30632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B6B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Passive, low-cost exposure that tracks an index — a growing share of flows</a:t>
            </a:r>
            <a:endParaRPr lang="en-US" sz="1050" dirty="0"/>
          </a:p>
        </p:txBody>
      </p:sp>
      <p:sp>
        <p:nvSpPr>
          <p:cNvPr id="9" name="Shape 6"/>
          <p:cNvSpPr/>
          <p:nvPr/>
        </p:nvSpPr>
        <p:spPr>
          <a:xfrm>
            <a:off x="4325112" y="1691640"/>
            <a:ext cx="3520440" cy="1783080"/>
          </a:xfrm>
          <a:prstGeom prst="roundRect">
            <a:avLst>
              <a:gd name="adj" fmla="val 4103"/>
            </a:avLst>
          </a:prstGeom>
          <a:solidFill>
            <a:srgbClr val="EEF3F9"/>
          </a:solidFill>
          <a:ln/>
          <a:effectLst>
            <a:outerShdw blurRad="63500" dist="254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0" name="Shape 7"/>
          <p:cNvSpPr/>
          <p:nvPr/>
        </p:nvSpPr>
        <p:spPr>
          <a:xfrm>
            <a:off x="4553712" y="1920240"/>
            <a:ext cx="502920" cy="502920"/>
          </a:xfrm>
          <a:prstGeom prst="ellipse">
            <a:avLst/>
          </a:prstGeom>
          <a:solidFill>
            <a:srgbClr val="1B2A4A"/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9500" y="2056028"/>
            <a:ext cx="231343" cy="231343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193792" y="1892808"/>
            <a:ext cx="24688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5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Fund of Funds (FoF)</a:t>
            </a:r>
            <a:endParaRPr lang="en-US" sz="1350" dirty="0"/>
          </a:p>
        </p:txBody>
      </p:sp>
      <p:sp>
        <p:nvSpPr>
          <p:cNvPr id="13" name="Text 9"/>
          <p:cNvSpPr/>
          <p:nvPr/>
        </p:nvSpPr>
        <p:spPr>
          <a:xfrm>
            <a:off x="4553712" y="2560320"/>
            <a:ext cx="30632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B6B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scheme investing in other schemes — used for gold, global or multi-asset access</a:t>
            </a:r>
            <a:endParaRPr lang="en-US" sz="1050" dirty="0"/>
          </a:p>
        </p:txBody>
      </p:sp>
      <p:sp>
        <p:nvSpPr>
          <p:cNvPr id="14" name="Shape 10"/>
          <p:cNvSpPr/>
          <p:nvPr/>
        </p:nvSpPr>
        <p:spPr>
          <a:xfrm>
            <a:off x="8101584" y="1691640"/>
            <a:ext cx="3520440" cy="1783080"/>
          </a:xfrm>
          <a:prstGeom prst="roundRect">
            <a:avLst>
              <a:gd name="adj" fmla="val 4103"/>
            </a:avLst>
          </a:prstGeom>
          <a:solidFill>
            <a:srgbClr val="EEF3F9"/>
          </a:solidFill>
          <a:ln/>
          <a:effectLst>
            <a:outerShdw blurRad="63500" dist="254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5" name="Shape 11"/>
          <p:cNvSpPr/>
          <p:nvPr/>
        </p:nvSpPr>
        <p:spPr>
          <a:xfrm>
            <a:off x="8330184" y="1920240"/>
            <a:ext cx="502920" cy="502920"/>
          </a:xfrm>
          <a:prstGeom prst="ellipse">
            <a:avLst/>
          </a:prstGeom>
          <a:solidFill>
            <a:srgbClr val="1B2A4A"/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16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65972" y="2056028"/>
            <a:ext cx="231343" cy="231343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8970264" y="1892808"/>
            <a:ext cx="24688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5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International Funds</a:t>
            </a:r>
            <a:endParaRPr lang="en-US" sz="1350" dirty="0"/>
          </a:p>
        </p:txBody>
      </p:sp>
      <p:sp>
        <p:nvSpPr>
          <p:cNvPr id="18" name="Text 13"/>
          <p:cNvSpPr/>
          <p:nvPr/>
        </p:nvSpPr>
        <p:spPr>
          <a:xfrm>
            <a:off x="8330184" y="2560320"/>
            <a:ext cx="30632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B6B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Exposure to US/global markets; now taxed as debt funds under current rules</a:t>
            </a:r>
            <a:endParaRPr lang="en-US" sz="1050" dirty="0"/>
          </a:p>
        </p:txBody>
      </p:sp>
      <p:sp>
        <p:nvSpPr>
          <p:cNvPr id="19" name="Shape 14"/>
          <p:cNvSpPr/>
          <p:nvPr/>
        </p:nvSpPr>
        <p:spPr>
          <a:xfrm>
            <a:off x="548640" y="3730752"/>
            <a:ext cx="3520440" cy="1783080"/>
          </a:xfrm>
          <a:prstGeom prst="roundRect">
            <a:avLst>
              <a:gd name="adj" fmla="val 4103"/>
            </a:avLst>
          </a:prstGeom>
          <a:solidFill>
            <a:srgbClr val="EEF3F9"/>
          </a:solidFill>
          <a:ln/>
          <a:effectLst>
            <a:outerShdw blurRad="63500" dist="254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20" name="Shape 15"/>
          <p:cNvSpPr/>
          <p:nvPr/>
        </p:nvSpPr>
        <p:spPr>
          <a:xfrm>
            <a:off x="777240" y="3959352"/>
            <a:ext cx="502920" cy="502920"/>
          </a:xfrm>
          <a:prstGeom prst="ellipse">
            <a:avLst/>
          </a:prstGeom>
          <a:solidFill>
            <a:srgbClr val="1B2A4A"/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21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13028" y="4095140"/>
            <a:ext cx="231343" cy="231343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1417320" y="3931920"/>
            <a:ext cx="24688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5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Sectoral / Thematic</a:t>
            </a:r>
            <a:endParaRPr lang="en-US" sz="1350" dirty="0"/>
          </a:p>
        </p:txBody>
      </p:sp>
      <p:sp>
        <p:nvSpPr>
          <p:cNvPr id="23" name="Text 17"/>
          <p:cNvSpPr/>
          <p:nvPr/>
        </p:nvSpPr>
        <p:spPr>
          <a:xfrm>
            <a:off x="777240" y="4599432"/>
            <a:ext cx="30632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B6B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Concentrated bets (banking, infra, PSU, manufacturing) — higher risk, higher dispersion</a:t>
            </a:r>
            <a:endParaRPr lang="en-US" sz="1050" dirty="0"/>
          </a:p>
        </p:txBody>
      </p:sp>
      <p:sp>
        <p:nvSpPr>
          <p:cNvPr id="24" name="Shape 18"/>
          <p:cNvSpPr/>
          <p:nvPr/>
        </p:nvSpPr>
        <p:spPr>
          <a:xfrm>
            <a:off x="4325112" y="3730752"/>
            <a:ext cx="3520440" cy="1783080"/>
          </a:xfrm>
          <a:prstGeom prst="roundRect">
            <a:avLst>
              <a:gd name="adj" fmla="val 4103"/>
            </a:avLst>
          </a:prstGeom>
          <a:solidFill>
            <a:srgbClr val="EEF3F9"/>
          </a:solidFill>
          <a:ln/>
          <a:effectLst>
            <a:outerShdw blurRad="63500" dist="254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25" name="Shape 19"/>
          <p:cNvSpPr/>
          <p:nvPr/>
        </p:nvSpPr>
        <p:spPr>
          <a:xfrm>
            <a:off x="4553712" y="3959352"/>
            <a:ext cx="502920" cy="502920"/>
          </a:xfrm>
          <a:prstGeom prst="ellipse">
            <a:avLst/>
          </a:prstGeom>
          <a:solidFill>
            <a:srgbClr val="1B2A4A"/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26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89500" y="4095140"/>
            <a:ext cx="231343" cy="231343"/>
          </a:xfrm>
          <a:prstGeom prst="rect">
            <a:avLst/>
          </a:prstGeom>
        </p:spPr>
      </p:pic>
      <p:sp>
        <p:nvSpPr>
          <p:cNvPr id="27" name="Text 20"/>
          <p:cNvSpPr/>
          <p:nvPr/>
        </p:nvSpPr>
        <p:spPr>
          <a:xfrm>
            <a:off x="5193792" y="3931920"/>
            <a:ext cx="24688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5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Hybrid &amp; Multi-Asset</a:t>
            </a:r>
            <a:endParaRPr lang="en-US" sz="1350" dirty="0"/>
          </a:p>
        </p:txBody>
      </p:sp>
      <p:sp>
        <p:nvSpPr>
          <p:cNvPr id="28" name="Text 21"/>
          <p:cNvSpPr/>
          <p:nvPr/>
        </p:nvSpPr>
        <p:spPr>
          <a:xfrm>
            <a:off x="4553712" y="4599432"/>
            <a:ext cx="30632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B6B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Blend of equity, debt, gold — different tax treatment depending on equity %</a:t>
            </a:r>
            <a:endParaRPr lang="en-US" sz="1050" dirty="0"/>
          </a:p>
        </p:txBody>
      </p:sp>
      <p:sp>
        <p:nvSpPr>
          <p:cNvPr id="29" name="Shape 22"/>
          <p:cNvSpPr/>
          <p:nvPr/>
        </p:nvSpPr>
        <p:spPr>
          <a:xfrm>
            <a:off x="8101584" y="3730752"/>
            <a:ext cx="3520440" cy="1783080"/>
          </a:xfrm>
          <a:prstGeom prst="roundRect">
            <a:avLst>
              <a:gd name="adj" fmla="val 4103"/>
            </a:avLst>
          </a:prstGeom>
          <a:solidFill>
            <a:srgbClr val="EEF3F9"/>
          </a:solidFill>
          <a:ln/>
          <a:effectLst>
            <a:outerShdw blurRad="63500" dist="254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30" name="Shape 23"/>
          <p:cNvSpPr/>
          <p:nvPr/>
        </p:nvSpPr>
        <p:spPr>
          <a:xfrm>
            <a:off x="8330184" y="3959352"/>
            <a:ext cx="502920" cy="502920"/>
          </a:xfrm>
          <a:prstGeom prst="ellipse">
            <a:avLst/>
          </a:prstGeom>
          <a:solidFill>
            <a:srgbClr val="1B2A4A"/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31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465972" y="4095140"/>
            <a:ext cx="231343" cy="231343"/>
          </a:xfrm>
          <a:prstGeom prst="rect">
            <a:avLst/>
          </a:prstGeom>
        </p:spPr>
      </p:pic>
      <p:sp>
        <p:nvSpPr>
          <p:cNvPr id="32" name="Text 24"/>
          <p:cNvSpPr/>
          <p:nvPr/>
        </p:nvSpPr>
        <p:spPr>
          <a:xfrm>
            <a:off x="8970264" y="3931920"/>
            <a:ext cx="24688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5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Gold &amp; Silver ETFs/FoFs</a:t>
            </a:r>
            <a:endParaRPr lang="en-US" sz="1350" dirty="0"/>
          </a:p>
        </p:txBody>
      </p:sp>
      <p:sp>
        <p:nvSpPr>
          <p:cNvPr id="33" name="Text 25"/>
          <p:cNvSpPr/>
          <p:nvPr/>
        </p:nvSpPr>
        <p:spPr>
          <a:xfrm>
            <a:off x="8330184" y="4599432"/>
            <a:ext cx="30632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B6B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Portfolio diversifier, low correlation with equity in most cycles</a:t>
            </a:r>
            <a:endParaRPr lang="en-US" sz="1050" dirty="0"/>
          </a:p>
        </p:txBody>
      </p:sp>
      <p:sp>
        <p:nvSpPr>
          <p:cNvPr id="34" name="Text 26"/>
          <p:cNvSpPr/>
          <p:nvPr/>
        </p:nvSpPr>
        <p:spPr>
          <a:xfrm>
            <a:off x="457200" y="6473952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5B6B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ICAI  |  Mutual Funds Beyond SIPs</a:t>
            </a:r>
            <a:endParaRPr lang="en-US" sz="900" dirty="0"/>
          </a:p>
        </p:txBody>
      </p:sp>
      <p:sp>
        <p:nvSpPr>
          <p:cNvPr id="35" name="Text 27"/>
          <p:cNvSpPr/>
          <p:nvPr/>
        </p:nvSpPr>
        <p:spPr>
          <a:xfrm>
            <a:off x="11274552" y="6473952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B6B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1589</Words>
  <Application>Microsoft Office PowerPoint</Application>
  <PresentationFormat>Widescreen</PresentationFormat>
  <Paragraphs>247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Aptos</vt:lpstr>
      <vt:lpstr>Arial</vt:lpstr>
      <vt:lpstr>Calibri</vt:lpstr>
      <vt:lpstr>Cambria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Mutual Funds: Beyond SIPs</dc:title>
  <dc:subject>PptxGenJS Presentation</dc:subject>
  <dc:creator>ICAI Presentation</dc:creator>
  <cp:lastModifiedBy>Sonal Bhutra</cp:lastModifiedBy>
  <cp:revision>1</cp:revision>
  <dcterms:created xsi:type="dcterms:W3CDTF">2026-07-08T05:31:34Z</dcterms:created>
  <dcterms:modified xsi:type="dcterms:W3CDTF">2026-07-08T05:48:44Z</dcterms:modified>
</cp:coreProperties>
</file>