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38"/>
  </p:notesMasterIdLst>
  <p:sldIdLst>
    <p:sldId id="354" r:id="rId3"/>
    <p:sldId id="1001" r:id="rId4"/>
    <p:sldId id="1002" r:id="rId5"/>
    <p:sldId id="1003" r:id="rId6"/>
    <p:sldId id="1004" r:id="rId7"/>
    <p:sldId id="1005" r:id="rId8"/>
    <p:sldId id="990" r:id="rId9"/>
    <p:sldId id="992" r:id="rId10"/>
    <p:sldId id="993" r:id="rId11"/>
    <p:sldId id="994" r:id="rId12"/>
    <p:sldId id="995" r:id="rId13"/>
    <p:sldId id="1008" r:id="rId14"/>
    <p:sldId id="891" r:id="rId15"/>
    <p:sldId id="902" r:id="rId16"/>
    <p:sldId id="1009" r:id="rId17"/>
    <p:sldId id="1231" r:id="rId18"/>
    <p:sldId id="1090" r:id="rId19"/>
    <p:sldId id="1094" r:id="rId20"/>
    <p:sldId id="958" r:id="rId21"/>
    <p:sldId id="959" r:id="rId22"/>
    <p:sldId id="1040" r:id="rId23"/>
    <p:sldId id="1118" r:id="rId24"/>
    <p:sldId id="1232" r:id="rId25"/>
    <p:sldId id="1233" r:id="rId26"/>
    <p:sldId id="1234" r:id="rId27"/>
    <p:sldId id="1010" r:id="rId28"/>
    <p:sldId id="1011" r:id="rId29"/>
    <p:sldId id="1065" r:id="rId30"/>
    <p:sldId id="1238" r:id="rId31"/>
    <p:sldId id="1239" r:id="rId32"/>
    <p:sldId id="1240" r:id="rId33"/>
    <p:sldId id="1235" r:id="rId34"/>
    <p:sldId id="1236" r:id="rId35"/>
    <p:sldId id="1237" r:id="rId36"/>
    <p:sldId id="34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4995" autoAdjust="0"/>
    <p:restoredTop sz="79424" autoAdjust="0"/>
  </p:normalViewPr>
  <p:slideViewPr>
    <p:cSldViewPr snapToGrid="0">
      <p:cViewPr varScale="1">
        <p:scale>
          <a:sx n="52" d="100"/>
          <a:sy n="52" d="100"/>
        </p:scale>
        <p:origin x="1228" y="48"/>
      </p:cViewPr>
      <p:guideLst/>
    </p:cSldViewPr>
  </p:slideViewPr>
  <p:notesTextViewPr>
    <p:cViewPr>
      <p:scale>
        <a:sx n="1" d="1"/>
        <a:sy n="1" d="1"/>
      </p:scale>
      <p:origin x="0" y="0"/>
    </p:cViewPr>
  </p:notesTextViewPr>
  <p:notesViewPr>
    <p:cSldViewPr snapToGrid="0">
      <p:cViewPr varScale="1">
        <p:scale>
          <a:sx n="50" d="100"/>
          <a:sy n="50" d="100"/>
        </p:scale>
        <p:origin x="2708" y="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7T16:47:13.707"/>
    </inkml:context>
    <inkml:brush xml:id="br0">
      <inkml:brushProperty name="width" value="0.1" units="cm"/>
      <inkml:brushProperty name="height" value="0.1" units="cm"/>
      <inkml:brushProperty name="color" value="#E71224"/>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EE181-D9D6-499C-AEAF-506D02FCC9BD}" type="datetimeFigureOut">
              <a:rPr lang="en-US" smtClean="0"/>
              <a:t>7/6/2026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0EAE51-2AF8-4E98-95AE-DA28214AB91B}" type="slidenum">
              <a:rPr lang="en-US" smtClean="0"/>
              <a:t>‹#›</a:t>
            </a:fld>
            <a:endParaRPr lang="en-US"/>
          </a:p>
        </p:txBody>
      </p:sp>
    </p:spTree>
    <p:extLst>
      <p:ext uri="{BB962C8B-B14F-4D97-AF65-F5344CB8AC3E}">
        <p14:creationId xmlns:p14="http://schemas.microsoft.com/office/powerpoint/2010/main" val="3264457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8B1A6-9EAF-40EC-AA4D-FE459B0C54F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67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8B1A6-9EAF-40EC-AA4D-FE459B0C54F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197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742F-A377-49E9-9669-F20A3D55752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6">
            <a:extLst>
              <a:ext uri="{FF2B5EF4-FFF2-40B4-BE49-F238E27FC236}">
                <a16:creationId xmlns:a16="http://schemas.microsoft.com/office/drawing/2014/main" id="{EBFF5305-0791-4C73-88A8-17C5F21C4D30}"/>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54201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8B1A6-9EAF-40EC-AA4D-FE459B0C54F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111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742F-A377-49E9-9669-F20A3D55752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6">
            <a:extLst>
              <a:ext uri="{FF2B5EF4-FFF2-40B4-BE49-F238E27FC236}">
                <a16:creationId xmlns:a16="http://schemas.microsoft.com/office/drawing/2014/main" id="{EBFF5305-0791-4C73-88A8-17C5F21C4D3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207152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742F-A377-49E9-9669-F20A3D55752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724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742F-A377-49E9-9669-F20A3D55752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6">
            <a:extLst>
              <a:ext uri="{FF2B5EF4-FFF2-40B4-BE49-F238E27FC236}">
                <a16:creationId xmlns:a16="http://schemas.microsoft.com/office/drawing/2014/main" id="{EBFF5305-0791-4C73-88A8-17C5F21C4D30}"/>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368615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0EAE51-2AF8-4E98-95AE-DA28214AB91B}" type="slidenum">
              <a:rPr lang="en-US" smtClean="0"/>
              <a:t>16</a:t>
            </a:fld>
            <a:endParaRPr lang="en-US"/>
          </a:p>
        </p:txBody>
      </p:sp>
    </p:spTree>
    <p:extLst>
      <p:ext uri="{BB962C8B-B14F-4D97-AF65-F5344CB8AC3E}">
        <p14:creationId xmlns:p14="http://schemas.microsoft.com/office/powerpoint/2010/main" val="3186116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742F-A377-49E9-9669-F20A3D55752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6">
            <a:extLst>
              <a:ext uri="{FF2B5EF4-FFF2-40B4-BE49-F238E27FC236}">
                <a16:creationId xmlns:a16="http://schemas.microsoft.com/office/drawing/2014/main" id="{EBFF5305-0791-4C73-88A8-17C5F21C4D30}"/>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436716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742F-A377-49E9-9669-F20A3D55752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8871400D-8062-4DED-982C-D91354CDE91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9526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742F-A377-49E9-9669-F20A3D55752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6">
            <a:extLst>
              <a:ext uri="{FF2B5EF4-FFF2-40B4-BE49-F238E27FC236}">
                <a16:creationId xmlns:a16="http://schemas.microsoft.com/office/drawing/2014/main" id="{EBFF5305-0791-4C73-88A8-17C5F21C4D3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259791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8B1A6-9EAF-40EC-AA4D-FE459B0C54F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867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742F-A377-49E9-9669-F20A3D55752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6">
            <a:extLst>
              <a:ext uri="{FF2B5EF4-FFF2-40B4-BE49-F238E27FC236}">
                <a16:creationId xmlns:a16="http://schemas.microsoft.com/office/drawing/2014/main" id="{EBFF5305-0791-4C73-88A8-17C5F21C4D3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476155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742F-A377-49E9-9669-F20A3D55752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73117AD4-9E47-4D8E-AE9A-286E49DD4C7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9363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742F-A377-49E9-9669-F20A3D55752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268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742F-A377-49E9-9669-F20A3D55752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331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4432300" cy="2493963"/>
          </a:xfrm>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742F-A377-49E9-9669-F20A3D55752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Notes Placeholder 2">
            <a:extLst>
              <a:ext uri="{FF2B5EF4-FFF2-40B4-BE49-F238E27FC236}">
                <a16:creationId xmlns:a16="http://schemas.microsoft.com/office/drawing/2014/main" id="{EAA3B503-D454-4C48-8CFE-44504E82226C}"/>
              </a:ext>
            </a:extLst>
          </p:cNvPr>
          <p:cNvSpPr txBox="1">
            <a:spLocks/>
          </p:cNvSpPr>
          <p:nvPr/>
        </p:nvSpPr>
        <p:spPr>
          <a:xfrm>
            <a:off x="685800" y="44005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a:p>
            <a:endParaRPr lang="en-US" dirty="0"/>
          </a:p>
        </p:txBody>
      </p:sp>
    </p:spTree>
    <p:extLst>
      <p:ext uri="{BB962C8B-B14F-4D97-AF65-F5344CB8AC3E}">
        <p14:creationId xmlns:p14="http://schemas.microsoft.com/office/powerpoint/2010/main" val="1332760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4432300" cy="2493963"/>
          </a:xfrm>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742F-A377-49E9-9669-F20A3D55752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Notes Placeholder 2">
            <a:extLst>
              <a:ext uri="{FF2B5EF4-FFF2-40B4-BE49-F238E27FC236}">
                <a16:creationId xmlns:a16="http://schemas.microsoft.com/office/drawing/2014/main" id="{EAA3B503-D454-4C48-8CFE-44504E82226C}"/>
              </a:ext>
            </a:extLst>
          </p:cNvPr>
          <p:cNvSpPr txBox="1">
            <a:spLocks/>
          </p:cNvSpPr>
          <p:nvPr/>
        </p:nvSpPr>
        <p:spPr>
          <a:xfrm>
            <a:off x="685800" y="44005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008580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8B1A6-9EAF-40EC-AA4D-FE459B0C54F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025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742F-A377-49E9-9669-F20A3D55752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6">
            <a:extLst>
              <a:ext uri="{FF2B5EF4-FFF2-40B4-BE49-F238E27FC236}">
                <a16:creationId xmlns:a16="http://schemas.microsoft.com/office/drawing/2014/main" id="{EBFF5305-0791-4C73-88A8-17C5F21C4D30}"/>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886213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742F-A377-49E9-9669-F20A3D55752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6">
            <a:extLst>
              <a:ext uri="{FF2B5EF4-FFF2-40B4-BE49-F238E27FC236}">
                <a16:creationId xmlns:a16="http://schemas.microsoft.com/office/drawing/2014/main" id="{EBFF5305-0791-4C73-88A8-17C5F21C4D30}"/>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563635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8B1A6-9EAF-40EC-AA4D-FE459B0C54F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160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8B1A6-9EAF-40EC-AA4D-FE459B0C54F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381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742F-A377-49E9-9669-F20A3D55752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6">
            <a:extLst>
              <a:ext uri="{FF2B5EF4-FFF2-40B4-BE49-F238E27FC236}">
                <a16:creationId xmlns:a16="http://schemas.microsoft.com/office/drawing/2014/main" id="{EBFF5305-0791-4C73-88A8-17C5F21C4D30}"/>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823236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8B1A6-9EAF-40EC-AA4D-FE459B0C54F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775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742F-A377-49E9-9669-F20A3D55752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6">
            <a:extLst>
              <a:ext uri="{FF2B5EF4-FFF2-40B4-BE49-F238E27FC236}">
                <a16:creationId xmlns:a16="http://schemas.microsoft.com/office/drawing/2014/main" id="{EBFF5305-0791-4C73-88A8-17C5F21C4D30}"/>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8333211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742F-A377-49E9-9669-F20A3D55752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6">
            <a:extLst>
              <a:ext uri="{FF2B5EF4-FFF2-40B4-BE49-F238E27FC236}">
                <a16:creationId xmlns:a16="http://schemas.microsoft.com/office/drawing/2014/main" id="{EBFF5305-0791-4C73-88A8-17C5F21C4D30}"/>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819571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742F-A377-49E9-9669-F20A3D55752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6">
            <a:extLst>
              <a:ext uri="{FF2B5EF4-FFF2-40B4-BE49-F238E27FC236}">
                <a16:creationId xmlns:a16="http://schemas.microsoft.com/office/drawing/2014/main" id="{EBFF5305-0791-4C73-88A8-17C5F21C4D30}"/>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633428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FB8B1A6-9EAF-40EC-AA4D-FE459B0C54FD}" type="slidenum">
              <a:rPr lang="en-IN" smtClean="0"/>
              <a:t>35</a:t>
            </a:fld>
            <a:endParaRPr lang="en-IN" dirty="0"/>
          </a:p>
        </p:txBody>
      </p:sp>
      <p:sp>
        <p:nvSpPr>
          <p:cNvPr id="3" name="Notes Placeholder 2">
            <a:extLst>
              <a:ext uri="{FF2B5EF4-FFF2-40B4-BE49-F238E27FC236}">
                <a16:creationId xmlns:a16="http://schemas.microsoft.com/office/drawing/2014/main" id="{41826A77-8572-4C8E-85D7-C3DAF0B77A0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9120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8B1A6-9EAF-40EC-AA4D-FE459B0C54F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496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8B1A6-9EAF-40EC-AA4D-FE459B0C54F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807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8B1A6-9EAF-40EC-AA4D-FE459B0C54FD}"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018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742F-A377-49E9-9669-F20A3D55752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6">
            <a:extLst>
              <a:ext uri="{FF2B5EF4-FFF2-40B4-BE49-F238E27FC236}">
                <a16:creationId xmlns:a16="http://schemas.microsoft.com/office/drawing/2014/main" id="{EBFF5305-0791-4C73-88A8-17C5F21C4D30}"/>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814030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742F-A377-49E9-9669-F20A3D55752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6">
            <a:extLst>
              <a:ext uri="{FF2B5EF4-FFF2-40B4-BE49-F238E27FC236}">
                <a16:creationId xmlns:a16="http://schemas.microsoft.com/office/drawing/2014/main" id="{EBFF5305-0791-4C73-88A8-17C5F21C4D3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618790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742F-A377-49E9-9669-F20A3D55752A}"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6">
            <a:extLst>
              <a:ext uri="{FF2B5EF4-FFF2-40B4-BE49-F238E27FC236}">
                <a16:creationId xmlns:a16="http://schemas.microsoft.com/office/drawing/2014/main" id="{EBFF5305-0791-4C73-88A8-17C5F21C4D3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7226272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597461" y="599727"/>
            <a:ext cx="10984943" cy="9909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97456" y="687476"/>
            <a:ext cx="9499045" cy="798427"/>
          </a:xfrm>
        </p:spPr>
        <p:txBody>
          <a:bodyPr anchor="ctr" anchorCtr="0"/>
          <a:lstStyle>
            <a:lvl1pPr>
              <a:defRPr b="1"/>
            </a:lvl1pPr>
          </a:lstStyle>
          <a:p>
            <a:r>
              <a:rPr lang="en-US" dirty="0"/>
              <a:t>Click to edit Master title style</a:t>
            </a:r>
          </a:p>
        </p:txBody>
      </p:sp>
      <p:sp>
        <p:nvSpPr>
          <p:cNvPr id="4" name="Date Placeholder 3"/>
          <p:cNvSpPr>
            <a:spLocks noGrp="1"/>
          </p:cNvSpPr>
          <p:nvPr>
            <p:ph type="dt" sz="half" idx="10"/>
          </p:nvPr>
        </p:nvSpPr>
        <p:spPr>
          <a:xfrm>
            <a:off x="7412436" y="6443412"/>
            <a:ext cx="2844800" cy="365125"/>
          </a:xfrm>
        </p:spPr>
        <p:txBody>
          <a:bodyPr/>
          <a:lstStyle/>
          <a:p>
            <a:fld id="{7EFC12DD-4F89-4E4F-AF3E-5BCD43EF7C44}" type="datetime1">
              <a:rPr lang="en-IN" smtClean="0"/>
              <a:t>06-07-2026</a:t>
            </a:fld>
            <a:endParaRPr lang="en-IN" dirty="0"/>
          </a:p>
        </p:txBody>
      </p:sp>
      <p:sp>
        <p:nvSpPr>
          <p:cNvPr id="5" name="Footer Placeholder 4"/>
          <p:cNvSpPr>
            <a:spLocks noGrp="1"/>
          </p:cNvSpPr>
          <p:nvPr>
            <p:ph type="ftr" sz="quarter" idx="11"/>
          </p:nvPr>
        </p:nvSpPr>
        <p:spPr>
          <a:xfrm>
            <a:off x="597459" y="6443412"/>
            <a:ext cx="6494113" cy="365125"/>
          </a:xfrm>
        </p:spPr>
        <p:txBody>
          <a:bodyPr/>
          <a:lstStyle>
            <a:lvl1pPr>
              <a:defRPr sz="1333" b="1">
                <a:solidFill>
                  <a:srgbClr val="366658"/>
                </a:solidFill>
              </a:defRPr>
            </a:lvl1pPr>
          </a:lstStyle>
          <a:p>
            <a:endParaRPr lang="en-US" dirty="0"/>
          </a:p>
        </p:txBody>
      </p:sp>
      <p:sp>
        <p:nvSpPr>
          <p:cNvPr id="6" name="Slide Number Placeholder 5"/>
          <p:cNvSpPr>
            <a:spLocks noGrp="1"/>
          </p:cNvSpPr>
          <p:nvPr>
            <p:ph type="sldNum" sz="quarter" idx="12"/>
          </p:nvPr>
        </p:nvSpPr>
        <p:spPr>
          <a:xfrm>
            <a:off x="10578104" y="6419616"/>
            <a:ext cx="1027291" cy="365125"/>
          </a:xfrm>
        </p:spPr>
        <p:txBody>
          <a:bodyPr/>
          <a:lstStyle>
            <a:lvl1pPr>
              <a:defRPr sz="2400" b="1">
                <a:solidFill>
                  <a:srgbClr val="366658"/>
                </a:solidFill>
              </a:defRPr>
            </a:lvl1pPr>
          </a:lstStyle>
          <a:p>
            <a:fld id="{1F28DAEE-427E-4030-87EA-38D724728595}" type="slidenum">
              <a:rPr lang="en-IN" smtClean="0"/>
              <a:pPr/>
              <a:t>‹#›</a:t>
            </a:fld>
            <a:endParaRPr lang="en-IN" dirty="0"/>
          </a:p>
        </p:txBody>
      </p:sp>
      <p:pic>
        <p:nvPicPr>
          <p:cNvPr id="8" name="Picture 3" descr="ICAILogoFinal"/>
          <p:cNvPicPr>
            <a:picLocks noChangeAspect="1" noChangeArrowheads="1"/>
          </p:cNvPicPr>
          <p:nvPr userDrawn="1"/>
        </p:nvPicPr>
        <p:blipFill>
          <a:blip r:embed="rId2" cstate="print"/>
          <a:srcRect/>
          <a:stretch>
            <a:fillRect/>
          </a:stretch>
        </p:blipFill>
        <p:spPr bwMode="auto">
          <a:xfrm>
            <a:off x="10228335" y="539200"/>
            <a:ext cx="1366765" cy="827429"/>
          </a:xfrm>
          <a:prstGeom prst="rect">
            <a:avLst/>
          </a:prstGeom>
          <a:noFill/>
          <a:ln w="9525">
            <a:noFill/>
            <a:miter lim="800000"/>
            <a:headEnd/>
            <a:tailEnd/>
          </a:ln>
        </p:spPr>
      </p:pic>
      <p:sp>
        <p:nvSpPr>
          <p:cNvPr id="9" name="Rectangle 8"/>
          <p:cNvSpPr/>
          <p:nvPr userDrawn="1"/>
        </p:nvSpPr>
        <p:spPr>
          <a:xfrm>
            <a:off x="10079667" y="1366629"/>
            <a:ext cx="1435301" cy="1333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67" b="1" dirty="0">
                <a:solidFill>
                  <a:prstClr val="white"/>
                </a:solidFill>
              </a:rPr>
              <a:t>Ind AS Course ICAI</a:t>
            </a:r>
          </a:p>
        </p:txBody>
      </p:sp>
    </p:spTree>
    <p:extLst>
      <p:ext uri="{BB962C8B-B14F-4D97-AF65-F5344CB8AC3E}">
        <p14:creationId xmlns:p14="http://schemas.microsoft.com/office/powerpoint/2010/main" val="436480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0863"/>
            <a:ext cx="5157787"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3101975"/>
            <a:ext cx="5157787"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0863"/>
            <a:ext cx="5183188"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3101975"/>
            <a:ext cx="5183188"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47C195EB-2DA3-4B24-8725-19BC22A7BE50}" type="datetime1">
              <a:rPr lang="en-US" smtClean="0"/>
              <a:t>7/6/2026</a:t>
            </a:fld>
            <a:endParaRPr lang="en-US" dirty="0"/>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11A71338-8BA2-4C79-A6C5-5A8E30081D0C}" type="slidenum">
              <a:rPr lang="en-US" smtClean="0"/>
              <a:t>‹#›</a:t>
            </a:fld>
            <a:endParaRPr lang="en-US" dirty="0"/>
          </a:p>
        </p:txBody>
      </p:sp>
    </p:spTree>
    <p:extLst>
      <p:ext uri="{BB962C8B-B14F-4D97-AF65-F5344CB8AC3E}">
        <p14:creationId xmlns:p14="http://schemas.microsoft.com/office/powerpoint/2010/main" val="390815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597455" y="3085766"/>
            <a:ext cx="10986811" cy="36623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97455" y="990602"/>
            <a:ext cx="10986811" cy="1504844"/>
          </a:xfrm>
          <a:effectLst/>
        </p:spPr>
        <p:txBody>
          <a:bodyPr anchor="b">
            <a:normAutofit/>
          </a:bodyPr>
          <a:lstStyle>
            <a:lvl1pPr>
              <a:defRPr sz="48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97455" y="2495446"/>
            <a:ext cx="10986811" cy="590321"/>
          </a:xfrm>
        </p:spPr>
        <p:txBody>
          <a:bodyPr anchor="t">
            <a:normAutofit/>
          </a:bodyPr>
          <a:lstStyle>
            <a:lvl1pPr marL="0" indent="0" algn="l">
              <a:buNone/>
              <a:defRPr sz="2133" cap="all">
                <a:solidFill>
                  <a:schemeClr val="accent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11F41AF3-B3F5-4E8C-8C20-6B3476AF45F6}" type="datetime1">
              <a:rPr lang="en-IN" smtClean="0"/>
              <a:t>06-07-2026</a:t>
            </a:fld>
            <a:endParaRPr lang="en-IN"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IN"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F28DAEE-427E-4030-87EA-38D724728595}" type="slidenum">
              <a:rPr lang="en-IN" smtClean="0"/>
              <a:pPr/>
              <a:t>‹#›</a:t>
            </a:fld>
            <a:endParaRPr lang="en-IN" dirty="0"/>
          </a:p>
        </p:txBody>
      </p:sp>
    </p:spTree>
    <p:extLst>
      <p:ext uri="{BB962C8B-B14F-4D97-AF65-F5344CB8AC3E}">
        <p14:creationId xmlns:p14="http://schemas.microsoft.com/office/powerpoint/2010/main" val="274983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marL="228600" indent="-228600">
              <a:buFont typeface="Arial" panose="020B0604020202020204" pitchFamily="34" charset="0"/>
              <a:buChar char="•"/>
              <a:defRPr/>
            </a:lvl1pPr>
            <a:lvl2pPr marL="228600" indent="-228600">
              <a:buFont typeface="Arial" panose="020B0604020202020204" pitchFamily="34" charset="0"/>
              <a:buChar char="•"/>
              <a:defRPr/>
            </a:lvl2pPr>
            <a:lvl3pPr marL="228600" indent="-228600">
              <a:buFont typeface="Arial" panose="020B0604020202020204" pitchFamily="34" charset="0"/>
              <a:buChar char="•"/>
              <a:defRPr/>
            </a:lvl3pPr>
            <a:lvl4pPr marL="228600" indent="-228600">
              <a:buFont typeface="Arial" panose="020B0604020202020204" pitchFamily="34" charset="0"/>
              <a:buChar char="•"/>
              <a:defRPr/>
            </a:lvl4pPr>
            <a:lvl5pPr marL="2286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1CB9D56B-6EBE-4E5F-99D9-2A3DBDF37D0A}" type="datetime1">
              <a:rPr lang="en-US" smtClean="0"/>
              <a:t>7/6/2026</a:t>
            </a:fld>
            <a:endParaRPr lang="en-US" dirty="0"/>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11A71338-8BA2-4C79-A6C5-5A8E30081D0C}" type="slidenum">
              <a:rPr lang="en-US" smtClean="0"/>
              <a:t>‹#›</a:t>
            </a:fld>
            <a:endParaRPr lang="en-US" dirty="0"/>
          </a:p>
        </p:txBody>
      </p:sp>
    </p:spTree>
    <p:extLst>
      <p:ext uri="{BB962C8B-B14F-4D97-AF65-F5344CB8AC3E}">
        <p14:creationId xmlns:p14="http://schemas.microsoft.com/office/powerpoint/2010/main" val="2283665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3505F58F-C0B5-422A-8E5A-6B99E5D80F0A}" type="datetime1">
              <a:rPr lang="en-US" smtClean="0"/>
              <a:t>7/6/2026</a:t>
            </a:fld>
            <a:endParaRPr lang="en-US" dirty="0"/>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11A71338-8BA2-4C79-A6C5-5A8E30081D0C}" type="slidenum">
              <a:rPr lang="en-US" smtClean="0"/>
              <a:t>‹#›</a:t>
            </a:fld>
            <a:endParaRPr lang="en-US" dirty="0"/>
          </a:p>
        </p:txBody>
      </p:sp>
    </p:spTree>
    <p:extLst>
      <p:ext uri="{BB962C8B-B14F-4D97-AF65-F5344CB8AC3E}">
        <p14:creationId xmlns:p14="http://schemas.microsoft.com/office/powerpoint/2010/main" val="2912928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0863"/>
            <a:ext cx="5157787"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3101975"/>
            <a:ext cx="5157787"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0863"/>
            <a:ext cx="5183188"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3101975"/>
            <a:ext cx="5183188"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47C195EB-2DA3-4B24-8725-19BC22A7BE50}" type="datetime1">
              <a:rPr lang="en-US" smtClean="0"/>
              <a:t>7/6/2026</a:t>
            </a:fld>
            <a:endParaRPr lang="en-US" dirty="0"/>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11A71338-8BA2-4C79-A6C5-5A8E30081D0C}" type="slidenum">
              <a:rPr lang="en-US" smtClean="0"/>
              <a:t>‹#›</a:t>
            </a:fld>
            <a:endParaRPr lang="en-US" dirty="0"/>
          </a:p>
        </p:txBody>
      </p:sp>
    </p:spTree>
    <p:extLst>
      <p:ext uri="{BB962C8B-B14F-4D97-AF65-F5344CB8AC3E}">
        <p14:creationId xmlns:p14="http://schemas.microsoft.com/office/powerpoint/2010/main" val="64219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597461" y="599727"/>
            <a:ext cx="10984943" cy="9909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97456" y="687476"/>
            <a:ext cx="9499045" cy="798427"/>
          </a:xfrm>
        </p:spPr>
        <p:txBody>
          <a:bodyPr anchor="ctr" anchorCtr="0"/>
          <a:lstStyle>
            <a:lvl1pPr>
              <a:defRPr b="1"/>
            </a:lvl1pPr>
          </a:lstStyle>
          <a:p>
            <a:r>
              <a:rPr lang="en-US" dirty="0"/>
              <a:t>Click to edit Master title style</a:t>
            </a:r>
          </a:p>
        </p:txBody>
      </p:sp>
      <p:sp>
        <p:nvSpPr>
          <p:cNvPr id="4" name="Date Placeholder 3"/>
          <p:cNvSpPr>
            <a:spLocks noGrp="1"/>
          </p:cNvSpPr>
          <p:nvPr>
            <p:ph type="dt" sz="half" idx="10"/>
          </p:nvPr>
        </p:nvSpPr>
        <p:spPr>
          <a:xfrm>
            <a:off x="7412436" y="6443412"/>
            <a:ext cx="2844800" cy="365125"/>
          </a:xfrm>
        </p:spPr>
        <p:txBody>
          <a:bodyPr/>
          <a:lstStyle/>
          <a:p>
            <a:fld id="{7EFC12DD-4F89-4E4F-AF3E-5BCD43EF7C44}" type="datetime1">
              <a:rPr lang="en-IN" smtClean="0"/>
              <a:t>06-07-2026</a:t>
            </a:fld>
            <a:endParaRPr lang="en-IN" dirty="0"/>
          </a:p>
        </p:txBody>
      </p:sp>
      <p:sp>
        <p:nvSpPr>
          <p:cNvPr id="5" name="Footer Placeholder 4"/>
          <p:cNvSpPr>
            <a:spLocks noGrp="1"/>
          </p:cNvSpPr>
          <p:nvPr>
            <p:ph type="ftr" sz="quarter" idx="11"/>
          </p:nvPr>
        </p:nvSpPr>
        <p:spPr>
          <a:xfrm>
            <a:off x="597459" y="6443412"/>
            <a:ext cx="6494113" cy="365125"/>
          </a:xfrm>
        </p:spPr>
        <p:txBody>
          <a:bodyPr/>
          <a:lstStyle>
            <a:lvl1pPr>
              <a:defRPr sz="1333" b="1">
                <a:solidFill>
                  <a:srgbClr val="366658"/>
                </a:solidFill>
              </a:defRPr>
            </a:lvl1pPr>
          </a:lstStyle>
          <a:p>
            <a:endParaRPr lang="en-US" dirty="0"/>
          </a:p>
        </p:txBody>
      </p:sp>
      <p:sp>
        <p:nvSpPr>
          <p:cNvPr id="6" name="Slide Number Placeholder 5"/>
          <p:cNvSpPr>
            <a:spLocks noGrp="1"/>
          </p:cNvSpPr>
          <p:nvPr>
            <p:ph type="sldNum" sz="quarter" idx="12"/>
          </p:nvPr>
        </p:nvSpPr>
        <p:spPr>
          <a:xfrm>
            <a:off x="10578104" y="6419616"/>
            <a:ext cx="1027291" cy="365125"/>
          </a:xfrm>
        </p:spPr>
        <p:txBody>
          <a:bodyPr/>
          <a:lstStyle>
            <a:lvl1pPr>
              <a:defRPr sz="2400" b="1">
                <a:solidFill>
                  <a:srgbClr val="366658"/>
                </a:solidFill>
              </a:defRPr>
            </a:lvl1pPr>
          </a:lstStyle>
          <a:p>
            <a:fld id="{1F28DAEE-427E-4030-87EA-38D724728595}" type="slidenum">
              <a:rPr lang="en-IN" smtClean="0"/>
              <a:pPr/>
              <a:t>‹#›</a:t>
            </a:fld>
            <a:endParaRPr lang="en-IN" dirty="0"/>
          </a:p>
        </p:txBody>
      </p:sp>
      <p:pic>
        <p:nvPicPr>
          <p:cNvPr id="8" name="Picture 3" descr="ICAILogoFinal"/>
          <p:cNvPicPr>
            <a:picLocks noChangeAspect="1" noChangeArrowheads="1"/>
          </p:cNvPicPr>
          <p:nvPr userDrawn="1"/>
        </p:nvPicPr>
        <p:blipFill>
          <a:blip r:embed="rId2" cstate="print"/>
          <a:srcRect/>
          <a:stretch>
            <a:fillRect/>
          </a:stretch>
        </p:blipFill>
        <p:spPr bwMode="auto">
          <a:xfrm>
            <a:off x="10228335" y="539200"/>
            <a:ext cx="1366765" cy="827429"/>
          </a:xfrm>
          <a:prstGeom prst="rect">
            <a:avLst/>
          </a:prstGeom>
          <a:noFill/>
          <a:ln w="9525">
            <a:noFill/>
            <a:miter lim="800000"/>
            <a:headEnd/>
            <a:tailEnd/>
          </a:ln>
        </p:spPr>
      </p:pic>
      <p:sp>
        <p:nvSpPr>
          <p:cNvPr id="9" name="Rectangle 8"/>
          <p:cNvSpPr/>
          <p:nvPr userDrawn="1"/>
        </p:nvSpPr>
        <p:spPr>
          <a:xfrm>
            <a:off x="10079667" y="1366629"/>
            <a:ext cx="1435301" cy="1333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67" b="1" dirty="0">
                <a:solidFill>
                  <a:prstClr val="white"/>
                </a:solidFill>
              </a:rPr>
              <a:t>ICAI</a:t>
            </a:r>
          </a:p>
        </p:txBody>
      </p:sp>
    </p:spTree>
    <p:extLst>
      <p:ext uri="{BB962C8B-B14F-4D97-AF65-F5344CB8AC3E}">
        <p14:creationId xmlns:p14="http://schemas.microsoft.com/office/powerpoint/2010/main" val="2099183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597455" y="3085766"/>
            <a:ext cx="10986811" cy="36623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97455" y="990602"/>
            <a:ext cx="10986811" cy="1504844"/>
          </a:xfrm>
          <a:effectLst/>
        </p:spPr>
        <p:txBody>
          <a:bodyPr anchor="b">
            <a:normAutofit/>
          </a:bodyPr>
          <a:lstStyle>
            <a:lvl1pPr>
              <a:defRPr sz="48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97455" y="2495446"/>
            <a:ext cx="10986811" cy="590321"/>
          </a:xfrm>
        </p:spPr>
        <p:txBody>
          <a:bodyPr anchor="t">
            <a:normAutofit/>
          </a:bodyPr>
          <a:lstStyle>
            <a:lvl1pPr marL="0" indent="0" algn="l">
              <a:buNone/>
              <a:defRPr sz="2133" cap="all">
                <a:solidFill>
                  <a:schemeClr val="accent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11F41AF3-B3F5-4E8C-8C20-6B3476AF45F6}" type="datetime1">
              <a:rPr lang="en-IN" smtClean="0"/>
              <a:t>06-07-2026</a:t>
            </a:fld>
            <a:endParaRPr lang="en-IN"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IN"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F28DAEE-427E-4030-87EA-38D724728595}" type="slidenum">
              <a:rPr lang="en-IN" smtClean="0"/>
              <a:pPr/>
              <a:t>‹#›</a:t>
            </a:fld>
            <a:endParaRPr lang="en-IN" dirty="0"/>
          </a:p>
        </p:txBody>
      </p:sp>
    </p:spTree>
    <p:extLst>
      <p:ext uri="{BB962C8B-B14F-4D97-AF65-F5344CB8AC3E}">
        <p14:creationId xmlns:p14="http://schemas.microsoft.com/office/powerpoint/2010/main" val="791533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marL="228600" indent="-228600">
              <a:buFont typeface="Arial" panose="020B0604020202020204" pitchFamily="34" charset="0"/>
              <a:buChar char="•"/>
              <a:defRPr/>
            </a:lvl1pPr>
            <a:lvl2pPr marL="228600" indent="-228600">
              <a:buFont typeface="Arial" panose="020B0604020202020204" pitchFamily="34" charset="0"/>
              <a:buChar char="•"/>
              <a:defRPr/>
            </a:lvl2pPr>
            <a:lvl3pPr marL="228600" indent="-228600">
              <a:buFont typeface="Arial" panose="020B0604020202020204" pitchFamily="34" charset="0"/>
              <a:buChar char="•"/>
              <a:defRPr/>
            </a:lvl3pPr>
            <a:lvl4pPr marL="228600" indent="-228600">
              <a:buFont typeface="Arial" panose="020B0604020202020204" pitchFamily="34" charset="0"/>
              <a:buChar char="•"/>
              <a:defRPr/>
            </a:lvl4pPr>
            <a:lvl5pPr marL="2286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1CB9D56B-6EBE-4E5F-99D9-2A3DBDF37D0A}" type="datetime1">
              <a:rPr lang="en-US" smtClean="0"/>
              <a:t>7/6/2026</a:t>
            </a:fld>
            <a:endParaRPr lang="en-US" dirty="0"/>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11A71338-8BA2-4C79-A6C5-5A8E30081D0C}" type="slidenum">
              <a:rPr lang="en-US" smtClean="0"/>
              <a:t>‹#›</a:t>
            </a:fld>
            <a:endParaRPr lang="en-US" dirty="0"/>
          </a:p>
        </p:txBody>
      </p:sp>
    </p:spTree>
    <p:extLst>
      <p:ext uri="{BB962C8B-B14F-4D97-AF65-F5344CB8AC3E}">
        <p14:creationId xmlns:p14="http://schemas.microsoft.com/office/powerpoint/2010/main" val="2136165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3505F58F-C0B5-422A-8E5A-6B99E5D80F0A}" type="datetime1">
              <a:rPr lang="en-US" smtClean="0"/>
              <a:t>7/6/2026</a:t>
            </a:fld>
            <a:endParaRPr lang="en-US" dirty="0"/>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11A71338-8BA2-4C79-A6C5-5A8E30081D0C}" type="slidenum">
              <a:rPr lang="en-US" smtClean="0"/>
              <a:t>‹#›</a:t>
            </a:fld>
            <a:endParaRPr lang="en-US" dirty="0"/>
          </a:p>
        </p:txBody>
      </p:sp>
    </p:spTree>
    <p:extLst>
      <p:ext uri="{BB962C8B-B14F-4D97-AF65-F5344CB8AC3E}">
        <p14:creationId xmlns:p14="http://schemas.microsoft.com/office/powerpoint/2010/main" val="18108378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4923" y="687477"/>
            <a:ext cx="10653003"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74923" y="2228004"/>
            <a:ext cx="10653003" cy="36307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12436" y="5956136"/>
            <a:ext cx="2844800" cy="365125"/>
          </a:xfrm>
          <a:prstGeom prst="rect">
            <a:avLst/>
          </a:prstGeom>
        </p:spPr>
        <p:txBody>
          <a:bodyPr vert="horz" lIns="91440" tIns="45720" rIns="91440" bIns="45720" rtlCol="0" anchor="ctr"/>
          <a:lstStyle>
            <a:lvl1pPr algn="r">
              <a:defRPr sz="1200">
                <a:solidFill>
                  <a:schemeClr val="accent2"/>
                </a:solidFill>
              </a:defRPr>
            </a:lvl1pPr>
          </a:lstStyle>
          <a:p>
            <a:fld id="{7A34E089-1D17-4433-A332-B1C48D3A1F02}" type="datetime1">
              <a:rPr lang="en-IN" smtClean="0"/>
              <a:t>06-07-2026</a:t>
            </a:fld>
            <a:endParaRPr lang="en-IN" dirty="0"/>
          </a:p>
        </p:txBody>
      </p:sp>
      <p:sp>
        <p:nvSpPr>
          <p:cNvPr id="5" name="Footer Placeholder 4"/>
          <p:cNvSpPr>
            <a:spLocks noGrp="1"/>
          </p:cNvSpPr>
          <p:nvPr>
            <p:ph type="ftr" sz="quarter" idx="3"/>
          </p:nvPr>
        </p:nvSpPr>
        <p:spPr>
          <a:xfrm>
            <a:off x="774927" y="5951812"/>
            <a:ext cx="6494113" cy="365125"/>
          </a:xfrm>
          <a:prstGeom prst="rect">
            <a:avLst/>
          </a:prstGeom>
        </p:spPr>
        <p:txBody>
          <a:bodyPr vert="horz" lIns="91440" tIns="45720" rIns="91440" bIns="45720" rtlCol="0" anchor="ctr"/>
          <a:lstStyle>
            <a:lvl1pPr algn="l">
              <a:defRPr sz="1200" cap="all">
                <a:solidFill>
                  <a:schemeClr val="accent2"/>
                </a:solidFill>
              </a:defRPr>
            </a:lvl1pPr>
          </a:lstStyle>
          <a:p>
            <a:endParaRPr lang="en-IN" dirty="0"/>
          </a:p>
        </p:txBody>
      </p:sp>
      <p:sp>
        <p:nvSpPr>
          <p:cNvPr id="6" name="Slide Number Placeholder 5"/>
          <p:cNvSpPr>
            <a:spLocks noGrp="1"/>
          </p:cNvSpPr>
          <p:nvPr>
            <p:ph type="sldNum" sz="quarter" idx="4"/>
          </p:nvPr>
        </p:nvSpPr>
        <p:spPr>
          <a:xfrm>
            <a:off x="10400635" y="5956136"/>
            <a:ext cx="1027291" cy="365125"/>
          </a:xfrm>
          <a:prstGeom prst="rect">
            <a:avLst/>
          </a:prstGeom>
        </p:spPr>
        <p:txBody>
          <a:bodyPr vert="horz" lIns="91440" tIns="45720" rIns="91440" bIns="45720" rtlCol="0" anchor="ctr"/>
          <a:lstStyle>
            <a:lvl1pPr algn="r">
              <a:defRPr sz="1200">
                <a:solidFill>
                  <a:schemeClr val="accent2"/>
                </a:solidFill>
              </a:defRPr>
            </a:lvl1pPr>
          </a:lstStyle>
          <a:p>
            <a:fld id="{1F28DAEE-427E-4030-87EA-38D724728595}" type="slidenum">
              <a:rPr lang="en-IN" smtClean="0"/>
              <a:pPr/>
              <a:t>‹#›</a:t>
            </a:fld>
            <a:endParaRPr lang="en-IN" dirty="0"/>
          </a:p>
        </p:txBody>
      </p:sp>
      <p:sp>
        <p:nvSpPr>
          <p:cNvPr id="9" name="Rectangle 8"/>
          <p:cNvSpPr/>
          <p:nvPr/>
        </p:nvSpPr>
        <p:spPr>
          <a:xfrm>
            <a:off x="597460" y="441325"/>
            <a:ext cx="3626545"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7968001" y="441325"/>
            <a:ext cx="36144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88801" y="441325"/>
            <a:ext cx="36144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16092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4923" y="687477"/>
            <a:ext cx="10653003"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74923" y="2228004"/>
            <a:ext cx="10653003" cy="36307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12436" y="5956136"/>
            <a:ext cx="2844800" cy="365125"/>
          </a:xfrm>
          <a:prstGeom prst="rect">
            <a:avLst/>
          </a:prstGeom>
        </p:spPr>
        <p:txBody>
          <a:bodyPr vert="horz" lIns="91440" tIns="45720" rIns="91440" bIns="45720" rtlCol="0" anchor="ctr"/>
          <a:lstStyle>
            <a:lvl1pPr algn="r">
              <a:defRPr sz="1200">
                <a:solidFill>
                  <a:schemeClr val="accent2"/>
                </a:solidFill>
              </a:defRPr>
            </a:lvl1pPr>
          </a:lstStyle>
          <a:p>
            <a:fld id="{7A34E089-1D17-4433-A332-B1C48D3A1F02}" type="datetime1">
              <a:rPr lang="en-IN" smtClean="0"/>
              <a:t>06-07-2026</a:t>
            </a:fld>
            <a:endParaRPr lang="en-IN" dirty="0"/>
          </a:p>
        </p:txBody>
      </p:sp>
      <p:sp>
        <p:nvSpPr>
          <p:cNvPr id="5" name="Footer Placeholder 4"/>
          <p:cNvSpPr>
            <a:spLocks noGrp="1"/>
          </p:cNvSpPr>
          <p:nvPr>
            <p:ph type="ftr" sz="quarter" idx="3"/>
          </p:nvPr>
        </p:nvSpPr>
        <p:spPr>
          <a:xfrm>
            <a:off x="774927" y="5951812"/>
            <a:ext cx="6494113" cy="365125"/>
          </a:xfrm>
          <a:prstGeom prst="rect">
            <a:avLst/>
          </a:prstGeom>
        </p:spPr>
        <p:txBody>
          <a:bodyPr vert="horz" lIns="91440" tIns="45720" rIns="91440" bIns="45720" rtlCol="0" anchor="ctr"/>
          <a:lstStyle>
            <a:lvl1pPr algn="l">
              <a:defRPr sz="1200" cap="all">
                <a:solidFill>
                  <a:schemeClr val="accent2"/>
                </a:solidFill>
              </a:defRPr>
            </a:lvl1pPr>
          </a:lstStyle>
          <a:p>
            <a:endParaRPr lang="en-IN" dirty="0"/>
          </a:p>
        </p:txBody>
      </p:sp>
      <p:sp>
        <p:nvSpPr>
          <p:cNvPr id="6" name="Slide Number Placeholder 5"/>
          <p:cNvSpPr>
            <a:spLocks noGrp="1"/>
          </p:cNvSpPr>
          <p:nvPr>
            <p:ph type="sldNum" sz="quarter" idx="4"/>
          </p:nvPr>
        </p:nvSpPr>
        <p:spPr>
          <a:xfrm>
            <a:off x="10400635" y="5956136"/>
            <a:ext cx="1027291" cy="365125"/>
          </a:xfrm>
          <a:prstGeom prst="rect">
            <a:avLst/>
          </a:prstGeom>
        </p:spPr>
        <p:txBody>
          <a:bodyPr vert="horz" lIns="91440" tIns="45720" rIns="91440" bIns="45720" rtlCol="0" anchor="ctr"/>
          <a:lstStyle>
            <a:lvl1pPr algn="r">
              <a:defRPr sz="1200">
                <a:solidFill>
                  <a:schemeClr val="accent2"/>
                </a:solidFill>
              </a:defRPr>
            </a:lvl1pPr>
          </a:lstStyle>
          <a:p>
            <a:fld id="{1F28DAEE-427E-4030-87EA-38D724728595}" type="slidenum">
              <a:rPr lang="en-IN" smtClean="0"/>
              <a:pPr/>
              <a:t>‹#›</a:t>
            </a:fld>
            <a:endParaRPr lang="en-IN" dirty="0"/>
          </a:p>
        </p:txBody>
      </p:sp>
      <p:sp>
        <p:nvSpPr>
          <p:cNvPr id="9" name="Rectangle 8"/>
          <p:cNvSpPr/>
          <p:nvPr/>
        </p:nvSpPr>
        <p:spPr>
          <a:xfrm>
            <a:off x="597460" y="441325"/>
            <a:ext cx="3626545"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7968001" y="441325"/>
            <a:ext cx="36144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88801" y="441325"/>
            <a:ext cx="36144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7170132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ustomXml" Target="../ink/ink1.xml"/><Relationship Id="rId5" Type="http://schemas.openxmlformats.org/officeDocument/2006/relationships/image" Target="../media/image21.png"/><Relationship Id="rId4" Type="http://schemas.openxmlformats.org/officeDocument/2006/relationships/hyperlink" Target="mailto:my3swami@gmail.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B4BCD-1199-4647-8F67-B5BC7622448F}"/>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Autofit/>
          </a:bodyPr>
          <a:lstStyle/>
          <a:p>
            <a:pPr algn="ctr"/>
            <a:r>
              <a:rPr lang="en-GB" sz="2400" cap="none" dirty="0">
                <a:solidFill>
                  <a:schemeClr val="accent1"/>
                </a:solidFill>
                <a:latin typeface="+mj-lt"/>
              </a:rPr>
              <a:t>Seminar on Ind AS - EIRC</a:t>
            </a:r>
            <a:endParaRPr lang="en-IN" sz="2400" cap="none" dirty="0">
              <a:solidFill>
                <a:schemeClr val="accent1"/>
              </a:solidFill>
              <a:highlight>
                <a:srgbClr val="FFFF00"/>
              </a:highlight>
              <a:latin typeface="+mj-lt"/>
            </a:endParaRPr>
          </a:p>
        </p:txBody>
      </p:sp>
      <p:sp>
        <p:nvSpPr>
          <p:cNvPr id="3" name="Slide Number Placeholder 2">
            <a:extLst>
              <a:ext uri="{FF2B5EF4-FFF2-40B4-BE49-F238E27FC236}">
                <a16:creationId xmlns:a16="http://schemas.microsoft.com/office/drawing/2014/main" id="{511DDA49-88EC-4C6D-8875-CDE94EFB5F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rPr>
              <a:t>1</a:t>
            </a:r>
          </a:p>
        </p:txBody>
      </p:sp>
      <p:sp>
        <p:nvSpPr>
          <p:cNvPr id="7" name="TextBox 6">
            <a:extLst>
              <a:ext uri="{FF2B5EF4-FFF2-40B4-BE49-F238E27FC236}">
                <a16:creationId xmlns:a16="http://schemas.microsoft.com/office/drawing/2014/main" id="{7BECA02A-2269-40F9-8028-5A34DBE27591}"/>
              </a:ext>
            </a:extLst>
          </p:cNvPr>
          <p:cNvSpPr txBox="1"/>
          <p:nvPr/>
        </p:nvSpPr>
        <p:spPr>
          <a:xfrm>
            <a:off x="597456" y="1523737"/>
            <a:ext cx="973110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rPr>
              <a:t>Ind AS 117: Insurance Contracts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400" b="1" i="0" u="none" strike="noStrike" kern="1200" cap="none" spc="0" normalizeH="0" baseline="0" noProof="0" dirty="0">
              <a:ln>
                <a:noFill/>
              </a:ln>
              <a:solidFill>
                <a:prstClr val="black"/>
              </a:solidFill>
              <a:effectLst/>
              <a:uLnTx/>
              <a:uFillTx/>
              <a:latin typeface="Arial Narrow" panose="020B0606020202030204" pitchFamily="34" charset="0"/>
              <a:ea typeface="Times New Roman" panose="02020603050405020304" pitchFamily="18" charset="0"/>
              <a:cs typeface="+mn-cs"/>
            </a:endParaRPr>
          </a:p>
        </p:txBody>
      </p:sp>
      <p:pic>
        <p:nvPicPr>
          <p:cNvPr id="6" name="Picture 5">
            <a:extLst>
              <a:ext uri="{FF2B5EF4-FFF2-40B4-BE49-F238E27FC236}">
                <a16:creationId xmlns:a16="http://schemas.microsoft.com/office/drawing/2014/main" id="{098DD502-7316-4188-F4C6-FF489FBEAC33}"/>
              </a:ext>
            </a:extLst>
          </p:cNvPr>
          <p:cNvPicPr>
            <a:picLocks noChangeAspect="1"/>
          </p:cNvPicPr>
          <p:nvPr/>
        </p:nvPicPr>
        <p:blipFill>
          <a:blip r:embed="rId3">
            <a:extLst>
              <a:ext uri="{28A0092B-C50C-407E-A947-70E740481C1C}">
                <a14:useLocalDpi xmlns:a14="http://schemas.microsoft.com/office/drawing/2010/main" val="0"/>
              </a:ext>
            </a:extLst>
          </a:blip>
          <a:srcRect t="9663" b="9663"/>
          <a:stretch/>
        </p:blipFill>
        <p:spPr>
          <a:xfrm>
            <a:off x="9639140" y="1807832"/>
            <a:ext cx="1866224" cy="2107780"/>
          </a:xfrm>
          <a:prstGeom prst="ellipse">
            <a:avLst/>
          </a:prstGeom>
          <a:ln w="63500" cap="rnd">
            <a:solidFill>
              <a:srgbClr val="333333"/>
            </a:solidFill>
          </a:ln>
          <a:effectLst/>
        </p:spPr>
      </p:pic>
      <p:sp>
        <p:nvSpPr>
          <p:cNvPr id="5" name="TextBox 4">
            <a:extLst>
              <a:ext uri="{FF2B5EF4-FFF2-40B4-BE49-F238E27FC236}">
                <a16:creationId xmlns:a16="http://schemas.microsoft.com/office/drawing/2014/main" id="{BE4C61CC-46DE-80DF-8B5F-DC8A1B0F3E52}"/>
              </a:ext>
            </a:extLst>
          </p:cNvPr>
          <p:cNvSpPr txBox="1"/>
          <p:nvPr/>
        </p:nvSpPr>
        <p:spPr>
          <a:xfrm>
            <a:off x="597456" y="2075311"/>
            <a:ext cx="11229130" cy="4518096"/>
          </a:xfrm>
          <a:prstGeom prst="rect">
            <a:avLst/>
          </a:prstGeom>
          <a:noFill/>
        </p:spPr>
        <p:txBody>
          <a:bodyPr wrap="square">
            <a:spAutoFit/>
          </a:bodyPr>
          <a:lstStyle/>
          <a:p>
            <a:pPr marL="0" marR="63500" lvl="0" indent="0" algn="just" defTabSz="914400" rtl="0" eaLnBrk="1" fontAlgn="auto" latinLnBrk="0" hangingPunct="1">
              <a:lnSpc>
                <a:spcPct val="100000"/>
              </a:lnSpc>
              <a:spcBef>
                <a:spcPts val="0"/>
              </a:spcBef>
              <a:spcAft>
                <a:spcPts val="300"/>
              </a:spcAft>
              <a:buClrTx/>
              <a:buSzTx/>
              <a:buFontTx/>
              <a:buNone/>
              <a:tabLst/>
              <a:defRPr/>
            </a:pPr>
            <a:r>
              <a:rPr kumimoji="0" lang="en-IN" sz="15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Helvetica" panose="020B0604020202020204" pitchFamily="34" charset="0"/>
              </a:rPr>
              <a:t>Speaker: CA </a:t>
            </a:r>
            <a:r>
              <a:rPr kumimoji="0" lang="en-IN" sz="1500" b="1" i="0" u="none" strike="noStrike" kern="1200" cap="none" spc="0" normalizeH="0" baseline="0" noProof="0" dirty="0" err="1">
                <a:ln>
                  <a:noFill/>
                </a:ln>
                <a:solidFill>
                  <a:prstClr val="black"/>
                </a:solidFill>
                <a:effectLst/>
                <a:uLnTx/>
                <a:uFillTx/>
                <a:latin typeface="Arial Narrow" panose="020B0606020202030204" pitchFamily="34" charset="0"/>
                <a:ea typeface="Calibri" panose="020F0502020204030204" pitchFamily="34" charset="0"/>
                <a:cs typeface="Helvetica" panose="020B0604020202020204" pitchFamily="34" charset="0"/>
              </a:rPr>
              <a:t>Maithreyi</a:t>
            </a:r>
            <a:r>
              <a:rPr kumimoji="0" lang="en-IN" sz="15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Helvetica" panose="020B0604020202020204" pitchFamily="34" charset="0"/>
              </a:rPr>
              <a:t> Swaminathan</a:t>
            </a:r>
            <a:endParaRPr kumimoji="0" lang="en-IN" sz="15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Mangal" panose="02040503050203030202" pitchFamily="18" charset="0"/>
            </a:endParaRPr>
          </a:p>
          <a:p>
            <a:pPr marL="285750" marR="63500" lvl="0" indent="-285750" algn="just"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Helvetica" panose="020B0604020202020204" pitchFamily="34" charset="0"/>
              </a:rPr>
              <a:t>Independent Director </a:t>
            </a:r>
          </a:p>
          <a:p>
            <a:pPr marL="285750" marR="63500" lvl="0" indent="-285750" algn="just"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IN" sz="15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Helvetica" panose="020B0604020202020204" pitchFamily="34" charset="0"/>
              </a:rPr>
              <a:t>Chartered Accountant, India – Rank holder in both Inter and Final</a:t>
            </a:r>
          </a:p>
          <a:p>
            <a:pPr marL="285750" marR="63500" lvl="0" indent="-285750" algn="just"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IN" sz="15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Helvetica" panose="020B0604020202020204" pitchFamily="34" charset="0"/>
              </a:rPr>
              <a:t>Company Secretary, India – Silver Medallist, Rank holder in both Inter and Final </a:t>
            </a:r>
            <a:endParaRPr kumimoji="0" lang="en-IN" sz="15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Mangal" panose="02040503050203030202" pitchFamily="18" charset="0"/>
            </a:endParaRPr>
          </a:p>
          <a:p>
            <a:pPr marL="285750" marR="63500" lvl="0" indent="-285750" algn="just"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Helvetica" panose="020B0604020202020204" pitchFamily="34" charset="0"/>
              </a:rPr>
              <a:t>Social Auditor</a:t>
            </a:r>
            <a:endParaRPr kumimoji="0" lang="en-GB" sz="15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Helvetica" panose="020B0604020202020204" pitchFamily="34" charset="0"/>
            </a:endParaRPr>
          </a:p>
          <a:p>
            <a:pPr marL="285750" marR="63500" lvl="0" indent="-285750" algn="just"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Mangal" panose="02040503050203030202" pitchFamily="18" charset="0"/>
              </a:rPr>
              <a:t>Certificate Course on Oil and Gas Accounting, University of Texas at Dallas</a:t>
            </a:r>
          </a:p>
          <a:p>
            <a:pPr marL="285750" marR="63500" lvl="0" indent="-285750" algn="just"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Mangal" panose="02040503050203030202" pitchFamily="18" charset="0"/>
              </a:rPr>
              <a:t>Member of the ICAI Financial Reports Review Group, Technical Reviewer for ICAI Research Committee</a:t>
            </a:r>
          </a:p>
          <a:p>
            <a:pPr marL="285750" marR="63500" lvl="0" indent="-285750" algn="just"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Helvetica" panose="020B0604020202020204" pitchFamily="34" charset="0"/>
              </a:rPr>
              <a:t>Member of ICSI NIRC Women’s Empowerment Committee (2024)</a:t>
            </a:r>
          </a:p>
          <a:p>
            <a:pPr marL="0" marR="63500" lvl="0" indent="0" algn="just" defTabSz="914400" rtl="0" eaLnBrk="1" fontAlgn="auto" latinLnBrk="0" hangingPunct="1">
              <a:lnSpc>
                <a:spcPct val="107000"/>
              </a:lnSpc>
              <a:spcBef>
                <a:spcPts val="0"/>
              </a:spcBef>
              <a:spcAft>
                <a:spcPts val="800"/>
              </a:spcAft>
              <a:buClrTx/>
              <a:buSzTx/>
              <a:buFontTx/>
              <a:buNone/>
              <a:tabLst/>
              <a:defRPr/>
            </a:pPr>
            <a:endParaRPr kumimoji="0" lang="en-IN" sz="9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Mangal" panose="02040503050203030202"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Maithreyi</a:t>
            </a:r>
            <a:r>
              <a:rPr kumimoji="0" lang="en-US" sz="15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 Swaminathan has 3 decades of rich corporate experience in India and abroad working as CFO for large Fortune 500 corporations. She is the Founder of “Global ESG Advisors” providing consulting in various fields of Finance and ESG. </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IN" sz="15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She is renowned for providing </a:t>
            </a:r>
            <a:r>
              <a:rPr kumimoji="0" lang="en-US" sz="15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solutions to complex issues in the fields of accounting, compliance, reviewing ERP systems, conducting need assessment and training and helping her clients develop world class teams. She brings value to her clients through her strategic thinking and effective communication. She mentors a number of aspiring leaders to achieve their ambitions</a:t>
            </a: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0" marR="63500" lvl="0" indent="0" algn="just"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Helvetica" panose="020B0604020202020204" pitchFamily="34" charset="0"/>
              </a:rPr>
              <a:t>Contact Number: +91 99115 43115 				                                                                       Email ID: my3swami@gmail.com</a:t>
            </a:r>
          </a:p>
        </p:txBody>
      </p:sp>
    </p:spTree>
    <p:extLst>
      <p:ext uri="{BB962C8B-B14F-4D97-AF65-F5344CB8AC3E}">
        <p14:creationId xmlns:p14="http://schemas.microsoft.com/office/powerpoint/2010/main" val="1794889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092C13-1063-46A5-9EE4-D88ADE9839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7" name="TextBox 6">
            <a:extLst>
              <a:ext uri="{FF2B5EF4-FFF2-40B4-BE49-F238E27FC236}">
                <a16:creationId xmlns:a16="http://schemas.microsoft.com/office/drawing/2014/main" id="{3401E31C-8CA9-4644-9BB9-682E2BF95AB8}"/>
              </a:ext>
            </a:extLst>
          </p:cNvPr>
          <p:cNvSpPr txBox="1"/>
          <p:nvPr/>
        </p:nvSpPr>
        <p:spPr>
          <a:xfrm>
            <a:off x="3047135" y="2233590"/>
            <a:ext cx="6094268" cy="1200329"/>
          </a:xfrm>
          <a:prstGeom prst="rect">
            <a:avLst/>
          </a:prstGeom>
          <a:noFill/>
        </p:spPr>
        <p:txBody>
          <a:bodyPr wrap="square">
            <a:spAutoFit/>
          </a:bodyPr>
          <a:lstStyle/>
          <a:p>
            <a:pPr marL="567676" marR="692768"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2060"/>
                </a:solidFill>
                <a:effectLst/>
                <a:uLnTx/>
                <a:uFillTx/>
                <a:latin typeface="Arial Narrow" panose="020B0606020202030204" pitchFamily="34" charset="0"/>
                <a:ea typeface="Trebuchet MS" panose="020B0603020202020204" pitchFamily="34" charset="0"/>
                <a:cs typeface="Trebuchet MS" panose="020B0603020202020204" pitchFamily="34" charset="0"/>
              </a:rPr>
              <a:t>Ind-AS</a:t>
            </a:r>
            <a:r>
              <a:rPr kumimoji="0" lang="en-US" sz="3600" b="1" i="1" u="none" strike="noStrike" kern="1200" cap="none" spc="-20" normalizeH="0" baseline="0" noProof="0" dirty="0">
                <a:ln>
                  <a:noFill/>
                </a:ln>
                <a:solidFill>
                  <a:srgbClr val="002060"/>
                </a:solidFill>
                <a:effectLst/>
                <a:uLnTx/>
                <a:uFillTx/>
                <a:latin typeface="Arial Narrow" panose="020B0606020202030204" pitchFamily="34" charset="0"/>
                <a:ea typeface="Trebuchet MS" panose="020B0603020202020204" pitchFamily="34" charset="0"/>
                <a:cs typeface="Trebuchet MS" panose="020B0603020202020204" pitchFamily="34" charset="0"/>
              </a:rPr>
              <a:t> </a:t>
            </a:r>
            <a:r>
              <a:rPr kumimoji="0" lang="en-US" sz="3600" b="1" i="1" u="none" strike="noStrike" kern="1200" cap="none" spc="0" normalizeH="0" baseline="0" noProof="0" dirty="0">
                <a:ln>
                  <a:noFill/>
                </a:ln>
                <a:solidFill>
                  <a:srgbClr val="002060"/>
                </a:solidFill>
                <a:effectLst/>
                <a:uLnTx/>
                <a:uFillTx/>
                <a:latin typeface="Arial Narrow" panose="020B0606020202030204" pitchFamily="34" charset="0"/>
                <a:ea typeface="Trebuchet MS" panose="020B0603020202020204" pitchFamily="34" charset="0"/>
                <a:cs typeface="Trebuchet MS" panose="020B0603020202020204" pitchFamily="34" charset="0"/>
              </a:rPr>
              <a:t>117</a:t>
            </a:r>
            <a:endParaRPr kumimoji="0" lang="en-IN" sz="3600" b="0" i="0" u="none" strike="noStrike" kern="1200" cap="none" spc="0" normalizeH="0" baseline="0" noProof="0" dirty="0">
              <a:ln>
                <a:noFill/>
              </a:ln>
              <a:solidFill>
                <a:prstClr val="black"/>
              </a:solidFill>
              <a:effectLst/>
              <a:uLnTx/>
              <a:uFillTx/>
              <a:latin typeface="Arial Narrow" panose="020B0606020202030204" pitchFamily="34" charset="0"/>
              <a:ea typeface="Trebuchet MS" panose="020B0603020202020204" pitchFamily="34" charset="0"/>
              <a:cs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dirty="0">
                <a:solidFill>
                  <a:prstClr val="black">
                    <a:lumMod val="50000"/>
                    <a:lumOff val="50000"/>
                  </a:prstClr>
                </a:solidFill>
                <a:latin typeface="Arial Narrow" panose="020B0606020202030204" pitchFamily="34" charset="0"/>
              </a:rPr>
              <a:t>Objective</a:t>
            </a:r>
            <a:endParaRPr kumimoji="0" lang="en-IN" sz="3600" b="0" i="0" u="none" strike="noStrike" kern="1200" cap="none" spc="0" normalizeH="0" baseline="0" noProof="0" dirty="0">
              <a:ln>
                <a:noFill/>
              </a:ln>
              <a:solidFill>
                <a:prstClr val="black">
                  <a:lumMod val="50000"/>
                  <a:lumOff val="50000"/>
                </a:prstClr>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904548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9C14-C07C-41B6-AD94-BE2507D071EB}"/>
              </a:ext>
            </a:extLst>
          </p:cNvPr>
          <p:cNvSpPr>
            <a:spLocks noGrp="1"/>
          </p:cNvSpPr>
          <p:nvPr>
            <p:ph type="title"/>
          </p:nvPr>
        </p:nvSpPr>
        <p:spPr/>
        <p:txBody>
          <a:bodyPr>
            <a:normAutofit/>
          </a:bodyPr>
          <a:lstStyle/>
          <a:p>
            <a:r>
              <a:rPr lang="en-GB" sz="2667" dirty="0">
                <a:solidFill>
                  <a:srgbClr val="FFFF00"/>
                </a:solidFill>
              </a:rPr>
              <a:t>objectives</a:t>
            </a:r>
          </a:p>
        </p:txBody>
      </p:sp>
      <p:sp>
        <p:nvSpPr>
          <p:cNvPr id="4" name="Slide Number Placeholder 3">
            <a:extLst>
              <a:ext uri="{FF2B5EF4-FFF2-40B4-BE49-F238E27FC236}">
                <a16:creationId xmlns:a16="http://schemas.microsoft.com/office/drawing/2014/main" id="{DA21C13B-5F5C-46E6-8521-5393E82C39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3" name="Rectangle: Rounded Corners 2">
            <a:extLst>
              <a:ext uri="{FF2B5EF4-FFF2-40B4-BE49-F238E27FC236}">
                <a16:creationId xmlns:a16="http://schemas.microsoft.com/office/drawing/2014/main" id="{521CC669-DCCF-4EBD-8EF9-C91DB8F0BC5D}"/>
              </a:ext>
            </a:extLst>
          </p:cNvPr>
          <p:cNvSpPr/>
          <p:nvPr/>
        </p:nvSpPr>
        <p:spPr>
          <a:xfrm>
            <a:off x="586604" y="1828800"/>
            <a:ext cx="11007940" cy="40035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200" b="0" i="0" u="none" strike="noStrike" baseline="0" dirty="0">
                <a:solidFill>
                  <a:srgbClr val="FFFFFF"/>
                </a:solidFill>
                <a:latin typeface="CIDFont+F5"/>
              </a:rPr>
              <a:t>To establish principles for :</a:t>
            </a:r>
          </a:p>
          <a:p>
            <a:pPr algn="l"/>
            <a:r>
              <a:rPr lang="en-US" sz="3200" b="0" i="0" u="none" strike="noStrike" baseline="0" dirty="0">
                <a:solidFill>
                  <a:srgbClr val="FFFFFF"/>
                </a:solidFill>
                <a:latin typeface="CIDFont+F5"/>
              </a:rPr>
              <a:t>-Recognition</a:t>
            </a:r>
          </a:p>
          <a:p>
            <a:pPr algn="l"/>
            <a:r>
              <a:rPr lang="en-US" sz="3200" b="0" i="0" u="none" strike="noStrike" baseline="0" dirty="0">
                <a:solidFill>
                  <a:srgbClr val="FFFFFF"/>
                </a:solidFill>
                <a:latin typeface="CIDFont+F5"/>
              </a:rPr>
              <a:t>-Measurement</a:t>
            </a:r>
          </a:p>
          <a:p>
            <a:pPr algn="l"/>
            <a:r>
              <a:rPr lang="en-US" sz="3200" b="0" i="0" u="none" strike="noStrike" baseline="0" dirty="0">
                <a:solidFill>
                  <a:srgbClr val="FFFFFF"/>
                </a:solidFill>
                <a:latin typeface="CIDFont+F5"/>
              </a:rPr>
              <a:t>-Presentation</a:t>
            </a:r>
          </a:p>
          <a:p>
            <a:pPr algn="l"/>
            <a:r>
              <a:rPr lang="en-US" sz="3200" b="0" i="0" u="none" strike="noStrike" baseline="0" dirty="0">
                <a:solidFill>
                  <a:srgbClr val="FFFFFF"/>
                </a:solidFill>
                <a:latin typeface="CIDFont+F5"/>
              </a:rPr>
              <a:t>-Disclosure</a:t>
            </a:r>
          </a:p>
          <a:p>
            <a:pPr algn="l"/>
            <a:r>
              <a:rPr lang="en-US" sz="3200" b="0" i="0" u="none" strike="noStrike" baseline="0" dirty="0">
                <a:solidFill>
                  <a:srgbClr val="FFFFFF"/>
                </a:solidFill>
                <a:latin typeface="CIDFont+F5"/>
              </a:rPr>
              <a:t>of insurance contracts</a:t>
            </a:r>
            <a:endParaRPr lang="en-US" sz="3200" dirty="0"/>
          </a:p>
        </p:txBody>
      </p:sp>
    </p:spTree>
    <p:extLst>
      <p:ext uri="{BB962C8B-B14F-4D97-AF65-F5344CB8AC3E}">
        <p14:creationId xmlns:p14="http://schemas.microsoft.com/office/powerpoint/2010/main" val="746056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092C13-1063-46A5-9EE4-D88ADE9839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7" name="TextBox 6">
            <a:extLst>
              <a:ext uri="{FF2B5EF4-FFF2-40B4-BE49-F238E27FC236}">
                <a16:creationId xmlns:a16="http://schemas.microsoft.com/office/drawing/2014/main" id="{3401E31C-8CA9-4644-9BB9-682E2BF95AB8}"/>
              </a:ext>
            </a:extLst>
          </p:cNvPr>
          <p:cNvSpPr txBox="1"/>
          <p:nvPr/>
        </p:nvSpPr>
        <p:spPr>
          <a:xfrm>
            <a:off x="3047135" y="2233590"/>
            <a:ext cx="6094268" cy="1200329"/>
          </a:xfrm>
          <a:prstGeom prst="rect">
            <a:avLst/>
          </a:prstGeom>
          <a:noFill/>
        </p:spPr>
        <p:txBody>
          <a:bodyPr wrap="square">
            <a:spAutoFit/>
          </a:bodyPr>
          <a:lstStyle/>
          <a:p>
            <a:pPr marL="567676" marR="692768"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2060"/>
                </a:solidFill>
                <a:effectLst/>
                <a:uLnTx/>
                <a:uFillTx/>
                <a:latin typeface="Arial Narrow" panose="020B0606020202030204" pitchFamily="34" charset="0"/>
                <a:ea typeface="Trebuchet MS" panose="020B0603020202020204" pitchFamily="34" charset="0"/>
                <a:cs typeface="Trebuchet MS" panose="020B0603020202020204" pitchFamily="34" charset="0"/>
              </a:rPr>
              <a:t>Ind-AS</a:t>
            </a:r>
            <a:r>
              <a:rPr kumimoji="0" lang="en-US" sz="3600" b="1" i="1" u="none" strike="noStrike" kern="1200" cap="none" spc="-20" normalizeH="0" baseline="0" noProof="0" dirty="0">
                <a:ln>
                  <a:noFill/>
                </a:ln>
                <a:solidFill>
                  <a:srgbClr val="002060"/>
                </a:solidFill>
                <a:effectLst/>
                <a:uLnTx/>
                <a:uFillTx/>
                <a:latin typeface="Arial Narrow" panose="020B0606020202030204" pitchFamily="34" charset="0"/>
                <a:ea typeface="Trebuchet MS" panose="020B0603020202020204" pitchFamily="34" charset="0"/>
                <a:cs typeface="Trebuchet MS" panose="020B0603020202020204" pitchFamily="34" charset="0"/>
              </a:rPr>
              <a:t> </a:t>
            </a:r>
            <a:r>
              <a:rPr kumimoji="0" lang="en-US" sz="3600" b="1" i="1" u="none" strike="noStrike" kern="1200" cap="none" spc="0" normalizeH="0" baseline="0" noProof="0" dirty="0">
                <a:ln>
                  <a:noFill/>
                </a:ln>
                <a:solidFill>
                  <a:srgbClr val="002060"/>
                </a:solidFill>
                <a:effectLst/>
                <a:uLnTx/>
                <a:uFillTx/>
                <a:latin typeface="Arial Narrow" panose="020B0606020202030204" pitchFamily="34" charset="0"/>
                <a:ea typeface="Trebuchet MS" panose="020B0603020202020204" pitchFamily="34" charset="0"/>
                <a:cs typeface="Trebuchet MS" panose="020B0603020202020204" pitchFamily="34" charset="0"/>
              </a:rPr>
              <a:t>117</a:t>
            </a:r>
            <a:endParaRPr lang="en-IN" sz="3600" dirty="0">
              <a:solidFill>
                <a:prstClr val="black"/>
              </a:solidFill>
              <a:latin typeface="Arial Narrow" panose="020B0606020202030204" pitchFamily="34" charset="0"/>
              <a:ea typeface="Trebuchet MS" panose="020B0603020202020204" pitchFamily="34" charset="0"/>
              <a:cs typeface="Trebuchet MS" panose="020B0603020202020204" pitchFamily="34" charset="0"/>
            </a:endParaRPr>
          </a:p>
          <a:p>
            <a:pPr marL="567676" marR="692768" lvl="0" indent="0" algn="ctr" defTabSz="914400" rtl="0" eaLnBrk="1" fontAlgn="auto" latinLnBrk="0" hangingPunct="1">
              <a:lnSpc>
                <a:spcPct val="100000"/>
              </a:lnSpc>
              <a:spcBef>
                <a:spcPts val="0"/>
              </a:spcBef>
              <a:spcAft>
                <a:spcPts val="0"/>
              </a:spcAft>
              <a:buClrTx/>
              <a:buSzTx/>
              <a:buFontTx/>
              <a:buNone/>
              <a:tabLst/>
              <a:defRPr/>
            </a:pPr>
            <a:r>
              <a:rPr kumimoji="0" lang="en-IN" sz="3600" b="0" i="0" u="none" strike="noStrike" kern="1200" cap="none" spc="0" normalizeH="0" baseline="0" noProof="0" dirty="0">
                <a:ln>
                  <a:noFill/>
                </a:ln>
                <a:solidFill>
                  <a:prstClr val="black">
                    <a:lumMod val="50000"/>
                    <a:lumOff val="50000"/>
                  </a:prstClr>
                </a:solidFill>
                <a:effectLst/>
                <a:uLnTx/>
                <a:uFillTx/>
                <a:latin typeface="Arial Narrow" panose="020B0606020202030204" pitchFamily="34" charset="0"/>
                <a:ea typeface="+mn-ea"/>
                <a:cs typeface="+mn-cs"/>
              </a:rPr>
              <a:t>Core Principles</a:t>
            </a:r>
          </a:p>
        </p:txBody>
      </p:sp>
    </p:spTree>
    <p:extLst>
      <p:ext uri="{BB962C8B-B14F-4D97-AF65-F5344CB8AC3E}">
        <p14:creationId xmlns:p14="http://schemas.microsoft.com/office/powerpoint/2010/main" val="764849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9C14-C07C-41B6-AD94-BE2507D071EB}"/>
              </a:ext>
            </a:extLst>
          </p:cNvPr>
          <p:cNvSpPr>
            <a:spLocks noGrp="1"/>
          </p:cNvSpPr>
          <p:nvPr>
            <p:ph type="title"/>
          </p:nvPr>
        </p:nvSpPr>
        <p:spPr/>
        <p:txBody>
          <a:bodyPr>
            <a:normAutofit fontScale="90000"/>
          </a:bodyPr>
          <a:lstStyle/>
          <a:p>
            <a:r>
              <a:rPr lang="en-GB" sz="2667" dirty="0">
                <a:solidFill>
                  <a:srgbClr val="FFFF00"/>
                </a:solidFill>
              </a:rPr>
              <a:t>Ind as 117 measurement models – which one when?</a:t>
            </a:r>
          </a:p>
        </p:txBody>
      </p:sp>
      <p:sp>
        <p:nvSpPr>
          <p:cNvPr id="4" name="Slide Number Placeholder 3">
            <a:extLst>
              <a:ext uri="{FF2B5EF4-FFF2-40B4-BE49-F238E27FC236}">
                <a16:creationId xmlns:a16="http://schemas.microsoft.com/office/drawing/2014/main" id="{DA21C13B-5F5C-46E6-8521-5393E82C39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3" name="Rectangle: Rounded Corners 2">
            <a:extLst>
              <a:ext uri="{FF2B5EF4-FFF2-40B4-BE49-F238E27FC236}">
                <a16:creationId xmlns:a16="http://schemas.microsoft.com/office/drawing/2014/main" id="{91C94D5B-E590-4F0B-A104-B1AE5C6C901E}"/>
              </a:ext>
            </a:extLst>
          </p:cNvPr>
          <p:cNvSpPr/>
          <p:nvPr/>
        </p:nvSpPr>
        <p:spPr>
          <a:xfrm>
            <a:off x="597456" y="1828800"/>
            <a:ext cx="2453752" cy="798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General Measurement Model</a:t>
            </a:r>
          </a:p>
        </p:txBody>
      </p:sp>
      <p:sp>
        <p:nvSpPr>
          <p:cNvPr id="7" name="Rectangle: Rounded Corners 6">
            <a:extLst>
              <a:ext uri="{FF2B5EF4-FFF2-40B4-BE49-F238E27FC236}">
                <a16:creationId xmlns:a16="http://schemas.microsoft.com/office/drawing/2014/main" id="{515BA279-DC44-44E5-AB1F-718C4DBC5C2C}"/>
              </a:ext>
            </a:extLst>
          </p:cNvPr>
          <p:cNvSpPr/>
          <p:nvPr/>
        </p:nvSpPr>
        <p:spPr>
          <a:xfrm>
            <a:off x="3356008" y="1828799"/>
            <a:ext cx="8238536" cy="798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Variations to the General Measurement Model</a:t>
            </a:r>
          </a:p>
        </p:txBody>
      </p:sp>
      <p:sp>
        <p:nvSpPr>
          <p:cNvPr id="6" name="Rectangle: Rounded Corners 5">
            <a:extLst>
              <a:ext uri="{FF2B5EF4-FFF2-40B4-BE49-F238E27FC236}">
                <a16:creationId xmlns:a16="http://schemas.microsoft.com/office/drawing/2014/main" id="{DDB1C647-2C1B-4B9B-B50A-CC8EDCFAD755}"/>
              </a:ext>
            </a:extLst>
          </p:cNvPr>
          <p:cNvSpPr/>
          <p:nvPr/>
        </p:nvSpPr>
        <p:spPr>
          <a:xfrm>
            <a:off x="3356008" y="2772548"/>
            <a:ext cx="3997693" cy="79842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Variable Fee Approach (Mandatory)</a:t>
            </a:r>
          </a:p>
          <a:p>
            <a:pPr algn="ctr"/>
            <a:r>
              <a:rPr lang="en-US" sz="1000" dirty="0">
                <a:solidFill>
                  <a:schemeClr val="tx1"/>
                </a:solidFill>
              </a:rPr>
              <a:t>(Insurance Contracts with Direct Participation Features)</a:t>
            </a:r>
          </a:p>
        </p:txBody>
      </p:sp>
      <p:sp>
        <p:nvSpPr>
          <p:cNvPr id="9" name="Rectangle: Rounded Corners 8">
            <a:extLst>
              <a:ext uri="{FF2B5EF4-FFF2-40B4-BE49-F238E27FC236}">
                <a16:creationId xmlns:a16="http://schemas.microsoft.com/office/drawing/2014/main" id="{24825E5F-A4DB-4E5F-85B6-384BB7F1D244}"/>
              </a:ext>
            </a:extLst>
          </p:cNvPr>
          <p:cNvSpPr/>
          <p:nvPr/>
        </p:nvSpPr>
        <p:spPr>
          <a:xfrm>
            <a:off x="7596851" y="2772545"/>
            <a:ext cx="3997693" cy="79842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Premium Allocation Approach (Optional)</a:t>
            </a:r>
          </a:p>
          <a:p>
            <a:pPr algn="ctr"/>
            <a:r>
              <a:rPr lang="en-US" sz="1000" dirty="0">
                <a:solidFill>
                  <a:schemeClr val="tx1"/>
                </a:solidFill>
              </a:rPr>
              <a:t>(Liability for Remaining Coverage)</a:t>
            </a:r>
          </a:p>
          <a:p>
            <a:pPr algn="ctr"/>
            <a:endParaRPr lang="en-US" sz="1000" dirty="0">
              <a:solidFill>
                <a:schemeClr val="tx1"/>
              </a:solidFill>
            </a:endParaRPr>
          </a:p>
        </p:txBody>
      </p:sp>
      <p:sp>
        <p:nvSpPr>
          <p:cNvPr id="13" name="Rectangle: Rounded Corners 12">
            <a:extLst>
              <a:ext uri="{FF2B5EF4-FFF2-40B4-BE49-F238E27FC236}">
                <a16:creationId xmlns:a16="http://schemas.microsoft.com/office/drawing/2014/main" id="{2D196562-5ADE-4E04-B4E8-8550EBD40791}"/>
              </a:ext>
            </a:extLst>
          </p:cNvPr>
          <p:cNvSpPr/>
          <p:nvPr/>
        </p:nvSpPr>
        <p:spPr>
          <a:xfrm>
            <a:off x="597456" y="2772545"/>
            <a:ext cx="2453752" cy="3868887"/>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rPr>
              <a:t>-Default approach</a:t>
            </a:r>
          </a:p>
          <a:p>
            <a:pPr algn="just"/>
            <a:endParaRPr lang="en-US" dirty="0">
              <a:solidFill>
                <a:schemeClr val="tx1"/>
              </a:solidFill>
            </a:endParaRPr>
          </a:p>
          <a:p>
            <a:pPr algn="just"/>
            <a:r>
              <a:rPr lang="en-US" dirty="0">
                <a:solidFill>
                  <a:schemeClr val="tx1"/>
                </a:solidFill>
              </a:rPr>
              <a:t>-Used at transition and at live/production</a:t>
            </a:r>
          </a:p>
          <a:p>
            <a:pPr algn="just"/>
            <a:endParaRPr lang="en-US" dirty="0">
              <a:solidFill>
                <a:schemeClr val="tx1"/>
              </a:solidFill>
            </a:endParaRPr>
          </a:p>
          <a:p>
            <a:pPr algn="just"/>
            <a:r>
              <a:rPr lang="en-US" dirty="0">
                <a:solidFill>
                  <a:schemeClr val="tx1"/>
                </a:solidFill>
              </a:rPr>
              <a:t>-Both life and general insurance</a:t>
            </a:r>
          </a:p>
          <a:p>
            <a:pPr algn="just"/>
            <a:endParaRPr lang="en-US" dirty="0">
              <a:solidFill>
                <a:schemeClr val="tx1"/>
              </a:solidFill>
            </a:endParaRPr>
          </a:p>
          <a:p>
            <a:pPr algn="just"/>
            <a:r>
              <a:rPr lang="en-US" dirty="0">
                <a:solidFill>
                  <a:schemeClr val="tx1"/>
                </a:solidFill>
              </a:rPr>
              <a:t>-Aka BBA (Building Blocks Approach)</a:t>
            </a:r>
          </a:p>
        </p:txBody>
      </p:sp>
      <p:sp>
        <p:nvSpPr>
          <p:cNvPr id="15" name="Rectangle: Rounded Corners 14">
            <a:extLst>
              <a:ext uri="{FF2B5EF4-FFF2-40B4-BE49-F238E27FC236}">
                <a16:creationId xmlns:a16="http://schemas.microsoft.com/office/drawing/2014/main" id="{C158DDB7-F6D3-4E8B-9EB7-4A516851E909}"/>
              </a:ext>
            </a:extLst>
          </p:cNvPr>
          <p:cNvSpPr/>
          <p:nvPr/>
        </p:nvSpPr>
        <p:spPr>
          <a:xfrm>
            <a:off x="3348131" y="3646371"/>
            <a:ext cx="3997693" cy="299506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1600" u="sng" dirty="0">
                <a:solidFill>
                  <a:schemeClr val="tx1"/>
                </a:solidFill>
              </a:rPr>
              <a:t>MUST be used</a:t>
            </a:r>
            <a:r>
              <a:rPr lang="en-US" sz="1600" dirty="0">
                <a:solidFill>
                  <a:schemeClr val="tx1"/>
                </a:solidFill>
              </a:rPr>
              <a:t> if at inception of a contract:</a:t>
            </a:r>
          </a:p>
          <a:p>
            <a:pPr marL="400050" indent="-400050" algn="just">
              <a:buAutoNum type="romanLcParenBoth"/>
            </a:pPr>
            <a:r>
              <a:rPr lang="en-US" sz="1600" dirty="0">
                <a:solidFill>
                  <a:schemeClr val="tx1"/>
                </a:solidFill>
              </a:rPr>
              <a:t>Policyholder contractually participates in clearly identified pool of underlying items &amp;</a:t>
            </a:r>
          </a:p>
          <a:p>
            <a:pPr marL="400050" indent="-400050" algn="just">
              <a:buAutoNum type="romanLcParenBoth"/>
            </a:pPr>
            <a:r>
              <a:rPr lang="en-US" sz="1600" dirty="0">
                <a:solidFill>
                  <a:schemeClr val="tx1"/>
                </a:solidFill>
              </a:rPr>
              <a:t>Policyholder receives substantial share of the returns on underlying items &amp;</a:t>
            </a:r>
          </a:p>
          <a:p>
            <a:pPr marL="400050" indent="-400050" algn="just">
              <a:buAutoNum type="romanLcParenBoth"/>
            </a:pPr>
            <a:r>
              <a:rPr lang="en-US" sz="1600" dirty="0">
                <a:solidFill>
                  <a:schemeClr val="tx1"/>
                </a:solidFill>
              </a:rPr>
              <a:t>Changes in policyholder returns vary substantially with changes in underlying items.</a:t>
            </a:r>
          </a:p>
        </p:txBody>
      </p:sp>
      <p:sp>
        <p:nvSpPr>
          <p:cNvPr id="16" name="Rectangle: Rounded Corners 15">
            <a:extLst>
              <a:ext uri="{FF2B5EF4-FFF2-40B4-BE49-F238E27FC236}">
                <a16:creationId xmlns:a16="http://schemas.microsoft.com/office/drawing/2014/main" id="{7B74F40B-2A6F-4C18-BED3-161E8A3A6BE9}"/>
              </a:ext>
            </a:extLst>
          </p:cNvPr>
          <p:cNvSpPr/>
          <p:nvPr/>
        </p:nvSpPr>
        <p:spPr>
          <a:xfrm>
            <a:off x="7642747" y="3646370"/>
            <a:ext cx="3997693" cy="299506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1600" u="sng" dirty="0">
                <a:solidFill>
                  <a:schemeClr val="tx1"/>
                </a:solidFill>
              </a:rPr>
              <a:t>MAY be used</a:t>
            </a:r>
            <a:r>
              <a:rPr lang="en-US" sz="1600" dirty="0">
                <a:solidFill>
                  <a:schemeClr val="tx1"/>
                </a:solidFill>
              </a:rPr>
              <a:t> if at inception of group:</a:t>
            </a:r>
          </a:p>
          <a:p>
            <a:pPr algn="just"/>
            <a:endParaRPr lang="en-US" sz="1600" dirty="0">
              <a:solidFill>
                <a:schemeClr val="tx1"/>
              </a:solidFill>
            </a:endParaRPr>
          </a:p>
          <a:p>
            <a:pPr marL="400050" indent="-400050" algn="just">
              <a:buAutoNum type="romanLcParenBoth"/>
            </a:pPr>
            <a:r>
              <a:rPr lang="en-US" sz="1600" dirty="0">
                <a:solidFill>
                  <a:schemeClr val="tx1"/>
                </a:solidFill>
              </a:rPr>
              <a:t>No material difference to GMM or</a:t>
            </a:r>
          </a:p>
          <a:p>
            <a:pPr algn="just"/>
            <a:endParaRPr lang="en-US" sz="1600" dirty="0">
              <a:solidFill>
                <a:schemeClr val="tx1"/>
              </a:solidFill>
            </a:endParaRPr>
          </a:p>
          <a:p>
            <a:pPr algn="just"/>
            <a:r>
              <a:rPr lang="en-US" sz="1600" dirty="0">
                <a:solidFill>
                  <a:schemeClr val="tx1"/>
                </a:solidFill>
              </a:rPr>
              <a:t>(ii) Coverage period of group is max one year (Many GI contracts and annual renewal life contracts)</a:t>
            </a:r>
          </a:p>
          <a:p>
            <a:pPr algn="just"/>
            <a:endParaRPr lang="en-US" sz="1600" i="1" dirty="0">
              <a:solidFill>
                <a:schemeClr val="tx1"/>
              </a:solidFill>
            </a:endParaRPr>
          </a:p>
          <a:p>
            <a:pPr algn="just"/>
            <a:r>
              <a:rPr lang="en-US" sz="1600" i="1" dirty="0">
                <a:solidFill>
                  <a:schemeClr val="tx1"/>
                </a:solidFill>
              </a:rPr>
              <a:t>(Note: Other preferences may also impact the decision)</a:t>
            </a:r>
          </a:p>
        </p:txBody>
      </p:sp>
    </p:spTree>
    <p:extLst>
      <p:ext uri="{BB962C8B-B14F-4D97-AF65-F5344CB8AC3E}">
        <p14:creationId xmlns:p14="http://schemas.microsoft.com/office/powerpoint/2010/main" val="231499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9C14-C07C-41B6-AD94-BE2507D071EB}"/>
              </a:ext>
            </a:extLst>
          </p:cNvPr>
          <p:cNvSpPr>
            <a:spLocks noGrp="1"/>
          </p:cNvSpPr>
          <p:nvPr>
            <p:ph type="title"/>
          </p:nvPr>
        </p:nvSpPr>
        <p:spPr/>
        <p:txBody>
          <a:bodyPr>
            <a:normAutofit fontScale="90000"/>
          </a:bodyPr>
          <a:lstStyle/>
          <a:p>
            <a:r>
              <a:rPr lang="en-GB" sz="2667" dirty="0">
                <a:solidFill>
                  <a:srgbClr val="FFFF00"/>
                </a:solidFill>
              </a:rPr>
              <a:t>Ind as 117 measurement models – illustrative </a:t>
            </a:r>
            <a:r>
              <a:rPr lang="en-GB" sz="2700" dirty="0">
                <a:solidFill>
                  <a:srgbClr val="FFFF00"/>
                </a:solidFill>
              </a:rPr>
              <a:t>examples of product types</a:t>
            </a:r>
          </a:p>
        </p:txBody>
      </p:sp>
      <p:sp>
        <p:nvSpPr>
          <p:cNvPr id="4" name="Slide Number Placeholder 3">
            <a:extLst>
              <a:ext uri="{FF2B5EF4-FFF2-40B4-BE49-F238E27FC236}">
                <a16:creationId xmlns:a16="http://schemas.microsoft.com/office/drawing/2014/main" id="{DA21C13B-5F5C-46E6-8521-5393E82C39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3" name="Rectangle: Rounded Corners 2">
            <a:extLst>
              <a:ext uri="{FF2B5EF4-FFF2-40B4-BE49-F238E27FC236}">
                <a16:creationId xmlns:a16="http://schemas.microsoft.com/office/drawing/2014/main" id="{91C94D5B-E590-4F0B-A104-B1AE5C6C901E}"/>
              </a:ext>
            </a:extLst>
          </p:cNvPr>
          <p:cNvSpPr/>
          <p:nvPr/>
        </p:nvSpPr>
        <p:spPr>
          <a:xfrm>
            <a:off x="597456" y="1828800"/>
            <a:ext cx="2453752" cy="798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General Measurement Model</a:t>
            </a:r>
          </a:p>
        </p:txBody>
      </p:sp>
      <p:sp>
        <p:nvSpPr>
          <p:cNvPr id="7" name="Rectangle: Rounded Corners 6">
            <a:extLst>
              <a:ext uri="{FF2B5EF4-FFF2-40B4-BE49-F238E27FC236}">
                <a16:creationId xmlns:a16="http://schemas.microsoft.com/office/drawing/2014/main" id="{515BA279-DC44-44E5-AB1F-718C4DBC5C2C}"/>
              </a:ext>
            </a:extLst>
          </p:cNvPr>
          <p:cNvSpPr/>
          <p:nvPr/>
        </p:nvSpPr>
        <p:spPr>
          <a:xfrm>
            <a:off x="3356008" y="1828799"/>
            <a:ext cx="8238536" cy="798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Variations to the General Measurement Model</a:t>
            </a:r>
          </a:p>
        </p:txBody>
      </p:sp>
      <p:sp>
        <p:nvSpPr>
          <p:cNvPr id="6" name="Rectangle: Rounded Corners 5">
            <a:extLst>
              <a:ext uri="{FF2B5EF4-FFF2-40B4-BE49-F238E27FC236}">
                <a16:creationId xmlns:a16="http://schemas.microsoft.com/office/drawing/2014/main" id="{DDB1C647-2C1B-4B9B-B50A-CC8EDCFAD755}"/>
              </a:ext>
            </a:extLst>
          </p:cNvPr>
          <p:cNvSpPr/>
          <p:nvPr/>
        </p:nvSpPr>
        <p:spPr>
          <a:xfrm>
            <a:off x="3356008" y="2772548"/>
            <a:ext cx="3997693" cy="79842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Variable Fee Approach (Mandatory)</a:t>
            </a:r>
          </a:p>
          <a:p>
            <a:pPr algn="ctr"/>
            <a:r>
              <a:rPr lang="en-US" sz="1000" dirty="0">
                <a:solidFill>
                  <a:schemeClr val="tx1"/>
                </a:solidFill>
              </a:rPr>
              <a:t>(Insurance Contracts with Direct Participation Features)</a:t>
            </a:r>
          </a:p>
        </p:txBody>
      </p:sp>
      <p:sp>
        <p:nvSpPr>
          <p:cNvPr id="9" name="Rectangle: Rounded Corners 8">
            <a:extLst>
              <a:ext uri="{FF2B5EF4-FFF2-40B4-BE49-F238E27FC236}">
                <a16:creationId xmlns:a16="http://schemas.microsoft.com/office/drawing/2014/main" id="{24825E5F-A4DB-4E5F-85B6-384BB7F1D244}"/>
              </a:ext>
            </a:extLst>
          </p:cNvPr>
          <p:cNvSpPr/>
          <p:nvPr/>
        </p:nvSpPr>
        <p:spPr>
          <a:xfrm>
            <a:off x="7596851" y="2772545"/>
            <a:ext cx="3997693" cy="79842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Premium Allocation Approach (Optional)</a:t>
            </a:r>
          </a:p>
          <a:p>
            <a:pPr algn="ctr"/>
            <a:r>
              <a:rPr lang="en-US" sz="1000" dirty="0">
                <a:solidFill>
                  <a:schemeClr val="tx1"/>
                </a:solidFill>
              </a:rPr>
              <a:t>(Liability for Remaining Coverage)</a:t>
            </a:r>
          </a:p>
          <a:p>
            <a:pPr algn="ctr"/>
            <a:endParaRPr lang="en-US" sz="1000" dirty="0">
              <a:solidFill>
                <a:schemeClr val="tx1"/>
              </a:solidFill>
            </a:endParaRPr>
          </a:p>
        </p:txBody>
      </p:sp>
      <p:sp>
        <p:nvSpPr>
          <p:cNvPr id="13" name="Rectangle: Rounded Corners 12">
            <a:extLst>
              <a:ext uri="{FF2B5EF4-FFF2-40B4-BE49-F238E27FC236}">
                <a16:creationId xmlns:a16="http://schemas.microsoft.com/office/drawing/2014/main" id="{2D196562-5ADE-4E04-B4E8-8550EBD40791}"/>
              </a:ext>
            </a:extLst>
          </p:cNvPr>
          <p:cNvSpPr/>
          <p:nvPr/>
        </p:nvSpPr>
        <p:spPr>
          <a:xfrm>
            <a:off x="597456" y="2772545"/>
            <a:ext cx="2453752" cy="3868887"/>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1400" b="1" dirty="0">
                <a:solidFill>
                  <a:schemeClr val="tx1"/>
                </a:solidFill>
              </a:rPr>
              <a:t>Long Term Business</a:t>
            </a:r>
          </a:p>
          <a:p>
            <a:pPr algn="just"/>
            <a:endParaRPr lang="en-US" sz="1400" b="1" dirty="0">
              <a:solidFill>
                <a:schemeClr val="tx1"/>
              </a:solidFill>
            </a:endParaRPr>
          </a:p>
          <a:p>
            <a:pPr algn="just"/>
            <a:r>
              <a:rPr lang="en-US" sz="1400" u="sng" dirty="0">
                <a:solidFill>
                  <a:schemeClr val="tx1"/>
                </a:solidFill>
              </a:rPr>
              <a:t>Life examples:</a:t>
            </a:r>
          </a:p>
          <a:p>
            <a:pPr marL="285750" indent="-285750" algn="just">
              <a:buFont typeface="Arial" panose="020B0604020202020204" pitchFamily="34" charset="0"/>
              <a:buChar char="•"/>
            </a:pPr>
            <a:r>
              <a:rPr lang="en-US" sz="1400" dirty="0">
                <a:solidFill>
                  <a:schemeClr val="tx1"/>
                </a:solidFill>
              </a:rPr>
              <a:t>Whole life</a:t>
            </a:r>
          </a:p>
          <a:p>
            <a:pPr marL="285750" indent="-285750" algn="just">
              <a:buFont typeface="Arial" panose="020B0604020202020204" pitchFamily="34" charset="0"/>
              <a:buChar char="•"/>
            </a:pPr>
            <a:r>
              <a:rPr lang="en-US" sz="1400" dirty="0">
                <a:solidFill>
                  <a:schemeClr val="tx1"/>
                </a:solidFill>
              </a:rPr>
              <a:t>Term assurance</a:t>
            </a:r>
          </a:p>
          <a:p>
            <a:pPr marL="285750" indent="-285750" algn="just">
              <a:buFont typeface="Arial" panose="020B0604020202020204" pitchFamily="34" charset="0"/>
              <a:buChar char="•"/>
            </a:pPr>
            <a:r>
              <a:rPr lang="en-US" sz="1400" dirty="0">
                <a:solidFill>
                  <a:schemeClr val="tx1"/>
                </a:solidFill>
              </a:rPr>
              <a:t>Protection</a:t>
            </a:r>
          </a:p>
          <a:p>
            <a:pPr marL="285750" indent="-285750" algn="just">
              <a:buFont typeface="Arial" panose="020B0604020202020204" pitchFamily="34" charset="0"/>
              <a:buChar char="•"/>
            </a:pPr>
            <a:r>
              <a:rPr lang="en-US" sz="1400" dirty="0">
                <a:solidFill>
                  <a:schemeClr val="tx1"/>
                </a:solidFill>
              </a:rPr>
              <a:t>Annuities</a:t>
            </a:r>
          </a:p>
          <a:p>
            <a:pPr marL="285750" indent="-285750" algn="just">
              <a:buFont typeface="Arial" panose="020B0604020202020204" pitchFamily="34" charset="0"/>
              <a:buChar char="•"/>
            </a:pPr>
            <a:r>
              <a:rPr lang="en-US" sz="1400" dirty="0">
                <a:solidFill>
                  <a:schemeClr val="tx1"/>
                </a:solidFill>
              </a:rPr>
              <a:t>Reinsurance written</a:t>
            </a:r>
          </a:p>
          <a:p>
            <a:pPr algn="just"/>
            <a:endParaRPr lang="en-US" sz="1400" dirty="0">
              <a:solidFill>
                <a:schemeClr val="tx1"/>
              </a:solidFill>
            </a:endParaRPr>
          </a:p>
          <a:p>
            <a:pPr algn="just"/>
            <a:r>
              <a:rPr lang="en-US" sz="1400" u="sng" dirty="0">
                <a:solidFill>
                  <a:schemeClr val="tx1"/>
                </a:solidFill>
              </a:rPr>
              <a:t>Non Life examples</a:t>
            </a:r>
          </a:p>
          <a:p>
            <a:pPr marL="285750" indent="-285750" algn="just">
              <a:buFont typeface="Arial" panose="020B0604020202020204" pitchFamily="34" charset="0"/>
              <a:buChar char="•"/>
            </a:pPr>
            <a:r>
              <a:rPr lang="en-US" sz="1400" dirty="0">
                <a:solidFill>
                  <a:schemeClr val="tx1"/>
                </a:solidFill>
              </a:rPr>
              <a:t>Multi-year motor</a:t>
            </a:r>
          </a:p>
          <a:p>
            <a:pPr marL="285750" indent="-285750" algn="just">
              <a:buFont typeface="Arial" panose="020B0604020202020204" pitchFamily="34" charset="0"/>
              <a:buChar char="•"/>
            </a:pPr>
            <a:r>
              <a:rPr lang="en-US" sz="1400" dirty="0">
                <a:solidFill>
                  <a:schemeClr val="tx1"/>
                </a:solidFill>
              </a:rPr>
              <a:t>Warranty cover</a:t>
            </a:r>
          </a:p>
          <a:p>
            <a:pPr marL="285750" indent="-285750" algn="just">
              <a:buFont typeface="Arial" panose="020B0604020202020204" pitchFamily="34" charset="0"/>
              <a:buChar char="•"/>
            </a:pPr>
            <a:r>
              <a:rPr lang="en-US" sz="1400" dirty="0">
                <a:solidFill>
                  <a:schemeClr val="tx1"/>
                </a:solidFill>
              </a:rPr>
              <a:t>Adverse development cover/Loss Portfolio transfers</a:t>
            </a:r>
          </a:p>
        </p:txBody>
      </p:sp>
      <p:sp>
        <p:nvSpPr>
          <p:cNvPr id="15" name="Rectangle: Rounded Corners 14">
            <a:extLst>
              <a:ext uri="{FF2B5EF4-FFF2-40B4-BE49-F238E27FC236}">
                <a16:creationId xmlns:a16="http://schemas.microsoft.com/office/drawing/2014/main" id="{C158DDB7-F6D3-4E8B-9EB7-4A516851E909}"/>
              </a:ext>
            </a:extLst>
          </p:cNvPr>
          <p:cNvSpPr/>
          <p:nvPr/>
        </p:nvSpPr>
        <p:spPr>
          <a:xfrm>
            <a:off x="3348131" y="3646371"/>
            <a:ext cx="3997693" cy="1091397"/>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buFont typeface="Arial" panose="020B0604020202020204" pitchFamily="34" charset="0"/>
              <a:buChar char="•"/>
            </a:pPr>
            <a:r>
              <a:rPr lang="en-US" sz="1400" dirty="0">
                <a:solidFill>
                  <a:schemeClr val="tx1"/>
                </a:solidFill>
              </a:rPr>
              <a:t>Unit Linked (UL)</a:t>
            </a:r>
          </a:p>
          <a:p>
            <a:pPr marL="285750" indent="-285750" algn="just">
              <a:buFont typeface="Arial" panose="020B0604020202020204" pitchFamily="34" charset="0"/>
              <a:buChar char="•"/>
            </a:pPr>
            <a:r>
              <a:rPr lang="en-US" sz="1400" dirty="0">
                <a:solidFill>
                  <a:schemeClr val="tx1"/>
                </a:solidFill>
              </a:rPr>
              <a:t>Variable Annuity (VA) and equity index-linked contracts</a:t>
            </a:r>
          </a:p>
          <a:p>
            <a:pPr marL="285750" indent="-285750" algn="just">
              <a:buFont typeface="Arial" panose="020B0604020202020204" pitchFamily="34" charset="0"/>
              <a:buChar char="•"/>
            </a:pPr>
            <a:r>
              <a:rPr lang="en-US" sz="1400" dirty="0" err="1">
                <a:solidFill>
                  <a:schemeClr val="tx1"/>
                </a:solidFill>
              </a:rPr>
              <a:t>Unitised</a:t>
            </a:r>
            <a:r>
              <a:rPr lang="en-US" sz="1400" dirty="0">
                <a:solidFill>
                  <a:schemeClr val="tx1"/>
                </a:solidFill>
              </a:rPr>
              <a:t> with profits </a:t>
            </a:r>
          </a:p>
        </p:txBody>
      </p:sp>
      <p:sp>
        <p:nvSpPr>
          <p:cNvPr id="16" name="Rectangle: Rounded Corners 15">
            <a:extLst>
              <a:ext uri="{FF2B5EF4-FFF2-40B4-BE49-F238E27FC236}">
                <a16:creationId xmlns:a16="http://schemas.microsoft.com/office/drawing/2014/main" id="{7B74F40B-2A6F-4C18-BED3-161E8A3A6BE9}"/>
              </a:ext>
            </a:extLst>
          </p:cNvPr>
          <p:cNvSpPr/>
          <p:nvPr/>
        </p:nvSpPr>
        <p:spPr>
          <a:xfrm>
            <a:off x="7642747" y="3646370"/>
            <a:ext cx="3997693" cy="1091397"/>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400" b="0" i="0" u="none" strike="noStrike" baseline="0" dirty="0">
                <a:solidFill>
                  <a:schemeClr val="tx1"/>
                </a:solidFill>
              </a:rPr>
              <a:t>• Short term general insurance business</a:t>
            </a:r>
          </a:p>
          <a:p>
            <a:pPr algn="l"/>
            <a:r>
              <a:rPr lang="en-US" sz="1400" b="0" i="0" u="none" strike="noStrike" baseline="0" dirty="0">
                <a:solidFill>
                  <a:schemeClr val="tx1"/>
                </a:solidFill>
              </a:rPr>
              <a:t>• Short term life and certain group contracts</a:t>
            </a:r>
            <a:endParaRPr lang="en-US" sz="1400" i="1" dirty="0">
              <a:solidFill>
                <a:schemeClr val="tx1"/>
              </a:solidFill>
            </a:endParaRPr>
          </a:p>
        </p:txBody>
      </p:sp>
      <p:sp>
        <p:nvSpPr>
          <p:cNvPr id="12" name="Rectangle: Rounded Corners 11">
            <a:extLst>
              <a:ext uri="{FF2B5EF4-FFF2-40B4-BE49-F238E27FC236}">
                <a16:creationId xmlns:a16="http://schemas.microsoft.com/office/drawing/2014/main" id="{C90DC71D-50BD-4A01-84B5-F5E58DC3BD9F}"/>
              </a:ext>
            </a:extLst>
          </p:cNvPr>
          <p:cNvSpPr/>
          <p:nvPr/>
        </p:nvSpPr>
        <p:spPr>
          <a:xfrm>
            <a:off x="3356008" y="5072514"/>
            <a:ext cx="3997693" cy="1607417"/>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400" i="0" u="sng" strike="noStrike" baseline="0" dirty="0">
                <a:solidFill>
                  <a:schemeClr val="tx1"/>
                </a:solidFill>
              </a:rPr>
              <a:t>Judgements re possible breaches of VFA</a:t>
            </a:r>
          </a:p>
          <a:p>
            <a:pPr algn="l"/>
            <a:r>
              <a:rPr lang="en-US" sz="1400" i="0" u="sng" strike="noStrike" baseline="0" dirty="0">
                <a:solidFill>
                  <a:schemeClr val="tx1"/>
                </a:solidFill>
              </a:rPr>
              <a:t>requirements:</a:t>
            </a:r>
          </a:p>
          <a:p>
            <a:pPr algn="l"/>
            <a:endParaRPr lang="en-US" sz="1400" b="0" i="0" u="sng" strike="noStrike" baseline="0" dirty="0">
              <a:solidFill>
                <a:schemeClr val="tx1"/>
              </a:solidFill>
            </a:endParaRPr>
          </a:p>
          <a:p>
            <a:pPr algn="just"/>
            <a:r>
              <a:rPr lang="en-US" sz="1400" b="0" i="0" u="none" strike="noStrike" baseline="0" dirty="0">
                <a:solidFill>
                  <a:schemeClr val="tx1"/>
                </a:solidFill>
              </a:rPr>
              <a:t>• For VA, guarantee aspects.</a:t>
            </a:r>
          </a:p>
          <a:p>
            <a:pPr algn="just"/>
            <a:r>
              <a:rPr lang="en-US" sz="1400" b="0" i="0" u="none" strike="noStrike" baseline="0" dirty="0">
                <a:solidFill>
                  <a:schemeClr val="tx1"/>
                </a:solidFill>
              </a:rPr>
              <a:t>• For UL, if death benefit sufficient to justify insurance contract treatment.</a:t>
            </a:r>
          </a:p>
        </p:txBody>
      </p:sp>
      <p:sp>
        <p:nvSpPr>
          <p:cNvPr id="14" name="Rectangle: Rounded Corners 13">
            <a:extLst>
              <a:ext uri="{FF2B5EF4-FFF2-40B4-BE49-F238E27FC236}">
                <a16:creationId xmlns:a16="http://schemas.microsoft.com/office/drawing/2014/main" id="{6B409B28-C8C2-4448-B32F-63D8A0675752}"/>
              </a:ext>
            </a:extLst>
          </p:cNvPr>
          <p:cNvSpPr/>
          <p:nvPr/>
        </p:nvSpPr>
        <p:spPr>
          <a:xfrm>
            <a:off x="7596850" y="5072513"/>
            <a:ext cx="3997693" cy="1607417"/>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1400" b="0" i="0" u="sng" strike="noStrike" baseline="0" dirty="0">
                <a:solidFill>
                  <a:schemeClr val="tx1"/>
                </a:solidFill>
              </a:rPr>
              <a:t>Judgements re possible breaches of PAA</a:t>
            </a:r>
          </a:p>
          <a:p>
            <a:pPr algn="l"/>
            <a:r>
              <a:rPr lang="en-US" sz="1400" b="0" i="0" u="sng" strike="noStrike" baseline="0" dirty="0">
                <a:solidFill>
                  <a:schemeClr val="tx1"/>
                </a:solidFill>
              </a:rPr>
              <a:t>requirements:</a:t>
            </a:r>
          </a:p>
          <a:p>
            <a:pPr algn="l"/>
            <a:endParaRPr lang="en-US" sz="1400" b="0" i="0" u="sng" strike="noStrike" baseline="0" dirty="0">
              <a:solidFill>
                <a:schemeClr val="tx1"/>
              </a:solidFill>
            </a:endParaRPr>
          </a:p>
          <a:p>
            <a:pPr algn="just"/>
            <a:r>
              <a:rPr lang="en-US" sz="1400" b="0" i="0" u="none" strike="noStrike" baseline="0" dirty="0">
                <a:solidFill>
                  <a:schemeClr val="tx1"/>
                </a:solidFill>
              </a:rPr>
              <a:t>• For annual renewable business, whether guarantee at renewal date</a:t>
            </a:r>
          </a:p>
        </p:txBody>
      </p:sp>
    </p:spTree>
    <p:extLst>
      <p:ext uri="{BB962C8B-B14F-4D97-AF65-F5344CB8AC3E}">
        <p14:creationId xmlns:p14="http://schemas.microsoft.com/office/powerpoint/2010/main" val="217896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9C14-C07C-41B6-AD94-BE2507D071EB}"/>
              </a:ext>
            </a:extLst>
          </p:cNvPr>
          <p:cNvSpPr>
            <a:spLocks noGrp="1"/>
          </p:cNvSpPr>
          <p:nvPr>
            <p:ph type="title"/>
          </p:nvPr>
        </p:nvSpPr>
        <p:spPr/>
        <p:txBody>
          <a:bodyPr>
            <a:normAutofit/>
          </a:bodyPr>
          <a:lstStyle/>
          <a:p>
            <a:r>
              <a:rPr lang="en-GB" sz="2667" dirty="0">
                <a:solidFill>
                  <a:srgbClr val="FFFF00"/>
                </a:solidFill>
              </a:rPr>
              <a:t>Building blocks approach</a:t>
            </a:r>
          </a:p>
        </p:txBody>
      </p:sp>
      <p:sp>
        <p:nvSpPr>
          <p:cNvPr id="4" name="Slide Number Placeholder 3">
            <a:extLst>
              <a:ext uri="{FF2B5EF4-FFF2-40B4-BE49-F238E27FC236}">
                <a16:creationId xmlns:a16="http://schemas.microsoft.com/office/drawing/2014/main" id="{DA21C13B-5F5C-46E6-8521-5393E82C39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pic>
        <p:nvPicPr>
          <p:cNvPr id="8" name="Picture 7">
            <a:extLst>
              <a:ext uri="{FF2B5EF4-FFF2-40B4-BE49-F238E27FC236}">
                <a16:creationId xmlns:a16="http://schemas.microsoft.com/office/drawing/2014/main" id="{9EBAD099-678D-4E19-88F3-23C2040C2C79}"/>
              </a:ext>
            </a:extLst>
          </p:cNvPr>
          <p:cNvPicPr>
            <a:picLocks noChangeAspect="1"/>
          </p:cNvPicPr>
          <p:nvPr/>
        </p:nvPicPr>
        <p:blipFill>
          <a:blip r:embed="rId3"/>
          <a:stretch>
            <a:fillRect/>
          </a:stretch>
        </p:blipFill>
        <p:spPr>
          <a:xfrm>
            <a:off x="1237297" y="1848540"/>
            <a:ext cx="9964541" cy="4753638"/>
          </a:xfrm>
          <a:prstGeom prst="rect">
            <a:avLst/>
          </a:prstGeom>
        </p:spPr>
      </p:pic>
    </p:spTree>
    <p:extLst>
      <p:ext uri="{BB962C8B-B14F-4D97-AF65-F5344CB8AC3E}">
        <p14:creationId xmlns:p14="http://schemas.microsoft.com/office/powerpoint/2010/main" val="291753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C5ED3E-1FE0-4AD2-8CB5-A96E1EC51589}"/>
              </a:ext>
            </a:extLst>
          </p:cNvPr>
          <p:cNvSpPr>
            <a:spLocks noGrp="1"/>
          </p:cNvSpPr>
          <p:nvPr>
            <p:ph type="sldNum" sz="quarter" idx="12"/>
          </p:nvPr>
        </p:nvSpPr>
        <p:spPr/>
        <p:txBody>
          <a:bodyPr/>
          <a:lstStyle/>
          <a:p>
            <a:fld id="{11A71338-8BA2-4C79-A6C5-5A8E30081D0C}" type="slidenum">
              <a:rPr lang="en-US" smtClean="0"/>
              <a:t>16</a:t>
            </a:fld>
            <a:endParaRPr lang="en-US" dirty="0"/>
          </a:p>
        </p:txBody>
      </p:sp>
      <p:pic>
        <p:nvPicPr>
          <p:cNvPr id="4" name="Picture 3">
            <a:extLst>
              <a:ext uri="{FF2B5EF4-FFF2-40B4-BE49-F238E27FC236}">
                <a16:creationId xmlns:a16="http://schemas.microsoft.com/office/drawing/2014/main" id="{09207459-709D-48C1-92C3-A71844D99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5717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9C14-C07C-41B6-AD94-BE2507D071EB}"/>
              </a:ext>
            </a:extLst>
          </p:cNvPr>
          <p:cNvSpPr>
            <a:spLocks noGrp="1"/>
          </p:cNvSpPr>
          <p:nvPr>
            <p:ph type="title"/>
          </p:nvPr>
        </p:nvSpPr>
        <p:spPr/>
        <p:txBody>
          <a:bodyPr>
            <a:normAutofit fontScale="90000"/>
          </a:bodyPr>
          <a:lstStyle/>
          <a:p>
            <a:r>
              <a:rPr lang="en-GB" sz="2667" dirty="0">
                <a:solidFill>
                  <a:srgbClr val="FFFF00"/>
                </a:solidFill>
              </a:rPr>
              <a:t>Ind as 117  contractual service margin – initial recognition</a:t>
            </a:r>
          </a:p>
        </p:txBody>
      </p:sp>
      <p:sp>
        <p:nvSpPr>
          <p:cNvPr id="4" name="Slide Number Placeholder 3">
            <a:extLst>
              <a:ext uri="{FF2B5EF4-FFF2-40B4-BE49-F238E27FC236}">
                <a16:creationId xmlns:a16="http://schemas.microsoft.com/office/drawing/2014/main" id="{DA21C13B-5F5C-46E6-8521-5393E82C3966}"/>
              </a:ext>
            </a:extLst>
          </p:cNvPr>
          <p:cNvSpPr>
            <a:spLocks noGrp="1"/>
          </p:cNvSpPr>
          <p:nvPr>
            <p:ph type="sldNum" sz="quarter" idx="12"/>
          </p:nvPr>
        </p:nvSpPr>
        <p:spPr>
          <a:xfrm>
            <a:off x="10578105" y="6419616"/>
            <a:ext cx="102729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3" name="Rectangle 2">
            <a:extLst>
              <a:ext uri="{FF2B5EF4-FFF2-40B4-BE49-F238E27FC236}">
                <a16:creationId xmlns:a16="http://schemas.microsoft.com/office/drawing/2014/main" id="{7F9C2B5C-0FF9-4F73-8B67-7A0CD8F3FB09}"/>
              </a:ext>
            </a:extLst>
          </p:cNvPr>
          <p:cNvSpPr/>
          <p:nvPr/>
        </p:nvSpPr>
        <p:spPr>
          <a:xfrm>
            <a:off x="8662086" y="5412259"/>
            <a:ext cx="1779373" cy="758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827B336-9784-4BC6-ABFA-548AC2566D12}"/>
              </a:ext>
            </a:extLst>
          </p:cNvPr>
          <p:cNvPicPr>
            <a:picLocks noChangeAspect="1"/>
          </p:cNvPicPr>
          <p:nvPr/>
        </p:nvPicPr>
        <p:blipFill>
          <a:blip r:embed="rId3"/>
          <a:stretch>
            <a:fillRect/>
          </a:stretch>
        </p:blipFill>
        <p:spPr>
          <a:xfrm>
            <a:off x="741404" y="1741625"/>
            <a:ext cx="10651525" cy="5043116"/>
          </a:xfrm>
          <a:prstGeom prst="rect">
            <a:avLst/>
          </a:prstGeom>
        </p:spPr>
      </p:pic>
    </p:spTree>
    <p:extLst>
      <p:ext uri="{BB962C8B-B14F-4D97-AF65-F5344CB8AC3E}">
        <p14:creationId xmlns:p14="http://schemas.microsoft.com/office/powerpoint/2010/main" val="1042881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9C14-C07C-41B6-AD94-BE2507D071EB}"/>
              </a:ext>
            </a:extLst>
          </p:cNvPr>
          <p:cNvSpPr>
            <a:spLocks noGrp="1"/>
          </p:cNvSpPr>
          <p:nvPr>
            <p:ph type="title"/>
          </p:nvPr>
        </p:nvSpPr>
        <p:spPr/>
        <p:txBody>
          <a:bodyPr>
            <a:normAutofit/>
          </a:bodyPr>
          <a:lstStyle/>
          <a:p>
            <a:r>
              <a:rPr lang="en-GB" sz="2667" dirty="0">
                <a:solidFill>
                  <a:srgbClr val="FFFF00"/>
                </a:solidFill>
              </a:rPr>
              <a:t>Coverage units</a:t>
            </a:r>
          </a:p>
        </p:txBody>
      </p:sp>
      <p:sp>
        <p:nvSpPr>
          <p:cNvPr id="4" name="Slide Number Placeholder 3">
            <a:extLst>
              <a:ext uri="{FF2B5EF4-FFF2-40B4-BE49-F238E27FC236}">
                <a16:creationId xmlns:a16="http://schemas.microsoft.com/office/drawing/2014/main" id="{DA21C13B-5F5C-46E6-8521-5393E82C3966}"/>
              </a:ext>
            </a:extLst>
          </p:cNvPr>
          <p:cNvSpPr>
            <a:spLocks noGrp="1"/>
          </p:cNvSpPr>
          <p:nvPr>
            <p:ph type="sldNum" sz="quarter" idx="12"/>
          </p:nvPr>
        </p:nvSpPr>
        <p:spPr>
          <a:xfrm>
            <a:off x="10578105" y="6419616"/>
            <a:ext cx="102729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7" name="Rectangle 6">
            <a:extLst>
              <a:ext uri="{FF2B5EF4-FFF2-40B4-BE49-F238E27FC236}">
                <a16:creationId xmlns:a16="http://schemas.microsoft.com/office/drawing/2014/main" id="{606E232E-B520-4B02-93C8-8A95EA9CD2B1}"/>
              </a:ext>
            </a:extLst>
          </p:cNvPr>
          <p:cNvSpPr/>
          <p:nvPr/>
        </p:nvSpPr>
        <p:spPr>
          <a:xfrm>
            <a:off x="9069859" y="6227805"/>
            <a:ext cx="1655806" cy="405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B482F87-CFA3-4716-AB03-11A97DEAE5C5}"/>
              </a:ext>
            </a:extLst>
          </p:cNvPr>
          <p:cNvPicPr>
            <a:picLocks noChangeAspect="1"/>
          </p:cNvPicPr>
          <p:nvPr/>
        </p:nvPicPr>
        <p:blipFill>
          <a:blip r:embed="rId3"/>
          <a:stretch>
            <a:fillRect/>
          </a:stretch>
        </p:blipFill>
        <p:spPr>
          <a:xfrm>
            <a:off x="695549" y="2662753"/>
            <a:ext cx="5163271" cy="2403517"/>
          </a:xfrm>
          <a:prstGeom prst="rect">
            <a:avLst/>
          </a:prstGeom>
        </p:spPr>
      </p:pic>
      <p:sp>
        <p:nvSpPr>
          <p:cNvPr id="6" name="Rectangle: Rounded Corners 5">
            <a:extLst>
              <a:ext uri="{FF2B5EF4-FFF2-40B4-BE49-F238E27FC236}">
                <a16:creationId xmlns:a16="http://schemas.microsoft.com/office/drawing/2014/main" id="{04BE1509-FFBB-4404-8C2E-B59DACAC0117}"/>
              </a:ext>
            </a:extLst>
          </p:cNvPr>
          <p:cNvSpPr/>
          <p:nvPr/>
        </p:nvSpPr>
        <p:spPr>
          <a:xfrm>
            <a:off x="6096000" y="1791730"/>
            <a:ext cx="5272216" cy="462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n-US" dirty="0">
                <a:effectLst/>
              </a:rPr>
              <a:t>The release of CSM is over the coverage period based on ‘Coverage Unit’</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effectLst/>
              </a:rPr>
              <a:t>Accordingly, the CSM amount to be recognized in P&amp;L in a reporting period is determined based on ‘Coverage Units provided in the period’</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effectLst/>
              </a:rPr>
              <a:t>CSM amount is allocated EQUALLY to each Coverage Unit</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effectLst/>
              </a:rPr>
              <a:t>Recognize Profit as it is ‘earned’ (by spreading the CSM over time)</a:t>
            </a:r>
            <a:endParaRPr lang="en-US" dirty="0"/>
          </a:p>
        </p:txBody>
      </p:sp>
    </p:spTree>
    <p:extLst>
      <p:ext uri="{BB962C8B-B14F-4D97-AF65-F5344CB8AC3E}">
        <p14:creationId xmlns:p14="http://schemas.microsoft.com/office/powerpoint/2010/main" val="3824907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9C14-C07C-41B6-AD94-BE2507D071EB}"/>
              </a:ext>
            </a:extLst>
          </p:cNvPr>
          <p:cNvSpPr>
            <a:spLocks noGrp="1"/>
          </p:cNvSpPr>
          <p:nvPr>
            <p:ph type="title"/>
          </p:nvPr>
        </p:nvSpPr>
        <p:spPr/>
        <p:txBody>
          <a:bodyPr>
            <a:normAutofit/>
          </a:bodyPr>
          <a:lstStyle/>
          <a:p>
            <a:r>
              <a:rPr lang="en-GB" sz="2667" dirty="0">
                <a:solidFill>
                  <a:srgbClr val="FFFF00"/>
                </a:solidFill>
              </a:rPr>
              <a:t>Ind as 117 balance sheet basics</a:t>
            </a:r>
          </a:p>
        </p:txBody>
      </p:sp>
      <p:sp>
        <p:nvSpPr>
          <p:cNvPr id="4" name="Slide Number Placeholder 3">
            <a:extLst>
              <a:ext uri="{FF2B5EF4-FFF2-40B4-BE49-F238E27FC236}">
                <a16:creationId xmlns:a16="http://schemas.microsoft.com/office/drawing/2014/main" id="{DA21C13B-5F5C-46E6-8521-5393E82C39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pic>
        <p:nvPicPr>
          <p:cNvPr id="5" name="Picture 4">
            <a:extLst>
              <a:ext uri="{FF2B5EF4-FFF2-40B4-BE49-F238E27FC236}">
                <a16:creationId xmlns:a16="http://schemas.microsoft.com/office/drawing/2014/main" id="{5894FA6D-7EFB-4079-A73B-828FC21EF616}"/>
              </a:ext>
            </a:extLst>
          </p:cNvPr>
          <p:cNvPicPr>
            <a:picLocks noChangeAspect="1"/>
          </p:cNvPicPr>
          <p:nvPr/>
        </p:nvPicPr>
        <p:blipFill>
          <a:blip r:embed="rId3"/>
          <a:stretch>
            <a:fillRect/>
          </a:stretch>
        </p:blipFill>
        <p:spPr>
          <a:xfrm>
            <a:off x="1855285" y="1718684"/>
            <a:ext cx="7758271" cy="4952824"/>
          </a:xfrm>
          <a:prstGeom prst="rect">
            <a:avLst/>
          </a:prstGeom>
        </p:spPr>
      </p:pic>
    </p:spTree>
    <p:extLst>
      <p:ext uri="{BB962C8B-B14F-4D97-AF65-F5344CB8AC3E}">
        <p14:creationId xmlns:p14="http://schemas.microsoft.com/office/powerpoint/2010/main" val="1912820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092C13-1063-46A5-9EE4-D88ADE9839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7" name="TextBox 6">
            <a:extLst>
              <a:ext uri="{FF2B5EF4-FFF2-40B4-BE49-F238E27FC236}">
                <a16:creationId xmlns:a16="http://schemas.microsoft.com/office/drawing/2014/main" id="{3401E31C-8CA9-4644-9BB9-682E2BF95AB8}"/>
              </a:ext>
            </a:extLst>
          </p:cNvPr>
          <p:cNvSpPr txBox="1"/>
          <p:nvPr/>
        </p:nvSpPr>
        <p:spPr>
          <a:xfrm>
            <a:off x="3047135" y="2233590"/>
            <a:ext cx="6094268" cy="1200329"/>
          </a:xfrm>
          <a:prstGeom prst="rect">
            <a:avLst/>
          </a:prstGeom>
          <a:noFill/>
        </p:spPr>
        <p:txBody>
          <a:bodyPr wrap="square">
            <a:spAutoFit/>
          </a:bodyPr>
          <a:lstStyle/>
          <a:p>
            <a:pPr marL="567676" marR="692768"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2060"/>
                </a:solidFill>
                <a:effectLst/>
                <a:uLnTx/>
                <a:uFillTx/>
                <a:latin typeface="Arial Narrow" panose="020B0606020202030204" pitchFamily="34" charset="0"/>
                <a:ea typeface="Trebuchet MS" panose="020B0603020202020204" pitchFamily="34" charset="0"/>
                <a:cs typeface="Trebuchet MS" panose="020B0603020202020204" pitchFamily="34" charset="0"/>
              </a:rPr>
              <a:t>Ind-AS</a:t>
            </a:r>
            <a:r>
              <a:rPr kumimoji="0" lang="en-US" sz="3600" b="1" i="1" u="none" strike="noStrike" kern="1200" cap="none" spc="-20" normalizeH="0" baseline="0" noProof="0" dirty="0">
                <a:ln>
                  <a:noFill/>
                </a:ln>
                <a:solidFill>
                  <a:srgbClr val="002060"/>
                </a:solidFill>
                <a:effectLst/>
                <a:uLnTx/>
                <a:uFillTx/>
                <a:latin typeface="Arial Narrow" panose="020B0606020202030204" pitchFamily="34" charset="0"/>
                <a:ea typeface="Trebuchet MS" panose="020B0603020202020204" pitchFamily="34" charset="0"/>
                <a:cs typeface="Trebuchet MS" panose="020B0603020202020204" pitchFamily="34" charset="0"/>
              </a:rPr>
              <a:t> </a:t>
            </a:r>
            <a:r>
              <a:rPr kumimoji="0" lang="en-US" sz="3600" b="1" i="1" u="none" strike="noStrike" kern="1200" cap="none" spc="0" normalizeH="0" baseline="0" noProof="0" dirty="0">
                <a:ln>
                  <a:noFill/>
                </a:ln>
                <a:solidFill>
                  <a:srgbClr val="002060"/>
                </a:solidFill>
                <a:effectLst/>
                <a:uLnTx/>
                <a:uFillTx/>
                <a:latin typeface="Arial Narrow" panose="020B0606020202030204" pitchFamily="34" charset="0"/>
                <a:ea typeface="Trebuchet MS" panose="020B0603020202020204" pitchFamily="34" charset="0"/>
                <a:cs typeface="Trebuchet MS" panose="020B0603020202020204" pitchFamily="34" charset="0"/>
              </a:rPr>
              <a:t>117</a:t>
            </a:r>
            <a:endParaRPr kumimoji="0" lang="en-IN" sz="3600" b="0" i="0" u="none" strike="noStrike" kern="1200" cap="none" spc="0" normalizeH="0" baseline="0" noProof="0" dirty="0">
              <a:ln>
                <a:noFill/>
              </a:ln>
              <a:solidFill>
                <a:prstClr val="black"/>
              </a:solidFill>
              <a:effectLst/>
              <a:uLnTx/>
              <a:uFillTx/>
              <a:latin typeface="Arial Narrow" panose="020B0606020202030204" pitchFamily="34" charset="0"/>
              <a:ea typeface="Trebuchet MS" panose="020B0603020202020204" pitchFamily="34" charset="0"/>
              <a:cs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lumMod val="50000"/>
                    <a:lumOff val="50000"/>
                  </a:prstClr>
                </a:solidFill>
                <a:effectLst/>
                <a:uLnTx/>
                <a:uFillTx/>
                <a:latin typeface="Arial Narrow" panose="020B0606020202030204" pitchFamily="34" charset="0"/>
                <a:ea typeface="+mn-ea"/>
                <a:cs typeface="+mn-cs"/>
              </a:rPr>
              <a:t>Insurance Contracts</a:t>
            </a:r>
            <a:endParaRPr kumimoji="0" lang="en-IN" sz="3600" b="0" i="0" u="none" strike="noStrike" kern="1200" cap="none" spc="0" normalizeH="0" baseline="0" noProof="0" dirty="0">
              <a:ln>
                <a:noFill/>
              </a:ln>
              <a:solidFill>
                <a:prstClr val="black">
                  <a:lumMod val="50000"/>
                  <a:lumOff val="50000"/>
                </a:prstClr>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771830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9C14-C07C-41B6-AD94-BE2507D071EB}"/>
              </a:ext>
            </a:extLst>
          </p:cNvPr>
          <p:cNvSpPr>
            <a:spLocks noGrp="1"/>
          </p:cNvSpPr>
          <p:nvPr>
            <p:ph type="title"/>
          </p:nvPr>
        </p:nvSpPr>
        <p:spPr/>
        <p:txBody>
          <a:bodyPr>
            <a:normAutofit/>
          </a:bodyPr>
          <a:lstStyle/>
          <a:p>
            <a:r>
              <a:rPr lang="en-GB" sz="2667" dirty="0">
                <a:solidFill>
                  <a:srgbClr val="FFFF00"/>
                </a:solidFill>
              </a:rPr>
              <a:t>Ind as 117 Profit and loss basics</a:t>
            </a:r>
          </a:p>
        </p:txBody>
      </p:sp>
      <p:sp>
        <p:nvSpPr>
          <p:cNvPr id="4" name="Slide Number Placeholder 3">
            <a:extLst>
              <a:ext uri="{FF2B5EF4-FFF2-40B4-BE49-F238E27FC236}">
                <a16:creationId xmlns:a16="http://schemas.microsoft.com/office/drawing/2014/main" id="{DA21C13B-5F5C-46E6-8521-5393E82C39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pic>
        <p:nvPicPr>
          <p:cNvPr id="6" name="Picture 5">
            <a:extLst>
              <a:ext uri="{FF2B5EF4-FFF2-40B4-BE49-F238E27FC236}">
                <a16:creationId xmlns:a16="http://schemas.microsoft.com/office/drawing/2014/main" id="{D8FB8753-E14C-4026-B6DB-CF0C07E04A38}"/>
              </a:ext>
            </a:extLst>
          </p:cNvPr>
          <p:cNvPicPr>
            <a:picLocks noChangeAspect="1"/>
          </p:cNvPicPr>
          <p:nvPr/>
        </p:nvPicPr>
        <p:blipFill>
          <a:blip r:embed="rId3"/>
          <a:stretch>
            <a:fillRect/>
          </a:stretch>
        </p:blipFill>
        <p:spPr>
          <a:xfrm>
            <a:off x="1898653" y="1607366"/>
            <a:ext cx="7912691" cy="5177375"/>
          </a:xfrm>
          <a:prstGeom prst="rect">
            <a:avLst/>
          </a:prstGeom>
        </p:spPr>
      </p:pic>
    </p:spTree>
    <p:extLst>
      <p:ext uri="{BB962C8B-B14F-4D97-AF65-F5344CB8AC3E}">
        <p14:creationId xmlns:p14="http://schemas.microsoft.com/office/powerpoint/2010/main" val="957664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9C14-C07C-41B6-AD94-BE2507D071EB}"/>
              </a:ext>
            </a:extLst>
          </p:cNvPr>
          <p:cNvSpPr>
            <a:spLocks noGrp="1"/>
          </p:cNvSpPr>
          <p:nvPr>
            <p:ph type="title"/>
          </p:nvPr>
        </p:nvSpPr>
        <p:spPr/>
        <p:txBody>
          <a:bodyPr>
            <a:normAutofit fontScale="90000"/>
          </a:bodyPr>
          <a:lstStyle/>
          <a:p>
            <a:r>
              <a:rPr lang="en-GB" sz="2667" dirty="0">
                <a:solidFill>
                  <a:srgbClr val="FFFF00"/>
                </a:solidFill>
              </a:rPr>
              <a:t>Premium allocation approach – eligibility criteria</a:t>
            </a:r>
          </a:p>
        </p:txBody>
      </p:sp>
      <p:sp>
        <p:nvSpPr>
          <p:cNvPr id="4" name="Slide Number Placeholder 3">
            <a:extLst>
              <a:ext uri="{FF2B5EF4-FFF2-40B4-BE49-F238E27FC236}">
                <a16:creationId xmlns:a16="http://schemas.microsoft.com/office/drawing/2014/main" id="{DA21C13B-5F5C-46E6-8521-5393E82C3966}"/>
              </a:ext>
            </a:extLst>
          </p:cNvPr>
          <p:cNvSpPr>
            <a:spLocks noGrp="1"/>
          </p:cNvSpPr>
          <p:nvPr>
            <p:ph type="sldNum" sz="quarter" idx="12"/>
          </p:nvPr>
        </p:nvSpPr>
        <p:spPr>
          <a:xfrm>
            <a:off x="10578105" y="6419616"/>
            <a:ext cx="102729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pic>
        <p:nvPicPr>
          <p:cNvPr id="7" name="Picture 6">
            <a:extLst>
              <a:ext uri="{FF2B5EF4-FFF2-40B4-BE49-F238E27FC236}">
                <a16:creationId xmlns:a16="http://schemas.microsoft.com/office/drawing/2014/main" id="{83008D04-525C-41E4-95FC-C548BAAFE14E}"/>
              </a:ext>
            </a:extLst>
          </p:cNvPr>
          <p:cNvPicPr>
            <a:picLocks noChangeAspect="1"/>
          </p:cNvPicPr>
          <p:nvPr/>
        </p:nvPicPr>
        <p:blipFill>
          <a:blip r:embed="rId3"/>
          <a:stretch>
            <a:fillRect/>
          </a:stretch>
        </p:blipFill>
        <p:spPr>
          <a:xfrm>
            <a:off x="1359244" y="2095967"/>
            <a:ext cx="8984742" cy="3847633"/>
          </a:xfrm>
          <a:prstGeom prst="rect">
            <a:avLst/>
          </a:prstGeom>
        </p:spPr>
      </p:pic>
    </p:spTree>
    <p:extLst>
      <p:ext uri="{BB962C8B-B14F-4D97-AF65-F5344CB8AC3E}">
        <p14:creationId xmlns:p14="http://schemas.microsoft.com/office/powerpoint/2010/main" val="915199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9C14-C07C-41B6-AD94-BE2507D071EB}"/>
              </a:ext>
            </a:extLst>
          </p:cNvPr>
          <p:cNvSpPr>
            <a:spLocks noGrp="1"/>
          </p:cNvSpPr>
          <p:nvPr>
            <p:ph type="title"/>
          </p:nvPr>
        </p:nvSpPr>
        <p:spPr/>
        <p:txBody>
          <a:bodyPr>
            <a:normAutofit/>
          </a:bodyPr>
          <a:lstStyle/>
          <a:p>
            <a:r>
              <a:rPr lang="en-GB" sz="2667" dirty="0">
                <a:solidFill>
                  <a:srgbClr val="FFFF00"/>
                </a:solidFill>
              </a:rPr>
              <a:t>PAA – what are the simplifying options?</a:t>
            </a:r>
          </a:p>
        </p:txBody>
      </p:sp>
      <p:sp>
        <p:nvSpPr>
          <p:cNvPr id="4" name="Slide Number Placeholder 3">
            <a:extLst>
              <a:ext uri="{FF2B5EF4-FFF2-40B4-BE49-F238E27FC236}">
                <a16:creationId xmlns:a16="http://schemas.microsoft.com/office/drawing/2014/main" id="{DA21C13B-5F5C-46E6-8521-5393E82C3966}"/>
              </a:ext>
            </a:extLst>
          </p:cNvPr>
          <p:cNvSpPr>
            <a:spLocks noGrp="1"/>
          </p:cNvSpPr>
          <p:nvPr>
            <p:ph type="sldNum" sz="quarter" idx="12"/>
          </p:nvPr>
        </p:nvSpPr>
        <p:spPr>
          <a:xfrm>
            <a:off x="10578105" y="6419616"/>
            <a:ext cx="102729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3" name="Rectangle: Rounded Corners 2">
            <a:extLst>
              <a:ext uri="{FF2B5EF4-FFF2-40B4-BE49-F238E27FC236}">
                <a16:creationId xmlns:a16="http://schemas.microsoft.com/office/drawing/2014/main" id="{1E7A7F49-5D72-4FF4-9787-EB0DC7E8C2FB}"/>
              </a:ext>
            </a:extLst>
          </p:cNvPr>
          <p:cNvSpPr/>
          <p:nvPr/>
        </p:nvSpPr>
        <p:spPr>
          <a:xfrm>
            <a:off x="2184936" y="2136808"/>
            <a:ext cx="2454442" cy="42828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D62556-C2E1-410E-9A73-E9EA3A0E1F40}"/>
              </a:ext>
            </a:extLst>
          </p:cNvPr>
          <p:cNvSpPr/>
          <p:nvPr/>
        </p:nvSpPr>
        <p:spPr>
          <a:xfrm>
            <a:off x="5614739" y="2136808"/>
            <a:ext cx="2454442" cy="42828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BEB8BFE-66B7-465B-BA20-898B17980338}"/>
              </a:ext>
            </a:extLst>
          </p:cNvPr>
          <p:cNvSpPr/>
          <p:nvPr/>
        </p:nvSpPr>
        <p:spPr>
          <a:xfrm>
            <a:off x="9198485" y="2136808"/>
            <a:ext cx="2454442" cy="42828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25DE705-2875-4B67-8278-D0C8DC63B4B7}"/>
              </a:ext>
            </a:extLst>
          </p:cNvPr>
          <p:cNvSpPr/>
          <p:nvPr/>
        </p:nvSpPr>
        <p:spPr>
          <a:xfrm>
            <a:off x="462013" y="3429000"/>
            <a:ext cx="1617044" cy="324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Option</a:t>
            </a:r>
          </a:p>
        </p:txBody>
      </p:sp>
      <p:sp>
        <p:nvSpPr>
          <p:cNvPr id="10" name="Rectangle 9">
            <a:extLst>
              <a:ext uri="{FF2B5EF4-FFF2-40B4-BE49-F238E27FC236}">
                <a16:creationId xmlns:a16="http://schemas.microsoft.com/office/drawing/2014/main" id="{EFD4BC46-DAC4-4C03-BDF0-EC031635ED4E}"/>
              </a:ext>
            </a:extLst>
          </p:cNvPr>
          <p:cNvSpPr/>
          <p:nvPr/>
        </p:nvSpPr>
        <p:spPr>
          <a:xfrm>
            <a:off x="462013" y="5015564"/>
            <a:ext cx="1617044" cy="324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Condition</a:t>
            </a:r>
          </a:p>
        </p:txBody>
      </p:sp>
      <p:sp>
        <p:nvSpPr>
          <p:cNvPr id="11" name="Rectangle: Rounded Corners 10">
            <a:extLst>
              <a:ext uri="{FF2B5EF4-FFF2-40B4-BE49-F238E27FC236}">
                <a16:creationId xmlns:a16="http://schemas.microsoft.com/office/drawing/2014/main" id="{A874E8B9-BAED-4E12-85E8-D602D7418558}"/>
              </a:ext>
            </a:extLst>
          </p:cNvPr>
          <p:cNvSpPr/>
          <p:nvPr/>
        </p:nvSpPr>
        <p:spPr>
          <a:xfrm>
            <a:off x="2319688" y="3137836"/>
            <a:ext cx="2184935" cy="1251284"/>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No adjustment of LFRC for time value of money</a:t>
            </a:r>
          </a:p>
        </p:txBody>
      </p:sp>
      <p:sp>
        <p:nvSpPr>
          <p:cNvPr id="12" name="Rectangle: Rounded Corners 11">
            <a:extLst>
              <a:ext uri="{FF2B5EF4-FFF2-40B4-BE49-F238E27FC236}">
                <a16:creationId xmlns:a16="http://schemas.microsoft.com/office/drawing/2014/main" id="{57AAB1B6-30D8-47A8-B326-53E5DDAE79FD}"/>
              </a:ext>
            </a:extLst>
          </p:cNvPr>
          <p:cNvSpPr/>
          <p:nvPr/>
        </p:nvSpPr>
        <p:spPr>
          <a:xfrm>
            <a:off x="2319687" y="4778726"/>
            <a:ext cx="2184935" cy="125128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Lack of significant financing component</a:t>
            </a:r>
          </a:p>
        </p:txBody>
      </p:sp>
      <p:sp>
        <p:nvSpPr>
          <p:cNvPr id="13" name="Rectangle: Rounded Corners 12">
            <a:extLst>
              <a:ext uri="{FF2B5EF4-FFF2-40B4-BE49-F238E27FC236}">
                <a16:creationId xmlns:a16="http://schemas.microsoft.com/office/drawing/2014/main" id="{D4D34F77-F7BE-4EBF-B976-242E42E1F90B}"/>
              </a:ext>
            </a:extLst>
          </p:cNvPr>
          <p:cNvSpPr/>
          <p:nvPr/>
        </p:nvSpPr>
        <p:spPr>
          <a:xfrm>
            <a:off x="5768683" y="3137836"/>
            <a:ext cx="2184935" cy="1251284"/>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Recognition of insurance acquisition cash flow as expense when incurred</a:t>
            </a:r>
          </a:p>
        </p:txBody>
      </p:sp>
      <p:sp>
        <p:nvSpPr>
          <p:cNvPr id="14" name="Rectangle: Rounded Corners 13">
            <a:extLst>
              <a:ext uri="{FF2B5EF4-FFF2-40B4-BE49-F238E27FC236}">
                <a16:creationId xmlns:a16="http://schemas.microsoft.com/office/drawing/2014/main" id="{3392F8F6-10B1-41B5-BC4A-7053C8382B3E}"/>
              </a:ext>
            </a:extLst>
          </p:cNvPr>
          <p:cNvSpPr/>
          <p:nvPr/>
        </p:nvSpPr>
        <p:spPr>
          <a:xfrm>
            <a:off x="5768682" y="4778726"/>
            <a:ext cx="2184935" cy="125128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Coverage period of each contract less than a year</a:t>
            </a:r>
          </a:p>
        </p:txBody>
      </p:sp>
      <p:sp>
        <p:nvSpPr>
          <p:cNvPr id="15" name="Rectangle: Rounded Corners 14">
            <a:extLst>
              <a:ext uri="{FF2B5EF4-FFF2-40B4-BE49-F238E27FC236}">
                <a16:creationId xmlns:a16="http://schemas.microsoft.com/office/drawing/2014/main" id="{346A406A-6B09-4EC9-B062-12C437156D98}"/>
              </a:ext>
            </a:extLst>
          </p:cNvPr>
          <p:cNvSpPr/>
          <p:nvPr/>
        </p:nvSpPr>
        <p:spPr>
          <a:xfrm>
            <a:off x="9343461" y="3139858"/>
            <a:ext cx="2184935" cy="1251284"/>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No adjustment of PVFCF for incurred claims for time value of money</a:t>
            </a:r>
          </a:p>
        </p:txBody>
      </p:sp>
      <p:sp>
        <p:nvSpPr>
          <p:cNvPr id="16" name="Rectangle: Rounded Corners 15">
            <a:extLst>
              <a:ext uri="{FF2B5EF4-FFF2-40B4-BE49-F238E27FC236}">
                <a16:creationId xmlns:a16="http://schemas.microsoft.com/office/drawing/2014/main" id="{95FD8BA2-C476-4017-A893-EE514607EBDC}"/>
              </a:ext>
            </a:extLst>
          </p:cNvPr>
          <p:cNvSpPr/>
          <p:nvPr/>
        </p:nvSpPr>
        <p:spPr>
          <a:xfrm>
            <a:off x="9343460" y="4780748"/>
            <a:ext cx="2184935" cy="125128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Claims cash flows expected to be paid in less than a year</a:t>
            </a:r>
          </a:p>
        </p:txBody>
      </p:sp>
      <p:sp>
        <p:nvSpPr>
          <p:cNvPr id="19" name="Explosion: 14 Points 18">
            <a:extLst>
              <a:ext uri="{FF2B5EF4-FFF2-40B4-BE49-F238E27FC236}">
                <a16:creationId xmlns:a16="http://schemas.microsoft.com/office/drawing/2014/main" id="{ACA0161F-C435-43B1-ABA8-E861DF3A96D2}"/>
              </a:ext>
            </a:extLst>
          </p:cNvPr>
          <p:cNvSpPr/>
          <p:nvPr/>
        </p:nvSpPr>
        <p:spPr>
          <a:xfrm>
            <a:off x="2573312" y="2136808"/>
            <a:ext cx="1677684" cy="904133"/>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Para 56</a:t>
            </a:r>
          </a:p>
        </p:txBody>
      </p:sp>
      <p:sp>
        <p:nvSpPr>
          <p:cNvPr id="20" name="Explosion: 14 Points 19">
            <a:extLst>
              <a:ext uri="{FF2B5EF4-FFF2-40B4-BE49-F238E27FC236}">
                <a16:creationId xmlns:a16="http://schemas.microsoft.com/office/drawing/2014/main" id="{329FA71F-0C0B-4E16-8C7F-4E2AA4A1A5AA}"/>
              </a:ext>
            </a:extLst>
          </p:cNvPr>
          <p:cNvSpPr/>
          <p:nvPr/>
        </p:nvSpPr>
        <p:spPr>
          <a:xfrm>
            <a:off x="6022307" y="2136807"/>
            <a:ext cx="1677684" cy="904133"/>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Para 59(a)</a:t>
            </a:r>
          </a:p>
        </p:txBody>
      </p:sp>
      <p:sp>
        <p:nvSpPr>
          <p:cNvPr id="21" name="Explosion: 14 Points 20">
            <a:extLst>
              <a:ext uri="{FF2B5EF4-FFF2-40B4-BE49-F238E27FC236}">
                <a16:creationId xmlns:a16="http://schemas.microsoft.com/office/drawing/2014/main" id="{85D8B4FF-713B-4F46-8E2F-55A1B9F3A0F3}"/>
              </a:ext>
            </a:extLst>
          </p:cNvPr>
          <p:cNvSpPr/>
          <p:nvPr/>
        </p:nvSpPr>
        <p:spPr>
          <a:xfrm>
            <a:off x="9586864" y="2138141"/>
            <a:ext cx="1677684" cy="904133"/>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Para 59(b)</a:t>
            </a:r>
          </a:p>
        </p:txBody>
      </p:sp>
    </p:spTree>
    <p:extLst>
      <p:ext uri="{BB962C8B-B14F-4D97-AF65-F5344CB8AC3E}">
        <p14:creationId xmlns:p14="http://schemas.microsoft.com/office/powerpoint/2010/main" val="478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9C14-C07C-41B6-AD94-BE2507D071EB}"/>
              </a:ext>
            </a:extLst>
          </p:cNvPr>
          <p:cNvSpPr>
            <a:spLocks noGrp="1"/>
          </p:cNvSpPr>
          <p:nvPr>
            <p:ph type="title"/>
          </p:nvPr>
        </p:nvSpPr>
        <p:spPr/>
        <p:txBody>
          <a:bodyPr>
            <a:normAutofit fontScale="90000"/>
          </a:bodyPr>
          <a:lstStyle/>
          <a:p>
            <a:r>
              <a:rPr lang="en-GB" sz="2667" dirty="0">
                <a:solidFill>
                  <a:srgbClr val="FFFF00"/>
                </a:solidFill>
              </a:rPr>
              <a:t>Insurance contracts with direct participation benefits – condition for VFA</a:t>
            </a:r>
          </a:p>
        </p:txBody>
      </p:sp>
      <p:sp>
        <p:nvSpPr>
          <p:cNvPr id="4" name="Slide Number Placeholder 3">
            <a:extLst>
              <a:ext uri="{FF2B5EF4-FFF2-40B4-BE49-F238E27FC236}">
                <a16:creationId xmlns:a16="http://schemas.microsoft.com/office/drawing/2014/main" id="{DA21C13B-5F5C-46E6-8521-5393E82C3966}"/>
              </a:ext>
            </a:extLst>
          </p:cNvPr>
          <p:cNvSpPr>
            <a:spLocks noGrp="1"/>
          </p:cNvSpPr>
          <p:nvPr>
            <p:ph type="sldNum" sz="quarter" idx="12"/>
          </p:nvPr>
        </p:nvSpPr>
        <p:spPr>
          <a:xfrm>
            <a:off x="10578105" y="6419616"/>
            <a:ext cx="102729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5" name="Rectangle: Rounded Corners 4">
            <a:extLst>
              <a:ext uri="{FF2B5EF4-FFF2-40B4-BE49-F238E27FC236}">
                <a16:creationId xmlns:a16="http://schemas.microsoft.com/office/drawing/2014/main" id="{56DC04D0-EDFE-4137-A2C0-DFE937D5D35F}"/>
              </a:ext>
            </a:extLst>
          </p:cNvPr>
          <p:cNvSpPr/>
          <p:nvPr/>
        </p:nvSpPr>
        <p:spPr>
          <a:xfrm>
            <a:off x="597456" y="1722923"/>
            <a:ext cx="11007940" cy="15689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buFont typeface="Arial" panose="020B0604020202020204" pitchFamily="34" charset="0"/>
              <a:buChar char="•"/>
            </a:pPr>
            <a:r>
              <a:rPr lang="en-US" dirty="0"/>
              <a:t>Policyholder participates in a share of a clearly identified pool of underlying items; </a:t>
            </a:r>
          </a:p>
          <a:p>
            <a:pPr marL="285750" indent="-285750" algn="just">
              <a:buFont typeface="Arial" panose="020B0604020202020204" pitchFamily="34" charset="0"/>
              <a:buChar char="•"/>
            </a:pPr>
            <a:r>
              <a:rPr lang="en-US" dirty="0"/>
              <a:t>Policyholder gets a substantial share of the fair value returns on the underlying items; </a:t>
            </a:r>
          </a:p>
          <a:p>
            <a:pPr marL="285750" indent="-285750" algn="just">
              <a:buFont typeface="Arial" panose="020B0604020202020204" pitchFamily="34" charset="0"/>
              <a:buChar char="•"/>
            </a:pPr>
            <a:r>
              <a:rPr lang="en-US" dirty="0"/>
              <a:t>Change in the amounts to be paid to the policyholder vary with the change in fair value of the underlying items</a:t>
            </a:r>
          </a:p>
        </p:txBody>
      </p:sp>
    </p:spTree>
    <p:extLst>
      <p:ext uri="{BB962C8B-B14F-4D97-AF65-F5344CB8AC3E}">
        <p14:creationId xmlns:p14="http://schemas.microsoft.com/office/powerpoint/2010/main" val="3747415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9C14-C07C-41B6-AD94-BE2507D071EB}"/>
              </a:ext>
            </a:extLst>
          </p:cNvPr>
          <p:cNvSpPr>
            <a:spLocks noGrp="1"/>
          </p:cNvSpPr>
          <p:nvPr>
            <p:ph type="title"/>
          </p:nvPr>
        </p:nvSpPr>
        <p:spPr/>
        <p:txBody>
          <a:bodyPr>
            <a:normAutofit/>
          </a:bodyPr>
          <a:lstStyle/>
          <a:p>
            <a:r>
              <a:rPr lang="en-GB" sz="2667" dirty="0">
                <a:solidFill>
                  <a:srgbClr val="FFFF00"/>
                </a:solidFill>
              </a:rPr>
              <a:t>Separating non insurance components</a:t>
            </a:r>
          </a:p>
        </p:txBody>
      </p:sp>
      <p:sp>
        <p:nvSpPr>
          <p:cNvPr id="4" name="Slide Number Placeholder 3">
            <a:extLst>
              <a:ext uri="{FF2B5EF4-FFF2-40B4-BE49-F238E27FC236}">
                <a16:creationId xmlns:a16="http://schemas.microsoft.com/office/drawing/2014/main" id="{DA21C13B-5F5C-46E6-8521-5393E82C3966}"/>
              </a:ext>
            </a:extLst>
          </p:cNvPr>
          <p:cNvSpPr>
            <a:spLocks noGrp="1"/>
          </p:cNvSpPr>
          <p:nvPr>
            <p:ph type="sldNum" sz="quarter" idx="12"/>
          </p:nvPr>
        </p:nvSpPr>
        <p:spPr>
          <a:xfrm>
            <a:off x="10578105" y="6419616"/>
            <a:ext cx="102729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5" name="Rectangle: Rounded Corners 4">
            <a:extLst>
              <a:ext uri="{FF2B5EF4-FFF2-40B4-BE49-F238E27FC236}">
                <a16:creationId xmlns:a16="http://schemas.microsoft.com/office/drawing/2014/main" id="{56DC04D0-EDFE-4137-A2C0-DFE937D5D35F}"/>
              </a:ext>
            </a:extLst>
          </p:cNvPr>
          <p:cNvSpPr/>
          <p:nvPr/>
        </p:nvSpPr>
        <p:spPr>
          <a:xfrm>
            <a:off x="592030" y="1655805"/>
            <a:ext cx="11007940" cy="11089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t>Ind AS 117 requires an entity to identify and separate non-insurance components within an insurance contract- This is because these non-insurance components need to be accounted for under other Ind ASs </a:t>
            </a:r>
          </a:p>
        </p:txBody>
      </p:sp>
      <p:sp>
        <p:nvSpPr>
          <p:cNvPr id="6" name="Rectangle 1">
            <a:extLst>
              <a:ext uri="{FF2B5EF4-FFF2-40B4-BE49-F238E27FC236}">
                <a16:creationId xmlns:a16="http://schemas.microsoft.com/office/drawing/2014/main" id="{EBA41AB0-1461-4ADF-80F2-2C23B234B3B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2">
            <a:extLst>
              <a:ext uri="{FF2B5EF4-FFF2-40B4-BE49-F238E27FC236}">
                <a16:creationId xmlns:a16="http://schemas.microsoft.com/office/drawing/2014/main" id="{E0A3DFF9-6D5C-40DB-8362-5F300858F3A2}"/>
              </a:ext>
            </a:extLst>
          </p:cNvPr>
          <p:cNvSpPr>
            <a:spLocks noChangeArrowheads="1"/>
          </p:cNvSpPr>
          <p:nvPr/>
        </p:nvSpPr>
        <p:spPr bwMode="auto">
          <a:xfrm>
            <a:off x="-6349365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Unicode MS" panose="020B0604020202020204" pitchFamily="34" charset="-128"/>
              </a:rPr>
              <a:t>- Ind AS 117 requires an entity to identify and separate ….. non-insurance components within an insurance contract - This is because these non-insurance components need to be accounted for under other Ind ASs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3">
            <a:extLst>
              <a:ext uri="{FF2B5EF4-FFF2-40B4-BE49-F238E27FC236}">
                <a16:creationId xmlns:a16="http://schemas.microsoft.com/office/drawing/2014/main" id="{847345A8-3A62-4CBC-877B-F72A148B5E7C}"/>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4">
            <a:extLst>
              <a:ext uri="{FF2B5EF4-FFF2-40B4-BE49-F238E27FC236}">
                <a16:creationId xmlns:a16="http://schemas.microsoft.com/office/drawing/2014/main" id="{CF26587C-7BFA-4057-B268-714A75D45D1B}"/>
              </a:ext>
            </a:extLst>
          </p:cNvPr>
          <p:cNvSpPr>
            <a:spLocks noChangeArrowheads="1"/>
          </p:cNvSpPr>
          <p:nvPr/>
        </p:nvSpPr>
        <p:spPr bwMode="auto">
          <a:xfrm>
            <a:off x="-6334125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Unicode MS" panose="020B0604020202020204" pitchFamily="34" charset="-128"/>
              </a:rPr>
              <a:t>- Ind AS 117 requires an entity to identify and separate ….. non-insurance components within an insurance contract - This is because these non-insurance components need to be accounted for under other Ind ASs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Explosion: 14 Points 10">
            <a:extLst>
              <a:ext uri="{FF2B5EF4-FFF2-40B4-BE49-F238E27FC236}">
                <a16:creationId xmlns:a16="http://schemas.microsoft.com/office/drawing/2014/main" id="{8844370F-67D3-474F-B056-719BB3B55F2B}"/>
              </a:ext>
            </a:extLst>
          </p:cNvPr>
          <p:cNvSpPr/>
          <p:nvPr/>
        </p:nvSpPr>
        <p:spPr>
          <a:xfrm>
            <a:off x="152400" y="1089168"/>
            <a:ext cx="2222500" cy="798427"/>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900" dirty="0">
                <a:solidFill>
                  <a:schemeClr val="tx1"/>
                </a:solidFill>
              </a:rPr>
              <a:t>Para 10 to 13 (r/w Para B31 to B</a:t>
            </a:r>
            <a:r>
              <a:rPr lang="en-US" sz="900" dirty="0">
                <a:solidFill>
                  <a:schemeClr val="tx1"/>
                </a:solidFill>
              </a:rPr>
              <a:t>35 </a:t>
            </a:r>
          </a:p>
        </p:txBody>
      </p:sp>
      <p:sp>
        <p:nvSpPr>
          <p:cNvPr id="12" name="Rectangle 5">
            <a:extLst>
              <a:ext uri="{FF2B5EF4-FFF2-40B4-BE49-F238E27FC236}">
                <a16:creationId xmlns:a16="http://schemas.microsoft.com/office/drawing/2014/main" id="{13B2C2D3-94DD-4B2F-961F-FD9FDC41F9B9}"/>
              </a:ext>
            </a:extLst>
          </p:cNvPr>
          <p:cNvSpPr>
            <a:spLocks noChangeArrowheads="1"/>
          </p:cNvSpPr>
          <p:nvPr/>
        </p:nvSpPr>
        <p:spPr bwMode="auto">
          <a:xfrm>
            <a:off x="304800" y="304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6">
            <a:extLst>
              <a:ext uri="{FF2B5EF4-FFF2-40B4-BE49-F238E27FC236}">
                <a16:creationId xmlns:a16="http://schemas.microsoft.com/office/drawing/2014/main" id="{80D1DA5B-4575-47C8-ACAF-1FE8D6A5ABC5}"/>
              </a:ext>
            </a:extLst>
          </p:cNvPr>
          <p:cNvSpPr>
            <a:spLocks noChangeArrowheads="1"/>
          </p:cNvSpPr>
          <p:nvPr/>
        </p:nvSpPr>
        <p:spPr bwMode="auto">
          <a:xfrm>
            <a:off x="-63188850" y="76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Unicode MS" panose="020B0604020202020204" pitchFamily="34" charset="-128"/>
              </a:rPr>
              <a:t>Para 10 to 13 (r/w Para B31 to B35)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B4B75402-84E5-428A-83E9-BBDE5633ABAD}"/>
              </a:ext>
            </a:extLst>
          </p:cNvPr>
          <p:cNvSpPr txBox="1"/>
          <p:nvPr/>
        </p:nvSpPr>
        <p:spPr>
          <a:xfrm>
            <a:off x="5850564" y="3170870"/>
            <a:ext cx="5867400" cy="2031325"/>
          </a:xfrm>
          <a:prstGeom prst="rect">
            <a:avLst/>
          </a:prstGeom>
          <a:solidFill>
            <a:schemeClr val="accent1">
              <a:lumMod val="20000"/>
              <a:lumOff val="80000"/>
            </a:schemeClr>
          </a:solidFill>
        </p:spPr>
        <p:txBody>
          <a:bodyPr wrap="square" rtlCol="0">
            <a:spAutoFit/>
          </a:bodyPr>
          <a:lstStyle/>
          <a:p>
            <a:r>
              <a:rPr lang="en-US" dirty="0"/>
              <a:t>Ind AS 109 – Distinct investment components and embedded derivatives that are not closely linked</a:t>
            </a:r>
          </a:p>
          <a:p>
            <a:endParaRPr lang="en-US" dirty="0"/>
          </a:p>
          <a:p>
            <a:r>
              <a:rPr lang="en-US" dirty="0"/>
              <a:t>Ind AS 115 – Distinct goods and services</a:t>
            </a:r>
          </a:p>
          <a:p>
            <a:endParaRPr lang="en-US" dirty="0"/>
          </a:p>
          <a:p>
            <a:r>
              <a:rPr lang="en-US" b="1" dirty="0"/>
              <a:t>Ind AS 117 </a:t>
            </a:r>
            <a:r>
              <a:rPr lang="en-US" dirty="0"/>
              <a:t>– Insurance component</a:t>
            </a:r>
          </a:p>
          <a:p>
            <a:r>
              <a:rPr lang="en-US" dirty="0"/>
              <a:t>	   - Non distinct investment component - VFA</a:t>
            </a:r>
          </a:p>
        </p:txBody>
      </p:sp>
      <p:pic>
        <p:nvPicPr>
          <p:cNvPr id="17" name="Picture 16">
            <a:extLst>
              <a:ext uri="{FF2B5EF4-FFF2-40B4-BE49-F238E27FC236}">
                <a16:creationId xmlns:a16="http://schemas.microsoft.com/office/drawing/2014/main" id="{0A66246E-3A2C-460A-8309-A557926879AC}"/>
              </a:ext>
            </a:extLst>
          </p:cNvPr>
          <p:cNvPicPr>
            <a:picLocks noChangeAspect="1"/>
          </p:cNvPicPr>
          <p:nvPr/>
        </p:nvPicPr>
        <p:blipFill>
          <a:blip r:embed="rId3"/>
          <a:stretch>
            <a:fillRect/>
          </a:stretch>
        </p:blipFill>
        <p:spPr>
          <a:xfrm>
            <a:off x="592030" y="2886992"/>
            <a:ext cx="5258534" cy="3410426"/>
          </a:xfrm>
          <a:prstGeom prst="rect">
            <a:avLst/>
          </a:prstGeom>
        </p:spPr>
      </p:pic>
    </p:spTree>
    <p:extLst>
      <p:ext uri="{BB962C8B-B14F-4D97-AF65-F5344CB8AC3E}">
        <p14:creationId xmlns:p14="http://schemas.microsoft.com/office/powerpoint/2010/main" val="3160983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9C14-C07C-41B6-AD94-BE2507D071EB}"/>
              </a:ext>
            </a:extLst>
          </p:cNvPr>
          <p:cNvSpPr>
            <a:spLocks noGrp="1"/>
          </p:cNvSpPr>
          <p:nvPr>
            <p:ph type="title"/>
          </p:nvPr>
        </p:nvSpPr>
        <p:spPr/>
        <p:txBody>
          <a:bodyPr>
            <a:normAutofit/>
          </a:bodyPr>
          <a:lstStyle/>
          <a:p>
            <a:r>
              <a:rPr lang="en-GB" sz="2667" dirty="0">
                <a:solidFill>
                  <a:srgbClr val="FFFF00"/>
                </a:solidFill>
              </a:rPr>
              <a:t>Core requirements vs </a:t>
            </a:r>
            <a:r>
              <a:rPr lang="en-GB" sz="2667" dirty="0" err="1">
                <a:solidFill>
                  <a:srgbClr val="FFFF00"/>
                </a:solidFill>
              </a:rPr>
              <a:t>vfa</a:t>
            </a:r>
            <a:endParaRPr lang="en-GB" sz="2667" dirty="0">
              <a:solidFill>
                <a:srgbClr val="FFFF00"/>
              </a:solidFill>
            </a:endParaRPr>
          </a:p>
        </p:txBody>
      </p:sp>
      <p:sp>
        <p:nvSpPr>
          <p:cNvPr id="4" name="Slide Number Placeholder 3">
            <a:extLst>
              <a:ext uri="{FF2B5EF4-FFF2-40B4-BE49-F238E27FC236}">
                <a16:creationId xmlns:a16="http://schemas.microsoft.com/office/drawing/2014/main" id="{DA21C13B-5F5C-46E6-8521-5393E82C3966}"/>
              </a:ext>
            </a:extLst>
          </p:cNvPr>
          <p:cNvSpPr>
            <a:spLocks noGrp="1"/>
          </p:cNvSpPr>
          <p:nvPr>
            <p:ph type="sldNum" sz="quarter" idx="12"/>
          </p:nvPr>
        </p:nvSpPr>
        <p:spPr>
          <a:xfrm>
            <a:off x="10787850" y="6451643"/>
            <a:ext cx="102729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6" name="Rectangle 5">
            <a:extLst>
              <a:ext uri="{FF2B5EF4-FFF2-40B4-BE49-F238E27FC236}">
                <a16:creationId xmlns:a16="http://schemas.microsoft.com/office/drawing/2014/main" id="{E4C5F46F-80F5-462E-B2BE-0F9217309FA1}"/>
              </a:ext>
            </a:extLst>
          </p:cNvPr>
          <p:cNvSpPr/>
          <p:nvPr/>
        </p:nvSpPr>
        <p:spPr>
          <a:xfrm>
            <a:off x="4448432" y="6050049"/>
            <a:ext cx="6820930" cy="803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AA55756-3AC5-44BA-86E5-CA8A868D51DB}"/>
              </a:ext>
            </a:extLst>
          </p:cNvPr>
          <p:cNvPicPr>
            <a:picLocks noChangeAspect="1"/>
          </p:cNvPicPr>
          <p:nvPr/>
        </p:nvPicPr>
        <p:blipFill>
          <a:blip r:embed="rId3"/>
          <a:stretch>
            <a:fillRect/>
          </a:stretch>
        </p:blipFill>
        <p:spPr>
          <a:xfrm>
            <a:off x="922638" y="1784334"/>
            <a:ext cx="9583487" cy="4525006"/>
          </a:xfrm>
          <a:prstGeom prst="rect">
            <a:avLst/>
          </a:prstGeom>
        </p:spPr>
      </p:pic>
    </p:spTree>
    <p:extLst>
      <p:ext uri="{BB962C8B-B14F-4D97-AF65-F5344CB8AC3E}">
        <p14:creationId xmlns:p14="http://schemas.microsoft.com/office/powerpoint/2010/main" val="1279851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092C13-1063-46A5-9EE4-D88ADE9839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7" name="TextBox 6">
            <a:extLst>
              <a:ext uri="{FF2B5EF4-FFF2-40B4-BE49-F238E27FC236}">
                <a16:creationId xmlns:a16="http://schemas.microsoft.com/office/drawing/2014/main" id="{3401E31C-8CA9-4644-9BB9-682E2BF95AB8}"/>
              </a:ext>
            </a:extLst>
          </p:cNvPr>
          <p:cNvSpPr txBox="1"/>
          <p:nvPr/>
        </p:nvSpPr>
        <p:spPr>
          <a:xfrm>
            <a:off x="3047135" y="2233590"/>
            <a:ext cx="6094268" cy="2308324"/>
          </a:xfrm>
          <a:prstGeom prst="rect">
            <a:avLst/>
          </a:prstGeom>
          <a:noFill/>
        </p:spPr>
        <p:txBody>
          <a:bodyPr wrap="square">
            <a:spAutoFit/>
          </a:bodyPr>
          <a:lstStyle/>
          <a:p>
            <a:pPr marL="567676" marR="692768"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2060"/>
                </a:solidFill>
                <a:effectLst/>
                <a:uLnTx/>
                <a:uFillTx/>
                <a:latin typeface="Arial Narrow" panose="020B0606020202030204" pitchFamily="34" charset="0"/>
                <a:ea typeface="Trebuchet MS" panose="020B0603020202020204" pitchFamily="34" charset="0"/>
                <a:cs typeface="Trebuchet MS" panose="020B0603020202020204" pitchFamily="34" charset="0"/>
              </a:rPr>
              <a:t>Ind-AS</a:t>
            </a:r>
            <a:r>
              <a:rPr kumimoji="0" lang="en-US" sz="3600" b="1" i="1" u="none" strike="noStrike" kern="1200" cap="none" spc="-20" normalizeH="0" baseline="0" noProof="0" dirty="0">
                <a:ln>
                  <a:noFill/>
                </a:ln>
                <a:solidFill>
                  <a:srgbClr val="002060"/>
                </a:solidFill>
                <a:effectLst/>
                <a:uLnTx/>
                <a:uFillTx/>
                <a:latin typeface="Arial Narrow" panose="020B0606020202030204" pitchFamily="34" charset="0"/>
                <a:ea typeface="Trebuchet MS" panose="020B0603020202020204" pitchFamily="34" charset="0"/>
                <a:cs typeface="Trebuchet MS" panose="020B0603020202020204" pitchFamily="34" charset="0"/>
              </a:rPr>
              <a:t> </a:t>
            </a:r>
            <a:r>
              <a:rPr kumimoji="0" lang="en-US" sz="3600" b="1" i="1" u="none" strike="noStrike" kern="1200" cap="none" spc="0" normalizeH="0" baseline="0" noProof="0" dirty="0">
                <a:ln>
                  <a:noFill/>
                </a:ln>
                <a:solidFill>
                  <a:srgbClr val="002060"/>
                </a:solidFill>
                <a:effectLst/>
                <a:uLnTx/>
                <a:uFillTx/>
                <a:latin typeface="Arial Narrow" panose="020B0606020202030204" pitchFamily="34" charset="0"/>
                <a:ea typeface="Trebuchet MS" panose="020B0603020202020204" pitchFamily="34" charset="0"/>
                <a:cs typeface="Trebuchet MS" panose="020B0603020202020204" pitchFamily="34" charset="0"/>
              </a:rPr>
              <a:t>117</a:t>
            </a:r>
            <a:endParaRPr lang="en-IN" sz="3600" dirty="0">
              <a:solidFill>
                <a:prstClr val="black"/>
              </a:solidFill>
              <a:latin typeface="Arial Narrow" panose="020B0606020202030204" pitchFamily="34" charset="0"/>
              <a:ea typeface="Trebuchet MS" panose="020B0603020202020204" pitchFamily="34" charset="0"/>
              <a:cs typeface="Trebuchet MS" panose="020B0603020202020204" pitchFamily="34" charset="0"/>
            </a:endParaRPr>
          </a:p>
          <a:p>
            <a:pPr marL="567676" marR="692768" lvl="0" indent="0" algn="ctr" defTabSz="914400" rtl="0" eaLnBrk="1" fontAlgn="auto" latinLnBrk="0" hangingPunct="1">
              <a:lnSpc>
                <a:spcPct val="100000"/>
              </a:lnSpc>
              <a:spcBef>
                <a:spcPts val="0"/>
              </a:spcBef>
              <a:spcAft>
                <a:spcPts val="0"/>
              </a:spcAft>
              <a:buClrTx/>
              <a:buSzTx/>
              <a:buFontTx/>
              <a:buNone/>
              <a:tabLst/>
              <a:defRPr/>
            </a:pPr>
            <a:r>
              <a:rPr kumimoji="0" lang="en-IN" sz="3600" b="0" i="0" u="none" strike="noStrike" kern="1200" cap="none" spc="0" normalizeH="0" baseline="0" noProof="0" dirty="0">
                <a:ln>
                  <a:noFill/>
                </a:ln>
                <a:solidFill>
                  <a:prstClr val="black">
                    <a:lumMod val="50000"/>
                    <a:lumOff val="50000"/>
                  </a:prstClr>
                </a:solidFill>
                <a:effectLst/>
                <a:uLnTx/>
                <a:uFillTx/>
                <a:latin typeface="Arial Narrow" panose="020B0606020202030204" pitchFamily="34" charset="0"/>
                <a:ea typeface="+mn-ea"/>
                <a:cs typeface="+mn-cs"/>
              </a:rPr>
              <a:t>Level of aggregation for grouping insurance contracts</a:t>
            </a:r>
          </a:p>
        </p:txBody>
      </p:sp>
    </p:spTree>
    <p:extLst>
      <p:ext uri="{BB962C8B-B14F-4D97-AF65-F5344CB8AC3E}">
        <p14:creationId xmlns:p14="http://schemas.microsoft.com/office/powerpoint/2010/main" val="332232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9C14-C07C-41B6-AD94-BE2507D071EB}"/>
              </a:ext>
            </a:extLst>
          </p:cNvPr>
          <p:cNvSpPr>
            <a:spLocks noGrp="1"/>
          </p:cNvSpPr>
          <p:nvPr>
            <p:ph type="title"/>
          </p:nvPr>
        </p:nvSpPr>
        <p:spPr/>
        <p:txBody>
          <a:bodyPr>
            <a:normAutofit/>
          </a:bodyPr>
          <a:lstStyle/>
          <a:p>
            <a:r>
              <a:rPr lang="en-GB" sz="2667" dirty="0">
                <a:solidFill>
                  <a:srgbClr val="FFFF00"/>
                </a:solidFill>
              </a:rPr>
              <a:t>Initial recognition</a:t>
            </a:r>
          </a:p>
        </p:txBody>
      </p:sp>
      <p:sp>
        <p:nvSpPr>
          <p:cNvPr id="4" name="Slide Number Placeholder 3">
            <a:extLst>
              <a:ext uri="{FF2B5EF4-FFF2-40B4-BE49-F238E27FC236}">
                <a16:creationId xmlns:a16="http://schemas.microsoft.com/office/drawing/2014/main" id="{DA21C13B-5F5C-46E6-8521-5393E82C39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9" name="Explosion: 14 Points 8">
            <a:extLst>
              <a:ext uri="{FF2B5EF4-FFF2-40B4-BE49-F238E27FC236}">
                <a16:creationId xmlns:a16="http://schemas.microsoft.com/office/drawing/2014/main" id="{32871659-90B3-47B1-AA86-59DBC6014E70}"/>
              </a:ext>
            </a:extLst>
          </p:cNvPr>
          <p:cNvSpPr/>
          <p:nvPr/>
        </p:nvSpPr>
        <p:spPr>
          <a:xfrm>
            <a:off x="6326659" y="528918"/>
            <a:ext cx="2552012" cy="904133"/>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Para 14-24</a:t>
            </a:r>
          </a:p>
        </p:txBody>
      </p:sp>
      <p:pic>
        <p:nvPicPr>
          <p:cNvPr id="6" name="Picture 5">
            <a:extLst>
              <a:ext uri="{FF2B5EF4-FFF2-40B4-BE49-F238E27FC236}">
                <a16:creationId xmlns:a16="http://schemas.microsoft.com/office/drawing/2014/main" id="{531D2591-624C-43A7-922A-D9EE055F3207}"/>
              </a:ext>
            </a:extLst>
          </p:cNvPr>
          <p:cNvPicPr>
            <a:picLocks noChangeAspect="1"/>
          </p:cNvPicPr>
          <p:nvPr/>
        </p:nvPicPr>
        <p:blipFill>
          <a:blip r:embed="rId3"/>
          <a:stretch>
            <a:fillRect/>
          </a:stretch>
        </p:blipFill>
        <p:spPr>
          <a:xfrm>
            <a:off x="597455" y="1971471"/>
            <a:ext cx="11007939" cy="4730226"/>
          </a:xfrm>
          <a:prstGeom prst="rect">
            <a:avLst/>
          </a:prstGeom>
        </p:spPr>
      </p:pic>
    </p:spTree>
    <p:extLst>
      <p:ext uri="{BB962C8B-B14F-4D97-AF65-F5344CB8AC3E}">
        <p14:creationId xmlns:p14="http://schemas.microsoft.com/office/powerpoint/2010/main" val="3424943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9C14-C07C-41B6-AD94-BE2507D071EB}"/>
              </a:ext>
            </a:extLst>
          </p:cNvPr>
          <p:cNvSpPr>
            <a:spLocks noGrp="1"/>
          </p:cNvSpPr>
          <p:nvPr>
            <p:ph type="title"/>
          </p:nvPr>
        </p:nvSpPr>
        <p:spPr/>
        <p:txBody>
          <a:bodyPr>
            <a:normAutofit/>
          </a:bodyPr>
          <a:lstStyle/>
          <a:p>
            <a:r>
              <a:rPr lang="en-GB" sz="2667" dirty="0">
                <a:solidFill>
                  <a:srgbClr val="FFFF00"/>
                </a:solidFill>
              </a:rPr>
              <a:t>Why are insurance contracts grouped?</a:t>
            </a:r>
          </a:p>
        </p:txBody>
      </p:sp>
      <p:sp>
        <p:nvSpPr>
          <p:cNvPr id="4" name="Slide Number Placeholder 3">
            <a:extLst>
              <a:ext uri="{FF2B5EF4-FFF2-40B4-BE49-F238E27FC236}">
                <a16:creationId xmlns:a16="http://schemas.microsoft.com/office/drawing/2014/main" id="{DA21C13B-5F5C-46E6-8521-5393E82C39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pic>
        <p:nvPicPr>
          <p:cNvPr id="7" name="Picture 6">
            <a:extLst>
              <a:ext uri="{FF2B5EF4-FFF2-40B4-BE49-F238E27FC236}">
                <a16:creationId xmlns:a16="http://schemas.microsoft.com/office/drawing/2014/main" id="{68045DA3-9BF9-4ED0-845B-4121EF9C11C1}"/>
              </a:ext>
            </a:extLst>
          </p:cNvPr>
          <p:cNvPicPr>
            <a:picLocks noChangeAspect="1"/>
          </p:cNvPicPr>
          <p:nvPr/>
        </p:nvPicPr>
        <p:blipFill>
          <a:blip r:embed="rId3"/>
          <a:stretch>
            <a:fillRect/>
          </a:stretch>
        </p:blipFill>
        <p:spPr>
          <a:xfrm>
            <a:off x="597456" y="1815724"/>
            <a:ext cx="2248214" cy="1076475"/>
          </a:xfrm>
          <a:prstGeom prst="rect">
            <a:avLst/>
          </a:prstGeom>
        </p:spPr>
      </p:pic>
      <p:sp>
        <p:nvSpPr>
          <p:cNvPr id="8" name="Rectangle 7">
            <a:extLst>
              <a:ext uri="{FF2B5EF4-FFF2-40B4-BE49-F238E27FC236}">
                <a16:creationId xmlns:a16="http://schemas.microsoft.com/office/drawing/2014/main" id="{9E23044C-B00E-4AA6-8BB6-D07D99FA3139}"/>
              </a:ext>
            </a:extLst>
          </p:cNvPr>
          <p:cNvSpPr/>
          <p:nvPr/>
        </p:nvSpPr>
        <p:spPr>
          <a:xfrm>
            <a:off x="3212757" y="1815724"/>
            <a:ext cx="8381787" cy="10764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Typically contracts are recognized and measured at individual level</a:t>
            </a:r>
          </a:p>
        </p:txBody>
      </p:sp>
      <p:pic>
        <p:nvPicPr>
          <p:cNvPr id="10" name="Picture 9">
            <a:extLst>
              <a:ext uri="{FF2B5EF4-FFF2-40B4-BE49-F238E27FC236}">
                <a16:creationId xmlns:a16="http://schemas.microsoft.com/office/drawing/2014/main" id="{A897C038-3F1D-4561-AF32-B56427532259}"/>
              </a:ext>
            </a:extLst>
          </p:cNvPr>
          <p:cNvPicPr>
            <a:picLocks noChangeAspect="1"/>
          </p:cNvPicPr>
          <p:nvPr/>
        </p:nvPicPr>
        <p:blipFill>
          <a:blip r:embed="rId4"/>
          <a:stretch>
            <a:fillRect/>
          </a:stretch>
        </p:blipFill>
        <p:spPr>
          <a:xfrm>
            <a:off x="597456" y="3222020"/>
            <a:ext cx="5306165" cy="1333686"/>
          </a:xfrm>
          <a:prstGeom prst="rect">
            <a:avLst/>
          </a:prstGeom>
        </p:spPr>
      </p:pic>
      <p:sp>
        <p:nvSpPr>
          <p:cNvPr id="11" name="Rectangle 10">
            <a:extLst>
              <a:ext uri="{FF2B5EF4-FFF2-40B4-BE49-F238E27FC236}">
                <a16:creationId xmlns:a16="http://schemas.microsoft.com/office/drawing/2014/main" id="{47372A87-8EC4-40C2-8332-EB89FE5A952E}"/>
              </a:ext>
            </a:extLst>
          </p:cNvPr>
          <p:cNvSpPr/>
          <p:nvPr/>
        </p:nvSpPr>
        <p:spPr>
          <a:xfrm>
            <a:off x="6096000" y="3222020"/>
            <a:ext cx="5509395" cy="133368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rPr>
              <a:t>Insurers usually rely on issuing a number of similar contracts to manage risk (risk pooling). Accounting for individual contracts may not reflect this. </a:t>
            </a:r>
          </a:p>
        </p:txBody>
      </p:sp>
      <p:sp>
        <p:nvSpPr>
          <p:cNvPr id="12" name="Rectangle 11">
            <a:extLst>
              <a:ext uri="{FF2B5EF4-FFF2-40B4-BE49-F238E27FC236}">
                <a16:creationId xmlns:a16="http://schemas.microsoft.com/office/drawing/2014/main" id="{07BA83F3-DAD8-45CB-84EC-7D0ED82C2BA1}"/>
              </a:ext>
            </a:extLst>
          </p:cNvPr>
          <p:cNvSpPr/>
          <p:nvPr/>
        </p:nvSpPr>
        <p:spPr>
          <a:xfrm>
            <a:off x="597456" y="4732638"/>
            <a:ext cx="11007939" cy="133368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rPr>
              <a:t>Aggregation cannot happen at a very high level, otherwise accounting treatment for profit and loss cannot be separately captured, recognized and measured </a:t>
            </a:r>
          </a:p>
        </p:txBody>
      </p:sp>
    </p:spTree>
    <p:extLst>
      <p:ext uri="{BB962C8B-B14F-4D97-AF65-F5344CB8AC3E}">
        <p14:creationId xmlns:p14="http://schemas.microsoft.com/office/powerpoint/2010/main" val="1309223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092C13-1063-46A5-9EE4-D88ADE9839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7" name="TextBox 6">
            <a:extLst>
              <a:ext uri="{FF2B5EF4-FFF2-40B4-BE49-F238E27FC236}">
                <a16:creationId xmlns:a16="http://schemas.microsoft.com/office/drawing/2014/main" id="{3401E31C-8CA9-4644-9BB9-682E2BF95AB8}"/>
              </a:ext>
            </a:extLst>
          </p:cNvPr>
          <p:cNvSpPr txBox="1"/>
          <p:nvPr/>
        </p:nvSpPr>
        <p:spPr>
          <a:xfrm>
            <a:off x="3047135" y="2233590"/>
            <a:ext cx="6094268" cy="1200329"/>
          </a:xfrm>
          <a:prstGeom prst="rect">
            <a:avLst/>
          </a:prstGeom>
          <a:noFill/>
        </p:spPr>
        <p:txBody>
          <a:bodyPr wrap="square">
            <a:spAutoFit/>
          </a:bodyPr>
          <a:lstStyle/>
          <a:p>
            <a:pPr marL="567676" marR="692768"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2060"/>
                </a:solidFill>
                <a:effectLst/>
                <a:uLnTx/>
                <a:uFillTx/>
                <a:latin typeface="Arial Narrow" panose="020B0606020202030204" pitchFamily="34" charset="0"/>
                <a:ea typeface="Trebuchet MS" panose="020B0603020202020204" pitchFamily="34" charset="0"/>
                <a:cs typeface="Trebuchet MS" panose="020B0603020202020204" pitchFamily="34" charset="0"/>
              </a:rPr>
              <a:t>Ind-AS</a:t>
            </a:r>
            <a:r>
              <a:rPr kumimoji="0" lang="en-US" sz="3600" b="1" i="1" u="none" strike="noStrike" kern="1200" cap="none" spc="-20" normalizeH="0" baseline="0" noProof="0" dirty="0">
                <a:ln>
                  <a:noFill/>
                </a:ln>
                <a:solidFill>
                  <a:srgbClr val="002060"/>
                </a:solidFill>
                <a:effectLst/>
                <a:uLnTx/>
                <a:uFillTx/>
                <a:latin typeface="Arial Narrow" panose="020B0606020202030204" pitchFamily="34" charset="0"/>
                <a:ea typeface="Trebuchet MS" panose="020B0603020202020204" pitchFamily="34" charset="0"/>
                <a:cs typeface="Trebuchet MS" panose="020B0603020202020204" pitchFamily="34" charset="0"/>
              </a:rPr>
              <a:t> </a:t>
            </a:r>
            <a:r>
              <a:rPr kumimoji="0" lang="en-US" sz="3600" b="1" i="1" u="none" strike="noStrike" kern="1200" cap="none" spc="0" normalizeH="0" baseline="0" noProof="0" dirty="0">
                <a:ln>
                  <a:noFill/>
                </a:ln>
                <a:solidFill>
                  <a:srgbClr val="002060"/>
                </a:solidFill>
                <a:effectLst/>
                <a:uLnTx/>
                <a:uFillTx/>
                <a:latin typeface="Arial Narrow" panose="020B0606020202030204" pitchFamily="34" charset="0"/>
                <a:ea typeface="Trebuchet MS" panose="020B0603020202020204" pitchFamily="34" charset="0"/>
                <a:cs typeface="Trebuchet MS" panose="020B0603020202020204" pitchFamily="34" charset="0"/>
              </a:rPr>
              <a:t>117</a:t>
            </a:r>
            <a:endParaRPr kumimoji="0" lang="en-IN" sz="3600" b="0" i="0" u="none" strike="noStrike" kern="1200" cap="none" spc="0" normalizeH="0" baseline="0" noProof="0" dirty="0">
              <a:ln>
                <a:noFill/>
              </a:ln>
              <a:solidFill>
                <a:prstClr val="black"/>
              </a:solidFill>
              <a:effectLst/>
              <a:uLnTx/>
              <a:uFillTx/>
              <a:latin typeface="Arial Narrow" panose="020B0606020202030204" pitchFamily="34" charset="0"/>
              <a:ea typeface="Trebuchet MS" panose="020B0603020202020204" pitchFamily="34" charset="0"/>
              <a:cs typeface="Trebuchet MS" panose="020B0603020202020204" pitchFamily="34" charset="0"/>
            </a:endParaRPr>
          </a:p>
          <a:p>
            <a:pPr marL="567676" marR="692768" lvl="0" indent="0" algn="ctr" defTabSz="914400" rtl="0" eaLnBrk="1" fontAlgn="auto" latinLnBrk="0" hangingPunct="1">
              <a:lnSpc>
                <a:spcPct val="100000"/>
              </a:lnSpc>
              <a:spcBef>
                <a:spcPts val="0"/>
              </a:spcBef>
              <a:spcAft>
                <a:spcPts val="0"/>
              </a:spcAft>
              <a:buClrTx/>
              <a:buSzTx/>
              <a:buFontTx/>
              <a:buNone/>
              <a:tabLst/>
              <a:defRPr/>
            </a:pPr>
            <a:r>
              <a:rPr kumimoji="0" lang="en-IN" sz="3600" b="0" i="0" u="none" strike="noStrike" kern="1200" cap="none" spc="0" normalizeH="0" baseline="0" noProof="0" dirty="0">
                <a:ln>
                  <a:noFill/>
                </a:ln>
                <a:solidFill>
                  <a:prstClr val="black">
                    <a:lumMod val="50000"/>
                    <a:lumOff val="50000"/>
                  </a:prstClr>
                </a:solidFill>
                <a:effectLst/>
                <a:uLnTx/>
                <a:uFillTx/>
                <a:latin typeface="Arial Narrow" panose="020B0606020202030204" pitchFamily="34" charset="0"/>
                <a:ea typeface="+mn-ea"/>
                <a:cs typeface="+mn-cs"/>
              </a:rPr>
              <a:t>Transition approaches</a:t>
            </a:r>
          </a:p>
        </p:txBody>
      </p:sp>
    </p:spTree>
    <p:extLst>
      <p:ext uri="{BB962C8B-B14F-4D97-AF65-F5344CB8AC3E}">
        <p14:creationId xmlns:p14="http://schemas.microsoft.com/office/powerpoint/2010/main" val="1354161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092C13-1063-46A5-9EE4-D88ADE9839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4" name="Rectangle 3">
            <a:extLst>
              <a:ext uri="{FF2B5EF4-FFF2-40B4-BE49-F238E27FC236}">
                <a16:creationId xmlns:a16="http://schemas.microsoft.com/office/drawing/2014/main" id="{81D811DE-532E-4032-AA42-A5644767093F}"/>
              </a:ext>
            </a:extLst>
          </p:cNvPr>
          <p:cNvSpPr/>
          <p:nvPr/>
        </p:nvSpPr>
        <p:spPr>
          <a:xfrm>
            <a:off x="652719" y="1816443"/>
            <a:ext cx="11007940" cy="4968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lnSpc>
                <a:spcPct val="200000"/>
              </a:lnSpc>
              <a:buFont typeface="Arial" panose="020B0604020202020204" pitchFamily="34" charset="0"/>
              <a:buChar char="•"/>
            </a:pPr>
            <a:r>
              <a:rPr lang="en-US" sz="2400" dirty="0"/>
              <a:t>Ind AS 104 vs Ind AS 117 – what has changed?</a:t>
            </a:r>
          </a:p>
          <a:p>
            <a:pPr marL="285750" indent="-285750" algn="just">
              <a:lnSpc>
                <a:spcPct val="200000"/>
              </a:lnSpc>
              <a:buFont typeface="Arial" panose="020B0604020202020204" pitchFamily="34" charset="0"/>
              <a:buChar char="•"/>
            </a:pPr>
            <a:r>
              <a:rPr lang="en-US" sz="2400" dirty="0"/>
              <a:t>Ind AS 117 concepts</a:t>
            </a:r>
          </a:p>
          <a:p>
            <a:pPr marL="285750" indent="-285750" algn="just">
              <a:lnSpc>
                <a:spcPct val="200000"/>
              </a:lnSpc>
              <a:buFont typeface="Arial" panose="020B0604020202020204" pitchFamily="34" charset="0"/>
              <a:buChar char="•"/>
            </a:pPr>
            <a:r>
              <a:rPr lang="en-US" sz="2400" dirty="0"/>
              <a:t>Measurement models</a:t>
            </a:r>
          </a:p>
          <a:p>
            <a:pPr marL="285750" indent="-285750" algn="just">
              <a:lnSpc>
                <a:spcPct val="200000"/>
              </a:lnSpc>
              <a:buFont typeface="Arial" panose="020B0604020202020204" pitchFamily="34" charset="0"/>
              <a:buChar char="•"/>
            </a:pPr>
            <a:r>
              <a:rPr lang="en-US" sz="2400" dirty="0"/>
              <a:t>Presentation and disclosure</a:t>
            </a:r>
          </a:p>
          <a:p>
            <a:pPr marL="285750" indent="-285750" algn="just">
              <a:lnSpc>
                <a:spcPct val="200000"/>
              </a:lnSpc>
              <a:buFont typeface="Arial" panose="020B0604020202020204" pitchFamily="34" charset="0"/>
              <a:buChar char="•"/>
            </a:pPr>
            <a:r>
              <a:rPr lang="en-US" sz="2400" dirty="0"/>
              <a:t>Transition and implementation challenges</a:t>
            </a:r>
          </a:p>
          <a:p>
            <a:pPr algn="just">
              <a:lnSpc>
                <a:spcPct val="200000"/>
              </a:lnSpc>
            </a:pPr>
            <a:endParaRPr lang="en-US" sz="2400" dirty="0"/>
          </a:p>
          <a:p>
            <a:pPr algn="just"/>
            <a:endParaRPr lang="en-US" dirty="0"/>
          </a:p>
        </p:txBody>
      </p:sp>
      <p:sp>
        <p:nvSpPr>
          <p:cNvPr id="5" name="Title 1">
            <a:extLst>
              <a:ext uri="{FF2B5EF4-FFF2-40B4-BE49-F238E27FC236}">
                <a16:creationId xmlns:a16="http://schemas.microsoft.com/office/drawing/2014/main" id="{06927FAB-EE8E-43D4-BA0A-F8165B246364}"/>
              </a:ext>
            </a:extLst>
          </p:cNvPr>
          <p:cNvSpPr>
            <a:spLocks noGrp="1"/>
          </p:cNvSpPr>
          <p:nvPr>
            <p:ph type="title"/>
          </p:nvPr>
        </p:nvSpPr>
        <p:spPr>
          <a:xfrm>
            <a:off x="597456" y="687476"/>
            <a:ext cx="9499045" cy="798427"/>
          </a:xfrm>
        </p:spPr>
        <p:txBody>
          <a:bodyPr>
            <a:normAutofit/>
          </a:bodyPr>
          <a:lstStyle/>
          <a:p>
            <a:r>
              <a:rPr lang="en-GB" sz="2667" dirty="0">
                <a:solidFill>
                  <a:srgbClr val="FFFF00"/>
                </a:solidFill>
              </a:rPr>
              <a:t>Agenda</a:t>
            </a:r>
          </a:p>
        </p:txBody>
      </p:sp>
    </p:spTree>
    <p:extLst>
      <p:ext uri="{BB962C8B-B14F-4D97-AF65-F5344CB8AC3E}">
        <p14:creationId xmlns:p14="http://schemas.microsoft.com/office/powerpoint/2010/main" val="1092867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9C14-C07C-41B6-AD94-BE2507D071EB}"/>
              </a:ext>
            </a:extLst>
          </p:cNvPr>
          <p:cNvSpPr>
            <a:spLocks noGrp="1"/>
          </p:cNvSpPr>
          <p:nvPr>
            <p:ph type="title"/>
          </p:nvPr>
        </p:nvSpPr>
        <p:spPr/>
        <p:txBody>
          <a:bodyPr>
            <a:normAutofit/>
          </a:bodyPr>
          <a:lstStyle/>
          <a:p>
            <a:r>
              <a:rPr lang="en-GB" sz="2667" dirty="0">
                <a:solidFill>
                  <a:srgbClr val="FFFF00"/>
                </a:solidFill>
              </a:rPr>
              <a:t>Transition approach</a:t>
            </a:r>
          </a:p>
        </p:txBody>
      </p:sp>
      <p:sp>
        <p:nvSpPr>
          <p:cNvPr id="4" name="Slide Number Placeholder 3">
            <a:extLst>
              <a:ext uri="{FF2B5EF4-FFF2-40B4-BE49-F238E27FC236}">
                <a16:creationId xmlns:a16="http://schemas.microsoft.com/office/drawing/2014/main" id="{DA21C13B-5F5C-46E6-8521-5393E82C39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12" name="Rectangle 11">
            <a:extLst>
              <a:ext uri="{FF2B5EF4-FFF2-40B4-BE49-F238E27FC236}">
                <a16:creationId xmlns:a16="http://schemas.microsoft.com/office/drawing/2014/main" id="{07BA83F3-DAD8-45CB-84EC-7D0ED82C2BA1}"/>
              </a:ext>
            </a:extLst>
          </p:cNvPr>
          <p:cNvSpPr/>
          <p:nvPr/>
        </p:nvSpPr>
        <p:spPr>
          <a:xfrm>
            <a:off x="597456" y="1754660"/>
            <a:ext cx="11007939" cy="236014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r>
              <a:rPr lang="en-US" sz="2400" dirty="0">
                <a:solidFill>
                  <a:schemeClr val="tx1"/>
                </a:solidFill>
              </a:rPr>
              <a:t>1. Full retrospective (preferred)</a:t>
            </a:r>
          </a:p>
          <a:p>
            <a:pPr>
              <a:lnSpc>
                <a:spcPct val="200000"/>
              </a:lnSpc>
            </a:pPr>
            <a:r>
              <a:rPr lang="en-US" sz="2400" dirty="0">
                <a:solidFill>
                  <a:schemeClr val="tx1"/>
                </a:solidFill>
              </a:rPr>
              <a:t>2. Modified retrospective (practical relief)</a:t>
            </a:r>
          </a:p>
          <a:p>
            <a:pPr>
              <a:lnSpc>
                <a:spcPct val="200000"/>
              </a:lnSpc>
            </a:pPr>
            <a:r>
              <a:rPr lang="en-US" sz="2400" dirty="0">
                <a:solidFill>
                  <a:schemeClr val="tx1"/>
                </a:solidFill>
              </a:rPr>
              <a:t>3. Fair value (when historical records not available)</a:t>
            </a:r>
          </a:p>
        </p:txBody>
      </p:sp>
    </p:spTree>
    <p:extLst>
      <p:ext uri="{BB962C8B-B14F-4D97-AF65-F5344CB8AC3E}">
        <p14:creationId xmlns:p14="http://schemas.microsoft.com/office/powerpoint/2010/main" val="143569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092C13-1063-46A5-9EE4-D88ADE9839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7" name="TextBox 6">
            <a:extLst>
              <a:ext uri="{FF2B5EF4-FFF2-40B4-BE49-F238E27FC236}">
                <a16:creationId xmlns:a16="http://schemas.microsoft.com/office/drawing/2014/main" id="{3401E31C-8CA9-4644-9BB9-682E2BF95AB8}"/>
              </a:ext>
            </a:extLst>
          </p:cNvPr>
          <p:cNvSpPr txBox="1"/>
          <p:nvPr/>
        </p:nvSpPr>
        <p:spPr>
          <a:xfrm>
            <a:off x="3047135" y="2233590"/>
            <a:ext cx="6094268" cy="1200329"/>
          </a:xfrm>
          <a:prstGeom prst="rect">
            <a:avLst/>
          </a:prstGeom>
          <a:noFill/>
        </p:spPr>
        <p:txBody>
          <a:bodyPr wrap="square">
            <a:spAutoFit/>
          </a:bodyPr>
          <a:lstStyle/>
          <a:p>
            <a:pPr marL="567676" marR="692768"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2060"/>
                </a:solidFill>
                <a:effectLst/>
                <a:uLnTx/>
                <a:uFillTx/>
                <a:latin typeface="Arial Narrow" panose="020B0606020202030204" pitchFamily="34" charset="0"/>
                <a:ea typeface="Trebuchet MS" panose="020B0603020202020204" pitchFamily="34" charset="0"/>
                <a:cs typeface="Trebuchet MS" panose="020B0603020202020204" pitchFamily="34" charset="0"/>
              </a:rPr>
              <a:t>Ind-AS</a:t>
            </a:r>
            <a:r>
              <a:rPr kumimoji="0" lang="en-US" sz="3600" b="1" i="1" u="none" strike="noStrike" kern="1200" cap="none" spc="-20" normalizeH="0" baseline="0" noProof="0" dirty="0">
                <a:ln>
                  <a:noFill/>
                </a:ln>
                <a:solidFill>
                  <a:srgbClr val="002060"/>
                </a:solidFill>
                <a:effectLst/>
                <a:uLnTx/>
                <a:uFillTx/>
                <a:latin typeface="Arial Narrow" panose="020B0606020202030204" pitchFamily="34" charset="0"/>
                <a:ea typeface="Trebuchet MS" panose="020B0603020202020204" pitchFamily="34" charset="0"/>
                <a:cs typeface="Trebuchet MS" panose="020B0603020202020204" pitchFamily="34" charset="0"/>
              </a:rPr>
              <a:t> </a:t>
            </a:r>
            <a:r>
              <a:rPr kumimoji="0" lang="en-US" sz="3600" b="1" i="1" u="none" strike="noStrike" kern="1200" cap="none" spc="0" normalizeH="0" baseline="0" noProof="0" dirty="0">
                <a:ln>
                  <a:noFill/>
                </a:ln>
                <a:solidFill>
                  <a:srgbClr val="002060"/>
                </a:solidFill>
                <a:effectLst/>
                <a:uLnTx/>
                <a:uFillTx/>
                <a:latin typeface="Arial Narrow" panose="020B0606020202030204" pitchFamily="34" charset="0"/>
                <a:ea typeface="Trebuchet MS" panose="020B0603020202020204" pitchFamily="34" charset="0"/>
                <a:cs typeface="Trebuchet MS" panose="020B0603020202020204" pitchFamily="34" charset="0"/>
              </a:rPr>
              <a:t>117</a:t>
            </a:r>
            <a:endParaRPr kumimoji="0" lang="en-IN" sz="3600" b="0" i="0" u="none" strike="noStrike" kern="1200" cap="none" spc="0" normalizeH="0" baseline="0" noProof="0" dirty="0">
              <a:ln>
                <a:noFill/>
              </a:ln>
              <a:solidFill>
                <a:prstClr val="black"/>
              </a:solidFill>
              <a:effectLst/>
              <a:uLnTx/>
              <a:uFillTx/>
              <a:latin typeface="Arial Narrow" panose="020B0606020202030204" pitchFamily="34" charset="0"/>
              <a:ea typeface="Trebuchet MS" panose="020B0603020202020204" pitchFamily="34" charset="0"/>
              <a:cs typeface="Trebuchet MS" panose="020B0603020202020204" pitchFamily="34" charset="0"/>
            </a:endParaRPr>
          </a:p>
          <a:p>
            <a:pPr marL="567676" marR="692768" lvl="0" indent="0" algn="ctr" defTabSz="914400" rtl="0" eaLnBrk="1" fontAlgn="auto" latinLnBrk="0" hangingPunct="1">
              <a:lnSpc>
                <a:spcPct val="100000"/>
              </a:lnSpc>
              <a:spcBef>
                <a:spcPts val="0"/>
              </a:spcBef>
              <a:spcAft>
                <a:spcPts val="0"/>
              </a:spcAft>
              <a:buClrTx/>
              <a:buSzTx/>
              <a:buFontTx/>
              <a:buNone/>
              <a:tabLst/>
              <a:defRPr/>
            </a:pPr>
            <a:r>
              <a:rPr kumimoji="0" lang="en-IN" sz="3600" b="0" i="0" u="none" strike="noStrike" kern="1200" cap="none" spc="0" normalizeH="0" baseline="0" noProof="0" dirty="0">
                <a:ln>
                  <a:noFill/>
                </a:ln>
                <a:solidFill>
                  <a:prstClr val="black">
                    <a:lumMod val="50000"/>
                    <a:lumOff val="50000"/>
                  </a:prstClr>
                </a:solidFill>
                <a:effectLst/>
                <a:uLnTx/>
                <a:uFillTx/>
                <a:latin typeface="Arial Narrow" panose="020B0606020202030204" pitchFamily="34" charset="0"/>
                <a:ea typeface="+mn-ea"/>
                <a:cs typeface="+mn-cs"/>
              </a:rPr>
              <a:t>In Conclusion</a:t>
            </a:r>
          </a:p>
        </p:txBody>
      </p:sp>
    </p:spTree>
    <p:extLst>
      <p:ext uri="{BB962C8B-B14F-4D97-AF65-F5344CB8AC3E}">
        <p14:creationId xmlns:p14="http://schemas.microsoft.com/office/powerpoint/2010/main" val="1923590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9C14-C07C-41B6-AD94-BE2507D071EB}"/>
              </a:ext>
            </a:extLst>
          </p:cNvPr>
          <p:cNvSpPr>
            <a:spLocks noGrp="1"/>
          </p:cNvSpPr>
          <p:nvPr>
            <p:ph type="title"/>
          </p:nvPr>
        </p:nvSpPr>
        <p:spPr/>
        <p:txBody>
          <a:bodyPr>
            <a:normAutofit/>
          </a:bodyPr>
          <a:lstStyle/>
          <a:p>
            <a:r>
              <a:rPr lang="en-GB" sz="2667" dirty="0">
                <a:solidFill>
                  <a:srgbClr val="FFFF00"/>
                </a:solidFill>
              </a:rPr>
              <a:t>Professional judgements</a:t>
            </a:r>
          </a:p>
        </p:txBody>
      </p:sp>
      <p:sp>
        <p:nvSpPr>
          <p:cNvPr id="4" name="Slide Number Placeholder 3">
            <a:extLst>
              <a:ext uri="{FF2B5EF4-FFF2-40B4-BE49-F238E27FC236}">
                <a16:creationId xmlns:a16="http://schemas.microsoft.com/office/drawing/2014/main" id="{DA21C13B-5F5C-46E6-8521-5393E82C39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12" name="Rectangle 11">
            <a:extLst>
              <a:ext uri="{FF2B5EF4-FFF2-40B4-BE49-F238E27FC236}">
                <a16:creationId xmlns:a16="http://schemas.microsoft.com/office/drawing/2014/main" id="{07BA83F3-DAD8-45CB-84EC-7D0ED82C2BA1}"/>
              </a:ext>
            </a:extLst>
          </p:cNvPr>
          <p:cNvSpPr/>
          <p:nvPr/>
        </p:nvSpPr>
        <p:spPr>
          <a:xfrm>
            <a:off x="597456" y="1754660"/>
            <a:ext cx="11007939" cy="466495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r>
              <a:rPr lang="en-US" sz="2400" dirty="0">
                <a:solidFill>
                  <a:schemeClr val="tx1"/>
                </a:solidFill>
              </a:rPr>
              <a:t>Discount rates</a:t>
            </a:r>
          </a:p>
          <a:p>
            <a:pPr>
              <a:lnSpc>
                <a:spcPct val="200000"/>
              </a:lnSpc>
            </a:pPr>
            <a:r>
              <a:rPr lang="en-US" sz="2400" dirty="0">
                <a:solidFill>
                  <a:schemeClr val="tx1"/>
                </a:solidFill>
              </a:rPr>
              <a:t>Expected cash flows</a:t>
            </a:r>
          </a:p>
          <a:p>
            <a:pPr>
              <a:lnSpc>
                <a:spcPct val="200000"/>
              </a:lnSpc>
            </a:pPr>
            <a:r>
              <a:rPr lang="en-US" sz="2400" dirty="0">
                <a:solidFill>
                  <a:schemeClr val="tx1"/>
                </a:solidFill>
              </a:rPr>
              <a:t>Risk adjustment</a:t>
            </a:r>
          </a:p>
          <a:p>
            <a:pPr>
              <a:lnSpc>
                <a:spcPct val="200000"/>
              </a:lnSpc>
            </a:pPr>
            <a:r>
              <a:rPr lang="en-US" sz="2400" dirty="0">
                <a:solidFill>
                  <a:schemeClr val="tx1"/>
                </a:solidFill>
              </a:rPr>
              <a:t>CSM release pattern</a:t>
            </a:r>
          </a:p>
          <a:p>
            <a:pPr>
              <a:lnSpc>
                <a:spcPct val="200000"/>
              </a:lnSpc>
            </a:pPr>
            <a:r>
              <a:rPr lang="en-US" sz="2400" dirty="0">
                <a:solidFill>
                  <a:schemeClr val="tx1"/>
                </a:solidFill>
              </a:rPr>
              <a:t>Experience adjustments</a:t>
            </a:r>
          </a:p>
          <a:p>
            <a:pPr>
              <a:lnSpc>
                <a:spcPct val="200000"/>
              </a:lnSpc>
            </a:pPr>
            <a:r>
              <a:rPr lang="en-US" sz="2400" dirty="0">
                <a:solidFill>
                  <a:schemeClr val="tx1"/>
                </a:solidFill>
              </a:rPr>
              <a:t>Onerous contracts</a:t>
            </a:r>
          </a:p>
        </p:txBody>
      </p:sp>
    </p:spTree>
    <p:extLst>
      <p:ext uri="{BB962C8B-B14F-4D97-AF65-F5344CB8AC3E}">
        <p14:creationId xmlns:p14="http://schemas.microsoft.com/office/powerpoint/2010/main" val="2576325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9C14-C07C-41B6-AD94-BE2507D071EB}"/>
              </a:ext>
            </a:extLst>
          </p:cNvPr>
          <p:cNvSpPr>
            <a:spLocks noGrp="1"/>
          </p:cNvSpPr>
          <p:nvPr>
            <p:ph type="title"/>
          </p:nvPr>
        </p:nvSpPr>
        <p:spPr/>
        <p:txBody>
          <a:bodyPr>
            <a:normAutofit/>
          </a:bodyPr>
          <a:lstStyle/>
          <a:p>
            <a:r>
              <a:rPr lang="en-GB" sz="2667" dirty="0">
                <a:solidFill>
                  <a:srgbClr val="FFFF00"/>
                </a:solidFill>
              </a:rPr>
              <a:t>Practical issues</a:t>
            </a:r>
          </a:p>
        </p:txBody>
      </p:sp>
      <p:sp>
        <p:nvSpPr>
          <p:cNvPr id="4" name="Slide Number Placeholder 3">
            <a:extLst>
              <a:ext uri="{FF2B5EF4-FFF2-40B4-BE49-F238E27FC236}">
                <a16:creationId xmlns:a16="http://schemas.microsoft.com/office/drawing/2014/main" id="{DA21C13B-5F5C-46E6-8521-5393E82C39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12" name="Rectangle 11">
            <a:extLst>
              <a:ext uri="{FF2B5EF4-FFF2-40B4-BE49-F238E27FC236}">
                <a16:creationId xmlns:a16="http://schemas.microsoft.com/office/drawing/2014/main" id="{07BA83F3-DAD8-45CB-84EC-7D0ED82C2BA1}"/>
              </a:ext>
            </a:extLst>
          </p:cNvPr>
          <p:cNvSpPr/>
          <p:nvPr/>
        </p:nvSpPr>
        <p:spPr>
          <a:xfrm>
            <a:off x="597456" y="1668161"/>
            <a:ext cx="11007939" cy="404066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dirty="0">
                <a:solidFill>
                  <a:schemeClr val="tx1"/>
                </a:solidFill>
              </a:rPr>
              <a:t>Actuarial dependency</a:t>
            </a:r>
          </a:p>
          <a:p>
            <a:pPr>
              <a:lnSpc>
                <a:spcPct val="150000"/>
              </a:lnSpc>
            </a:pPr>
            <a:r>
              <a:rPr lang="en-US" sz="2400" dirty="0">
                <a:solidFill>
                  <a:schemeClr val="tx1"/>
                </a:solidFill>
              </a:rPr>
              <a:t>System changes</a:t>
            </a:r>
          </a:p>
          <a:p>
            <a:pPr>
              <a:lnSpc>
                <a:spcPct val="150000"/>
              </a:lnSpc>
            </a:pPr>
            <a:r>
              <a:rPr lang="en-US" sz="2400" dirty="0">
                <a:solidFill>
                  <a:schemeClr val="tx1"/>
                </a:solidFill>
              </a:rPr>
              <a:t>Data quality</a:t>
            </a:r>
          </a:p>
          <a:p>
            <a:pPr>
              <a:lnSpc>
                <a:spcPct val="150000"/>
              </a:lnSpc>
            </a:pPr>
            <a:r>
              <a:rPr lang="en-US" sz="2400" dirty="0">
                <a:solidFill>
                  <a:schemeClr val="tx1"/>
                </a:solidFill>
              </a:rPr>
              <a:t>Coordination between finance and actuarial teams</a:t>
            </a:r>
          </a:p>
          <a:p>
            <a:pPr>
              <a:lnSpc>
                <a:spcPct val="150000"/>
              </a:lnSpc>
            </a:pPr>
            <a:r>
              <a:rPr lang="en-US" sz="2400" dirty="0">
                <a:solidFill>
                  <a:schemeClr val="tx1"/>
                </a:solidFill>
              </a:rPr>
              <a:t>Internal controls</a:t>
            </a:r>
          </a:p>
          <a:p>
            <a:pPr>
              <a:lnSpc>
                <a:spcPct val="150000"/>
              </a:lnSpc>
            </a:pPr>
            <a:r>
              <a:rPr lang="en-US" sz="2400" dirty="0">
                <a:solidFill>
                  <a:schemeClr val="tx1"/>
                </a:solidFill>
              </a:rPr>
              <a:t>Audit implications</a:t>
            </a:r>
          </a:p>
          <a:p>
            <a:pPr>
              <a:lnSpc>
                <a:spcPct val="150000"/>
              </a:lnSpc>
            </a:pPr>
            <a:r>
              <a:rPr lang="en-US" sz="2400" dirty="0">
                <a:solidFill>
                  <a:schemeClr val="tx1"/>
                </a:solidFill>
              </a:rPr>
              <a:t>Regulatory reporting alongside financial reporting</a:t>
            </a:r>
          </a:p>
        </p:txBody>
      </p:sp>
    </p:spTree>
    <p:extLst>
      <p:ext uri="{BB962C8B-B14F-4D97-AF65-F5344CB8AC3E}">
        <p14:creationId xmlns:p14="http://schemas.microsoft.com/office/powerpoint/2010/main" val="809777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9C14-C07C-41B6-AD94-BE2507D071EB}"/>
              </a:ext>
            </a:extLst>
          </p:cNvPr>
          <p:cNvSpPr>
            <a:spLocks noGrp="1"/>
          </p:cNvSpPr>
          <p:nvPr>
            <p:ph type="title"/>
          </p:nvPr>
        </p:nvSpPr>
        <p:spPr/>
        <p:txBody>
          <a:bodyPr>
            <a:normAutofit/>
          </a:bodyPr>
          <a:lstStyle/>
          <a:p>
            <a:r>
              <a:rPr lang="en-GB" sz="2667" dirty="0">
                <a:solidFill>
                  <a:srgbClr val="FFFF00"/>
                </a:solidFill>
              </a:rPr>
              <a:t>What to remember</a:t>
            </a:r>
          </a:p>
        </p:txBody>
      </p:sp>
      <p:sp>
        <p:nvSpPr>
          <p:cNvPr id="4" name="Slide Number Placeholder 3">
            <a:extLst>
              <a:ext uri="{FF2B5EF4-FFF2-40B4-BE49-F238E27FC236}">
                <a16:creationId xmlns:a16="http://schemas.microsoft.com/office/drawing/2014/main" id="{DA21C13B-5F5C-46E6-8521-5393E82C39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12" name="Rectangle 11">
            <a:extLst>
              <a:ext uri="{FF2B5EF4-FFF2-40B4-BE49-F238E27FC236}">
                <a16:creationId xmlns:a16="http://schemas.microsoft.com/office/drawing/2014/main" id="{07BA83F3-DAD8-45CB-84EC-7D0ED82C2BA1}"/>
              </a:ext>
            </a:extLst>
          </p:cNvPr>
          <p:cNvSpPr/>
          <p:nvPr/>
        </p:nvSpPr>
        <p:spPr>
          <a:xfrm>
            <a:off x="597456" y="1668161"/>
            <a:ext cx="11007939" cy="46461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mj-lt"/>
              <a:buAutoNum type="arabicPeriod"/>
            </a:pPr>
            <a:endParaRPr lang="en-US" sz="2400" dirty="0">
              <a:solidFill>
                <a:schemeClr val="tx1"/>
              </a:solidFill>
            </a:endParaRPr>
          </a:p>
          <a:p>
            <a:pPr marL="457200" indent="-457200">
              <a:buFont typeface="+mj-lt"/>
              <a:buAutoNum type="arabicPeriod"/>
            </a:pPr>
            <a:r>
              <a:rPr lang="en-US" sz="2400" dirty="0">
                <a:solidFill>
                  <a:schemeClr val="tx1"/>
                </a:solidFill>
              </a:rPr>
              <a:t>Ind AS 117 is principle-based, not rule-based.</a:t>
            </a:r>
          </a:p>
          <a:p>
            <a:pPr marL="457200" indent="-457200">
              <a:buFont typeface="+mj-lt"/>
              <a:buAutoNum type="arabicPeriod"/>
            </a:pPr>
            <a:r>
              <a:rPr lang="en-US" sz="2400" dirty="0">
                <a:solidFill>
                  <a:schemeClr val="tx1"/>
                </a:solidFill>
              </a:rPr>
              <a:t>Profit is deferred through the CSM.</a:t>
            </a:r>
          </a:p>
          <a:p>
            <a:pPr marL="457200" indent="-457200">
              <a:buFont typeface="+mj-lt"/>
              <a:buAutoNum type="arabicPeriod"/>
            </a:pPr>
            <a:r>
              <a:rPr lang="en-US" sz="2400" dirty="0">
                <a:solidFill>
                  <a:schemeClr val="tx1"/>
                </a:solidFill>
              </a:rPr>
              <a:t>Current estimates drive measurement.</a:t>
            </a:r>
          </a:p>
          <a:p>
            <a:pPr marL="457200" indent="-457200">
              <a:buFont typeface="+mj-lt"/>
              <a:buAutoNum type="arabicPeriod"/>
            </a:pPr>
            <a:r>
              <a:rPr lang="en-US" sz="2400" dirty="0">
                <a:solidFill>
                  <a:schemeClr val="tx1"/>
                </a:solidFill>
              </a:rPr>
              <a:t>Expected cash flows replace historical assumptions.</a:t>
            </a:r>
          </a:p>
          <a:p>
            <a:pPr marL="457200" indent="-457200">
              <a:buFont typeface="+mj-lt"/>
              <a:buAutoNum type="arabicPeriod"/>
            </a:pPr>
            <a:r>
              <a:rPr lang="en-US" sz="2400" dirty="0">
                <a:solidFill>
                  <a:schemeClr val="tx1"/>
                </a:solidFill>
              </a:rPr>
              <a:t>Risk Adjustment is explicit.</a:t>
            </a:r>
          </a:p>
          <a:p>
            <a:pPr marL="457200" indent="-457200">
              <a:buFont typeface="+mj-lt"/>
              <a:buAutoNum type="arabicPeriod"/>
            </a:pPr>
            <a:r>
              <a:rPr lang="en-US" sz="2400" dirty="0">
                <a:solidFill>
                  <a:schemeClr val="tx1"/>
                </a:solidFill>
              </a:rPr>
              <a:t>Discounting is mandatory.</a:t>
            </a:r>
          </a:p>
          <a:p>
            <a:pPr marL="457200" indent="-457200">
              <a:buFont typeface="+mj-lt"/>
              <a:buAutoNum type="arabicPeriod"/>
            </a:pPr>
            <a:r>
              <a:rPr lang="en-US" sz="2400" dirty="0">
                <a:solidFill>
                  <a:schemeClr val="tx1"/>
                </a:solidFill>
              </a:rPr>
              <a:t>Grouping and annual cohorts are fundamental.</a:t>
            </a:r>
          </a:p>
          <a:p>
            <a:pPr marL="457200" indent="-457200">
              <a:buFont typeface="+mj-lt"/>
              <a:buAutoNum type="arabicPeriod"/>
            </a:pPr>
            <a:r>
              <a:rPr lang="en-US" sz="2400" dirty="0">
                <a:solidFill>
                  <a:schemeClr val="tx1"/>
                </a:solidFill>
              </a:rPr>
              <a:t>PAA is a simplification, not the default.</a:t>
            </a:r>
          </a:p>
          <a:p>
            <a:pPr marL="457200" indent="-457200">
              <a:buFont typeface="+mj-lt"/>
              <a:buAutoNum type="arabicPeriod"/>
            </a:pPr>
            <a:r>
              <a:rPr lang="en-US" sz="2400" dirty="0">
                <a:solidFill>
                  <a:schemeClr val="tx1"/>
                </a:solidFill>
              </a:rPr>
              <a:t>Actuarial and finance functions must work together.</a:t>
            </a:r>
          </a:p>
          <a:p>
            <a:pPr marL="457200" indent="-457200">
              <a:buFont typeface="+mj-lt"/>
              <a:buAutoNum type="arabicPeriod"/>
            </a:pPr>
            <a:r>
              <a:rPr lang="en-US" sz="2400" dirty="0">
                <a:solidFill>
                  <a:schemeClr val="tx1"/>
                </a:solidFill>
              </a:rPr>
              <a:t>Judgments, controls, and disclosures are as important as calculations.</a:t>
            </a:r>
          </a:p>
        </p:txBody>
      </p:sp>
    </p:spTree>
    <p:extLst>
      <p:ext uri="{BB962C8B-B14F-4D97-AF65-F5344CB8AC3E}">
        <p14:creationId xmlns:p14="http://schemas.microsoft.com/office/powerpoint/2010/main" val="1583226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029BA-A2BF-465C-9CFE-C8B7036DA8B7}"/>
              </a:ext>
            </a:extLst>
          </p:cNvPr>
          <p:cNvSpPr>
            <a:spLocks noGrp="1"/>
          </p:cNvSpPr>
          <p:nvPr>
            <p:ph type="title"/>
          </p:nvPr>
        </p:nvSpPr>
        <p:spPr/>
        <p:txBody>
          <a:bodyPr/>
          <a:lstStyle/>
          <a:p>
            <a:r>
              <a:rPr lang="en-US" dirty="0"/>
              <a:t> </a:t>
            </a:r>
          </a:p>
        </p:txBody>
      </p:sp>
      <p:pic>
        <p:nvPicPr>
          <p:cNvPr id="7" name="Content Placeholder 6"/>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335427" y="2243556"/>
            <a:ext cx="7023100" cy="1504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592030" y="4312852"/>
            <a:ext cx="11007940" cy="1360565"/>
          </a:xfrm>
          <a:prstGeom prst="rect">
            <a:avLst/>
          </a:prstGeom>
        </p:spPr>
        <p:txBody>
          <a:bodyPr wrap="square">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IN" sz="2933" b="1" i="1" u="none" strike="noStrike" kern="1200" cap="none" spc="0" normalizeH="0" baseline="0" noProof="0" dirty="0">
                <a:ln>
                  <a:noFill/>
                </a:ln>
                <a:solidFill>
                  <a:prstClr val="black"/>
                </a:solidFill>
                <a:effectLst/>
                <a:uLnTx/>
                <a:uFillTx/>
                <a:latin typeface="Arial Narrow" panose="020B0606020202030204" pitchFamily="34" charset="0"/>
              </a:rPr>
              <a:t>Faculty Contact Details:  </a:t>
            </a:r>
            <a:r>
              <a:rPr lang="en-IN" sz="2933" b="1" i="1" dirty="0">
                <a:solidFill>
                  <a:prstClr val="black"/>
                </a:solidFill>
                <a:latin typeface="Arial Narrow" panose="020B0606020202030204" pitchFamily="34" charset="0"/>
                <a:hlinkClick r:id="rId4"/>
              </a:rPr>
              <a:t>my3swami@gmail.com</a:t>
            </a:r>
            <a:endParaRPr lang="en-IN" sz="2933" b="1" i="1" dirty="0">
              <a:solidFill>
                <a:prstClr val="black"/>
              </a:solidFill>
              <a:latin typeface="Arial Narrow" panose="020B0606020202030204" pitchFamily="34" charset="0"/>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IN" sz="2933" b="1" i="1" u="none" strike="noStrike" kern="1200" cap="none" spc="0" normalizeH="0" baseline="0" noProof="0" dirty="0">
                <a:ln>
                  <a:noFill/>
                </a:ln>
                <a:solidFill>
                  <a:prstClr val="black"/>
                </a:solidFill>
                <a:effectLst/>
                <a:uLnTx/>
                <a:uFillTx/>
                <a:latin typeface="Arial Narrow" panose="020B0606020202030204" pitchFamily="34" charset="0"/>
              </a:rPr>
              <a:t>                               +91 99115 43115</a:t>
            </a:r>
          </a:p>
        </p:txBody>
      </p:sp>
      <p:pic>
        <p:nvPicPr>
          <p:cNvPr id="3" name="Picture 2"/>
          <p:cNvPicPr>
            <a:picLocks noChangeAspect="1"/>
          </p:cNvPicPr>
          <p:nvPr/>
        </p:nvPicPr>
        <p:blipFill>
          <a:blip r:embed="rId5" cstate="print"/>
          <a:stretch>
            <a:fillRect/>
          </a:stretch>
        </p:blipFill>
        <p:spPr>
          <a:xfrm>
            <a:off x="1255304" y="5070505"/>
            <a:ext cx="2684737" cy="689828"/>
          </a:xfrm>
          <a:prstGeom prst="rect">
            <a:avLst/>
          </a:prstGeom>
        </p:spPr>
      </p:pic>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FE47216F-5589-49CF-8FDB-A05F66C556D4}"/>
                  </a:ext>
                </a:extLst>
              </p14:cNvPr>
              <p14:cNvContentPartPr/>
              <p14:nvPr/>
            </p14:nvContentPartPr>
            <p14:xfrm>
              <a:off x="2619165" y="6820959"/>
              <a:ext cx="360" cy="360"/>
            </p14:xfrm>
          </p:contentPart>
        </mc:Choice>
        <mc:Fallback xmlns="">
          <p:pic>
            <p:nvPicPr>
              <p:cNvPr id="4" name="Ink 3">
                <a:extLst>
                  <a:ext uri="{FF2B5EF4-FFF2-40B4-BE49-F238E27FC236}">
                    <a16:creationId xmlns:a16="http://schemas.microsoft.com/office/drawing/2014/main" id="{FE47216F-5589-49CF-8FDB-A05F66C556D4}"/>
                  </a:ext>
                </a:extLst>
              </p:cNvPr>
              <p:cNvPicPr/>
              <p:nvPr/>
            </p:nvPicPr>
            <p:blipFill>
              <a:blip r:embed="rId8"/>
              <a:stretch>
                <a:fillRect/>
              </a:stretch>
            </p:blipFill>
            <p:spPr>
              <a:xfrm>
                <a:off x="2601165" y="6803319"/>
                <a:ext cx="36000" cy="36000"/>
              </a:xfrm>
              <a:prstGeom prst="rect">
                <a:avLst/>
              </a:prstGeom>
            </p:spPr>
          </p:pic>
        </mc:Fallback>
      </mc:AlternateContent>
    </p:spTree>
    <p:extLst>
      <p:ext uri="{BB962C8B-B14F-4D97-AF65-F5344CB8AC3E}">
        <p14:creationId xmlns:p14="http://schemas.microsoft.com/office/powerpoint/2010/main" val="2670352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092C13-1063-46A5-9EE4-D88ADE9839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5" name="Title 1">
            <a:extLst>
              <a:ext uri="{FF2B5EF4-FFF2-40B4-BE49-F238E27FC236}">
                <a16:creationId xmlns:a16="http://schemas.microsoft.com/office/drawing/2014/main" id="{06927FAB-EE8E-43D4-BA0A-F8165B246364}"/>
              </a:ext>
            </a:extLst>
          </p:cNvPr>
          <p:cNvSpPr>
            <a:spLocks noGrp="1"/>
          </p:cNvSpPr>
          <p:nvPr>
            <p:ph type="title"/>
          </p:nvPr>
        </p:nvSpPr>
        <p:spPr>
          <a:xfrm>
            <a:off x="597456" y="687476"/>
            <a:ext cx="9499045" cy="798427"/>
          </a:xfrm>
        </p:spPr>
        <p:txBody>
          <a:bodyPr>
            <a:normAutofit/>
          </a:bodyPr>
          <a:lstStyle/>
          <a:p>
            <a:r>
              <a:rPr lang="en-GB" sz="2667" dirty="0">
                <a:solidFill>
                  <a:srgbClr val="FFFF00"/>
                </a:solidFill>
              </a:rPr>
              <a:t>Key features</a:t>
            </a:r>
          </a:p>
        </p:txBody>
      </p:sp>
      <p:sp>
        <p:nvSpPr>
          <p:cNvPr id="6" name="Rectangle: Rounded Corners 5">
            <a:extLst>
              <a:ext uri="{FF2B5EF4-FFF2-40B4-BE49-F238E27FC236}">
                <a16:creationId xmlns:a16="http://schemas.microsoft.com/office/drawing/2014/main" id="{0A179813-0F8A-4086-A1B9-DABB3B305EC2}"/>
              </a:ext>
            </a:extLst>
          </p:cNvPr>
          <p:cNvSpPr/>
          <p:nvPr/>
        </p:nvSpPr>
        <p:spPr>
          <a:xfrm>
            <a:off x="597456" y="1828800"/>
            <a:ext cx="2453752" cy="13839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800" b="0" i="0" u="none" strike="noStrike" baseline="0" dirty="0">
                <a:solidFill>
                  <a:srgbClr val="FFFFFF"/>
                </a:solidFill>
                <a:latin typeface="CIDFont+F5"/>
              </a:rPr>
              <a:t>Applies to all insurance</a:t>
            </a:r>
          </a:p>
          <a:p>
            <a:pPr algn="l"/>
            <a:r>
              <a:rPr lang="en-US" sz="1800" b="0" i="0" u="none" strike="noStrike" baseline="0" dirty="0">
                <a:solidFill>
                  <a:srgbClr val="FFFFFF"/>
                </a:solidFill>
                <a:latin typeface="CIDFont+F5"/>
              </a:rPr>
              <a:t>contracts (as against</a:t>
            </a:r>
          </a:p>
          <a:p>
            <a:pPr algn="l"/>
            <a:r>
              <a:rPr lang="en-US" sz="1800" b="0" i="0" u="none" strike="noStrike" baseline="0" dirty="0">
                <a:solidFill>
                  <a:srgbClr val="FFFFFF"/>
                </a:solidFill>
                <a:latin typeface="CIDFont+F5"/>
              </a:rPr>
              <a:t>insurance companies)</a:t>
            </a:r>
            <a:endParaRPr lang="en-US" dirty="0"/>
          </a:p>
        </p:txBody>
      </p:sp>
      <p:sp>
        <p:nvSpPr>
          <p:cNvPr id="7" name="Rectangle: Rounded Corners 6">
            <a:extLst>
              <a:ext uri="{FF2B5EF4-FFF2-40B4-BE49-F238E27FC236}">
                <a16:creationId xmlns:a16="http://schemas.microsoft.com/office/drawing/2014/main" id="{97E33C2A-5A67-41DE-B18C-9DA77ECAD95C}"/>
              </a:ext>
            </a:extLst>
          </p:cNvPr>
          <p:cNvSpPr/>
          <p:nvPr/>
        </p:nvSpPr>
        <p:spPr>
          <a:xfrm>
            <a:off x="4869124" y="1825708"/>
            <a:ext cx="2453752" cy="13870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800" b="0" i="0" u="none" strike="noStrike" baseline="0" dirty="0">
                <a:solidFill>
                  <a:srgbClr val="FFFFFF"/>
                </a:solidFill>
                <a:latin typeface="CIDFont+F5"/>
              </a:rPr>
              <a:t>Far more prescriptive than Ind AS 104</a:t>
            </a:r>
            <a:endParaRPr lang="en-US" dirty="0"/>
          </a:p>
        </p:txBody>
      </p:sp>
      <p:sp>
        <p:nvSpPr>
          <p:cNvPr id="8" name="Rectangle: Rounded Corners 7">
            <a:extLst>
              <a:ext uri="{FF2B5EF4-FFF2-40B4-BE49-F238E27FC236}">
                <a16:creationId xmlns:a16="http://schemas.microsoft.com/office/drawing/2014/main" id="{2AFB3B60-72CB-4A65-9D40-9B855C26DE1B}"/>
              </a:ext>
            </a:extLst>
          </p:cNvPr>
          <p:cNvSpPr/>
          <p:nvPr/>
        </p:nvSpPr>
        <p:spPr>
          <a:xfrm>
            <a:off x="9140792" y="1825708"/>
            <a:ext cx="2453752" cy="13870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800" b="0" i="0" u="none" strike="noStrike" baseline="0" dirty="0">
                <a:solidFill>
                  <a:srgbClr val="FFFFFF"/>
                </a:solidFill>
                <a:latin typeface="CIDFont+F5"/>
              </a:rPr>
              <a:t>Complex cash flow forecast, calculation of risk adjustment </a:t>
            </a:r>
            <a:r>
              <a:rPr lang="en-US" sz="1800" b="0" i="0" u="none" strike="noStrike" baseline="0" dirty="0" err="1">
                <a:solidFill>
                  <a:srgbClr val="FFFFFF"/>
                </a:solidFill>
                <a:latin typeface="CIDFont+F5"/>
              </a:rPr>
              <a:t>etc</a:t>
            </a:r>
            <a:endParaRPr lang="en-US" dirty="0"/>
          </a:p>
        </p:txBody>
      </p:sp>
      <p:sp>
        <p:nvSpPr>
          <p:cNvPr id="9" name="Rectangle: Rounded Corners 8">
            <a:extLst>
              <a:ext uri="{FF2B5EF4-FFF2-40B4-BE49-F238E27FC236}">
                <a16:creationId xmlns:a16="http://schemas.microsoft.com/office/drawing/2014/main" id="{57DCC19C-932C-4A05-B0A2-628E831E87E8}"/>
              </a:ext>
            </a:extLst>
          </p:cNvPr>
          <p:cNvSpPr/>
          <p:nvPr/>
        </p:nvSpPr>
        <p:spPr>
          <a:xfrm>
            <a:off x="2714580" y="3645244"/>
            <a:ext cx="2453752" cy="138395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IDFont+F5"/>
              </a:rPr>
              <a:t>More transparent and useful information</a:t>
            </a:r>
          </a:p>
        </p:txBody>
      </p:sp>
      <p:sp>
        <p:nvSpPr>
          <p:cNvPr id="10" name="Rectangle: Rounded Corners 9">
            <a:extLst>
              <a:ext uri="{FF2B5EF4-FFF2-40B4-BE49-F238E27FC236}">
                <a16:creationId xmlns:a16="http://schemas.microsoft.com/office/drawing/2014/main" id="{3DF5A486-F918-4191-98F3-0ED87E7679A4}"/>
              </a:ext>
            </a:extLst>
          </p:cNvPr>
          <p:cNvSpPr/>
          <p:nvPr/>
        </p:nvSpPr>
        <p:spPr>
          <a:xfrm>
            <a:off x="7023670" y="3645244"/>
            <a:ext cx="2453752" cy="138395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800" b="0" i="0" u="none" strike="noStrike" baseline="0" dirty="0">
                <a:solidFill>
                  <a:schemeClr val="tx1"/>
                </a:solidFill>
                <a:latin typeface="CIDFont+F5"/>
              </a:rPr>
              <a:t>Better information about profitability</a:t>
            </a:r>
            <a:endParaRPr lang="en-US" dirty="0">
              <a:solidFill>
                <a:schemeClr val="tx1"/>
              </a:solidFill>
            </a:endParaRPr>
          </a:p>
        </p:txBody>
      </p:sp>
      <p:sp>
        <p:nvSpPr>
          <p:cNvPr id="11" name="Rectangle: Rounded Corners 10">
            <a:extLst>
              <a:ext uri="{FF2B5EF4-FFF2-40B4-BE49-F238E27FC236}">
                <a16:creationId xmlns:a16="http://schemas.microsoft.com/office/drawing/2014/main" id="{75298CE6-08BE-440B-8B7A-BAA641FEF0D2}"/>
              </a:ext>
            </a:extLst>
          </p:cNvPr>
          <p:cNvSpPr/>
          <p:nvPr/>
        </p:nvSpPr>
        <p:spPr>
          <a:xfrm>
            <a:off x="597456" y="5135335"/>
            <a:ext cx="11007940" cy="13839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800" b="0" i="0" u="none" strike="noStrike" baseline="0" dirty="0">
                <a:solidFill>
                  <a:srgbClr val="FFFFFF"/>
                </a:solidFill>
                <a:latin typeface="CIDFont+F5"/>
              </a:rPr>
              <a:t>Comprehensive accounting model for all insurance contracts to measure them at current value, reporting estimated future payments on a discounted basis and using a discount rate that reflects the characteristics</a:t>
            </a:r>
          </a:p>
          <a:p>
            <a:pPr algn="l"/>
            <a:r>
              <a:rPr lang="en-US" sz="1800" b="0" i="0" u="none" strike="noStrike" baseline="0" dirty="0">
                <a:solidFill>
                  <a:srgbClr val="FFFFFF"/>
                </a:solidFill>
                <a:latin typeface="CIDFont+F5"/>
              </a:rPr>
              <a:t>of insurance cash flows</a:t>
            </a:r>
            <a:endParaRPr lang="en-US" dirty="0"/>
          </a:p>
        </p:txBody>
      </p:sp>
    </p:spTree>
    <p:extLst>
      <p:ext uri="{BB962C8B-B14F-4D97-AF65-F5344CB8AC3E}">
        <p14:creationId xmlns:p14="http://schemas.microsoft.com/office/powerpoint/2010/main" val="914353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092C13-1063-46A5-9EE4-D88ADE9839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5" name="Title 1">
            <a:extLst>
              <a:ext uri="{FF2B5EF4-FFF2-40B4-BE49-F238E27FC236}">
                <a16:creationId xmlns:a16="http://schemas.microsoft.com/office/drawing/2014/main" id="{06927FAB-EE8E-43D4-BA0A-F8165B246364}"/>
              </a:ext>
            </a:extLst>
          </p:cNvPr>
          <p:cNvSpPr>
            <a:spLocks noGrp="1"/>
          </p:cNvSpPr>
          <p:nvPr>
            <p:ph type="title"/>
          </p:nvPr>
        </p:nvSpPr>
        <p:spPr>
          <a:xfrm>
            <a:off x="597456" y="687476"/>
            <a:ext cx="9499045" cy="798427"/>
          </a:xfrm>
        </p:spPr>
        <p:txBody>
          <a:bodyPr>
            <a:normAutofit/>
          </a:bodyPr>
          <a:lstStyle/>
          <a:p>
            <a:r>
              <a:rPr lang="en-GB" sz="2667" dirty="0">
                <a:solidFill>
                  <a:srgbClr val="FFFF00"/>
                </a:solidFill>
              </a:rPr>
              <a:t>What is changing</a:t>
            </a:r>
          </a:p>
        </p:txBody>
      </p:sp>
      <p:sp>
        <p:nvSpPr>
          <p:cNvPr id="12" name="Rectangle: Rounded Corners 11">
            <a:extLst>
              <a:ext uri="{FF2B5EF4-FFF2-40B4-BE49-F238E27FC236}">
                <a16:creationId xmlns:a16="http://schemas.microsoft.com/office/drawing/2014/main" id="{3490F803-7F54-4E4D-89C5-03ACAC22CADC}"/>
              </a:ext>
            </a:extLst>
          </p:cNvPr>
          <p:cNvSpPr/>
          <p:nvPr/>
        </p:nvSpPr>
        <p:spPr>
          <a:xfrm>
            <a:off x="597456" y="1828800"/>
            <a:ext cx="3183712" cy="13839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800" b="0" i="0" u="none" strike="noStrike" baseline="0" dirty="0">
                <a:solidFill>
                  <a:srgbClr val="FFFFFF"/>
                </a:solidFill>
                <a:latin typeface="CIDFont+F5"/>
              </a:rPr>
              <a:t>Insurance Obligations and Risk</a:t>
            </a:r>
            <a:endParaRPr lang="en-US" dirty="0"/>
          </a:p>
        </p:txBody>
      </p:sp>
      <p:sp>
        <p:nvSpPr>
          <p:cNvPr id="13" name="Rectangle: Rounded Corners 12">
            <a:extLst>
              <a:ext uri="{FF2B5EF4-FFF2-40B4-BE49-F238E27FC236}">
                <a16:creationId xmlns:a16="http://schemas.microsoft.com/office/drawing/2014/main" id="{E54F71C1-FF5A-48F6-91B9-525D5AF6780D}"/>
              </a:ext>
            </a:extLst>
          </p:cNvPr>
          <p:cNvSpPr/>
          <p:nvPr/>
        </p:nvSpPr>
        <p:spPr>
          <a:xfrm>
            <a:off x="597454" y="3429000"/>
            <a:ext cx="3183711" cy="138395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More transparent and useful information</a:t>
            </a:r>
          </a:p>
        </p:txBody>
      </p:sp>
      <p:sp>
        <p:nvSpPr>
          <p:cNvPr id="14" name="Rectangle: Rounded Corners 13">
            <a:extLst>
              <a:ext uri="{FF2B5EF4-FFF2-40B4-BE49-F238E27FC236}">
                <a16:creationId xmlns:a16="http://schemas.microsoft.com/office/drawing/2014/main" id="{3BE59CDA-89E5-4987-8C0A-46A9E63E2529}"/>
              </a:ext>
            </a:extLst>
          </p:cNvPr>
          <p:cNvSpPr/>
          <p:nvPr/>
        </p:nvSpPr>
        <p:spPr>
          <a:xfrm>
            <a:off x="4075692" y="5114207"/>
            <a:ext cx="4040614" cy="138395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i="0" u="none" strike="noStrike" baseline="0" dirty="0">
                <a:solidFill>
                  <a:srgbClr val="FF0000"/>
                </a:solidFill>
                <a:latin typeface="CIDFont+F5"/>
              </a:rPr>
              <a:t>Profits cannot be booked on Day 1</a:t>
            </a:r>
            <a:endParaRPr lang="en-US" dirty="0"/>
          </a:p>
        </p:txBody>
      </p:sp>
      <p:sp>
        <p:nvSpPr>
          <p:cNvPr id="15" name="Rectangle: Rounded Corners 14">
            <a:extLst>
              <a:ext uri="{FF2B5EF4-FFF2-40B4-BE49-F238E27FC236}">
                <a16:creationId xmlns:a16="http://schemas.microsoft.com/office/drawing/2014/main" id="{EB9F355D-2978-4B4B-AE6D-F3F0A7174AE3}"/>
              </a:ext>
            </a:extLst>
          </p:cNvPr>
          <p:cNvSpPr/>
          <p:nvPr/>
        </p:nvSpPr>
        <p:spPr>
          <a:xfrm>
            <a:off x="4509570" y="1828798"/>
            <a:ext cx="3183712" cy="13839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i="0" u="none" strike="noStrike" baseline="0" dirty="0">
                <a:solidFill>
                  <a:srgbClr val="FFFFFF"/>
                </a:solidFill>
                <a:latin typeface="CIDFont+F5"/>
              </a:rPr>
              <a:t>Insurance revenue</a:t>
            </a:r>
            <a:endParaRPr lang="en-US" dirty="0"/>
          </a:p>
        </p:txBody>
      </p:sp>
      <p:sp>
        <p:nvSpPr>
          <p:cNvPr id="16" name="Rectangle: Rounded Corners 15">
            <a:extLst>
              <a:ext uri="{FF2B5EF4-FFF2-40B4-BE49-F238E27FC236}">
                <a16:creationId xmlns:a16="http://schemas.microsoft.com/office/drawing/2014/main" id="{AAF00C69-489A-4FEE-88D4-01C6E12F977E}"/>
              </a:ext>
            </a:extLst>
          </p:cNvPr>
          <p:cNvSpPr/>
          <p:nvPr/>
        </p:nvSpPr>
        <p:spPr>
          <a:xfrm>
            <a:off x="8421684" y="1828799"/>
            <a:ext cx="3183712" cy="13839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i="0" u="none" strike="noStrike" baseline="0" dirty="0">
                <a:solidFill>
                  <a:srgbClr val="FFFFFF"/>
                </a:solidFill>
                <a:latin typeface="CIDFont+F5"/>
              </a:rPr>
              <a:t>Insurance performance</a:t>
            </a:r>
            <a:endParaRPr lang="en-US" dirty="0"/>
          </a:p>
        </p:txBody>
      </p:sp>
      <p:sp>
        <p:nvSpPr>
          <p:cNvPr id="17" name="Rectangle: Rounded Corners 16">
            <a:extLst>
              <a:ext uri="{FF2B5EF4-FFF2-40B4-BE49-F238E27FC236}">
                <a16:creationId xmlns:a16="http://schemas.microsoft.com/office/drawing/2014/main" id="{F895F169-01BA-4DE8-AAA0-961E54C7E9C7}"/>
              </a:ext>
            </a:extLst>
          </p:cNvPr>
          <p:cNvSpPr/>
          <p:nvPr/>
        </p:nvSpPr>
        <p:spPr>
          <a:xfrm>
            <a:off x="4504144" y="3430323"/>
            <a:ext cx="3183711" cy="138395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800" b="0" i="0" u="none" strike="noStrike" baseline="0" dirty="0">
                <a:solidFill>
                  <a:schemeClr val="tx1"/>
                </a:solidFill>
                <a:latin typeface="CIDFont+F5"/>
              </a:rPr>
              <a:t>Reported on earned basis and</a:t>
            </a:r>
          </a:p>
          <a:p>
            <a:pPr algn="l"/>
            <a:r>
              <a:rPr lang="en-US" sz="1800" b="0" i="0" u="none" strike="noStrike" baseline="0" dirty="0">
                <a:solidFill>
                  <a:schemeClr val="tx1"/>
                </a:solidFill>
                <a:latin typeface="CIDFont+F5"/>
              </a:rPr>
              <a:t>excludes deposit</a:t>
            </a:r>
            <a:endParaRPr lang="en-US" dirty="0">
              <a:solidFill>
                <a:schemeClr val="tx1"/>
              </a:solidFill>
            </a:endParaRPr>
          </a:p>
        </p:txBody>
      </p:sp>
      <p:sp>
        <p:nvSpPr>
          <p:cNvPr id="18" name="Rectangle: Rounded Corners 17">
            <a:extLst>
              <a:ext uri="{FF2B5EF4-FFF2-40B4-BE49-F238E27FC236}">
                <a16:creationId xmlns:a16="http://schemas.microsoft.com/office/drawing/2014/main" id="{0EB02233-4392-46AC-8C2D-7EBB19013B4E}"/>
              </a:ext>
            </a:extLst>
          </p:cNvPr>
          <p:cNvSpPr/>
          <p:nvPr/>
        </p:nvSpPr>
        <p:spPr>
          <a:xfrm>
            <a:off x="8421685" y="3428999"/>
            <a:ext cx="3183711" cy="138395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800" b="0" i="0" u="none" strike="noStrike" baseline="0" dirty="0">
                <a:solidFill>
                  <a:schemeClr val="tx1"/>
                </a:solidFill>
                <a:latin typeface="CIDFont+F5"/>
              </a:rPr>
              <a:t>Distinguish between</a:t>
            </a:r>
          </a:p>
          <a:p>
            <a:pPr algn="l"/>
            <a:r>
              <a:rPr lang="en-US" sz="1800" b="0" i="0" u="none" strike="noStrike" baseline="0" dirty="0">
                <a:solidFill>
                  <a:schemeClr val="tx1"/>
                </a:solidFill>
                <a:latin typeface="CIDFont+F5"/>
              </a:rPr>
              <a:t>insurance service result and</a:t>
            </a:r>
          </a:p>
          <a:p>
            <a:pPr algn="l"/>
            <a:r>
              <a:rPr lang="en-US" sz="1800" b="0" i="0" u="none" strike="noStrike" baseline="0" dirty="0">
                <a:solidFill>
                  <a:schemeClr val="tx1"/>
                </a:solidFill>
                <a:latin typeface="CIDFont+F5"/>
              </a:rPr>
              <a:t>investment result</a:t>
            </a:r>
            <a:endParaRPr lang="en-US" dirty="0">
              <a:solidFill>
                <a:schemeClr val="tx1"/>
              </a:solidFill>
            </a:endParaRPr>
          </a:p>
        </p:txBody>
      </p:sp>
      <p:cxnSp>
        <p:nvCxnSpPr>
          <p:cNvPr id="19" name="Straight Arrow Connector 18">
            <a:extLst>
              <a:ext uri="{FF2B5EF4-FFF2-40B4-BE49-F238E27FC236}">
                <a16:creationId xmlns:a16="http://schemas.microsoft.com/office/drawing/2014/main" id="{B65A8CAA-2DF5-4C29-A39B-D41B79C7ABAE}"/>
              </a:ext>
            </a:extLst>
          </p:cNvPr>
          <p:cNvCxnSpPr/>
          <p:nvPr/>
        </p:nvCxnSpPr>
        <p:spPr>
          <a:xfrm flipH="1">
            <a:off x="2189310" y="3212757"/>
            <a:ext cx="2" cy="216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6FBBD17-CCBF-4669-B6B6-0CCFFFDBFDAE}"/>
              </a:ext>
            </a:extLst>
          </p:cNvPr>
          <p:cNvCxnSpPr/>
          <p:nvPr/>
        </p:nvCxnSpPr>
        <p:spPr>
          <a:xfrm flipH="1">
            <a:off x="6096000" y="3212755"/>
            <a:ext cx="5426" cy="217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3EC4B50-F63D-4F2C-AE4D-1C4314D633C2}"/>
              </a:ext>
            </a:extLst>
          </p:cNvPr>
          <p:cNvCxnSpPr/>
          <p:nvPr/>
        </p:nvCxnSpPr>
        <p:spPr>
          <a:xfrm>
            <a:off x="10013540" y="3212756"/>
            <a:ext cx="1" cy="216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045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092C13-1063-46A5-9EE4-D88ADE9839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sp>
        <p:nvSpPr>
          <p:cNvPr id="5" name="Title 1">
            <a:extLst>
              <a:ext uri="{FF2B5EF4-FFF2-40B4-BE49-F238E27FC236}">
                <a16:creationId xmlns:a16="http://schemas.microsoft.com/office/drawing/2014/main" id="{06927FAB-EE8E-43D4-BA0A-F8165B246364}"/>
              </a:ext>
            </a:extLst>
          </p:cNvPr>
          <p:cNvSpPr>
            <a:spLocks noGrp="1"/>
          </p:cNvSpPr>
          <p:nvPr>
            <p:ph type="title"/>
          </p:nvPr>
        </p:nvSpPr>
        <p:spPr>
          <a:xfrm>
            <a:off x="597456" y="687476"/>
            <a:ext cx="9499045" cy="798427"/>
          </a:xfrm>
        </p:spPr>
        <p:txBody>
          <a:bodyPr>
            <a:normAutofit/>
          </a:bodyPr>
          <a:lstStyle/>
          <a:p>
            <a:r>
              <a:rPr lang="en-GB" sz="2667" dirty="0">
                <a:solidFill>
                  <a:srgbClr val="FFFF00"/>
                </a:solidFill>
              </a:rPr>
              <a:t>Ind as 117 journey till 2026</a:t>
            </a:r>
          </a:p>
        </p:txBody>
      </p:sp>
      <p:pic>
        <p:nvPicPr>
          <p:cNvPr id="22" name="Picture 21">
            <a:extLst>
              <a:ext uri="{FF2B5EF4-FFF2-40B4-BE49-F238E27FC236}">
                <a16:creationId xmlns:a16="http://schemas.microsoft.com/office/drawing/2014/main" id="{E4434D2F-8F9A-43C8-A5D6-F57FD33025B8}"/>
              </a:ext>
            </a:extLst>
          </p:cNvPr>
          <p:cNvPicPr>
            <a:picLocks noChangeAspect="1"/>
          </p:cNvPicPr>
          <p:nvPr/>
        </p:nvPicPr>
        <p:blipFill>
          <a:blip r:embed="rId3"/>
          <a:stretch>
            <a:fillRect/>
          </a:stretch>
        </p:blipFill>
        <p:spPr>
          <a:xfrm>
            <a:off x="586604" y="1633358"/>
            <a:ext cx="10862147" cy="5151383"/>
          </a:xfrm>
          <a:prstGeom prst="rect">
            <a:avLst/>
          </a:prstGeom>
        </p:spPr>
      </p:pic>
    </p:spTree>
    <p:extLst>
      <p:ext uri="{BB962C8B-B14F-4D97-AF65-F5344CB8AC3E}">
        <p14:creationId xmlns:p14="http://schemas.microsoft.com/office/powerpoint/2010/main" val="3721596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21C13B-5F5C-46E6-8521-5393E82C39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pic>
        <p:nvPicPr>
          <p:cNvPr id="5" name="Picture 4">
            <a:extLst>
              <a:ext uri="{FF2B5EF4-FFF2-40B4-BE49-F238E27FC236}">
                <a16:creationId xmlns:a16="http://schemas.microsoft.com/office/drawing/2014/main" id="{EE45CD39-60C6-4BFD-9E6A-7464BD787E6C}"/>
              </a:ext>
            </a:extLst>
          </p:cNvPr>
          <p:cNvPicPr>
            <a:picLocks noChangeAspect="1"/>
          </p:cNvPicPr>
          <p:nvPr/>
        </p:nvPicPr>
        <p:blipFill>
          <a:blip r:embed="rId3"/>
          <a:stretch>
            <a:fillRect/>
          </a:stretch>
        </p:blipFill>
        <p:spPr>
          <a:xfrm>
            <a:off x="1450812" y="110451"/>
            <a:ext cx="4356864" cy="6491727"/>
          </a:xfrm>
          <a:prstGeom prst="rect">
            <a:avLst/>
          </a:prstGeom>
        </p:spPr>
      </p:pic>
      <p:pic>
        <p:nvPicPr>
          <p:cNvPr id="10" name="Picture 9">
            <a:extLst>
              <a:ext uri="{FF2B5EF4-FFF2-40B4-BE49-F238E27FC236}">
                <a16:creationId xmlns:a16="http://schemas.microsoft.com/office/drawing/2014/main" id="{EC34CF8E-85B7-46BC-AFA1-10639DA8C041}"/>
              </a:ext>
            </a:extLst>
          </p:cNvPr>
          <p:cNvPicPr>
            <a:picLocks noChangeAspect="1"/>
          </p:cNvPicPr>
          <p:nvPr/>
        </p:nvPicPr>
        <p:blipFill>
          <a:blip r:embed="rId4"/>
          <a:stretch>
            <a:fillRect/>
          </a:stretch>
        </p:blipFill>
        <p:spPr>
          <a:xfrm>
            <a:off x="5972216" y="630196"/>
            <a:ext cx="4935520" cy="3595118"/>
          </a:xfrm>
          <a:prstGeom prst="rect">
            <a:avLst/>
          </a:prstGeom>
        </p:spPr>
      </p:pic>
      <p:sp>
        <p:nvSpPr>
          <p:cNvPr id="11" name="Rectangle 10">
            <a:extLst>
              <a:ext uri="{FF2B5EF4-FFF2-40B4-BE49-F238E27FC236}">
                <a16:creationId xmlns:a16="http://schemas.microsoft.com/office/drawing/2014/main" id="{17D1EB14-D614-4BBE-883D-FABED2924FF8}"/>
              </a:ext>
            </a:extLst>
          </p:cNvPr>
          <p:cNvSpPr/>
          <p:nvPr/>
        </p:nvSpPr>
        <p:spPr>
          <a:xfrm>
            <a:off x="6096000" y="4386649"/>
            <a:ext cx="4811736" cy="22155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t>Ind AS 104 was included to ensure India’s standards were IFRS-compliant, but </a:t>
            </a:r>
            <a:r>
              <a:rPr lang="en-US" b="1" dirty="0"/>
              <a:t>insurance companies were exempted due to IRDAI’s regulatory authority and pending IFRS 17 adoption</a:t>
            </a:r>
            <a:r>
              <a:rPr lang="en-US" dirty="0"/>
              <a:t>. In practice, insurers never applied Ind AS 104, but its presence in the framework avoided a gap in convergence with global standards.</a:t>
            </a:r>
          </a:p>
        </p:txBody>
      </p:sp>
    </p:spTree>
    <p:extLst>
      <p:ext uri="{BB962C8B-B14F-4D97-AF65-F5344CB8AC3E}">
        <p14:creationId xmlns:p14="http://schemas.microsoft.com/office/powerpoint/2010/main" val="2120682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9C14-C07C-41B6-AD94-BE2507D071EB}"/>
              </a:ext>
            </a:extLst>
          </p:cNvPr>
          <p:cNvSpPr>
            <a:spLocks noGrp="1"/>
          </p:cNvSpPr>
          <p:nvPr>
            <p:ph type="title"/>
          </p:nvPr>
        </p:nvSpPr>
        <p:spPr/>
        <p:txBody>
          <a:bodyPr>
            <a:normAutofit/>
          </a:bodyPr>
          <a:lstStyle/>
          <a:p>
            <a:r>
              <a:rPr lang="en-GB" sz="2667" dirty="0">
                <a:solidFill>
                  <a:srgbClr val="FFFF00"/>
                </a:solidFill>
              </a:rPr>
              <a:t>Ind as 117 vs </a:t>
            </a:r>
            <a:r>
              <a:rPr lang="en-GB" sz="2667" dirty="0" err="1">
                <a:solidFill>
                  <a:srgbClr val="FFFF00"/>
                </a:solidFill>
              </a:rPr>
              <a:t>ind</a:t>
            </a:r>
            <a:r>
              <a:rPr lang="en-GB" sz="2667" dirty="0">
                <a:solidFill>
                  <a:srgbClr val="FFFF00"/>
                </a:solidFill>
              </a:rPr>
              <a:t> as 104</a:t>
            </a:r>
          </a:p>
        </p:txBody>
      </p:sp>
      <p:sp>
        <p:nvSpPr>
          <p:cNvPr id="4" name="Slide Number Placeholder 3">
            <a:extLst>
              <a:ext uri="{FF2B5EF4-FFF2-40B4-BE49-F238E27FC236}">
                <a16:creationId xmlns:a16="http://schemas.microsoft.com/office/drawing/2014/main" id="{DA21C13B-5F5C-46E6-8521-5393E82C39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pic>
        <p:nvPicPr>
          <p:cNvPr id="7" name="Picture 6">
            <a:extLst>
              <a:ext uri="{FF2B5EF4-FFF2-40B4-BE49-F238E27FC236}">
                <a16:creationId xmlns:a16="http://schemas.microsoft.com/office/drawing/2014/main" id="{90C84D22-7CC8-449F-BBEF-A69216513CCA}"/>
              </a:ext>
            </a:extLst>
          </p:cNvPr>
          <p:cNvPicPr>
            <a:picLocks noChangeAspect="1"/>
          </p:cNvPicPr>
          <p:nvPr/>
        </p:nvPicPr>
        <p:blipFill>
          <a:blip r:embed="rId3"/>
          <a:stretch>
            <a:fillRect/>
          </a:stretch>
        </p:blipFill>
        <p:spPr>
          <a:xfrm>
            <a:off x="597456" y="1904136"/>
            <a:ext cx="11069595" cy="4515480"/>
          </a:xfrm>
          <a:prstGeom prst="rect">
            <a:avLst/>
          </a:prstGeom>
        </p:spPr>
      </p:pic>
    </p:spTree>
    <p:extLst>
      <p:ext uri="{BB962C8B-B14F-4D97-AF65-F5344CB8AC3E}">
        <p14:creationId xmlns:p14="http://schemas.microsoft.com/office/powerpoint/2010/main" val="1747999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9C14-C07C-41B6-AD94-BE2507D071EB}"/>
              </a:ext>
            </a:extLst>
          </p:cNvPr>
          <p:cNvSpPr>
            <a:spLocks noGrp="1"/>
          </p:cNvSpPr>
          <p:nvPr>
            <p:ph type="title"/>
          </p:nvPr>
        </p:nvSpPr>
        <p:spPr/>
        <p:txBody>
          <a:bodyPr>
            <a:normAutofit/>
          </a:bodyPr>
          <a:lstStyle/>
          <a:p>
            <a:r>
              <a:rPr lang="en-GB" sz="2667" dirty="0">
                <a:solidFill>
                  <a:srgbClr val="FFFF00"/>
                </a:solidFill>
              </a:rPr>
              <a:t>Ind as 117 vs </a:t>
            </a:r>
            <a:r>
              <a:rPr lang="en-GB" sz="2667" dirty="0" err="1">
                <a:solidFill>
                  <a:srgbClr val="FFFF00"/>
                </a:solidFill>
              </a:rPr>
              <a:t>ind</a:t>
            </a:r>
            <a:r>
              <a:rPr lang="en-GB" sz="2667" dirty="0">
                <a:solidFill>
                  <a:srgbClr val="FFFF00"/>
                </a:solidFill>
              </a:rPr>
              <a:t> as 104</a:t>
            </a:r>
          </a:p>
        </p:txBody>
      </p:sp>
      <p:sp>
        <p:nvSpPr>
          <p:cNvPr id="4" name="Slide Number Placeholder 3">
            <a:extLst>
              <a:ext uri="{FF2B5EF4-FFF2-40B4-BE49-F238E27FC236}">
                <a16:creationId xmlns:a16="http://schemas.microsoft.com/office/drawing/2014/main" id="{DA21C13B-5F5C-46E6-8521-5393E82C39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DAEE-427E-4030-87EA-38D724728595}" type="slidenum">
              <a:rPr kumimoji="0" lang="en-IN" sz="2400" b="1" i="0" u="none" strike="noStrike" kern="1200" cap="none" spc="0" normalizeH="0" baseline="0" noProof="0" smtClean="0">
                <a:ln>
                  <a:noFill/>
                </a:ln>
                <a:solidFill>
                  <a:srgbClr val="366658"/>
                </a:solidFill>
                <a:effectLst/>
                <a:uLnTx/>
                <a:uFillTx/>
                <a:latin typeface="Georgia" panose="020405020504050203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N" sz="2400" b="1" i="0" u="none" strike="noStrike" kern="1200" cap="none" spc="0" normalizeH="0" baseline="0" noProof="0" dirty="0">
              <a:ln>
                <a:noFill/>
              </a:ln>
              <a:solidFill>
                <a:srgbClr val="366658"/>
              </a:solidFill>
              <a:effectLst/>
              <a:uLnTx/>
              <a:uFillTx/>
              <a:latin typeface="Georgia" panose="02040502050405020303"/>
              <a:ea typeface="+mn-ea"/>
              <a:cs typeface="+mn-cs"/>
            </a:endParaRPr>
          </a:p>
        </p:txBody>
      </p:sp>
      <p:pic>
        <p:nvPicPr>
          <p:cNvPr id="7" name="Picture 6">
            <a:extLst>
              <a:ext uri="{FF2B5EF4-FFF2-40B4-BE49-F238E27FC236}">
                <a16:creationId xmlns:a16="http://schemas.microsoft.com/office/drawing/2014/main" id="{0A28760E-73A9-47AF-8F18-436FBC6E8450}"/>
              </a:ext>
            </a:extLst>
          </p:cNvPr>
          <p:cNvPicPr>
            <a:picLocks noChangeAspect="1"/>
          </p:cNvPicPr>
          <p:nvPr/>
        </p:nvPicPr>
        <p:blipFill>
          <a:blip r:embed="rId3"/>
          <a:stretch>
            <a:fillRect/>
          </a:stretch>
        </p:blipFill>
        <p:spPr>
          <a:xfrm>
            <a:off x="859899" y="1734224"/>
            <a:ext cx="10002646" cy="4867954"/>
          </a:xfrm>
          <a:prstGeom prst="rect">
            <a:avLst/>
          </a:prstGeom>
        </p:spPr>
      </p:pic>
    </p:spTree>
    <p:extLst>
      <p:ext uri="{BB962C8B-B14F-4D97-AF65-F5344CB8AC3E}">
        <p14:creationId xmlns:p14="http://schemas.microsoft.com/office/powerpoint/2010/main" val="1902291964"/>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1_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26281</TotalTime>
  <Words>1486</Words>
  <Application>Microsoft Office PowerPoint</Application>
  <PresentationFormat>Widescreen</PresentationFormat>
  <Paragraphs>275</Paragraphs>
  <Slides>35</Slides>
  <Notes>35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Arial Unicode MS</vt:lpstr>
      <vt:lpstr>Arial</vt:lpstr>
      <vt:lpstr>Arial Narrow</vt:lpstr>
      <vt:lpstr>Calibri</vt:lpstr>
      <vt:lpstr>CIDFont+F5</vt:lpstr>
      <vt:lpstr>Georgia</vt:lpstr>
      <vt:lpstr>Wingdings 2</vt:lpstr>
      <vt:lpstr>Dividend</vt:lpstr>
      <vt:lpstr>1_Dividend</vt:lpstr>
      <vt:lpstr>Seminar on Ind AS - EIRC</vt:lpstr>
      <vt:lpstr>PowerPoint Presentation</vt:lpstr>
      <vt:lpstr>Agenda</vt:lpstr>
      <vt:lpstr>Key features</vt:lpstr>
      <vt:lpstr>What is changing</vt:lpstr>
      <vt:lpstr>Ind as 117 journey till 2026</vt:lpstr>
      <vt:lpstr>PowerPoint Presentation</vt:lpstr>
      <vt:lpstr>Ind as 117 vs ind as 104</vt:lpstr>
      <vt:lpstr>Ind as 117 vs ind as 104</vt:lpstr>
      <vt:lpstr>PowerPoint Presentation</vt:lpstr>
      <vt:lpstr>objectives</vt:lpstr>
      <vt:lpstr>PowerPoint Presentation</vt:lpstr>
      <vt:lpstr>Ind as 117 measurement models – which one when?</vt:lpstr>
      <vt:lpstr>Ind as 117 measurement models – illustrative examples of product types</vt:lpstr>
      <vt:lpstr>Building blocks approach</vt:lpstr>
      <vt:lpstr>PowerPoint Presentation</vt:lpstr>
      <vt:lpstr>Ind as 117  contractual service margin – initial recognition</vt:lpstr>
      <vt:lpstr>Coverage units</vt:lpstr>
      <vt:lpstr>Ind as 117 balance sheet basics</vt:lpstr>
      <vt:lpstr>Ind as 117 Profit and loss basics</vt:lpstr>
      <vt:lpstr>Premium allocation approach – eligibility criteria</vt:lpstr>
      <vt:lpstr>PAA – what are the simplifying options?</vt:lpstr>
      <vt:lpstr>Insurance contracts with direct participation benefits – condition for VFA</vt:lpstr>
      <vt:lpstr>Separating non insurance components</vt:lpstr>
      <vt:lpstr>Core requirements vs vfa</vt:lpstr>
      <vt:lpstr>PowerPoint Presentation</vt:lpstr>
      <vt:lpstr>Initial recognition</vt:lpstr>
      <vt:lpstr>Why are insurance contracts grouped?</vt:lpstr>
      <vt:lpstr>PowerPoint Presentation</vt:lpstr>
      <vt:lpstr>Transition approach</vt:lpstr>
      <vt:lpstr>PowerPoint Presentation</vt:lpstr>
      <vt:lpstr>Professional judgements</vt:lpstr>
      <vt:lpstr>Practical issues</vt:lpstr>
      <vt:lpstr>What to remember</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IND-AS Deep Dive session</dc:title>
  <dc:creator>pc</dc:creator>
  <cp:lastModifiedBy>pc</cp:lastModifiedBy>
  <cp:revision>84</cp:revision>
  <cp:lastPrinted>2026-06-29T06:20:48Z</cp:lastPrinted>
  <dcterms:created xsi:type="dcterms:W3CDTF">2025-07-02T09:03:27Z</dcterms:created>
  <dcterms:modified xsi:type="dcterms:W3CDTF">2026-07-06T09:01:21Z</dcterms:modified>
</cp:coreProperties>
</file>