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7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8F4"/>
    <a:srgbClr val="FBF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2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demystify AI. Emphasize that AI is a professional assistant, not a magic wand.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 story as a cycle: fear, adoption, productivity, new services. AI is the next turn of that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profession must not compete with AI on speed. Compete on judgement, integrity and problem framing.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Frame the adoption question around use cases, not tool names. Tool names will change; process thinking will remain.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central message of the presentation: not fewer CAs, but more strategic 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overpromise. AI is not a substitute for audit evidence and scepticism, but it changes the coverage and speed of risk identification.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 engineering is not typing clever sentences. It is structured thinking. APIs are not for tech teams only; they are the new plumbing of professional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governance warning: connected does not mean careless. Data access, confidentiality and professional standards must be designed into workflows.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as a call to action: start with Level 1, build one office use case, document the process, and then go deeper through Level 2 and beyond.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DDF7D185-56A6-2EFC-1F84-943D948C0549}"/>
              </a:ext>
            </a:extLst>
          </p:cNvPr>
          <p:cNvSpPr/>
          <p:nvPr/>
        </p:nvSpPr>
        <p:spPr>
          <a:xfrm>
            <a:off x="633860" y="2018636"/>
            <a:ext cx="512064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4300" b="1" dirty="0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AI Ready</a:t>
            </a:r>
            <a:endParaRPr lang="en-US" sz="4300" dirty="0"/>
          </a:p>
          <a:p>
            <a:pPr marL="0" indent="0">
              <a:buNone/>
            </a:pPr>
            <a:r>
              <a:rPr lang="en-US" sz="4300" b="1" dirty="0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Chartered Accountant</a:t>
            </a:r>
            <a:endParaRPr lang="en-US" sz="43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73F991EF-632C-440C-5E6F-24D37E4FD91C}"/>
              </a:ext>
            </a:extLst>
          </p:cNvPr>
          <p:cNvSpPr/>
          <p:nvPr/>
        </p:nvSpPr>
        <p:spPr>
          <a:xfrm flipV="1">
            <a:off x="640078" y="3442956"/>
            <a:ext cx="6484621" cy="14805"/>
          </a:xfrm>
          <a:prstGeom prst="line">
            <a:avLst/>
          </a:prstGeom>
          <a:noFill/>
          <a:ln w="31750">
            <a:solidFill>
              <a:srgbClr val="F4B32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CA87709D-BCA4-032D-C89D-CBAA959FE92D}"/>
              </a:ext>
            </a:extLst>
          </p:cNvPr>
          <p:cNvSpPr/>
          <p:nvPr/>
        </p:nvSpPr>
        <p:spPr>
          <a:xfrm>
            <a:off x="640078" y="5563402"/>
            <a:ext cx="4721193" cy="8223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/>
              <a:t>Presented by</a:t>
            </a:r>
            <a:endParaRPr lang="en-US" sz="1500" dirty="0"/>
          </a:p>
          <a:p>
            <a:pPr marL="0" indent="0">
              <a:buNone/>
            </a:pPr>
            <a:r>
              <a:rPr lang="en-US" sz="1500" b="1" dirty="0"/>
              <a:t>CA Sanjib Sanghi, CCM, ICAI</a:t>
            </a:r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A81993-F104-B170-3111-F161EB74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619" y="188269"/>
            <a:ext cx="4208329" cy="63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38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AE897-FD3C-D2CD-883D-851846D2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86"/>
          <a:stretch>
            <a:fillRect/>
          </a:stretch>
        </p:blipFill>
        <p:spPr>
          <a:xfrm>
            <a:off x="443117" y="91440"/>
            <a:ext cx="11340714" cy="65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ssave.com Amazon Go - World’s most advanced shopping technology _ INTRODUCING OFFICIAL 1080P">
            <a:hlinkClick r:id="" action="ppaction://media"/>
            <a:extLst>
              <a:ext uri="{FF2B5EF4-FFF2-40B4-BE49-F238E27FC236}">
                <a16:creationId xmlns:a16="http://schemas.microsoft.com/office/drawing/2014/main" id="{AA1A148E-8D6E-B901-3AE3-DB8896FAC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580" y="386216"/>
            <a:ext cx="10818788" cy="60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585216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AICA pathway: Learn, Implement, Lead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143000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85800" y="1508760"/>
            <a:ext cx="3337560" cy="438912"/>
          </a:xfrm>
          <a:prstGeom prst="rect">
            <a:avLst/>
          </a:prstGeom>
          <a:solidFill>
            <a:srgbClr val="0B5CAB"/>
          </a:solidFill>
          <a:ln w="12700">
            <a:solidFill>
              <a:srgbClr val="0B5CAB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LEVEL 1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85800" y="2057400"/>
            <a:ext cx="3337560" cy="411480"/>
          </a:xfrm>
          <a:prstGeom prst="rect">
            <a:avLst/>
          </a:prstGeom>
          <a:solidFill>
            <a:srgbClr val="F8FBFF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61A38"/>
                </a:solidFill>
              </a:rPr>
              <a:t>Foundation &amp; practical literacy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685800" y="2670048"/>
            <a:ext cx="3337560" cy="23317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</a:ln>
        </p:spPr>
        <p:txBody>
          <a:bodyPr wrap="square" lIns="2032" tIns="2032" rIns="2032" bIns="2032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62033"/>
                </a:solidFill>
              </a:rPr>
              <a:t>AI basics, prompt engineering, RAG, ML/data, automation, Excel AI, finance/audit use cases, ethics and connectors.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507992" y="1508760"/>
            <a:ext cx="3337560" cy="438912"/>
          </a:xfrm>
          <a:prstGeom prst="rect">
            <a:avLst/>
          </a:prstGeom>
          <a:solidFill>
            <a:srgbClr val="16A085"/>
          </a:solidFill>
          <a:ln w="12700">
            <a:solidFill>
              <a:srgbClr val="16A085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</a:rPr>
              <a:t>LEVEL 2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4507992" y="2057400"/>
            <a:ext cx="3337560" cy="411480"/>
          </a:xfrm>
          <a:prstGeom prst="rect">
            <a:avLst/>
          </a:prstGeom>
          <a:solidFill>
            <a:srgbClr val="F8FBFF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61A38"/>
                </a:solidFill>
              </a:rPr>
              <a:t>Implementation &amp; consulting capability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4507992" y="2670048"/>
            <a:ext cx="3337560" cy="23317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</a:ln>
        </p:spPr>
        <p:txBody>
          <a:bodyPr wrap="square" lIns="2032" tIns="2032" rIns="2032" bIns="2032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62033"/>
                </a:solidFill>
              </a:rPr>
              <a:t>Advanced AI skills to design and deploy AI solutions at client offices; AI agents, connectors/MCP, app integrations, computer vision, workflow automation, dashboards, offline GPTs and capstone work.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8330184" y="1508760"/>
            <a:ext cx="3337560" cy="438912"/>
          </a:xfrm>
          <a:prstGeom prst="rect">
            <a:avLst/>
          </a:prstGeom>
          <a:solidFill>
            <a:srgbClr val="F4B323"/>
          </a:solidFill>
          <a:ln w="12700">
            <a:solidFill>
              <a:srgbClr val="F4B323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61A38"/>
                </a:solidFill>
              </a:rPr>
              <a:t>LEVEL 3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8330184" y="2057400"/>
            <a:ext cx="3337560" cy="411480"/>
          </a:xfrm>
          <a:prstGeom prst="rect">
            <a:avLst/>
          </a:prstGeom>
          <a:solidFill>
            <a:srgbClr val="F8FBFF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61A38"/>
                </a:solidFill>
              </a:rPr>
              <a:t>Future advanced pathway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8330184" y="2670048"/>
            <a:ext cx="3337560" cy="2331720"/>
          </a:xfrm>
          <a:prstGeom prst="rect">
            <a:avLst/>
          </a:prstGeom>
          <a:solidFill>
            <a:srgbClr val="FFFFFF"/>
          </a:solidFill>
          <a:ln w="12700">
            <a:solidFill>
              <a:srgbClr val="E2E8F0"/>
            </a:solidFill>
          </a:ln>
        </p:spPr>
        <p:txBody>
          <a:bodyPr wrap="square" lIns="2032" tIns="2032" rIns="2032" bIns="2032" rtlCol="0" anchor="ctr">
            <a:norm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162033"/>
                </a:solidFill>
              </a:rPr>
              <a:t>Official Level 3 syllabus/details are awaited; position it as the next step for advanced specialisation once announced.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1097280" y="5532120"/>
            <a:ext cx="9966960" cy="621792"/>
          </a:xfrm>
          <a:prstGeom prst="rect">
            <a:avLst/>
          </a:prstGeom>
          <a:solidFill>
            <a:srgbClr val="EAF8F4"/>
          </a:solidFill>
          <a:ln w="12700">
            <a:solidFill>
              <a:srgbClr val="061A3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CA Members must take advantage of this exceptional course.  </a:t>
            </a:r>
          </a:p>
        </p:txBody>
      </p:sp>
      <p:sp>
        <p:nvSpPr>
          <p:cNvPr id="19" name="Text 17"/>
          <p:cNvSpPr/>
          <p:nvPr/>
        </p:nvSpPr>
        <p:spPr>
          <a:xfrm>
            <a:off x="11384280" y="6473952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dirty="0">
                <a:solidFill>
                  <a:srgbClr val="98A2B3"/>
                </a:solidFill>
              </a:rPr>
              <a:t>10</a:t>
            </a:r>
            <a:endParaRPr lang="en-US" sz="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F1802D-1A16-CBA1-1110-30E73C945A94}"/>
              </a:ext>
            </a:extLst>
          </p:cNvPr>
          <p:cNvSpPr txBox="1"/>
          <p:nvPr/>
        </p:nvSpPr>
        <p:spPr>
          <a:xfrm>
            <a:off x="1143801" y="638912"/>
            <a:ext cx="9904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The Future CA will not do more work </a:t>
            </a:r>
            <a:br>
              <a:rPr lang="en-US" sz="2400" b="1" dirty="0"/>
            </a:br>
            <a:r>
              <a:rPr lang="en-US" sz="2400" b="1" dirty="0"/>
              <a:t>The Future CA will make AI do more work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B256D-4FCE-975E-7818-25CFD30C2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379"/>
          <a:stretch>
            <a:fillRect/>
          </a:stretch>
        </p:blipFill>
        <p:spPr>
          <a:xfrm>
            <a:off x="3047325" y="1608408"/>
            <a:ext cx="6377879" cy="2917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BEF050-719A-1B7D-7D2D-4B430E62414E}"/>
              </a:ext>
            </a:extLst>
          </p:cNvPr>
          <p:cNvSpPr txBox="1"/>
          <p:nvPr/>
        </p:nvSpPr>
        <p:spPr>
          <a:xfrm>
            <a:off x="0" y="4787927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Ask yourself this – If AI becomes free tomorrow, what is my value?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01503-8852-F751-2A5B-FD096F90A777}"/>
              </a:ext>
            </a:extLst>
          </p:cNvPr>
          <p:cNvSpPr txBox="1"/>
          <p:nvPr/>
        </p:nvSpPr>
        <p:spPr>
          <a:xfrm>
            <a:off x="0" y="539600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Never forget your Human edge in the AI era! That is your CA Value!</a:t>
            </a:r>
          </a:p>
        </p:txBody>
      </p:sp>
    </p:spTree>
    <p:extLst>
      <p:ext uri="{BB962C8B-B14F-4D97-AF65-F5344CB8AC3E}">
        <p14:creationId xmlns:p14="http://schemas.microsoft.com/office/powerpoint/2010/main" val="399479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750" y="492452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is AI — and why does a CA need it?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468750" y="1065998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02920" y="1211460"/>
            <a:ext cx="11155680" cy="807799"/>
          </a:xfrm>
          <a:prstGeom prst="rect">
            <a:avLst/>
          </a:prstGeom>
          <a:solidFill>
            <a:srgbClr val="EAF6FF"/>
          </a:solidFill>
          <a:ln w="12700">
            <a:solidFill>
              <a:srgbClr val="CBE9FF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61A38"/>
                </a:solidFill>
              </a:rPr>
              <a:t>AI in one line - 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061A38"/>
                </a:solidFill>
              </a:rPr>
              <a:t>Machines performing tasks that normally require human intelligence - 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61A38"/>
                </a:solidFill>
              </a:rPr>
              <a:t> learning, reasoning, prediction, language and decision support.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13129" y="2832069"/>
            <a:ext cx="5593080" cy="438912"/>
          </a:xfrm>
          <a:prstGeom prst="rect">
            <a:avLst/>
          </a:prstGeom>
          <a:solidFill>
            <a:srgbClr val="061A38"/>
          </a:solidFill>
          <a:ln w="12700">
            <a:solidFill>
              <a:srgbClr val="061A3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</a:rPr>
              <a:t>Why CAs should care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613129" y="3783343"/>
            <a:ext cx="384048" cy="292608"/>
          </a:xfrm>
          <a:prstGeom prst="rect">
            <a:avLst/>
          </a:prstGeom>
          <a:solidFill>
            <a:srgbClr val="0B5CAB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01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1116049" y="381330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62033"/>
                </a:solidFill>
              </a:rPr>
              <a:t>Data volume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1670" y="3544272"/>
            <a:ext cx="5760720" cy="41821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>
              <a:buNone/>
            </a:pPr>
            <a:endParaRPr lang="en-US" sz="1200" dirty="0">
              <a:latin typeface="Aptos Black" panose="020F0502020204030204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3908659" y="3787069"/>
            <a:ext cx="384048" cy="292608"/>
          </a:xfrm>
          <a:prstGeom prst="rect">
            <a:avLst/>
          </a:prstGeom>
          <a:solidFill>
            <a:srgbClr val="16A085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02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411579" y="380608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00" b="1" dirty="0">
                <a:solidFill>
                  <a:srgbClr val="162033"/>
                </a:solidFill>
              </a:rPr>
              <a:t>Client expectations</a:t>
            </a:r>
          </a:p>
        </p:txBody>
      </p:sp>
      <p:sp>
        <p:nvSpPr>
          <p:cNvPr id="13" name="Text 11"/>
          <p:cNvSpPr/>
          <p:nvPr/>
        </p:nvSpPr>
        <p:spPr>
          <a:xfrm>
            <a:off x="613129" y="4661763"/>
            <a:ext cx="384048" cy="292608"/>
          </a:xfrm>
          <a:prstGeom prst="rect">
            <a:avLst/>
          </a:prstGeom>
          <a:solidFill>
            <a:srgbClr val="F28C28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03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116049" y="4700987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00" b="1" dirty="0">
                <a:solidFill>
                  <a:srgbClr val="162033"/>
                </a:solidFill>
              </a:rPr>
              <a:t>Quality &amp; risk</a:t>
            </a:r>
          </a:p>
        </p:txBody>
      </p:sp>
      <p:sp>
        <p:nvSpPr>
          <p:cNvPr id="16" name="Text 14"/>
          <p:cNvSpPr/>
          <p:nvPr/>
        </p:nvSpPr>
        <p:spPr>
          <a:xfrm>
            <a:off x="3908659" y="4660319"/>
            <a:ext cx="384048" cy="292608"/>
          </a:xfrm>
          <a:prstGeom prst="rect">
            <a:avLst/>
          </a:prstGeom>
          <a:solidFill>
            <a:srgbClr val="6C5CE7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04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411579" y="4692323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00" b="1" dirty="0">
                <a:solidFill>
                  <a:srgbClr val="162033"/>
                </a:solidFill>
              </a:rPr>
              <a:t>Advisory shift</a:t>
            </a:r>
          </a:p>
        </p:txBody>
      </p:sp>
      <p:sp>
        <p:nvSpPr>
          <p:cNvPr id="19" name="Text 17"/>
          <p:cNvSpPr/>
          <p:nvPr/>
        </p:nvSpPr>
        <p:spPr>
          <a:xfrm>
            <a:off x="527304" y="6126480"/>
            <a:ext cx="11137392" cy="438912"/>
          </a:xfrm>
          <a:prstGeom prst="rect">
            <a:avLst/>
          </a:prstGeom>
          <a:solidFill>
            <a:srgbClr val="FFF7E6"/>
          </a:solidFill>
          <a:ln w="12700">
            <a:solidFill>
              <a:srgbClr val="FFE2A3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61A38"/>
                </a:solidFill>
              </a:rPr>
              <a:t>AI will not replace the CA who thinks. It will expose the CA who refuses to learn.</a:t>
            </a:r>
            <a:endParaRPr lang="en-US" sz="1500" dirty="0"/>
          </a:p>
        </p:txBody>
      </p:sp>
      <p:pic>
        <p:nvPicPr>
          <p:cNvPr id="25" name="Picture 24" descr="AI in ICAI">
            <a:extLst>
              <a:ext uri="{FF2B5EF4-FFF2-40B4-BE49-F238E27FC236}">
                <a16:creationId xmlns:a16="http://schemas.microsoft.com/office/drawing/2014/main" id="{24A03C53-7705-B173-8EE6-975495AA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221" y="2183510"/>
            <a:ext cx="3784881" cy="37848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576072"/>
            <a:ext cx="108559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If every technology increased the value of accountants, why should AI be any different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143000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960120" y="5175504"/>
            <a:ext cx="2971800" cy="502920"/>
          </a:xfrm>
          <a:prstGeom prst="rect">
            <a:avLst/>
          </a:prstGeom>
          <a:solidFill>
            <a:srgbClr val="FEEEEE"/>
          </a:solidFill>
          <a:ln w="12700">
            <a:solidFill>
              <a:srgbClr val="F8C7C7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C0392B"/>
                </a:solidFill>
              </a:rPr>
              <a:t>Common reaction at each stage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960120" y="5843016"/>
            <a:ext cx="2971800" cy="438912"/>
          </a:xfrm>
          <a:prstGeom prst="rect">
            <a:avLst/>
          </a:prstGeom>
          <a:solidFill>
            <a:srgbClr val="FFF8F8"/>
          </a:solidFill>
          <a:ln w="12700">
            <a:solidFill>
              <a:srgbClr val="F8C7C7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62033"/>
                </a:solidFill>
              </a:rPr>
              <a:t>“Will this reduce our role?”</a:t>
            </a:r>
            <a:endParaRPr lang="en-US" sz="1500" dirty="0"/>
          </a:p>
        </p:txBody>
      </p:sp>
      <p:sp>
        <p:nvSpPr>
          <p:cNvPr id="29" name="Text 27"/>
          <p:cNvSpPr/>
          <p:nvPr/>
        </p:nvSpPr>
        <p:spPr>
          <a:xfrm>
            <a:off x="4608095" y="5463540"/>
            <a:ext cx="1920240" cy="502920"/>
          </a:xfrm>
          <a:prstGeom prst="rect">
            <a:avLst/>
          </a:prstGeom>
          <a:solidFill>
            <a:srgbClr val="FBF5EC"/>
          </a:solidFill>
          <a:ln w="12700">
            <a:solidFill>
              <a:srgbClr val="BFECDD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/>
              <a:t>Reality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7205472" y="5129784"/>
            <a:ext cx="3886200" cy="1097280"/>
          </a:xfrm>
          <a:prstGeom prst="rect">
            <a:avLst/>
          </a:prstGeom>
          <a:solidFill>
            <a:srgbClr val="EAF8F4"/>
          </a:solidFill>
          <a:ln w="12700">
            <a:solidFill>
              <a:srgbClr val="D8E3F0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rgbClr val="00B050"/>
                </a:solidFill>
              </a:rPr>
              <a:t>It removed drudgery, improved speed and lifted expectations.</a:t>
            </a:r>
            <a:endParaRPr lang="en-US" sz="1700" dirty="0">
              <a:solidFill>
                <a:srgbClr val="00B05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4B35C6-FD8A-07D3-5AB4-270BF313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841" r="815" b="40333"/>
          <a:stretch>
            <a:fillRect/>
          </a:stretch>
        </p:blipFill>
        <p:spPr>
          <a:xfrm>
            <a:off x="798897" y="1396347"/>
            <a:ext cx="10398693" cy="24569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C1A5561-3D28-AC82-DBE0-E4C0CBDB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298" r="74" b="13000"/>
          <a:stretch>
            <a:fillRect/>
          </a:stretch>
        </p:blipFill>
        <p:spPr>
          <a:xfrm>
            <a:off x="798897" y="3853314"/>
            <a:ext cx="10398693" cy="10688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653074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AI can replace vs what it cannot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143000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85800" y="1417320"/>
            <a:ext cx="5257800" cy="502920"/>
          </a:xfrm>
          <a:prstGeom prst="rect">
            <a:avLst/>
          </a:prstGeom>
          <a:solidFill>
            <a:srgbClr val="EEF5FF"/>
          </a:solidFill>
          <a:ln w="12700">
            <a:solidFill>
              <a:srgbClr val="B7D4F2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0B5CAB"/>
                </a:solidFill>
              </a:rPr>
              <a:t>AI CAN REPLACE / REDUCE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263640" y="1417320"/>
            <a:ext cx="5257800" cy="502920"/>
          </a:xfrm>
          <a:prstGeom prst="rect">
            <a:avLst/>
          </a:prstGeom>
          <a:solidFill>
            <a:srgbClr val="FFF7E6"/>
          </a:solidFill>
          <a:ln w="12700">
            <a:solidFill>
              <a:srgbClr val="FFE2A3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28C28"/>
                </a:solidFill>
              </a:rPr>
              <a:t>THE HUMAN EDGE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68680" y="2148840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l">
              <a:buNone/>
            </a:pPr>
            <a:r>
              <a:rPr lang="en-US" sz="1500" dirty="0">
                <a:solidFill>
                  <a:srgbClr val="162033"/>
                </a:solidFill>
              </a:rPr>
              <a:t>✓ Repetitive data entry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868680" y="2633472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✓ First draft of letters/replies</a:t>
            </a:r>
          </a:p>
        </p:txBody>
      </p:sp>
      <p:sp>
        <p:nvSpPr>
          <p:cNvPr id="9" name="Text 7"/>
          <p:cNvSpPr/>
          <p:nvPr/>
        </p:nvSpPr>
        <p:spPr>
          <a:xfrm>
            <a:off x="868680" y="3118104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✓ Basic reconciliations</a:t>
            </a:r>
          </a:p>
        </p:txBody>
      </p:sp>
      <p:sp>
        <p:nvSpPr>
          <p:cNvPr id="10" name="Text 8"/>
          <p:cNvSpPr/>
          <p:nvPr/>
        </p:nvSpPr>
        <p:spPr>
          <a:xfrm>
            <a:off x="868680" y="3602736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✓ Pattern detection &amp; anomaly flags</a:t>
            </a:r>
          </a:p>
        </p:txBody>
      </p:sp>
      <p:sp>
        <p:nvSpPr>
          <p:cNvPr id="11" name="Text 9"/>
          <p:cNvSpPr/>
          <p:nvPr/>
        </p:nvSpPr>
        <p:spPr>
          <a:xfrm>
            <a:off x="868680" y="4087368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✓ Summaries of long documents</a:t>
            </a:r>
          </a:p>
        </p:txBody>
      </p:sp>
      <p:sp>
        <p:nvSpPr>
          <p:cNvPr id="12" name="Text 10"/>
          <p:cNvSpPr/>
          <p:nvPr/>
        </p:nvSpPr>
        <p:spPr>
          <a:xfrm>
            <a:off x="868680" y="4572000"/>
            <a:ext cx="4892040" cy="32004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✓ Standard checklists and reminders</a:t>
            </a:r>
          </a:p>
        </p:txBody>
      </p:sp>
      <p:sp>
        <p:nvSpPr>
          <p:cNvPr id="13" name="Text 11"/>
          <p:cNvSpPr/>
          <p:nvPr/>
        </p:nvSpPr>
        <p:spPr>
          <a:xfrm>
            <a:off x="6446520" y="2148840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l">
              <a:buNone/>
            </a:pPr>
            <a:r>
              <a:rPr lang="en-US" sz="1500" dirty="0">
                <a:solidFill>
                  <a:srgbClr val="162033"/>
                </a:solidFill>
              </a:rPr>
              <a:t>★ Professional judgement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446520" y="2633472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★ Ethical responsibility</a:t>
            </a:r>
          </a:p>
        </p:txBody>
      </p:sp>
      <p:sp>
        <p:nvSpPr>
          <p:cNvPr id="15" name="Text 13"/>
          <p:cNvSpPr/>
          <p:nvPr/>
        </p:nvSpPr>
        <p:spPr>
          <a:xfrm>
            <a:off x="6446520" y="3118104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★ Client trust &amp; empathy</a:t>
            </a:r>
          </a:p>
        </p:txBody>
      </p:sp>
      <p:sp>
        <p:nvSpPr>
          <p:cNvPr id="16" name="Text 14"/>
          <p:cNvSpPr/>
          <p:nvPr/>
        </p:nvSpPr>
        <p:spPr>
          <a:xfrm>
            <a:off x="6446520" y="3602736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★ Negotiation &amp; leadership</a:t>
            </a:r>
          </a:p>
        </p:txBody>
      </p:sp>
      <p:sp>
        <p:nvSpPr>
          <p:cNvPr id="17" name="Text 15"/>
          <p:cNvSpPr/>
          <p:nvPr/>
        </p:nvSpPr>
        <p:spPr>
          <a:xfrm>
            <a:off x="6446520" y="4087368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★ Contextual interpretation</a:t>
            </a:r>
          </a:p>
        </p:txBody>
      </p:sp>
      <p:sp>
        <p:nvSpPr>
          <p:cNvPr id="18" name="Text 16"/>
          <p:cNvSpPr/>
          <p:nvPr/>
        </p:nvSpPr>
        <p:spPr>
          <a:xfrm>
            <a:off x="6446520" y="4572000"/>
            <a:ext cx="4892040" cy="320040"/>
          </a:xfrm>
          <a:prstGeom prst="rect">
            <a:avLst/>
          </a:prstGeom>
          <a:solidFill>
            <a:srgbClr val="FFFCF5"/>
          </a:solidFill>
          <a:ln w="12700">
            <a:solidFill>
              <a:srgbClr val="F3DAA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★ Accountability before law/regulator</a:t>
            </a:r>
          </a:p>
        </p:txBody>
      </p:sp>
      <p:sp>
        <p:nvSpPr>
          <p:cNvPr id="19" name="Text 17"/>
          <p:cNvSpPr/>
          <p:nvPr/>
        </p:nvSpPr>
        <p:spPr>
          <a:xfrm>
            <a:off x="956109" y="5505171"/>
            <a:ext cx="10279781" cy="699755"/>
          </a:xfrm>
          <a:prstGeom prst="rect">
            <a:avLst/>
          </a:prstGeom>
          <a:solidFill>
            <a:srgbClr val="EAF8F4"/>
          </a:solidFill>
          <a:ln w="12700">
            <a:solidFill>
              <a:srgbClr val="061A38"/>
            </a:solidFill>
          </a:ln>
        </p:spPr>
        <p:txBody>
          <a:bodyPr wrap="square" lIns="1524" tIns="1524" rIns="1524" bIns="1524"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AI gives answers. </a:t>
            </a:r>
          </a:p>
          <a:p>
            <a:pPr marL="0" indent="0" algn="ctr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A CA must ask: Is it correct? Is it complete? Is it compliant? Is it commercially sensible?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603505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Office tools have changed — so must the use cases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143000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909560" y="1417320"/>
            <a:ext cx="3337560" cy="438912"/>
          </a:xfrm>
          <a:prstGeom prst="rect">
            <a:avLst/>
          </a:prstGeom>
          <a:solidFill>
            <a:srgbClr val="FFF7E6"/>
          </a:solidFill>
          <a:ln w="12700">
            <a:solidFill>
              <a:srgbClr val="FFE2A3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28C28"/>
                </a:solidFill>
              </a:rPr>
              <a:t>USE CASES FOR CA OFFICES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909560" y="2130551"/>
            <a:ext cx="3337560" cy="493776"/>
          </a:xfrm>
          <a:prstGeom prst="rect">
            <a:avLst/>
          </a:prstGeom>
          <a:solidFill>
            <a:srgbClr val="F9FBFD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l">
              <a:buNone/>
            </a:pPr>
            <a:r>
              <a:rPr lang="en-US" sz="1500" dirty="0">
                <a:solidFill>
                  <a:srgbClr val="162033"/>
                </a:solidFill>
              </a:rPr>
              <a:t>Automated MIS, variance reports, dashboards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7909560" y="3035808"/>
            <a:ext cx="3337560" cy="493776"/>
          </a:xfrm>
          <a:prstGeom prst="rect">
            <a:avLst/>
          </a:prstGeom>
          <a:solidFill>
            <a:srgbClr val="F9FBFD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Central templates, client trackers, training repository</a:t>
            </a:r>
          </a:p>
        </p:txBody>
      </p:sp>
      <p:sp>
        <p:nvSpPr>
          <p:cNvPr id="16" name="Text 14"/>
          <p:cNvSpPr/>
          <p:nvPr/>
        </p:nvSpPr>
        <p:spPr>
          <a:xfrm>
            <a:off x="7909560" y="3991356"/>
            <a:ext cx="3337560" cy="493776"/>
          </a:xfrm>
          <a:prstGeom prst="rect">
            <a:avLst/>
          </a:prstGeom>
          <a:solidFill>
            <a:srgbClr val="F9FBFD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Invoice capture, bank feeds, GST/e-way matching</a:t>
            </a:r>
          </a:p>
        </p:txBody>
      </p:sp>
      <p:sp>
        <p:nvSpPr>
          <p:cNvPr id="19" name="Text 17"/>
          <p:cNvSpPr/>
          <p:nvPr/>
        </p:nvSpPr>
        <p:spPr>
          <a:xfrm>
            <a:off x="7909560" y="4946904"/>
            <a:ext cx="3337560" cy="493776"/>
          </a:xfrm>
          <a:prstGeom prst="rect">
            <a:avLst/>
          </a:prstGeom>
          <a:solidFill>
            <a:srgbClr val="F9FBFD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Exception reports, risk scoring, fraud indicators</a:t>
            </a:r>
          </a:p>
        </p:txBody>
      </p:sp>
      <p:sp>
        <p:nvSpPr>
          <p:cNvPr id="22" name="Text 20"/>
          <p:cNvSpPr/>
          <p:nvPr/>
        </p:nvSpPr>
        <p:spPr>
          <a:xfrm>
            <a:off x="7909560" y="5980176"/>
            <a:ext cx="3337560" cy="493776"/>
          </a:xfrm>
          <a:prstGeom prst="rect">
            <a:avLst/>
          </a:prstGeom>
          <a:solidFill>
            <a:srgbClr val="F9FBFD"/>
          </a:solidFill>
          <a:ln w="12700">
            <a:solidFill>
              <a:srgbClr val="E2E8F0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500" dirty="0">
                <a:solidFill>
                  <a:srgbClr val="162033"/>
                </a:solidFill>
              </a:rPr>
              <a:t>Due-date reminders, document collection, status dashboards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A61B28-C0CA-B543-B046-39B9AE9C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2" y="1312165"/>
            <a:ext cx="3627118" cy="54406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834003-F29F-2B3F-18EB-30E6EEB41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992" y="1312165"/>
            <a:ext cx="3627118" cy="54406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84633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CA Value Pyramid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037122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9DB53E-754F-25B6-5DA1-496F34BE1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22" y="1132412"/>
            <a:ext cx="8479756" cy="56531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2171" y="382365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From sampling to 100% testing — the audit lens changes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18160" y="940870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77240" y="1200271"/>
            <a:ext cx="3291840" cy="502920"/>
          </a:xfrm>
          <a:prstGeom prst="rect">
            <a:avLst/>
          </a:prstGeom>
          <a:solidFill>
            <a:srgbClr val="0B5CAB"/>
          </a:solidFill>
          <a:ln w="12700">
            <a:solidFill>
              <a:srgbClr val="0B5CAB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EFFICIENCY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77240" y="1899065"/>
            <a:ext cx="3291840" cy="132588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162033"/>
                </a:solidFill>
              </a:rPr>
              <a:t>Less time on repetitive extraction, matching, drafting and formatting.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294598" y="3485548"/>
            <a:ext cx="21031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500" b="1" dirty="0">
                <a:solidFill>
                  <a:srgbClr val="0B5CAB"/>
                </a:solidFill>
              </a:rPr>
              <a:t>Save hours</a:t>
            </a:r>
          </a:p>
          <a:p>
            <a:pPr marL="0" indent="0" algn="ctr">
              <a:buNone/>
            </a:pP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2140418" y="3457153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endParaRPr lang="en-US" sz="2500" b="1" dirty="0">
              <a:solidFill>
                <a:srgbClr val="0B5CAB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4572000" y="1200271"/>
            <a:ext cx="3291840" cy="502920"/>
          </a:xfrm>
          <a:prstGeom prst="rect">
            <a:avLst/>
          </a:prstGeom>
          <a:solidFill>
            <a:srgbClr val="16A085"/>
          </a:solidFill>
          <a:ln w="12700">
            <a:solidFill>
              <a:srgbClr val="16A085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VISUALISATION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4572000" y="1899065"/>
            <a:ext cx="3291840" cy="132588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algn="ctr"/>
            <a:r>
              <a:rPr lang="en-US" dirty="0">
                <a:solidFill>
                  <a:srgbClr val="162033"/>
                </a:solidFill>
              </a:rPr>
              <a:t>Dashboards turn ledgers and transactions into trends, risks and questions.</a:t>
            </a:r>
          </a:p>
        </p:txBody>
      </p:sp>
      <p:sp>
        <p:nvSpPr>
          <p:cNvPr id="11" name="Text 9"/>
          <p:cNvSpPr/>
          <p:nvPr/>
        </p:nvSpPr>
        <p:spPr>
          <a:xfrm>
            <a:off x="5089358" y="3483624"/>
            <a:ext cx="21031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500" b="1" dirty="0">
                <a:solidFill>
                  <a:srgbClr val="16A085"/>
                </a:solidFill>
              </a:rPr>
              <a:t>See faster</a:t>
            </a:r>
          </a:p>
          <a:p>
            <a:pPr marL="0" indent="0" algn="ctr">
              <a:buNone/>
            </a:pP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5166360" y="5150959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366760" y="1200271"/>
            <a:ext cx="3291840" cy="502920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DATA COVERAGE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8366760" y="1899065"/>
            <a:ext cx="3291840" cy="1325880"/>
          </a:xfrm>
          <a:prstGeom prst="rect">
            <a:avLst/>
          </a:prstGeom>
          <a:solidFill>
            <a:srgbClr val="F8FBFF"/>
          </a:solidFill>
          <a:ln w="12700">
            <a:solidFill>
              <a:srgbClr val="D8E7F8"/>
            </a:solidFill>
          </a:ln>
        </p:spPr>
        <p:txBody>
          <a:bodyPr wrap="square" lIns="2286" tIns="2286" rIns="2286" bIns="2286" rtlCol="0" anchor="ctr">
            <a:normAutofit/>
          </a:bodyPr>
          <a:lstStyle/>
          <a:p>
            <a:pPr algn="ctr"/>
            <a:r>
              <a:rPr lang="en-US" dirty="0">
                <a:solidFill>
                  <a:srgbClr val="162033"/>
                </a:solidFill>
              </a:rPr>
              <a:t>Move from sample testing to full-population checks and anomaly reports.</a:t>
            </a:r>
          </a:p>
        </p:txBody>
      </p:sp>
      <p:sp>
        <p:nvSpPr>
          <p:cNvPr id="15" name="Text 13"/>
          <p:cNvSpPr/>
          <p:nvPr/>
        </p:nvSpPr>
        <p:spPr>
          <a:xfrm>
            <a:off x="8915400" y="3456672"/>
            <a:ext cx="21031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500" b="1" dirty="0">
                <a:solidFill>
                  <a:srgbClr val="F28C28"/>
                </a:solidFill>
              </a:rPr>
              <a:t>Test deeper</a:t>
            </a:r>
          </a:p>
          <a:p>
            <a:pPr marL="0" indent="0" algn="ctr">
              <a:buNone/>
            </a:pPr>
            <a:endParaRPr lang="en-US" sz="2500" dirty="0"/>
          </a:p>
        </p:txBody>
      </p:sp>
      <p:sp>
        <p:nvSpPr>
          <p:cNvPr id="16" name="Text 14"/>
          <p:cNvSpPr/>
          <p:nvPr/>
        </p:nvSpPr>
        <p:spPr>
          <a:xfrm>
            <a:off x="8961120" y="5150959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522171" y="5657248"/>
            <a:ext cx="4846320" cy="502920"/>
          </a:xfrm>
          <a:prstGeom prst="rect">
            <a:avLst/>
          </a:prstGeom>
          <a:solidFill>
            <a:srgbClr val="FEEEEE"/>
          </a:solidFill>
          <a:ln w="12700">
            <a:solidFill>
              <a:srgbClr val="F8C7C7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C0392B"/>
                </a:solidFill>
              </a:rPr>
              <a:t>Before: “Which samples should we check?”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6492240" y="5657248"/>
            <a:ext cx="4846320" cy="502920"/>
          </a:xfrm>
          <a:prstGeom prst="rect">
            <a:avLst/>
          </a:prstGeom>
          <a:solidFill>
            <a:srgbClr val="EAF8F4"/>
          </a:solidFill>
          <a:ln w="12700">
            <a:solidFill>
              <a:srgbClr val="BFECDD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6A085"/>
                </a:solidFill>
              </a:rPr>
              <a:t>Now: “Which exceptions require judgement?”</a:t>
            </a:r>
            <a:endParaRPr lang="en-US" sz="15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13C33D-9731-6204-5170-C9D5A9B0E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555"/>
          <a:stretch>
            <a:fillRect/>
          </a:stretch>
        </p:blipFill>
        <p:spPr>
          <a:xfrm>
            <a:off x="1061034" y="3925423"/>
            <a:ext cx="2570247" cy="1104258"/>
          </a:xfrm>
          <a:prstGeom prst="rect">
            <a:avLst/>
          </a:prstGeom>
        </p:spPr>
      </p:pic>
      <p:pic>
        <p:nvPicPr>
          <p:cNvPr id="22" name="Picture 21" descr="Here's how I designed this dashboard | by Sepideh Yazdi | UX Planet">
            <a:extLst>
              <a:ext uri="{FF2B5EF4-FFF2-40B4-BE49-F238E27FC236}">
                <a16:creationId xmlns:a16="http://schemas.microsoft.com/office/drawing/2014/main" id="{8054E0CC-DC6E-FD3E-EE8F-171A142A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5" t="11235" r="4343" b="10410"/>
          <a:stretch>
            <a:fillRect/>
          </a:stretch>
        </p:blipFill>
        <p:spPr>
          <a:xfrm>
            <a:off x="5027996" y="3777193"/>
            <a:ext cx="2379847" cy="1325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FD8173-E738-32DC-0E16-12AFD83BB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3700993"/>
            <a:ext cx="2103120" cy="1402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514229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AI-ready skill stack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02920" y="1056373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68680" y="1508760"/>
            <a:ext cx="502920" cy="347472"/>
          </a:xfrm>
          <a:prstGeom prst="rect">
            <a:avLst/>
          </a:prstGeom>
          <a:solidFill>
            <a:srgbClr val="0B5CAB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01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1554480" y="149047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61A38"/>
                </a:solidFill>
              </a:rPr>
              <a:t>Prompt engineering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1554480" y="1722922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dirty="0">
                <a:solidFill>
                  <a:srgbClr val="667085"/>
                </a:solidFill>
              </a:rPr>
              <a:t>Ask better questions, provide context, define role, format, boundaries and verification.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46520" y="1508760"/>
            <a:ext cx="502920" cy="347472"/>
          </a:xfrm>
          <a:prstGeom prst="rect">
            <a:avLst/>
          </a:prstGeom>
          <a:solidFill>
            <a:srgbClr val="16A085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02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7132320" y="149047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61A38"/>
                </a:solidFill>
              </a:rPr>
              <a:t>APIs &amp; connectors</a:t>
            </a:r>
          </a:p>
        </p:txBody>
      </p:sp>
      <p:sp>
        <p:nvSpPr>
          <p:cNvPr id="10" name="Text 8"/>
          <p:cNvSpPr/>
          <p:nvPr/>
        </p:nvSpPr>
        <p:spPr>
          <a:xfrm>
            <a:off x="7132320" y="1714259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300" dirty="0">
                <a:solidFill>
                  <a:srgbClr val="667085"/>
                </a:solidFill>
              </a:rPr>
              <a:t>Connect ERP, GST, banks, documents, CRM and dashboards into live workflows.</a:t>
            </a:r>
          </a:p>
        </p:txBody>
      </p:sp>
      <p:sp>
        <p:nvSpPr>
          <p:cNvPr id="11" name="Text 9"/>
          <p:cNvSpPr/>
          <p:nvPr/>
        </p:nvSpPr>
        <p:spPr>
          <a:xfrm>
            <a:off x="868680" y="2765940"/>
            <a:ext cx="502920" cy="347472"/>
          </a:xfrm>
          <a:prstGeom prst="rect">
            <a:avLst/>
          </a:prstGeom>
          <a:solidFill>
            <a:srgbClr val="F4B323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03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1554480" y="274765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61A38"/>
                </a:solidFill>
              </a:rPr>
              <a:t>Curiosity</a:t>
            </a:r>
          </a:p>
        </p:txBody>
      </p:sp>
      <p:sp>
        <p:nvSpPr>
          <p:cNvPr id="13" name="Text 11"/>
          <p:cNvSpPr/>
          <p:nvPr/>
        </p:nvSpPr>
        <p:spPr>
          <a:xfrm>
            <a:off x="1554480" y="2930773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300" dirty="0">
                <a:solidFill>
                  <a:srgbClr val="667085"/>
                </a:solidFill>
              </a:rPr>
              <a:t>Keep experimenting; today’s “nice to have” becomes tomorrow’s basic expectation.</a:t>
            </a:r>
          </a:p>
        </p:txBody>
      </p:sp>
      <p:sp>
        <p:nvSpPr>
          <p:cNvPr id="14" name="Text 12"/>
          <p:cNvSpPr/>
          <p:nvPr/>
        </p:nvSpPr>
        <p:spPr>
          <a:xfrm>
            <a:off x="6446520" y="2765940"/>
            <a:ext cx="502920" cy="347472"/>
          </a:xfrm>
          <a:prstGeom prst="rect">
            <a:avLst/>
          </a:prstGeom>
          <a:solidFill>
            <a:srgbClr val="6C5CE7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04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7132320" y="274765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61A38"/>
                </a:solidFill>
              </a:rPr>
              <a:t>Process Understanding</a:t>
            </a:r>
          </a:p>
        </p:txBody>
      </p:sp>
      <p:sp>
        <p:nvSpPr>
          <p:cNvPr id="16" name="Text 14"/>
          <p:cNvSpPr/>
          <p:nvPr/>
        </p:nvSpPr>
        <p:spPr>
          <a:xfrm>
            <a:off x="7132320" y="2930773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300" dirty="0">
                <a:solidFill>
                  <a:srgbClr val="667085"/>
                </a:solidFill>
              </a:rPr>
              <a:t>Know the process before automating it. A messy process becomes faster chaos.</a:t>
            </a:r>
          </a:p>
        </p:txBody>
      </p:sp>
      <p:sp>
        <p:nvSpPr>
          <p:cNvPr id="17" name="Text 15"/>
          <p:cNvSpPr/>
          <p:nvPr/>
        </p:nvSpPr>
        <p:spPr>
          <a:xfrm>
            <a:off x="868680" y="4160520"/>
            <a:ext cx="502920" cy="347472"/>
          </a:xfrm>
          <a:prstGeom prst="rect">
            <a:avLst/>
          </a:prstGeom>
          <a:solidFill>
            <a:srgbClr val="F28C28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05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1554480" y="414223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61A38"/>
                </a:solidFill>
              </a:rPr>
              <a:t>Domain knowledge</a:t>
            </a:r>
          </a:p>
        </p:txBody>
      </p:sp>
      <p:sp>
        <p:nvSpPr>
          <p:cNvPr id="19" name="Text 17"/>
          <p:cNvSpPr/>
          <p:nvPr/>
        </p:nvSpPr>
        <p:spPr>
          <a:xfrm>
            <a:off x="1554480" y="4374682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300" dirty="0">
                <a:solidFill>
                  <a:srgbClr val="667085"/>
                </a:solidFill>
              </a:rPr>
              <a:t>Tax, audit, law, accounting standards and ethics are the control layer.</a:t>
            </a:r>
          </a:p>
        </p:txBody>
      </p:sp>
      <p:sp>
        <p:nvSpPr>
          <p:cNvPr id="20" name="Text 18"/>
          <p:cNvSpPr/>
          <p:nvPr/>
        </p:nvSpPr>
        <p:spPr>
          <a:xfrm>
            <a:off x="6446520" y="4160520"/>
            <a:ext cx="502920" cy="347472"/>
          </a:xfrm>
          <a:prstGeom prst="rect">
            <a:avLst/>
          </a:prstGeom>
          <a:solidFill>
            <a:srgbClr val="061A38"/>
          </a:solidFill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06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7132320" y="4142232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61A38"/>
                </a:solidFill>
              </a:rPr>
              <a:t>Business understanding</a:t>
            </a:r>
          </a:p>
        </p:txBody>
      </p:sp>
      <p:sp>
        <p:nvSpPr>
          <p:cNvPr id="22" name="Text 20"/>
          <p:cNvSpPr/>
          <p:nvPr/>
        </p:nvSpPr>
        <p:spPr>
          <a:xfrm>
            <a:off x="7132320" y="4356875"/>
            <a:ext cx="44805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300" dirty="0">
                <a:solidFill>
                  <a:srgbClr val="667085"/>
                </a:solidFill>
              </a:rPr>
              <a:t>Convert output into decisions, priorities, cash flow and risk conversations.</a:t>
            </a:r>
          </a:p>
        </p:txBody>
      </p:sp>
      <p:sp>
        <p:nvSpPr>
          <p:cNvPr id="23" name="Text 21"/>
          <p:cNvSpPr/>
          <p:nvPr/>
        </p:nvSpPr>
        <p:spPr>
          <a:xfrm>
            <a:off x="1097280" y="5806440"/>
            <a:ext cx="10012680" cy="457200"/>
          </a:xfrm>
          <a:prstGeom prst="rect">
            <a:avLst/>
          </a:prstGeom>
          <a:solidFill>
            <a:srgbClr val="EAF8F4"/>
          </a:solidFill>
          <a:ln w="12700">
            <a:solidFill>
              <a:srgbClr val="BFECDD"/>
            </a:solidFill>
          </a:ln>
        </p:spPr>
        <p:txBody>
          <a:bodyPr wrap="square" lIns="1524" tIns="1524" rIns="1524" bIns="1524" rtlCol="0" anchor="ctr">
            <a:normAutofit/>
          </a:bodyPr>
          <a:lstStyle/>
          <a:p>
            <a:pPr algn="ctr"/>
            <a:r>
              <a:rPr lang="en-US" sz="1500" b="1" dirty="0">
                <a:solidFill>
                  <a:srgbClr val="16A085"/>
                </a:solidFill>
              </a:rPr>
              <a:t>Formula: AI Readiness = Curiosity × Domain Knowledge × Process Clarity × Governance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493776"/>
            <a:ext cx="80467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61A38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world is connected — work must be connected too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40218" y="1073217"/>
            <a:ext cx="11155680" cy="0"/>
          </a:xfrm>
          <a:prstGeom prst="line">
            <a:avLst/>
          </a:prstGeom>
          <a:noFill/>
          <a:ln w="12700">
            <a:solidFill>
              <a:srgbClr val="D7E4F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E51992-844B-65AA-B935-046AF7D0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7" t="13867" r="1470" b="23509"/>
          <a:stretch>
            <a:fillRect/>
          </a:stretch>
        </p:blipFill>
        <p:spPr>
          <a:xfrm>
            <a:off x="571757" y="1645200"/>
            <a:ext cx="10972543" cy="47065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886</Words>
  <Application>Microsoft Office PowerPoint</Application>
  <PresentationFormat>Widescreen</PresentationFormat>
  <Paragraphs>115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 Black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AI Ready Chartered Accountant</dc:title>
  <dc:subject>The AI Ready Chartered Accountant</dc:subject>
  <dc:creator>CA Sanjib Sanghi</dc:creator>
  <cp:lastModifiedBy>CCM Sanjib Sanghi Office</cp:lastModifiedBy>
  <cp:revision>3</cp:revision>
  <dcterms:created xsi:type="dcterms:W3CDTF">2026-07-16T17:40:11Z</dcterms:created>
  <dcterms:modified xsi:type="dcterms:W3CDTF">2026-07-17T06:08:13Z</dcterms:modified>
</cp:coreProperties>
</file>