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2" r:id="rId2"/>
    <p:sldId id="256" r:id="rId3"/>
    <p:sldId id="258" r:id="rId4"/>
    <p:sldId id="259" r:id="rId5"/>
    <p:sldId id="257" r:id="rId6"/>
    <p:sldId id="260" r:id="rId7"/>
    <p:sldId id="261" r:id="rId8"/>
    <p:sldId id="263" r:id="rId9"/>
    <p:sldId id="264" r:id="rId10"/>
    <p:sldId id="265" r:id="rId11"/>
    <p:sldId id="266" r:id="rId12"/>
    <p:sldId id="269" r:id="rId13"/>
    <p:sldId id="267" r:id="rId14"/>
    <p:sldId id="268" r:id="rId15"/>
    <p:sldId id="272" r:id="rId16"/>
    <p:sldId id="270" r:id="rId17"/>
    <p:sldId id="271" r:id="rId18"/>
    <p:sldId id="273" r:id="rId19"/>
    <p:sldId id="274" r:id="rId20"/>
    <p:sldId id="275" r:id="rId21"/>
    <p:sldId id="276" r:id="rId22"/>
    <p:sldId id="277" r:id="rId23"/>
    <p:sldId id="278" r:id="rId24"/>
    <p:sldId id="279" r:id="rId25"/>
    <p:sldId id="280" r:id="rId26"/>
    <p:sldId id="281" r:id="rId27"/>
    <p:sldId id="285" r:id="rId28"/>
    <p:sldId id="282" r:id="rId29"/>
    <p:sldId id="284" r:id="rId30"/>
    <p:sldId id="286" r:id="rId31"/>
    <p:sldId id="287" r:id="rId32"/>
    <p:sldId id="288" r:id="rId33"/>
    <p:sldId id="289" r:id="rId34"/>
    <p:sldId id="290" r:id="rId35"/>
    <p:sldId id="291" r:id="rId36"/>
    <p:sldId id="299" r:id="rId37"/>
    <p:sldId id="303" r:id="rId38"/>
    <p:sldId id="302" r:id="rId39"/>
    <p:sldId id="300" r:id="rId40"/>
    <p:sldId id="304" r:id="rId41"/>
    <p:sldId id="305" r:id="rId42"/>
    <p:sldId id="310" r:id="rId43"/>
    <p:sldId id="309" r:id="rId44"/>
    <p:sldId id="307" r:id="rId45"/>
    <p:sldId id="308" r:id="rId46"/>
    <p:sldId id="312" r:id="rId47"/>
    <p:sldId id="313" r:id="rId48"/>
    <p:sldId id="314" r:id="rId49"/>
    <p:sldId id="316" r:id="rId50"/>
    <p:sldId id="31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F09D00"/>
    <a:srgbClr val="800080"/>
    <a:srgbClr val="008000"/>
    <a:srgbClr val="93C9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67" d="100"/>
          <a:sy n="67" d="100"/>
        </p:scale>
        <p:origin x="6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9728E-E453-48D0-AA08-890F388B9036}" type="doc">
      <dgm:prSet loTypeId="urn:microsoft.com/office/officeart/2005/8/layout/hProcess7" loCatId="list" qsTypeId="urn:microsoft.com/office/officeart/2005/8/quickstyle/simple3" qsCatId="simple" csTypeId="urn:microsoft.com/office/officeart/2005/8/colors/colorful2" csCatId="colorful" phldr="1"/>
      <dgm:spPr/>
      <dgm:t>
        <a:bodyPr/>
        <a:lstStyle/>
        <a:p>
          <a:endParaRPr lang="en-IN"/>
        </a:p>
      </dgm:t>
    </dgm:pt>
    <dgm:pt modelId="{0E0DD608-7847-45B9-8F0D-894E718251D2}">
      <dgm:prSet phldrT="[Text]"/>
      <dgm:spPr>
        <a:solidFill>
          <a:srgbClr val="EF9D00"/>
        </a:solidFill>
      </dgm:spPr>
      <dgm:t>
        <a:bodyPr/>
        <a:lstStyle/>
        <a:p>
          <a:r>
            <a:rPr lang="en-US" dirty="0"/>
            <a:t>Front end</a:t>
          </a:r>
          <a:endParaRPr lang="en-IN" dirty="0"/>
        </a:p>
      </dgm:t>
    </dgm:pt>
    <dgm:pt modelId="{70AD69B2-BB7F-4605-9EF5-01FEA48C12A0}" type="parTrans" cxnId="{E87EAF7E-0F0B-4561-B470-D38C4BDF99B1}">
      <dgm:prSet/>
      <dgm:spPr/>
      <dgm:t>
        <a:bodyPr/>
        <a:lstStyle/>
        <a:p>
          <a:endParaRPr lang="en-IN"/>
        </a:p>
      </dgm:t>
    </dgm:pt>
    <dgm:pt modelId="{8E5752D4-7756-4FE0-97DA-1E7146AAE693}" type="sibTrans" cxnId="{E87EAF7E-0F0B-4561-B470-D38C4BDF99B1}">
      <dgm:prSet/>
      <dgm:spPr/>
      <dgm:t>
        <a:bodyPr/>
        <a:lstStyle/>
        <a:p>
          <a:endParaRPr lang="en-IN"/>
        </a:p>
      </dgm:t>
    </dgm:pt>
    <dgm:pt modelId="{723F02B2-F7E5-45C3-A66F-549A975DE375}">
      <dgm:prSet phldrT="[Text]"/>
      <dgm:spPr/>
      <dgm:t>
        <a:bodyPr/>
        <a:lstStyle/>
        <a:p>
          <a:r>
            <a:rPr lang="en-US" dirty="0"/>
            <a:t>Data, Model and Report</a:t>
          </a:r>
        </a:p>
        <a:p>
          <a:r>
            <a:rPr lang="en-US" b="1" dirty="0">
              <a:solidFill>
                <a:schemeClr val="accent1">
                  <a:lumMod val="50000"/>
                </a:schemeClr>
              </a:solidFill>
            </a:rPr>
            <a:t>DAX</a:t>
          </a:r>
          <a:endParaRPr lang="en-IN" b="1" dirty="0">
            <a:solidFill>
              <a:schemeClr val="accent1">
                <a:lumMod val="50000"/>
              </a:schemeClr>
            </a:solidFill>
          </a:endParaRPr>
        </a:p>
      </dgm:t>
    </dgm:pt>
    <dgm:pt modelId="{6A60AFA5-57D7-403D-B2D7-C38C0E3559A1}" type="parTrans" cxnId="{4D9D8D2E-22DC-4A60-9271-877FE5688160}">
      <dgm:prSet/>
      <dgm:spPr/>
      <dgm:t>
        <a:bodyPr/>
        <a:lstStyle/>
        <a:p>
          <a:endParaRPr lang="en-IN"/>
        </a:p>
      </dgm:t>
    </dgm:pt>
    <dgm:pt modelId="{F53DDEAA-8205-480D-BB72-8EEE116B68D7}" type="sibTrans" cxnId="{4D9D8D2E-22DC-4A60-9271-877FE5688160}">
      <dgm:prSet/>
      <dgm:spPr/>
      <dgm:t>
        <a:bodyPr/>
        <a:lstStyle/>
        <a:p>
          <a:endParaRPr lang="en-IN"/>
        </a:p>
      </dgm:t>
    </dgm:pt>
    <dgm:pt modelId="{DBDEE999-8192-48CC-A05A-4DBDCC8D64DE}">
      <dgm:prSet phldrT="[Text]"/>
      <dgm:spPr>
        <a:solidFill>
          <a:srgbClr val="FFDD57"/>
        </a:solidFill>
      </dgm:spPr>
      <dgm:t>
        <a:bodyPr/>
        <a:lstStyle/>
        <a:p>
          <a:r>
            <a:rPr lang="en-US" dirty="0"/>
            <a:t>Back end</a:t>
          </a:r>
          <a:endParaRPr lang="en-IN" dirty="0"/>
        </a:p>
      </dgm:t>
    </dgm:pt>
    <dgm:pt modelId="{60150C26-54E6-446B-8826-A03831E2A95B}" type="parTrans" cxnId="{4D71D64E-3811-4521-B63F-09111BE05C66}">
      <dgm:prSet/>
      <dgm:spPr/>
      <dgm:t>
        <a:bodyPr/>
        <a:lstStyle/>
        <a:p>
          <a:endParaRPr lang="en-IN"/>
        </a:p>
      </dgm:t>
    </dgm:pt>
    <dgm:pt modelId="{CD0BBD7A-24DE-4BB5-AA24-27B32EE8C9E5}" type="sibTrans" cxnId="{4D71D64E-3811-4521-B63F-09111BE05C66}">
      <dgm:prSet/>
      <dgm:spPr/>
      <dgm:t>
        <a:bodyPr/>
        <a:lstStyle/>
        <a:p>
          <a:endParaRPr lang="en-IN"/>
        </a:p>
      </dgm:t>
    </dgm:pt>
    <dgm:pt modelId="{5050FF7D-140E-410D-8636-9F8E02E83FB4}">
      <dgm:prSet phldrT="[Text]"/>
      <dgm:spPr/>
      <dgm:t>
        <a:bodyPr/>
        <a:lstStyle/>
        <a:p>
          <a:r>
            <a:rPr lang="en-US" dirty="0"/>
            <a:t>Power Query</a:t>
          </a:r>
          <a:endParaRPr lang="en-IN" dirty="0"/>
        </a:p>
      </dgm:t>
    </dgm:pt>
    <dgm:pt modelId="{BCF47D9C-0F26-4B2E-87F6-0A75784B09EA}" type="parTrans" cxnId="{01A1786F-5C2C-4626-9406-02A4A39D05A3}">
      <dgm:prSet/>
      <dgm:spPr/>
      <dgm:t>
        <a:bodyPr/>
        <a:lstStyle/>
        <a:p>
          <a:endParaRPr lang="en-IN"/>
        </a:p>
      </dgm:t>
    </dgm:pt>
    <dgm:pt modelId="{819A7E08-2AFF-47A3-B8CF-F044E2891DC2}" type="sibTrans" cxnId="{01A1786F-5C2C-4626-9406-02A4A39D05A3}">
      <dgm:prSet/>
      <dgm:spPr/>
      <dgm:t>
        <a:bodyPr/>
        <a:lstStyle/>
        <a:p>
          <a:endParaRPr lang="en-IN"/>
        </a:p>
      </dgm:t>
    </dgm:pt>
    <dgm:pt modelId="{4AA3573D-3E90-451B-9320-38A9D3F1FDE6}" type="pres">
      <dgm:prSet presAssocID="{3919728E-E453-48D0-AA08-890F388B9036}" presName="Name0" presStyleCnt="0">
        <dgm:presLayoutVars>
          <dgm:dir/>
          <dgm:animLvl val="lvl"/>
          <dgm:resizeHandles val="exact"/>
        </dgm:presLayoutVars>
      </dgm:prSet>
      <dgm:spPr/>
    </dgm:pt>
    <dgm:pt modelId="{CCADB124-1A7C-4D14-8BE9-4DE5876B6AB2}" type="pres">
      <dgm:prSet presAssocID="{0E0DD608-7847-45B9-8F0D-894E718251D2}" presName="compositeNode" presStyleCnt="0">
        <dgm:presLayoutVars>
          <dgm:bulletEnabled val="1"/>
        </dgm:presLayoutVars>
      </dgm:prSet>
      <dgm:spPr/>
    </dgm:pt>
    <dgm:pt modelId="{75A00FB2-69DF-49B0-AA2E-297CDDA6503F}" type="pres">
      <dgm:prSet presAssocID="{0E0DD608-7847-45B9-8F0D-894E718251D2}" presName="bgRect" presStyleLbl="node1" presStyleIdx="0" presStyleCnt="2"/>
      <dgm:spPr/>
    </dgm:pt>
    <dgm:pt modelId="{AC62DABD-4CD5-43B8-A0FF-23D3DF270FE8}" type="pres">
      <dgm:prSet presAssocID="{0E0DD608-7847-45B9-8F0D-894E718251D2}" presName="parentNode" presStyleLbl="node1" presStyleIdx="0" presStyleCnt="2">
        <dgm:presLayoutVars>
          <dgm:chMax val="0"/>
          <dgm:bulletEnabled val="1"/>
        </dgm:presLayoutVars>
      </dgm:prSet>
      <dgm:spPr/>
    </dgm:pt>
    <dgm:pt modelId="{BADAC42A-1A94-4ACE-A33A-FB882560F550}" type="pres">
      <dgm:prSet presAssocID="{0E0DD608-7847-45B9-8F0D-894E718251D2}" presName="childNode" presStyleLbl="node1" presStyleIdx="0" presStyleCnt="2">
        <dgm:presLayoutVars>
          <dgm:bulletEnabled val="1"/>
        </dgm:presLayoutVars>
      </dgm:prSet>
      <dgm:spPr/>
    </dgm:pt>
    <dgm:pt modelId="{3BE5DA8A-C2B6-4052-B516-18817B6A4172}" type="pres">
      <dgm:prSet presAssocID="{8E5752D4-7756-4FE0-97DA-1E7146AAE693}" presName="hSp" presStyleCnt="0"/>
      <dgm:spPr/>
    </dgm:pt>
    <dgm:pt modelId="{E70A6210-FCAF-4286-BCB7-64F64FB0C01E}" type="pres">
      <dgm:prSet presAssocID="{8E5752D4-7756-4FE0-97DA-1E7146AAE693}" presName="vProcSp" presStyleCnt="0"/>
      <dgm:spPr/>
    </dgm:pt>
    <dgm:pt modelId="{D2A48916-0CBE-4EF1-AB0A-EB2723F16C38}" type="pres">
      <dgm:prSet presAssocID="{8E5752D4-7756-4FE0-97DA-1E7146AAE693}" presName="vSp1" presStyleCnt="0"/>
      <dgm:spPr/>
    </dgm:pt>
    <dgm:pt modelId="{3034EF38-232A-408A-B933-B4A627950D84}" type="pres">
      <dgm:prSet presAssocID="{8E5752D4-7756-4FE0-97DA-1E7146AAE693}" presName="simulatedConn" presStyleLbl="solidFgAcc1" presStyleIdx="0" presStyleCnt="1"/>
      <dgm:spPr/>
    </dgm:pt>
    <dgm:pt modelId="{4CA1C208-CB55-426C-8CA0-7814A1986772}" type="pres">
      <dgm:prSet presAssocID="{8E5752D4-7756-4FE0-97DA-1E7146AAE693}" presName="vSp2" presStyleCnt="0"/>
      <dgm:spPr/>
    </dgm:pt>
    <dgm:pt modelId="{F5EACF20-0B57-4550-AABA-D5095502AB37}" type="pres">
      <dgm:prSet presAssocID="{8E5752D4-7756-4FE0-97DA-1E7146AAE693}" presName="sibTrans" presStyleCnt="0"/>
      <dgm:spPr/>
    </dgm:pt>
    <dgm:pt modelId="{2F1579BA-5E9F-44ED-8340-A80DC4B1DA97}" type="pres">
      <dgm:prSet presAssocID="{DBDEE999-8192-48CC-A05A-4DBDCC8D64DE}" presName="compositeNode" presStyleCnt="0">
        <dgm:presLayoutVars>
          <dgm:bulletEnabled val="1"/>
        </dgm:presLayoutVars>
      </dgm:prSet>
      <dgm:spPr/>
    </dgm:pt>
    <dgm:pt modelId="{F62E9339-2E5E-45AF-BCF8-D31565D0EBAC}" type="pres">
      <dgm:prSet presAssocID="{DBDEE999-8192-48CC-A05A-4DBDCC8D64DE}" presName="bgRect" presStyleLbl="node1" presStyleIdx="1" presStyleCnt="2"/>
      <dgm:spPr/>
    </dgm:pt>
    <dgm:pt modelId="{3DE75E6B-CC17-40E1-82BB-75819325C572}" type="pres">
      <dgm:prSet presAssocID="{DBDEE999-8192-48CC-A05A-4DBDCC8D64DE}" presName="parentNode" presStyleLbl="node1" presStyleIdx="1" presStyleCnt="2">
        <dgm:presLayoutVars>
          <dgm:chMax val="0"/>
          <dgm:bulletEnabled val="1"/>
        </dgm:presLayoutVars>
      </dgm:prSet>
      <dgm:spPr/>
    </dgm:pt>
    <dgm:pt modelId="{8650D620-B7BE-4065-B339-6D22144F2B19}" type="pres">
      <dgm:prSet presAssocID="{DBDEE999-8192-48CC-A05A-4DBDCC8D64DE}" presName="childNode" presStyleLbl="node1" presStyleIdx="1" presStyleCnt="2">
        <dgm:presLayoutVars>
          <dgm:bulletEnabled val="1"/>
        </dgm:presLayoutVars>
      </dgm:prSet>
      <dgm:spPr/>
    </dgm:pt>
  </dgm:ptLst>
  <dgm:cxnLst>
    <dgm:cxn modelId="{F4035A11-4D67-4896-BE7B-6F7F3B29D03C}" type="presOf" srcId="{5050FF7D-140E-410D-8636-9F8E02E83FB4}" destId="{8650D620-B7BE-4065-B339-6D22144F2B19}" srcOrd="0" destOrd="0" presId="urn:microsoft.com/office/officeart/2005/8/layout/hProcess7"/>
    <dgm:cxn modelId="{4D9D8D2E-22DC-4A60-9271-877FE5688160}" srcId="{0E0DD608-7847-45B9-8F0D-894E718251D2}" destId="{723F02B2-F7E5-45C3-A66F-549A975DE375}" srcOrd="0" destOrd="0" parTransId="{6A60AFA5-57D7-403D-B2D7-C38C0E3559A1}" sibTransId="{F53DDEAA-8205-480D-BB72-8EEE116B68D7}"/>
    <dgm:cxn modelId="{D58BD05C-0239-4D8F-A78C-C5440ECE442A}" type="presOf" srcId="{DBDEE999-8192-48CC-A05A-4DBDCC8D64DE}" destId="{3DE75E6B-CC17-40E1-82BB-75819325C572}" srcOrd="1" destOrd="0" presId="urn:microsoft.com/office/officeart/2005/8/layout/hProcess7"/>
    <dgm:cxn modelId="{23C2E645-D0F7-4EFF-B85F-2260F9C5B7DF}" type="presOf" srcId="{3919728E-E453-48D0-AA08-890F388B9036}" destId="{4AA3573D-3E90-451B-9320-38A9D3F1FDE6}" srcOrd="0" destOrd="0" presId="urn:microsoft.com/office/officeart/2005/8/layout/hProcess7"/>
    <dgm:cxn modelId="{4D71D64E-3811-4521-B63F-09111BE05C66}" srcId="{3919728E-E453-48D0-AA08-890F388B9036}" destId="{DBDEE999-8192-48CC-A05A-4DBDCC8D64DE}" srcOrd="1" destOrd="0" parTransId="{60150C26-54E6-446B-8826-A03831E2A95B}" sibTransId="{CD0BBD7A-24DE-4BB5-AA24-27B32EE8C9E5}"/>
    <dgm:cxn modelId="{01A1786F-5C2C-4626-9406-02A4A39D05A3}" srcId="{DBDEE999-8192-48CC-A05A-4DBDCC8D64DE}" destId="{5050FF7D-140E-410D-8636-9F8E02E83FB4}" srcOrd="0" destOrd="0" parTransId="{BCF47D9C-0F26-4B2E-87F6-0A75784B09EA}" sibTransId="{819A7E08-2AFF-47A3-B8CF-F044E2891DC2}"/>
    <dgm:cxn modelId="{E87EAF7E-0F0B-4561-B470-D38C4BDF99B1}" srcId="{3919728E-E453-48D0-AA08-890F388B9036}" destId="{0E0DD608-7847-45B9-8F0D-894E718251D2}" srcOrd="0" destOrd="0" parTransId="{70AD69B2-BB7F-4605-9EF5-01FEA48C12A0}" sibTransId="{8E5752D4-7756-4FE0-97DA-1E7146AAE693}"/>
    <dgm:cxn modelId="{9FC1BAAF-B768-4246-B95C-9FFF708F442A}" type="presOf" srcId="{0E0DD608-7847-45B9-8F0D-894E718251D2}" destId="{AC62DABD-4CD5-43B8-A0FF-23D3DF270FE8}" srcOrd="1" destOrd="0" presId="urn:microsoft.com/office/officeart/2005/8/layout/hProcess7"/>
    <dgm:cxn modelId="{18274CB6-9B4B-444A-A657-B45900EBE239}" type="presOf" srcId="{DBDEE999-8192-48CC-A05A-4DBDCC8D64DE}" destId="{F62E9339-2E5E-45AF-BCF8-D31565D0EBAC}" srcOrd="0" destOrd="0" presId="urn:microsoft.com/office/officeart/2005/8/layout/hProcess7"/>
    <dgm:cxn modelId="{D7C43BD3-480A-49A5-871E-8F57A86CC6A2}" type="presOf" srcId="{723F02B2-F7E5-45C3-A66F-549A975DE375}" destId="{BADAC42A-1A94-4ACE-A33A-FB882560F550}" srcOrd="0" destOrd="0" presId="urn:microsoft.com/office/officeart/2005/8/layout/hProcess7"/>
    <dgm:cxn modelId="{A33D63EA-E083-4F71-B64E-351003349920}" type="presOf" srcId="{0E0DD608-7847-45B9-8F0D-894E718251D2}" destId="{75A00FB2-69DF-49B0-AA2E-297CDDA6503F}" srcOrd="0" destOrd="0" presId="urn:microsoft.com/office/officeart/2005/8/layout/hProcess7"/>
    <dgm:cxn modelId="{0A83A989-5EEF-44C9-97F0-D5385285B513}" type="presParOf" srcId="{4AA3573D-3E90-451B-9320-38A9D3F1FDE6}" destId="{CCADB124-1A7C-4D14-8BE9-4DE5876B6AB2}" srcOrd="0" destOrd="0" presId="urn:microsoft.com/office/officeart/2005/8/layout/hProcess7"/>
    <dgm:cxn modelId="{1B0C4297-DEC0-44F5-80BE-F251995CFEB9}" type="presParOf" srcId="{CCADB124-1A7C-4D14-8BE9-4DE5876B6AB2}" destId="{75A00FB2-69DF-49B0-AA2E-297CDDA6503F}" srcOrd="0" destOrd="0" presId="urn:microsoft.com/office/officeart/2005/8/layout/hProcess7"/>
    <dgm:cxn modelId="{BCC2DD08-623F-414B-A88A-28A957AD0582}" type="presParOf" srcId="{CCADB124-1A7C-4D14-8BE9-4DE5876B6AB2}" destId="{AC62DABD-4CD5-43B8-A0FF-23D3DF270FE8}" srcOrd="1" destOrd="0" presId="urn:microsoft.com/office/officeart/2005/8/layout/hProcess7"/>
    <dgm:cxn modelId="{431B0B7D-6B71-45D7-8E2B-D2AA23016780}" type="presParOf" srcId="{CCADB124-1A7C-4D14-8BE9-4DE5876B6AB2}" destId="{BADAC42A-1A94-4ACE-A33A-FB882560F550}" srcOrd="2" destOrd="0" presId="urn:microsoft.com/office/officeart/2005/8/layout/hProcess7"/>
    <dgm:cxn modelId="{0021DEE0-14AD-4277-8E56-652F67C8FEC1}" type="presParOf" srcId="{4AA3573D-3E90-451B-9320-38A9D3F1FDE6}" destId="{3BE5DA8A-C2B6-4052-B516-18817B6A4172}" srcOrd="1" destOrd="0" presId="urn:microsoft.com/office/officeart/2005/8/layout/hProcess7"/>
    <dgm:cxn modelId="{47BA048C-17D7-4A42-9282-92E7A07B9462}" type="presParOf" srcId="{4AA3573D-3E90-451B-9320-38A9D3F1FDE6}" destId="{E70A6210-FCAF-4286-BCB7-64F64FB0C01E}" srcOrd="2" destOrd="0" presId="urn:microsoft.com/office/officeart/2005/8/layout/hProcess7"/>
    <dgm:cxn modelId="{F4D123F9-6FAB-4B51-B662-EDE06B78C42B}" type="presParOf" srcId="{E70A6210-FCAF-4286-BCB7-64F64FB0C01E}" destId="{D2A48916-0CBE-4EF1-AB0A-EB2723F16C38}" srcOrd="0" destOrd="0" presId="urn:microsoft.com/office/officeart/2005/8/layout/hProcess7"/>
    <dgm:cxn modelId="{A324B582-DB7D-4094-A443-2546F55E4D8B}" type="presParOf" srcId="{E70A6210-FCAF-4286-BCB7-64F64FB0C01E}" destId="{3034EF38-232A-408A-B933-B4A627950D84}" srcOrd="1" destOrd="0" presId="urn:microsoft.com/office/officeart/2005/8/layout/hProcess7"/>
    <dgm:cxn modelId="{ADDD60C5-FBA2-4821-9E17-D1A6121E9343}" type="presParOf" srcId="{E70A6210-FCAF-4286-BCB7-64F64FB0C01E}" destId="{4CA1C208-CB55-426C-8CA0-7814A1986772}" srcOrd="2" destOrd="0" presId="urn:microsoft.com/office/officeart/2005/8/layout/hProcess7"/>
    <dgm:cxn modelId="{1F525AAB-290E-4BC5-8B21-E927AF840396}" type="presParOf" srcId="{4AA3573D-3E90-451B-9320-38A9D3F1FDE6}" destId="{F5EACF20-0B57-4550-AABA-D5095502AB37}" srcOrd="3" destOrd="0" presId="urn:microsoft.com/office/officeart/2005/8/layout/hProcess7"/>
    <dgm:cxn modelId="{02BEDBAC-E860-4546-9FA0-461A4224C160}" type="presParOf" srcId="{4AA3573D-3E90-451B-9320-38A9D3F1FDE6}" destId="{2F1579BA-5E9F-44ED-8340-A80DC4B1DA97}" srcOrd="4" destOrd="0" presId="urn:microsoft.com/office/officeart/2005/8/layout/hProcess7"/>
    <dgm:cxn modelId="{E71AA1B9-8ABB-4C33-9A9F-994020309AE0}" type="presParOf" srcId="{2F1579BA-5E9F-44ED-8340-A80DC4B1DA97}" destId="{F62E9339-2E5E-45AF-BCF8-D31565D0EBAC}" srcOrd="0" destOrd="0" presId="urn:microsoft.com/office/officeart/2005/8/layout/hProcess7"/>
    <dgm:cxn modelId="{CF18A33F-F20D-4EE6-8DF2-8B84D7857BF0}" type="presParOf" srcId="{2F1579BA-5E9F-44ED-8340-A80DC4B1DA97}" destId="{3DE75E6B-CC17-40E1-82BB-75819325C572}" srcOrd="1" destOrd="0" presId="urn:microsoft.com/office/officeart/2005/8/layout/hProcess7"/>
    <dgm:cxn modelId="{C7C20E1A-463F-4514-A674-32DB9244F353}" type="presParOf" srcId="{2F1579BA-5E9F-44ED-8340-A80DC4B1DA97}" destId="{8650D620-B7BE-4065-B339-6D22144F2B19}"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8B9DE-00DA-44F5-BA06-6C3135AA21E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IN"/>
        </a:p>
      </dgm:t>
    </dgm:pt>
    <dgm:pt modelId="{06213060-E5A0-4132-98A4-4BDE15E25EFC}">
      <dgm:prSet phldrT="[Text]"/>
      <dgm:spPr/>
      <dgm:t>
        <a:bodyPr/>
        <a:lstStyle/>
        <a:p>
          <a:r>
            <a:rPr lang="en-US" dirty="0"/>
            <a:t>Unpivot</a:t>
          </a:r>
          <a:endParaRPr lang="en-IN" dirty="0"/>
        </a:p>
      </dgm:t>
    </dgm:pt>
    <dgm:pt modelId="{93C50834-1A54-417E-81C3-1BE4E5633B6B}" type="parTrans" cxnId="{31046518-F786-453D-814B-14A20D30A2BA}">
      <dgm:prSet/>
      <dgm:spPr/>
      <dgm:t>
        <a:bodyPr/>
        <a:lstStyle/>
        <a:p>
          <a:endParaRPr lang="en-IN"/>
        </a:p>
      </dgm:t>
    </dgm:pt>
    <dgm:pt modelId="{6C3E96DC-6DC9-4F16-948E-F51EB0CDA04C}" type="sibTrans" cxnId="{31046518-F786-453D-814B-14A20D30A2BA}">
      <dgm:prSet/>
      <dgm:spPr/>
      <dgm:t>
        <a:bodyPr/>
        <a:lstStyle/>
        <a:p>
          <a:endParaRPr lang="en-IN"/>
        </a:p>
      </dgm:t>
    </dgm:pt>
    <dgm:pt modelId="{3DCC26E9-D761-42C7-A696-E04344FF89EC}">
      <dgm:prSet phldrT="[Text]"/>
      <dgm:spPr/>
      <dgm:t>
        <a:bodyPr/>
        <a:lstStyle/>
        <a:p>
          <a:r>
            <a:rPr lang="en-US" dirty="0"/>
            <a:t>Split Data into rows</a:t>
          </a:r>
          <a:endParaRPr lang="en-IN" dirty="0"/>
        </a:p>
      </dgm:t>
    </dgm:pt>
    <dgm:pt modelId="{FD962456-CDB1-4288-A73A-7D8AB88410AB}" type="parTrans" cxnId="{916307D9-23FE-484A-BC6E-923701A66C2A}">
      <dgm:prSet/>
      <dgm:spPr/>
      <dgm:t>
        <a:bodyPr/>
        <a:lstStyle/>
        <a:p>
          <a:endParaRPr lang="en-IN"/>
        </a:p>
      </dgm:t>
    </dgm:pt>
    <dgm:pt modelId="{9A86D816-8C32-4683-B3B5-0B6279F2A906}" type="sibTrans" cxnId="{916307D9-23FE-484A-BC6E-923701A66C2A}">
      <dgm:prSet/>
      <dgm:spPr/>
      <dgm:t>
        <a:bodyPr/>
        <a:lstStyle/>
        <a:p>
          <a:endParaRPr lang="en-IN"/>
        </a:p>
      </dgm:t>
    </dgm:pt>
    <dgm:pt modelId="{BFC394D0-E82B-46B9-9A1A-EA63961B9DB7}">
      <dgm:prSet phldrT="[Text]"/>
      <dgm:spPr/>
      <dgm:t>
        <a:bodyPr/>
        <a:lstStyle/>
        <a:p>
          <a:r>
            <a:rPr lang="en-US" dirty="0"/>
            <a:t>Build Once and Refresh</a:t>
          </a:r>
          <a:endParaRPr lang="en-IN" dirty="0"/>
        </a:p>
      </dgm:t>
    </dgm:pt>
    <dgm:pt modelId="{719C17D8-27A3-463F-9AF9-1BC077A91B54}" type="parTrans" cxnId="{7B56153B-36E3-4AB6-A15E-A0E12B5530C4}">
      <dgm:prSet/>
      <dgm:spPr/>
      <dgm:t>
        <a:bodyPr/>
        <a:lstStyle/>
        <a:p>
          <a:endParaRPr lang="en-IN"/>
        </a:p>
      </dgm:t>
    </dgm:pt>
    <dgm:pt modelId="{ADD15045-56AE-4A6A-82C8-2051388A3B3C}" type="sibTrans" cxnId="{7B56153B-36E3-4AB6-A15E-A0E12B5530C4}">
      <dgm:prSet/>
      <dgm:spPr/>
      <dgm:t>
        <a:bodyPr/>
        <a:lstStyle/>
        <a:p>
          <a:endParaRPr lang="en-IN"/>
        </a:p>
      </dgm:t>
    </dgm:pt>
    <dgm:pt modelId="{85727A2C-8C6E-40F4-97BB-E1067E9247C1}" type="pres">
      <dgm:prSet presAssocID="{B3E8B9DE-00DA-44F5-BA06-6C3135AA21E8}" presName="linear" presStyleCnt="0">
        <dgm:presLayoutVars>
          <dgm:dir/>
          <dgm:animLvl val="lvl"/>
          <dgm:resizeHandles val="exact"/>
        </dgm:presLayoutVars>
      </dgm:prSet>
      <dgm:spPr/>
    </dgm:pt>
    <dgm:pt modelId="{B74DBE0D-8DF2-428C-A17A-9E0FAF494C2C}" type="pres">
      <dgm:prSet presAssocID="{06213060-E5A0-4132-98A4-4BDE15E25EFC}" presName="parentLin" presStyleCnt="0"/>
      <dgm:spPr/>
    </dgm:pt>
    <dgm:pt modelId="{EDBDC266-AD72-48A0-A1F9-599C007E7728}" type="pres">
      <dgm:prSet presAssocID="{06213060-E5A0-4132-98A4-4BDE15E25EFC}" presName="parentLeftMargin" presStyleLbl="node1" presStyleIdx="0" presStyleCnt="3"/>
      <dgm:spPr/>
    </dgm:pt>
    <dgm:pt modelId="{1C42BAC3-C747-4FCF-9120-E45B08CD3DFA}" type="pres">
      <dgm:prSet presAssocID="{06213060-E5A0-4132-98A4-4BDE15E25EFC}" presName="parentText" presStyleLbl="node1" presStyleIdx="0" presStyleCnt="3">
        <dgm:presLayoutVars>
          <dgm:chMax val="0"/>
          <dgm:bulletEnabled val="1"/>
        </dgm:presLayoutVars>
      </dgm:prSet>
      <dgm:spPr/>
    </dgm:pt>
    <dgm:pt modelId="{E97EF3E7-05FA-46FE-BCFB-2A94D7ED33AA}" type="pres">
      <dgm:prSet presAssocID="{06213060-E5A0-4132-98A4-4BDE15E25EFC}" presName="negativeSpace" presStyleCnt="0"/>
      <dgm:spPr/>
    </dgm:pt>
    <dgm:pt modelId="{5EDA4D20-8D5B-492C-B0DF-68AD45DA7D4D}" type="pres">
      <dgm:prSet presAssocID="{06213060-E5A0-4132-98A4-4BDE15E25EFC}" presName="childText" presStyleLbl="conFgAcc1" presStyleIdx="0" presStyleCnt="3">
        <dgm:presLayoutVars>
          <dgm:bulletEnabled val="1"/>
        </dgm:presLayoutVars>
      </dgm:prSet>
      <dgm:spPr/>
    </dgm:pt>
    <dgm:pt modelId="{171EB660-C8C4-4F40-82E0-8FAE09FCB356}" type="pres">
      <dgm:prSet presAssocID="{6C3E96DC-6DC9-4F16-948E-F51EB0CDA04C}" presName="spaceBetweenRectangles" presStyleCnt="0"/>
      <dgm:spPr/>
    </dgm:pt>
    <dgm:pt modelId="{37B61F0C-756F-4130-A518-B8B8616B22CE}" type="pres">
      <dgm:prSet presAssocID="{3DCC26E9-D761-42C7-A696-E04344FF89EC}" presName="parentLin" presStyleCnt="0"/>
      <dgm:spPr/>
    </dgm:pt>
    <dgm:pt modelId="{18CCDB85-4183-4A8A-8298-09180CA1A9E4}" type="pres">
      <dgm:prSet presAssocID="{3DCC26E9-D761-42C7-A696-E04344FF89EC}" presName="parentLeftMargin" presStyleLbl="node1" presStyleIdx="0" presStyleCnt="3"/>
      <dgm:spPr/>
    </dgm:pt>
    <dgm:pt modelId="{34642193-4426-4A2A-B661-CD074FCEE03C}" type="pres">
      <dgm:prSet presAssocID="{3DCC26E9-D761-42C7-A696-E04344FF89EC}" presName="parentText" presStyleLbl="node1" presStyleIdx="1" presStyleCnt="3">
        <dgm:presLayoutVars>
          <dgm:chMax val="0"/>
          <dgm:bulletEnabled val="1"/>
        </dgm:presLayoutVars>
      </dgm:prSet>
      <dgm:spPr/>
    </dgm:pt>
    <dgm:pt modelId="{7C1061E2-49F3-49F4-A5A5-F81EB1C10304}" type="pres">
      <dgm:prSet presAssocID="{3DCC26E9-D761-42C7-A696-E04344FF89EC}" presName="negativeSpace" presStyleCnt="0"/>
      <dgm:spPr/>
    </dgm:pt>
    <dgm:pt modelId="{1CBDE069-5280-425D-8F1F-4334195F69DE}" type="pres">
      <dgm:prSet presAssocID="{3DCC26E9-D761-42C7-A696-E04344FF89EC}" presName="childText" presStyleLbl="conFgAcc1" presStyleIdx="1" presStyleCnt="3">
        <dgm:presLayoutVars>
          <dgm:bulletEnabled val="1"/>
        </dgm:presLayoutVars>
      </dgm:prSet>
      <dgm:spPr/>
    </dgm:pt>
    <dgm:pt modelId="{F33B5047-D090-4ADB-9DAE-821146250120}" type="pres">
      <dgm:prSet presAssocID="{9A86D816-8C32-4683-B3B5-0B6279F2A906}" presName="spaceBetweenRectangles" presStyleCnt="0"/>
      <dgm:spPr/>
    </dgm:pt>
    <dgm:pt modelId="{10C48F7D-3D1C-4C21-9718-DC613479FDDD}" type="pres">
      <dgm:prSet presAssocID="{BFC394D0-E82B-46B9-9A1A-EA63961B9DB7}" presName="parentLin" presStyleCnt="0"/>
      <dgm:spPr/>
    </dgm:pt>
    <dgm:pt modelId="{E54E20E0-6E0D-4112-8BA3-B404FF2B7978}" type="pres">
      <dgm:prSet presAssocID="{BFC394D0-E82B-46B9-9A1A-EA63961B9DB7}" presName="parentLeftMargin" presStyleLbl="node1" presStyleIdx="1" presStyleCnt="3"/>
      <dgm:spPr/>
    </dgm:pt>
    <dgm:pt modelId="{53C57C01-4257-4D49-A077-EBDFC0513013}" type="pres">
      <dgm:prSet presAssocID="{BFC394D0-E82B-46B9-9A1A-EA63961B9DB7}" presName="parentText" presStyleLbl="node1" presStyleIdx="2" presStyleCnt="3">
        <dgm:presLayoutVars>
          <dgm:chMax val="0"/>
          <dgm:bulletEnabled val="1"/>
        </dgm:presLayoutVars>
      </dgm:prSet>
      <dgm:spPr/>
    </dgm:pt>
    <dgm:pt modelId="{2CD075CA-5424-42C5-BFC0-03FD004D5ECD}" type="pres">
      <dgm:prSet presAssocID="{BFC394D0-E82B-46B9-9A1A-EA63961B9DB7}" presName="negativeSpace" presStyleCnt="0"/>
      <dgm:spPr/>
    </dgm:pt>
    <dgm:pt modelId="{059F79F8-CC88-41ED-9ED8-E07F14FDB28D}" type="pres">
      <dgm:prSet presAssocID="{BFC394D0-E82B-46B9-9A1A-EA63961B9DB7}" presName="childText" presStyleLbl="conFgAcc1" presStyleIdx="2" presStyleCnt="3">
        <dgm:presLayoutVars>
          <dgm:bulletEnabled val="1"/>
        </dgm:presLayoutVars>
      </dgm:prSet>
      <dgm:spPr/>
    </dgm:pt>
  </dgm:ptLst>
  <dgm:cxnLst>
    <dgm:cxn modelId="{68554712-4246-4F62-B88F-4A2452869A5A}" type="presOf" srcId="{06213060-E5A0-4132-98A4-4BDE15E25EFC}" destId="{EDBDC266-AD72-48A0-A1F9-599C007E7728}" srcOrd="0" destOrd="0" presId="urn:microsoft.com/office/officeart/2005/8/layout/list1"/>
    <dgm:cxn modelId="{900E0014-7318-4A1E-9852-93C7F3E9B4D9}" type="presOf" srcId="{BFC394D0-E82B-46B9-9A1A-EA63961B9DB7}" destId="{53C57C01-4257-4D49-A077-EBDFC0513013}" srcOrd="1" destOrd="0" presId="urn:microsoft.com/office/officeart/2005/8/layout/list1"/>
    <dgm:cxn modelId="{31046518-F786-453D-814B-14A20D30A2BA}" srcId="{B3E8B9DE-00DA-44F5-BA06-6C3135AA21E8}" destId="{06213060-E5A0-4132-98A4-4BDE15E25EFC}" srcOrd="0" destOrd="0" parTransId="{93C50834-1A54-417E-81C3-1BE4E5633B6B}" sibTransId="{6C3E96DC-6DC9-4F16-948E-F51EB0CDA04C}"/>
    <dgm:cxn modelId="{7B56153B-36E3-4AB6-A15E-A0E12B5530C4}" srcId="{B3E8B9DE-00DA-44F5-BA06-6C3135AA21E8}" destId="{BFC394D0-E82B-46B9-9A1A-EA63961B9DB7}" srcOrd="2" destOrd="0" parTransId="{719C17D8-27A3-463F-9AF9-1BC077A91B54}" sibTransId="{ADD15045-56AE-4A6A-82C8-2051388A3B3C}"/>
    <dgm:cxn modelId="{9242A25D-DD2A-4482-9C10-5036E4591652}" type="presOf" srcId="{B3E8B9DE-00DA-44F5-BA06-6C3135AA21E8}" destId="{85727A2C-8C6E-40F4-97BB-E1067E9247C1}" srcOrd="0" destOrd="0" presId="urn:microsoft.com/office/officeart/2005/8/layout/list1"/>
    <dgm:cxn modelId="{AF6D1C64-0DCF-463E-AE93-939234B7EDAA}" type="presOf" srcId="{BFC394D0-E82B-46B9-9A1A-EA63961B9DB7}" destId="{E54E20E0-6E0D-4112-8BA3-B404FF2B7978}" srcOrd="0" destOrd="0" presId="urn:microsoft.com/office/officeart/2005/8/layout/list1"/>
    <dgm:cxn modelId="{AC6A2193-F61E-479F-A069-C8D8A06E0DD9}" type="presOf" srcId="{3DCC26E9-D761-42C7-A696-E04344FF89EC}" destId="{34642193-4426-4A2A-B661-CD074FCEE03C}" srcOrd="1" destOrd="0" presId="urn:microsoft.com/office/officeart/2005/8/layout/list1"/>
    <dgm:cxn modelId="{44B36AD4-74A6-42E5-8ACA-8EF3E91C15DE}" type="presOf" srcId="{06213060-E5A0-4132-98A4-4BDE15E25EFC}" destId="{1C42BAC3-C747-4FCF-9120-E45B08CD3DFA}" srcOrd="1" destOrd="0" presId="urn:microsoft.com/office/officeart/2005/8/layout/list1"/>
    <dgm:cxn modelId="{916307D9-23FE-484A-BC6E-923701A66C2A}" srcId="{B3E8B9DE-00DA-44F5-BA06-6C3135AA21E8}" destId="{3DCC26E9-D761-42C7-A696-E04344FF89EC}" srcOrd="1" destOrd="0" parTransId="{FD962456-CDB1-4288-A73A-7D8AB88410AB}" sibTransId="{9A86D816-8C32-4683-B3B5-0B6279F2A906}"/>
    <dgm:cxn modelId="{D51A2CF3-EF03-4568-88BE-C33D2823D6CB}" type="presOf" srcId="{3DCC26E9-D761-42C7-A696-E04344FF89EC}" destId="{18CCDB85-4183-4A8A-8298-09180CA1A9E4}" srcOrd="0" destOrd="0" presId="urn:microsoft.com/office/officeart/2005/8/layout/list1"/>
    <dgm:cxn modelId="{1B180713-3A2A-412D-A94B-CF1FBD544219}" type="presParOf" srcId="{85727A2C-8C6E-40F4-97BB-E1067E9247C1}" destId="{B74DBE0D-8DF2-428C-A17A-9E0FAF494C2C}" srcOrd="0" destOrd="0" presId="urn:microsoft.com/office/officeart/2005/8/layout/list1"/>
    <dgm:cxn modelId="{C45C672A-9AB7-45C6-8B8D-F10B0A8FF1FF}" type="presParOf" srcId="{B74DBE0D-8DF2-428C-A17A-9E0FAF494C2C}" destId="{EDBDC266-AD72-48A0-A1F9-599C007E7728}" srcOrd="0" destOrd="0" presId="urn:microsoft.com/office/officeart/2005/8/layout/list1"/>
    <dgm:cxn modelId="{BE0815BE-FDB3-4E61-9686-0519D4DDCFD6}" type="presParOf" srcId="{B74DBE0D-8DF2-428C-A17A-9E0FAF494C2C}" destId="{1C42BAC3-C747-4FCF-9120-E45B08CD3DFA}" srcOrd="1" destOrd="0" presId="urn:microsoft.com/office/officeart/2005/8/layout/list1"/>
    <dgm:cxn modelId="{EF6B5FF9-9AFD-46A9-A250-541A97F883B0}" type="presParOf" srcId="{85727A2C-8C6E-40F4-97BB-E1067E9247C1}" destId="{E97EF3E7-05FA-46FE-BCFB-2A94D7ED33AA}" srcOrd="1" destOrd="0" presId="urn:microsoft.com/office/officeart/2005/8/layout/list1"/>
    <dgm:cxn modelId="{5B97C29E-4699-407B-ABB0-13D4F259ADD6}" type="presParOf" srcId="{85727A2C-8C6E-40F4-97BB-E1067E9247C1}" destId="{5EDA4D20-8D5B-492C-B0DF-68AD45DA7D4D}" srcOrd="2" destOrd="0" presId="urn:microsoft.com/office/officeart/2005/8/layout/list1"/>
    <dgm:cxn modelId="{A8A3193E-57AE-4118-B517-DC4BB3C3BE39}" type="presParOf" srcId="{85727A2C-8C6E-40F4-97BB-E1067E9247C1}" destId="{171EB660-C8C4-4F40-82E0-8FAE09FCB356}" srcOrd="3" destOrd="0" presId="urn:microsoft.com/office/officeart/2005/8/layout/list1"/>
    <dgm:cxn modelId="{0D6BD3CC-99A9-4516-8B83-9B3AB6FE2E6E}" type="presParOf" srcId="{85727A2C-8C6E-40F4-97BB-E1067E9247C1}" destId="{37B61F0C-756F-4130-A518-B8B8616B22CE}" srcOrd="4" destOrd="0" presId="urn:microsoft.com/office/officeart/2005/8/layout/list1"/>
    <dgm:cxn modelId="{74160EC3-A7B0-4B93-B378-27793D11FDB4}" type="presParOf" srcId="{37B61F0C-756F-4130-A518-B8B8616B22CE}" destId="{18CCDB85-4183-4A8A-8298-09180CA1A9E4}" srcOrd="0" destOrd="0" presId="urn:microsoft.com/office/officeart/2005/8/layout/list1"/>
    <dgm:cxn modelId="{264D4945-1B3E-483B-AB04-C251ACA8FE8D}" type="presParOf" srcId="{37B61F0C-756F-4130-A518-B8B8616B22CE}" destId="{34642193-4426-4A2A-B661-CD074FCEE03C}" srcOrd="1" destOrd="0" presId="urn:microsoft.com/office/officeart/2005/8/layout/list1"/>
    <dgm:cxn modelId="{4384558B-D6FD-445D-84CD-D964342E742C}" type="presParOf" srcId="{85727A2C-8C6E-40F4-97BB-E1067E9247C1}" destId="{7C1061E2-49F3-49F4-A5A5-F81EB1C10304}" srcOrd="5" destOrd="0" presId="urn:microsoft.com/office/officeart/2005/8/layout/list1"/>
    <dgm:cxn modelId="{BFBA1B6D-6017-4A0E-A2A2-2F855E5790EE}" type="presParOf" srcId="{85727A2C-8C6E-40F4-97BB-E1067E9247C1}" destId="{1CBDE069-5280-425D-8F1F-4334195F69DE}" srcOrd="6" destOrd="0" presId="urn:microsoft.com/office/officeart/2005/8/layout/list1"/>
    <dgm:cxn modelId="{C129AFF9-7C34-4008-B51E-68E0AA337120}" type="presParOf" srcId="{85727A2C-8C6E-40F4-97BB-E1067E9247C1}" destId="{F33B5047-D090-4ADB-9DAE-821146250120}" srcOrd="7" destOrd="0" presId="urn:microsoft.com/office/officeart/2005/8/layout/list1"/>
    <dgm:cxn modelId="{60D34B9E-832A-4762-AECB-C984EB0B0FC5}" type="presParOf" srcId="{85727A2C-8C6E-40F4-97BB-E1067E9247C1}" destId="{10C48F7D-3D1C-4C21-9718-DC613479FDDD}" srcOrd="8" destOrd="0" presId="urn:microsoft.com/office/officeart/2005/8/layout/list1"/>
    <dgm:cxn modelId="{32191BD3-2257-4530-BFCD-EAA86DDDCDE6}" type="presParOf" srcId="{10C48F7D-3D1C-4C21-9718-DC613479FDDD}" destId="{E54E20E0-6E0D-4112-8BA3-B404FF2B7978}" srcOrd="0" destOrd="0" presId="urn:microsoft.com/office/officeart/2005/8/layout/list1"/>
    <dgm:cxn modelId="{D048BB97-22CD-40A3-84EE-7E083D796042}" type="presParOf" srcId="{10C48F7D-3D1C-4C21-9718-DC613479FDDD}" destId="{53C57C01-4257-4D49-A077-EBDFC0513013}" srcOrd="1" destOrd="0" presId="urn:microsoft.com/office/officeart/2005/8/layout/list1"/>
    <dgm:cxn modelId="{D118652B-5DEE-4742-A7C3-D4491035E589}" type="presParOf" srcId="{85727A2C-8C6E-40F4-97BB-E1067E9247C1}" destId="{2CD075CA-5424-42C5-BFC0-03FD004D5ECD}" srcOrd="9" destOrd="0" presId="urn:microsoft.com/office/officeart/2005/8/layout/list1"/>
    <dgm:cxn modelId="{5CECBDA5-99A5-4CA7-AB58-92FE817D5B9D}" type="presParOf" srcId="{85727A2C-8C6E-40F4-97BB-E1067E9247C1}" destId="{059F79F8-CC88-41ED-9ED8-E07F14FDB28D}"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05BD0B-D6E1-4B80-A5AA-E688024F8079}" type="doc">
      <dgm:prSet loTypeId="urn:microsoft.com/office/officeart/2005/8/layout/radial4" loCatId="relationship" qsTypeId="urn:microsoft.com/office/officeart/2005/8/quickstyle/simple1" qsCatId="simple" csTypeId="urn:microsoft.com/office/officeart/2005/8/colors/colorful2" csCatId="colorful" phldr="1"/>
      <dgm:spPr>
        <a:scene3d>
          <a:camera prst="orthographicFront">
            <a:rot lat="0" lon="0" rev="0"/>
          </a:camera>
          <a:lightRig rig="contrasting" dir="t">
            <a:rot lat="0" lon="0" rev="1500000"/>
          </a:lightRig>
        </a:scene3d>
      </dgm:spPr>
      <dgm:t>
        <a:bodyPr/>
        <a:lstStyle/>
        <a:p>
          <a:endParaRPr lang="en-IN"/>
        </a:p>
      </dgm:t>
    </dgm:pt>
    <dgm:pt modelId="{137DFB23-7FEF-4C65-8A3A-7123307120DA}">
      <dgm:prSet phldrT="[Text]"/>
      <dgm:spPr>
        <a:scene3d>
          <a:camera prst="orthographicFront">
            <a:rot lat="0" lon="0" rev="0"/>
          </a:camera>
          <a:lightRig rig="contrasting" dir="t">
            <a:rot lat="0" lon="0" rev="1500000"/>
          </a:lightRig>
        </a:scene3d>
        <a:sp3d prstMaterial="metal">
          <a:bevelT w="88900" h="88900"/>
        </a:sp3d>
      </dgm:spPr>
      <dgm:t>
        <a:bodyPr/>
        <a:lstStyle/>
        <a:p>
          <a:r>
            <a:rPr lang="en-US" b="1" dirty="0"/>
            <a:t>Very Important</a:t>
          </a:r>
          <a:endParaRPr lang="en-IN" b="1" dirty="0"/>
        </a:p>
      </dgm:t>
    </dgm:pt>
    <dgm:pt modelId="{6E6E81D6-5F9F-47FF-BE48-8B4824F47448}" type="parTrans" cxnId="{1C61820F-8A28-4ED4-8A70-3F4C51DEB135}">
      <dgm:prSet/>
      <dgm:spPr/>
      <dgm:t>
        <a:bodyPr/>
        <a:lstStyle/>
        <a:p>
          <a:endParaRPr lang="en-IN"/>
        </a:p>
      </dgm:t>
    </dgm:pt>
    <dgm:pt modelId="{4E8A34CE-2A27-4D89-85F7-8D620AF4FFDB}" type="sibTrans" cxnId="{1C61820F-8A28-4ED4-8A70-3F4C51DEB135}">
      <dgm:prSet/>
      <dgm:spPr/>
      <dgm:t>
        <a:bodyPr/>
        <a:lstStyle/>
        <a:p>
          <a:endParaRPr lang="en-IN"/>
        </a:p>
      </dgm:t>
    </dgm:pt>
    <dgm:pt modelId="{4B114CAA-BED2-4B3B-A0DA-D9C6A3909481}">
      <dgm:prSet phldrT="[Text]"/>
      <dgm:spPr>
        <a:scene3d>
          <a:camera prst="orthographicFront">
            <a:rot lat="0" lon="0" rev="0"/>
          </a:camera>
          <a:lightRig rig="contrasting" dir="t">
            <a:rot lat="0" lon="0" rev="1500000"/>
          </a:lightRig>
        </a:scene3d>
        <a:sp3d prstMaterial="metal">
          <a:bevelT w="88900" h="88900"/>
        </a:sp3d>
      </dgm:spPr>
      <dgm:t>
        <a:bodyPr/>
        <a:lstStyle/>
        <a:p>
          <a:r>
            <a:rPr lang="en-US" dirty="0"/>
            <a:t>Calculate</a:t>
          </a:r>
          <a:endParaRPr lang="en-IN" dirty="0"/>
        </a:p>
      </dgm:t>
    </dgm:pt>
    <dgm:pt modelId="{E5296828-BC02-4EB0-898B-AD634747106F}" type="parTrans" cxnId="{F25F02E8-87AF-4AD3-A8B2-C79348D3AF3F}">
      <dgm:prSet/>
      <dgm:spPr>
        <a:scene3d>
          <a:camera prst="orthographicFront">
            <a:rot lat="0" lon="0" rev="0"/>
          </a:camera>
          <a:lightRig rig="contrasting" dir="t">
            <a:rot lat="0" lon="0" rev="1500000"/>
          </a:lightRig>
        </a:scene3d>
        <a:sp3d prstMaterial="metal">
          <a:bevelT w="88900" h="88900"/>
        </a:sp3d>
      </dgm:spPr>
      <dgm:t>
        <a:bodyPr/>
        <a:lstStyle/>
        <a:p>
          <a:endParaRPr lang="en-IN"/>
        </a:p>
      </dgm:t>
    </dgm:pt>
    <dgm:pt modelId="{66EA57F2-6CB2-49F3-A3D2-77FA1848A9F3}" type="sibTrans" cxnId="{F25F02E8-87AF-4AD3-A8B2-C79348D3AF3F}">
      <dgm:prSet/>
      <dgm:spPr/>
      <dgm:t>
        <a:bodyPr/>
        <a:lstStyle/>
        <a:p>
          <a:endParaRPr lang="en-IN"/>
        </a:p>
      </dgm:t>
    </dgm:pt>
    <dgm:pt modelId="{C8DB041D-D604-4830-848E-B6FC64803F30}">
      <dgm:prSet phldrT="[Text]"/>
      <dgm:spPr>
        <a:scene3d>
          <a:camera prst="orthographicFront">
            <a:rot lat="0" lon="0" rev="0"/>
          </a:camera>
          <a:lightRig rig="contrasting" dir="t">
            <a:rot lat="0" lon="0" rev="1500000"/>
          </a:lightRig>
        </a:scene3d>
        <a:sp3d prstMaterial="metal">
          <a:bevelT w="88900" h="88900"/>
        </a:sp3d>
      </dgm:spPr>
      <dgm:t>
        <a:bodyPr/>
        <a:lstStyle/>
        <a:p>
          <a:r>
            <a:rPr lang="en-US" dirty="0"/>
            <a:t>Related</a:t>
          </a:r>
          <a:endParaRPr lang="en-IN" dirty="0"/>
        </a:p>
      </dgm:t>
    </dgm:pt>
    <dgm:pt modelId="{C1CACF7F-039C-48AC-A221-D599B6CAB413}" type="parTrans" cxnId="{1A0B0C55-4E72-422B-AA40-CBEEEBB9119F}">
      <dgm:prSet/>
      <dgm:spPr>
        <a:scene3d>
          <a:camera prst="orthographicFront">
            <a:rot lat="0" lon="0" rev="0"/>
          </a:camera>
          <a:lightRig rig="contrasting" dir="t">
            <a:rot lat="0" lon="0" rev="1500000"/>
          </a:lightRig>
        </a:scene3d>
        <a:sp3d prstMaterial="metal">
          <a:bevelT w="88900" h="88900"/>
        </a:sp3d>
      </dgm:spPr>
      <dgm:t>
        <a:bodyPr/>
        <a:lstStyle/>
        <a:p>
          <a:endParaRPr lang="en-IN"/>
        </a:p>
      </dgm:t>
    </dgm:pt>
    <dgm:pt modelId="{8ADCE4EC-F2D8-4805-BBCC-6ECD86B01300}" type="sibTrans" cxnId="{1A0B0C55-4E72-422B-AA40-CBEEEBB9119F}">
      <dgm:prSet/>
      <dgm:spPr/>
      <dgm:t>
        <a:bodyPr/>
        <a:lstStyle/>
        <a:p>
          <a:endParaRPr lang="en-IN"/>
        </a:p>
      </dgm:t>
    </dgm:pt>
    <dgm:pt modelId="{75270FF8-CA25-4CEE-944F-D8E5CF6B056D}">
      <dgm:prSet phldrT="[Text]"/>
      <dgm:spPr>
        <a:scene3d>
          <a:camera prst="orthographicFront">
            <a:rot lat="0" lon="0" rev="0"/>
          </a:camera>
          <a:lightRig rig="contrasting" dir="t">
            <a:rot lat="0" lon="0" rev="1500000"/>
          </a:lightRig>
        </a:scene3d>
        <a:sp3d prstMaterial="metal">
          <a:bevelT w="88900" h="88900"/>
        </a:sp3d>
      </dgm:spPr>
      <dgm:t>
        <a:bodyPr/>
        <a:lstStyle/>
        <a:p>
          <a:r>
            <a:rPr lang="en-US" dirty="0"/>
            <a:t>All</a:t>
          </a:r>
          <a:endParaRPr lang="en-IN" dirty="0"/>
        </a:p>
      </dgm:t>
    </dgm:pt>
    <dgm:pt modelId="{B1531879-5C8A-4F00-BB3A-B54DCD12C06D}" type="parTrans" cxnId="{DF4225BA-0133-4623-A262-444234A99883}">
      <dgm:prSet/>
      <dgm:spPr>
        <a:scene3d>
          <a:camera prst="orthographicFront">
            <a:rot lat="0" lon="0" rev="0"/>
          </a:camera>
          <a:lightRig rig="contrasting" dir="t">
            <a:rot lat="0" lon="0" rev="1500000"/>
          </a:lightRig>
        </a:scene3d>
        <a:sp3d prstMaterial="metal">
          <a:bevelT w="88900" h="88900"/>
        </a:sp3d>
      </dgm:spPr>
      <dgm:t>
        <a:bodyPr/>
        <a:lstStyle/>
        <a:p>
          <a:endParaRPr lang="en-IN"/>
        </a:p>
      </dgm:t>
    </dgm:pt>
    <dgm:pt modelId="{321DA05F-6307-45AD-96B2-E7B73A84EACD}" type="sibTrans" cxnId="{DF4225BA-0133-4623-A262-444234A99883}">
      <dgm:prSet/>
      <dgm:spPr/>
      <dgm:t>
        <a:bodyPr/>
        <a:lstStyle/>
        <a:p>
          <a:endParaRPr lang="en-IN"/>
        </a:p>
      </dgm:t>
    </dgm:pt>
    <dgm:pt modelId="{87225B0B-DAD5-4E3A-AD14-D439863760B2}" type="pres">
      <dgm:prSet presAssocID="{0605BD0B-D6E1-4B80-A5AA-E688024F8079}" presName="cycle" presStyleCnt="0">
        <dgm:presLayoutVars>
          <dgm:chMax val="1"/>
          <dgm:dir/>
          <dgm:animLvl val="ctr"/>
          <dgm:resizeHandles val="exact"/>
        </dgm:presLayoutVars>
      </dgm:prSet>
      <dgm:spPr/>
    </dgm:pt>
    <dgm:pt modelId="{0FE40273-3500-4B13-8735-0E984100D4B7}" type="pres">
      <dgm:prSet presAssocID="{137DFB23-7FEF-4C65-8A3A-7123307120DA}" presName="centerShape" presStyleLbl="node0" presStyleIdx="0" presStyleCnt="1"/>
      <dgm:spPr/>
    </dgm:pt>
    <dgm:pt modelId="{BB0F3FFA-CACC-4819-9616-2A4C0127F139}" type="pres">
      <dgm:prSet presAssocID="{E5296828-BC02-4EB0-898B-AD634747106F}" presName="parTrans" presStyleLbl="bgSibTrans2D1" presStyleIdx="0" presStyleCnt="3"/>
      <dgm:spPr/>
    </dgm:pt>
    <dgm:pt modelId="{B8ED6648-C9F8-4383-8310-BE4E4CB776F2}" type="pres">
      <dgm:prSet presAssocID="{4B114CAA-BED2-4B3B-A0DA-D9C6A3909481}" presName="node" presStyleLbl="node1" presStyleIdx="0" presStyleCnt="3">
        <dgm:presLayoutVars>
          <dgm:bulletEnabled val="1"/>
        </dgm:presLayoutVars>
      </dgm:prSet>
      <dgm:spPr/>
    </dgm:pt>
    <dgm:pt modelId="{BF24E9A9-9F73-4D02-A2B8-D08DBF261F34}" type="pres">
      <dgm:prSet presAssocID="{C1CACF7F-039C-48AC-A221-D599B6CAB413}" presName="parTrans" presStyleLbl="bgSibTrans2D1" presStyleIdx="1" presStyleCnt="3"/>
      <dgm:spPr/>
    </dgm:pt>
    <dgm:pt modelId="{89D3899E-D19F-497C-AD84-E2529F14DC5B}" type="pres">
      <dgm:prSet presAssocID="{C8DB041D-D604-4830-848E-B6FC64803F30}" presName="node" presStyleLbl="node1" presStyleIdx="1" presStyleCnt="3">
        <dgm:presLayoutVars>
          <dgm:bulletEnabled val="1"/>
        </dgm:presLayoutVars>
      </dgm:prSet>
      <dgm:spPr/>
    </dgm:pt>
    <dgm:pt modelId="{C7CE98AF-A294-48E2-93BA-D79BD49A35E8}" type="pres">
      <dgm:prSet presAssocID="{B1531879-5C8A-4F00-BB3A-B54DCD12C06D}" presName="parTrans" presStyleLbl="bgSibTrans2D1" presStyleIdx="2" presStyleCnt="3"/>
      <dgm:spPr/>
    </dgm:pt>
    <dgm:pt modelId="{675EB89D-3628-4735-8E12-B0CC2F34D0A4}" type="pres">
      <dgm:prSet presAssocID="{75270FF8-CA25-4CEE-944F-D8E5CF6B056D}" presName="node" presStyleLbl="node1" presStyleIdx="2" presStyleCnt="3">
        <dgm:presLayoutVars>
          <dgm:bulletEnabled val="1"/>
        </dgm:presLayoutVars>
      </dgm:prSet>
      <dgm:spPr/>
    </dgm:pt>
  </dgm:ptLst>
  <dgm:cxnLst>
    <dgm:cxn modelId="{86124209-12C3-4723-B743-507158188CE6}" type="presOf" srcId="{4B114CAA-BED2-4B3B-A0DA-D9C6A3909481}" destId="{B8ED6648-C9F8-4383-8310-BE4E4CB776F2}" srcOrd="0" destOrd="0" presId="urn:microsoft.com/office/officeart/2005/8/layout/radial4"/>
    <dgm:cxn modelId="{1C61820F-8A28-4ED4-8A70-3F4C51DEB135}" srcId="{0605BD0B-D6E1-4B80-A5AA-E688024F8079}" destId="{137DFB23-7FEF-4C65-8A3A-7123307120DA}" srcOrd="0" destOrd="0" parTransId="{6E6E81D6-5F9F-47FF-BE48-8B4824F47448}" sibTransId="{4E8A34CE-2A27-4D89-85F7-8D620AF4FFDB}"/>
    <dgm:cxn modelId="{F5FCA111-0FA3-4EE8-8CED-8BF07F50E88E}" type="presOf" srcId="{75270FF8-CA25-4CEE-944F-D8E5CF6B056D}" destId="{675EB89D-3628-4735-8E12-B0CC2F34D0A4}" srcOrd="0" destOrd="0" presId="urn:microsoft.com/office/officeart/2005/8/layout/radial4"/>
    <dgm:cxn modelId="{8D937C1A-92AE-48CA-92C5-C437EE2004CB}" type="presOf" srcId="{B1531879-5C8A-4F00-BB3A-B54DCD12C06D}" destId="{C7CE98AF-A294-48E2-93BA-D79BD49A35E8}" srcOrd="0" destOrd="0" presId="urn:microsoft.com/office/officeart/2005/8/layout/radial4"/>
    <dgm:cxn modelId="{1A0B0C55-4E72-422B-AA40-CBEEEBB9119F}" srcId="{137DFB23-7FEF-4C65-8A3A-7123307120DA}" destId="{C8DB041D-D604-4830-848E-B6FC64803F30}" srcOrd="1" destOrd="0" parTransId="{C1CACF7F-039C-48AC-A221-D599B6CAB413}" sibTransId="{8ADCE4EC-F2D8-4805-BBCC-6ECD86B01300}"/>
    <dgm:cxn modelId="{EEFEAC56-7E9A-4F95-896B-6A8F1547335A}" type="presOf" srcId="{C1CACF7F-039C-48AC-A221-D599B6CAB413}" destId="{BF24E9A9-9F73-4D02-A2B8-D08DBF261F34}" srcOrd="0" destOrd="0" presId="urn:microsoft.com/office/officeart/2005/8/layout/radial4"/>
    <dgm:cxn modelId="{927E6989-6469-428B-8467-106C355C975E}" type="presOf" srcId="{0605BD0B-D6E1-4B80-A5AA-E688024F8079}" destId="{87225B0B-DAD5-4E3A-AD14-D439863760B2}" srcOrd="0" destOrd="0" presId="urn:microsoft.com/office/officeart/2005/8/layout/radial4"/>
    <dgm:cxn modelId="{8A8A988A-AE60-4BDF-B3DC-D6B102C14D37}" type="presOf" srcId="{137DFB23-7FEF-4C65-8A3A-7123307120DA}" destId="{0FE40273-3500-4B13-8735-0E984100D4B7}" srcOrd="0" destOrd="0" presId="urn:microsoft.com/office/officeart/2005/8/layout/radial4"/>
    <dgm:cxn modelId="{E8172892-AA83-405C-98BD-803E3A1FB2C6}" type="presOf" srcId="{C8DB041D-D604-4830-848E-B6FC64803F30}" destId="{89D3899E-D19F-497C-AD84-E2529F14DC5B}" srcOrd="0" destOrd="0" presId="urn:microsoft.com/office/officeart/2005/8/layout/radial4"/>
    <dgm:cxn modelId="{DF4225BA-0133-4623-A262-444234A99883}" srcId="{137DFB23-7FEF-4C65-8A3A-7123307120DA}" destId="{75270FF8-CA25-4CEE-944F-D8E5CF6B056D}" srcOrd="2" destOrd="0" parTransId="{B1531879-5C8A-4F00-BB3A-B54DCD12C06D}" sibTransId="{321DA05F-6307-45AD-96B2-E7B73A84EACD}"/>
    <dgm:cxn modelId="{F25F02E8-87AF-4AD3-A8B2-C79348D3AF3F}" srcId="{137DFB23-7FEF-4C65-8A3A-7123307120DA}" destId="{4B114CAA-BED2-4B3B-A0DA-D9C6A3909481}" srcOrd="0" destOrd="0" parTransId="{E5296828-BC02-4EB0-898B-AD634747106F}" sibTransId="{66EA57F2-6CB2-49F3-A3D2-77FA1848A9F3}"/>
    <dgm:cxn modelId="{7ADC5EEE-E19C-4F81-89C2-BBBB18721D03}" type="presOf" srcId="{E5296828-BC02-4EB0-898B-AD634747106F}" destId="{BB0F3FFA-CACC-4819-9616-2A4C0127F139}" srcOrd="0" destOrd="0" presId="urn:microsoft.com/office/officeart/2005/8/layout/radial4"/>
    <dgm:cxn modelId="{2507D3C8-DF3C-46F0-BCD5-26B332B68D64}" type="presParOf" srcId="{87225B0B-DAD5-4E3A-AD14-D439863760B2}" destId="{0FE40273-3500-4B13-8735-0E984100D4B7}" srcOrd="0" destOrd="0" presId="urn:microsoft.com/office/officeart/2005/8/layout/radial4"/>
    <dgm:cxn modelId="{6C33C1DA-676A-4C92-A656-B86778F98129}" type="presParOf" srcId="{87225B0B-DAD5-4E3A-AD14-D439863760B2}" destId="{BB0F3FFA-CACC-4819-9616-2A4C0127F139}" srcOrd="1" destOrd="0" presId="urn:microsoft.com/office/officeart/2005/8/layout/radial4"/>
    <dgm:cxn modelId="{1B5A013B-7517-4DFA-BC24-85DAF0908FDC}" type="presParOf" srcId="{87225B0B-DAD5-4E3A-AD14-D439863760B2}" destId="{B8ED6648-C9F8-4383-8310-BE4E4CB776F2}" srcOrd="2" destOrd="0" presId="urn:microsoft.com/office/officeart/2005/8/layout/radial4"/>
    <dgm:cxn modelId="{713850A3-AFBB-477B-8C05-7A876706E6F8}" type="presParOf" srcId="{87225B0B-DAD5-4E3A-AD14-D439863760B2}" destId="{BF24E9A9-9F73-4D02-A2B8-D08DBF261F34}" srcOrd="3" destOrd="0" presId="urn:microsoft.com/office/officeart/2005/8/layout/radial4"/>
    <dgm:cxn modelId="{E7EE3EB7-6FE0-469D-9BD1-F3D73F6C5A0C}" type="presParOf" srcId="{87225B0B-DAD5-4E3A-AD14-D439863760B2}" destId="{89D3899E-D19F-497C-AD84-E2529F14DC5B}" srcOrd="4" destOrd="0" presId="urn:microsoft.com/office/officeart/2005/8/layout/radial4"/>
    <dgm:cxn modelId="{A469568D-9874-4722-BE8F-7EEEBB25E9D5}" type="presParOf" srcId="{87225B0B-DAD5-4E3A-AD14-D439863760B2}" destId="{C7CE98AF-A294-48E2-93BA-D79BD49A35E8}" srcOrd="5" destOrd="0" presId="urn:microsoft.com/office/officeart/2005/8/layout/radial4"/>
    <dgm:cxn modelId="{5C4F3D56-F09F-4287-9709-84E592232035}" type="presParOf" srcId="{87225B0B-DAD5-4E3A-AD14-D439863760B2}" destId="{675EB89D-3628-4735-8E12-B0CC2F34D0A4}"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00FB2-69DF-49B0-AA2E-297CDDA6503F}">
      <dsp:nvSpPr>
        <dsp:cNvPr id="0" name=""/>
        <dsp:cNvSpPr/>
      </dsp:nvSpPr>
      <dsp:spPr>
        <a:xfrm>
          <a:off x="916" y="0"/>
          <a:ext cx="2334650" cy="2048247"/>
        </a:xfrm>
        <a:prstGeom prst="roundRect">
          <a:avLst>
            <a:gd name="adj" fmla="val 5000"/>
          </a:avLst>
        </a:prstGeom>
        <a:solidFill>
          <a:srgbClr val="EF9D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dirty="0"/>
            <a:t>Front end</a:t>
          </a:r>
          <a:endParaRPr lang="en-IN" sz="2600" kern="1200" dirty="0"/>
        </a:p>
      </dsp:txBody>
      <dsp:txXfrm rot="16200000">
        <a:off x="-605399" y="606316"/>
        <a:ext cx="1679562" cy="466930"/>
      </dsp:txXfrm>
    </dsp:sp>
    <dsp:sp modelId="{BADAC42A-1A94-4ACE-A33A-FB882560F550}">
      <dsp:nvSpPr>
        <dsp:cNvPr id="0" name=""/>
        <dsp:cNvSpPr/>
      </dsp:nvSpPr>
      <dsp:spPr>
        <a:xfrm>
          <a:off x="467846" y="0"/>
          <a:ext cx="1739314" cy="204824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Data, Model and Report</a:t>
          </a:r>
        </a:p>
        <a:p>
          <a:pPr marL="0" lvl="0" indent="0" algn="l" defTabSz="1333500">
            <a:lnSpc>
              <a:spcPct val="90000"/>
            </a:lnSpc>
            <a:spcBef>
              <a:spcPct val="0"/>
            </a:spcBef>
            <a:spcAft>
              <a:spcPct val="35000"/>
            </a:spcAft>
            <a:buNone/>
          </a:pPr>
          <a:r>
            <a:rPr lang="en-US" sz="3000" b="1" kern="1200" dirty="0">
              <a:solidFill>
                <a:schemeClr val="accent1">
                  <a:lumMod val="50000"/>
                </a:schemeClr>
              </a:solidFill>
            </a:rPr>
            <a:t>DAX</a:t>
          </a:r>
          <a:endParaRPr lang="en-IN" sz="3000" b="1" kern="1200" dirty="0">
            <a:solidFill>
              <a:schemeClr val="accent1">
                <a:lumMod val="50000"/>
              </a:schemeClr>
            </a:solidFill>
          </a:endParaRPr>
        </a:p>
      </dsp:txBody>
      <dsp:txXfrm>
        <a:off x="467846" y="0"/>
        <a:ext cx="1739314" cy="2048247"/>
      </dsp:txXfrm>
    </dsp:sp>
    <dsp:sp modelId="{F62E9339-2E5E-45AF-BCF8-D31565D0EBAC}">
      <dsp:nvSpPr>
        <dsp:cNvPr id="0" name=""/>
        <dsp:cNvSpPr/>
      </dsp:nvSpPr>
      <dsp:spPr>
        <a:xfrm>
          <a:off x="2417280" y="0"/>
          <a:ext cx="2334650" cy="2048247"/>
        </a:xfrm>
        <a:prstGeom prst="roundRect">
          <a:avLst>
            <a:gd name="adj" fmla="val 5000"/>
          </a:avLst>
        </a:prstGeom>
        <a:solidFill>
          <a:srgbClr val="FFDD5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dirty="0"/>
            <a:t>Back end</a:t>
          </a:r>
          <a:endParaRPr lang="en-IN" sz="2600" kern="1200" dirty="0"/>
        </a:p>
      </dsp:txBody>
      <dsp:txXfrm rot="16200000">
        <a:off x="1810964" y="606316"/>
        <a:ext cx="1679562" cy="466930"/>
      </dsp:txXfrm>
    </dsp:sp>
    <dsp:sp modelId="{3034EF38-232A-408A-B933-B4A627950D84}">
      <dsp:nvSpPr>
        <dsp:cNvPr id="0" name=""/>
        <dsp:cNvSpPr/>
      </dsp:nvSpPr>
      <dsp:spPr>
        <a:xfrm rot="5400000">
          <a:off x="2278396" y="1581401"/>
          <a:ext cx="301114" cy="35019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650D620-B7BE-4065-B339-6D22144F2B19}">
      <dsp:nvSpPr>
        <dsp:cNvPr id="0" name=""/>
        <dsp:cNvSpPr/>
      </dsp:nvSpPr>
      <dsp:spPr>
        <a:xfrm>
          <a:off x="2884210" y="0"/>
          <a:ext cx="1739314" cy="204824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Power Query</a:t>
          </a:r>
          <a:endParaRPr lang="en-IN" sz="3000" kern="1200" dirty="0"/>
        </a:p>
      </dsp:txBody>
      <dsp:txXfrm>
        <a:off x="2884210" y="0"/>
        <a:ext cx="1739314" cy="2048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A4D20-8D5B-492C-B0DF-68AD45DA7D4D}">
      <dsp:nvSpPr>
        <dsp:cNvPr id="0" name=""/>
        <dsp:cNvSpPr/>
      </dsp:nvSpPr>
      <dsp:spPr>
        <a:xfrm>
          <a:off x="0" y="878424"/>
          <a:ext cx="4426552" cy="529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42BAC3-C747-4FCF-9120-E45B08CD3DFA}">
      <dsp:nvSpPr>
        <dsp:cNvPr id="0" name=""/>
        <dsp:cNvSpPr/>
      </dsp:nvSpPr>
      <dsp:spPr>
        <a:xfrm>
          <a:off x="221327" y="568464"/>
          <a:ext cx="3098586" cy="6199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19" tIns="0" rIns="117119" bIns="0" numCol="1" spcCol="1270" anchor="ctr" anchorCtr="0">
          <a:noAutofit/>
        </a:bodyPr>
        <a:lstStyle/>
        <a:p>
          <a:pPr marL="0" lvl="0" indent="0" algn="l" defTabSz="933450">
            <a:lnSpc>
              <a:spcPct val="90000"/>
            </a:lnSpc>
            <a:spcBef>
              <a:spcPct val="0"/>
            </a:spcBef>
            <a:spcAft>
              <a:spcPct val="35000"/>
            </a:spcAft>
            <a:buNone/>
          </a:pPr>
          <a:r>
            <a:rPr lang="en-US" sz="2100" kern="1200" dirty="0"/>
            <a:t>Unpivot</a:t>
          </a:r>
          <a:endParaRPr lang="en-IN" sz="2100" kern="1200" dirty="0"/>
        </a:p>
      </dsp:txBody>
      <dsp:txXfrm>
        <a:off x="251589" y="598726"/>
        <a:ext cx="3038062" cy="559396"/>
      </dsp:txXfrm>
    </dsp:sp>
    <dsp:sp modelId="{1CBDE069-5280-425D-8F1F-4334195F69DE}">
      <dsp:nvSpPr>
        <dsp:cNvPr id="0" name=""/>
        <dsp:cNvSpPr/>
      </dsp:nvSpPr>
      <dsp:spPr>
        <a:xfrm>
          <a:off x="0" y="1830985"/>
          <a:ext cx="4426552" cy="529200"/>
        </a:xfrm>
        <a:prstGeom prst="rect">
          <a:avLst/>
        </a:prstGeom>
        <a:solidFill>
          <a:schemeClr val="lt1">
            <a:alpha val="90000"/>
            <a:hueOff val="0"/>
            <a:satOff val="0"/>
            <a:lumOff val="0"/>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642193-4426-4A2A-B661-CD074FCEE03C}">
      <dsp:nvSpPr>
        <dsp:cNvPr id="0" name=""/>
        <dsp:cNvSpPr/>
      </dsp:nvSpPr>
      <dsp:spPr>
        <a:xfrm>
          <a:off x="221327" y="1521024"/>
          <a:ext cx="3098586" cy="61992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19" tIns="0" rIns="117119" bIns="0" numCol="1" spcCol="1270" anchor="ctr" anchorCtr="0">
          <a:noAutofit/>
        </a:bodyPr>
        <a:lstStyle/>
        <a:p>
          <a:pPr marL="0" lvl="0" indent="0" algn="l" defTabSz="933450">
            <a:lnSpc>
              <a:spcPct val="90000"/>
            </a:lnSpc>
            <a:spcBef>
              <a:spcPct val="0"/>
            </a:spcBef>
            <a:spcAft>
              <a:spcPct val="35000"/>
            </a:spcAft>
            <a:buNone/>
          </a:pPr>
          <a:r>
            <a:rPr lang="en-US" sz="2100" kern="1200" dirty="0"/>
            <a:t>Split Data into rows</a:t>
          </a:r>
          <a:endParaRPr lang="en-IN" sz="2100" kern="1200" dirty="0"/>
        </a:p>
      </dsp:txBody>
      <dsp:txXfrm>
        <a:off x="251589" y="1551286"/>
        <a:ext cx="3038062" cy="559396"/>
      </dsp:txXfrm>
    </dsp:sp>
    <dsp:sp modelId="{059F79F8-CC88-41ED-9ED8-E07F14FDB28D}">
      <dsp:nvSpPr>
        <dsp:cNvPr id="0" name=""/>
        <dsp:cNvSpPr/>
      </dsp:nvSpPr>
      <dsp:spPr>
        <a:xfrm>
          <a:off x="0" y="2783545"/>
          <a:ext cx="4426552" cy="529200"/>
        </a:xfrm>
        <a:prstGeom prst="rect">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57C01-4257-4D49-A077-EBDFC0513013}">
      <dsp:nvSpPr>
        <dsp:cNvPr id="0" name=""/>
        <dsp:cNvSpPr/>
      </dsp:nvSpPr>
      <dsp:spPr>
        <a:xfrm>
          <a:off x="221327" y="2473585"/>
          <a:ext cx="3098586" cy="61992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19" tIns="0" rIns="117119" bIns="0" numCol="1" spcCol="1270" anchor="ctr" anchorCtr="0">
          <a:noAutofit/>
        </a:bodyPr>
        <a:lstStyle/>
        <a:p>
          <a:pPr marL="0" lvl="0" indent="0" algn="l" defTabSz="933450">
            <a:lnSpc>
              <a:spcPct val="90000"/>
            </a:lnSpc>
            <a:spcBef>
              <a:spcPct val="0"/>
            </a:spcBef>
            <a:spcAft>
              <a:spcPct val="35000"/>
            </a:spcAft>
            <a:buNone/>
          </a:pPr>
          <a:r>
            <a:rPr lang="en-US" sz="2100" kern="1200" dirty="0"/>
            <a:t>Build Once and Refresh</a:t>
          </a:r>
          <a:endParaRPr lang="en-IN" sz="2100" kern="1200" dirty="0"/>
        </a:p>
      </dsp:txBody>
      <dsp:txXfrm>
        <a:off x="251589" y="2503847"/>
        <a:ext cx="3038062"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40273-3500-4B13-8735-0E984100D4B7}">
      <dsp:nvSpPr>
        <dsp:cNvPr id="0" name=""/>
        <dsp:cNvSpPr/>
      </dsp:nvSpPr>
      <dsp:spPr>
        <a:xfrm>
          <a:off x="2874010" y="3036805"/>
          <a:ext cx="2379980" cy="23799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Very Important</a:t>
          </a:r>
          <a:endParaRPr lang="en-IN" sz="2800" b="1" kern="1200" dirty="0"/>
        </a:p>
      </dsp:txBody>
      <dsp:txXfrm>
        <a:off x="3222550" y="3385345"/>
        <a:ext cx="1682900" cy="1682900"/>
      </dsp:txXfrm>
    </dsp:sp>
    <dsp:sp modelId="{BB0F3FFA-CACC-4819-9616-2A4C0127F139}">
      <dsp:nvSpPr>
        <dsp:cNvPr id="0" name=""/>
        <dsp:cNvSpPr/>
      </dsp:nvSpPr>
      <dsp:spPr>
        <a:xfrm rot="12900000">
          <a:off x="1161933" y="2560481"/>
          <a:ext cx="2013351" cy="678294"/>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B8ED6648-C9F8-4383-8310-BE4E4CB776F2}">
      <dsp:nvSpPr>
        <dsp:cNvPr id="0" name=""/>
        <dsp:cNvSpPr/>
      </dsp:nvSpPr>
      <dsp:spPr>
        <a:xfrm>
          <a:off x="213498" y="1417830"/>
          <a:ext cx="2260981" cy="180878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Calculate</a:t>
          </a:r>
          <a:endParaRPr lang="en-IN" sz="3700" kern="1200" dirty="0"/>
        </a:p>
      </dsp:txBody>
      <dsp:txXfrm>
        <a:off x="266475" y="1470807"/>
        <a:ext cx="2155027" cy="1702830"/>
      </dsp:txXfrm>
    </dsp:sp>
    <dsp:sp modelId="{BF24E9A9-9F73-4D02-A2B8-D08DBF261F34}">
      <dsp:nvSpPr>
        <dsp:cNvPr id="0" name=""/>
        <dsp:cNvSpPr/>
      </dsp:nvSpPr>
      <dsp:spPr>
        <a:xfrm rot="16200000">
          <a:off x="3057324" y="1573802"/>
          <a:ext cx="2013351" cy="678294"/>
        </a:xfrm>
        <a:prstGeom prst="leftArrow">
          <a:avLst>
            <a:gd name="adj1" fmla="val 60000"/>
            <a:gd name="adj2" fmla="val 50000"/>
          </a:avLst>
        </a:prstGeom>
        <a:solidFill>
          <a:schemeClr val="accent2">
            <a:hueOff val="3221807"/>
            <a:satOff val="-9246"/>
            <a:lumOff val="-14805"/>
            <a:alphaOff val="0"/>
          </a:schemeClr>
        </a:soli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89D3899E-D19F-497C-AD84-E2529F14DC5B}">
      <dsp:nvSpPr>
        <dsp:cNvPr id="0" name=""/>
        <dsp:cNvSpPr/>
      </dsp:nvSpPr>
      <dsp:spPr>
        <a:xfrm>
          <a:off x="2933509" y="1881"/>
          <a:ext cx="2260981" cy="1808784"/>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Related</a:t>
          </a:r>
          <a:endParaRPr lang="en-IN" sz="3700" kern="1200" dirty="0"/>
        </a:p>
      </dsp:txBody>
      <dsp:txXfrm>
        <a:off x="2986486" y="54858"/>
        <a:ext cx="2155027" cy="1702830"/>
      </dsp:txXfrm>
    </dsp:sp>
    <dsp:sp modelId="{C7CE98AF-A294-48E2-93BA-D79BD49A35E8}">
      <dsp:nvSpPr>
        <dsp:cNvPr id="0" name=""/>
        <dsp:cNvSpPr/>
      </dsp:nvSpPr>
      <dsp:spPr>
        <a:xfrm rot="19500000">
          <a:off x="4952715" y="2560481"/>
          <a:ext cx="2013351" cy="678294"/>
        </a:xfrm>
        <a:prstGeom prst="leftArrow">
          <a:avLst>
            <a:gd name="adj1" fmla="val 60000"/>
            <a:gd name="adj2" fmla="val 50000"/>
          </a:avLst>
        </a:prstGeom>
        <a:solidFill>
          <a:schemeClr val="accent2">
            <a:hueOff val="6443614"/>
            <a:satOff val="-18493"/>
            <a:lumOff val="-29609"/>
            <a:alphaOff val="0"/>
          </a:schemeClr>
        </a:soli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675EB89D-3628-4735-8E12-B0CC2F34D0A4}">
      <dsp:nvSpPr>
        <dsp:cNvPr id="0" name=""/>
        <dsp:cNvSpPr/>
      </dsp:nvSpPr>
      <dsp:spPr>
        <a:xfrm>
          <a:off x="5653520" y="1417830"/>
          <a:ext cx="2260981" cy="1808784"/>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All</a:t>
          </a:r>
          <a:endParaRPr lang="en-IN" sz="3700" kern="1200" dirty="0"/>
        </a:p>
      </dsp:txBody>
      <dsp:txXfrm>
        <a:off x="5706497" y="1470807"/>
        <a:ext cx="2155027" cy="17028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B6D24-3F5C-4F53-AF73-A9A0E7D25B6F}" type="datetimeFigureOut">
              <a:rPr lang="en-IN" smtClean="0"/>
              <a:t>16-07-2026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4452F-44C7-4F1D-A453-7A973DA36C0E}" type="slidenum">
              <a:rPr lang="en-IN" smtClean="0"/>
              <a:t>‹#›</a:t>
            </a:fld>
            <a:endParaRPr lang="en-IN"/>
          </a:p>
        </p:txBody>
      </p:sp>
    </p:spTree>
    <p:extLst>
      <p:ext uri="{BB962C8B-B14F-4D97-AF65-F5344CB8AC3E}">
        <p14:creationId xmlns:p14="http://schemas.microsoft.com/office/powerpoint/2010/main" val="31542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34452F-44C7-4F1D-A453-7A973DA36C0E}" type="slidenum">
              <a:rPr lang="en-IN" smtClean="0"/>
              <a:t>16</a:t>
            </a:fld>
            <a:endParaRPr lang="en-IN"/>
          </a:p>
        </p:txBody>
      </p:sp>
    </p:spTree>
    <p:extLst>
      <p:ext uri="{BB962C8B-B14F-4D97-AF65-F5344CB8AC3E}">
        <p14:creationId xmlns:p14="http://schemas.microsoft.com/office/powerpoint/2010/main" val="106650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34452F-44C7-4F1D-A453-7A973DA36C0E}" type="slidenum">
              <a:rPr lang="en-IN" smtClean="0"/>
              <a:t>24</a:t>
            </a:fld>
            <a:endParaRPr lang="en-IN"/>
          </a:p>
        </p:txBody>
      </p:sp>
    </p:spTree>
    <p:extLst>
      <p:ext uri="{BB962C8B-B14F-4D97-AF65-F5344CB8AC3E}">
        <p14:creationId xmlns:p14="http://schemas.microsoft.com/office/powerpoint/2010/main" val="370324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34452F-44C7-4F1D-A453-7A973DA36C0E}" type="slidenum">
              <a:rPr lang="en-IN" smtClean="0"/>
              <a:t>45</a:t>
            </a:fld>
            <a:endParaRPr lang="en-IN"/>
          </a:p>
        </p:txBody>
      </p:sp>
    </p:spTree>
    <p:extLst>
      <p:ext uri="{BB962C8B-B14F-4D97-AF65-F5344CB8AC3E}">
        <p14:creationId xmlns:p14="http://schemas.microsoft.com/office/powerpoint/2010/main" val="219684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34452F-44C7-4F1D-A453-7A973DA36C0E}" type="slidenum">
              <a:rPr lang="en-IN" smtClean="0"/>
              <a:t>46</a:t>
            </a:fld>
            <a:endParaRPr lang="en-IN"/>
          </a:p>
        </p:txBody>
      </p:sp>
    </p:spTree>
    <p:extLst>
      <p:ext uri="{BB962C8B-B14F-4D97-AF65-F5344CB8AC3E}">
        <p14:creationId xmlns:p14="http://schemas.microsoft.com/office/powerpoint/2010/main" val="43458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34452F-44C7-4F1D-A453-7A973DA36C0E}" type="slidenum">
              <a:rPr lang="en-IN" smtClean="0"/>
              <a:t>47</a:t>
            </a:fld>
            <a:endParaRPr lang="en-IN"/>
          </a:p>
        </p:txBody>
      </p:sp>
    </p:spTree>
    <p:extLst>
      <p:ext uri="{BB962C8B-B14F-4D97-AF65-F5344CB8AC3E}">
        <p14:creationId xmlns:p14="http://schemas.microsoft.com/office/powerpoint/2010/main" val="294167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34452F-44C7-4F1D-A453-7A973DA36C0E}" type="slidenum">
              <a:rPr lang="en-IN" smtClean="0"/>
              <a:t>48</a:t>
            </a:fld>
            <a:endParaRPr lang="en-IN"/>
          </a:p>
        </p:txBody>
      </p:sp>
    </p:spTree>
    <p:extLst>
      <p:ext uri="{BB962C8B-B14F-4D97-AF65-F5344CB8AC3E}">
        <p14:creationId xmlns:p14="http://schemas.microsoft.com/office/powerpoint/2010/main" val="316975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34452F-44C7-4F1D-A453-7A973DA36C0E}" type="slidenum">
              <a:rPr lang="en-IN" smtClean="0"/>
              <a:t>49</a:t>
            </a:fld>
            <a:endParaRPr lang="en-IN"/>
          </a:p>
        </p:txBody>
      </p:sp>
    </p:spTree>
    <p:extLst>
      <p:ext uri="{BB962C8B-B14F-4D97-AF65-F5344CB8AC3E}">
        <p14:creationId xmlns:p14="http://schemas.microsoft.com/office/powerpoint/2010/main" val="181562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34452F-44C7-4F1D-A453-7A973DA36C0E}" type="slidenum">
              <a:rPr lang="en-IN" smtClean="0"/>
              <a:t>50</a:t>
            </a:fld>
            <a:endParaRPr lang="en-IN"/>
          </a:p>
        </p:txBody>
      </p:sp>
    </p:spTree>
    <p:extLst>
      <p:ext uri="{BB962C8B-B14F-4D97-AF65-F5344CB8AC3E}">
        <p14:creationId xmlns:p14="http://schemas.microsoft.com/office/powerpoint/2010/main" val="273660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107C-DB55-576E-75E8-D6F286304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8284354-32B7-837D-91FD-81EA61393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6FD313A-5720-3FAD-C0C8-E2D81C1593DD}"/>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5" name="Footer Placeholder 4">
            <a:extLst>
              <a:ext uri="{FF2B5EF4-FFF2-40B4-BE49-F238E27FC236}">
                <a16:creationId xmlns:a16="http://schemas.microsoft.com/office/drawing/2014/main" id="{E580924D-41D9-E8D1-96A3-73DA6D7D86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D7ED91-E1F5-B777-2382-CBE124456CA4}"/>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403411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554C-D235-FBC1-2FE7-71F100A9158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80FFED8-3891-A932-55FD-1C153F574A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DA8C9E-0E7D-0C74-7FB1-6D30154793EE}"/>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5" name="Footer Placeholder 4">
            <a:extLst>
              <a:ext uri="{FF2B5EF4-FFF2-40B4-BE49-F238E27FC236}">
                <a16:creationId xmlns:a16="http://schemas.microsoft.com/office/drawing/2014/main" id="{CE542BE4-CBE2-F576-C0CE-F55D32CACF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C9AF2C-29A0-2876-AB87-209DF2FEC357}"/>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375932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B09B5-668B-A765-7C7C-5F07829AD1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0D88683-F069-96E8-FCA2-95B73E723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15B2F38-05F3-3526-1D05-40E74F882A5F}"/>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5" name="Footer Placeholder 4">
            <a:extLst>
              <a:ext uri="{FF2B5EF4-FFF2-40B4-BE49-F238E27FC236}">
                <a16:creationId xmlns:a16="http://schemas.microsoft.com/office/drawing/2014/main" id="{43E478C0-171A-D3F6-E0B3-55055F8B54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65B7DE5-318B-8D81-2934-3206C5F64BF7}"/>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363953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7E36-A0F3-FA6F-D6DF-51C7EC1F7A8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38C0E5-91B1-00D8-9195-A93DED258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926F6A-FCD3-2F12-8038-7902221DA961}"/>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5" name="Footer Placeholder 4">
            <a:extLst>
              <a:ext uri="{FF2B5EF4-FFF2-40B4-BE49-F238E27FC236}">
                <a16:creationId xmlns:a16="http://schemas.microsoft.com/office/drawing/2014/main" id="{34CB0D93-DD61-1B63-2841-3877D89F8B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9BC2B3-83BA-5E41-B476-92FCFEE0052A}"/>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352850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3AD4-B75F-4B5B-9029-50758253B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9EE993D-9C90-023C-0139-6BA92C7C61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8AFB2D-7D9B-CE75-EE30-18B66F385AFA}"/>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5" name="Footer Placeholder 4">
            <a:extLst>
              <a:ext uri="{FF2B5EF4-FFF2-40B4-BE49-F238E27FC236}">
                <a16:creationId xmlns:a16="http://schemas.microsoft.com/office/drawing/2014/main" id="{06621245-D8E2-BD03-A43D-B77B5327FE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AB0D28-99F9-2391-E8C3-39AA5212ADE2}"/>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11169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2A41-0B4A-BF98-D9A3-2507D61822A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AA0DCF1-984F-1674-C467-048636123B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FDA5DDB-5CFC-4079-58EF-F5A1FCAC0F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D5786B6-A6DF-AA5A-4E46-36896F1C5A01}"/>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6" name="Footer Placeholder 5">
            <a:extLst>
              <a:ext uri="{FF2B5EF4-FFF2-40B4-BE49-F238E27FC236}">
                <a16:creationId xmlns:a16="http://schemas.microsoft.com/office/drawing/2014/main" id="{174FA75F-E9AA-2877-3B0A-41533F8E03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778BCD4-67F8-A02A-54BD-648E94D7F6A0}"/>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55335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8B1E-1367-5261-5B8C-320F84A4A86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57AB11F-67A3-7720-D19A-3738C6DD1B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398821-E486-F202-EBD5-56BE80DF1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CE7106D-2324-EAAC-5302-31835E976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993AB6-8003-8E2D-D57B-A081C7AA61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4DFBE4E-16AB-07C8-E583-8E1E57AEC373}"/>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8" name="Footer Placeholder 7">
            <a:extLst>
              <a:ext uri="{FF2B5EF4-FFF2-40B4-BE49-F238E27FC236}">
                <a16:creationId xmlns:a16="http://schemas.microsoft.com/office/drawing/2014/main" id="{D76C72E5-8C47-9789-17EC-84681A0EDF2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25505B3-904C-2512-D707-DF94C7FF4957}"/>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338396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457F-4852-48D7-CADA-DBA0520572F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1682631-F513-5B36-A6F4-B43CEC121499}"/>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4" name="Footer Placeholder 3">
            <a:extLst>
              <a:ext uri="{FF2B5EF4-FFF2-40B4-BE49-F238E27FC236}">
                <a16:creationId xmlns:a16="http://schemas.microsoft.com/office/drawing/2014/main" id="{92890A3E-967D-1E10-C2BB-171430A2C97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7BADCA4-758A-EBE2-46B2-1D2B95F5EEBA}"/>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40738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6EE29-2A77-BB12-8312-C6BE2B8B7AAD}"/>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3" name="Footer Placeholder 2">
            <a:extLst>
              <a:ext uri="{FF2B5EF4-FFF2-40B4-BE49-F238E27FC236}">
                <a16:creationId xmlns:a16="http://schemas.microsoft.com/office/drawing/2014/main" id="{DB053C9E-BCBC-B2EC-3BDD-42FF8EDC7AC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6ED474B-B94B-A448-68FE-A5B69AF40994}"/>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48501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BDB7-F4FB-28A3-16E5-C0DC9CEF3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7B5A668-0203-3A74-BA4D-7E2818A8B8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CB4CDF1-4BCB-9A9A-12CA-9C2D40D1C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ED361-9434-1D52-E7DC-F7439B9BAC6E}"/>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6" name="Footer Placeholder 5">
            <a:extLst>
              <a:ext uri="{FF2B5EF4-FFF2-40B4-BE49-F238E27FC236}">
                <a16:creationId xmlns:a16="http://schemas.microsoft.com/office/drawing/2014/main" id="{781637E9-1C1C-EC35-931F-93257193F99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2969F2B-4688-0FFA-DD23-65BDDE61A689}"/>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159655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EDF3-F65B-CE51-44C2-0D6E0ACC2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25A032A-27CA-18BA-3D3E-7C80C53B1D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8B00A86-17FC-4C75-3310-28F62E8C7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9009D-EFEE-DD00-75A2-77E4C3A135ED}"/>
              </a:ext>
            </a:extLst>
          </p:cNvPr>
          <p:cNvSpPr>
            <a:spLocks noGrp="1"/>
          </p:cNvSpPr>
          <p:nvPr>
            <p:ph type="dt" sz="half" idx="10"/>
          </p:nvPr>
        </p:nvSpPr>
        <p:spPr/>
        <p:txBody>
          <a:bodyPr/>
          <a:lstStyle/>
          <a:p>
            <a:fld id="{AA29C388-A47A-4016-AF5D-1B8A18FBB2A8}" type="datetimeFigureOut">
              <a:rPr lang="en-IN" smtClean="0"/>
              <a:t>16-07-2026</a:t>
            </a:fld>
            <a:endParaRPr lang="en-IN"/>
          </a:p>
        </p:txBody>
      </p:sp>
      <p:sp>
        <p:nvSpPr>
          <p:cNvPr id="6" name="Footer Placeholder 5">
            <a:extLst>
              <a:ext uri="{FF2B5EF4-FFF2-40B4-BE49-F238E27FC236}">
                <a16:creationId xmlns:a16="http://schemas.microsoft.com/office/drawing/2014/main" id="{EB33E97B-8E08-C69F-B471-8511392958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FF7371F-82DE-57EB-D370-05E21853B330}"/>
              </a:ext>
            </a:extLst>
          </p:cNvPr>
          <p:cNvSpPr>
            <a:spLocks noGrp="1"/>
          </p:cNvSpPr>
          <p:nvPr>
            <p:ph type="sldNum" sz="quarter" idx="12"/>
          </p:nvPr>
        </p:nvSpPr>
        <p:spPr/>
        <p:txBody>
          <a:bodyPr/>
          <a:lstStyle/>
          <a:p>
            <a:fld id="{C8CD6FC9-68E9-4EF7-93BF-0C40CD1C0D08}" type="slidenum">
              <a:rPr lang="en-IN" smtClean="0"/>
              <a:t>‹#›</a:t>
            </a:fld>
            <a:endParaRPr lang="en-IN"/>
          </a:p>
        </p:txBody>
      </p:sp>
    </p:spTree>
    <p:extLst>
      <p:ext uri="{BB962C8B-B14F-4D97-AF65-F5344CB8AC3E}">
        <p14:creationId xmlns:p14="http://schemas.microsoft.com/office/powerpoint/2010/main" val="153764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E826D2-2D65-83B6-5674-1CE2886F0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35E904A-5337-92F7-FB5D-092A40A69C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CB5C27-A553-A568-8AB7-6DDC8F66F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29C388-A47A-4016-AF5D-1B8A18FBB2A8}" type="datetimeFigureOut">
              <a:rPr lang="en-IN" smtClean="0"/>
              <a:t>16-07-2026</a:t>
            </a:fld>
            <a:endParaRPr lang="en-IN"/>
          </a:p>
        </p:txBody>
      </p:sp>
      <p:sp>
        <p:nvSpPr>
          <p:cNvPr id="5" name="Footer Placeholder 4">
            <a:extLst>
              <a:ext uri="{FF2B5EF4-FFF2-40B4-BE49-F238E27FC236}">
                <a16:creationId xmlns:a16="http://schemas.microsoft.com/office/drawing/2014/main" id="{1BB558F8-2820-C14A-D624-DF266B287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36662F14-0293-BCFE-17FE-CABF662DB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CD6FC9-68E9-4EF7-93BF-0C40CD1C0D08}" type="slidenum">
              <a:rPr lang="en-IN" smtClean="0"/>
              <a:t>‹#›</a:t>
            </a:fld>
            <a:endParaRPr lang="en-IN"/>
          </a:p>
        </p:txBody>
      </p:sp>
    </p:spTree>
    <p:extLst>
      <p:ext uri="{BB962C8B-B14F-4D97-AF65-F5344CB8AC3E}">
        <p14:creationId xmlns:p14="http://schemas.microsoft.com/office/powerpoint/2010/main" val="304706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ngimg.com/png/55466-silhouette-hd-free-download-png-hq"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pngall.com/hand-writing-png/download/6481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pngall.com/hand-writing-png/download/64817"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hyperlink" Target="https://creatures.wiki/Import_Pick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pixabay.com/en/gears-options-settings-silhouette-46726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pngall.com/hand-writing-png/download/64817"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hyperlink" Target="https://www.pngall.com/hand-writing-png/download/64817" TargetMode="External"/><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pngall.com/hand-writing-png/download/64817"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pngall.com/hand-writing-png/download/64817" TargetMode="External"/><Relationship Id="rId5" Type="http://schemas.openxmlformats.org/officeDocument/2006/relationships/image" Target="../media/image6.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pngall.com/hand-writing-png/download/64817" TargetMode="External"/><Relationship Id="rId5" Type="http://schemas.openxmlformats.org/officeDocument/2006/relationships/image" Target="../media/image6.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hyperlink" Target="https://www.flickr.com/photos/61056899@N06/5751301741/" TargetMode="External"/><Relationship Id="rId9" Type="http://schemas.openxmlformats.org/officeDocument/2006/relationships/hyperlink" Target="https://www.pngall.com/hand-writing-png/download/64817" TargetMode="Externa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image" Target="../media/image37.jpg"/><Relationship Id="rId7" Type="http://schemas.openxmlformats.org/officeDocument/2006/relationships/image" Target="../media/image4.png"/><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diagramColors" Target="../diagrams/colors2.xml"/><Relationship Id="rId5" Type="http://schemas.openxmlformats.org/officeDocument/2006/relationships/image" Target="../media/image38.png"/><Relationship Id="rId10" Type="http://schemas.openxmlformats.org/officeDocument/2006/relationships/diagramQuickStyle" Target="../diagrams/quickStyle2.xml"/><Relationship Id="rId4" Type="http://schemas.openxmlformats.org/officeDocument/2006/relationships/hyperlink" Target="https://www.flickr.com/photos/61056899@N06/5751301741/" TargetMode="External"/><Relationship Id="rId9" Type="http://schemas.openxmlformats.org/officeDocument/2006/relationships/diagramLayout" Target="../diagrams/layout2.xml"/><Relationship Id="rId14" Type="http://schemas.openxmlformats.org/officeDocument/2006/relationships/hyperlink" Target="https://www.pngall.com/hand-writing-png/download/6481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pngall.com/hand-writing-png/download/64817" TargetMode="External"/><Relationship Id="rId5" Type="http://schemas.openxmlformats.org/officeDocument/2006/relationships/image" Target="../media/image6.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pngall.com/hand-writing-png/download/6481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pngall.com/hand-writing-png/download/64817" TargetMode="External"/><Relationship Id="rId5" Type="http://schemas.openxmlformats.org/officeDocument/2006/relationships/image" Target="../media/image6.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hyperlink" Target="https://docs.microsoft.com/en-us/dax/dax-function-referenc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emf"/><Relationship Id="rId1" Type="http://schemas.openxmlformats.org/officeDocument/2006/relationships/slideLayout" Target="../slideLayouts/slideLayout7.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pngall.com/hand-writing-png/download/64817"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pngall.com/hand-writing-png/download/6481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pngall.com/hand-writing-png/download/64817" TargetMode="External"/><Relationship Id="rId9" Type="http://schemas.microsoft.com/office/2007/relationships/diagramDrawing" Target="../diagrams/drawing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pngall.com/hand-writing-png/download/64817"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pngall.com/hand-writing-png/download/64817"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learn.microsoft.com/en-us/power-bi/create-reports/desktop-conditional-table-formatt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pngall.com/versus-png/"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pngall.com/hand-writing-png/download/64817" TargetMode="Externa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pngall.com/hand-writing-png/download/64817"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pngall.com/versus-png/"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powerbi.microsoft.com/en-us/downloads/" TargetMode="External"/><Relationship Id="rId7" Type="http://schemas.openxmlformats.org/officeDocument/2006/relationships/hyperlink" Target="https://www.pngall.com/hand-writing-png/download/64817"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pngall.com/hand-writing-png/download/64817"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pngall.com/hand-writing-png/download/64817" TargetMode="Externa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D7FDA23-0330-9157-D1C7-731B9B88F009}"/>
              </a:ext>
            </a:extLst>
          </p:cNvPr>
          <p:cNvCxnSpPr>
            <a:cxnSpLocks/>
          </p:cNvCxnSpPr>
          <p:nvPr/>
        </p:nvCxnSpPr>
        <p:spPr>
          <a:xfrm>
            <a:off x="306524" y="1163878"/>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A64F46E3-7DC9-4D11-AD75-ACE74BAAD36B}"/>
              </a:ext>
            </a:extLst>
          </p:cNvPr>
          <p:cNvSpPr/>
          <p:nvPr/>
        </p:nvSpPr>
        <p:spPr>
          <a:xfrm>
            <a:off x="3527269" y="148395"/>
            <a:ext cx="3683060" cy="110799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91440" tIns="45720" rIns="91440" bIns="45720">
            <a:spAutoFit/>
          </a:bodyPr>
          <a:lstStyle/>
          <a:p>
            <a:pPr algn="ctr"/>
            <a:r>
              <a:rPr lang="en-US" sz="6600" b="1" cap="none" spc="0" dirty="0">
                <a:ln w="0"/>
                <a:solidFill>
                  <a:srgbClr val="F09D00"/>
                </a:solidFill>
                <a:effectLst>
                  <a:outerShdw blurRad="38100" dist="19050" dir="2700000" algn="tl" rotWithShape="0">
                    <a:schemeClr val="dk1">
                      <a:alpha val="40000"/>
                    </a:schemeClr>
                  </a:outerShdw>
                </a:effectLst>
              </a:rPr>
              <a:t>Power BI </a:t>
            </a:r>
            <a:endParaRPr lang="en-US" sz="6600" b="1" cap="none" spc="0" dirty="0">
              <a:ln w="0"/>
              <a:solidFill>
                <a:schemeClr val="accent2">
                  <a:lumMod val="75000"/>
                </a:schemeClr>
              </a:solidFill>
              <a:effectLst>
                <a:outerShdw blurRad="38100" dist="19050" dir="2700000" algn="tl" rotWithShape="0">
                  <a:schemeClr val="dk1">
                    <a:alpha val="40000"/>
                  </a:schemeClr>
                </a:outerShdw>
              </a:effectLst>
            </a:endParaRPr>
          </a:p>
        </p:txBody>
      </p:sp>
      <p:grpSp>
        <p:nvGrpSpPr>
          <p:cNvPr id="10" name="Group 9">
            <a:extLst>
              <a:ext uri="{FF2B5EF4-FFF2-40B4-BE49-F238E27FC236}">
                <a16:creationId xmlns:a16="http://schemas.microsoft.com/office/drawing/2014/main" id="{AF3D3073-E33B-B7CA-90A2-1D5699AC50BC}"/>
              </a:ext>
            </a:extLst>
          </p:cNvPr>
          <p:cNvGrpSpPr/>
          <p:nvPr/>
        </p:nvGrpSpPr>
        <p:grpSpPr>
          <a:xfrm>
            <a:off x="0" y="1535987"/>
            <a:ext cx="12192000" cy="4304801"/>
            <a:chOff x="0" y="1535987"/>
            <a:chExt cx="12192000" cy="4304801"/>
          </a:xfrm>
        </p:grpSpPr>
        <p:pic>
          <p:nvPicPr>
            <p:cNvPr id="19" name="Picture 18" descr="A yellow and black background&#10;&#10;Description automatically generated">
              <a:extLst>
                <a:ext uri="{FF2B5EF4-FFF2-40B4-BE49-F238E27FC236}">
                  <a16:creationId xmlns:a16="http://schemas.microsoft.com/office/drawing/2014/main" id="{4765D408-FE08-0248-4338-7EA3A9B504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337043"/>
              <a:ext cx="12192000" cy="3264566"/>
            </a:xfrm>
            <a:prstGeom prst="rect">
              <a:avLst/>
            </a:prstGeom>
          </p:spPr>
        </p:pic>
        <p:pic>
          <p:nvPicPr>
            <p:cNvPr id="16" name="Picture 15" descr="A logo of a graph&#10;&#10;Description automatically generated">
              <a:extLst>
                <a:ext uri="{FF2B5EF4-FFF2-40B4-BE49-F238E27FC236}">
                  <a16:creationId xmlns:a16="http://schemas.microsoft.com/office/drawing/2014/main" id="{9AE9875D-2B49-FA5A-975A-203697AEE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875" y="1535987"/>
              <a:ext cx="4362713" cy="4304801"/>
            </a:xfrm>
            <a:prstGeom prst="rect">
              <a:avLst/>
            </a:prstGeom>
          </p:spPr>
        </p:pic>
      </p:grpSp>
    </p:spTree>
    <p:extLst>
      <p:ext uri="{BB962C8B-B14F-4D97-AF65-F5344CB8AC3E}">
        <p14:creationId xmlns:p14="http://schemas.microsoft.com/office/powerpoint/2010/main" val="194079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2F612B-874E-786D-1E3F-05D5B4CB7DAC}"/>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42500F4C-D7E8-F511-198E-6D5D967B0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9A197F06-51D4-92B1-F613-BC3913562592}"/>
              </a:ext>
            </a:extLst>
          </p:cNvPr>
          <p:cNvSpPr/>
          <p:nvPr/>
        </p:nvSpPr>
        <p:spPr>
          <a:xfrm>
            <a:off x="167092" y="256246"/>
            <a:ext cx="7053470"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Front end and Backend</a:t>
            </a:r>
          </a:p>
        </p:txBody>
      </p:sp>
      <p:graphicFrame>
        <p:nvGraphicFramePr>
          <p:cNvPr id="7" name="Diagram 6">
            <a:extLst>
              <a:ext uri="{FF2B5EF4-FFF2-40B4-BE49-F238E27FC236}">
                <a16:creationId xmlns:a16="http://schemas.microsoft.com/office/drawing/2014/main" id="{4D91F217-F61E-2D2E-D756-CDB211AC5F06}"/>
              </a:ext>
            </a:extLst>
          </p:cNvPr>
          <p:cNvGraphicFramePr/>
          <p:nvPr>
            <p:extLst>
              <p:ext uri="{D42A27DB-BD31-4B8C-83A1-F6EECF244321}">
                <p14:modId xmlns:p14="http://schemas.microsoft.com/office/powerpoint/2010/main" val="201000731"/>
              </p:ext>
            </p:extLst>
          </p:nvPr>
        </p:nvGraphicFramePr>
        <p:xfrm>
          <a:off x="861568" y="2304297"/>
          <a:ext cx="4752848" cy="2048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hand holding a marker&#10;&#10;Description automatically generated">
            <a:extLst>
              <a:ext uri="{FF2B5EF4-FFF2-40B4-BE49-F238E27FC236}">
                <a16:creationId xmlns:a16="http://schemas.microsoft.com/office/drawing/2014/main" id="{573504DB-1AAB-BC04-E0D5-1D58F6B913E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80353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0" presetClass="path" presetSubtype="0" fill="hold" nodeType="withEffect">
                                  <p:stCondLst>
                                    <p:cond delay="0"/>
                                  </p:stCondLst>
                                  <p:childTnLst>
                                    <p:animMotion origin="layout" path="M -0.09636 -0.01342 L -0.09636 -0.01342 C -0.04701 -0.0074 -0.0974 -0.01203 -0.05534 -0.01203 L 0.1862 -0.01064 C 0.19596 -0.00185 0.21732 -0.00324 0.21536 0.01598 C 0.21484 0.02107 0.21627 0.02848 0.2138 0.03149 C 0.20742 0.03936 0.19935 0.04237 0.19167 0.04537 C 0.16979 0.0544 0.14752 0.06088 0.12539 0.06783 C 0.11289 0.07176 0.10013 0.07408 0.0875 0.07778 C 0.04453 0.08982 0.0888 0.07987 0.04167 0.09167 C 0.03333 0.09375 0.02487 0.09514 0.0164 0.09723 C 0.0138 0.09792 0.0112 0.09954 0.00859 0.10024 C 0.00169 0.10139 -0.00508 0.10209 -0.01198 0.10301 C -0.02656 0.10834 -0.02656 0.10764 -0.04037 0.11551 C -0.04141 0.11621 -0.05235 0.12315 -0.05456 0.12547 C -0.0569 0.12778 -0.05873 0.13125 -0.06094 0.1338 C -0.06445 0.13797 -0.06836 0.14098 -0.07201 0.14514 C -0.08203 0.15625 -0.08034 0.1544 -0.08698 0.16621 C -0.08802 0.172 -0.09102 0.18473 -0.09011 0.19144 C -0.08932 0.19792 -0.08763 0.20417 -0.08542 0.20973 C -0.08425 0.21204 -0.08229 0.21297 -0.0806 0.21389 C -0.07409 0.21713 -0.06745 0.21968 -0.06094 0.22223 C -0.05222 0.2257 -0.04362 0.2294 -0.0349 0.23218 C 0.01263 0.247 -0.00938 0.23912 0.03932 0.24468 C 0.125 0.2544 0.05417 0.25024 0.12305 0.25325 C 0.16784 0.26852 0.15872 0.26667 0.20273 0.27709 C 0.2056 0.27778 0.20859 0.27801 0.21146 0.27848 L 0.23828 0.28125 L 0.26276 0.2882 C 0.26562 0.28912 0.27148 0.29098 0.27148 0.29098 C 0.27786 0.29561 0.27851 0.29561 0.28646 0.3051 C 0.28763 0.30649 0.28867 0.30857 0.28958 0.31065 C 0.2914 0.31505 0.29271 0.32014 0.2944 0.32477 C 0.29349 0.33218 0.29427 0.34075 0.29193 0.34723 C 0.28971 0.35371 0.28528 0.35695 0.28164 0.36112 C 0.2737 0.37084 0.26627 0.38311 0.25729 0.38936 C 0.23502 0.40463 0.21198 0.41783 0.18854 0.4257 C 0.17487 0.43033 0.1612 0.43588 0.14752 0.43982 C 0.12109 0.44746 0.11823 0.44723 0.09857 0.44954 C 0.09193 0.45186 0.08542 0.45463 0.07877 0.45672 C 0.05286 0.46412 0.04596 0.45926 0.01406 0.47338 C 0.00911 0.4757 -0.01276 0.48519 -0.01901 0.48889 C -0.02761 0.49399 -0.03633 0.49862 -0.04427 0.50579 C -0.05261 0.5132 -0.04844 0.50996 -0.0569 0.51551 C -0.0582 0.51737 -0.05951 0.51945 -0.06094 0.5213 C -0.06237 0.52315 -0.06419 0.52454 -0.06563 0.52686 C -0.07083 0.5345 -0.07136 0.53704 -0.07513 0.54653 C -0.07669 0.56042 -0.07748 0.56436 -0.07435 0.58426 C -0.0737 0.5882 -0.07123 0.59028 -0.06953 0.59283 C -0.05065 0.62107 -0.05573 0.60741 -0.01901 0.62639 C 0.03099 0.65232 -0.00013 0.64167 0.04258 0.65325 L 0.18307 0.65024 C 0.18958 0.64977 0.19492 0.64051 0.20117 0.63774 C 0.21289 0.63241 0.22487 0.6301 0.23672 0.62639 C 0.24036 0.62408 0.24401 0.6213 0.24778 0.61945 C 0.25013 0.61829 0.26823 0.61412 0.26992 0.61389 " pathEditMode="relative" ptsTypes="AAAAAAAAAAAAAAAAAAAAAAAAAAAAAAAAAAAAAAAAAAAAAAAAAAAAAAAA">
                                      <p:cBhvr>
                                        <p:cTn id="9"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662D949-3DCF-895F-E433-203E6CF7EDE0}"/>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296144B9-5839-91AA-F5B2-10D2A045A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4DBB65BD-A9EB-AB24-CF45-A84859A0504D}"/>
              </a:ext>
            </a:extLst>
          </p:cNvPr>
          <p:cNvSpPr/>
          <p:nvPr/>
        </p:nvSpPr>
        <p:spPr>
          <a:xfrm>
            <a:off x="292608" y="168977"/>
            <a:ext cx="7399077"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Type of Data connectors</a:t>
            </a:r>
          </a:p>
        </p:txBody>
      </p:sp>
      <p:pic>
        <p:nvPicPr>
          <p:cNvPr id="7" name="Picture 6">
            <a:extLst>
              <a:ext uri="{FF2B5EF4-FFF2-40B4-BE49-F238E27FC236}">
                <a16:creationId xmlns:a16="http://schemas.microsoft.com/office/drawing/2014/main" id="{62958A76-EB0A-7486-365C-3475E953D232}"/>
              </a:ext>
            </a:extLst>
          </p:cNvPr>
          <p:cNvPicPr>
            <a:picLocks noChangeAspect="1"/>
          </p:cNvPicPr>
          <p:nvPr/>
        </p:nvPicPr>
        <p:blipFill>
          <a:blip r:embed="rId3"/>
          <a:stretch>
            <a:fillRect/>
          </a:stretch>
        </p:blipFill>
        <p:spPr>
          <a:xfrm>
            <a:off x="472607" y="2156485"/>
            <a:ext cx="4518594" cy="4359821"/>
          </a:xfrm>
          <a:prstGeom prst="rect">
            <a:avLst/>
          </a:prstGeom>
        </p:spPr>
      </p:pic>
      <p:pic>
        <p:nvPicPr>
          <p:cNvPr id="8" name="Picture 7" descr="A hand holding a marker&#10;&#10;Description automatically generated">
            <a:extLst>
              <a:ext uri="{FF2B5EF4-FFF2-40B4-BE49-F238E27FC236}">
                <a16:creationId xmlns:a16="http://schemas.microsoft.com/office/drawing/2014/main" id="{2843A215-899C-33D3-CD26-DCFF53E31ED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411086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0" presetClass="path" presetSubtype="0" fill="hold" nodeType="withEffect">
                                  <p:stCondLst>
                                    <p:cond delay="0"/>
                                  </p:stCondLst>
                                  <p:childTnLst>
                                    <p:animMotion origin="layout" path="M -0.09636 -0.01342 L -0.09636 -0.01342 C -0.04701 -0.0074 -0.0974 -0.01203 -0.05534 -0.01203 L 0.1862 -0.01064 C 0.19596 -0.00185 0.21732 -0.00324 0.21536 0.01598 C 0.21484 0.02107 0.21627 0.02848 0.2138 0.03149 C 0.20742 0.03936 0.19935 0.04237 0.19167 0.04537 C 0.16979 0.0544 0.14752 0.06088 0.12539 0.06783 C 0.11289 0.07176 0.10013 0.07408 0.0875 0.07778 C 0.04453 0.08982 0.0888 0.07987 0.04167 0.09167 C 0.03333 0.09375 0.02487 0.09514 0.0164 0.09723 C 0.0138 0.09792 0.0112 0.09954 0.00859 0.10024 C 0.00169 0.10139 -0.00508 0.10209 -0.01198 0.10301 C -0.02656 0.10834 -0.02656 0.10764 -0.04037 0.11551 C -0.04141 0.11621 -0.05235 0.12315 -0.05456 0.12547 C -0.0569 0.12778 -0.05873 0.13125 -0.06094 0.1338 C -0.06445 0.13797 -0.06836 0.14098 -0.07201 0.14514 C -0.08203 0.15625 -0.08034 0.1544 -0.08698 0.16621 C -0.08802 0.172 -0.09102 0.18473 -0.09011 0.19144 C -0.08932 0.19792 -0.08763 0.20417 -0.08542 0.20973 C -0.08425 0.21204 -0.08229 0.21297 -0.0806 0.21389 C -0.07409 0.21713 -0.06745 0.21968 -0.06094 0.22223 C -0.05222 0.2257 -0.04362 0.2294 -0.0349 0.23218 C 0.01263 0.247 -0.00938 0.23912 0.03932 0.24468 C 0.125 0.2544 0.05417 0.25024 0.12305 0.25325 C 0.16784 0.26852 0.15872 0.26667 0.20273 0.27709 C 0.2056 0.27778 0.20859 0.27801 0.21146 0.27848 L 0.23828 0.28125 L 0.26276 0.2882 C 0.26562 0.28912 0.27148 0.29098 0.27148 0.29098 C 0.27786 0.29561 0.27851 0.29561 0.28646 0.3051 C 0.28763 0.30649 0.28867 0.30857 0.28958 0.31065 C 0.2914 0.31505 0.29271 0.32014 0.2944 0.32477 C 0.29349 0.33218 0.29427 0.34075 0.29193 0.34723 C 0.28971 0.35371 0.28528 0.35695 0.28164 0.36112 C 0.2737 0.37084 0.26627 0.38311 0.25729 0.38936 C 0.23502 0.40463 0.21198 0.41783 0.18854 0.4257 C 0.17487 0.43033 0.1612 0.43588 0.14752 0.43982 C 0.12109 0.44746 0.11823 0.44723 0.09857 0.44954 C 0.09193 0.45186 0.08542 0.45463 0.07877 0.45672 C 0.05286 0.46412 0.04596 0.45926 0.01406 0.47338 C 0.00911 0.4757 -0.01276 0.48519 -0.01901 0.48889 C -0.02761 0.49399 -0.03633 0.49862 -0.04427 0.50579 C -0.05261 0.5132 -0.04844 0.50996 -0.0569 0.51551 C -0.0582 0.51737 -0.05951 0.51945 -0.06094 0.5213 C -0.06237 0.52315 -0.06419 0.52454 -0.06563 0.52686 C -0.07083 0.5345 -0.07136 0.53704 -0.07513 0.54653 C -0.07669 0.56042 -0.07748 0.56436 -0.07435 0.58426 C -0.0737 0.5882 -0.07123 0.59028 -0.06953 0.59283 C -0.05065 0.62107 -0.05573 0.60741 -0.01901 0.62639 C 0.03099 0.65232 -0.00013 0.64167 0.04258 0.65325 L 0.18307 0.65024 C 0.18958 0.64977 0.19492 0.64051 0.20117 0.63774 C 0.21289 0.63241 0.22487 0.6301 0.23672 0.62639 C 0.24036 0.62408 0.24401 0.6213 0.24778 0.61945 C 0.25013 0.61829 0.26823 0.61412 0.26992 0.61389 " pathEditMode="relative" ptsTypes="AAAAAAAAAAAAAAAAAAAAAAAAAAAAAAAAAAAAAAAAAAAAAAAAAAAAAAAA">
                                      <p:cBhvr>
                                        <p:cTn id="9"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7D918C6-ECB7-0864-9F9D-4CD1F173575A}"/>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8" name="Picture 7" descr="A logo of a graph&#10;&#10;Description automatically generated">
            <a:extLst>
              <a:ext uri="{FF2B5EF4-FFF2-40B4-BE49-F238E27FC236}">
                <a16:creationId xmlns:a16="http://schemas.microsoft.com/office/drawing/2014/main" id="{076BDE54-6522-972A-B642-CBEAFAE4E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9" name="Rectangle 8">
            <a:extLst>
              <a:ext uri="{FF2B5EF4-FFF2-40B4-BE49-F238E27FC236}">
                <a16:creationId xmlns:a16="http://schemas.microsoft.com/office/drawing/2014/main" id="{88D9B14D-C05D-B4CF-B9F2-B6036221C951}"/>
              </a:ext>
            </a:extLst>
          </p:cNvPr>
          <p:cNvSpPr/>
          <p:nvPr/>
        </p:nvSpPr>
        <p:spPr>
          <a:xfrm>
            <a:off x="292608" y="208247"/>
            <a:ext cx="4562467"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Basic Concept</a:t>
            </a:r>
          </a:p>
        </p:txBody>
      </p:sp>
      <p:grpSp>
        <p:nvGrpSpPr>
          <p:cNvPr id="22" name="Group 21">
            <a:extLst>
              <a:ext uri="{FF2B5EF4-FFF2-40B4-BE49-F238E27FC236}">
                <a16:creationId xmlns:a16="http://schemas.microsoft.com/office/drawing/2014/main" id="{20842476-B684-D710-49BB-9768A1F0D55E}"/>
              </a:ext>
            </a:extLst>
          </p:cNvPr>
          <p:cNvGrpSpPr/>
          <p:nvPr/>
        </p:nvGrpSpPr>
        <p:grpSpPr>
          <a:xfrm>
            <a:off x="790189" y="1483236"/>
            <a:ext cx="10122984" cy="4881283"/>
            <a:chOff x="790189" y="1483236"/>
            <a:chExt cx="10122984" cy="4881283"/>
          </a:xfrm>
        </p:grpSpPr>
        <p:pic>
          <p:nvPicPr>
            <p:cNvPr id="11" name="Picture 10" descr="A blue circle with yellow arrow&#10;&#10;Description automatically generated">
              <a:extLst>
                <a:ext uri="{FF2B5EF4-FFF2-40B4-BE49-F238E27FC236}">
                  <a16:creationId xmlns:a16="http://schemas.microsoft.com/office/drawing/2014/main" id="{EE2C7130-7B75-AEB3-DC44-D873C3967B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0189" y="2252426"/>
              <a:ext cx="1934562" cy="1934562"/>
            </a:xfrm>
            <a:prstGeom prst="rect">
              <a:avLst/>
            </a:prstGeom>
          </p:spPr>
        </p:pic>
        <p:pic>
          <p:nvPicPr>
            <p:cNvPr id="13" name="Picture 12" descr="A green logo with white text&#10;&#10;Description automatically generated">
              <a:extLst>
                <a:ext uri="{FF2B5EF4-FFF2-40B4-BE49-F238E27FC236}">
                  <a16:creationId xmlns:a16="http://schemas.microsoft.com/office/drawing/2014/main" id="{CE2DC16C-468C-7BEA-FB8F-4B1E236C4C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0916" y="3886496"/>
              <a:ext cx="2102257" cy="2478023"/>
            </a:xfrm>
            <a:prstGeom prst="rect">
              <a:avLst/>
            </a:prstGeom>
          </p:spPr>
        </p:pic>
        <p:pic>
          <p:nvPicPr>
            <p:cNvPr id="14" name="Picture 13" descr="A logo of a graph&#10;&#10;Description automatically generated">
              <a:extLst>
                <a:ext uri="{FF2B5EF4-FFF2-40B4-BE49-F238E27FC236}">
                  <a16:creationId xmlns:a16="http://schemas.microsoft.com/office/drawing/2014/main" id="{C57201CD-997A-B16E-819C-4AF661546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038" y="1483236"/>
              <a:ext cx="2435591" cy="2403260"/>
            </a:xfrm>
            <a:prstGeom prst="rect">
              <a:avLst/>
            </a:prstGeom>
          </p:spPr>
        </p:pic>
        <p:cxnSp>
          <p:nvCxnSpPr>
            <p:cNvPr id="16" name="Straight Arrow Connector 15">
              <a:extLst>
                <a:ext uri="{FF2B5EF4-FFF2-40B4-BE49-F238E27FC236}">
                  <a16:creationId xmlns:a16="http://schemas.microsoft.com/office/drawing/2014/main" id="{C508B8F8-329A-6D1D-75DB-4F8DE5C1BFD5}"/>
                </a:ext>
              </a:extLst>
            </p:cNvPr>
            <p:cNvCxnSpPr/>
            <p:nvPr/>
          </p:nvCxnSpPr>
          <p:spPr>
            <a:xfrm flipV="1">
              <a:off x="2964581" y="2791326"/>
              <a:ext cx="1890494" cy="50051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32508DF6-AF89-4A5E-E097-DF4108EC489F}"/>
                </a:ext>
              </a:extLst>
            </p:cNvPr>
            <p:cNvSpPr/>
            <p:nvPr/>
          </p:nvSpPr>
          <p:spPr>
            <a:xfrm rot="20743463">
              <a:off x="2879324" y="1887246"/>
              <a:ext cx="167071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Load</a:t>
              </a:r>
            </a:p>
          </p:txBody>
        </p:sp>
        <p:cxnSp>
          <p:nvCxnSpPr>
            <p:cNvPr id="18" name="Straight Arrow Connector 17">
              <a:extLst>
                <a:ext uri="{FF2B5EF4-FFF2-40B4-BE49-F238E27FC236}">
                  <a16:creationId xmlns:a16="http://schemas.microsoft.com/office/drawing/2014/main" id="{8CE2ED30-C911-FD8A-404D-372F8216B2BE}"/>
                </a:ext>
              </a:extLst>
            </p:cNvPr>
            <p:cNvCxnSpPr>
              <a:cxnSpLocks/>
            </p:cNvCxnSpPr>
            <p:nvPr/>
          </p:nvCxnSpPr>
          <p:spPr>
            <a:xfrm>
              <a:off x="2964581" y="3782728"/>
              <a:ext cx="5332396" cy="134277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8244566-5661-3984-7E72-F7403AF49710}"/>
                </a:ext>
              </a:extLst>
            </p:cNvPr>
            <p:cNvSpPr/>
            <p:nvPr/>
          </p:nvSpPr>
          <p:spPr>
            <a:xfrm rot="923623">
              <a:off x="2667223" y="4408958"/>
              <a:ext cx="470103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Transformation</a:t>
              </a:r>
            </a:p>
          </p:txBody>
        </p:sp>
      </p:grpSp>
      <p:pic>
        <p:nvPicPr>
          <p:cNvPr id="24" name="Picture 23" descr="A hand holding a marker&#10;&#10;Description automatically generated">
            <a:extLst>
              <a:ext uri="{FF2B5EF4-FFF2-40B4-BE49-F238E27FC236}">
                <a16:creationId xmlns:a16="http://schemas.microsoft.com/office/drawing/2014/main" id="{8232DEDE-E3BC-DD7C-0D37-249B39A9991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64003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2000"/>
                                        <p:tgtEl>
                                          <p:spTgt spid="22"/>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4EF739-B642-1A3F-590C-F6385DC41A6C}"/>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9F2FE248-220D-E8C6-63E6-38C2C3697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450D5020-6834-075D-29C6-3721A363BE7B}"/>
              </a:ext>
            </a:extLst>
          </p:cNvPr>
          <p:cNvSpPr/>
          <p:nvPr/>
        </p:nvSpPr>
        <p:spPr>
          <a:xfrm>
            <a:off x="442208" y="208247"/>
            <a:ext cx="6216061"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Power Query Editors</a:t>
            </a:r>
          </a:p>
        </p:txBody>
      </p:sp>
      <p:grpSp>
        <p:nvGrpSpPr>
          <p:cNvPr id="9" name="Group 8">
            <a:extLst>
              <a:ext uri="{FF2B5EF4-FFF2-40B4-BE49-F238E27FC236}">
                <a16:creationId xmlns:a16="http://schemas.microsoft.com/office/drawing/2014/main" id="{1AAF1A1C-CEE5-C7D7-7D7C-E293375BFDC6}"/>
              </a:ext>
            </a:extLst>
          </p:cNvPr>
          <p:cNvGrpSpPr/>
          <p:nvPr/>
        </p:nvGrpSpPr>
        <p:grpSpPr>
          <a:xfrm>
            <a:off x="649224" y="2051549"/>
            <a:ext cx="11036808" cy="2026323"/>
            <a:chOff x="649224" y="2051549"/>
            <a:chExt cx="11036808" cy="2026323"/>
          </a:xfrm>
        </p:grpSpPr>
        <p:pic>
          <p:nvPicPr>
            <p:cNvPr id="7" name="Picture 6">
              <a:extLst>
                <a:ext uri="{FF2B5EF4-FFF2-40B4-BE49-F238E27FC236}">
                  <a16:creationId xmlns:a16="http://schemas.microsoft.com/office/drawing/2014/main" id="{AB8D2721-CCC8-A053-6911-EFBB02DDE2B0}"/>
                </a:ext>
              </a:extLst>
            </p:cNvPr>
            <p:cNvPicPr>
              <a:picLocks noChangeAspect="1"/>
            </p:cNvPicPr>
            <p:nvPr/>
          </p:nvPicPr>
          <p:blipFill>
            <a:blip r:embed="rId3"/>
            <a:stretch>
              <a:fillRect/>
            </a:stretch>
          </p:blipFill>
          <p:spPr>
            <a:xfrm>
              <a:off x="649224" y="2051549"/>
              <a:ext cx="11036808" cy="1224396"/>
            </a:xfrm>
            <a:prstGeom prst="rect">
              <a:avLst/>
            </a:prstGeom>
          </p:spPr>
        </p:pic>
        <p:sp>
          <p:nvSpPr>
            <p:cNvPr id="8" name="TextBox 7">
              <a:extLst>
                <a:ext uri="{FF2B5EF4-FFF2-40B4-BE49-F238E27FC236}">
                  <a16:creationId xmlns:a16="http://schemas.microsoft.com/office/drawing/2014/main" id="{41DC7682-8BA4-F77A-E142-9CCED062AA24}"/>
                </a:ext>
              </a:extLst>
            </p:cNvPr>
            <p:cNvSpPr txBox="1"/>
            <p:nvPr/>
          </p:nvSpPr>
          <p:spPr>
            <a:xfrm>
              <a:off x="649224" y="3739318"/>
              <a:ext cx="2624328" cy="338554"/>
            </a:xfrm>
            <a:prstGeom prst="rect">
              <a:avLst/>
            </a:prstGeom>
            <a:noFill/>
          </p:spPr>
          <p:txBody>
            <a:bodyPr wrap="square">
              <a:spAutoFit/>
            </a:bodyPr>
            <a:lstStyle/>
            <a:p>
              <a:pPr algn="just"/>
              <a:r>
                <a:rPr lang="en-US" sz="1600" b="1" i="1" dirty="0">
                  <a:latin typeface="Garamond" panose="02020404030301010803" pitchFamily="18" charset="0"/>
                  <a:cs typeface="Times New Roman" panose="02020603050405020304" pitchFamily="18" charset="0"/>
                </a:rPr>
                <a:t>Also available in Excel</a:t>
              </a:r>
              <a:endParaRPr lang="en-IN" sz="1600" i="1" dirty="0">
                <a:latin typeface="Garamond" panose="02020404030301010803" pitchFamily="18" charset="0"/>
                <a:cs typeface="Times New Roman" panose="02020603050405020304" pitchFamily="18" charset="0"/>
              </a:endParaRPr>
            </a:p>
          </p:txBody>
        </p:sp>
      </p:grpSp>
      <p:pic>
        <p:nvPicPr>
          <p:cNvPr id="10" name="Picture 9" descr="A hand holding a marker&#10;&#10;Description automatically generated">
            <a:extLst>
              <a:ext uri="{FF2B5EF4-FFF2-40B4-BE49-F238E27FC236}">
                <a16:creationId xmlns:a16="http://schemas.microsoft.com/office/drawing/2014/main" id="{B46DFA40-F0E8-7079-B23B-0B2A819BEC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52928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78C319-CFC9-0371-59D1-DE92BCDDF64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794A54F4-C9E0-9D2B-B828-C1167361A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2DA92220-087B-4EE4-94A1-41BEE3D1E66F}"/>
              </a:ext>
            </a:extLst>
          </p:cNvPr>
          <p:cNvSpPr/>
          <p:nvPr/>
        </p:nvSpPr>
        <p:spPr>
          <a:xfrm>
            <a:off x="495853" y="133088"/>
            <a:ext cx="3248838"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Date tools</a:t>
            </a:r>
          </a:p>
        </p:txBody>
      </p:sp>
      <p:pic>
        <p:nvPicPr>
          <p:cNvPr id="7" name="Picture 6">
            <a:extLst>
              <a:ext uri="{FF2B5EF4-FFF2-40B4-BE49-F238E27FC236}">
                <a16:creationId xmlns:a16="http://schemas.microsoft.com/office/drawing/2014/main" id="{D9F110D4-CDCA-230B-A0A5-0B2679E88018}"/>
              </a:ext>
            </a:extLst>
          </p:cNvPr>
          <p:cNvPicPr>
            <a:picLocks noChangeAspect="1"/>
          </p:cNvPicPr>
          <p:nvPr/>
        </p:nvPicPr>
        <p:blipFill>
          <a:blip r:embed="rId3"/>
          <a:stretch>
            <a:fillRect/>
          </a:stretch>
        </p:blipFill>
        <p:spPr>
          <a:xfrm>
            <a:off x="949649" y="2130885"/>
            <a:ext cx="1765391" cy="3118010"/>
          </a:xfrm>
          <a:prstGeom prst="rect">
            <a:avLst/>
          </a:prstGeom>
        </p:spPr>
      </p:pic>
      <p:pic>
        <p:nvPicPr>
          <p:cNvPr id="8" name="Picture 7" descr="A hand holding a marker&#10;&#10;Description automatically generated">
            <a:extLst>
              <a:ext uri="{FF2B5EF4-FFF2-40B4-BE49-F238E27FC236}">
                <a16:creationId xmlns:a16="http://schemas.microsoft.com/office/drawing/2014/main" id="{FB9CAC12-0862-FE03-B243-B1956987D44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376672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0" presetClass="path" presetSubtype="0" fill="hold" nodeType="withEffect">
                                  <p:stCondLst>
                                    <p:cond delay="0"/>
                                  </p:stCondLst>
                                  <p:childTnLst>
                                    <p:animMotion origin="layout" path="M -0.09636 -0.01342 L -0.09636 -0.01342 C -0.04701 -0.0074 -0.0974 -0.01203 -0.05534 -0.01203 L 0.1862 -0.01064 C 0.19596 -0.00185 0.21732 -0.00324 0.21536 0.01598 C 0.21484 0.02107 0.21627 0.02848 0.2138 0.03149 C 0.20742 0.03936 0.19935 0.04237 0.19167 0.04537 C 0.16979 0.0544 0.14752 0.06088 0.12539 0.06783 C 0.11289 0.07176 0.10013 0.07408 0.0875 0.07778 C 0.04453 0.08982 0.0888 0.07987 0.04167 0.09167 C 0.03333 0.09375 0.02487 0.09514 0.0164 0.09723 C 0.0138 0.09792 0.0112 0.09954 0.00859 0.10024 C 0.00169 0.10139 -0.00508 0.10209 -0.01198 0.10301 C -0.02656 0.10834 -0.02656 0.10764 -0.04037 0.11551 C -0.04141 0.11621 -0.05235 0.12315 -0.05456 0.12547 C -0.0569 0.12778 -0.05873 0.13125 -0.06094 0.1338 C -0.06445 0.13797 -0.06836 0.14098 -0.07201 0.14514 C -0.08203 0.15625 -0.08034 0.1544 -0.08698 0.16621 C -0.08802 0.172 -0.09102 0.18473 -0.09011 0.19144 C -0.08932 0.19792 -0.08763 0.20417 -0.08542 0.20973 C -0.08425 0.21204 -0.08229 0.21297 -0.0806 0.21389 C -0.07409 0.21713 -0.06745 0.21968 -0.06094 0.22223 C -0.05222 0.2257 -0.04362 0.2294 -0.0349 0.23218 C 0.01263 0.247 -0.00938 0.23912 0.03932 0.24468 C 0.125 0.2544 0.05417 0.25024 0.12305 0.25325 C 0.16784 0.26852 0.15872 0.26667 0.20273 0.27709 C 0.2056 0.27778 0.20859 0.27801 0.21146 0.27848 L 0.23828 0.28125 L 0.26276 0.2882 C 0.26562 0.28912 0.27148 0.29098 0.27148 0.29098 C 0.27786 0.29561 0.27851 0.29561 0.28646 0.3051 C 0.28763 0.30649 0.28867 0.30857 0.28958 0.31065 C 0.2914 0.31505 0.29271 0.32014 0.2944 0.32477 C 0.29349 0.33218 0.29427 0.34075 0.29193 0.34723 C 0.28971 0.35371 0.28528 0.35695 0.28164 0.36112 C 0.2737 0.37084 0.26627 0.38311 0.25729 0.38936 C 0.23502 0.40463 0.21198 0.41783 0.18854 0.4257 C 0.17487 0.43033 0.1612 0.43588 0.14752 0.43982 C 0.12109 0.44746 0.11823 0.44723 0.09857 0.44954 C 0.09193 0.45186 0.08542 0.45463 0.07877 0.45672 C 0.05286 0.46412 0.04596 0.45926 0.01406 0.47338 C 0.00911 0.4757 -0.01276 0.48519 -0.01901 0.48889 C -0.02761 0.49399 -0.03633 0.49862 -0.04427 0.50579 C -0.05261 0.5132 -0.04844 0.50996 -0.0569 0.51551 C -0.0582 0.51737 -0.05951 0.51945 -0.06094 0.5213 C -0.06237 0.52315 -0.06419 0.52454 -0.06563 0.52686 C -0.07083 0.5345 -0.07136 0.53704 -0.07513 0.54653 C -0.07669 0.56042 -0.07748 0.56436 -0.07435 0.58426 C -0.0737 0.5882 -0.07123 0.59028 -0.06953 0.59283 C -0.05065 0.62107 -0.05573 0.60741 -0.01901 0.62639 C 0.03099 0.65232 -0.00013 0.64167 0.04258 0.65325 L 0.18307 0.65024 C 0.18958 0.64977 0.19492 0.64051 0.20117 0.63774 C 0.21289 0.63241 0.22487 0.6301 0.23672 0.62639 C 0.24036 0.62408 0.24401 0.6213 0.24778 0.61945 C 0.25013 0.61829 0.26823 0.61412 0.26992 0.61389 " pathEditMode="relative" ptsTypes="AAAAAAAAAAAAAAAAAAAAAAAAAAAAAAAAAAAAAAAAAAAAAAAAAAAAAAAA">
                                      <p:cBhvr>
                                        <p:cTn id="9"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71C68C-45CE-F92A-37D4-BB78DF87792A}"/>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3CA5362D-8A50-43B9-A88C-4C5A66FA7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7C7246F8-16D4-F69D-45DD-8C2474756159}"/>
              </a:ext>
            </a:extLst>
          </p:cNvPr>
          <p:cNvSpPr/>
          <p:nvPr/>
        </p:nvSpPr>
        <p:spPr>
          <a:xfrm>
            <a:off x="292608" y="208247"/>
            <a:ext cx="4562467"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Basic Concept</a:t>
            </a:r>
          </a:p>
        </p:txBody>
      </p:sp>
      <p:sp>
        <p:nvSpPr>
          <p:cNvPr id="7" name="Rectangle 6">
            <a:extLst>
              <a:ext uri="{FF2B5EF4-FFF2-40B4-BE49-F238E27FC236}">
                <a16:creationId xmlns:a16="http://schemas.microsoft.com/office/drawing/2014/main" id="{6B6813BF-B2DD-8ADA-75A3-283A38B3E603}"/>
              </a:ext>
            </a:extLst>
          </p:cNvPr>
          <p:cNvSpPr/>
          <p:nvPr/>
        </p:nvSpPr>
        <p:spPr>
          <a:xfrm>
            <a:off x="1263027" y="2378135"/>
            <a:ext cx="1611468" cy="175432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Raw</a:t>
            </a:r>
          </a:p>
          <a:p>
            <a:pPr algn="ctr"/>
            <a:r>
              <a:rPr lang="en-US" sz="5400" dirty="0">
                <a:ln w="0"/>
                <a:effectLst>
                  <a:outerShdw blurRad="38100" dist="19050" dir="2700000" algn="tl" rotWithShape="0">
                    <a:schemeClr val="dk1">
                      <a:alpha val="40000"/>
                    </a:schemeClr>
                  </a:outerShdw>
                </a:effectLst>
              </a:rPr>
              <a:t>Data</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8" descr="A white circle on a black background&#10;&#10;Description automatically generated">
            <a:extLst>
              <a:ext uri="{FF2B5EF4-FFF2-40B4-BE49-F238E27FC236}">
                <a16:creationId xmlns:a16="http://schemas.microsoft.com/office/drawing/2014/main" id="{DF439653-1D8C-84C4-6BF5-08148E675DF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66573" y="2105079"/>
            <a:ext cx="2549652" cy="2300438"/>
          </a:xfrm>
          <a:prstGeom prst="rect">
            <a:avLst/>
          </a:prstGeom>
        </p:spPr>
      </p:pic>
      <p:sp>
        <p:nvSpPr>
          <p:cNvPr id="10" name="Rectangle 9">
            <a:extLst>
              <a:ext uri="{FF2B5EF4-FFF2-40B4-BE49-F238E27FC236}">
                <a16:creationId xmlns:a16="http://schemas.microsoft.com/office/drawing/2014/main" id="{24BA1C2A-B27E-BCB2-A28C-2C8D6509C02B}"/>
              </a:ext>
            </a:extLst>
          </p:cNvPr>
          <p:cNvSpPr/>
          <p:nvPr/>
        </p:nvSpPr>
        <p:spPr>
          <a:xfrm>
            <a:off x="7573165" y="2388455"/>
            <a:ext cx="3502882" cy="1754326"/>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Meaningful</a:t>
            </a:r>
          </a:p>
          <a:p>
            <a:pPr algn="ctr"/>
            <a:r>
              <a:rPr lang="en-US" sz="5400" dirty="0">
                <a:ln w="0"/>
                <a:solidFill>
                  <a:schemeClr val="bg1"/>
                </a:solidFill>
                <a:effectLst>
                  <a:outerShdw blurRad="38100" dist="19050" dir="2700000" algn="tl" rotWithShape="0">
                    <a:schemeClr val="dk1">
                      <a:alpha val="40000"/>
                    </a:schemeClr>
                  </a:outerShdw>
                </a:effectLst>
              </a:rPr>
              <a:t>Data</a:t>
            </a:r>
            <a:endParaRPr lang="en-US"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4193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449E889-C7CE-88DA-194D-EE17A0BD8B39}"/>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B6E5B51B-CB46-A51E-7E6E-AA8DCDA71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1AFBD21C-AA02-EEDF-7B59-02C6CFD65BB6}"/>
              </a:ext>
            </a:extLst>
          </p:cNvPr>
          <p:cNvSpPr/>
          <p:nvPr/>
        </p:nvSpPr>
        <p:spPr>
          <a:xfrm>
            <a:off x="413889" y="148036"/>
            <a:ext cx="2987934"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Text tools</a:t>
            </a:r>
          </a:p>
        </p:txBody>
      </p:sp>
      <p:grpSp>
        <p:nvGrpSpPr>
          <p:cNvPr id="17" name="Group 16">
            <a:extLst>
              <a:ext uri="{FF2B5EF4-FFF2-40B4-BE49-F238E27FC236}">
                <a16:creationId xmlns:a16="http://schemas.microsoft.com/office/drawing/2014/main" id="{82A239B2-3F37-4C30-2ECC-1C10DDF54E48}"/>
              </a:ext>
            </a:extLst>
          </p:cNvPr>
          <p:cNvGrpSpPr/>
          <p:nvPr/>
        </p:nvGrpSpPr>
        <p:grpSpPr>
          <a:xfrm>
            <a:off x="694944" y="1993075"/>
            <a:ext cx="8627118" cy="2451226"/>
            <a:chOff x="694944" y="1993075"/>
            <a:chExt cx="8627118" cy="2451226"/>
          </a:xfrm>
        </p:grpSpPr>
        <p:pic>
          <p:nvPicPr>
            <p:cNvPr id="7" name="Picture 6">
              <a:extLst>
                <a:ext uri="{FF2B5EF4-FFF2-40B4-BE49-F238E27FC236}">
                  <a16:creationId xmlns:a16="http://schemas.microsoft.com/office/drawing/2014/main" id="{267C52B3-5635-0144-ED40-A345F5A3F185}"/>
                </a:ext>
              </a:extLst>
            </p:cNvPr>
            <p:cNvPicPr>
              <a:picLocks noChangeAspect="1"/>
            </p:cNvPicPr>
            <p:nvPr/>
          </p:nvPicPr>
          <p:blipFill>
            <a:blip r:embed="rId4"/>
            <a:stretch>
              <a:fillRect/>
            </a:stretch>
          </p:blipFill>
          <p:spPr>
            <a:xfrm>
              <a:off x="694944" y="1993075"/>
              <a:ext cx="2425825" cy="2451226"/>
            </a:xfrm>
            <a:prstGeom prst="rect">
              <a:avLst/>
            </a:prstGeom>
          </p:spPr>
        </p:pic>
        <p:pic>
          <p:nvPicPr>
            <p:cNvPr id="8" name="Picture 7">
              <a:extLst>
                <a:ext uri="{FF2B5EF4-FFF2-40B4-BE49-F238E27FC236}">
                  <a16:creationId xmlns:a16="http://schemas.microsoft.com/office/drawing/2014/main" id="{864816C2-0BFD-9446-240D-15B96B7D2E3D}"/>
                </a:ext>
              </a:extLst>
            </p:cNvPr>
            <p:cNvPicPr>
              <a:picLocks noChangeAspect="1"/>
            </p:cNvPicPr>
            <p:nvPr/>
          </p:nvPicPr>
          <p:blipFill>
            <a:blip r:embed="rId5"/>
            <a:stretch>
              <a:fillRect/>
            </a:stretch>
          </p:blipFill>
          <p:spPr>
            <a:xfrm>
              <a:off x="3665409" y="1993075"/>
              <a:ext cx="2502029" cy="2419474"/>
            </a:xfrm>
            <a:prstGeom prst="rect">
              <a:avLst/>
            </a:prstGeom>
          </p:spPr>
        </p:pic>
        <p:pic>
          <p:nvPicPr>
            <p:cNvPr id="9" name="Picture 8">
              <a:extLst>
                <a:ext uri="{FF2B5EF4-FFF2-40B4-BE49-F238E27FC236}">
                  <a16:creationId xmlns:a16="http://schemas.microsoft.com/office/drawing/2014/main" id="{0252ACCA-0752-F20C-C444-A6DA6CE1A068}"/>
                </a:ext>
              </a:extLst>
            </p:cNvPr>
            <p:cNvPicPr>
              <a:picLocks noChangeAspect="1"/>
            </p:cNvPicPr>
            <p:nvPr/>
          </p:nvPicPr>
          <p:blipFill>
            <a:blip r:embed="rId6"/>
            <a:stretch>
              <a:fillRect/>
            </a:stretch>
          </p:blipFill>
          <p:spPr>
            <a:xfrm>
              <a:off x="6712078" y="2130886"/>
              <a:ext cx="2609984" cy="2281662"/>
            </a:xfrm>
            <a:prstGeom prst="rect">
              <a:avLst/>
            </a:prstGeom>
          </p:spPr>
        </p:pic>
      </p:grpSp>
      <p:pic>
        <p:nvPicPr>
          <p:cNvPr id="18" name="Picture 17" descr="A hand holding a marker&#10;&#10;Description automatically generated">
            <a:extLst>
              <a:ext uri="{FF2B5EF4-FFF2-40B4-BE49-F238E27FC236}">
                <a16:creationId xmlns:a16="http://schemas.microsoft.com/office/drawing/2014/main" id="{B554B5B2-AF7B-1184-6DAD-FDFBA9D5F52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90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2000"/>
                                        <p:tgtEl>
                                          <p:spTgt spid="17"/>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003FF1-1E39-EB9C-0EE5-12710634EBB2}"/>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D5053582-2289-9588-D70A-1079FB422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4BD4E789-3EDE-5CED-5EB2-7FE2F77CF125}"/>
              </a:ext>
            </a:extLst>
          </p:cNvPr>
          <p:cNvSpPr/>
          <p:nvPr/>
        </p:nvSpPr>
        <p:spPr>
          <a:xfrm>
            <a:off x="182958" y="160247"/>
            <a:ext cx="4276940"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Number tools</a:t>
            </a:r>
          </a:p>
        </p:txBody>
      </p:sp>
      <p:grpSp>
        <p:nvGrpSpPr>
          <p:cNvPr id="11" name="Group 10">
            <a:extLst>
              <a:ext uri="{FF2B5EF4-FFF2-40B4-BE49-F238E27FC236}">
                <a16:creationId xmlns:a16="http://schemas.microsoft.com/office/drawing/2014/main" id="{751D6419-FCDF-E00E-8B68-5B809BBAB544}"/>
              </a:ext>
            </a:extLst>
          </p:cNvPr>
          <p:cNvGrpSpPr/>
          <p:nvPr/>
        </p:nvGrpSpPr>
        <p:grpSpPr>
          <a:xfrm>
            <a:off x="588261" y="1711845"/>
            <a:ext cx="10201391" cy="3577068"/>
            <a:chOff x="588261" y="1711845"/>
            <a:chExt cx="10201391" cy="3577068"/>
          </a:xfrm>
        </p:grpSpPr>
        <p:pic>
          <p:nvPicPr>
            <p:cNvPr id="7" name="Picture 6">
              <a:extLst>
                <a:ext uri="{FF2B5EF4-FFF2-40B4-BE49-F238E27FC236}">
                  <a16:creationId xmlns:a16="http://schemas.microsoft.com/office/drawing/2014/main" id="{7FCCD887-77E4-5A67-482B-72FDD4F85B76}"/>
                </a:ext>
              </a:extLst>
            </p:cNvPr>
            <p:cNvPicPr>
              <a:picLocks noChangeAspect="1"/>
            </p:cNvPicPr>
            <p:nvPr/>
          </p:nvPicPr>
          <p:blipFill>
            <a:blip r:embed="rId3"/>
            <a:stretch>
              <a:fillRect/>
            </a:stretch>
          </p:blipFill>
          <p:spPr>
            <a:xfrm>
              <a:off x="588261" y="2130884"/>
              <a:ext cx="1984818" cy="3158029"/>
            </a:xfrm>
            <a:prstGeom prst="rect">
              <a:avLst/>
            </a:prstGeom>
          </p:spPr>
        </p:pic>
        <p:pic>
          <p:nvPicPr>
            <p:cNvPr id="8" name="Picture 7">
              <a:extLst>
                <a:ext uri="{FF2B5EF4-FFF2-40B4-BE49-F238E27FC236}">
                  <a16:creationId xmlns:a16="http://schemas.microsoft.com/office/drawing/2014/main" id="{AD458CC0-6E77-ABE3-24F5-48D6F2BFA453}"/>
                </a:ext>
              </a:extLst>
            </p:cNvPr>
            <p:cNvPicPr>
              <a:picLocks noChangeAspect="1"/>
            </p:cNvPicPr>
            <p:nvPr/>
          </p:nvPicPr>
          <p:blipFill>
            <a:blip r:embed="rId4"/>
            <a:stretch>
              <a:fillRect/>
            </a:stretch>
          </p:blipFill>
          <p:spPr>
            <a:xfrm>
              <a:off x="3126233" y="2130884"/>
              <a:ext cx="1984818" cy="3094043"/>
            </a:xfrm>
            <a:prstGeom prst="rect">
              <a:avLst/>
            </a:prstGeom>
          </p:spPr>
        </p:pic>
        <p:pic>
          <p:nvPicPr>
            <p:cNvPr id="9" name="Picture 8">
              <a:extLst>
                <a:ext uri="{FF2B5EF4-FFF2-40B4-BE49-F238E27FC236}">
                  <a16:creationId xmlns:a16="http://schemas.microsoft.com/office/drawing/2014/main" id="{B51E11CE-CDE4-4FD6-F4F4-E32149687807}"/>
                </a:ext>
              </a:extLst>
            </p:cNvPr>
            <p:cNvPicPr>
              <a:picLocks noChangeAspect="1"/>
            </p:cNvPicPr>
            <p:nvPr/>
          </p:nvPicPr>
          <p:blipFill>
            <a:blip r:embed="rId5"/>
            <a:stretch>
              <a:fillRect/>
            </a:stretch>
          </p:blipFill>
          <p:spPr>
            <a:xfrm>
              <a:off x="5422865" y="2052089"/>
              <a:ext cx="2190047" cy="3236818"/>
            </a:xfrm>
            <a:prstGeom prst="rect">
              <a:avLst/>
            </a:prstGeom>
          </p:spPr>
        </p:pic>
        <p:pic>
          <p:nvPicPr>
            <p:cNvPr id="10" name="Picture 9">
              <a:extLst>
                <a:ext uri="{FF2B5EF4-FFF2-40B4-BE49-F238E27FC236}">
                  <a16:creationId xmlns:a16="http://schemas.microsoft.com/office/drawing/2014/main" id="{8CBBE568-8E72-29B2-64F4-0EC10A889125}"/>
                </a:ext>
              </a:extLst>
            </p:cNvPr>
            <p:cNvPicPr>
              <a:picLocks noChangeAspect="1"/>
            </p:cNvPicPr>
            <p:nvPr/>
          </p:nvPicPr>
          <p:blipFill>
            <a:blip r:embed="rId6"/>
            <a:stretch>
              <a:fillRect/>
            </a:stretch>
          </p:blipFill>
          <p:spPr>
            <a:xfrm>
              <a:off x="7924726" y="1711845"/>
              <a:ext cx="2864926" cy="3577060"/>
            </a:xfrm>
            <a:prstGeom prst="rect">
              <a:avLst/>
            </a:prstGeom>
          </p:spPr>
        </p:pic>
      </p:grpSp>
      <p:pic>
        <p:nvPicPr>
          <p:cNvPr id="12" name="Picture 11" descr="A hand holding a marker&#10;&#10;Description automatically generated">
            <a:extLst>
              <a:ext uri="{FF2B5EF4-FFF2-40B4-BE49-F238E27FC236}">
                <a16:creationId xmlns:a16="http://schemas.microsoft.com/office/drawing/2014/main" id="{463E29D7-7468-A120-B88F-7A06DAC7C2C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2650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12"/>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up)">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1B62BF-73A1-8F95-9F7C-FC99233C10C1}"/>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CEF7A6D2-066B-24E3-12D5-2608B5635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C362CB5C-357B-A0A5-511B-45D9AAFFB614}"/>
              </a:ext>
            </a:extLst>
          </p:cNvPr>
          <p:cNvSpPr/>
          <p:nvPr/>
        </p:nvSpPr>
        <p:spPr>
          <a:xfrm>
            <a:off x="292608" y="135826"/>
            <a:ext cx="4556825"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Index columns</a:t>
            </a:r>
          </a:p>
        </p:txBody>
      </p:sp>
      <p:grpSp>
        <p:nvGrpSpPr>
          <p:cNvPr id="12" name="Group 11">
            <a:extLst>
              <a:ext uri="{FF2B5EF4-FFF2-40B4-BE49-F238E27FC236}">
                <a16:creationId xmlns:a16="http://schemas.microsoft.com/office/drawing/2014/main" id="{9863D52B-B6B7-F035-C5B3-9FB2E10AD98D}"/>
              </a:ext>
            </a:extLst>
          </p:cNvPr>
          <p:cNvGrpSpPr/>
          <p:nvPr/>
        </p:nvGrpSpPr>
        <p:grpSpPr>
          <a:xfrm>
            <a:off x="968201" y="2130885"/>
            <a:ext cx="2624328" cy="2140180"/>
            <a:chOff x="968201" y="2130885"/>
            <a:chExt cx="2624328" cy="2140180"/>
          </a:xfrm>
        </p:grpSpPr>
        <p:pic>
          <p:nvPicPr>
            <p:cNvPr id="7" name="Picture 6">
              <a:extLst>
                <a:ext uri="{FF2B5EF4-FFF2-40B4-BE49-F238E27FC236}">
                  <a16:creationId xmlns:a16="http://schemas.microsoft.com/office/drawing/2014/main" id="{1E260EBC-4255-C92C-D143-0E599673D2EE}"/>
                </a:ext>
              </a:extLst>
            </p:cNvPr>
            <p:cNvPicPr>
              <a:picLocks noChangeAspect="1"/>
            </p:cNvPicPr>
            <p:nvPr/>
          </p:nvPicPr>
          <p:blipFill>
            <a:blip r:embed="rId3"/>
            <a:stretch>
              <a:fillRect/>
            </a:stretch>
          </p:blipFill>
          <p:spPr>
            <a:xfrm>
              <a:off x="1103224" y="2130885"/>
              <a:ext cx="1968601" cy="1587582"/>
            </a:xfrm>
            <a:prstGeom prst="rect">
              <a:avLst/>
            </a:prstGeom>
          </p:spPr>
        </p:pic>
        <p:sp>
          <p:nvSpPr>
            <p:cNvPr id="8" name="TextBox 7">
              <a:extLst>
                <a:ext uri="{FF2B5EF4-FFF2-40B4-BE49-F238E27FC236}">
                  <a16:creationId xmlns:a16="http://schemas.microsoft.com/office/drawing/2014/main" id="{AC979FF4-F766-9315-3E12-4C7C6D7FDEFC}"/>
                </a:ext>
              </a:extLst>
            </p:cNvPr>
            <p:cNvSpPr txBox="1"/>
            <p:nvPr/>
          </p:nvSpPr>
          <p:spPr>
            <a:xfrm>
              <a:off x="968201" y="3932511"/>
              <a:ext cx="2624328" cy="338554"/>
            </a:xfrm>
            <a:prstGeom prst="rect">
              <a:avLst/>
            </a:prstGeom>
            <a:noFill/>
          </p:spPr>
          <p:txBody>
            <a:bodyPr wrap="square">
              <a:spAutoFit/>
            </a:bodyPr>
            <a:lstStyle/>
            <a:p>
              <a:pPr algn="just"/>
              <a:r>
                <a:rPr lang="en-US" sz="1600" b="1" i="1" dirty="0">
                  <a:latin typeface="Garamond" panose="02020404030301010803" pitchFamily="18" charset="0"/>
                  <a:cs typeface="Times New Roman" panose="02020603050405020304" pitchFamily="18" charset="0"/>
                </a:rPr>
                <a:t>Index column</a:t>
              </a:r>
              <a:endParaRPr lang="en-IN" sz="1600" i="1" dirty="0">
                <a:latin typeface="Garamond" panose="02020404030301010803" pitchFamily="18" charset="0"/>
                <a:cs typeface="Times New Roman" panose="02020603050405020304" pitchFamily="18" charset="0"/>
              </a:endParaRPr>
            </a:p>
          </p:txBody>
        </p:sp>
      </p:grpSp>
      <p:pic>
        <p:nvPicPr>
          <p:cNvPr id="13" name="Picture 12" descr="A hand holding a marker&#10;&#10;Description automatically generated">
            <a:extLst>
              <a:ext uri="{FF2B5EF4-FFF2-40B4-BE49-F238E27FC236}">
                <a16:creationId xmlns:a16="http://schemas.microsoft.com/office/drawing/2014/main" id="{ABC67DFA-4E49-41EA-1D1E-73BCA78BB53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34628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par>
                                <p:cTn id="8" presetID="0" presetClass="path" presetSubtype="0" fill="hold" nodeType="withEffect">
                                  <p:stCondLst>
                                    <p:cond delay="0"/>
                                  </p:stCondLst>
                                  <p:childTnLst>
                                    <p:animMotion origin="layout" path="M -0.09636 -0.01342 L -0.09636 -0.01342 C -0.04701 -0.0074 -0.0974 -0.01203 -0.05534 -0.01203 L 0.1862 -0.01064 C 0.19596 -0.00185 0.21732 -0.00324 0.21536 0.01598 C 0.21484 0.02107 0.21627 0.02848 0.2138 0.03149 C 0.20742 0.03936 0.19935 0.04237 0.19167 0.04537 C 0.16979 0.0544 0.14752 0.06088 0.12539 0.06783 C 0.11289 0.07176 0.10013 0.07408 0.0875 0.07778 C 0.04453 0.08982 0.0888 0.07987 0.04167 0.09167 C 0.03333 0.09375 0.02487 0.09514 0.0164 0.09723 C 0.0138 0.09792 0.0112 0.09954 0.00859 0.10024 C 0.00169 0.10139 -0.00508 0.10209 -0.01198 0.10301 C -0.02656 0.10834 -0.02656 0.10764 -0.04037 0.11551 C -0.04141 0.11621 -0.05235 0.12315 -0.05456 0.12547 C -0.0569 0.12778 -0.05873 0.13125 -0.06094 0.1338 C -0.06445 0.13797 -0.06836 0.14098 -0.07201 0.14514 C -0.08203 0.15625 -0.08034 0.1544 -0.08698 0.16621 C -0.08802 0.172 -0.09102 0.18473 -0.09011 0.19144 C -0.08932 0.19792 -0.08763 0.20417 -0.08542 0.20973 C -0.08425 0.21204 -0.08229 0.21297 -0.0806 0.21389 C -0.07409 0.21713 -0.06745 0.21968 -0.06094 0.22223 C -0.05222 0.2257 -0.04362 0.2294 -0.0349 0.23218 C 0.01263 0.247 -0.00938 0.23912 0.03932 0.24468 C 0.125 0.2544 0.05417 0.25024 0.12305 0.25325 C 0.16784 0.26852 0.15872 0.26667 0.20273 0.27709 C 0.2056 0.27778 0.20859 0.27801 0.21146 0.27848 L 0.23828 0.28125 L 0.26276 0.2882 C 0.26562 0.28912 0.27148 0.29098 0.27148 0.29098 C 0.27786 0.29561 0.27851 0.29561 0.28646 0.3051 C 0.28763 0.30649 0.28867 0.30857 0.28958 0.31065 C 0.2914 0.31505 0.29271 0.32014 0.2944 0.32477 C 0.29349 0.33218 0.29427 0.34075 0.29193 0.34723 C 0.28971 0.35371 0.28528 0.35695 0.28164 0.36112 C 0.2737 0.37084 0.26627 0.38311 0.25729 0.38936 C 0.23502 0.40463 0.21198 0.41783 0.18854 0.4257 C 0.17487 0.43033 0.1612 0.43588 0.14752 0.43982 C 0.12109 0.44746 0.11823 0.44723 0.09857 0.44954 C 0.09193 0.45186 0.08542 0.45463 0.07877 0.45672 C 0.05286 0.46412 0.04596 0.45926 0.01406 0.47338 C 0.00911 0.4757 -0.01276 0.48519 -0.01901 0.48889 C -0.02761 0.49399 -0.03633 0.49862 -0.04427 0.50579 C -0.05261 0.5132 -0.04844 0.50996 -0.0569 0.51551 C -0.0582 0.51737 -0.05951 0.51945 -0.06094 0.5213 C -0.06237 0.52315 -0.06419 0.52454 -0.06563 0.52686 C -0.07083 0.5345 -0.07136 0.53704 -0.07513 0.54653 C -0.07669 0.56042 -0.07748 0.56436 -0.07435 0.58426 C -0.0737 0.5882 -0.07123 0.59028 -0.06953 0.59283 C -0.05065 0.62107 -0.05573 0.60741 -0.01901 0.62639 C 0.03099 0.65232 -0.00013 0.64167 0.04258 0.65325 L 0.18307 0.65024 C 0.18958 0.64977 0.19492 0.64051 0.20117 0.63774 C 0.21289 0.63241 0.22487 0.6301 0.23672 0.62639 C 0.24036 0.62408 0.24401 0.6213 0.24778 0.61945 C 0.25013 0.61829 0.26823 0.61412 0.26992 0.61389 " pathEditMode="relative" ptsTypes="AAAAAAAAAAAAAAAAAAAAAAAAAAAAAAAAAAAAAAAAAAAAAAAAAAAAAAAA">
                                      <p:cBhvr>
                                        <p:cTn id="9"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1B62BF-73A1-8F95-9F7C-FC99233C10C1}"/>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CEF7A6D2-066B-24E3-12D5-2608B5635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C362CB5C-357B-A0A5-511B-45D9AAFFB614}"/>
              </a:ext>
            </a:extLst>
          </p:cNvPr>
          <p:cNvSpPr/>
          <p:nvPr/>
        </p:nvSpPr>
        <p:spPr>
          <a:xfrm>
            <a:off x="281366" y="170945"/>
            <a:ext cx="6622326"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Conditional columns</a:t>
            </a:r>
          </a:p>
        </p:txBody>
      </p:sp>
      <p:grpSp>
        <p:nvGrpSpPr>
          <p:cNvPr id="2" name="Group 1">
            <a:extLst>
              <a:ext uri="{FF2B5EF4-FFF2-40B4-BE49-F238E27FC236}">
                <a16:creationId xmlns:a16="http://schemas.microsoft.com/office/drawing/2014/main" id="{0B5B6C01-4945-3417-A19E-F316B6C02CD3}"/>
              </a:ext>
            </a:extLst>
          </p:cNvPr>
          <p:cNvGrpSpPr/>
          <p:nvPr/>
        </p:nvGrpSpPr>
        <p:grpSpPr>
          <a:xfrm>
            <a:off x="531695" y="1639548"/>
            <a:ext cx="7320644" cy="3934668"/>
            <a:chOff x="531695" y="1639548"/>
            <a:chExt cx="7320644" cy="3934668"/>
          </a:xfrm>
        </p:grpSpPr>
        <p:pic>
          <p:nvPicPr>
            <p:cNvPr id="9" name="Picture 8">
              <a:extLst>
                <a:ext uri="{FF2B5EF4-FFF2-40B4-BE49-F238E27FC236}">
                  <a16:creationId xmlns:a16="http://schemas.microsoft.com/office/drawing/2014/main" id="{934C9592-47CD-482D-FDDC-55CDE6A4CB41}"/>
                </a:ext>
              </a:extLst>
            </p:cNvPr>
            <p:cNvPicPr>
              <a:picLocks noChangeAspect="1"/>
            </p:cNvPicPr>
            <p:nvPr/>
          </p:nvPicPr>
          <p:blipFill>
            <a:blip r:embed="rId3"/>
            <a:stretch>
              <a:fillRect/>
            </a:stretch>
          </p:blipFill>
          <p:spPr>
            <a:xfrm>
              <a:off x="557808" y="1639548"/>
              <a:ext cx="7294531" cy="3272313"/>
            </a:xfrm>
            <a:prstGeom prst="rect">
              <a:avLst/>
            </a:prstGeom>
          </p:spPr>
        </p:pic>
        <p:sp>
          <p:nvSpPr>
            <p:cNvPr id="10" name="TextBox 9">
              <a:extLst>
                <a:ext uri="{FF2B5EF4-FFF2-40B4-BE49-F238E27FC236}">
                  <a16:creationId xmlns:a16="http://schemas.microsoft.com/office/drawing/2014/main" id="{F360BC4A-ACA5-7731-8314-6D84731916E6}"/>
                </a:ext>
              </a:extLst>
            </p:cNvPr>
            <p:cNvSpPr txBox="1"/>
            <p:nvPr/>
          </p:nvSpPr>
          <p:spPr>
            <a:xfrm>
              <a:off x="531695" y="5235662"/>
              <a:ext cx="2624328" cy="338554"/>
            </a:xfrm>
            <a:prstGeom prst="rect">
              <a:avLst/>
            </a:prstGeom>
            <a:noFill/>
          </p:spPr>
          <p:txBody>
            <a:bodyPr wrap="square">
              <a:spAutoFit/>
            </a:bodyPr>
            <a:lstStyle/>
            <a:p>
              <a:pPr algn="just"/>
              <a:r>
                <a:rPr lang="en-US" sz="1600" b="1" i="1" dirty="0">
                  <a:latin typeface="Garamond" panose="02020404030301010803" pitchFamily="18" charset="0"/>
                  <a:cs typeface="Times New Roman" panose="02020603050405020304" pitchFamily="18" charset="0"/>
                </a:rPr>
                <a:t>Conditional column</a:t>
              </a:r>
              <a:endParaRPr lang="en-IN" sz="1600" i="1" dirty="0">
                <a:latin typeface="Garamond" panose="02020404030301010803" pitchFamily="18" charset="0"/>
                <a:cs typeface="Times New Roman" panose="02020603050405020304" pitchFamily="18" charset="0"/>
              </a:endParaRPr>
            </a:p>
          </p:txBody>
        </p:sp>
      </p:grpSp>
      <p:pic>
        <p:nvPicPr>
          <p:cNvPr id="3" name="Picture 2" descr="A hand holding a marker&#10;&#10;Description automatically generated">
            <a:extLst>
              <a:ext uri="{FF2B5EF4-FFF2-40B4-BE49-F238E27FC236}">
                <a16:creationId xmlns:a16="http://schemas.microsoft.com/office/drawing/2014/main" id="{9BC9100E-6C4A-F191-F854-ED3C639F48E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2296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par>
                                <p:cTn id="8" presetID="0" presetClass="path" presetSubtype="0" fill="hold" nodeType="withEffect">
                                  <p:stCondLst>
                                    <p:cond delay="0"/>
                                  </p:stCondLst>
                                  <p:childTnLst>
                                    <p:animMotion origin="layout" path="M -0.09636 -0.01342 L -0.09636 -0.01342 C -0.04701 -0.0074 -0.0974 -0.01203 -0.05534 -0.01203 L 0.1862 -0.01064 C 0.19596 -0.00185 0.21732 -0.00324 0.21536 0.01598 C 0.21484 0.02107 0.21627 0.02848 0.2138 0.03149 C 0.20742 0.03936 0.19935 0.04237 0.19167 0.04537 C 0.16979 0.0544 0.14752 0.06088 0.12539 0.06783 C 0.11289 0.07176 0.10013 0.07408 0.0875 0.07778 C 0.04453 0.08982 0.0888 0.07987 0.04167 0.09167 C 0.03333 0.09375 0.02487 0.09514 0.0164 0.09723 C 0.0138 0.09792 0.0112 0.09954 0.00859 0.10024 C 0.00169 0.10139 -0.00508 0.10209 -0.01198 0.10301 C -0.02656 0.10834 -0.02656 0.10764 -0.04037 0.11551 C -0.04141 0.11621 -0.05235 0.12315 -0.05456 0.12547 C -0.0569 0.12778 -0.05873 0.13125 -0.06094 0.1338 C -0.06445 0.13797 -0.06836 0.14098 -0.07201 0.14514 C -0.08203 0.15625 -0.08034 0.1544 -0.08698 0.16621 C -0.08802 0.172 -0.09102 0.18473 -0.09011 0.19144 C -0.08932 0.19792 -0.08763 0.20417 -0.08542 0.20973 C -0.08425 0.21204 -0.08229 0.21297 -0.0806 0.21389 C -0.07409 0.21713 -0.06745 0.21968 -0.06094 0.22223 C -0.05222 0.2257 -0.04362 0.2294 -0.0349 0.23218 C 0.01263 0.247 -0.00938 0.23912 0.03932 0.24468 C 0.125 0.2544 0.05417 0.25024 0.12305 0.25325 C 0.16784 0.26852 0.15872 0.26667 0.20273 0.27709 C 0.2056 0.27778 0.20859 0.27801 0.21146 0.27848 L 0.23828 0.28125 L 0.26276 0.2882 C 0.26562 0.28912 0.27148 0.29098 0.27148 0.29098 C 0.27786 0.29561 0.27851 0.29561 0.28646 0.3051 C 0.28763 0.30649 0.28867 0.30857 0.28958 0.31065 C 0.2914 0.31505 0.29271 0.32014 0.2944 0.32477 C 0.29349 0.33218 0.29427 0.34075 0.29193 0.34723 C 0.28971 0.35371 0.28528 0.35695 0.28164 0.36112 C 0.2737 0.37084 0.26627 0.38311 0.25729 0.38936 C 0.23502 0.40463 0.21198 0.41783 0.18854 0.4257 C 0.17487 0.43033 0.1612 0.43588 0.14752 0.43982 C 0.12109 0.44746 0.11823 0.44723 0.09857 0.44954 C 0.09193 0.45186 0.08542 0.45463 0.07877 0.45672 C 0.05286 0.46412 0.04596 0.45926 0.01406 0.47338 C 0.00911 0.4757 -0.01276 0.48519 -0.01901 0.48889 C -0.02761 0.49399 -0.03633 0.49862 -0.04427 0.50579 C -0.05261 0.5132 -0.04844 0.50996 -0.0569 0.51551 C -0.0582 0.51737 -0.05951 0.51945 -0.06094 0.5213 C -0.06237 0.52315 -0.06419 0.52454 -0.06563 0.52686 C -0.07083 0.5345 -0.07136 0.53704 -0.07513 0.54653 C -0.07669 0.56042 -0.07748 0.56436 -0.07435 0.58426 C -0.0737 0.5882 -0.07123 0.59028 -0.06953 0.59283 C -0.05065 0.62107 -0.05573 0.60741 -0.01901 0.62639 C 0.03099 0.65232 -0.00013 0.64167 0.04258 0.65325 L 0.18307 0.65024 C 0.18958 0.64977 0.19492 0.64051 0.20117 0.63774 C 0.21289 0.63241 0.22487 0.6301 0.23672 0.62639 C 0.24036 0.62408 0.24401 0.6213 0.24778 0.61945 C 0.25013 0.61829 0.26823 0.61412 0.26992 0.61389 " pathEditMode="relative" ptsTypes="AAAAAAAAAAAAAAAAAAAAAAAAAAAAAAAAAAAAAAAAAAAAAAAAAAAAAAAA">
                                      <p:cBhvr>
                                        <p:cTn id="9"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FA27965-2820-0248-5E05-D68790179B34}"/>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C16ACD50-C418-C0E7-74A5-C9023867F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grpSp>
        <p:nvGrpSpPr>
          <p:cNvPr id="14" name="Group 13">
            <a:extLst>
              <a:ext uri="{FF2B5EF4-FFF2-40B4-BE49-F238E27FC236}">
                <a16:creationId xmlns:a16="http://schemas.microsoft.com/office/drawing/2014/main" id="{2EAA7948-0969-7DB3-52A1-EBFBC3115B71}"/>
              </a:ext>
            </a:extLst>
          </p:cNvPr>
          <p:cNvGrpSpPr/>
          <p:nvPr/>
        </p:nvGrpSpPr>
        <p:grpSpPr>
          <a:xfrm>
            <a:off x="384144" y="1645600"/>
            <a:ext cx="11423712" cy="2478023"/>
            <a:chOff x="384144" y="1645600"/>
            <a:chExt cx="11423712" cy="2478023"/>
          </a:xfrm>
        </p:grpSpPr>
        <p:sp>
          <p:nvSpPr>
            <p:cNvPr id="10" name="TextBox 9">
              <a:extLst>
                <a:ext uri="{FF2B5EF4-FFF2-40B4-BE49-F238E27FC236}">
                  <a16:creationId xmlns:a16="http://schemas.microsoft.com/office/drawing/2014/main" id="{BEA85AE5-459F-07D2-1C4C-5FC4E17CA0F2}"/>
                </a:ext>
              </a:extLst>
            </p:cNvPr>
            <p:cNvSpPr txBox="1"/>
            <p:nvPr/>
          </p:nvSpPr>
          <p:spPr>
            <a:xfrm>
              <a:off x="7294024" y="3456111"/>
              <a:ext cx="749808" cy="338554"/>
            </a:xfrm>
            <a:prstGeom prst="rect">
              <a:avLst/>
            </a:prstGeom>
            <a:noFill/>
          </p:spPr>
          <p:txBody>
            <a:bodyPr wrap="square">
              <a:spAutoFit/>
            </a:bodyPr>
            <a:lstStyle/>
            <a:p>
              <a:pPr algn="just"/>
              <a:r>
                <a:rPr lang="en-US" sz="1600" b="1" i="1" dirty="0">
                  <a:latin typeface="Garamond" panose="02020404030301010803" pitchFamily="18" charset="0"/>
                  <a:cs typeface="Times New Roman" panose="02020603050405020304" pitchFamily="18" charset="0"/>
                </a:rPr>
                <a:t>Excel</a:t>
              </a:r>
              <a:endParaRPr lang="en-IN" sz="1600" i="1" dirty="0">
                <a:latin typeface="Garamond" panose="02020404030301010803"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194C7C07-8F79-754F-9FD0-2851F8939FBF}"/>
                </a:ext>
              </a:extLst>
            </p:cNvPr>
            <p:cNvGrpSpPr/>
            <p:nvPr/>
          </p:nvGrpSpPr>
          <p:grpSpPr>
            <a:xfrm>
              <a:off x="384144" y="1645600"/>
              <a:ext cx="11423712" cy="2478023"/>
              <a:chOff x="384144" y="1645600"/>
              <a:chExt cx="11423712" cy="2478023"/>
            </a:xfrm>
          </p:grpSpPr>
          <p:pic>
            <p:nvPicPr>
              <p:cNvPr id="6" name="Picture 5" descr="A logo of a graph&#10;&#10;Description automatically generated">
                <a:extLst>
                  <a:ext uri="{FF2B5EF4-FFF2-40B4-BE49-F238E27FC236}">
                    <a16:creationId xmlns:a16="http://schemas.microsoft.com/office/drawing/2014/main" id="{24ED7052-EC37-E259-E2DF-F8830B17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44" y="1720363"/>
                <a:ext cx="2435591" cy="2403260"/>
              </a:xfrm>
              <a:prstGeom prst="rect">
                <a:avLst/>
              </a:prstGeom>
            </p:spPr>
          </p:pic>
          <p:pic>
            <p:nvPicPr>
              <p:cNvPr id="7" name="Picture 6" descr="A green logo with white text&#10;&#10;Description automatically generated">
                <a:extLst>
                  <a:ext uri="{FF2B5EF4-FFF2-40B4-BE49-F238E27FC236}">
                    <a16:creationId xmlns:a16="http://schemas.microsoft.com/office/drawing/2014/main" id="{9E31210F-BC81-89E6-4C36-F9050E7AC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348" y="1645600"/>
                <a:ext cx="2102257" cy="2478023"/>
              </a:xfrm>
              <a:prstGeom prst="rect">
                <a:avLst/>
              </a:prstGeom>
            </p:spPr>
          </p:pic>
          <p:pic>
            <p:nvPicPr>
              <p:cNvPr id="8" name="Picture 7" descr="A green square with white x on it&#10;&#10;Description automatically generated">
                <a:extLst>
                  <a:ext uri="{FF2B5EF4-FFF2-40B4-BE49-F238E27FC236}">
                    <a16:creationId xmlns:a16="http://schemas.microsoft.com/office/drawing/2014/main" id="{E73C9AED-6114-6AED-798D-6A517430F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608" y="1720363"/>
                <a:ext cx="2603623" cy="1735748"/>
              </a:xfrm>
              <a:prstGeom prst="rect">
                <a:avLst/>
              </a:prstGeom>
            </p:spPr>
          </p:pic>
          <p:pic>
            <p:nvPicPr>
              <p:cNvPr id="9" name="Picture 8" descr="A green text on a white background&#10;&#10;Description automatically generated">
                <a:extLst>
                  <a:ext uri="{FF2B5EF4-FFF2-40B4-BE49-F238E27FC236}">
                    <a16:creationId xmlns:a16="http://schemas.microsoft.com/office/drawing/2014/main" id="{EA56ACA0-F940-197C-5BBD-9A63F38A5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4232" y="2232622"/>
                <a:ext cx="2603624" cy="1030342"/>
              </a:xfrm>
              <a:prstGeom prst="rect">
                <a:avLst/>
              </a:prstGeom>
            </p:spPr>
          </p:pic>
          <p:sp>
            <p:nvSpPr>
              <p:cNvPr id="11" name="Arrow: Right 10">
                <a:extLst>
                  <a:ext uri="{FF2B5EF4-FFF2-40B4-BE49-F238E27FC236}">
                    <a16:creationId xmlns:a16="http://schemas.microsoft.com/office/drawing/2014/main" id="{89CA48B3-8728-9AC5-0C86-7442DBECE10D}"/>
                  </a:ext>
                </a:extLst>
              </p:cNvPr>
              <p:cNvSpPr/>
              <p:nvPr/>
            </p:nvSpPr>
            <p:spPr>
              <a:xfrm>
                <a:off x="2608446" y="2747793"/>
                <a:ext cx="1037901" cy="380416"/>
              </a:xfrm>
              <a:prstGeom prst="rightArrow">
                <a:avLst/>
              </a:prstGeom>
              <a:solidFill>
                <a:srgbClr val="F0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13" name="Picture 12" descr="A hand holding a marker&#10;&#10;Description automatically generated">
            <a:extLst>
              <a:ext uri="{FF2B5EF4-FFF2-40B4-BE49-F238E27FC236}">
                <a16:creationId xmlns:a16="http://schemas.microsoft.com/office/drawing/2014/main" id="{7AB9E12E-D8CE-A31A-6330-3D49B209B25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02058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13"/>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up)">
                                      <p:cBhvr>
                                        <p:cTn id="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F79220-3116-AB33-8897-46EA15A99F3C}"/>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296B234E-23CC-E479-9B2C-038898141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A6769D45-0CF4-A2FA-23F3-E5CF0DE52E2A}"/>
              </a:ext>
            </a:extLst>
          </p:cNvPr>
          <p:cNvSpPr/>
          <p:nvPr/>
        </p:nvSpPr>
        <p:spPr>
          <a:xfrm>
            <a:off x="292608" y="135826"/>
            <a:ext cx="7784888"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Group by and Aggregating</a:t>
            </a:r>
          </a:p>
        </p:txBody>
      </p:sp>
      <p:pic>
        <p:nvPicPr>
          <p:cNvPr id="7" name="Picture 6">
            <a:extLst>
              <a:ext uri="{FF2B5EF4-FFF2-40B4-BE49-F238E27FC236}">
                <a16:creationId xmlns:a16="http://schemas.microsoft.com/office/drawing/2014/main" id="{6B2E380A-52D8-3B9A-0FBE-660D7332BF71}"/>
              </a:ext>
            </a:extLst>
          </p:cNvPr>
          <p:cNvPicPr>
            <a:picLocks noChangeAspect="1"/>
          </p:cNvPicPr>
          <p:nvPr/>
        </p:nvPicPr>
        <p:blipFill>
          <a:blip r:embed="rId3"/>
          <a:stretch>
            <a:fillRect/>
          </a:stretch>
        </p:blipFill>
        <p:spPr>
          <a:xfrm>
            <a:off x="1085964" y="2073133"/>
            <a:ext cx="7033241" cy="3710289"/>
          </a:xfrm>
          <a:prstGeom prst="rect">
            <a:avLst/>
          </a:prstGeom>
        </p:spPr>
      </p:pic>
      <p:sp>
        <p:nvSpPr>
          <p:cNvPr id="8" name="Rectangle 7">
            <a:extLst>
              <a:ext uri="{FF2B5EF4-FFF2-40B4-BE49-F238E27FC236}">
                <a16:creationId xmlns:a16="http://schemas.microsoft.com/office/drawing/2014/main" id="{116554DF-209C-AD8B-A600-23742DD39E88}"/>
              </a:ext>
            </a:extLst>
          </p:cNvPr>
          <p:cNvSpPr/>
          <p:nvPr/>
        </p:nvSpPr>
        <p:spPr>
          <a:xfrm>
            <a:off x="5771450" y="2366548"/>
            <a:ext cx="649100" cy="61601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descr="A hand holding a marker&#10;&#10;Description automatically generated">
            <a:extLst>
              <a:ext uri="{FF2B5EF4-FFF2-40B4-BE49-F238E27FC236}">
                <a16:creationId xmlns:a16="http://schemas.microsoft.com/office/drawing/2014/main" id="{AEE67347-F9D5-5DA7-3FF8-084A8C6C636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43463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10"/>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2000"/>
                                        <p:tgtEl>
                                          <p:spTgt spid="7"/>
                                        </p:tgtEl>
                                      </p:cBhvr>
                                    </p:animEffect>
                                  </p:childTnLst>
                                </p:cTn>
                              </p:par>
                            </p:childTnLst>
                          </p:cTn>
                        </p:par>
                        <p:par>
                          <p:cTn id="10" fill="hold">
                            <p:stCondLst>
                              <p:cond delay="2000"/>
                            </p:stCondLst>
                            <p:childTnLst>
                              <p:par>
                                <p:cTn id="11" presetID="6" presetClass="emph" presetSubtype="0" fill="hold" grpId="0" nodeType="afterEffect">
                                  <p:stCondLst>
                                    <p:cond delay="0"/>
                                  </p:stCondLst>
                                  <p:childTnLst>
                                    <p:animScale>
                                      <p:cBhvr>
                                        <p:cTn id="12"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0BFA227-331E-4C1F-14A7-B72B1D8AFD71}"/>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E46DDFB8-7A82-EFCD-05E9-CBC4DA2BC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328C068F-E9DB-F599-E25E-972981D0F926}"/>
              </a:ext>
            </a:extLst>
          </p:cNvPr>
          <p:cNvSpPr/>
          <p:nvPr/>
        </p:nvSpPr>
        <p:spPr>
          <a:xfrm>
            <a:off x="292608" y="216863"/>
            <a:ext cx="5398594" cy="923330"/>
          </a:xfrm>
          <a:prstGeom prst="rect">
            <a:avLst/>
          </a:prstGeom>
          <a:noFill/>
        </p:spPr>
        <p:txBody>
          <a:bodyPr wrap="none" lIns="91440" tIns="45720" rIns="91440" bIns="45720">
            <a:spAutoFit/>
          </a:bodyPr>
          <a:lstStyle/>
          <a:p>
            <a:pPr algn="ctr"/>
            <a:r>
              <a:rPr lang="en-US" sz="5400" dirty="0">
                <a:ln w="0"/>
                <a:solidFill>
                  <a:srgbClr val="EF9D00"/>
                </a:solidFill>
                <a:effectLst>
                  <a:outerShdw blurRad="38100" dist="19050" dir="2700000" algn="tl" rotWithShape="0">
                    <a:schemeClr val="dk1">
                      <a:alpha val="40000"/>
                    </a:schemeClr>
                  </a:outerShdw>
                </a:effectLst>
              </a:rPr>
              <a:t>P</a:t>
            </a:r>
            <a:r>
              <a:rPr lang="en-US" sz="5400" b="0" cap="none" spc="0" dirty="0">
                <a:ln w="0"/>
                <a:solidFill>
                  <a:srgbClr val="EF9D00"/>
                </a:solidFill>
                <a:effectLst>
                  <a:outerShdw blurRad="38100" dist="19050" dir="2700000" algn="tl" rotWithShape="0">
                    <a:schemeClr val="dk1">
                      <a:alpha val="40000"/>
                    </a:schemeClr>
                  </a:outerShdw>
                </a:effectLst>
              </a:rPr>
              <a:t>ivot and Unpivot</a:t>
            </a:r>
          </a:p>
        </p:txBody>
      </p:sp>
      <p:sp>
        <p:nvSpPr>
          <p:cNvPr id="7" name="Rectangle 6">
            <a:extLst>
              <a:ext uri="{FF2B5EF4-FFF2-40B4-BE49-F238E27FC236}">
                <a16:creationId xmlns:a16="http://schemas.microsoft.com/office/drawing/2014/main" id="{02634797-7BA4-55B9-7075-94D785962AC4}"/>
              </a:ext>
            </a:extLst>
          </p:cNvPr>
          <p:cNvSpPr/>
          <p:nvPr/>
        </p:nvSpPr>
        <p:spPr>
          <a:xfrm>
            <a:off x="5751700" y="2367815"/>
            <a:ext cx="649100" cy="61601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a:extLst>
              <a:ext uri="{FF2B5EF4-FFF2-40B4-BE49-F238E27FC236}">
                <a16:creationId xmlns:a16="http://schemas.microsoft.com/office/drawing/2014/main" id="{F3BDAD1D-0B69-489F-3940-9FC851F6E884}"/>
              </a:ext>
            </a:extLst>
          </p:cNvPr>
          <p:cNvGrpSpPr/>
          <p:nvPr/>
        </p:nvGrpSpPr>
        <p:grpSpPr>
          <a:xfrm>
            <a:off x="820721" y="2024139"/>
            <a:ext cx="11084766" cy="3160508"/>
            <a:chOff x="820721" y="2024139"/>
            <a:chExt cx="11084766" cy="3160508"/>
          </a:xfrm>
        </p:grpSpPr>
        <p:pic>
          <p:nvPicPr>
            <p:cNvPr id="8" name="Picture 7">
              <a:extLst>
                <a:ext uri="{FF2B5EF4-FFF2-40B4-BE49-F238E27FC236}">
                  <a16:creationId xmlns:a16="http://schemas.microsoft.com/office/drawing/2014/main" id="{B2900A2B-EDA8-BF6C-3E6B-B2F9E5F1F6F6}"/>
                </a:ext>
              </a:extLst>
            </p:cNvPr>
            <p:cNvPicPr>
              <a:picLocks noChangeAspect="1"/>
            </p:cNvPicPr>
            <p:nvPr/>
          </p:nvPicPr>
          <p:blipFill>
            <a:blip r:embed="rId3"/>
            <a:stretch>
              <a:fillRect/>
            </a:stretch>
          </p:blipFill>
          <p:spPr>
            <a:xfrm>
              <a:off x="820721" y="2024140"/>
              <a:ext cx="5764619" cy="3160507"/>
            </a:xfrm>
            <a:prstGeom prst="rect">
              <a:avLst/>
            </a:prstGeom>
          </p:spPr>
        </p:pic>
        <p:pic>
          <p:nvPicPr>
            <p:cNvPr id="9" name="Picture 8">
              <a:extLst>
                <a:ext uri="{FF2B5EF4-FFF2-40B4-BE49-F238E27FC236}">
                  <a16:creationId xmlns:a16="http://schemas.microsoft.com/office/drawing/2014/main" id="{81B31A1A-1241-620C-B621-6B57AA6B2EDD}"/>
                </a:ext>
              </a:extLst>
            </p:cNvPr>
            <p:cNvPicPr>
              <a:picLocks noChangeAspect="1"/>
            </p:cNvPicPr>
            <p:nvPr/>
          </p:nvPicPr>
          <p:blipFill>
            <a:blip r:embed="rId4"/>
            <a:stretch>
              <a:fillRect/>
            </a:stretch>
          </p:blipFill>
          <p:spPr>
            <a:xfrm>
              <a:off x="8150152" y="2024139"/>
              <a:ext cx="3755335" cy="3160503"/>
            </a:xfrm>
            <a:prstGeom prst="rect">
              <a:avLst/>
            </a:prstGeom>
          </p:spPr>
        </p:pic>
        <p:sp>
          <p:nvSpPr>
            <p:cNvPr id="10" name="Arrow: Right 9">
              <a:extLst>
                <a:ext uri="{FF2B5EF4-FFF2-40B4-BE49-F238E27FC236}">
                  <a16:creationId xmlns:a16="http://schemas.microsoft.com/office/drawing/2014/main" id="{1A58CECA-9135-58CD-1759-6A123A7F1553}"/>
                </a:ext>
              </a:extLst>
            </p:cNvPr>
            <p:cNvSpPr/>
            <p:nvPr/>
          </p:nvSpPr>
          <p:spPr>
            <a:xfrm>
              <a:off x="6739128" y="2450592"/>
              <a:ext cx="1411024" cy="5332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UnPivot</a:t>
              </a:r>
              <a:endParaRPr lang="en-IN" dirty="0"/>
            </a:p>
          </p:txBody>
        </p:sp>
        <p:sp>
          <p:nvSpPr>
            <p:cNvPr id="11" name="Arrow: Left 10">
              <a:extLst>
                <a:ext uri="{FF2B5EF4-FFF2-40B4-BE49-F238E27FC236}">
                  <a16:creationId xmlns:a16="http://schemas.microsoft.com/office/drawing/2014/main" id="{C3DF1308-0D93-8B5D-127A-DC786728266A}"/>
                </a:ext>
              </a:extLst>
            </p:cNvPr>
            <p:cNvSpPr/>
            <p:nvPr/>
          </p:nvSpPr>
          <p:spPr>
            <a:xfrm>
              <a:off x="6739128" y="3429000"/>
              <a:ext cx="1257236" cy="533239"/>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Pivot</a:t>
              </a:r>
              <a:endParaRPr lang="en-IN" dirty="0"/>
            </a:p>
          </p:txBody>
        </p:sp>
      </p:grpSp>
      <p:pic>
        <p:nvPicPr>
          <p:cNvPr id="13" name="Picture 12" descr="A hand holding a marker&#10;&#10;Description automatically generated">
            <a:extLst>
              <a:ext uri="{FF2B5EF4-FFF2-40B4-BE49-F238E27FC236}">
                <a16:creationId xmlns:a16="http://schemas.microsoft.com/office/drawing/2014/main" id="{7A1142C2-E0CF-2E17-44BD-855D9134497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6475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48A6908-E29A-E41C-FC6D-EAA3A1AC07FF}"/>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22E004CD-F463-3E5B-165F-5C608F68E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429F677E-481B-C923-E04A-92D5EB8F70C7}"/>
              </a:ext>
            </a:extLst>
          </p:cNvPr>
          <p:cNvSpPr/>
          <p:nvPr/>
        </p:nvSpPr>
        <p:spPr>
          <a:xfrm>
            <a:off x="362308" y="135826"/>
            <a:ext cx="4639219"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Column Profile</a:t>
            </a:r>
          </a:p>
        </p:txBody>
      </p:sp>
      <p:pic>
        <p:nvPicPr>
          <p:cNvPr id="7" name="Picture 6">
            <a:extLst>
              <a:ext uri="{FF2B5EF4-FFF2-40B4-BE49-F238E27FC236}">
                <a16:creationId xmlns:a16="http://schemas.microsoft.com/office/drawing/2014/main" id="{50952A51-E0B3-9828-F85A-18AA6E137656}"/>
              </a:ext>
            </a:extLst>
          </p:cNvPr>
          <p:cNvPicPr>
            <a:picLocks noChangeAspect="1"/>
          </p:cNvPicPr>
          <p:nvPr/>
        </p:nvPicPr>
        <p:blipFill>
          <a:blip r:embed="rId3"/>
          <a:stretch>
            <a:fillRect/>
          </a:stretch>
        </p:blipFill>
        <p:spPr>
          <a:xfrm>
            <a:off x="1250002" y="2082309"/>
            <a:ext cx="2267067" cy="1352620"/>
          </a:xfrm>
          <a:prstGeom prst="rect">
            <a:avLst/>
          </a:prstGeom>
        </p:spPr>
      </p:pic>
      <p:pic>
        <p:nvPicPr>
          <p:cNvPr id="8" name="Picture 7" descr="A hand holding a marker&#10;&#10;Description automatically generated">
            <a:extLst>
              <a:ext uri="{FF2B5EF4-FFF2-40B4-BE49-F238E27FC236}">
                <a16:creationId xmlns:a16="http://schemas.microsoft.com/office/drawing/2014/main" id="{8A131257-2C0E-94C4-A3EA-FD3E2C56863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84246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0" presetClass="path" presetSubtype="0" fill="hold" nodeType="withEffect">
                                  <p:stCondLst>
                                    <p:cond delay="0"/>
                                  </p:stCondLst>
                                  <p:childTnLst>
                                    <p:animMotion origin="layout" path="M -0.11849 -0.09143 L -0.11849 -0.0912 C -0.06914 -0.08541 -0.11953 -0.09004 -0.07748 -0.09004 L 0.16406 -0.08865 C 0.17383 -0.07986 0.19518 -0.08125 0.19323 -0.06203 C 0.19271 -0.05694 0.19414 -0.04953 0.19167 -0.04652 C 0.18528 -0.03865 0.17721 -0.03564 0.16953 -0.03263 C 0.14765 -0.02361 0.12539 -0.01713 0.10325 -0.01018 C 0.09075 -0.00625 0.07799 -0.00393 0.06536 -0.00023 C 0.02239 0.01181 0.06667 0.00186 0.01953 0.01366 C 0.0112 0.01575 0.00273 0.01713 -0.00573 0.01922 C -0.00833 0.01991 -0.01094 0.02153 -0.01354 0.02223 C -0.02044 0.02338 -0.02722 0.02408 -0.03412 0.025 C -0.0487 0.03033 -0.0487 0.02963 -0.0625 0.0375 C -0.06354 0.0382 -0.07448 0.04514 -0.07669 0.04746 C -0.07904 0.04977 -0.08086 0.05325 -0.08307 0.05579 C -0.08659 0.05996 -0.0905 0.06297 -0.09414 0.06713 C -0.10417 0.07825 -0.10248 0.07639 -0.10912 0.0882 C -0.11016 0.09399 -0.11315 0.10672 -0.11224 0.11343 C -0.11146 0.11991 -0.10977 0.12616 -0.10755 0.13172 C -0.10638 0.13403 -0.10443 0.13496 -0.10274 0.13588 C -0.09623 0.13912 -0.08958 0.14167 -0.08307 0.14422 C -0.07435 0.14769 -0.06576 0.15139 -0.05703 0.15417 C -0.00951 0.16899 -0.03151 0.16112 0.01719 0.16667 C 0.10286 0.17639 0.03203 0.17223 0.10091 0.17524 C 0.1457 0.19051 0.13659 0.18866 0.1806 0.19908 C 0.18346 0.19977 0.18646 0.2 0.18932 0.20047 L 0.21614 0.20325 L 0.24062 0.21019 C 0.24349 0.21112 0.24935 0.21297 0.24935 0.2132 C 0.25573 0.2176 0.25638 0.2176 0.26432 0.22709 C 0.26549 0.22848 0.26653 0.23056 0.26745 0.23264 C 0.26927 0.23704 0.27057 0.24213 0.27226 0.24676 C 0.27135 0.25417 0.27213 0.26274 0.26979 0.26922 C 0.26758 0.2757 0.26315 0.27894 0.2595 0.28311 C 0.25156 0.29283 0.24414 0.3051 0.23515 0.31135 C 0.21289 0.32662 0.18984 0.33982 0.1664 0.34769 C 0.15273 0.35232 0.13906 0.35787 0.12539 0.36181 C 0.09896 0.36945 0.09609 0.36922 0.07643 0.37153 C 0.06979 0.37385 0.06328 0.37662 0.05664 0.37871 C 0.03073 0.38612 0.02383 0.38125 -0.00807 0.39537 C -0.01302 0.39769 -0.0349 0.40718 -0.04115 0.41088 C -0.04974 0.41598 -0.05847 0.42061 -0.06641 0.42778 C -0.07474 0.43519 -0.07057 0.43195 -0.07904 0.4375 C -0.08034 0.43936 -0.08164 0.44144 -0.08307 0.44329 C -0.08451 0.44514 -0.08633 0.44653 -0.08776 0.44885 C -0.09297 0.45649 -0.09349 0.45903 -0.09727 0.46852 C -0.09883 0.48241 -0.09961 0.48635 -0.09649 0.50625 C -0.09583 0.51019 -0.09336 0.51227 -0.09167 0.51482 C -0.07279 0.54306 -0.07787 0.5294 -0.04115 0.54838 C 0.00885 0.57431 -0.02227 0.56366 0.02044 0.57524 L 0.16094 0.57223 C 0.16745 0.57176 0.17278 0.5625 0.17903 0.55973 C 0.19075 0.5544 0.20273 0.55209 0.21458 0.54838 C 0.21823 0.54607 0.22187 0.54329 0.22565 0.54144 C 0.22799 0.54028 0.24609 0.53612 0.24778 0.53588 " pathEditMode="relative" rAng="0" ptsTypes="AAAAAAAAAAAAAAAAAAAAAAAAAAAAAAAAAAAAAAAAAAAAAAAAAAAAAAAA">
                                      <p:cBhvr>
                                        <p:cTn id="9" dur="2000" fill="hold"/>
                                        <p:tgtEl>
                                          <p:spTgt spid="8"/>
                                        </p:tgtEl>
                                        <p:attrNameLst>
                                          <p:attrName>ppt_x</p:attrName>
                                          <p:attrName>ppt_y</p:attrName>
                                        </p:attrNameLst>
                                      </p:cBhvr>
                                      <p:rCtr x="19531" y="3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57726A-A92A-84FE-65A5-236FF6EE985D}"/>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6DCCAB12-712F-D2CF-EA31-CD2E6CABB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DBDDEA69-6429-8B9B-7E71-EB94BD6A08BB}"/>
              </a:ext>
            </a:extLst>
          </p:cNvPr>
          <p:cNvSpPr/>
          <p:nvPr/>
        </p:nvSpPr>
        <p:spPr>
          <a:xfrm>
            <a:off x="525521" y="134582"/>
            <a:ext cx="6507359"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Column By Examples</a:t>
            </a:r>
          </a:p>
        </p:txBody>
      </p:sp>
      <p:pic>
        <p:nvPicPr>
          <p:cNvPr id="10" name="Picture 9">
            <a:extLst>
              <a:ext uri="{FF2B5EF4-FFF2-40B4-BE49-F238E27FC236}">
                <a16:creationId xmlns:a16="http://schemas.microsoft.com/office/drawing/2014/main" id="{0123973E-59C6-E872-2044-DD7E4E585DB5}"/>
              </a:ext>
            </a:extLst>
          </p:cNvPr>
          <p:cNvPicPr>
            <a:picLocks noChangeAspect="1"/>
          </p:cNvPicPr>
          <p:nvPr/>
        </p:nvPicPr>
        <p:blipFill>
          <a:blip r:embed="rId3"/>
          <a:stretch>
            <a:fillRect/>
          </a:stretch>
        </p:blipFill>
        <p:spPr>
          <a:xfrm>
            <a:off x="913677" y="1574843"/>
            <a:ext cx="5182323" cy="3458058"/>
          </a:xfrm>
          <a:prstGeom prst="rect">
            <a:avLst/>
          </a:prstGeom>
        </p:spPr>
      </p:pic>
      <p:pic>
        <p:nvPicPr>
          <p:cNvPr id="8" name="Picture 7" descr="A hand holding a marker&#10;&#10;Description automatically generated">
            <a:extLst>
              <a:ext uri="{FF2B5EF4-FFF2-40B4-BE49-F238E27FC236}">
                <a16:creationId xmlns:a16="http://schemas.microsoft.com/office/drawing/2014/main" id="{DB92EB4E-93F2-7F79-487E-52657B4EBD2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35092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11849 -0.09143 L -0.11849 -0.0912 C -0.06914 -0.08541 -0.11953 -0.09004 -0.07748 -0.09004 L 0.16406 -0.08865 C 0.17383 -0.07986 0.19518 -0.08125 0.19323 -0.06203 C 0.19271 -0.05694 0.19414 -0.04953 0.19167 -0.04652 C 0.18528 -0.03865 0.17721 -0.03564 0.16953 -0.03263 C 0.14765 -0.02361 0.12539 -0.01713 0.10325 -0.01018 C 0.09075 -0.00625 0.07799 -0.00393 0.06536 -0.00023 C 0.02239 0.01181 0.06667 0.00186 0.01953 0.01366 C 0.0112 0.01575 0.00273 0.01713 -0.00573 0.01922 C -0.00833 0.01991 -0.01094 0.02153 -0.01354 0.02223 C -0.02044 0.02338 -0.02722 0.02408 -0.03412 0.025 C -0.0487 0.03033 -0.0487 0.02963 -0.0625 0.0375 C -0.06354 0.0382 -0.07448 0.04514 -0.07669 0.04746 C -0.07904 0.04977 -0.08086 0.05325 -0.08307 0.05579 C -0.08659 0.05996 -0.0905 0.06297 -0.09414 0.06713 C -0.10417 0.07825 -0.10248 0.07639 -0.10912 0.0882 C -0.11016 0.09399 -0.11315 0.10672 -0.11224 0.11343 C -0.11146 0.11991 -0.10977 0.12616 -0.10755 0.13172 C -0.10638 0.13403 -0.10443 0.13496 -0.10274 0.13588 C -0.09623 0.13912 -0.08958 0.14167 -0.08307 0.14422 C -0.07435 0.14769 -0.06576 0.15139 -0.05703 0.15417 C -0.00951 0.16899 -0.03151 0.16112 0.01719 0.16667 C 0.10286 0.17639 0.03203 0.17223 0.10091 0.17524 C 0.1457 0.19051 0.13659 0.18866 0.1806 0.19908 C 0.18346 0.19977 0.18646 0.2 0.18932 0.20047 L 0.21614 0.20325 L 0.24062 0.21019 C 0.24349 0.21112 0.24935 0.21297 0.24935 0.2132 C 0.25573 0.2176 0.25638 0.2176 0.26432 0.22709 C 0.26549 0.22848 0.26653 0.23056 0.26745 0.23264 C 0.26927 0.23704 0.27057 0.24213 0.27226 0.24676 C 0.27135 0.25417 0.27213 0.26274 0.26979 0.26922 C 0.26758 0.2757 0.26315 0.27894 0.2595 0.28311 C 0.25156 0.29283 0.24414 0.3051 0.23515 0.31135 C 0.21289 0.32662 0.18984 0.33982 0.1664 0.34769 C 0.15273 0.35232 0.13906 0.35787 0.12539 0.36181 C 0.09896 0.36945 0.09609 0.36922 0.07643 0.37153 C 0.06979 0.37385 0.06328 0.37662 0.05664 0.37871 C 0.03073 0.38612 0.02383 0.38125 -0.00807 0.39537 C -0.01302 0.39769 -0.0349 0.40718 -0.04115 0.41088 C -0.04974 0.41598 -0.05847 0.42061 -0.06641 0.42778 C -0.07474 0.43519 -0.07057 0.43195 -0.07904 0.4375 C -0.08034 0.43936 -0.08164 0.44144 -0.08307 0.44329 C -0.08451 0.44514 -0.08633 0.44653 -0.08776 0.44885 C -0.09297 0.45649 -0.09349 0.45903 -0.09727 0.46852 C -0.09883 0.48241 -0.09961 0.48635 -0.09649 0.50625 C -0.09583 0.51019 -0.09336 0.51227 -0.09167 0.51482 C -0.07279 0.54306 -0.07787 0.5294 -0.04115 0.54838 C 0.00885 0.57431 -0.02227 0.56366 0.02044 0.57524 L 0.16094 0.57223 C 0.16745 0.57176 0.17278 0.5625 0.17903 0.55973 C 0.19075 0.5544 0.20273 0.55209 0.21458 0.54838 C 0.21823 0.54607 0.22187 0.54329 0.22565 0.54144 C 0.22799 0.54028 0.24609 0.53612 0.24778 0.53588 " pathEditMode="relative" rAng="0" ptsTypes="AAAAAAAAAAAAAAAAAAAAAAAAAAAAAAAAAAAAAAAAAAAAAAAAAAAAAAAA">
                                      <p:cBhvr>
                                        <p:cTn id="6" dur="2000" fill="hold"/>
                                        <p:tgtEl>
                                          <p:spTgt spid="8"/>
                                        </p:tgtEl>
                                        <p:attrNameLst>
                                          <p:attrName>ppt_x</p:attrName>
                                          <p:attrName>ppt_y</p:attrName>
                                        </p:attrNameLst>
                                      </p:cBhvr>
                                      <p:rCtr x="19531" y="33333"/>
                                    </p:animMotion>
                                  </p:childTnLst>
                                </p:cTn>
                              </p:par>
                              <p:par>
                                <p:cTn id="7" presetID="22" presetClass="entr" presetSubtype="1"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up)">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57726A-A92A-84FE-65A5-236FF6EE985D}"/>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6DCCAB12-712F-D2CF-EA31-CD2E6CABB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DBDDEA69-6429-8B9B-7E71-EB94BD6A08BB}"/>
              </a:ext>
            </a:extLst>
          </p:cNvPr>
          <p:cNvSpPr/>
          <p:nvPr/>
        </p:nvSpPr>
        <p:spPr>
          <a:xfrm>
            <a:off x="876358" y="134582"/>
            <a:ext cx="5805693"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Promoted Headers</a:t>
            </a:r>
          </a:p>
        </p:txBody>
      </p:sp>
      <p:pic>
        <p:nvPicPr>
          <p:cNvPr id="3" name="Picture 2">
            <a:extLst>
              <a:ext uri="{FF2B5EF4-FFF2-40B4-BE49-F238E27FC236}">
                <a16:creationId xmlns:a16="http://schemas.microsoft.com/office/drawing/2014/main" id="{0CF0130C-D82B-7384-4159-A7205BC7E6C6}"/>
              </a:ext>
            </a:extLst>
          </p:cNvPr>
          <p:cNvPicPr>
            <a:picLocks noChangeAspect="1"/>
          </p:cNvPicPr>
          <p:nvPr/>
        </p:nvPicPr>
        <p:blipFill>
          <a:blip r:embed="rId4"/>
          <a:stretch>
            <a:fillRect/>
          </a:stretch>
        </p:blipFill>
        <p:spPr>
          <a:xfrm>
            <a:off x="876358" y="1557388"/>
            <a:ext cx="2962688" cy="2876951"/>
          </a:xfrm>
          <a:prstGeom prst="rect">
            <a:avLst/>
          </a:prstGeom>
        </p:spPr>
      </p:pic>
      <p:pic>
        <p:nvPicPr>
          <p:cNvPr id="8" name="Picture 7" descr="A hand holding a marker&#10;&#10;Description automatically generated">
            <a:extLst>
              <a:ext uri="{FF2B5EF4-FFF2-40B4-BE49-F238E27FC236}">
                <a16:creationId xmlns:a16="http://schemas.microsoft.com/office/drawing/2014/main" id="{DB92EB4E-93F2-7F79-487E-52657B4EBD2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33476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11849 -0.09143 L -0.11849 -0.0912 C -0.06914 -0.08541 -0.11953 -0.09004 -0.07748 -0.09004 L 0.16406 -0.08865 C 0.17383 -0.07986 0.19518 -0.08125 0.19323 -0.06203 C 0.19271 -0.05694 0.19414 -0.04953 0.19167 -0.04652 C 0.18528 -0.03865 0.17721 -0.03564 0.16953 -0.03263 C 0.14765 -0.02361 0.12539 -0.01713 0.10325 -0.01018 C 0.09075 -0.00625 0.07799 -0.00393 0.06536 -0.00023 C 0.02239 0.01181 0.06667 0.00186 0.01953 0.01366 C 0.0112 0.01575 0.00273 0.01713 -0.00573 0.01922 C -0.00833 0.01991 -0.01094 0.02153 -0.01354 0.02223 C -0.02044 0.02338 -0.02722 0.02408 -0.03412 0.025 C -0.0487 0.03033 -0.0487 0.02963 -0.0625 0.0375 C -0.06354 0.0382 -0.07448 0.04514 -0.07669 0.04746 C -0.07904 0.04977 -0.08086 0.05325 -0.08307 0.05579 C -0.08659 0.05996 -0.0905 0.06297 -0.09414 0.06713 C -0.10417 0.07825 -0.10248 0.07639 -0.10912 0.0882 C -0.11016 0.09399 -0.11315 0.10672 -0.11224 0.11343 C -0.11146 0.11991 -0.10977 0.12616 -0.10755 0.13172 C -0.10638 0.13403 -0.10443 0.13496 -0.10274 0.13588 C -0.09623 0.13912 -0.08958 0.14167 -0.08307 0.14422 C -0.07435 0.14769 -0.06576 0.15139 -0.05703 0.15417 C -0.00951 0.16899 -0.03151 0.16112 0.01719 0.16667 C 0.10286 0.17639 0.03203 0.17223 0.10091 0.17524 C 0.1457 0.19051 0.13659 0.18866 0.1806 0.19908 C 0.18346 0.19977 0.18646 0.2 0.18932 0.20047 L 0.21614 0.20325 L 0.24062 0.21019 C 0.24349 0.21112 0.24935 0.21297 0.24935 0.2132 C 0.25573 0.2176 0.25638 0.2176 0.26432 0.22709 C 0.26549 0.22848 0.26653 0.23056 0.26745 0.23264 C 0.26927 0.23704 0.27057 0.24213 0.27226 0.24676 C 0.27135 0.25417 0.27213 0.26274 0.26979 0.26922 C 0.26758 0.2757 0.26315 0.27894 0.2595 0.28311 C 0.25156 0.29283 0.24414 0.3051 0.23515 0.31135 C 0.21289 0.32662 0.18984 0.33982 0.1664 0.34769 C 0.15273 0.35232 0.13906 0.35787 0.12539 0.36181 C 0.09896 0.36945 0.09609 0.36922 0.07643 0.37153 C 0.06979 0.37385 0.06328 0.37662 0.05664 0.37871 C 0.03073 0.38612 0.02383 0.38125 -0.00807 0.39537 C -0.01302 0.39769 -0.0349 0.40718 -0.04115 0.41088 C -0.04974 0.41598 -0.05847 0.42061 -0.06641 0.42778 C -0.07474 0.43519 -0.07057 0.43195 -0.07904 0.4375 C -0.08034 0.43936 -0.08164 0.44144 -0.08307 0.44329 C -0.08451 0.44514 -0.08633 0.44653 -0.08776 0.44885 C -0.09297 0.45649 -0.09349 0.45903 -0.09727 0.46852 C -0.09883 0.48241 -0.09961 0.48635 -0.09649 0.50625 C -0.09583 0.51019 -0.09336 0.51227 -0.09167 0.51482 C -0.07279 0.54306 -0.07787 0.5294 -0.04115 0.54838 C 0.00885 0.57431 -0.02227 0.56366 0.02044 0.57524 L 0.16094 0.57223 C 0.16745 0.57176 0.17278 0.5625 0.17903 0.55973 C 0.19075 0.5544 0.20273 0.55209 0.21458 0.54838 C 0.21823 0.54607 0.22187 0.54329 0.22565 0.54144 C 0.22799 0.54028 0.24609 0.53612 0.24778 0.53588 " pathEditMode="relative" rAng="0" ptsTypes="AAAAAAAAAAAAAAAAAAAAAAAAAAAAAAAAAAAAAAAAAAAAAAAAAAAAAAAA">
                                      <p:cBhvr>
                                        <p:cTn id="6" dur="2000" fill="hold"/>
                                        <p:tgtEl>
                                          <p:spTgt spid="8"/>
                                        </p:tgtEl>
                                        <p:attrNameLst>
                                          <p:attrName>ppt_x</p:attrName>
                                          <p:attrName>ppt_y</p:attrName>
                                        </p:attrNameLst>
                                      </p:cBhvr>
                                      <p:rCtr x="19531" y="3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0A6C2E-D6A8-8327-30D3-F24D50FE0A49}"/>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FFDE6D4D-9B7E-BCDB-3FB2-7D6186F0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CD016CEE-D9FF-15C9-5FB8-47AEEB47D1D0}"/>
              </a:ext>
            </a:extLst>
          </p:cNvPr>
          <p:cNvSpPr/>
          <p:nvPr/>
        </p:nvSpPr>
        <p:spPr>
          <a:xfrm>
            <a:off x="137612" y="146858"/>
            <a:ext cx="9651040"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Merging and Appending Queries</a:t>
            </a:r>
          </a:p>
        </p:txBody>
      </p:sp>
      <p:grpSp>
        <p:nvGrpSpPr>
          <p:cNvPr id="10" name="Group 9">
            <a:extLst>
              <a:ext uri="{FF2B5EF4-FFF2-40B4-BE49-F238E27FC236}">
                <a16:creationId xmlns:a16="http://schemas.microsoft.com/office/drawing/2014/main" id="{9A0C490C-8488-AEB4-EEAE-61EDC5905363}"/>
              </a:ext>
            </a:extLst>
          </p:cNvPr>
          <p:cNvGrpSpPr/>
          <p:nvPr/>
        </p:nvGrpSpPr>
        <p:grpSpPr>
          <a:xfrm>
            <a:off x="933568" y="1962603"/>
            <a:ext cx="10789920" cy="3462925"/>
            <a:chOff x="933568" y="1962603"/>
            <a:chExt cx="10789920" cy="3462925"/>
          </a:xfrm>
        </p:grpSpPr>
        <p:sp>
          <p:nvSpPr>
            <p:cNvPr id="7" name="TextBox 6">
              <a:extLst>
                <a:ext uri="{FF2B5EF4-FFF2-40B4-BE49-F238E27FC236}">
                  <a16:creationId xmlns:a16="http://schemas.microsoft.com/office/drawing/2014/main" id="{87F3F8E0-81B4-E6F5-D39B-28A7F5BC2185}"/>
                </a:ext>
              </a:extLst>
            </p:cNvPr>
            <p:cNvSpPr txBox="1"/>
            <p:nvPr/>
          </p:nvSpPr>
          <p:spPr>
            <a:xfrm>
              <a:off x="933568" y="1962603"/>
              <a:ext cx="10723626" cy="2308324"/>
            </a:xfrm>
            <a:prstGeom prst="rect">
              <a:avLst/>
            </a:prstGeom>
            <a:noFill/>
          </p:spPr>
          <p:txBody>
            <a:bodyPr wrap="square">
              <a:spAutoFit/>
            </a:bodyPr>
            <a:lstStyle/>
            <a:p>
              <a:pPr algn="just"/>
              <a:r>
                <a:rPr lang="en-US" sz="2400" b="1" i="0" u="sng" dirty="0">
                  <a:solidFill>
                    <a:srgbClr val="EF9D00"/>
                  </a:solidFill>
                  <a:effectLst/>
                  <a:latin typeface="Garamond" panose="02020404030301010803" pitchFamily="18" charset="0"/>
                  <a:cs typeface="Times New Roman" panose="02020603050405020304" pitchFamily="18" charset="0"/>
                </a:rPr>
                <a:t>Merging queries  </a:t>
              </a:r>
              <a:r>
                <a:rPr lang="en-US" sz="2400" b="0" i="0" dirty="0">
                  <a:solidFill>
                    <a:srgbClr val="161616"/>
                  </a:solidFill>
                  <a:effectLst/>
                  <a:latin typeface="Garamond" panose="02020404030301010803" pitchFamily="18" charset="0"/>
                  <a:cs typeface="Times New Roman" panose="02020603050405020304" pitchFamily="18" charset="0"/>
                </a:rPr>
                <a:t>This means that data is added to the matching rows in the base or first table from the second and subsequent tables. </a:t>
              </a:r>
              <a:r>
                <a:rPr lang="en-US" sz="2400" b="1" i="0" dirty="0">
                  <a:solidFill>
                    <a:srgbClr val="161616"/>
                  </a:solidFill>
                  <a:effectLst/>
                  <a:latin typeface="Garamond" panose="02020404030301010803" pitchFamily="18" charset="0"/>
                  <a:cs typeface="Times New Roman" panose="02020603050405020304" pitchFamily="18" charset="0"/>
                </a:rPr>
                <a:t>(Merging adds columns to an existing table/query)</a:t>
              </a:r>
              <a:endParaRPr lang="en-US" sz="2400" b="1" dirty="0">
                <a:solidFill>
                  <a:srgbClr val="161616"/>
                </a:solidFill>
                <a:latin typeface="Garamond" panose="02020404030301010803" pitchFamily="18" charset="0"/>
                <a:cs typeface="Times New Roman" panose="02020603050405020304" pitchFamily="18" charset="0"/>
              </a:endParaRPr>
            </a:p>
            <a:p>
              <a:pPr algn="just"/>
              <a:r>
                <a:rPr lang="en-US" sz="2400" b="1" u="sng" dirty="0">
                  <a:solidFill>
                    <a:srgbClr val="EF9D00"/>
                  </a:solidFill>
                  <a:latin typeface="Garamond" panose="02020404030301010803" pitchFamily="18" charset="0"/>
                  <a:cs typeface="Times New Roman" panose="02020603050405020304" pitchFamily="18" charset="0"/>
                </a:rPr>
                <a:t>Appending Queries </a:t>
              </a:r>
              <a:r>
                <a:rPr lang="en-US" sz="2400" b="0" i="0" dirty="0">
                  <a:solidFill>
                    <a:srgbClr val="161616"/>
                  </a:solidFill>
                  <a:effectLst/>
                  <a:latin typeface="Garamond" panose="02020404030301010803" pitchFamily="18" charset="0"/>
                  <a:cs typeface="Times New Roman" panose="02020603050405020304" pitchFamily="18" charset="0"/>
                </a:rPr>
                <a:t>Rows will be appended one after the other. (For example, appending a query with 150 rows with another query with 250 rows will return a result set of 400 rows). </a:t>
              </a:r>
              <a:r>
                <a:rPr lang="en-US" sz="2400" b="1" i="0" dirty="0">
                  <a:solidFill>
                    <a:srgbClr val="161616"/>
                  </a:solidFill>
                  <a:effectLst/>
                  <a:latin typeface="Garamond" panose="02020404030301010803" pitchFamily="18" charset="0"/>
                  <a:cs typeface="Times New Roman" panose="02020603050405020304" pitchFamily="18" charset="0"/>
                </a:rPr>
                <a:t>(Merging adds rows to an existing table/query)</a:t>
              </a:r>
              <a:endParaRPr lang="en-IN" sz="2400" u="sng" dirty="0">
                <a:solidFill>
                  <a:srgbClr val="EF9D00"/>
                </a:solidFill>
                <a:latin typeface="Garamond" panose="02020404030301010803"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82D873C-8B61-24DF-6E7E-FBFA681CBB49}"/>
                </a:ext>
              </a:extLst>
            </p:cNvPr>
            <p:cNvPicPr>
              <a:picLocks noChangeAspect="1"/>
            </p:cNvPicPr>
            <p:nvPr/>
          </p:nvPicPr>
          <p:blipFill>
            <a:blip r:embed="rId3"/>
            <a:stretch>
              <a:fillRect/>
            </a:stretch>
          </p:blipFill>
          <p:spPr>
            <a:xfrm>
              <a:off x="933568" y="4161084"/>
              <a:ext cx="10789920" cy="1264444"/>
            </a:xfrm>
            <a:prstGeom prst="rect">
              <a:avLst/>
            </a:prstGeom>
          </p:spPr>
        </p:pic>
      </p:grpSp>
      <p:sp>
        <p:nvSpPr>
          <p:cNvPr id="9" name="Rectangle 8">
            <a:extLst>
              <a:ext uri="{FF2B5EF4-FFF2-40B4-BE49-F238E27FC236}">
                <a16:creationId xmlns:a16="http://schemas.microsoft.com/office/drawing/2014/main" id="{BE3B4A2B-2C0A-FD68-ACE9-332678F0B4A5}"/>
              </a:ext>
            </a:extLst>
          </p:cNvPr>
          <p:cNvSpPr/>
          <p:nvPr/>
        </p:nvSpPr>
        <p:spPr>
          <a:xfrm>
            <a:off x="9317736" y="4489704"/>
            <a:ext cx="941832" cy="81381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A hand holding a marker&#10;&#10;Description automatically generated">
            <a:extLst>
              <a:ext uri="{FF2B5EF4-FFF2-40B4-BE49-F238E27FC236}">
                <a16:creationId xmlns:a16="http://schemas.microsoft.com/office/drawing/2014/main" id="{F383A78A-1A0C-92F2-E2FC-61A191ACAD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36251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F723557-412B-FBB7-FF4C-D241FF731368}"/>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8AA60E80-EDC0-0BAA-2703-A819E62CC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AE2AE2C7-8EBC-C296-55CF-CC3DED35D952}"/>
              </a:ext>
            </a:extLst>
          </p:cNvPr>
          <p:cNvSpPr/>
          <p:nvPr/>
        </p:nvSpPr>
        <p:spPr>
          <a:xfrm>
            <a:off x="169216" y="255758"/>
            <a:ext cx="9265357" cy="707886"/>
          </a:xfrm>
          <a:prstGeom prst="rect">
            <a:avLst/>
          </a:prstGeom>
          <a:noFill/>
        </p:spPr>
        <p:txBody>
          <a:bodyPr wrap="none" lIns="91440" tIns="45720" rIns="91440" bIns="45720">
            <a:spAutoFit/>
          </a:bodyPr>
          <a:lstStyle/>
          <a:p>
            <a:pPr algn="ctr"/>
            <a:r>
              <a:rPr lang="en-US" sz="4000" b="0" cap="none" spc="0" dirty="0">
                <a:ln w="0"/>
                <a:solidFill>
                  <a:srgbClr val="EF9D00"/>
                </a:solidFill>
                <a:effectLst>
                  <a:outerShdw blurRad="38100" dist="19050" dir="2700000" algn="tl" rotWithShape="0">
                    <a:schemeClr val="dk1">
                      <a:alpha val="40000"/>
                    </a:schemeClr>
                  </a:outerShdw>
                </a:effectLst>
              </a:rPr>
              <a:t>Merging and Appending Queries (Contd..)</a:t>
            </a:r>
          </a:p>
        </p:txBody>
      </p:sp>
      <p:pic>
        <p:nvPicPr>
          <p:cNvPr id="7" name="Picture 6">
            <a:extLst>
              <a:ext uri="{FF2B5EF4-FFF2-40B4-BE49-F238E27FC236}">
                <a16:creationId xmlns:a16="http://schemas.microsoft.com/office/drawing/2014/main" id="{35FDC422-072B-0546-1D28-4C2B632E6AD7}"/>
              </a:ext>
            </a:extLst>
          </p:cNvPr>
          <p:cNvPicPr>
            <a:picLocks noChangeAspect="1"/>
          </p:cNvPicPr>
          <p:nvPr/>
        </p:nvPicPr>
        <p:blipFill>
          <a:blip r:embed="rId3"/>
          <a:stretch>
            <a:fillRect/>
          </a:stretch>
        </p:blipFill>
        <p:spPr>
          <a:xfrm>
            <a:off x="1127415" y="2076591"/>
            <a:ext cx="3518081" cy="4369025"/>
          </a:xfrm>
          <a:prstGeom prst="rect">
            <a:avLst/>
          </a:prstGeom>
        </p:spPr>
      </p:pic>
      <p:pic>
        <p:nvPicPr>
          <p:cNvPr id="8" name="Picture 7" descr="A hand holding a marker&#10;&#10;Description automatically generated">
            <a:extLst>
              <a:ext uri="{FF2B5EF4-FFF2-40B4-BE49-F238E27FC236}">
                <a16:creationId xmlns:a16="http://schemas.microsoft.com/office/drawing/2014/main" id="{B2E356B2-9C29-1D11-EA23-957FD14CBD1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21886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0" presetClass="path" presetSubtype="0" fill="hold" nodeType="withEffect">
                                  <p:stCondLst>
                                    <p:cond delay="0"/>
                                  </p:stCondLst>
                                  <p:childTnLst>
                                    <p:animMotion origin="layout" path="M -0.11849 -0.09143 L -0.11849 -0.0912 C -0.06914 -0.08541 -0.11953 -0.09004 -0.07748 -0.09004 L 0.16406 -0.08865 C 0.17383 -0.07986 0.19518 -0.08125 0.19323 -0.06203 C 0.19271 -0.05694 0.19414 -0.04953 0.19167 -0.04652 C 0.18528 -0.03865 0.17721 -0.03564 0.16953 -0.03263 C 0.14765 -0.02361 0.12539 -0.01713 0.10325 -0.01018 C 0.09075 -0.00625 0.07799 -0.00393 0.06536 -0.00023 C 0.02239 0.01181 0.06667 0.00186 0.01953 0.01366 C 0.0112 0.01575 0.00273 0.01713 -0.00573 0.01922 C -0.00833 0.01991 -0.01094 0.02153 -0.01354 0.02223 C -0.02044 0.02338 -0.02722 0.02408 -0.03412 0.025 C -0.0487 0.03033 -0.0487 0.02963 -0.0625 0.0375 C -0.06354 0.0382 -0.07448 0.04514 -0.07669 0.04746 C -0.07904 0.04977 -0.08086 0.05325 -0.08307 0.05579 C -0.08659 0.05996 -0.0905 0.06297 -0.09414 0.06713 C -0.10417 0.07825 -0.10248 0.07639 -0.10912 0.0882 C -0.11016 0.09399 -0.11315 0.10672 -0.11224 0.11343 C -0.11146 0.11991 -0.10977 0.12616 -0.10755 0.13172 C -0.10638 0.13403 -0.10443 0.13496 -0.10274 0.13588 C -0.09623 0.13912 -0.08958 0.14167 -0.08307 0.14422 C -0.07435 0.14769 -0.06576 0.15139 -0.05703 0.15417 C -0.00951 0.16899 -0.03151 0.16112 0.01719 0.16667 C 0.10286 0.17639 0.03203 0.17223 0.10091 0.17524 C 0.1457 0.19051 0.13659 0.18866 0.1806 0.19908 C 0.18346 0.19977 0.18646 0.2 0.18932 0.20047 L 0.21614 0.20325 L 0.24062 0.21019 C 0.24349 0.21112 0.24935 0.21297 0.24935 0.2132 C 0.25573 0.2176 0.25638 0.2176 0.26432 0.22709 C 0.26549 0.22848 0.26653 0.23056 0.26745 0.23264 C 0.26927 0.23704 0.27057 0.24213 0.27226 0.24676 C 0.27135 0.25417 0.27213 0.26274 0.26979 0.26922 C 0.26758 0.2757 0.26315 0.27894 0.2595 0.28311 C 0.25156 0.29283 0.24414 0.3051 0.23515 0.31135 C 0.21289 0.32662 0.18984 0.33982 0.1664 0.34769 C 0.15273 0.35232 0.13906 0.35787 0.12539 0.36181 C 0.09896 0.36945 0.09609 0.36922 0.07643 0.37153 C 0.06979 0.37385 0.06328 0.37662 0.05664 0.37871 C 0.03073 0.38612 0.02383 0.38125 -0.00807 0.39537 C -0.01302 0.39769 -0.0349 0.40718 -0.04115 0.41088 C -0.04974 0.41598 -0.05847 0.42061 -0.06641 0.42778 C -0.07474 0.43519 -0.07057 0.43195 -0.07904 0.4375 C -0.08034 0.43936 -0.08164 0.44144 -0.08307 0.44329 C -0.08451 0.44514 -0.08633 0.44653 -0.08776 0.44885 C -0.09297 0.45649 -0.09349 0.45903 -0.09727 0.46852 C -0.09883 0.48241 -0.09961 0.48635 -0.09649 0.50625 C -0.09583 0.51019 -0.09336 0.51227 -0.09167 0.51482 C -0.07279 0.54306 -0.07787 0.5294 -0.04115 0.54838 C 0.00885 0.57431 -0.02227 0.56366 0.02044 0.57524 L 0.16094 0.57223 C 0.16745 0.57176 0.17278 0.5625 0.17903 0.55973 C 0.19075 0.5544 0.20273 0.55209 0.21458 0.54838 C 0.21823 0.54607 0.22187 0.54329 0.22565 0.54144 C 0.22799 0.54028 0.24609 0.53612 0.24778 0.53588 " pathEditMode="relative" rAng="0" ptsTypes="AAAAAAAAAAAAAAAAAAAAAAAAAAAAAAAAAAAAAAAAAAAAAAAAAAAAAAAA">
                                      <p:cBhvr>
                                        <p:cTn id="9" dur="2000" fill="hold"/>
                                        <p:tgtEl>
                                          <p:spTgt spid="8"/>
                                        </p:tgtEl>
                                        <p:attrNameLst>
                                          <p:attrName>ppt_x</p:attrName>
                                          <p:attrName>ppt_y</p:attrName>
                                        </p:attrNameLst>
                                      </p:cBhvr>
                                      <p:rCtr x="19531" y="3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6B2DD45-8479-0EE2-2CD0-EAC785F5A2E4}"/>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8894B58D-654A-DA9A-78CD-B5928CCD7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58EE14A5-1D95-2640-2FD8-B212A0A41129}"/>
              </a:ext>
            </a:extLst>
          </p:cNvPr>
          <p:cNvSpPr/>
          <p:nvPr/>
        </p:nvSpPr>
        <p:spPr>
          <a:xfrm>
            <a:off x="416569" y="208247"/>
            <a:ext cx="4664098" cy="923330"/>
          </a:xfrm>
          <a:prstGeom prst="rect">
            <a:avLst/>
          </a:prstGeom>
          <a:noFill/>
        </p:spPr>
        <p:txBody>
          <a:bodyPr wrap="none" lIns="91440" tIns="45720" rIns="91440" bIns="45720">
            <a:spAutoFit/>
          </a:bodyPr>
          <a:lstStyle/>
          <a:p>
            <a:pPr algn="ctr"/>
            <a:r>
              <a:rPr lang="en-US" sz="5400" dirty="0">
                <a:ln w="0"/>
                <a:solidFill>
                  <a:srgbClr val="EF9D00"/>
                </a:solidFill>
                <a:effectLst>
                  <a:outerShdw blurRad="38100" dist="19050" dir="2700000" algn="tl" rotWithShape="0">
                    <a:schemeClr val="dk1">
                      <a:alpha val="40000"/>
                    </a:schemeClr>
                  </a:outerShdw>
                </a:effectLst>
              </a:rPr>
              <a:t>Advance editor</a:t>
            </a:r>
            <a:endParaRPr lang="en-US" sz="5400" b="0" cap="none" spc="0" dirty="0">
              <a:ln w="0"/>
              <a:solidFill>
                <a:srgbClr val="EF9D00"/>
              </a:solidFill>
              <a:effectLst>
                <a:outerShdw blurRad="38100" dist="19050" dir="2700000" algn="tl" rotWithShape="0">
                  <a:schemeClr val="dk1">
                    <a:alpha val="40000"/>
                  </a:schemeClr>
                </a:outerShdw>
              </a:effectLst>
            </a:endParaRPr>
          </a:p>
        </p:txBody>
      </p:sp>
      <p:pic>
        <p:nvPicPr>
          <p:cNvPr id="8" name="Picture 7">
            <a:extLst>
              <a:ext uri="{FF2B5EF4-FFF2-40B4-BE49-F238E27FC236}">
                <a16:creationId xmlns:a16="http://schemas.microsoft.com/office/drawing/2014/main" id="{052C4445-2F53-9401-3FE5-4D3592BA9FDE}"/>
              </a:ext>
            </a:extLst>
          </p:cNvPr>
          <p:cNvPicPr>
            <a:picLocks noChangeAspect="1"/>
          </p:cNvPicPr>
          <p:nvPr/>
        </p:nvPicPr>
        <p:blipFill>
          <a:blip r:embed="rId3"/>
          <a:stretch>
            <a:fillRect/>
          </a:stretch>
        </p:blipFill>
        <p:spPr>
          <a:xfrm>
            <a:off x="512469" y="1434164"/>
            <a:ext cx="10441079" cy="4379495"/>
          </a:xfrm>
          <a:prstGeom prst="rect">
            <a:avLst/>
          </a:prstGeom>
        </p:spPr>
      </p:pic>
      <p:pic>
        <p:nvPicPr>
          <p:cNvPr id="9" name="Picture 8" descr="A hand holding a marker&#10;&#10;Description automatically generated">
            <a:extLst>
              <a:ext uri="{FF2B5EF4-FFF2-40B4-BE49-F238E27FC236}">
                <a16:creationId xmlns:a16="http://schemas.microsoft.com/office/drawing/2014/main" id="{DD425897-1446-825F-2EFF-D2D418BEF8E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30271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BC2B1FA-7F81-FBD2-7EF6-1F55DD14EB59}"/>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98C35D07-D710-4B94-53A6-C3ED1D52C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EF8159FD-308C-E046-E9A8-923E025B2EE5}"/>
              </a:ext>
            </a:extLst>
          </p:cNvPr>
          <p:cNvSpPr/>
          <p:nvPr/>
        </p:nvSpPr>
        <p:spPr>
          <a:xfrm>
            <a:off x="448657" y="148036"/>
            <a:ext cx="5446939" cy="923330"/>
          </a:xfrm>
          <a:prstGeom prst="rect">
            <a:avLst/>
          </a:prstGeom>
          <a:noFill/>
        </p:spPr>
        <p:txBody>
          <a:bodyPr wrap="none" lIns="91440" tIns="45720" rIns="91440" bIns="45720">
            <a:spAutoFit/>
          </a:bodyPr>
          <a:lstStyle/>
          <a:p>
            <a:pPr algn="ctr"/>
            <a:r>
              <a:rPr lang="en-US" sz="5400" dirty="0">
                <a:ln w="0"/>
                <a:solidFill>
                  <a:srgbClr val="EF9D00"/>
                </a:solidFill>
                <a:effectLst>
                  <a:outerShdw blurRad="38100" dist="19050" dir="2700000" algn="tl" rotWithShape="0">
                    <a:schemeClr val="dk1">
                      <a:alpha val="40000"/>
                    </a:schemeClr>
                  </a:outerShdw>
                </a:effectLst>
              </a:rPr>
              <a:t>Power Query Pros</a:t>
            </a:r>
            <a:endParaRPr lang="en-US" sz="5400" b="0" cap="none" spc="0" dirty="0">
              <a:ln w="0"/>
              <a:solidFill>
                <a:srgbClr val="EF9D00"/>
              </a:solidFill>
              <a:effectLst>
                <a:outerShdw blurRad="38100" dist="19050" dir="2700000" algn="tl" rotWithShape="0">
                  <a:schemeClr val="dk1">
                    <a:alpha val="40000"/>
                  </a:schemeClr>
                </a:outerShdw>
              </a:effectLst>
            </a:endParaRPr>
          </a:p>
        </p:txBody>
      </p:sp>
      <p:grpSp>
        <p:nvGrpSpPr>
          <p:cNvPr id="13" name="Group 12">
            <a:extLst>
              <a:ext uri="{FF2B5EF4-FFF2-40B4-BE49-F238E27FC236}">
                <a16:creationId xmlns:a16="http://schemas.microsoft.com/office/drawing/2014/main" id="{6CD86E20-D943-042B-4A74-6FAA591FC0E7}"/>
              </a:ext>
            </a:extLst>
          </p:cNvPr>
          <p:cNvGrpSpPr/>
          <p:nvPr/>
        </p:nvGrpSpPr>
        <p:grpSpPr>
          <a:xfrm>
            <a:off x="448657" y="1396539"/>
            <a:ext cx="6096000" cy="4572000"/>
            <a:chOff x="448657" y="847899"/>
            <a:chExt cx="6096000" cy="4572000"/>
          </a:xfrm>
        </p:grpSpPr>
        <p:pic>
          <p:nvPicPr>
            <p:cNvPr id="10" name="Picture 9" descr="A close-up of a balance scale&#10;&#10;Description automatically generated">
              <a:extLst>
                <a:ext uri="{FF2B5EF4-FFF2-40B4-BE49-F238E27FC236}">
                  <a16:creationId xmlns:a16="http://schemas.microsoft.com/office/drawing/2014/main" id="{3C7B6CA6-0C63-759F-E56A-B9A0820996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448657" y="847899"/>
              <a:ext cx="6096000" cy="4572000"/>
            </a:xfrm>
            <a:prstGeom prst="rect">
              <a:avLst/>
            </a:prstGeom>
          </p:spPr>
        </p:pic>
        <p:pic>
          <p:nvPicPr>
            <p:cNvPr id="7" name="Picture 6" descr="A green logo with white text&#10;&#10;Description automatically generated">
              <a:extLst>
                <a:ext uri="{FF2B5EF4-FFF2-40B4-BE49-F238E27FC236}">
                  <a16:creationId xmlns:a16="http://schemas.microsoft.com/office/drawing/2014/main" id="{E7C9D09E-036E-D4C5-5814-5C2B076B63F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00326" y="3191527"/>
              <a:ext cx="1273381" cy="1379771"/>
            </a:xfrm>
            <a:prstGeom prst="rect">
              <a:avLst/>
            </a:prstGeom>
            <a:ln w="57150">
              <a:noFill/>
            </a:ln>
          </p:spPr>
        </p:pic>
        <p:pic>
          <p:nvPicPr>
            <p:cNvPr id="8" name="Picture 7" descr="A green square with white x on it&#10;&#10;Description automatically generated">
              <a:extLst>
                <a:ext uri="{FF2B5EF4-FFF2-40B4-BE49-F238E27FC236}">
                  <a16:creationId xmlns:a16="http://schemas.microsoft.com/office/drawing/2014/main" id="{1DECDFDC-4066-F128-3831-F6741F8A5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983" y="2699361"/>
              <a:ext cx="1476499" cy="984332"/>
            </a:xfrm>
            <a:prstGeom prst="rect">
              <a:avLst/>
            </a:prstGeom>
          </p:spPr>
        </p:pic>
      </p:grpSp>
      <p:pic>
        <p:nvPicPr>
          <p:cNvPr id="14" name="Picture 13" descr="A hand holding a marker&#10;&#10;Description automatically generated">
            <a:extLst>
              <a:ext uri="{FF2B5EF4-FFF2-40B4-BE49-F238E27FC236}">
                <a16:creationId xmlns:a16="http://schemas.microsoft.com/office/drawing/2014/main" id="{14E427A0-FA7C-9BB3-8B59-89F24E0BE35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5916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11849 -0.09143 L -0.11849 -0.0912 C -0.06914 -0.08541 -0.11953 -0.09004 -0.07748 -0.09004 L 0.16406 -0.08865 C 0.17383 -0.07986 0.19518 -0.08125 0.19323 -0.06203 C 0.19271 -0.05694 0.19414 -0.04953 0.19167 -0.04652 C 0.18528 -0.03865 0.17721 -0.03564 0.16953 -0.03263 C 0.14765 -0.02361 0.12539 -0.01713 0.10325 -0.01018 C 0.09075 -0.00625 0.07799 -0.00393 0.06536 -0.00023 C 0.02239 0.01181 0.06667 0.00186 0.01953 0.01366 C 0.0112 0.01575 0.00273 0.01713 -0.00573 0.01922 C -0.00833 0.01991 -0.01094 0.02153 -0.01354 0.02223 C -0.02044 0.02338 -0.02722 0.02408 -0.03412 0.025 C -0.0487 0.03033 -0.0487 0.02963 -0.0625 0.0375 C -0.06354 0.0382 -0.07448 0.04514 -0.07669 0.04746 C -0.07904 0.04977 -0.08086 0.05325 -0.08307 0.05579 C -0.08659 0.05996 -0.0905 0.06297 -0.09414 0.06713 C -0.10417 0.07825 -0.10248 0.07639 -0.10912 0.0882 C -0.11016 0.09399 -0.11315 0.10672 -0.11224 0.11343 C -0.11146 0.11991 -0.10977 0.12616 -0.10755 0.13172 C -0.10638 0.13403 -0.10443 0.13496 -0.10274 0.13588 C -0.09623 0.13912 -0.08958 0.14167 -0.08307 0.14422 C -0.07435 0.14769 -0.06576 0.15139 -0.05703 0.15417 C -0.00951 0.16899 -0.03151 0.16112 0.01719 0.16667 C 0.10286 0.17639 0.03203 0.17223 0.10091 0.17524 C 0.1457 0.19051 0.13659 0.18866 0.1806 0.19908 C 0.18346 0.19977 0.18646 0.2 0.18932 0.20047 L 0.21614 0.20325 L 0.24062 0.21019 C 0.24349 0.21112 0.24935 0.21297 0.24935 0.2132 C 0.25573 0.2176 0.25638 0.2176 0.26432 0.22709 C 0.26549 0.22848 0.26653 0.23056 0.26745 0.23264 C 0.26927 0.23704 0.27057 0.24213 0.27226 0.24676 C 0.27135 0.25417 0.27213 0.26274 0.26979 0.26922 C 0.26758 0.2757 0.26315 0.27894 0.2595 0.28311 C 0.25156 0.29283 0.24414 0.3051 0.23515 0.31135 C 0.21289 0.32662 0.18984 0.33982 0.1664 0.34769 C 0.15273 0.35232 0.13906 0.35787 0.12539 0.36181 C 0.09896 0.36945 0.09609 0.36922 0.07643 0.37153 C 0.06979 0.37385 0.06328 0.37662 0.05664 0.37871 C 0.03073 0.38612 0.02383 0.38125 -0.00807 0.39537 C -0.01302 0.39769 -0.0349 0.40718 -0.04115 0.41088 C -0.04974 0.41598 -0.05847 0.42061 -0.06641 0.42778 C -0.07474 0.43519 -0.07057 0.43195 -0.07904 0.4375 C -0.08034 0.43936 -0.08164 0.44144 -0.08307 0.44329 C -0.08451 0.44514 -0.08633 0.44653 -0.08776 0.44885 C -0.09297 0.45649 -0.09349 0.45903 -0.09727 0.46852 C -0.09883 0.48241 -0.09961 0.48635 -0.09649 0.50625 C -0.09583 0.51019 -0.09336 0.51227 -0.09167 0.51482 C -0.07279 0.54306 -0.07787 0.5294 -0.04115 0.54838 C 0.00885 0.57431 -0.02227 0.56366 0.02044 0.57524 L 0.16094 0.57223 C 0.16745 0.57176 0.17278 0.5625 0.17903 0.55973 C 0.19075 0.5544 0.20273 0.55209 0.21458 0.54838 C 0.21823 0.54607 0.22187 0.54329 0.22565 0.54144 C 0.22799 0.54028 0.24609 0.53612 0.24778 0.53588 " pathEditMode="relative" rAng="0" ptsTypes="AAAAAAAAAAAAAAAAAAAAAAAAAAAAAAAAAAAAAAAAAAAAAAAAAAAAAAAA">
                                      <p:cBhvr>
                                        <p:cTn id="6" dur="2000" fill="hold"/>
                                        <p:tgtEl>
                                          <p:spTgt spid="14"/>
                                        </p:tgtEl>
                                        <p:attrNameLst>
                                          <p:attrName>ppt_x</p:attrName>
                                          <p:attrName>ppt_y</p:attrName>
                                        </p:attrNameLst>
                                      </p:cBhvr>
                                      <p:rCtr x="19531" y="33333"/>
                                    </p:animMotion>
                                  </p:childTnLst>
                                </p:cTn>
                              </p:par>
                              <p:par>
                                <p:cTn id="7" presetID="22" presetClass="entr" presetSubtype="1"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up)">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BC2B1FA-7F81-FBD2-7EF6-1F55DD14EB59}"/>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98C35D07-D710-4B94-53A6-C3ED1D52C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EF8159FD-308C-E046-E9A8-923E025B2EE5}"/>
              </a:ext>
            </a:extLst>
          </p:cNvPr>
          <p:cNvSpPr/>
          <p:nvPr/>
        </p:nvSpPr>
        <p:spPr>
          <a:xfrm>
            <a:off x="448657" y="148036"/>
            <a:ext cx="5446939" cy="923330"/>
          </a:xfrm>
          <a:prstGeom prst="rect">
            <a:avLst/>
          </a:prstGeom>
          <a:noFill/>
        </p:spPr>
        <p:txBody>
          <a:bodyPr wrap="none" lIns="91440" tIns="45720" rIns="91440" bIns="45720">
            <a:spAutoFit/>
          </a:bodyPr>
          <a:lstStyle/>
          <a:p>
            <a:pPr algn="ctr"/>
            <a:r>
              <a:rPr lang="en-US" sz="5400" dirty="0">
                <a:ln w="0"/>
                <a:solidFill>
                  <a:srgbClr val="EF9D00"/>
                </a:solidFill>
                <a:effectLst>
                  <a:outerShdw blurRad="38100" dist="19050" dir="2700000" algn="tl" rotWithShape="0">
                    <a:schemeClr val="dk1">
                      <a:alpha val="40000"/>
                    </a:schemeClr>
                  </a:outerShdw>
                </a:effectLst>
              </a:rPr>
              <a:t>Power Query Pros</a:t>
            </a:r>
            <a:endParaRPr lang="en-US" sz="5400" b="0" cap="none" spc="0" dirty="0">
              <a:ln w="0"/>
              <a:solidFill>
                <a:srgbClr val="EF9D00"/>
              </a:solidFill>
              <a:effectLst>
                <a:outerShdw blurRad="38100" dist="19050" dir="2700000" algn="tl" rotWithShape="0">
                  <a:schemeClr val="dk1">
                    <a:alpha val="40000"/>
                  </a:schemeClr>
                </a:outerShdw>
              </a:effectLst>
            </a:endParaRPr>
          </a:p>
        </p:txBody>
      </p:sp>
      <p:grpSp>
        <p:nvGrpSpPr>
          <p:cNvPr id="3" name="Group 2">
            <a:extLst>
              <a:ext uri="{FF2B5EF4-FFF2-40B4-BE49-F238E27FC236}">
                <a16:creationId xmlns:a16="http://schemas.microsoft.com/office/drawing/2014/main" id="{39BFF7AF-462B-394B-DEBF-0241E3F022C0}"/>
              </a:ext>
            </a:extLst>
          </p:cNvPr>
          <p:cNvGrpSpPr/>
          <p:nvPr/>
        </p:nvGrpSpPr>
        <p:grpSpPr>
          <a:xfrm>
            <a:off x="264194" y="1304222"/>
            <a:ext cx="6096000" cy="4572000"/>
            <a:chOff x="448657" y="847899"/>
            <a:chExt cx="6096000" cy="4572000"/>
          </a:xfrm>
        </p:grpSpPr>
        <p:pic>
          <p:nvPicPr>
            <p:cNvPr id="10" name="Picture 9" descr="A close-up of a balance scale&#10;&#10;Description automatically generated">
              <a:extLst>
                <a:ext uri="{FF2B5EF4-FFF2-40B4-BE49-F238E27FC236}">
                  <a16:creationId xmlns:a16="http://schemas.microsoft.com/office/drawing/2014/main" id="{3C7B6CA6-0C63-759F-E56A-B9A0820996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448657" y="847899"/>
              <a:ext cx="6096000" cy="4572000"/>
            </a:xfrm>
            <a:prstGeom prst="rect">
              <a:avLst/>
            </a:prstGeom>
          </p:spPr>
        </p:pic>
        <p:pic>
          <p:nvPicPr>
            <p:cNvPr id="7" name="Picture 6" descr="A green logo with white text&#10;&#10;Description automatically generated">
              <a:extLst>
                <a:ext uri="{FF2B5EF4-FFF2-40B4-BE49-F238E27FC236}">
                  <a16:creationId xmlns:a16="http://schemas.microsoft.com/office/drawing/2014/main" id="{E7C9D09E-036E-D4C5-5814-5C2B076B63F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00326" y="3191527"/>
              <a:ext cx="1273381" cy="1379771"/>
            </a:xfrm>
            <a:prstGeom prst="rect">
              <a:avLst/>
            </a:prstGeom>
            <a:ln w="57150">
              <a:noFill/>
            </a:ln>
          </p:spPr>
        </p:pic>
        <p:pic>
          <p:nvPicPr>
            <p:cNvPr id="8" name="Picture 7" descr="A green square with white x on it&#10;&#10;Description automatically generated">
              <a:extLst>
                <a:ext uri="{FF2B5EF4-FFF2-40B4-BE49-F238E27FC236}">
                  <a16:creationId xmlns:a16="http://schemas.microsoft.com/office/drawing/2014/main" id="{1DECDFDC-4066-F128-3831-F6741F8A5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983" y="2699361"/>
              <a:ext cx="1476499" cy="984332"/>
            </a:xfrm>
            <a:prstGeom prst="rect">
              <a:avLst/>
            </a:prstGeom>
          </p:spPr>
        </p:pic>
      </p:grpSp>
      <p:graphicFrame>
        <p:nvGraphicFramePr>
          <p:cNvPr id="12" name="Diagram 11">
            <a:extLst>
              <a:ext uri="{FF2B5EF4-FFF2-40B4-BE49-F238E27FC236}">
                <a16:creationId xmlns:a16="http://schemas.microsoft.com/office/drawing/2014/main" id="{956CBD57-F585-287C-7DEC-FBBD3D09ED4A}"/>
              </a:ext>
            </a:extLst>
          </p:cNvPr>
          <p:cNvGraphicFramePr/>
          <p:nvPr/>
        </p:nvGraphicFramePr>
        <p:xfrm>
          <a:off x="6388608" y="1672568"/>
          <a:ext cx="4426552" cy="38812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descr="A hand holding a marker&#10;&#10;Description automatically generated">
            <a:extLst>
              <a:ext uri="{FF2B5EF4-FFF2-40B4-BE49-F238E27FC236}">
                <a16:creationId xmlns:a16="http://schemas.microsoft.com/office/drawing/2014/main" id="{7E35B99B-3080-4614-7018-838E911804DC}"/>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544657" y="1364487"/>
            <a:ext cx="1456570" cy="967403"/>
          </a:xfrm>
          <a:prstGeom prst="rect">
            <a:avLst/>
          </a:prstGeom>
        </p:spPr>
      </p:pic>
    </p:spTree>
    <p:extLst>
      <p:ext uri="{BB962C8B-B14F-4D97-AF65-F5344CB8AC3E}">
        <p14:creationId xmlns:p14="http://schemas.microsoft.com/office/powerpoint/2010/main" val="218033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par>
                                <p:cTn id="8" presetID="0" presetClass="path" presetSubtype="0" fill="hold" nodeType="withEffect">
                                  <p:stCondLst>
                                    <p:cond delay="0"/>
                                  </p:stCondLst>
                                  <p:childTnLst>
                                    <p:animMotion origin="layout" path="M -0.11849 -0.09143 L -0.11849 -0.0912 C -0.06914 -0.08541 -0.11953 -0.09004 -0.07747 -0.09004 L 0.16407 -0.08865 C 0.17383 -0.07986 0.19519 -0.08125 0.19323 -0.06203 C 0.19271 -0.05694 0.19415 -0.04953 0.19167 -0.04652 C 0.18529 -0.03865 0.17722 -0.03564 0.16954 -0.03263 C 0.14766 -0.02361 0.1254 -0.01713 0.10326 -0.01018 C 0.09076 -0.00625 0.078 -0.00393 0.06537 -0.00023 C 0.0224 0.01181 0.06667 0.00186 0.01954 0.01366 C 0.0112 0.01575 0.00274 0.01713 -0.00572 0.01922 C -0.00833 0.01991 -0.01093 0.02153 -0.01354 0.02223 C -0.02044 0.02338 -0.02721 0.02408 -0.03411 0.025 C -0.04869 0.03033 -0.04869 0.02963 -0.0625 0.0375 C -0.06354 0.0382 -0.07447 0.04514 -0.07669 0.04746 C -0.07903 0.04977 -0.08085 0.05325 -0.08307 0.05579 C -0.08658 0.05996 -0.09049 0.06297 -0.09414 0.06713 C -0.10416 0.07825 -0.10247 0.07639 -0.10911 0.0882 C -0.11015 0.09399 -0.11315 0.10672 -0.11224 0.11343 C -0.11145 0.11991 -0.10976 0.12616 -0.10755 0.13172 C -0.10638 0.13403 -0.10442 0.13496 -0.10273 0.13588 C -0.09622 0.13912 -0.08958 0.14167 -0.08307 0.14422 C -0.07434 0.14769 -0.06575 0.15139 -0.05703 0.15417 C -0.0095 0.16899 -0.03151 0.16112 0.01719 0.16667 C 0.10287 0.17639 0.03204 0.17223 0.10092 0.17524 C 0.14571 0.19051 0.13659 0.18866 0.1806 0.19908 C 0.18347 0.19977 0.18646 0.2 0.18933 0.20047 L 0.21615 0.20325 L 0.24063 0.21019 C 0.24349 0.21112 0.24935 0.21297 0.24935 0.2132 C 0.25573 0.2176 0.25638 0.2176 0.26433 0.22709 C 0.2655 0.22848 0.26654 0.23056 0.26745 0.23264 C 0.26928 0.23704 0.27058 0.24213 0.27227 0.24676 C 0.27136 0.25417 0.27214 0.26274 0.2698 0.26922 C 0.26758 0.2757 0.26316 0.27894 0.25951 0.28311 C 0.25157 0.29283 0.24415 0.3051 0.23516 0.31135 C 0.2129 0.32662 0.18985 0.33982 0.16641 0.34769 C 0.15274 0.35232 0.13907 0.35787 0.1254 0.36181 C 0.09896 0.36945 0.0961 0.36922 0.07644 0.37153 C 0.0698 0.37385 0.06329 0.37662 0.05665 0.37871 C 0.03073 0.38612 0.02383 0.38125 -0.00807 0.39537 C -0.01302 0.39769 -0.03489 0.40718 -0.04114 0.41088 C -0.04974 0.41598 -0.05846 0.42061 -0.0664 0.42778 C -0.07474 0.43519 -0.07057 0.43195 -0.07903 0.4375 C -0.08033 0.43936 -0.08164 0.44144 -0.08307 0.44329 C -0.0845 0.44514 -0.08632 0.44653 -0.08776 0.44885 C -0.09296 0.45649 -0.09349 0.45903 -0.09726 0.46852 C -0.09882 0.48241 -0.0996 0.48635 -0.09648 0.50625 C -0.09583 0.51019 -0.09335 0.51227 -0.09166 0.51482 C -0.07278 0.54306 -0.07786 0.5294 -0.04114 0.54838 C 0.00886 0.57431 -0.02226 0.56366 0.02045 0.57524 L 0.16094 0.57223 C 0.16745 0.57176 0.17279 0.5625 0.17904 0.55973 C 0.19076 0.5544 0.20274 0.55209 0.21459 0.54838 C 0.21823 0.54607 0.22188 0.54329 0.22566 0.54144 C 0.228 0.54028 0.2461 0.53612 0.24779 0.53588 " pathEditMode="relative" rAng="0" ptsTypes="AAAAAAAAAAAAAAAAAAAAAAAAAAAAAAAAAAAAAAAAAAAAAAAAAAAAAAAA">
                                      <p:cBhvr>
                                        <p:cTn id="9" dur="2000" fill="hold"/>
                                        <p:tgtEl>
                                          <p:spTgt spid="2"/>
                                        </p:tgtEl>
                                        <p:attrNameLst>
                                          <p:attrName>ppt_x</p:attrName>
                                          <p:attrName>ppt_y</p:attrName>
                                        </p:attrNameLst>
                                      </p:cBhvr>
                                      <p:rCtr x="19531" y="3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FA27965-2820-0248-5E05-D68790179B34}"/>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C16ACD50-C418-C0E7-74A5-C9023867F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grpSp>
        <p:nvGrpSpPr>
          <p:cNvPr id="13" name="Group 12">
            <a:extLst>
              <a:ext uri="{FF2B5EF4-FFF2-40B4-BE49-F238E27FC236}">
                <a16:creationId xmlns:a16="http://schemas.microsoft.com/office/drawing/2014/main" id="{5F438D0E-4A31-97CE-959C-456E41E53CF4}"/>
              </a:ext>
            </a:extLst>
          </p:cNvPr>
          <p:cNvGrpSpPr/>
          <p:nvPr/>
        </p:nvGrpSpPr>
        <p:grpSpPr>
          <a:xfrm>
            <a:off x="1757549" y="1622157"/>
            <a:ext cx="8675374" cy="4749767"/>
            <a:chOff x="1757549" y="1622157"/>
            <a:chExt cx="8675374" cy="4749767"/>
          </a:xfrm>
        </p:grpSpPr>
        <p:pic>
          <p:nvPicPr>
            <p:cNvPr id="3" name="Picture 2" descr="A computer screen with a pink screen&#10;&#10;Description automatically generated">
              <a:extLst>
                <a:ext uri="{FF2B5EF4-FFF2-40B4-BE49-F238E27FC236}">
                  <a16:creationId xmlns:a16="http://schemas.microsoft.com/office/drawing/2014/main" id="{AFFA816D-0DE7-E9CD-C6C2-2B8B45DA3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49" y="1622157"/>
              <a:ext cx="8675374" cy="4749767"/>
            </a:xfrm>
            <a:prstGeom prst="rect">
              <a:avLst/>
            </a:prstGeom>
          </p:spPr>
        </p:pic>
        <p:pic>
          <p:nvPicPr>
            <p:cNvPr id="12" name="Picture 11" descr="A logo of a graph&#10;&#10;Description automatically generated">
              <a:extLst>
                <a:ext uri="{FF2B5EF4-FFF2-40B4-BE49-F238E27FC236}">
                  <a16:creationId xmlns:a16="http://schemas.microsoft.com/office/drawing/2014/main" id="{82AEE0BA-E176-CECF-1DEE-6028C3484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312" y="2432633"/>
              <a:ext cx="896016" cy="884122"/>
            </a:xfrm>
            <a:prstGeom prst="rect">
              <a:avLst/>
            </a:prstGeom>
          </p:spPr>
        </p:pic>
      </p:grpSp>
      <p:pic>
        <p:nvPicPr>
          <p:cNvPr id="15" name="Picture 14" descr="A hand holding a marker&#10;&#10;Description automatically generated">
            <a:extLst>
              <a:ext uri="{FF2B5EF4-FFF2-40B4-BE49-F238E27FC236}">
                <a16:creationId xmlns:a16="http://schemas.microsoft.com/office/drawing/2014/main" id="{78CA0539-CA6D-103E-4A74-5A888ED852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70963" y="1275577"/>
            <a:ext cx="1586560" cy="1053738"/>
          </a:xfrm>
          <a:prstGeom prst="rect">
            <a:avLst/>
          </a:prstGeom>
        </p:spPr>
      </p:pic>
      <p:sp>
        <p:nvSpPr>
          <p:cNvPr id="17" name="Rectangle 16">
            <a:extLst>
              <a:ext uri="{FF2B5EF4-FFF2-40B4-BE49-F238E27FC236}">
                <a16:creationId xmlns:a16="http://schemas.microsoft.com/office/drawing/2014/main" id="{7EC4C364-F293-9EA5-7525-726D46AD5EB8}"/>
              </a:ext>
            </a:extLst>
          </p:cNvPr>
          <p:cNvSpPr/>
          <p:nvPr/>
        </p:nvSpPr>
        <p:spPr>
          <a:xfrm>
            <a:off x="292608" y="93293"/>
            <a:ext cx="5618141" cy="923330"/>
          </a:xfrm>
          <a:prstGeom prst="rect">
            <a:avLst/>
          </a:prstGeom>
          <a:noFill/>
        </p:spPr>
        <p:txBody>
          <a:bodyPr wrap="none" lIns="91440" tIns="45720" rIns="91440" bIns="45720">
            <a:spAutoFit/>
          </a:bodyPr>
          <a:lstStyle/>
          <a:p>
            <a:pPr algn="ctr"/>
            <a:r>
              <a:rPr lang="en-US" sz="5400" b="0" cap="none" spc="0" dirty="0">
                <a:ln w="0"/>
                <a:solidFill>
                  <a:srgbClr val="F09D00"/>
                </a:solidFill>
                <a:effectLst>
                  <a:outerShdw blurRad="38100" dist="19050" dir="2700000" algn="tl" rotWithShape="0">
                    <a:schemeClr val="dk1">
                      <a:alpha val="40000"/>
                    </a:schemeClr>
                  </a:outerShdw>
                </a:effectLst>
              </a:rPr>
              <a:t>What is Power BI ?</a:t>
            </a:r>
          </a:p>
        </p:txBody>
      </p:sp>
    </p:spTree>
    <p:extLst>
      <p:ext uri="{BB962C8B-B14F-4D97-AF65-F5344CB8AC3E}">
        <p14:creationId xmlns:p14="http://schemas.microsoft.com/office/powerpoint/2010/main" val="26444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par>
                                <p:cTn id="8" presetID="0" presetClass="path" presetSubtype="0" fill="hold" nodeType="withEffect">
                                  <p:stCondLst>
                                    <p:cond delay="0"/>
                                  </p:stCondLst>
                                  <p:childTnLst>
                                    <p:animMotion origin="layout" path="M -0.31406 -0.00486 L -0.31406 -0.00463 C -0.31198 -0.00625 -0.31003 -0.00879 -0.30781 -0.00903 C -0.29675 -0.01065 -0.28568 -0.01018 -0.27461 -0.01042 L -0.18854 -0.01342 L -0.00313 -0.02592 L 0.12956 -0.03148 L 0.20143 -0.03588 C 0.24193 -0.0419 0.3138 -0.05347 0.34909 -0.05393 C 0.37851 -0.0544 0.40794 -0.05023 0.4375 -0.04699 C 0.47669 -0.04282 0.50039 -0.03819 0.5362 -0.03148 L 0.49349 -0.01481 C 0.47187 -0.00694 0.45 -0.00162 0.42877 0.00764 C 0.40273 0.01898 0.37773 0.03773 0.3513 0.04699 C 0.27747 0.07338 0.14935 0.06528 0.09167 0.06667 L -0.29987 0.06111 C -0.30521 0.06111 -0.3043 0.06065 -0.30547 0.06667 C -0.30313 0.07639 -0.30365 0.09097 -0.29831 0.09607 C -0.29115 0.10324 -0.28203 0.09722 -0.27383 0.09746 L -0.20117 0.09884 C -0.17891 0.0963 -0.15638 0.0963 -0.13412 0.0919 C -0.10899 0.08704 -0.08438 0.07338 -0.05925 0.07083 C -0.02018 0.06713 0.01875 0.07269 0.05755 0.07361 C 0.09167 0.07176 0.12565 0.06852 0.1595 0.06806 C 0.36276 0.06551 0.31094 0.05833 0.40117 0.07222 C 0.40716 0.07454 0.41315 0.07708 0.41927 0.0794 C 0.42265 0.08056 0.42617 0.08056 0.42956 0.08218 C 0.43437 0.08426 0.43893 0.0882 0.44375 0.09051 C 0.48398 0.10926 0.46081 0.09421 0.47851 0.10602 C 0.48242 0.12662 0.48242 0.12246 0.45403 0.14236 C 0.41992 0.16644 0.38476 0.18611 0.34909 0.20139 C 0.27565 0.23264 0.26028 0.22431 0.19271 0.23079 C 0.16979 0.2331 0.14674 0.23704 0.12409 0.23935 L 0.04193 0.2463 L -0.05365 0.2632 C -0.07044 0.26597 -0.08737 0.26713 -0.1043 0.27014 C -0.125 0.27384 -0.1457 0.27847 -0.16654 0.28287 C -0.1711 0.28565 -0.17878 0.28935 -0.18307 0.29537 C -0.18412 0.29676 -0.18464 0.29908 -0.18542 0.30093 C -0.19219 0.30046 -0.1987 0.30093 -0.20534 0.29954 C -0.21341 0.29815 -0.22969 0.29259 -0.22969 0.29283 C -0.23386 0.29398 -0.23815 0.29514 -0.24232 0.29676 C -0.2431 0.29722 -0.24388 0.29746 -0.24466 0.29815 C -0.24688 0.30023 -0.24883 0.30301 -0.25091 0.30533 C -0.25117 0.3088 -0.25287 0.3132 -0.25182 0.31644 C -0.24453 0.33843 -0.22565 0.34028 -0.21472 0.34583 L 0.19427 0.34144 C 0.65547 0.30023 0.22135 0.3125 0.44935 0.3081 C 0.4612 0.31042 0.47305 0.30949 0.48476 0.31482 C 0.48698 0.31621 0.48828 0.32269 0.48724 0.32639 C 0.48099 0.34607 0.47539 0.36991 0.46432 0.38102 C 0.44388 0.40139 0.42005 0.40764 0.39713 0.41621 C 0.33724 0.43843 0.28359 0.43472 0.22187 0.44005 C 0.02187 0.45648 0.29258 0.44398 -0.05755 0.45394 C -0.0655 0.45903 -0.07305 0.46644 -0.08125 0.46945 C -0.08828 0.47199 -0.12396 0.47755 -0.13646 0.47917 C -0.20235 0.4882 -0.17461 0.48449 -0.26198 0.48912 C -0.26654 0.49097 -0.27344 0.48727 -0.27539 0.49468 C -0.27839 0.50533 -0.27552 0.51875 -0.27305 0.52986 C -0.26862 0.55 -0.23867 0.56366 -0.23516 0.56482 C -0.18646 0.58033 -0.0862 0.5757 -0.04883 0.57616 C 0.06484 0.56875 0.11263 0.56736 0.23685 0.55093 C 0.29831 0.54259 0.3595 0.53079 0.4207 0.5213 C 0.43607 0.51898 0.45143 0.51759 0.46667 0.51574 C 0.46797 0.51713 0.4694 0.51806 0.47057 0.51991 C 0.47135 0.52107 0.47265 0.52269 0.47213 0.52408 C 0.46732 0.54167 0.46562 0.5669 0.4556 0.57477 C 0.42956 0.59468 0.4 0.59445 0.37187 0.60139 C 0.24075 0.63357 0.23502 0.62431 0.08698 0.62801 L -0.0569 0.63912 C -0.06263 0.63982 -0.06849 0.64236 -0.07409 0.64352 C -0.08333 0.64514 -0.09284 0.6456 -0.10182 0.64769 C -0.11732 0.65116 -0.13268 0.65718 -0.14844 0.66019 C -0.15938 0.6625 -0.17044 0.66204 -0.18151 0.6632 L 0.40976 0.63634 L 0.40351 0.6463 L 0.40898 0.63634 " pathEditMode="relative" rAng="0" ptsTypes="AAAAAAAAAAAAAAAAAAAAAAAAAAAAAAAAAAAAAAAAAAAAAAAAAAAAAAAAAAAAAAAAAAAAAAAAAAAAA">
                                      <p:cBhvr>
                                        <p:cTn id="9" dur="2000" fill="hold"/>
                                        <p:tgtEl>
                                          <p:spTgt spid="15"/>
                                        </p:tgtEl>
                                        <p:attrNameLst>
                                          <p:attrName>ppt_x</p:attrName>
                                          <p:attrName>ppt_y</p:attrName>
                                        </p:attrNameLst>
                                      </p:cBhvr>
                                      <p:rCtr x="42513" y="3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38157CF-4100-F855-2B9F-E4D730BFAB07}"/>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21F1DFBA-A5A4-79DC-EF98-D62F262EE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18B7243E-46C8-2B69-B7A2-EB0641402A0A}"/>
              </a:ext>
            </a:extLst>
          </p:cNvPr>
          <p:cNvSpPr/>
          <p:nvPr/>
        </p:nvSpPr>
        <p:spPr>
          <a:xfrm>
            <a:off x="404266" y="208247"/>
            <a:ext cx="3637792"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Power Pivot</a:t>
            </a:r>
          </a:p>
        </p:txBody>
      </p:sp>
      <p:grpSp>
        <p:nvGrpSpPr>
          <p:cNvPr id="10" name="Group 9">
            <a:extLst>
              <a:ext uri="{FF2B5EF4-FFF2-40B4-BE49-F238E27FC236}">
                <a16:creationId xmlns:a16="http://schemas.microsoft.com/office/drawing/2014/main" id="{F40B1214-320B-5661-FD5D-D7B1AFC9B97F}"/>
              </a:ext>
            </a:extLst>
          </p:cNvPr>
          <p:cNvGrpSpPr/>
          <p:nvPr/>
        </p:nvGrpSpPr>
        <p:grpSpPr>
          <a:xfrm>
            <a:off x="1407845" y="2109225"/>
            <a:ext cx="10154550" cy="4065564"/>
            <a:chOff x="1407845" y="2109225"/>
            <a:chExt cx="10154550" cy="4065564"/>
          </a:xfrm>
        </p:grpSpPr>
        <p:pic>
          <p:nvPicPr>
            <p:cNvPr id="7" name="Picture 6">
              <a:extLst>
                <a:ext uri="{FF2B5EF4-FFF2-40B4-BE49-F238E27FC236}">
                  <a16:creationId xmlns:a16="http://schemas.microsoft.com/office/drawing/2014/main" id="{2EE4B5BE-6775-98B8-66A4-6F201EE34B99}"/>
                </a:ext>
              </a:extLst>
            </p:cNvPr>
            <p:cNvPicPr>
              <a:picLocks noChangeAspect="1"/>
            </p:cNvPicPr>
            <p:nvPr/>
          </p:nvPicPr>
          <p:blipFill>
            <a:blip r:embed="rId3"/>
            <a:stretch>
              <a:fillRect/>
            </a:stretch>
          </p:blipFill>
          <p:spPr>
            <a:xfrm>
              <a:off x="1407845" y="2109225"/>
              <a:ext cx="4944391" cy="4065564"/>
            </a:xfrm>
            <a:prstGeom prst="rect">
              <a:avLst/>
            </a:prstGeom>
          </p:spPr>
        </p:pic>
        <p:pic>
          <p:nvPicPr>
            <p:cNvPr id="8" name="Picture 7">
              <a:extLst>
                <a:ext uri="{FF2B5EF4-FFF2-40B4-BE49-F238E27FC236}">
                  <a16:creationId xmlns:a16="http://schemas.microsoft.com/office/drawing/2014/main" id="{9EFF4927-CEB1-4CE9-25D4-15FBAB9885AB}"/>
                </a:ext>
              </a:extLst>
            </p:cNvPr>
            <p:cNvPicPr>
              <a:picLocks noChangeAspect="1"/>
            </p:cNvPicPr>
            <p:nvPr/>
          </p:nvPicPr>
          <p:blipFill>
            <a:blip r:embed="rId4"/>
            <a:stretch>
              <a:fillRect/>
            </a:stretch>
          </p:blipFill>
          <p:spPr>
            <a:xfrm>
              <a:off x="7283792" y="2790633"/>
              <a:ext cx="4278603" cy="1662495"/>
            </a:xfrm>
            <a:prstGeom prst="rect">
              <a:avLst/>
            </a:prstGeom>
          </p:spPr>
        </p:pic>
        <p:sp>
          <p:nvSpPr>
            <p:cNvPr id="9" name="Arrow: Right 8">
              <a:extLst>
                <a:ext uri="{FF2B5EF4-FFF2-40B4-BE49-F238E27FC236}">
                  <a16:creationId xmlns:a16="http://schemas.microsoft.com/office/drawing/2014/main" id="{0A44B84D-DD00-C24C-8FEC-ED72C1B1EEBC}"/>
                </a:ext>
              </a:extLst>
            </p:cNvPr>
            <p:cNvSpPr/>
            <p:nvPr/>
          </p:nvSpPr>
          <p:spPr>
            <a:xfrm>
              <a:off x="6492240" y="3429000"/>
              <a:ext cx="621792" cy="32004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1" name="Picture 10" descr="A hand holding a marker&#10;&#10;Description automatically generated">
            <a:extLst>
              <a:ext uri="{FF2B5EF4-FFF2-40B4-BE49-F238E27FC236}">
                <a16:creationId xmlns:a16="http://schemas.microsoft.com/office/drawing/2014/main" id="{A29E04E1-BC40-8BC2-740B-6F783815D5A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4782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00B5A6E-DB9F-6C1B-34D0-671DFB78CC2D}"/>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8" name="Picture 7" descr="A logo of a graph&#10;&#10;Description automatically generated">
            <a:extLst>
              <a:ext uri="{FF2B5EF4-FFF2-40B4-BE49-F238E27FC236}">
                <a16:creationId xmlns:a16="http://schemas.microsoft.com/office/drawing/2014/main" id="{6AD2BC33-9BE0-2425-205D-10B5C5F60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2" name="Rectangle 1">
            <a:extLst>
              <a:ext uri="{FF2B5EF4-FFF2-40B4-BE49-F238E27FC236}">
                <a16:creationId xmlns:a16="http://schemas.microsoft.com/office/drawing/2014/main" id="{64C35103-B900-928E-A525-DB66A591937E}"/>
              </a:ext>
            </a:extLst>
          </p:cNvPr>
          <p:cNvSpPr/>
          <p:nvPr/>
        </p:nvSpPr>
        <p:spPr>
          <a:xfrm>
            <a:off x="95678" y="208247"/>
            <a:ext cx="6438044"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Manage Relationship</a:t>
            </a:r>
          </a:p>
        </p:txBody>
      </p:sp>
      <p:sp>
        <p:nvSpPr>
          <p:cNvPr id="9" name="Rectangle 8">
            <a:extLst>
              <a:ext uri="{FF2B5EF4-FFF2-40B4-BE49-F238E27FC236}">
                <a16:creationId xmlns:a16="http://schemas.microsoft.com/office/drawing/2014/main" id="{0302AF2E-C7AF-0C3A-0AFC-CEBD817A33AE}"/>
              </a:ext>
            </a:extLst>
          </p:cNvPr>
          <p:cNvSpPr/>
          <p:nvPr/>
        </p:nvSpPr>
        <p:spPr>
          <a:xfrm>
            <a:off x="3035808" y="3008376"/>
            <a:ext cx="557784" cy="8595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71FD80C1-B57B-299C-F60C-37839037E929}"/>
              </a:ext>
            </a:extLst>
          </p:cNvPr>
          <p:cNvPicPr>
            <a:picLocks noChangeAspect="1"/>
          </p:cNvPicPr>
          <p:nvPr/>
        </p:nvPicPr>
        <p:blipFill>
          <a:blip r:embed="rId3"/>
          <a:stretch>
            <a:fillRect/>
          </a:stretch>
        </p:blipFill>
        <p:spPr>
          <a:xfrm>
            <a:off x="1060379" y="2231136"/>
            <a:ext cx="6253984" cy="3843845"/>
          </a:xfrm>
          <a:prstGeom prst="rect">
            <a:avLst/>
          </a:prstGeom>
        </p:spPr>
      </p:pic>
      <p:pic>
        <p:nvPicPr>
          <p:cNvPr id="3" name="Picture 2" descr="A hand holding a marker&#10;&#10;Description automatically generated">
            <a:extLst>
              <a:ext uri="{FF2B5EF4-FFF2-40B4-BE49-F238E27FC236}">
                <a16:creationId xmlns:a16="http://schemas.microsoft.com/office/drawing/2014/main" id="{754A7D51-08F3-62ED-30B8-211E428CFE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528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00B5A6E-DB9F-6C1B-34D0-671DFB78CC2D}"/>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8" name="Picture 7" descr="A logo of a graph&#10;&#10;Description automatically generated">
            <a:extLst>
              <a:ext uri="{FF2B5EF4-FFF2-40B4-BE49-F238E27FC236}">
                <a16:creationId xmlns:a16="http://schemas.microsoft.com/office/drawing/2014/main" id="{6AD2BC33-9BE0-2425-205D-10B5C5F60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grpSp>
        <p:nvGrpSpPr>
          <p:cNvPr id="7" name="Group 6">
            <a:extLst>
              <a:ext uri="{FF2B5EF4-FFF2-40B4-BE49-F238E27FC236}">
                <a16:creationId xmlns:a16="http://schemas.microsoft.com/office/drawing/2014/main" id="{115E6A75-5E50-B2B0-AFFD-3B2ABDABF8FB}"/>
              </a:ext>
            </a:extLst>
          </p:cNvPr>
          <p:cNvGrpSpPr/>
          <p:nvPr/>
        </p:nvGrpSpPr>
        <p:grpSpPr>
          <a:xfrm>
            <a:off x="896992" y="2201694"/>
            <a:ext cx="10723626" cy="2677656"/>
            <a:chOff x="896992" y="2201694"/>
            <a:chExt cx="10723626" cy="2677656"/>
          </a:xfrm>
        </p:grpSpPr>
        <p:sp>
          <p:nvSpPr>
            <p:cNvPr id="3" name="TextBox 2">
              <a:extLst>
                <a:ext uri="{FF2B5EF4-FFF2-40B4-BE49-F238E27FC236}">
                  <a16:creationId xmlns:a16="http://schemas.microsoft.com/office/drawing/2014/main" id="{0BD367F8-48A8-1970-808E-0EAC9B3A64F8}"/>
                </a:ext>
              </a:extLst>
            </p:cNvPr>
            <p:cNvSpPr txBox="1"/>
            <p:nvPr/>
          </p:nvSpPr>
          <p:spPr>
            <a:xfrm>
              <a:off x="896992" y="2201694"/>
              <a:ext cx="10723626" cy="2677656"/>
            </a:xfrm>
            <a:prstGeom prst="rect">
              <a:avLst/>
            </a:prstGeom>
            <a:noFill/>
          </p:spPr>
          <p:txBody>
            <a:bodyPr wrap="square">
              <a:spAutoFit/>
            </a:bodyPr>
            <a:lstStyle/>
            <a:p>
              <a:pPr algn="just"/>
              <a:r>
                <a:rPr lang="en-US" sz="2400" i="0" dirty="0">
                  <a:effectLst/>
                  <a:latin typeface="Garamond" panose="02020404030301010803" pitchFamily="18" charset="0"/>
                  <a:cs typeface="Times New Roman" panose="02020603050405020304" pitchFamily="18" charset="0"/>
                </a:rPr>
                <a:t>The four options, together with their shorthand notations, are described in the following bulleted list:</a:t>
              </a:r>
            </a:p>
            <a:p>
              <a:pPr algn="just"/>
              <a:endParaRPr lang="en-US" sz="2400" i="0" dirty="0">
                <a:effectLst/>
                <a:latin typeface="Garamond" panose="02020404030301010803" pitchFamily="18" charset="0"/>
                <a:cs typeface="Times New Roman" panose="02020603050405020304" pitchFamily="18" charset="0"/>
              </a:endParaRPr>
            </a:p>
            <a:p>
              <a:pPr algn="just"/>
              <a:r>
                <a:rPr lang="en-US" sz="2400" i="0" dirty="0">
                  <a:effectLst/>
                  <a:latin typeface="Garamond" panose="02020404030301010803" pitchFamily="18" charset="0"/>
                  <a:cs typeface="Times New Roman" panose="02020603050405020304" pitchFamily="18" charset="0"/>
                </a:rPr>
                <a:t>One-to-many (1:*)</a:t>
              </a:r>
            </a:p>
            <a:p>
              <a:pPr algn="just"/>
              <a:r>
                <a:rPr lang="en-US" sz="2400" i="0" dirty="0">
                  <a:effectLst/>
                  <a:latin typeface="Garamond" panose="02020404030301010803" pitchFamily="18" charset="0"/>
                  <a:cs typeface="Times New Roman" panose="02020603050405020304" pitchFamily="18" charset="0"/>
                </a:rPr>
                <a:t>Many-to-one (*:1)</a:t>
              </a:r>
            </a:p>
            <a:p>
              <a:pPr algn="just"/>
              <a:r>
                <a:rPr lang="en-US" sz="2400" i="0" dirty="0">
                  <a:effectLst/>
                  <a:latin typeface="Garamond" panose="02020404030301010803" pitchFamily="18" charset="0"/>
                  <a:cs typeface="Times New Roman" panose="02020603050405020304" pitchFamily="18" charset="0"/>
                </a:rPr>
                <a:t>One-to-one (1:1)</a:t>
              </a:r>
            </a:p>
            <a:p>
              <a:pPr algn="just"/>
              <a:r>
                <a:rPr lang="en-US" sz="2400" i="0" dirty="0">
                  <a:effectLst/>
                  <a:latin typeface="Garamond" panose="02020404030301010803" pitchFamily="18" charset="0"/>
                  <a:cs typeface="Times New Roman" panose="02020603050405020304" pitchFamily="18" charset="0"/>
                </a:rPr>
                <a:t>Many-to-many (*:*)</a:t>
              </a:r>
              <a:endParaRPr lang="en-IN" sz="2400" dirty="0">
                <a:latin typeface="Garamond" panose="020204040303010108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1D6DCD8-0325-AC3F-90A0-4B003A657B41}"/>
                </a:ext>
              </a:extLst>
            </p:cNvPr>
            <p:cNvSpPr txBox="1"/>
            <p:nvPr/>
          </p:nvSpPr>
          <p:spPr>
            <a:xfrm>
              <a:off x="4880728" y="3429000"/>
              <a:ext cx="5168528" cy="830997"/>
            </a:xfrm>
            <a:prstGeom prst="rect">
              <a:avLst/>
            </a:prstGeom>
            <a:noFill/>
            <a:ln w="38100">
              <a:solidFill>
                <a:srgbClr val="C00000"/>
              </a:solidFill>
            </a:ln>
          </p:spPr>
          <p:txBody>
            <a:bodyPr wrap="square">
              <a:spAutoFit/>
            </a:bodyPr>
            <a:lstStyle/>
            <a:p>
              <a:pPr algn="just"/>
              <a:r>
                <a:rPr lang="en-US" sz="2400" i="0" dirty="0">
                  <a:effectLst/>
                  <a:latin typeface="Garamond" panose="02020404030301010803" pitchFamily="18" charset="0"/>
                  <a:cs typeface="Times New Roman" panose="02020603050405020304" pitchFamily="18" charset="0"/>
                </a:rPr>
                <a:t>Primary Key – Unique record</a:t>
              </a:r>
            </a:p>
            <a:p>
              <a:pPr algn="just"/>
              <a:r>
                <a:rPr lang="en-US" sz="2400" dirty="0">
                  <a:latin typeface="Garamond" panose="02020404030301010803" pitchFamily="18" charset="0"/>
                  <a:cs typeface="Times New Roman" panose="02020603050405020304" pitchFamily="18" charset="0"/>
                </a:rPr>
                <a:t>Foreign key – Many side of relationship</a:t>
              </a:r>
              <a:endParaRPr lang="en-IN" sz="2400" dirty="0">
                <a:latin typeface="Garamond" panose="02020404030301010803" pitchFamily="18" charset="0"/>
                <a:cs typeface="Times New Roman" panose="02020603050405020304" pitchFamily="18" charset="0"/>
              </a:endParaRPr>
            </a:p>
          </p:txBody>
        </p:sp>
      </p:grpSp>
      <p:sp>
        <p:nvSpPr>
          <p:cNvPr id="4" name="Rectangle 3">
            <a:extLst>
              <a:ext uri="{FF2B5EF4-FFF2-40B4-BE49-F238E27FC236}">
                <a16:creationId xmlns:a16="http://schemas.microsoft.com/office/drawing/2014/main" id="{4C7E0057-2439-A6DC-1EB5-B04E70DF5263}"/>
              </a:ext>
            </a:extLst>
          </p:cNvPr>
          <p:cNvSpPr/>
          <p:nvPr/>
        </p:nvSpPr>
        <p:spPr>
          <a:xfrm>
            <a:off x="105306" y="157459"/>
            <a:ext cx="8837549"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Manage Relationship (</a:t>
            </a:r>
            <a:r>
              <a:rPr lang="en-US" sz="5400" b="0" cap="none" spc="0" dirty="0" err="1">
                <a:ln w="0"/>
                <a:solidFill>
                  <a:srgbClr val="EF9D00"/>
                </a:solidFill>
                <a:effectLst>
                  <a:outerShdw blurRad="38100" dist="19050" dir="2700000" algn="tl" rotWithShape="0">
                    <a:schemeClr val="dk1">
                      <a:alpha val="40000"/>
                    </a:schemeClr>
                  </a:outerShdw>
                </a:effectLst>
              </a:rPr>
              <a:t>Contd</a:t>
            </a:r>
            <a:r>
              <a:rPr lang="en-US" sz="5400" b="0" cap="none" spc="0" dirty="0">
                <a:ln w="0"/>
                <a:solidFill>
                  <a:srgbClr val="EF9D00"/>
                </a:solidFill>
                <a:effectLst>
                  <a:outerShdw blurRad="38100" dist="19050" dir="2700000" algn="tl" rotWithShape="0">
                    <a:schemeClr val="dk1">
                      <a:alpha val="40000"/>
                    </a:schemeClr>
                  </a:outerShdw>
                </a:effectLst>
              </a:rPr>
              <a:t>)</a:t>
            </a:r>
          </a:p>
        </p:txBody>
      </p:sp>
      <p:pic>
        <p:nvPicPr>
          <p:cNvPr id="9" name="Picture 8" descr="A hand holding a marker&#10;&#10;Description automatically generated">
            <a:extLst>
              <a:ext uri="{FF2B5EF4-FFF2-40B4-BE49-F238E27FC236}">
                <a16:creationId xmlns:a16="http://schemas.microsoft.com/office/drawing/2014/main" id="{3C791F8F-456C-2B49-9786-42812B8BCD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20030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00B5A6E-DB9F-6C1B-34D0-671DFB78CC2D}"/>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8" name="Picture 7" descr="A logo of a graph&#10;&#10;Description automatically generated">
            <a:extLst>
              <a:ext uri="{FF2B5EF4-FFF2-40B4-BE49-F238E27FC236}">
                <a16:creationId xmlns:a16="http://schemas.microsoft.com/office/drawing/2014/main" id="{6AD2BC33-9BE0-2425-205D-10B5C5F60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2" name="Rectangle 1">
            <a:extLst>
              <a:ext uri="{FF2B5EF4-FFF2-40B4-BE49-F238E27FC236}">
                <a16:creationId xmlns:a16="http://schemas.microsoft.com/office/drawing/2014/main" id="{64C35103-B900-928E-A525-DB66A591937E}"/>
              </a:ext>
            </a:extLst>
          </p:cNvPr>
          <p:cNvSpPr/>
          <p:nvPr/>
        </p:nvSpPr>
        <p:spPr>
          <a:xfrm>
            <a:off x="292608" y="256246"/>
            <a:ext cx="8837549"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Manage Relationship (</a:t>
            </a:r>
            <a:r>
              <a:rPr lang="en-US" sz="5400" b="0" cap="none" spc="0" dirty="0" err="1">
                <a:ln w="0"/>
                <a:solidFill>
                  <a:srgbClr val="EF9D00"/>
                </a:solidFill>
                <a:effectLst>
                  <a:outerShdw blurRad="38100" dist="19050" dir="2700000" algn="tl" rotWithShape="0">
                    <a:schemeClr val="dk1">
                      <a:alpha val="40000"/>
                    </a:schemeClr>
                  </a:outerShdw>
                </a:effectLst>
              </a:rPr>
              <a:t>Contd</a:t>
            </a:r>
            <a:r>
              <a:rPr lang="en-US" sz="5400" b="0" cap="none" spc="0" dirty="0">
                <a:ln w="0"/>
                <a:solidFill>
                  <a:srgbClr val="EF9D00"/>
                </a:solidFill>
                <a:effectLst>
                  <a:outerShdw blurRad="38100" dist="19050" dir="2700000" algn="tl" rotWithShape="0">
                    <a:schemeClr val="dk1">
                      <a:alpha val="40000"/>
                    </a:schemeClr>
                  </a:outerShdw>
                </a:effectLst>
              </a:rPr>
              <a:t>)</a:t>
            </a:r>
          </a:p>
        </p:txBody>
      </p:sp>
      <p:grpSp>
        <p:nvGrpSpPr>
          <p:cNvPr id="6" name="Group 5">
            <a:extLst>
              <a:ext uri="{FF2B5EF4-FFF2-40B4-BE49-F238E27FC236}">
                <a16:creationId xmlns:a16="http://schemas.microsoft.com/office/drawing/2014/main" id="{7ABFC1BD-2F08-32D7-0081-BCD39A08997E}"/>
              </a:ext>
            </a:extLst>
          </p:cNvPr>
          <p:cNvGrpSpPr/>
          <p:nvPr/>
        </p:nvGrpSpPr>
        <p:grpSpPr>
          <a:xfrm>
            <a:off x="1095740" y="2037616"/>
            <a:ext cx="10601248" cy="3810085"/>
            <a:chOff x="1095740" y="2037616"/>
            <a:chExt cx="10601248" cy="3810085"/>
          </a:xfrm>
        </p:grpSpPr>
        <p:pic>
          <p:nvPicPr>
            <p:cNvPr id="7" name="Picture 6">
              <a:extLst>
                <a:ext uri="{FF2B5EF4-FFF2-40B4-BE49-F238E27FC236}">
                  <a16:creationId xmlns:a16="http://schemas.microsoft.com/office/drawing/2014/main" id="{00E22067-72FA-8AB8-CACF-4135BEF5A347}"/>
                </a:ext>
              </a:extLst>
            </p:cNvPr>
            <p:cNvPicPr>
              <a:picLocks noChangeAspect="1"/>
            </p:cNvPicPr>
            <p:nvPr/>
          </p:nvPicPr>
          <p:blipFill>
            <a:blip r:embed="rId3"/>
            <a:stretch>
              <a:fillRect/>
            </a:stretch>
          </p:blipFill>
          <p:spPr>
            <a:xfrm>
              <a:off x="1095740" y="2037616"/>
              <a:ext cx="4619591" cy="3225794"/>
            </a:xfrm>
            <a:prstGeom prst="rect">
              <a:avLst/>
            </a:prstGeom>
          </p:spPr>
        </p:pic>
        <p:sp>
          <p:nvSpPr>
            <p:cNvPr id="9" name="TextBox 8">
              <a:extLst>
                <a:ext uri="{FF2B5EF4-FFF2-40B4-BE49-F238E27FC236}">
                  <a16:creationId xmlns:a16="http://schemas.microsoft.com/office/drawing/2014/main" id="{0AE2A5CE-2970-749A-547E-985379F18BBE}"/>
                </a:ext>
              </a:extLst>
            </p:cNvPr>
            <p:cNvSpPr txBox="1"/>
            <p:nvPr/>
          </p:nvSpPr>
          <p:spPr>
            <a:xfrm>
              <a:off x="1095740" y="5509147"/>
              <a:ext cx="2624328" cy="338554"/>
            </a:xfrm>
            <a:prstGeom prst="rect">
              <a:avLst/>
            </a:prstGeom>
            <a:noFill/>
          </p:spPr>
          <p:txBody>
            <a:bodyPr wrap="square">
              <a:spAutoFit/>
            </a:bodyPr>
            <a:lstStyle/>
            <a:p>
              <a:pPr algn="just"/>
              <a:r>
                <a:rPr lang="en-US" sz="1600" b="1" i="1" dirty="0">
                  <a:latin typeface="Garamond" panose="02020404030301010803" pitchFamily="18" charset="0"/>
                  <a:cs typeface="Times New Roman" panose="02020603050405020304" pitchFamily="18" charset="0"/>
                </a:rPr>
                <a:t>Star schema overview</a:t>
              </a:r>
              <a:endParaRPr lang="en-IN" sz="1600" i="1" dirty="0">
                <a:latin typeface="Garamond" panose="02020404030301010803"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8EA00AA-51A1-72E7-7C53-89DBFB4EE16A}"/>
                </a:ext>
              </a:extLst>
            </p:cNvPr>
            <p:cNvPicPr>
              <a:picLocks noChangeAspect="1"/>
            </p:cNvPicPr>
            <p:nvPr/>
          </p:nvPicPr>
          <p:blipFill>
            <a:blip r:embed="rId4"/>
            <a:stretch>
              <a:fillRect/>
            </a:stretch>
          </p:blipFill>
          <p:spPr>
            <a:xfrm>
              <a:off x="6096000" y="2037616"/>
              <a:ext cx="5600988" cy="2895749"/>
            </a:xfrm>
            <a:prstGeom prst="rect">
              <a:avLst/>
            </a:prstGeom>
          </p:spPr>
        </p:pic>
        <p:sp>
          <p:nvSpPr>
            <p:cNvPr id="12" name="TextBox 11">
              <a:extLst>
                <a:ext uri="{FF2B5EF4-FFF2-40B4-BE49-F238E27FC236}">
                  <a16:creationId xmlns:a16="http://schemas.microsoft.com/office/drawing/2014/main" id="{2CBB8D0D-C3A6-CAD8-B11D-B2465DB9ADC1}"/>
                </a:ext>
              </a:extLst>
            </p:cNvPr>
            <p:cNvSpPr txBox="1"/>
            <p:nvPr/>
          </p:nvSpPr>
          <p:spPr>
            <a:xfrm>
              <a:off x="6476671" y="5094133"/>
              <a:ext cx="2624328" cy="338554"/>
            </a:xfrm>
            <a:prstGeom prst="rect">
              <a:avLst/>
            </a:prstGeom>
            <a:noFill/>
          </p:spPr>
          <p:txBody>
            <a:bodyPr wrap="square">
              <a:spAutoFit/>
            </a:bodyPr>
            <a:lstStyle/>
            <a:p>
              <a:pPr algn="just"/>
              <a:r>
                <a:rPr lang="en-US" sz="1600" b="1" i="1" dirty="0">
                  <a:latin typeface="Garamond" panose="02020404030301010803" pitchFamily="18" charset="0"/>
                  <a:cs typeface="Times New Roman" panose="02020603050405020304" pitchFamily="18" charset="0"/>
                </a:rPr>
                <a:t>Snow Flake overview</a:t>
              </a:r>
              <a:endParaRPr lang="en-IN" sz="1600" i="1" dirty="0">
                <a:latin typeface="Garamond" panose="02020404030301010803" pitchFamily="18" charset="0"/>
                <a:cs typeface="Times New Roman" panose="02020603050405020304" pitchFamily="18" charset="0"/>
              </a:endParaRPr>
            </a:p>
          </p:txBody>
        </p:sp>
      </p:grpSp>
      <p:pic>
        <p:nvPicPr>
          <p:cNvPr id="4" name="Picture 3" descr="A hand holding a marker&#10;&#10;Description automatically generated">
            <a:extLst>
              <a:ext uri="{FF2B5EF4-FFF2-40B4-BE49-F238E27FC236}">
                <a16:creationId xmlns:a16="http://schemas.microsoft.com/office/drawing/2014/main" id="{6CC6D959-BA9C-A8FB-960A-E59CAB44256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238523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53A9409-A36C-BF77-EF86-CEFE6DFC4F0C}"/>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D1B7D26-937B-9EB3-859D-53FAECDD9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4" name="Rectangle 3">
            <a:extLst>
              <a:ext uri="{FF2B5EF4-FFF2-40B4-BE49-F238E27FC236}">
                <a16:creationId xmlns:a16="http://schemas.microsoft.com/office/drawing/2014/main" id="{66F69F53-F545-B96B-833F-42746707A89C}"/>
              </a:ext>
            </a:extLst>
          </p:cNvPr>
          <p:cNvSpPr/>
          <p:nvPr/>
        </p:nvSpPr>
        <p:spPr>
          <a:xfrm>
            <a:off x="100694" y="116639"/>
            <a:ext cx="10460941"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Calculated Column (New Column)</a:t>
            </a:r>
          </a:p>
        </p:txBody>
      </p:sp>
      <p:pic>
        <p:nvPicPr>
          <p:cNvPr id="5" name="Picture 4">
            <a:extLst>
              <a:ext uri="{FF2B5EF4-FFF2-40B4-BE49-F238E27FC236}">
                <a16:creationId xmlns:a16="http://schemas.microsoft.com/office/drawing/2014/main" id="{894C1EA1-451A-E794-C3F2-E43B0DD93A59}"/>
              </a:ext>
            </a:extLst>
          </p:cNvPr>
          <p:cNvPicPr>
            <a:picLocks noChangeAspect="1"/>
          </p:cNvPicPr>
          <p:nvPr/>
        </p:nvPicPr>
        <p:blipFill>
          <a:blip r:embed="rId3"/>
          <a:stretch>
            <a:fillRect/>
          </a:stretch>
        </p:blipFill>
        <p:spPr>
          <a:xfrm>
            <a:off x="956138" y="1963512"/>
            <a:ext cx="5886753" cy="1339919"/>
          </a:xfrm>
          <a:prstGeom prst="rect">
            <a:avLst/>
          </a:prstGeom>
        </p:spPr>
      </p:pic>
      <p:sp>
        <p:nvSpPr>
          <p:cNvPr id="6" name="Rectangle 5">
            <a:extLst>
              <a:ext uri="{FF2B5EF4-FFF2-40B4-BE49-F238E27FC236}">
                <a16:creationId xmlns:a16="http://schemas.microsoft.com/office/drawing/2014/main" id="{268951F3-CD24-7EFE-1BC9-AB248A21D522}"/>
              </a:ext>
            </a:extLst>
          </p:cNvPr>
          <p:cNvSpPr/>
          <p:nvPr/>
        </p:nvSpPr>
        <p:spPr>
          <a:xfrm>
            <a:off x="5596128" y="2212785"/>
            <a:ext cx="499872" cy="9235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descr="A hand holding a marker&#10;&#10;Description automatically generated">
            <a:extLst>
              <a:ext uri="{FF2B5EF4-FFF2-40B4-BE49-F238E27FC236}">
                <a16:creationId xmlns:a16="http://schemas.microsoft.com/office/drawing/2014/main" id="{C5EFB20E-A706-EEFF-18E4-940560B68CA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32231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50A06B4-A641-0DBB-A1EC-91C507ACCC51}"/>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CD16435D-187C-FCD9-361F-51D5BB02F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4" name="Rectangle 3">
            <a:extLst>
              <a:ext uri="{FF2B5EF4-FFF2-40B4-BE49-F238E27FC236}">
                <a16:creationId xmlns:a16="http://schemas.microsoft.com/office/drawing/2014/main" id="{620474FB-1577-CE70-EC0A-844FC8900BB2}"/>
              </a:ext>
            </a:extLst>
          </p:cNvPr>
          <p:cNvSpPr/>
          <p:nvPr/>
        </p:nvSpPr>
        <p:spPr>
          <a:xfrm>
            <a:off x="213877" y="175420"/>
            <a:ext cx="5882123"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Power BI Functions</a:t>
            </a:r>
          </a:p>
        </p:txBody>
      </p:sp>
      <p:pic>
        <p:nvPicPr>
          <p:cNvPr id="5" name="Picture 4">
            <a:extLst>
              <a:ext uri="{FF2B5EF4-FFF2-40B4-BE49-F238E27FC236}">
                <a16:creationId xmlns:a16="http://schemas.microsoft.com/office/drawing/2014/main" id="{FC241C16-7440-906B-EEB0-0966F61E01B3}"/>
              </a:ext>
            </a:extLst>
          </p:cNvPr>
          <p:cNvPicPr/>
          <p:nvPr/>
        </p:nvPicPr>
        <p:blipFill>
          <a:blip r:embed="rId3"/>
          <a:stretch>
            <a:fillRect/>
          </a:stretch>
        </p:blipFill>
        <p:spPr>
          <a:xfrm>
            <a:off x="292608" y="1287787"/>
            <a:ext cx="11512550" cy="4991100"/>
          </a:xfrm>
          <a:prstGeom prst="rect">
            <a:avLst/>
          </a:prstGeom>
        </p:spPr>
      </p:pic>
      <p:pic>
        <p:nvPicPr>
          <p:cNvPr id="14" name="Picture 13" descr="A hand holding a marker&#10;&#10;Description automatically generated">
            <a:extLst>
              <a:ext uri="{FF2B5EF4-FFF2-40B4-BE49-F238E27FC236}">
                <a16:creationId xmlns:a16="http://schemas.microsoft.com/office/drawing/2014/main" id="{38D09BFD-7374-128F-0F6E-DAA9A7734C2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39227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14"/>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50A06B4-A641-0DBB-A1EC-91C507ACCC51}"/>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CD16435D-187C-FCD9-361F-51D5BB02F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4" name="Rectangle 3">
            <a:extLst>
              <a:ext uri="{FF2B5EF4-FFF2-40B4-BE49-F238E27FC236}">
                <a16:creationId xmlns:a16="http://schemas.microsoft.com/office/drawing/2014/main" id="{620474FB-1577-CE70-EC0A-844FC8900BB2}"/>
              </a:ext>
            </a:extLst>
          </p:cNvPr>
          <p:cNvSpPr/>
          <p:nvPr/>
        </p:nvSpPr>
        <p:spPr>
          <a:xfrm>
            <a:off x="166261" y="193687"/>
            <a:ext cx="8675966"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Power BI Functions (Contd</a:t>
            </a:r>
            <a:r>
              <a:rPr lang="en-US" sz="5400" dirty="0">
                <a:ln w="0"/>
                <a:solidFill>
                  <a:srgbClr val="EF9D00"/>
                </a:solidFill>
                <a:effectLst>
                  <a:outerShdw blurRad="38100" dist="19050" dir="2700000" algn="tl" rotWithShape="0">
                    <a:schemeClr val="dk1">
                      <a:alpha val="40000"/>
                    </a:schemeClr>
                  </a:outerShdw>
                </a:effectLst>
              </a:rPr>
              <a:t>..)</a:t>
            </a:r>
            <a:endParaRPr lang="en-US" sz="5400" b="0" cap="none" spc="0" dirty="0">
              <a:ln w="0"/>
              <a:solidFill>
                <a:srgbClr val="EF9D00"/>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93AD06D9-D576-0243-8DB8-354A2D69C3C9}"/>
              </a:ext>
            </a:extLst>
          </p:cNvPr>
          <p:cNvSpPr txBox="1"/>
          <p:nvPr/>
        </p:nvSpPr>
        <p:spPr>
          <a:xfrm>
            <a:off x="558621" y="1480358"/>
            <a:ext cx="9239896" cy="3139321"/>
          </a:xfrm>
          <a:prstGeom prst="rect">
            <a:avLst/>
          </a:prstGeom>
          <a:noFill/>
        </p:spPr>
        <p:txBody>
          <a:bodyPr wrap="square" rtlCol="0">
            <a:spAutoFit/>
          </a:bodyPr>
          <a:lstStyle/>
          <a:p>
            <a:pPr algn="just"/>
            <a:r>
              <a:rPr lang="en-US" b="1" i="1" u="sng" dirty="0">
                <a:solidFill>
                  <a:srgbClr val="0D0D0D"/>
                </a:solidFill>
                <a:effectLst/>
                <a:highlight>
                  <a:srgbClr val="FFFFFF"/>
                </a:highlight>
                <a:latin typeface="Söhne"/>
              </a:rPr>
              <a:t>Note : </a:t>
            </a:r>
            <a:r>
              <a:rPr lang="en-US" b="0" i="0" dirty="0">
                <a:solidFill>
                  <a:srgbClr val="0D0D0D"/>
                </a:solidFill>
                <a:effectLst/>
                <a:highlight>
                  <a:srgbClr val="FFFFFF"/>
                </a:highlight>
                <a:latin typeface="Söhne"/>
              </a:rPr>
              <a:t>	</a:t>
            </a:r>
            <a:r>
              <a:rPr lang="en-US" b="0" i="1" dirty="0">
                <a:solidFill>
                  <a:srgbClr val="0D0D0D"/>
                </a:solidFill>
                <a:effectLst/>
                <a:highlight>
                  <a:srgbClr val="FFFFFF"/>
                </a:highlight>
                <a:latin typeface="Söhne"/>
              </a:rPr>
              <a:t>While the list I provided is quite comprehensive, there may indeed be additional 	functions not covered here. For the most accurate and up-to-date information on 	Power BI functions, I recommend consulting the official Microsoft documentation.</a:t>
            </a:r>
          </a:p>
          <a:p>
            <a:pPr algn="just"/>
            <a:endParaRPr lang="en-US" b="0" i="1" dirty="0">
              <a:solidFill>
                <a:srgbClr val="0D0D0D"/>
              </a:solidFill>
              <a:effectLst/>
              <a:highlight>
                <a:srgbClr val="FFFFFF"/>
              </a:highlight>
              <a:latin typeface="Söhne"/>
            </a:endParaRPr>
          </a:p>
          <a:p>
            <a:pPr algn="just"/>
            <a:r>
              <a:rPr lang="en-US" b="0" i="1" dirty="0">
                <a:solidFill>
                  <a:srgbClr val="0D0D0D"/>
                </a:solidFill>
                <a:effectLst/>
                <a:highlight>
                  <a:srgbClr val="FFFFFF"/>
                </a:highlight>
                <a:latin typeface="Söhne"/>
              </a:rPr>
              <a:t>	You can find the official documentation for Power BI functions on the Microsoft website 	at the following link: </a:t>
            </a:r>
            <a:r>
              <a:rPr lang="en-US" b="0" i="1" u="none" strike="noStrike" dirty="0">
                <a:solidFill>
                  <a:srgbClr val="0D0D0D"/>
                </a:solidFill>
                <a:effectLst/>
                <a:highlight>
                  <a:srgbClr val="FFFFFF"/>
                </a:highlight>
                <a:latin typeface="Söhne"/>
                <a:hlinkClick r:id="rId3"/>
              </a:rPr>
              <a:t>Power BI DAX Function Reference</a:t>
            </a:r>
            <a:endParaRPr lang="en-US" b="0" i="1" dirty="0">
              <a:solidFill>
                <a:srgbClr val="0D0D0D"/>
              </a:solidFill>
              <a:effectLst/>
              <a:highlight>
                <a:srgbClr val="FFFFFF"/>
              </a:highlight>
              <a:latin typeface="Söhne"/>
            </a:endParaRPr>
          </a:p>
          <a:p>
            <a:pPr algn="just"/>
            <a:endParaRPr lang="en-US" b="0" i="1" dirty="0">
              <a:solidFill>
                <a:srgbClr val="0D0D0D"/>
              </a:solidFill>
              <a:effectLst/>
              <a:highlight>
                <a:srgbClr val="FFFFFF"/>
              </a:highlight>
              <a:latin typeface="Söhne"/>
            </a:endParaRPr>
          </a:p>
          <a:p>
            <a:pPr algn="just"/>
            <a:r>
              <a:rPr lang="en-US" b="0" i="1" dirty="0">
                <a:solidFill>
                  <a:srgbClr val="0D0D0D"/>
                </a:solidFill>
                <a:effectLst/>
                <a:highlight>
                  <a:srgbClr val="FFFFFF"/>
                </a:highlight>
                <a:latin typeface="Söhne"/>
              </a:rPr>
              <a:t>	This documentation provides a complete list of functions along with detailed 	explanations, syntax, parameters, and examples of usage. It's the most reliable source 	for information on Power BI functions.</a:t>
            </a:r>
          </a:p>
          <a:p>
            <a:endParaRPr lang="en-IN" dirty="0"/>
          </a:p>
        </p:txBody>
      </p:sp>
      <p:pic>
        <p:nvPicPr>
          <p:cNvPr id="6" name="Picture 5" descr="A hand holding a marker&#10;&#10;Description automatically generated">
            <a:extLst>
              <a:ext uri="{FF2B5EF4-FFF2-40B4-BE49-F238E27FC236}">
                <a16:creationId xmlns:a16="http://schemas.microsoft.com/office/drawing/2014/main" id="{76EB366E-0A7C-7833-93E9-41BE0DEB956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41565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F34730-C0B9-1388-6199-DB2EBC6CCBB8}"/>
              </a:ext>
            </a:extLst>
          </p:cNvPr>
          <p:cNvPicPr/>
          <p:nvPr/>
        </p:nvPicPr>
        <p:blipFill>
          <a:blip r:embed="rId2"/>
          <a:stretch>
            <a:fillRect/>
          </a:stretch>
        </p:blipFill>
        <p:spPr>
          <a:xfrm>
            <a:off x="900195" y="1566482"/>
            <a:ext cx="9360335" cy="4493476"/>
          </a:xfrm>
          <a:prstGeom prst="rect">
            <a:avLst/>
          </a:prstGeom>
        </p:spPr>
      </p:pic>
      <p:cxnSp>
        <p:nvCxnSpPr>
          <p:cNvPr id="2" name="Straight Connector 1">
            <a:extLst>
              <a:ext uri="{FF2B5EF4-FFF2-40B4-BE49-F238E27FC236}">
                <a16:creationId xmlns:a16="http://schemas.microsoft.com/office/drawing/2014/main" id="{850A06B4-A641-0DBB-A1EC-91C507ACCC51}"/>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CD16435D-187C-FCD9-361F-51D5BB02F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4" name="Rectangle 3">
            <a:extLst>
              <a:ext uri="{FF2B5EF4-FFF2-40B4-BE49-F238E27FC236}">
                <a16:creationId xmlns:a16="http://schemas.microsoft.com/office/drawing/2014/main" id="{620474FB-1577-CE70-EC0A-844FC8900BB2}"/>
              </a:ext>
            </a:extLst>
          </p:cNvPr>
          <p:cNvSpPr/>
          <p:nvPr/>
        </p:nvSpPr>
        <p:spPr>
          <a:xfrm>
            <a:off x="192234" y="202141"/>
            <a:ext cx="3191836"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Operators</a:t>
            </a:r>
          </a:p>
        </p:txBody>
      </p:sp>
      <p:pic>
        <p:nvPicPr>
          <p:cNvPr id="14" name="Picture 13" descr="A hand holding a marker&#10;&#10;Description automatically generated">
            <a:extLst>
              <a:ext uri="{FF2B5EF4-FFF2-40B4-BE49-F238E27FC236}">
                <a16:creationId xmlns:a16="http://schemas.microsoft.com/office/drawing/2014/main" id="{38D09BFD-7374-128F-0F6E-DAA9A7734C2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6952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14"/>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47E3943-4337-21B0-5718-650678C633BD}"/>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4D85C53C-532D-CC35-D388-A5ED98D7A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4" name="Rectangle 3">
            <a:extLst>
              <a:ext uri="{FF2B5EF4-FFF2-40B4-BE49-F238E27FC236}">
                <a16:creationId xmlns:a16="http://schemas.microsoft.com/office/drawing/2014/main" id="{3A928A0D-5D18-4040-4860-E332AEA4BC10}"/>
              </a:ext>
            </a:extLst>
          </p:cNvPr>
          <p:cNvSpPr/>
          <p:nvPr/>
        </p:nvSpPr>
        <p:spPr>
          <a:xfrm>
            <a:off x="175623" y="208247"/>
            <a:ext cx="7113679"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If function (Income Tax)</a:t>
            </a:r>
          </a:p>
        </p:txBody>
      </p:sp>
      <p:grpSp>
        <p:nvGrpSpPr>
          <p:cNvPr id="24" name="Group 23">
            <a:extLst>
              <a:ext uri="{FF2B5EF4-FFF2-40B4-BE49-F238E27FC236}">
                <a16:creationId xmlns:a16="http://schemas.microsoft.com/office/drawing/2014/main" id="{0FF35201-EBA8-2B16-8EDA-F2F15B5F05AB}"/>
              </a:ext>
            </a:extLst>
          </p:cNvPr>
          <p:cNvGrpSpPr/>
          <p:nvPr/>
        </p:nvGrpSpPr>
        <p:grpSpPr>
          <a:xfrm>
            <a:off x="394636" y="2105312"/>
            <a:ext cx="10518537" cy="2513211"/>
            <a:chOff x="394636" y="2105312"/>
            <a:chExt cx="10518537" cy="2513211"/>
          </a:xfrm>
        </p:grpSpPr>
        <p:grpSp>
          <p:nvGrpSpPr>
            <p:cNvPr id="14" name="Group 13">
              <a:extLst>
                <a:ext uri="{FF2B5EF4-FFF2-40B4-BE49-F238E27FC236}">
                  <a16:creationId xmlns:a16="http://schemas.microsoft.com/office/drawing/2014/main" id="{BB1D8739-0E7D-C412-2954-0C48CC2DA0B6}"/>
                </a:ext>
              </a:extLst>
            </p:cNvPr>
            <p:cNvGrpSpPr/>
            <p:nvPr/>
          </p:nvGrpSpPr>
          <p:grpSpPr>
            <a:xfrm>
              <a:off x="856648" y="3927108"/>
              <a:ext cx="10056525" cy="691415"/>
              <a:chOff x="856648" y="2945331"/>
              <a:chExt cx="10056525" cy="691415"/>
            </a:xfrm>
          </p:grpSpPr>
          <p:cxnSp>
            <p:nvCxnSpPr>
              <p:cNvPr id="6" name="Straight Connector 5">
                <a:extLst>
                  <a:ext uri="{FF2B5EF4-FFF2-40B4-BE49-F238E27FC236}">
                    <a16:creationId xmlns:a16="http://schemas.microsoft.com/office/drawing/2014/main" id="{FE125C65-745B-8A9C-6674-D184952744A6}"/>
                  </a:ext>
                </a:extLst>
              </p:cNvPr>
              <p:cNvCxnSpPr/>
              <p:nvPr/>
            </p:nvCxnSpPr>
            <p:spPr>
              <a:xfrm>
                <a:off x="856648" y="3282215"/>
                <a:ext cx="10056525"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029B7C67-D0F8-1755-CBA7-812A0BE67A63}"/>
                  </a:ext>
                </a:extLst>
              </p:cNvPr>
              <p:cNvCxnSpPr>
                <a:cxnSpLocks/>
              </p:cNvCxnSpPr>
              <p:nvPr/>
            </p:nvCxnSpPr>
            <p:spPr>
              <a:xfrm>
                <a:off x="2829827" y="2962978"/>
                <a:ext cx="0" cy="673768"/>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1879C0A-3E67-83EA-54DD-1A6E72982473}"/>
                  </a:ext>
                </a:extLst>
              </p:cNvPr>
              <p:cNvCxnSpPr/>
              <p:nvPr/>
            </p:nvCxnSpPr>
            <p:spPr>
              <a:xfrm>
                <a:off x="5494422" y="2945331"/>
                <a:ext cx="0" cy="673768"/>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25C858A-0EDB-52D7-7800-D9071BE914EB}"/>
                  </a:ext>
                </a:extLst>
              </p:cNvPr>
              <p:cNvCxnSpPr/>
              <p:nvPr/>
            </p:nvCxnSpPr>
            <p:spPr>
              <a:xfrm>
                <a:off x="7919988" y="2962978"/>
                <a:ext cx="0" cy="673768"/>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D3D97B0-88D6-9790-026D-D9B9D2CA81CB}"/>
                  </a:ext>
                </a:extLst>
              </p:cNvPr>
              <p:cNvCxnSpPr>
                <a:cxnSpLocks/>
              </p:cNvCxnSpPr>
              <p:nvPr/>
            </p:nvCxnSpPr>
            <p:spPr>
              <a:xfrm>
                <a:off x="856648" y="2962978"/>
                <a:ext cx="0" cy="673768"/>
              </a:xfrm>
              <a:prstGeom prst="line">
                <a:avLst/>
              </a:prstGeom>
              <a:ln w="76200"/>
            </p:spPr>
            <p:style>
              <a:lnRef idx="2">
                <a:schemeClr val="accent1"/>
              </a:lnRef>
              <a:fillRef idx="0">
                <a:schemeClr val="accent1"/>
              </a:fillRef>
              <a:effectRef idx="1">
                <a:schemeClr val="accent1"/>
              </a:effectRef>
              <a:fontRef idx="minor">
                <a:schemeClr val="tx1"/>
              </a:fontRef>
            </p:style>
          </p:cxnSp>
        </p:grpSp>
        <p:sp>
          <p:nvSpPr>
            <p:cNvPr id="13" name="Oval 12">
              <a:extLst>
                <a:ext uri="{FF2B5EF4-FFF2-40B4-BE49-F238E27FC236}">
                  <a16:creationId xmlns:a16="http://schemas.microsoft.com/office/drawing/2014/main" id="{EA7F38F8-6153-1D28-EE95-D502AEE88D58}"/>
                </a:ext>
              </a:extLst>
            </p:cNvPr>
            <p:cNvSpPr/>
            <p:nvPr/>
          </p:nvSpPr>
          <p:spPr>
            <a:xfrm>
              <a:off x="394636" y="2948328"/>
              <a:ext cx="924023" cy="659544"/>
            </a:xfrm>
            <a:prstGeom prst="ellipse">
              <a:avLst/>
            </a:prstGeom>
            <a:solidFill>
              <a:srgbClr val="F0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0</a:t>
              </a:r>
              <a:endParaRPr lang="en-IN" b="1" dirty="0"/>
            </a:p>
          </p:txBody>
        </p:sp>
        <p:sp>
          <p:nvSpPr>
            <p:cNvPr id="15" name="Oval 14">
              <a:extLst>
                <a:ext uri="{FF2B5EF4-FFF2-40B4-BE49-F238E27FC236}">
                  <a16:creationId xmlns:a16="http://schemas.microsoft.com/office/drawing/2014/main" id="{B8436BEA-6FA1-8B85-8633-47704AD6E76B}"/>
                </a:ext>
              </a:extLst>
            </p:cNvPr>
            <p:cNvSpPr/>
            <p:nvPr/>
          </p:nvSpPr>
          <p:spPr>
            <a:xfrm>
              <a:off x="2367815" y="2957151"/>
              <a:ext cx="924023" cy="659544"/>
            </a:xfrm>
            <a:prstGeom prst="ellipse">
              <a:avLst/>
            </a:prstGeom>
            <a:solidFill>
              <a:srgbClr val="F0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2.5L</a:t>
              </a:r>
              <a:endParaRPr lang="en-IN" b="1" dirty="0"/>
            </a:p>
          </p:txBody>
        </p:sp>
        <p:sp>
          <p:nvSpPr>
            <p:cNvPr id="16" name="Oval 15">
              <a:extLst>
                <a:ext uri="{FF2B5EF4-FFF2-40B4-BE49-F238E27FC236}">
                  <a16:creationId xmlns:a16="http://schemas.microsoft.com/office/drawing/2014/main" id="{80E859D1-879D-4FB9-4DE5-BF90CD1F7F76}"/>
                </a:ext>
              </a:extLst>
            </p:cNvPr>
            <p:cNvSpPr/>
            <p:nvPr/>
          </p:nvSpPr>
          <p:spPr>
            <a:xfrm>
              <a:off x="4960887" y="2943515"/>
              <a:ext cx="924023" cy="659544"/>
            </a:xfrm>
            <a:prstGeom prst="ellipse">
              <a:avLst/>
            </a:prstGeom>
            <a:solidFill>
              <a:srgbClr val="F0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5L</a:t>
              </a:r>
              <a:endParaRPr lang="en-IN" b="1" dirty="0"/>
            </a:p>
          </p:txBody>
        </p:sp>
        <p:sp>
          <p:nvSpPr>
            <p:cNvPr id="17" name="Oval 16">
              <a:extLst>
                <a:ext uri="{FF2B5EF4-FFF2-40B4-BE49-F238E27FC236}">
                  <a16:creationId xmlns:a16="http://schemas.microsoft.com/office/drawing/2014/main" id="{8E945D67-8D32-AC98-425B-E30F222B9633}"/>
                </a:ext>
              </a:extLst>
            </p:cNvPr>
            <p:cNvSpPr/>
            <p:nvPr/>
          </p:nvSpPr>
          <p:spPr>
            <a:xfrm>
              <a:off x="7457976" y="2951028"/>
              <a:ext cx="924023" cy="659544"/>
            </a:xfrm>
            <a:prstGeom prst="ellipse">
              <a:avLst/>
            </a:prstGeom>
            <a:solidFill>
              <a:srgbClr val="F0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10L</a:t>
              </a:r>
              <a:endParaRPr lang="en-IN" b="1" dirty="0"/>
            </a:p>
          </p:txBody>
        </p:sp>
        <p:sp>
          <p:nvSpPr>
            <p:cNvPr id="18" name="Rectangle: Rounded Corners 17">
              <a:extLst>
                <a:ext uri="{FF2B5EF4-FFF2-40B4-BE49-F238E27FC236}">
                  <a16:creationId xmlns:a16="http://schemas.microsoft.com/office/drawing/2014/main" id="{B4AA5462-B1DA-31A7-B00D-93D60AD56C37}"/>
                </a:ext>
              </a:extLst>
            </p:cNvPr>
            <p:cNvSpPr/>
            <p:nvPr/>
          </p:nvSpPr>
          <p:spPr>
            <a:xfrm>
              <a:off x="8470231" y="2124827"/>
              <a:ext cx="2040556" cy="8323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1200" dirty="0"/>
                <a:t>(</a:t>
              </a:r>
              <a:r>
                <a:rPr lang="en-US" sz="1800" kern="1200" dirty="0">
                  <a:solidFill>
                    <a:prstClr val="white"/>
                  </a:solidFill>
                  <a:latin typeface="Aptos" panose="02110004020202020204"/>
                  <a:ea typeface="+mn-ea"/>
                  <a:cs typeface="+mn-cs"/>
                </a:rPr>
                <a:t>I-10L</a:t>
              </a:r>
              <a:r>
                <a:rPr lang="en-US" sz="1800" kern="1200" dirty="0"/>
                <a:t>)*30% + 112500</a:t>
              </a:r>
              <a:endParaRPr lang="en-IN" sz="1800" kern="1200" dirty="0"/>
            </a:p>
          </p:txBody>
        </p:sp>
        <p:sp>
          <p:nvSpPr>
            <p:cNvPr id="21" name="Rectangle: Rounded Corners 20">
              <a:extLst>
                <a:ext uri="{FF2B5EF4-FFF2-40B4-BE49-F238E27FC236}">
                  <a16:creationId xmlns:a16="http://schemas.microsoft.com/office/drawing/2014/main" id="{AEB52A5C-D867-6CCA-9A77-DF4F8A736CE4}"/>
                </a:ext>
              </a:extLst>
            </p:cNvPr>
            <p:cNvSpPr/>
            <p:nvPr/>
          </p:nvSpPr>
          <p:spPr>
            <a:xfrm>
              <a:off x="5688729" y="2124827"/>
              <a:ext cx="2040556" cy="8323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1200" dirty="0"/>
                <a:t>(</a:t>
              </a:r>
              <a:r>
                <a:rPr lang="en-US" sz="1800" kern="1200" dirty="0">
                  <a:solidFill>
                    <a:prstClr val="white"/>
                  </a:solidFill>
                  <a:latin typeface="Aptos" panose="02110004020202020204"/>
                  <a:ea typeface="+mn-ea"/>
                  <a:cs typeface="+mn-cs"/>
                </a:rPr>
                <a:t>I-5L</a:t>
              </a:r>
              <a:r>
                <a:rPr lang="en-US" sz="1800" kern="1200" dirty="0"/>
                <a:t>)*20% + 12500</a:t>
              </a:r>
              <a:endParaRPr lang="en-IN" sz="1800" kern="1200" dirty="0"/>
            </a:p>
          </p:txBody>
        </p:sp>
        <p:sp>
          <p:nvSpPr>
            <p:cNvPr id="22" name="Rectangle: Rounded Corners 21">
              <a:extLst>
                <a:ext uri="{FF2B5EF4-FFF2-40B4-BE49-F238E27FC236}">
                  <a16:creationId xmlns:a16="http://schemas.microsoft.com/office/drawing/2014/main" id="{D932AE70-FF50-03E5-C1C0-7412503E44DF}"/>
                </a:ext>
              </a:extLst>
            </p:cNvPr>
            <p:cNvSpPr/>
            <p:nvPr/>
          </p:nvSpPr>
          <p:spPr>
            <a:xfrm>
              <a:off x="3237491" y="2124827"/>
              <a:ext cx="1898450" cy="832324"/>
            </a:xfrm>
            <a:prstGeom prst="roundRect">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1200" dirty="0"/>
                <a:t>(</a:t>
              </a:r>
              <a:r>
                <a:rPr lang="en-US" sz="1800" kern="1200" dirty="0">
                  <a:solidFill>
                    <a:prstClr val="white"/>
                  </a:solidFill>
                  <a:latin typeface="Aptos" panose="02110004020202020204"/>
                  <a:ea typeface="+mn-ea"/>
                  <a:cs typeface="+mn-cs"/>
                </a:rPr>
                <a:t>I-2.5L</a:t>
              </a:r>
              <a:r>
                <a:rPr lang="en-US" sz="1800" kern="1200" dirty="0"/>
                <a:t>)*5%</a:t>
              </a:r>
              <a:endParaRPr lang="en-IN" sz="1800" kern="1200" dirty="0"/>
            </a:p>
          </p:txBody>
        </p:sp>
        <p:sp>
          <p:nvSpPr>
            <p:cNvPr id="23" name="Rectangle: Rounded Corners 22">
              <a:extLst>
                <a:ext uri="{FF2B5EF4-FFF2-40B4-BE49-F238E27FC236}">
                  <a16:creationId xmlns:a16="http://schemas.microsoft.com/office/drawing/2014/main" id="{D4DDD0BB-3A5F-4469-FCD2-2886FBB69FBF}"/>
                </a:ext>
              </a:extLst>
            </p:cNvPr>
            <p:cNvSpPr/>
            <p:nvPr/>
          </p:nvSpPr>
          <p:spPr>
            <a:xfrm>
              <a:off x="824429" y="2105312"/>
              <a:ext cx="2040556" cy="8323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Tax</a:t>
              </a:r>
              <a:endParaRPr lang="en-IN" sz="1800" kern="1200" dirty="0"/>
            </a:p>
          </p:txBody>
        </p:sp>
      </p:grpSp>
      <p:pic>
        <p:nvPicPr>
          <p:cNvPr id="25" name="Picture 24" descr="A hand holding a marker&#10;&#10;Description automatically generated">
            <a:extLst>
              <a:ext uri="{FF2B5EF4-FFF2-40B4-BE49-F238E27FC236}">
                <a16:creationId xmlns:a16="http://schemas.microsoft.com/office/drawing/2014/main" id="{F68DE12F-71DE-D87D-F68B-2130BF1356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938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000"/>
                                        <p:tgtEl>
                                          <p:spTgt spid="24"/>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47E3943-4337-21B0-5718-650678C633BD}"/>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4D85C53C-532D-CC35-D388-A5ED98D7A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pic>
        <p:nvPicPr>
          <p:cNvPr id="37" name="Picture 36" descr="A screenshot of a computer&#10;&#10;Description automatically generated">
            <a:extLst>
              <a:ext uri="{FF2B5EF4-FFF2-40B4-BE49-F238E27FC236}">
                <a16:creationId xmlns:a16="http://schemas.microsoft.com/office/drawing/2014/main" id="{31617A7E-CF45-A7E3-32D9-93599CD42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43" y="1413061"/>
            <a:ext cx="10934113" cy="5309113"/>
          </a:xfrm>
          <a:prstGeom prst="rect">
            <a:avLst/>
          </a:prstGeom>
        </p:spPr>
      </p:pic>
      <p:pic>
        <p:nvPicPr>
          <p:cNvPr id="38" name="Picture 37" descr="A hand holding a marker&#10;&#10;Description automatically generated">
            <a:extLst>
              <a:ext uri="{FF2B5EF4-FFF2-40B4-BE49-F238E27FC236}">
                <a16:creationId xmlns:a16="http://schemas.microsoft.com/office/drawing/2014/main" id="{154A4417-13E4-AFE4-3B6B-29E8FD70B1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
        <p:nvSpPr>
          <p:cNvPr id="39" name="Rectangle 38">
            <a:extLst>
              <a:ext uri="{FF2B5EF4-FFF2-40B4-BE49-F238E27FC236}">
                <a16:creationId xmlns:a16="http://schemas.microsoft.com/office/drawing/2014/main" id="{EBDB880A-D2BB-C0C4-9CE4-699BDBEE7B63}"/>
              </a:ext>
            </a:extLst>
          </p:cNvPr>
          <p:cNvSpPr/>
          <p:nvPr/>
        </p:nvSpPr>
        <p:spPr>
          <a:xfrm>
            <a:off x="292608" y="175420"/>
            <a:ext cx="7113679"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If function (Income Tax)</a:t>
            </a:r>
          </a:p>
        </p:txBody>
      </p:sp>
    </p:spTree>
    <p:extLst>
      <p:ext uri="{BB962C8B-B14F-4D97-AF65-F5344CB8AC3E}">
        <p14:creationId xmlns:p14="http://schemas.microsoft.com/office/powerpoint/2010/main" val="38363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0"/>
                                        <p:tgtEl>
                                          <p:spTgt spid="37"/>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A77F421-6C4B-AC43-6281-5F01469DBA81}"/>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8" name="Picture 7" descr="A logo of a graph&#10;&#10;Description automatically generated">
            <a:extLst>
              <a:ext uri="{FF2B5EF4-FFF2-40B4-BE49-F238E27FC236}">
                <a16:creationId xmlns:a16="http://schemas.microsoft.com/office/drawing/2014/main" id="{3BEBF2A5-FF75-B798-ED45-86DD19D0E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9" name="TextBox 8">
            <a:extLst>
              <a:ext uri="{FF2B5EF4-FFF2-40B4-BE49-F238E27FC236}">
                <a16:creationId xmlns:a16="http://schemas.microsoft.com/office/drawing/2014/main" id="{7EB1EE3D-7DE1-5A2B-597E-CA0AF6F2634D}"/>
              </a:ext>
            </a:extLst>
          </p:cNvPr>
          <p:cNvSpPr txBox="1"/>
          <p:nvPr/>
        </p:nvSpPr>
        <p:spPr>
          <a:xfrm>
            <a:off x="742950" y="1615131"/>
            <a:ext cx="10723626" cy="2677656"/>
          </a:xfrm>
          <a:prstGeom prst="rect">
            <a:avLst/>
          </a:prstGeom>
          <a:noFill/>
        </p:spPr>
        <p:txBody>
          <a:bodyPr wrap="square">
            <a:spAutoFit/>
          </a:bodyPr>
          <a:lstStyle/>
          <a:p>
            <a:pPr algn="just"/>
            <a:r>
              <a:rPr lang="en-US" sz="2400" b="1" i="0" u="sng" dirty="0">
                <a:solidFill>
                  <a:srgbClr val="EF9D00"/>
                </a:solidFill>
                <a:effectLst/>
                <a:latin typeface="Garamond" panose="02020404030301010803" pitchFamily="18" charset="0"/>
                <a:cs typeface="Times New Roman" panose="02020603050405020304" pitchFamily="18" charset="0"/>
              </a:rPr>
              <a:t>Power BI </a:t>
            </a:r>
            <a:r>
              <a:rPr lang="en-US" sz="2400" b="0" i="0" dirty="0">
                <a:solidFill>
                  <a:srgbClr val="161616"/>
                </a:solidFill>
                <a:effectLst/>
                <a:latin typeface="Garamond" panose="02020404030301010803" pitchFamily="18" charset="0"/>
                <a:cs typeface="Times New Roman" panose="02020603050405020304" pitchFamily="18" charset="0"/>
              </a:rPr>
              <a:t>is a collection of software services, apps, and connectors that work together to turn your unrelated sources of data into coherent, visually immersive, and interactive insights. Your data might be an Excel spreadsheet, or a collection of cloud-based and on-premises hybrid data warehouses. </a:t>
            </a:r>
          </a:p>
          <a:p>
            <a:pPr algn="just"/>
            <a:endParaRPr lang="en-US" sz="2400" dirty="0">
              <a:solidFill>
                <a:srgbClr val="161616"/>
              </a:solidFill>
              <a:latin typeface="Garamond" panose="02020404030301010803" pitchFamily="18" charset="0"/>
              <a:cs typeface="Times New Roman" panose="02020603050405020304" pitchFamily="18" charset="0"/>
            </a:endParaRPr>
          </a:p>
          <a:p>
            <a:pPr algn="just"/>
            <a:r>
              <a:rPr lang="en-US" sz="2400" b="0" i="0" dirty="0">
                <a:solidFill>
                  <a:srgbClr val="161616"/>
                </a:solidFill>
                <a:effectLst/>
                <a:latin typeface="Garamond" panose="02020404030301010803" pitchFamily="18" charset="0"/>
                <a:cs typeface="Times New Roman" panose="02020603050405020304" pitchFamily="18" charset="0"/>
              </a:rPr>
              <a:t>Power BI lets you easily </a:t>
            </a:r>
            <a:r>
              <a:rPr lang="en-US" sz="2400" b="1" i="0" u="sng" dirty="0">
                <a:solidFill>
                  <a:srgbClr val="EF9D00"/>
                </a:solidFill>
                <a:effectLst/>
                <a:latin typeface="Garamond" panose="02020404030301010803" pitchFamily="18" charset="0"/>
                <a:cs typeface="Times New Roman" panose="02020603050405020304" pitchFamily="18" charset="0"/>
              </a:rPr>
              <a:t>connect to your data sources, visualize and discover </a:t>
            </a:r>
            <a:r>
              <a:rPr lang="en-US" sz="2400" b="0" i="0" dirty="0">
                <a:solidFill>
                  <a:srgbClr val="161616"/>
                </a:solidFill>
                <a:effectLst/>
                <a:latin typeface="Garamond" panose="02020404030301010803" pitchFamily="18" charset="0"/>
                <a:cs typeface="Times New Roman" panose="02020603050405020304" pitchFamily="18" charset="0"/>
              </a:rPr>
              <a:t>what's important, and </a:t>
            </a:r>
            <a:r>
              <a:rPr lang="en-US" sz="2400" b="1" i="0" u="sng" dirty="0">
                <a:solidFill>
                  <a:srgbClr val="EF9D00"/>
                </a:solidFill>
                <a:effectLst/>
                <a:latin typeface="Garamond" panose="02020404030301010803" pitchFamily="18" charset="0"/>
                <a:cs typeface="Times New Roman" panose="02020603050405020304" pitchFamily="18" charset="0"/>
              </a:rPr>
              <a:t>share that with anyone or everyone you want</a:t>
            </a:r>
            <a:r>
              <a:rPr lang="en-US" sz="2400" b="0" i="0" u="sng" dirty="0">
                <a:solidFill>
                  <a:srgbClr val="EF9D00"/>
                </a:solidFill>
                <a:effectLst/>
                <a:latin typeface="Garamond" panose="02020404030301010803" pitchFamily="18" charset="0"/>
                <a:cs typeface="Times New Roman" panose="02020603050405020304" pitchFamily="18" charset="0"/>
              </a:rPr>
              <a:t>.</a:t>
            </a:r>
            <a:endParaRPr lang="en-IN" sz="2400" u="sng" dirty="0">
              <a:solidFill>
                <a:srgbClr val="EF9D00"/>
              </a:solidFill>
              <a:latin typeface="Garamond" panose="02020404030301010803"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378F61E-4D2F-765A-0CA2-EAB29270F0A9}"/>
              </a:ext>
            </a:extLst>
          </p:cNvPr>
          <p:cNvSpPr/>
          <p:nvPr/>
        </p:nvSpPr>
        <p:spPr>
          <a:xfrm>
            <a:off x="292608" y="93293"/>
            <a:ext cx="5618141" cy="923330"/>
          </a:xfrm>
          <a:prstGeom prst="rect">
            <a:avLst/>
          </a:prstGeom>
          <a:noFill/>
        </p:spPr>
        <p:txBody>
          <a:bodyPr wrap="none" lIns="91440" tIns="45720" rIns="91440" bIns="45720">
            <a:spAutoFit/>
          </a:bodyPr>
          <a:lstStyle/>
          <a:p>
            <a:pPr algn="ctr"/>
            <a:r>
              <a:rPr lang="en-US" sz="5400" b="0" cap="none" spc="0" dirty="0">
                <a:ln w="0"/>
                <a:solidFill>
                  <a:srgbClr val="F09D00"/>
                </a:solidFill>
                <a:effectLst>
                  <a:outerShdw blurRad="38100" dist="19050" dir="2700000" algn="tl" rotWithShape="0">
                    <a:schemeClr val="dk1">
                      <a:alpha val="40000"/>
                    </a:schemeClr>
                  </a:outerShdw>
                </a:effectLst>
              </a:rPr>
              <a:t>What is Power BI ?</a:t>
            </a:r>
          </a:p>
        </p:txBody>
      </p:sp>
      <p:pic>
        <p:nvPicPr>
          <p:cNvPr id="12" name="Picture 11" descr="A hand holding a marker&#10;&#10;Description automatically generated">
            <a:extLst>
              <a:ext uri="{FF2B5EF4-FFF2-40B4-BE49-F238E27FC236}">
                <a16:creationId xmlns:a16="http://schemas.microsoft.com/office/drawing/2014/main" id="{D09ED416-D7A6-BA02-5755-76B0EF1758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70963" y="1275577"/>
            <a:ext cx="1586560" cy="1053738"/>
          </a:xfrm>
          <a:prstGeom prst="rect">
            <a:avLst/>
          </a:prstGeom>
        </p:spPr>
      </p:pic>
    </p:spTree>
    <p:extLst>
      <p:ext uri="{BB962C8B-B14F-4D97-AF65-F5344CB8AC3E}">
        <p14:creationId xmlns:p14="http://schemas.microsoft.com/office/powerpoint/2010/main" val="2607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31472 -0.01759 L -0.31472 -0.01736 C -0.31263 -0.01898 -0.31068 -0.02153 -0.30847 -0.02176 C -0.2974 -0.02338 -0.28633 -0.02292 -0.27526 -0.02315 L -0.18919 -0.02616 L -0.00378 -0.03866 L 0.1289 -0.04421 L 0.20078 -0.04861 C 0.24127 -0.05463 0.31315 -0.0662 0.34844 -0.06667 C 0.37786 -0.06713 0.40729 -0.06296 0.43685 -0.05972 C 0.47604 -0.05555 0.49974 -0.05092 0.53555 -0.04421 L 0.49284 -0.02754 C 0.47122 -0.01967 0.44935 -0.01435 0.42812 -0.00509 C 0.40208 0.00625 0.37708 0.025 0.35065 0.03426 C 0.27682 0.06065 0.1487 0.05255 0.09101 0.05394 L -0.30052 0.04838 C -0.30586 0.04838 -0.30495 0.04792 -0.30612 0.05394 C -0.30378 0.06366 -0.3043 0.07824 -0.29896 0.08333 C -0.2918 0.09051 -0.28268 0.08449 -0.27448 0.08472 L -0.20182 0.08611 C -0.17956 0.08357 -0.15703 0.08357 -0.13477 0.07917 C -0.10964 0.07431 -0.08503 0.06065 -0.0599 0.0581 C -0.02083 0.0544 0.0181 0.05996 0.0569 0.06088 C 0.09101 0.05903 0.125 0.05579 0.15885 0.05533 C 0.36211 0.05278 0.31028 0.0456 0.40052 0.05949 C 0.40651 0.06181 0.4125 0.06435 0.41862 0.06667 C 0.422 0.06783 0.42552 0.06783 0.4289 0.06945 C 0.43372 0.07153 0.43828 0.07546 0.4431 0.07778 C 0.48333 0.09653 0.46015 0.08148 0.47786 0.09329 C 0.48177 0.11389 0.48177 0.10972 0.45338 0.12963 C 0.41927 0.15371 0.38411 0.17338 0.34844 0.18866 C 0.275 0.21991 0.25963 0.21158 0.19206 0.21806 C 0.16914 0.22037 0.14609 0.22431 0.12344 0.22662 L 0.04127 0.23357 L -0.0543 0.25046 C -0.0711 0.25324 -0.08802 0.2544 -0.10495 0.25741 C -0.12565 0.26111 -0.14636 0.26574 -0.16719 0.27014 C -0.17175 0.27292 -0.17943 0.27662 -0.18373 0.28264 C -0.18477 0.28403 -0.18529 0.28634 -0.18607 0.2882 C -0.19284 0.28773 -0.19935 0.2882 -0.20599 0.28681 C -0.21406 0.28542 -0.23034 0.27986 -0.23034 0.28009 C -0.23451 0.28125 -0.2388 0.28241 -0.24297 0.28403 C -0.24375 0.28449 -0.24453 0.28472 -0.24531 0.28542 C -0.24753 0.2875 -0.24948 0.29028 -0.25156 0.29259 C -0.25182 0.29607 -0.25352 0.30046 -0.25248 0.30371 C -0.24518 0.3257 -0.2263 0.32755 -0.21537 0.3331 L 0.19362 0.32871 C 0.65482 0.2875 0.2207 0.29977 0.4487 0.29537 C 0.46055 0.29769 0.47239 0.29676 0.48411 0.30208 C 0.48633 0.30347 0.48763 0.30996 0.48659 0.31366 C 0.48034 0.33333 0.47474 0.35718 0.46367 0.36829 C 0.44323 0.38866 0.4194 0.39491 0.39648 0.40347 C 0.33659 0.4257 0.28294 0.42199 0.22122 0.42732 C 0.02122 0.44375 0.29193 0.43125 -0.0582 0.44121 C -0.06615 0.4463 -0.0737 0.45371 -0.0819 0.45671 C -0.08893 0.45926 -0.12461 0.46482 -0.13711 0.46644 C -0.203 0.47546 -0.17526 0.47176 -0.26263 0.47639 C -0.26719 0.47824 -0.27409 0.47454 -0.27604 0.48195 C -0.27904 0.49259 -0.27617 0.50602 -0.2737 0.51713 C -0.26927 0.53727 -0.23932 0.55093 -0.23581 0.55208 C -0.18711 0.56759 -0.08685 0.56296 -0.04948 0.56343 C 0.06419 0.55602 0.11198 0.55463 0.2362 0.5382 C 0.29765 0.52986 0.35885 0.51806 0.42005 0.50857 C 0.43542 0.50625 0.45078 0.50486 0.46601 0.50301 C 0.46732 0.5044 0.46875 0.50533 0.46992 0.50718 C 0.4707 0.50833 0.472 0.50996 0.47148 0.51134 C 0.46667 0.52894 0.46497 0.55417 0.45495 0.56204 C 0.4289 0.58195 0.39935 0.58171 0.37122 0.58866 C 0.2401 0.62083 0.23437 0.61158 0.08633 0.61528 L -0.05755 0.62639 C -0.06328 0.62708 -0.06914 0.62963 -0.07474 0.63079 C -0.08399 0.63241 -0.09349 0.63287 -0.10248 0.63496 C -0.11797 0.63843 -0.13333 0.64445 -0.14909 0.64746 C -0.16003 0.64977 -0.1711 0.64931 -0.18216 0.65046 L 0.40911 0.62361 L 0.40286 0.63357 L 0.40833 0.62361 " pathEditMode="relative" rAng="0" ptsTypes="AAAAAAAAAAAAAAAAAAAAAAAAAAAAAAAAAAAAAAAAAAAAAAAAAAAAAAAAAAAAAAAAAAAAAAAAAAAAA">
                                      <p:cBhvr>
                                        <p:cTn id="6" dur="2000" fill="hold"/>
                                        <p:tgtEl>
                                          <p:spTgt spid="12"/>
                                        </p:tgtEl>
                                        <p:attrNameLst>
                                          <p:attrName>ppt_x</p:attrName>
                                          <p:attrName>ppt_y</p:attrName>
                                        </p:attrNameLst>
                                      </p:cBhvr>
                                      <p:rCtr x="42513" y="30926"/>
                                    </p:animMotion>
                                  </p:childTnLst>
                                </p:cTn>
                              </p:par>
                              <p:par>
                                <p:cTn id="7" presetID="22"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224079" y="148036"/>
            <a:ext cx="3111878"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Measures</a:t>
            </a:r>
          </a:p>
        </p:txBody>
      </p:sp>
      <p:grpSp>
        <p:nvGrpSpPr>
          <p:cNvPr id="14" name="Group 13">
            <a:extLst>
              <a:ext uri="{FF2B5EF4-FFF2-40B4-BE49-F238E27FC236}">
                <a16:creationId xmlns:a16="http://schemas.microsoft.com/office/drawing/2014/main" id="{0B485AA9-7C9C-6E53-9B65-50A85581B5D5}"/>
              </a:ext>
            </a:extLst>
          </p:cNvPr>
          <p:cNvGrpSpPr/>
          <p:nvPr/>
        </p:nvGrpSpPr>
        <p:grpSpPr>
          <a:xfrm>
            <a:off x="349718" y="1615856"/>
            <a:ext cx="11492564" cy="3987568"/>
            <a:chOff x="349718" y="1615856"/>
            <a:chExt cx="11492564" cy="3987568"/>
          </a:xfrm>
        </p:grpSpPr>
        <p:pic>
          <p:nvPicPr>
            <p:cNvPr id="11" name="Picture 10" descr="A screenshot of a computer&#10;&#10;Description automatically generated">
              <a:extLst>
                <a:ext uri="{FF2B5EF4-FFF2-40B4-BE49-F238E27FC236}">
                  <a16:creationId xmlns:a16="http://schemas.microsoft.com/office/drawing/2014/main" id="{9D2C8243-E267-6299-FBC6-1BBA13E83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18" y="1615856"/>
              <a:ext cx="11492564" cy="1527979"/>
            </a:xfrm>
            <a:prstGeom prst="rect">
              <a:avLst/>
            </a:prstGeom>
          </p:spPr>
        </p:pic>
        <p:sp>
          <p:nvSpPr>
            <p:cNvPr id="12" name="Arrow: Up 11">
              <a:extLst>
                <a:ext uri="{FF2B5EF4-FFF2-40B4-BE49-F238E27FC236}">
                  <a16:creationId xmlns:a16="http://schemas.microsoft.com/office/drawing/2014/main" id="{24751052-766B-D6C4-4D3D-CC3088081662}"/>
                </a:ext>
              </a:extLst>
            </p:cNvPr>
            <p:cNvSpPr/>
            <p:nvPr/>
          </p:nvSpPr>
          <p:spPr>
            <a:xfrm rot="1142313">
              <a:off x="7692843" y="2380039"/>
              <a:ext cx="1000360" cy="3223385"/>
            </a:xfrm>
            <a:prstGeom prst="upArrow">
              <a:avLst/>
            </a:prstGeom>
            <a:solidFill>
              <a:srgbClr val="F09D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5" name="Picture 14" descr="A hand holding a marker&#10;&#10;Description automatically generated">
            <a:extLst>
              <a:ext uri="{FF2B5EF4-FFF2-40B4-BE49-F238E27FC236}">
                <a16:creationId xmlns:a16="http://schemas.microsoft.com/office/drawing/2014/main" id="{B1F53DBB-6C0D-26BF-152B-A7701F110D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5224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362098" y="112498"/>
            <a:ext cx="3259354"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New Table</a:t>
            </a:r>
          </a:p>
        </p:txBody>
      </p:sp>
      <p:pic>
        <p:nvPicPr>
          <p:cNvPr id="9" name="Picture 8">
            <a:extLst>
              <a:ext uri="{FF2B5EF4-FFF2-40B4-BE49-F238E27FC236}">
                <a16:creationId xmlns:a16="http://schemas.microsoft.com/office/drawing/2014/main" id="{1BA532CB-DBB6-7FF3-8464-A7398BF0AFE7}"/>
              </a:ext>
            </a:extLst>
          </p:cNvPr>
          <p:cNvPicPr>
            <a:picLocks noChangeAspect="1"/>
          </p:cNvPicPr>
          <p:nvPr/>
        </p:nvPicPr>
        <p:blipFill>
          <a:blip r:embed="rId3"/>
          <a:stretch>
            <a:fillRect/>
          </a:stretch>
        </p:blipFill>
        <p:spPr>
          <a:xfrm>
            <a:off x="495591" y="1605698"/>
            <a:ext cx="9295801" cy="3545148"/>
          </a:xfrm>
          <a:prstGeom prst="rect">
            <a:avLst/>
          </a:prstGeom>
        </p:spPr>
      </p:pic>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24540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106895" y="208247"/>
            <a:ext cx="9516131"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Very Important Functions (DAX)</a:t>
            </a:r>
          </a:p>
        </p:txBody>
      </p:sp>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988" y="1707154"/>
            <a:ext cx="1456570" cy="967403"/>
          </a:xfrm>
          <a:prstGeom prst="rect">
            <a:avLst/>
          </a:prstGeom>
        </p:spPr>
      </p:pic>
      <p:graphicFrame>
        <p:nvGraphicFramePr>
          <p:cNvPr id="6" name="Diagram 5">
            <a:extLst>
              <a:ext uri="{FF2B5EF4-FFF2-40B4-BE49-F238E27FC236}">
                <a16:creationId xmlns:a16="http://schemas.microsoft.com/office/drawing/2014/main" id="{1E36EBE1-81B0-6090-10F1-919B4EE83D27}"/>
              </a:ext>
            </a:extLst>
          </p:cNvPr>
          <p:cNvGraphicFramePr/>
          <p:nvPr>
            <p:extLst>
              <p:ext uri="{D42A27DB-BD31-4B8C-83A1-F6EECF244321}">
                <p14:modId xmlns:p14="http://schemas.microsoft.com/office/powerpoint/2010/main" val="552403269"/>
              </p:ext>
            </p:extLst>
          </p:nvPr>
        </p:nvGraphicFramePr>
        <p:xfrm>
          <a:off x="1925320" y="1439333"/>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96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1E9B78-02E7-E94D-20C7-B02644477257}"/>
              </a:ext>
            </a:extLst>
          </p:cNvPr>
          <p:cNvSpPr/>
          <p:nvPr/>
        </p:nvSpPr>
        <p:spPr>
          <a:xfrm>
            <a:off x="677809" y="1797394"/>
            <a:ext cx="9180847" cy="1754326"/>
          </a:xfrm>
          <a:prstGeom prst="rect">
            <a:avLst/>
          </a:prstGeom>
          <a:solidFill>
            <a:srgbClr val="1560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Like a </a:t>
            </a:r>
            <a:r>
              <a:rPr lang="en-US" sz="5400" b="0" cap="none" spc="0" dirty="0" err="1">
                <a:ln w="0"/>
                <a:solidFill>
                  <a:schemeClr val="bg1"/>
                </a:solidFill>
                <a:effectLst>
                  <a:outerShdw blurRad="38100" dist="19050" dir="2700000" algn="tl" rotWithShape="0">
                    <a:schemeClr val="dk1">
                      <a:alpha val="40000"/>
                    </a:schemeClr>
                  </a:outerShdw>
                </a:effectLst>
              </a:rPr>
              <a:t>Vlookup</a:t>
            </a:r>
            <a:r>
              <a:rPr lang="en-US" sz="5400" b="0" cap="none" spc="0" dirty="0">
                <a:ln w="0"/>
                <a:solidFill>
                  <a:schemeClr val="bg1"/>
                </a:solidFill>
                <a:effectLst>
                  <a:outerShdw blurRad="38100" dist="19050" dir="2700000" algn="tl" rotWithShape="0">
                    <a:schemeClr val="dk1">
                      <a:alpha val="40000"/>
                    </a:schemeClr>
                  </a:outerShdw>
                </a:effectLst>
              </a:rPr>
              <a:t> and Xlookup</a:t>
            </a:r>
          </a:p>
          <a:p>
            <a:pPr algn="ctr"/>
            <a:r>
              <a:rPr lang="en-US" sz="5400" dirty="0">
                <a:ln w="0"/>
                <a:solidFill>
                  <a:schemeClr val="bg1"/>
                </a:solidFill>
                <a:effectLst>
                  <a:outerShdw blurRad="38100" dist="19050" dir="2700000" algn="tl" rotWithShape="0">
                    <a:schemeClr val="dk1">
                      <a:alpha val="40000"/>
                    </a:schemeClr>
                  </a:outerShdw>
                </a:effectLst>
              </a:rPr>
              <a:t>Fetch Data from another Table</a:t>
            </a:r>
            <a:endParaRPr lang="en-US" sz="5400" b="0" cap="none" spc="0" dirty="0">
              <a:ln w="0"/>
              <a:solidFill>
                <a:schemeClr val="bg1"/>
              </a:solidFill>
              <a:effectLst>
                <a:outerShdw blurRad="38100" dist="19050" dir="2700000" algn="tl" rotWithShape="0">
                  <a:schemeClr val="dk1">
                    <a:alpha val="40000"/>
                  </a:schemeClr>
                </a:outerShdw>
              </a:effectLst>
            </a:endParaRPr>
          </a:p>
        </p:txBody>
      </p:sp>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594775" y="228443"/>
            <a:ext cx="7077323"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Related Function (DAX)</a:t>
            </a:r>
          </a:p>
        </p:txBody>
      </p:sp>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32854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9E1B6A-38EB-0764-5669-D016484168AF}"/>
              </a:ext>
            </a:extLst>
          </p:cNvPr>
          <p:cNvSpPr txBox="1"/>
          <p:nvPr/>
        </p:nvSpPr>
        <p:spPr>
          <a:xfrm>
            <a:off x="469953" y="1679350"/>
            <a:ext cx="11038733" cy="954107"/>
          </a:xfrm>
          <a:prstGeom prst="rect">
            <a:avLst/>
          </a:prstGeom>
          <a:noFill/>
        </p:spPr>
        <p:txBody>
          <a:bodyPr wrap="square">
            <a:spAutoFit/>
          </a:bodyPr>
          <a:lstStyle/>
          <a:p>
            <a:pPr algn="just"/>
            <a:r>
              <a:rPr lang="en-US" sz="2800" dirty="0">
                <a:highlight>
                  <a:srgbClr val="FFFFFF"/>
                </a:highlight>
              </a:rPr>
              <a:t>Evaluating an expression in a modified filter context. Only apply to measure</a:t>
            </a:r>
            <a:endParaRPr lang="en-IN" sz="3600" dirty="0"/>
          </a:p>
        </p:txBody>
      </p:sp>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292608" y="228443"/>
            <a:ext cx="7681655"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Calculate Function (DAX)</a:t>
            </a:r>
          </a:p>
        </p:txBody>
      </p:sp>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243684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292608" y="256246"/>
            <a:ext cx="5543121"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All Function (DAX)</a:t>
            </a:r>
          </a:p>
        </p:txBody>
      </p:sp>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
        <p:nvSpPr>
          <p:cNvPr id="5" name="TextBox 4">
            <a:extLst>
              <a:ext uri="{FF2B5EF4-FFF2-40B4-BE49-F238E27FC236}">
                <a16:creationId xmlns:a16="http://schemas.microsoft.com/office/drawing/2014/main" id="{CDB4432A-E0A4-E6C9-BBEA-473DF94ADEC5}"/>
              </a:ext>
            </a:extLst>
          </p:cNvPr>
          <p:cNvSpPr txBox="1"/>
          <p:nvPr/>
        </p:nvSpPr>
        <p:spPr>
          <a:xfrm>
            <a:off x="647298" y="1590690"/>
            <a:ext cx="11038733" cy="1200329"/>
          </a:xfrm>
          <a:prstGeom prst="rect">
            <a:avLst/>
          </a:prstGeom>
          <a:noFill/>
        </p:spPr>
        <p:txBody>
          <a:bodyPr wrap="square">
            <a:spAutoFit/>
          </a:bodyPr>
          <a:lstStyle/>
          <a:p>
            <a:pPr algn="just"/>
            <a:r>
              <a:rPr lang="en-US" sz="2400" b="0" i="0" dirty="0">
                <a:solidFill>
                  <a:srgbClr val="161616"/>
                </a:solidFill>
                <a:effectLst/>
                <a:highlight>
                  <a:srgbClr val="FFFFFF"/>
                </a:highlight>
                <a:latin typeface="Segoe UI" panose="020B0502040204020203" pitchFamily="34" charset="0"/>
              </a:rPr>
              <a:t>Returns all the rows in a table, or all the values in a column, ignoring any filters that might have been applied. This function is useful for clearing filters and creating calculations on all the rows in a table.</a:t>
            </a:r>
            <a:endParaRPr lang="en-IN" sz="2400" dirty="0"/>
          </a:p>
        </p:txBody>
      </p:sp>
    </p:spTree>
    <p:extLst>
      <p:ext uri="{BB962C8B-B14F-4D97-AF65-F5344CB8AC3E}">
        <p14:creationId xmlns:p14="http://schemas.microsoft.com/office/powerpoint/2010/main" val="250691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181730" y="256246"/>
            <a:ext cx="7073924"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Conditional Formatting</a:t>
            </a:r>
          </a:p>
        </p:txBody>
      </p:sp>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grpSp>
        <p:nvGrpSpPr>
          <p:cNvPr id="16" name="Group 15">
            <a:extLst>
              <a:ext uri="{FF2B5EF4-FFF2-40B4-BE49-F238E27FC236}">
                <a16:creationId xmlns:a16="http://schemas.microsoft.com/office/drawing/2014/main" id="{577199F3-4E37-53D4-DA18-ACEF85BA737D}"/>
              </a:ext>
            </a:extLst>
          </p:cNvPr>
          <p:cNvGrpSpPr/>
          <p:nvPr/>
        </p:nvGrpSpPr>
        <p:grpSpPr>
          <a:xfrm>
            <a:off x="680139" y="1351116"/>
            <a:ext cx="10609538" cy="5304786"/>
            <a:chOff x="680139" y="1351116"/>
            <a:chExt cx="10609538" cy="5304786"/>
          </a:xfrm>
        </p:grpSpPr>
        <p:grpSp>
          <p:nvGrpSpPr>
            <p:cNvPr id="11" name="Group 10">
              <a:extLst>
                <a:ext uri="{FF2B5EF4-FFF2-40B4-BE49-F238E27FC236}">
                  <a16:creationId xmlns:a16="http://schemas.microsoft.com/office/drawing/2014/main" id="{135DE854-0098-9DEE-9556-53CC39995F28}"/>
                </a:ext>
              </a:extLst>
            </p:cNvPr>
            <p:cNvGrpSpPr/>
            <p:nvPr/>
          </p:nvGrpSpPr>
          <p:grpSpPr>
            <a:xfrm>
              <a:off x="680139" y="1351116"/>
              <a:ext cx="10609538" cy="5304786"/>
              <a:chOff x="680139" y="1351116"/>
              <a:chExt cx="10609538" cy="5304786"/>
            </a:xfrm>
          </p:grpSpPr>
          <p:sp>
            <p:nvSpPr>
              <p:cNvPr id="7" name="TextBox 6">
                <a:extLst>
                  <a:ext uri="{FF2B5EF4-FFF2-40B4-BE49-F238E27FC236}">
                    <a16:creationId xmlns:a16="http://schemas.microsoft.com/office/drawing/2014/main" id="{C79765AD-0851-A50C-A375-BE821967A3AA}"/>
                  </a:ext>
                </a:extLst>
              </p:cNvPr>
              <p:cNvSpPr txBox="1"/>
              <p:nvPr/>
            </p:nvSpPr>
            <p:spPr>
              <a:xfrm>
                <a:off x="680139" y="1543590"/>
                <a:ext cx="5573830" cy="2031325"/>
              </a:xfrm>
              <a:prstGeom prst="rect">
                <a:avLst/>
              </a:prstGeom>
              <a:noFill/>
            </p:spPr>
            <p:txBody>
              <a:bodyPr wrap="square">
                <a:spAutoFit/>
              </a:bodyPr>
              <a:lstStyle/>
              <a:p>
                <a:r>
                  <a:rPr lang="en-US" b="0" i="0" dirty="0">
                    <a:solidFill>
                      <a:srgbClr val="161616"/>
                    </a:solidFill>
                    <a:effectLst/>
                    <a:highlight>
                      <a:srgbClr val="FFFFFF"/>
                    </a:highlight>
                    <a:latin typeface="Segoe UI" panose="020B0502040204020203" pitchFamily="34" charset="0"/>
                  </a:rPr>
                  <a:t>To apply conditional formatting, select a </a:t>
                </a:r>
                <a:r>
                  <a:rPr lang="en-US" b="1" i="0" dirty="0">
                    <a:solidFill>
                      <a:srgbClr val="161616"/>
                    </a:solidFill>
                    <a:effectLst/>
                    <a:highlight>
                      <a:srgbClr val="FFFFFF"/>
                    </a:highlight>
                    <a:latin typeface="Segoe UI" panose="020B0502040204020203" pitchFamily="34" charset="0"/>
                  </a:rPr>
                  <a:t>Table</a:t>
                </a:r>
                <a:r>
                  <a:rPr lang="en-US" b="0" i="0" dirty="0">
                    <a:solidFill>
                      <a:srgbClr val="161616"/>
                    </a:solidFill>
                    <a:effectLst/>
                    <a:highlight>
                      <a:srgbClr val="FFFFFF"/>
                    </a:highlight>
                    <a:latin typeface="Segoe UI" panose="020B0502040204020203" pitchFamily="34" charset="0"/>
                  </a:rPr>
                  <a:t> or </a:t>
                </a:r>
                <a:r>
                  <a:rPr lang="en-US" b="1" i="0" dirty="0">
                    <a:solidFill>
                      <a:srgbClr val="161616"/>
                    </a:solidFill>
                    <a:effectLst/>
                    <a:highlight>
                      <a:srgbClr val="FFFFFF"/>
                    </a:highlight>
                    <a:latin typeface="Segoe UI" panose="020B0502040204020203" pitchFamily="34" charset="0"/>
                  </a:rPr>
                  <a:t>Matrix</a:t>
                </a:r>
                <a:r>
                  <a:rPr lang="en-US" b="0" i="0" dirty="0">
                    <a:solidFill>
                      <a:srgbClr val="161616"/>
                    </a:solidFill>
                    <a:effectLst/>
                    <a:highlight>
                      <a:srgbClr val="FFFFFF"/>
                    </a:highlight>
                    <a:latin typeface="Segoe UI" panose="020B0502040204020203" pitchFamily="34" charset="0"/>
                  </a:rPr>
                  <a:t> visualization in Power BI Desktop or the Power BI service. In the </a:t>
                </a:r>
                <a:r>
                  <a:rPr lang="en-US" b="1" i="0" dirty="0">
                    <a:solidFill>
                      <a:srgbClr val="161616"/>
                    </a:solidFill>
                    <a:effectLst/>
                    <a:highlight>
                      <a:srgbClr val="FFFFFF"/>
                    </a:highlight>
                    <a:latin typeface="Segoe UI" panose="020B0502040204020203" pitchFamily="34" charset="0"/>
                  </a:rPr>
                  <a:t>Visualizations</a:t>
                </a:r>
                <a:r>
                  <a:rPr lang="en-US" b="0" i="0" dirty="0">
                    <a:solidFill>
                      <a:srgbClr val="161616"/>
                    </a:solidFill>
                    <a:effectLst/>
                    <a:highlight>
                      <a:srgbClr val="FFFFFF"/>
                    </a:highlight>
                    <a:latin typeface="Segoe UI" panose="020B0502040204020203" pitchFamily="34" charset="0"/>
                  </a:rPr>
                  <a:t> pane, right-click or select the down-arrow next to the field in the </a:t>
                </a:r>
                <a:r>
                  <a:rPr lang="en-US" b="1" i="0" dirty="0">
                    <a:solidFill>
                      <a:srgbClr val="161616"/>
                    </a:solidFill>
                    <a:effectLst/>
                    <a:highlight>
                      <a:srgbClr val="FFFFFF"/>
                    </a:highlight>
                    <a:latin typeface="Segoe UI" panose="020B0502040204020203" pitchFamily="34" charset="0"/>
                  </a:rPr>
                  <a:t>Values</a:t>
                </a:r>
                <a:r>
                  <a:rPr lang="en-US" b="0" i="0" dirty="0">
                    <a:solidFill>
                      <a:srgbClr val="161616"/>
                    </a:solidFill>
                    <a:effectLst/>
                    <a:highlight>
                      <a:srgbClr val="FFFFFF"/>
                    </a:highlight>
                    <a:latin typeface="Segoe UI" panose="020B0502040204020203" pitchFamily="34" charset="0"/>
                  </a:rPr>
                  <a:t> well that you want to format. Select </a:t>
                </a:r>
                <a:r>
                  <a:rPr lang="en-US" b="1" i="0" dirty="0">
                    <a:solidFill>
                      <a:srgbClr val="161616"/>
                    </a:solidFill>
                    <a:effectLst/>
                    <a:highlight>
                      <a:srgbClr val="FFFFFF"/>
                    </a:highlight>
                    <a:latin typeface="Segoe UI" panose="020B0502040204020203" pitchFamily="34" charset="0"/>
                  </a:rPr>
                  <a:t>Conditional formatting</a:t>
                </a:r>
                <a:r>
                  <a:rPr lang="en-US" b="0" i="0" dirty="0">
                    <a:solidFill>
                      <a:srgbClr val="161616"/>
                    </a:solidFill>
                    <a:effectLst/>
                    <a:highlight>
                      <a:srgbClr val="FFFFFF"/>
                    </a:highlight>
                    <a:latin typeface="Segoe UI" panose="020B0502040204020203" pitchFamily="34" charset="0"/>
                  </a:rPr>
                  <a:t>, and then select the type of formatting to apply.</a:t>
                </a:r>
                <a:endParaRPr lang="en-IN" dirty="0"/>
              </a:p>
            </p:txBody>
          </p:sp>
          <p:pic>
            <p:nvPicPr>
              <p:cNvPr id="10" name="Picture 9">
                <a:extLst>
                  <a:ext uri="{FF2B5EF4-FFF2-40B4-BE49-F238E27FC236}">
                    <a16:creationId xmlns:a16="http://schemas.microsoft.com/office/drawing/2014/main" id="{61E0FB1E-4941-DE81-B6E8-08A45CCF4BA1}"/>
                  </a:ext>
                </a:extLst>
              </p:cNvPr>
              <p:cNvPicPr>
                <a:picLocks noChangeAspect="1"/>
              </p:cNvPicPr>
              <p:nvPr/>
            </p:nvPicPr>
            <p:blipFill>
              <a:blip r:embed="rId6"/>
              <a:stretch>
                <a:fillRect/>
              </a:stretch>
            </p:blipFill>
            <p:spPr>
              <a:xfrm>
                <a:off x="6253969" y="1351116"/>
                <a:ext cx="5035708" cy="5304786"/>
              </a:xfrm>
              <a:prstGeom prst="rect">
                <a:avLst/>
              </a:prstGeom>
            </p:spPr>
          </p:pic>
        </p:grpSp>
        <p:sp>
          <p:nvSpPr>
            <p:cNvPr id="13" name="TextBox 12">
              <a:extLst>
                <a:ext uri="{FF2B5EF4-FFF2-40B4-BE49-F238E27FC236}">
                  <a16:creationId xmlns:a16="http://schemas.microsoft.com/office/drawing/2014/main" id="{1D478B2F-039F-2923-F08B-5E72C4FD264A}"/>
                </a:ext>
              </a:extLst>
            </p:cNvPr>
            <p:cNvSpPr txBox="1"/>
            <p:nvPr/>
          </p:nvSpPr>
          <p:spPr>
            <a:xfrm>
              <a:off x="680139" y="3767389"/>
              <a:ext cx="5673600" cy="923330"/>
            </a:xfrm>
            <a:prstGeom prst="rect">
              <a:avLst/>
            </a:prstGeom>
            <a:noFill/>
          </p:spPr>
          <p:txBody>
            <a:bodyPr wrap="square">
              <a:spAutoFit/>
            </a:bodyPr>
            <a:lstStyle/>
            <a:p>
              <a:r>
                <a:rPr lang="en-US" b="0" i="0" dirty="0">
                  <a:solidFill>
                    <a:srgbClr val="161616"/>
                  </a:solidFill>
                  <a:effectLst/>
                  <a:highlight>
                    <a:srgbClr val="EFD9FD"/>
                  </a:highlight>
                  <a:latin typeface="Segoe UI" panose="020B0502040204020203" pitchFamily="34" charset="0"/>
                </a:rPr>
                <a:t>Conditional formatting overrides any custom background or font color you apply to the conditionally formatted cell.</a:t>
              </a:r>
              <a:endParaRPr lang="en-IN" dirty="0"/>
            </a:p>
          </p:txBody>
        </p:sp>
        <p:sp>
          <p:nvSpPr>
            <p:cNvPr id="15" name="TextBox 14">
              <a:extLst>
                <a:ext uri="{FF2B5EF4-FFF2-40B4-BE49-F238E27FC236}">
                  <a16:creationId xmlns:a16="http://schemas.microsoft.com/office/drawing/2014/main" id="{6C7E569A-65EC-9F06-9104-1B86CC43F9F1}"/>
                </a:ext>
              </a:extLst>
            </p:cNvPr>
            <p:cNvSpPr txBox="1"/>
            <p:nvPr/>
          </p:nvSpPr>
          <p:spPr>
            <a:xfrm>
              <a:off x="680139" y="4887104"/>
              <a:ext cx="5489655" cy="1200329"/>
            </a:xfrm>
            <a:prstGeom prst="rect">
              <a:avLst/>
            </a:prstGeom>
            <a:noFill/>
          </p:spPr>
          <p:txBody>
            <a:bodyPr wrap="square">
              <a:spAutoFit/>
            </a:bodyPr>
            <a:lstStyle/>
            <a:p>
              <a:r>
                <a:rPr lang="en-IN" dirty="0">
                  <a:hlinkClick r:id="rId7"/>
                </a:rPr>
                <a:t>Source : https://learn.microsoft.com/en-us/power-bi/create-reports/desktop-conditional-table-formatting</a:t>
              </a:r>
              <a:endParaRPr lang="en-IN" dirty="0"/>
            </a:p>
            <a:p>
              <a:endParaRPr lang="en-IN" dirty="0"/>
            </a:p>
          </p:txBody>
        </p:sp>
      </p:grpSp>
    </p:spTree>
    <p:extLst>
      <p:ext uri="{BB962C8B-B14F-4D97-AF65-F5344CB8AC3E}">
        <p14:creationId xmlns:p14="http://schemas.microsoft.com/office/powerpoint/2010/main" val="151869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up)">
                                      <p:cBhvr>
                                        <p:cTn id="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292608" y="256246"/>
            <a:ext cx="7891456"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Time Intelligence function</a:t>
            </a:r>
          </a:p>
        </p:txBody>
      </p:sp>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pic>
        <p:nvPicPr>
          <p:cNvPr id="5" name="Picture 4">
            <a:extLst>
              <a:ext uri="{FF2B5EF4-FFF2-40B4-BE49-F238E27FC236}">
                <a16:creationId xmlns:a16="http://schemas.microsoft.com/office/drawing/2014/main" id="{CE590ADC-62A5-53BC-1FF6-455463FDBE92}"/>
              </a:ext>
            </a:extLst>
          </p:cNvPr>
          <p:cNvPicPr/>
          <p:nvPr/>
        </p:nvPicPr>
        <p:blipFill>
          <a:blip r:embed="rId6"/>
          <a:stretch>
            <a:fillRect/>
          </a:stretch>
        </p:blipFill>
        <p:spPr>
          <a:xfrm>
            <a:off x="424364" y="1361355"/>
            <a:ext cx="10837194" cy="5152545"/>
          </a:xfrm>
          <a:prstGeom prst="rect">
            <a:avLst/>
          </a:prstGeom>
        </p:spPr>
      </p:pic>
    </p:spTree>
    <p:extLst>
      <p:ext uri="{BB962C8B-B14F-4D97-AF65-F5344CB8AC3E}">
        <p14:creationId xmlns:p14="http://schemas.microsoft.com/office/powerpoint/2010/main" val="38095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292608" y="208247"/>
            <a:ext cx="5457521"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Iterator's function</a:t>
            </a:r>
          </a:p>
        </p:txBody>
      </p:sp>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pic>
        <p:nvPicPr>
          <p:cNvPr id="6" name="Picture 5">
            <a:extLst>
              <a:ext uri="{FF2B5EF4-FFF2-40B4-BE49-F238E27FC236}">
                <a16:creationId xmlns:a16="http://schemas.microsoft.com/office/drawing/2014/main" id="{2637AE0C-45C2-87A9-15E6-1124EA2DE64F}"/>
              </a:ext>
            </a:extLst>
          </p:cNvPr>
          <p:cNvPicPr/>
          <p:nvPr/>
        </p:nvPicPr>
        <p:blipFill>
          <a:blip r:embed="rId6"/>
          <a:stretch>
            <a:fillRect/>
          </a:stretch>
        </p:blipFill>
        <p:spPr>
          <a:xfrm>
            <a:off x="365328" y="1474406"/>
            <a:ext cx="11307003" cy="2520075"/>
          </a:xfrm>
          <a:prstGeom prst="rect">
            <a:avLst/>
          </a:prstGeom>
        </p:spPr>
      </p:pic>
    </p:spTree>
    <p:extLst>
      <p:ext uri="{BB962C8B-B14F-4D97-AF65-F5344CB8AC3E}">
        <p14:creationId xmlns:p14="http://schemas.microsoft.com/office/powerpoint/2010/main" val="6274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177083" y="208247"/>
            <a:ext cx="3859775"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Dashboards</a:t>
            </a:r>
          </a:p>
        </p:txBody>
      </p:sp>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pic>
        <p:nvPicPr>
          <p:cNvPr id="6" name="Picture 5">
            <a:extLst>
              <a:ext uri="{FF2B5EF4-FFF2-40B4-BE49-F238E27FC236}">
                <a16:creationId xmlns:a16="http://schemas.microsoft.com/office/drawing/2014/main" id="{E61312C8-2F72-CBAE-0940-AF7105F578A3}"/>
              </a:ext>
            </a:extLst>
          </p:cNvPr>
          <p:cNvPicPr>
            <a:picLocks noChangeAspect="1"/>
          </p:cNvPicPr>
          <p:nvPr/>
        </p:nvPicPr>
        <p:blipFill>
          <a:blip r:embed="rId6"/>
          <a:stretch>
            <a:fillRect/>
          </a:stretch>
        </p:blipFill>
        <p:spPr>
          <a:xfrm>
            <a:off x="292609" y="1275576"/>
            <a:ext cx="9563658" cy="5488577"/>
          </a:xfrm>
          <a:prstGeom prst="rect">
            <a:avLst/>
          </a:prstGeom>
        </p:spPr>
      </p:pic>
    </p:spTree>
    <p:extLst>
      <p:ext uri="{BB962C8B-B14F-4D97-AF65-F5344CB8AC3E}">
        <p14:creationId xmlns:p14="http://schemas.microsoft.com/office/powerpoint/2010/main" val="23316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FA27965-2820-0248-5E05-D68790179B34}"/>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C16ACD50-C418-C0E7-74A5-C9023867F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pic>
        <p:nvPicPr>
          <p:cNvPr id="6" name="Picture 5" descr="A logo of a graph&#10;&#10;Description automatically generated">
            <a:extLst>
              <a:ext uri="{FF2B5EF4-FFF2-40B4-BE49-F238E27FC236}">
                <a16:creationId xmlns:a16="http://schemas.microsoft.com/office/drawing/2014/main" id="{24ED7052-EC37-E259-E2DF-F8830B17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392" y="1585824"/>
            <a:ext cx="1683378" cy="1661032"/>
          </a:xfrm>
          <a:prstGeom prst="rect">
            <a:avLst/>
          </a:prstGeom>
        </p:spPr>
      </p:pic>
      <p:grpSp>
        <p:nvGrpSpPr>
          <p:cNvPr id="12" name="Group 11">
            <a:extLst>
              <a:ext uri="{FF2B5EF4-FFF2-40B4-BE49-F238E27FC236}">
                <a16:creationId xmlns:a16="http://schemas.microsoft.com/office/drawing/2014/main" id="{D6AFE926-D28A-0D6D-95A5-A81B3D615733}"/>
              </a:ext>
            </a:extLst>
          </p:cNvPr>
          <p:cNvGrpSpPr/>
          <p:nvPr/>
        </p:nvGrpSpPr>
        <p:grpSpPr>
          <a:xfrm>
            <a:off x="1346244" y="1468670"/>
            <a:ext cx="2603623" cy="1895339"/>
            <a:chOff x="7274773" y="1613457"/>
            <a:chExt cx="2603623" cy="1895339"/>
          </a:xfrm>
        </p:grpSpPr>
        <p:pic>
          <p:nvPicPr>
            <p:cNvPr id="8" name="Picture 7" descr="A green square with white x on it&#10;&#10;Description automatically generated">
              <a:extLst>
                <a:ext uri="{FF2B5EF4-FFF2-40B4-BE49-F238E27FC236}">
                  <a16:creationId xmlns:a16="http://schemas.microsoft.com/office/drawing/2014/main" id="{E73C9AED-6114-6AED-798D-6A517430F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773" y="1613457"/>
              <a:ext cx="2603623" cy="1735748"/>
            </a:xfrm>
            <a:prstGeom prst="rect">
              <a:avLst/>
            </a:prstGeom>
          </p:spPr>
        </p:pic>
        <p:sp>
          <p:nvSpPr>
            <p:cNvPr id="10" name="TextBox 9">
              <a:extLst>
                <a:ext uri="{FF2B5EF4-FFF2-40B4-BE49-F238E27FC236}">
                  <a16:creationId xmlns:a16="http://schemas.microsoft.com/office/drawing/2014/main" id="{BEA85AE5-459F-07D2-1C4C-5FC4E17CA0F2}"/>
                </a:ext>
              </a:extLst>
            </p:cNvPr>
            <p:cNvSpPr txBox="1"/>
            <p:nvPr/>
          </p:nvSpPr>
          <p:spPr>
            <a:xfrm>
              <a:off x="8333552" y="3170242"/>
              <a:ext cx="749808" cy="338554"/>
            </a:xfrm>
            <a:prstGeom prst="rect">
              <a:avLst/>
            </a:prstGeom>
            <a:noFill/>
          </p:spPr>
          <p:txBody>
            <a:bodyPr wrap="square">
              <a:spAutoFit/>
            </a:bodyPr>
            <a:lstStyle/>
            <a:p>
              <a:pPr algn="just"/>
              <a:r>
                <a:rPr lang="en-US" sz="1600" b="1" i="1" dirty="0">
                  <a:latin typeface="Garamond" panose="02020404030301010803" pitchFamily="18" charset="0"/>
                  <a:cs typeface="Times New Roman" panose="02020603050405020304" pitchFamily="18" charset="0"/>
                </a:rPr>
                <a:t>Excel</a:t>
              </a:r>
              <a:endParaRPr lang="en-IN" sz="1600" i="1" dirty="0">
                <a:latin typeface="Garamond" panose="02020404030301010803" pitchFamily="18" charset="0"/>
                <a:cs typeface="Times New Roman" panose="02020603050405020304" pitchFamily="18" charset="0"/>
              </a:endParaRPr>
            </a:p>
          </p:txBody>
        </p:sp>
      </p:grpSp>
      <p:pic>
        <p:nvPicPr>
          <p:cNvPr id="14" name="Picture 13" descr="A screen shot of a screen with a red and yellow lightning bolt&#10;&#10;Description automatically generated">
            <a:extLst>
              <a:ext uri="{FF2B5EF4-FFF2-40B4-BE49-F238E27FC236}">
                <a16:creationId xmlns:a16="http://schemas.microsoft.com/office/drawing/2014/main" id="{DF5B7185-8255-BE17-C001-8A8C6601CC5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18193" y="1511167"/>
            <a:ext cx="2427548" cy="4645268"/>
          </a:xfrm>
          <a:prstGeom prst="rect">
            <a:avLst/>
          </a:prstGeom>
        </p:spPr>
      </p:pic>
      <p:sp>
        <p:nvSpPr>
          <p:cNvPr id="16" name="Rectangle 15">
            <a:extLst>
              <a:ext uri="{FF2B5EF4-FFF2-40B4-BE49-F238E27FC236}">
                <a16:creationId xmlns:a16="http://schemas.microsoft.com/office/drawing/2014/main" id="{F6ED3E42-BE91-E6D3-3C9A-F36F966F5F5A}"/>
              </a:ext>
            </a:extLst>
          </p:cNvPr>
          <p:cNvSpPr/>
          <p:nvPr/>
        </p:nvSpPr>
        <p:spPr>
          <a:xfrm>
            <a:off x="332871" y="148036"/>
            <a:ext cx="7149521" cy="923330"/>
          </a:xfrm>
          <a:prstGeom prst="rect">
            <a:avLst/>
          </a:prstGeom>
          <a:noFill/>
        </p:spPr>
        <p:txBody>
          <a:bodyPr wrap="none" lIns="91440" tIns="45720" rIns="91440" bIns="45720">
            <a:spAutoFit/>
          </a:bodyPr>
          <a:lstStyle/>
          <a:p>
            <a:pPr algn="ctr"/>
            <a:r>
              <a:rPr lang="en-US" sz="5400" b="0" cap="none" spc="0" dirty="0">
                <a:ln w="0"/>
                <a:solidFill>
                  <a:srgbClr val="F09D00"/>
                </a:solidFill>
                <a:effectLst>
                  <a:outerShdw blurRad="38100" dist="19050" dir="2700000" algn="tl" rotWithShape="0">
                    <a:schemeClr val="dk1">
                      <a:alpha val="40000"/>
                    </a:schemeClr>
                  </a:outerShdw>
                </a:effectLst>
              </a:rPr>
              <a:t>Who is more Powerful ?</a:t>
            </a:r>
          </a:p>
        </p:txBody>
      </p:sp>
    </p:spTree>
    <p:extLst>
      <p:ext uri="{BB962C8B-B14F-4D97-AF65-F5344CB8AC3E}">
        <p14:creationId xmlns:p14="http://schemas.microsoft.com/office/powerpoint/2010/main" val="19672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E8510B-8B2A-AFCA-0306-D9E308AEE030}"/>
              </a:ext>
            </a:extLst>
          </p:cNvPr>
          <p:cNvPicPr>
            <a:picLocks noChangeAspect="1"/>
          </p:cNvPicPr>
          <p:nvPr/>
        </p:nvPicPr>
        <p:blipFill>
          <a:blip r:embed="rId3"/>
          <a:stretch>
            <a:fillRect/>
          </a:stretch>
        </p:blipFill>
        <p:spPr>
          <a:xfrm>
            <a:off x="384670" y="1277982"/>
            <a:ext cx="9240594" cy="5259316"/>
          </a:xfrm>
          <a:prstGeom prst="rect">
            <a:avLst/>
          </a:prstGeom>
        </p:spPr>
      </p:pic>
      <p:cxnSp>
        <p:nvCxnSpPr>
          <p:cNvPr id="2" name="Straight Connector 1">
            <a:extLst>
              <a:ext uri="{FF2B5EF4-FFF2-40B4-BE49-F238E27FC236}">
                <a16:creationId xmlns:a16="http://schemas.microsoft.com/office/drawing/2014/main" id="{0477A201-A9D6-EFD5-F7B9-39DDF3F6732B}"/>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logo of a graph&#10;&#10;Description automatically generated">
            <a:extLst>
              <a:ext uri="{FF2B5EF4-FFF2-40B4-BE49-F238E27FC236}">
                <a16:creationId xmlns:a16="http://schemas.microsoft.com/office/drawing/2014/main" id="{0EFD7118-7DB7-6454-A62B-8FDA2EE5C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8" name="Rectangle 7">
            <a:extLst>
              <a:ext uri="{FF2B5EF4-FFF2-40B4-BE49-F238E27FC236}">
                <a16:creationId xmlns:a16="http://schemas.microsoft.com/office/drawing/2014/main" id="{D3A12156-4AED-7B71-3EDD-C150B49B70E2}"/>
              </a:ext>
            </a:extLst>
          </p:cNvPr>
          <p:cNvSpPr/>
          <p:nvPr/>
        </p:nvSpPr>
        <p:spPr>
          <a:xfrm>
            <a:off x="177083" y="208247"/>
            <a:ext cx="3859775"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Dashboards</a:t>
            </a:r>
          </a:p>
        </p:txBody>
      </p:sp>
      <p:pic>
        <p:nvPicPr>
          <p:cNvPr id="4" name="Picture 3" descr="A hand holding a marker&#10;&#10;Description automatically generated">
            <a:extLst>
              <a:ext uri="{FF2B5EF4-FFF2-40B4-BE49-F238E27FC236}">
                <a16:creationId xmlns:a16="http://schemas.microsoft.com/office/drawing/2014/main" id="{D3E1E988-AE4F-2709-5948-2FEE0D8A969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137796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6" dur="2000" fill="hold"/>
                                        <p:tgtEl>
                                          <p:spTgt spid="4"/>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FA27965-2820-0248-5E05-D68790179B34}"/>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Picture 4" descr="A logo of a graph&#10;&#10;Description automatically generated">
            <a:extLst>
              <a:ext uri="{FF2B5EF4-FFF2-40B4-BE49-F238E27FC236}">
                <a16:creationId xmlns:a16="http://schemas.microsoft.com/office/drawing/2014/main" id="{C16ACD50-C418-C0E7-74A5-C9023867F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pic>
        <p:nvPicPr>
          <p:cNvPr id="6" name="Picture 5" descr="A logo of a graph&#10;&#10;Description automatically generated">
            <a:extLst>
              <a:ext uri="{FF2B5EF4-FFF2-40B4-BE49-F238E27FC236}">
                <a16:creationId xmlns:a16="http://schemas.microsoft.com/office/drawing/2014/main" id="{24ED7052-EC37-E259-E2DF-F8830B17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392" y="1585824"/>
            <a:ext cx="1683378" cy="1661032"/>
          </a:xfrm>
          <a:prstGeom prst="rect">
            <a:avLst/>
          </a:prstGeom>
        </p:spPr>
      </p:pic>
      <p:grpSp>
        <p:nvGrpSpPr>
          <p:cNvPr id="12" name="Group 11">
            <a:extLst>
              <a:ext uri="{FF2B5EF4-FFF2-40B4-BE49-F238E27FC236}">
                <a16:creationId xmlns:a16="http://schemas.microsoft.com/office/drawing/2014/main" id="{D6AFE926-D28A-0D6D-95A5-A81B3D615733}"/>
              </a:ext>
            </a:extLst>
          </p:cNvPr>
          <p:cNvGrpSpPr/>
          <p:nvPr/>
        </p:nvGrpSpPr>
        <p:grpSpPr>
          <a:xfrm>
            <a:off x="1346243" y="1270808"/>
            <a:ext cx="2603623" cy="1895339"/>
            <a:chOff x="7274773" y="1613457"/>
            <a:chExt cx="2603623" cy="1895339"/>
          </a:xfrm>
        </p:grpSpPr>
        <p:pic>
          <p:nvPicPr>
            <p:cNvPr id="8" name="Picture 7" descr="A green square with white x on it&#10;&#10;Description automatically generated">
              <a:extLst>
                <a:ext uri="{FF2B5EF4-FFF2-40B4-BE49-F238E27FC236}">
                  <a16:creationId xmlns:a16="http://schemas.microsoft.com/office/drawing/2014/main" id="{E73C9AED-6114-6AED-798D-6A517430F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773" y="1613457"/>
              <a:ext cx="2603623" cy="1735748"/>
            </a:xfrm>
            <a:prstGeom prst="rect">
              <a:avLst/>
            </a:prstGeom>
          </p:spPr>
        </p:pic>
        <p:sp>
          <p:nvSpPr>
            <p:cNvPr id="10" name="TextBox 9">
              <a:extLst>
                <a:ext uri="{FF2B5EF4-FFF2-40B4-BE49-F238E27FC236}">
                  <a16:creationId xmlns:a16="http://schemas.microsoft.com/office/drawing/2014/main" id="{BEA85AE5-459F-07D2-1C4C-5FC4E17CA0F2}"/>
                </a:ext>
              </a:extLst>
            </p:cNvPr>
            <p:cNvSpPr txBox="1"/>
            <p:nvPr/>
          </p:nvSpPr>
          <p:spPr>
            <a:xfrm>
              <a:off x="8333552" y="3170242"/>
              <a:ext cx="749808" cy="338554"/>
            </a:xfrm>
            <a:prstGeom prst="rect">
              <a:avLst/>
            </a:prstGeom>
            <a:noFill/>
          </p:spPr>
          <p:txBody>
            <a:bodyPr wrap="square">
              <a:spAutoFit/>
            </a:bodyPr>
            <a:lstStyle/>
            <a:p>
              <a:pPr algn="just"/>
              <a:r>
                <a:rPr lang="en-US" sz="1600" b="1" i="1" dirty="0">
                  <a:latin typeface="Garamond" panose="02020404030301010803" pitchFamily="18" charset="0"/>
                  <a:cs typeface="Times New Roman" panose="02020603050405020304" pitchFamily="18" charset="0"/>
                </a:rPr>
                <a:t>Excel</a:t>
              </a:r>
              <a:endParaRPr lang="en-IN" sz="1600" i="1" dirty="0">
                <a:latin typeface="Garamond" panose="02020404030301010803" pitchFamily="18" charset="0"/>
                <a:cs typeface="Times New Roman" panose="02020603050405020304" pitchFamily="18" charset="0"/>
              </a:endParaRPr>
            </a:p>
          </p:txBody>
        </p:sp>
      </p:grpSp>
      <p:pic>
        <p:nvPicPr>
          <p:cNvPr id="14" name="Picture 13" descr="A screen shot of a screen with a red and yellow lightning bolt&#10;&#10;Description automatically generated">
            <a:extLst>
              <a:ext uri="{FF2B5EF4-FFF2-40B4-BE49-F238E27FC236}">
                <a16:creationId xmlns:a16="http://schemas.microsoft.com/office/drawing/2014/main" id="{DF5B7185-8255-BE17-C001-8A8C6601CC5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18193" y="1511167"/>
            <a:ext cx="2427548" cy="4645268"/>
          </a:xfrm>
          <a:prstGeom prst="rect">
            <a:avLst/>
          </a:prstGeom>
        </p:spPr>
      </p:pic>
      <p:grpSp>
        <p:nvGrpSpPr>
          <p:cNvPr id="15" name="Group 14">
            <a:extLst>
              <a:ext uri="{FF2B5EF4-FFF2-40B4-BE49-F238E27FC236}">
                <a16:creationId xmlns:a16="http://schemas.microsoft.com/office/drawing/2014/main" id="{6ABE22BC-A900-F40F-0D4F-C313BB1211B5}"/>
              </a:ext>
            </a:extLst>
          </p:cNvPr>
          <p:cNvGrpSpPr/>
          <p:nvPr/>
        </p:nvGrpSpPr>
        <p:grpSpPr>
          <a:xfrm>
            <a:off x="1512273" y="3309961"/>
            <a:ext cx="8140823" cy="2368463"/>
            <a:chOff x="1512273" y="3309961"/>
            <a:chExt cx="8140823" cy="2368463"/>
          </a:xfrm>
        </p:grpSpPr>
        <p:sp>
          <p:nvSpPr>
            <p:cNvPr id="2" name="Rectangle 1">
              <a:extLst>
                <a:ext uri="{FF2B5EF4-FFF2-40B4-BE49-F238E27FC236}">
                  <a16:creationId xmlns:a16="http://schemas.microsoft.com/office/drawing/2014/main" id="{DC62FFBD-144B-E016-1593-190C12BE6BDD}"/>
                </a:ext>
              </a:extLst>
            </p:cNvPr>
            <p:cNvSpPr/>
            <p:nvPr/>
          </p:nvSpPr>
          <p:spPr>
            <a:xfrm>
              <a:off x="7381534" y="3372085"/>
              <a:ext cx="2271562" cy="478120"/>
            </a:xfrm>
            <a:prstGeom prst="rect">
              <a:avLst/>
            </a:prstGeom>
            <a:solidFill>
              <a:srgbClr val="F09D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latin typeface="Garamond" panose="02020404030301010803" pitchFamily="18" charset="0"/>
                </a:rPr>
                <a:t>Data Size</a:t>
              </a:r>
              <a:endParaRPr lang="en-IN" sz="3200" b="1" dirty="0">
                <a:latin typeface="Garamond" panose="02020404030301010803" pitchFamily="18" charset="0"/>
              </a:endParaRPr>
            </a:p>
          </p:txBody>
        </p:sp>
        <p:sp>
          <p:nvSpPr>
            <p:cNvPr id="3" name="Rectangle 2">
              <a:extLst>
                <a:ext uri="{FF2B5EF4-FFF2-40B4-BE49-F238E27FC236}">
                  <a16:creationId xmlns:a16="http://schemas.microsoft.com/office/drawing/2014/main" id="{05228B6B-B7BD-7D24-5B5E-F882F78055B1}"/>
                </a:ext>
              </a:extLst>
            </p:cNvPr>
            <p:cNvSpPr/>
            <p:nvPr/>
          </p:nvSpPr>
          <p:spPr>
            <a:xfrm>
              <a:off x="7381534" y="3977105"/>
              <a:ext cx="2271562" cy="478120"/>
            </a:xfrm>
            <a:prstGeom prst="rect">
              <a:avLst/>
            </a:prstGeom>
            <a:solidFill>
              <a:srgbClr val="F09D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latin typeface="Garamond" panose="02020404030301010803" pitchFamily="18" charset="0"/>
                </a:rPr>
                <a:t>Cloud Base</a:t>
              </a:r>
              <a:endParaRPr lang="en-IN" sz="3200" b="1" dirty="0">
                <a:latin typeface="Garamond" panose="02020404030301010803" pitchFamily="18" charset="0"/>
              </a:endParaRPr>
            </a:p>
          </p:txBody>
        </p:sp>
        <p:sp>
          <p:nvSpPr>
            <p:cNvPr id="7" name="Rectangle 6">
              <a:extLst>
                <a:ext uri="{FF2B5EF4-FFF2-40B4-BE49-F238E27FC236}">
                  <a16:creationId xmlns:a16="http://schemas.microsoft.com/office/drawing/2014/main" id="{5FB74D0B-1ADA-D8EE-514C-3814EEB3567E}"/>
                </a:ext>
              </a:extLst>
            </p:cNvPr>
            <p:cNvSpPr/>
            <p:nvPr/>
          </p:nvSpPr>
          <p:spPr>
            <a:xfrm>
              <a:off x="7381534" y="4582125"/>
              <a:ext cx="2271562" cy="478120"/>
            </a:xfrm>
            <a:prstGeom prst="rect">
              <a:avLst/>
            </a:prstGeom>
            <a:solidFill>
              <a:srgbClr val="F09D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latin typeface="Garamond" panose="02020404030301010803" pitchFamily="18" charset="0"/>
                </a:rPr>
                <a:t>Visualizations</a:t>
              </a:r>
              <a:endParaRPr lang="en-IN" sz="2400" b="1" dirty="0">
                <a:latin typeface="Garamond" panose="02020404030301010803" pitchFamily="18" charset="0"/>
              </a:endParaRPr>
            </a:p>
          </p:txBody>
        </p:sp>
        <p:sp>
          <p:nvSpPr>
            <p:cNvPr id="9" name="Rectangle 8">
              <a:extLst>
                <a:ext uri="{FF2B5EF4-FFF2-40B4-BE49-F238E27FC236}">
                  <a16:creationId xmlns:a16="http://schemas.microsoft.com/office/drawing/2014/main" id="{1CDE2A05-DC54-56F2-D6CB-ACAFB2A199E6}"/>
                </a:ext>
              </a:extLst>
            </p:cNvPr>
            <p:cNvSpPr/>
            <p:nvPr/>
          </p:nvSpPr>
          <p:spPr>
            <a:xfrm>
              <a:off x="7381534" y="5200304"/>
              <a:ext cx="2271562" cy="478120"/>
            </a:xfrm>
            <a:prstGeom prst="rect">
              <a:avLst/>
            </a:prstGeom>
            <a:solidFill>
              <a:srgbClr val="F09D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latin typeface="Garamond" panose="02020404030301010803" pitchFamily="18" charset="0"/>
                </a:rPr>
                <a:t>More Security</a:t>
              </a:r>
              <a:endParaRPr lang="en-IN" sz="2400" b="1" dirty="0">
                <a:latin typeface="Garamond" panose="02020404030301010803" pitchFamily="18" charset="0"/>
              </a:endParaRPr>
            </a:p>
          </p:txBody>
        </p:sp>
        <p:sp>
          <p:nvSpPr>
            <p:cNvPr id="11" name="Rectangle 10">
              <a:extLst>
                <a:ext uri="{FF2B5EF4-FFF2-40B4-BE49-F238E27FC236}">
                  <a16:creationId xmlns:a16="http://schemas.microsoft.com/office/drawing/2014/main" id="{C87299B0-88F6-FB1D-6A40-E1BB78F9FACC}"/>
                </a:ext>
              </a:extLst>
            </p:cNvPr>
            <p:cNvSpPr/>
            <p:nvPr/>
          </p:nvSpPr>
          <p:spPr>
            <a:xfrm>
              <a:off x="1512273" y="3309961"/>
              <a:ext cx="2271562" cy="478120"/>
            </a:xfrm>
            <a:prstGeom prst="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latin typeface="Garamond" panose="02020404030301010803" pitchFamily="18" charset="0"/>
                </a:rPr>
                <a:t>Easy to Learn</a:t>
              </a:r>
              <a:endParaRPr lang="en-IN" sz="2400" b="1" dirty="0">
                <a:latin typeface="Garamond" panose="02020404030301010803" pitchFamily="18" charset="0"/>
              </a:endParaRPr>
            </a:p>
          </p:txBody>
        </p:sp>
        <p:sp>
          <p:nvSpPr>
            <p:cNvPr id="13" name="Rectangle 12">
              <a:extLst>
                <a:ext uri="{FF2B5EF4-FFF2-40B4-BE49-F238E27FC236}">
                  <a16:creationId xmlns:a16="http://schemas.microsoft.com/office/drawing/2014/main" id="{79130347-3EF7-856B-ED65-19815063D8E0}"/>
                </a:ext>
              </a:extLst>
            </p:cNvPr>
            <p:cNvSpPr/>
            <p:nvPr/>
          </p:nvSpPr>
          <p:spPr>
            <a:xfrm>
              <a:off x="1512273" y="3926727"/>
              <a:ext cx="2271562" cy="478120"/>
            </a:xfrm>
            <a:prstGeom prst="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latin typeface="Garamond" panose="02020404030301010803" pitchFamily="18" charset="0"/>
                </a:rPr>
                <a:t>Cost Effective</a:t>
              </a:r>
              <a:endParaRPr lang="en-IN" sz="2400" b="1" dirty="0">
                <a:latin typeface="Garamond" panose="02020404030301010803" pitchFamily="18" charset="0"/>
              </a:endParaRPr>
            </a:p>
          </p:txBody>
        </p:sp>
      </p:grpSp>
      <p:pic>
        <p:nvPicPr>
          <p:cNvPr id="17" name="Picture 16" descr="A hand holding a marker&#10;&#10;Description automatically generated">
            <a:extLst>
              <a:ext uri="{FF2B5EF4-FFF2-40B4-BE49-F238E27FC236}">
                <a16:creationId xmlns:a16="http://schemas.microsoft.com/office/drawing/2014/main" id="{A8CDCC5F-DA00-D1A7-8FA0-FB9493CEFBF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3988" y="1707154"/>
            <a:ext cx="1456570" cy="967403"/>
          </a:xfrm>
          <a:prstGeom prst="rect">
            <a:avLst/>
          </a:prstGeom>
        </p:spPr>
      </p:pic>
      <p:sp>
        <p:nvSpPr>
          <p:cNvPr id="19" name="Rectangle 18">
            <a:extLst>
              <a:ext uri="{FF2B5EF4-FFF2-40B4-BE49-F238E27FC236}">
                <a16:creationId xmlns:a16="http://schemas.microsoft.com/office/drawing/2014/main" id="{3EAEB4E4-39CA-0897-994C-22A07B95A82A}"/>
              </a:ext>
            </a:extLst>
          </p:cNvPr>
          <p:cNvSpPr/>
          <p:nvPr/>
        </p:nvSpPr>
        <p:spPr>
          <a:xfrm>
            <a:off x="332871" y="148036"/>
            <a:ext cx="7149521" cy="923330"/>
          </a:xfrm>
          <a:prstGeom prst="rect">
            <a:avLst/>
          </a:prstGeom>
          <a:noFill/>
        </p:spPr>
        <p:txBody>
          <a:bodyPr wrap="none" lIns="91440" tIns="45720" rIns="91440" bIns="45720">
            <a:spAutoFit/>
          </a:bodyPr>
          <a:lstStyle/>
          <a:p>
            <a:pPr algn="ctr"/>
            <a:r>
              <a:rPr lang="en-US" sz="5400" b="0" cap="none" spc="0" dirty="0">
                <a:ln w="0"/>
                <a:solidFill>
                  <a:srgbClr val="F09D00"/>
                </a:solidFill>
                <a:effectLst>
                  <a:outerShdw blurRad="38100" dist="19050" dir="2700000" algn="tl" rotWithShape="0">
                    <a:schemeClr val="dk1">
                      <a:alpha val="40000"/>
                    </a:schemeClr>
                  </a:outerShdw>
                </a:effectLst>
              </a:rPr>
              <a:t>Who is more Powerful ?</a:t>
            </a:r>
          </a:p>
        </p:txBody>
      </p:sp>
    </p:spTree>
    <p:extLst>
      <p:ext uri="{BB962C8B-B14F-4D97-AF65-F5344CB8AC3E}">
        <p14:creationId xmlns:p14="http://schemas.microsoft.com/office/powerpoint/2010/main" val="26042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graph&#10;&#10;Description automatically generated">
            <a:extLst>
              <a:ext uri="{FF2B5EF4-FFF2-40B4-BE49-F238E27FC236}">
                <a16:creationId xmlns:a16="http://schemas.microsoft.com/office/drawing/2014/main" id="{9EF879EE-3EBC-1779-ABCE-710EB0B3C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6" name="Rectangle 5">
            <a:extLst>
              <a:ext uri="{FF2B5EF4-FFF2-40B4-BE49-F238E27FC236}">
                <a16:creationId xmlns:a16="http://schemas.microsoft.com/office/drawing/2014/main" id="{72159631-D893-DA0D-FC7E-31E81476D7AB}"/>
              </a:ext>
            </a:extLst>
          </p:cNvPr>
          <p:cNvSpPr/>
          <p:nvPr/>
        </p:nvSpPr>
        <p:spPr>
          <a:xfrm>
            <a:off x="354264" y="148036"/>
            <a:ext cx="6829369" cy="923330"/>
          </a:xfrm>
          <a:prstGeom prst="rect">
            <a:avLst/>
          </a:prstGeom>
          <a:noFill/>
        </p:spPr>
        <p:txBody>
          <a:bodyPr wrap="none" lIns="91440" tIns="45720" rIns="91440" bIns="45720">
            <a:spAutoFit/>
          </a:bodyPr>
          <a:lstStyle/>
          <a:p>
            <a:pPr algn="ctr"/>
            <a:r>
              <a:rPr lang="en-US" sz="5400" b="0" cap="none" spc="0" dirty="0">
                <a:ln w="0"/>
                <a:solidFill>
                  <a:srgbClr val="EF9D00"/>
                </a:solidFill>
                <a:effectLst>
                  <a:outerShdw blurRad="38100" dist="19050" dir="2700000" algn="tl" rotWithShape="0">
                    <a:schemeClr val="dk1">
                      <a:alpha val="40000"/>
                    </a:schemeClr>
                  </a:outerShdw>
                </a:effectLst>
              </a:rPr>
              <a:t>Downloading Power BI</a:t>
            </a:r>
          </a:p>
        </p:txBody>
      </p:sp>
      <p:grpSp>
        <p:nvGrpSpPr>
          <p:cNvPr id="10" name="Group 9">
            <a:extLst>
              <a:ext uri="{FF2B5EF4-FFF2-40B4-BE49-F238E27FC236}">
                <a16:creationId xmlns:a16="http://schemas.microsoft.com/office/drawing/2014/main" id="{2B0A29F5-01B8-BDBB-B758-8570AA804FEC}"/>
              </a:ext>
            </a:extLst>
          </p:cNvPr>
          <p:cNvGrpSpPr/>
          <p:nvPr/>
        </p:nvGrpSpPr>
        <p:grpSpPr>
          <a:xfrm>
            <a:off x="292608" y="1179576"/>
            <a:ext cx="11393424" cy="4799452"/>
            <a:chOff x="292608" y="1179576"/>
            <a:chExt cx="11393424" cy="4799452"/>
          </a:xfrm>
        </p:grpSpPr>
        <p:cxnSp>
          <p:nvCxnSpPr>
            <p:cNvPr id="4" name="Straight Connector 3">
              <a:extLst>
                <a:ext uri="{FF2B5EF4-FFF2-40B4-BE49-F238E27FC236}">
                  <a16:creationId xmlns:a16="http://schemas.microsoft.com/office/drawing/2014/main" id="{6D5C5EBF-69A5-A6C6-6A56-C99E8A789209}"/>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258BB16-3C08-0BC2-5F59-564A09056E46}"/>
                </a:ext>
              </a:extLst>
            </p:cNvPr>
            <p:cNvSpPr txBox="1"/>
            <p:nvPr/>
          </p:nvSpPr>
          <p:spPr>
            <a:xfrm>
              <a:off x="427920" y="2178283"/>
              <a:ext cx="6094476" cy="369332"/>
            </a:xfrm>
            <a:prstGeom prst="rect">
              <a:avLst/>
            </a:prstGeom>
            <a:noFill/>
          </p:spPr>
          <p:txBody>
            <a:bodyPr wrap="square">
              <a:spAutoFit/>
            </a:bodyPr>
            <a:lstStyle/>
            <a:p>
              <a:r>
                <a:rPr lang="en-IN" dirty="0">
                  <a:hlinkClick r:id="rId3"/>
                </a:rPr>
                <a:t>https://powerbi.microsoft.com/en-us/downloads/</a:t>
              </a:r>
              <a:endParaRPr lang="en-IN" dirty="0"/>
            </a:p>
          </p:txBody>
        </p:sp>
        <p:pic>
          <p:nvPicPr>
            <p:cNvPr id="8" name="Picture 7">
              <a:extLst>
                <a:ext uri="{FF2B5EF4-FFF2-40B4-BE49-F238E27FC236}">
                  <a16:creationId xmlns:a16="http://schemas.microsoft.com/office/drawing/2014/main" id="{8315C5AF-E469-AC1E-6BA1-8CA8C3E6647C}"/>
                </a:ext>
              </a:extLst>
            </p:cNvPr>
            <p:cNvPicPr>
              <a:picLocks noChangeAspect="1"/>
            </p:cNvPicPr>
            <p:nvPr/>
          </p:nvPicPr>
          <p:blipFill>
            <a:blip r:embed="rId4"/>
            <a:stretch>
              <a:fillRect/>
            </a:stretch>
          </p:blipFill>
          <p:spPr>
            <a:xfrm>
              <a:off x="809095" y="2790941"/>
              <a:ext cx="3239002" cy="3188087"/>
            </a:xfrm>
            <a:prstGeom prst="rect">
              <a:avLst/>
            </a:prstGeom>
          </p:spPr>
        </p:pic>
        <p:pic>
          <p:nvPicPr>
            <p:cNvPr id="9" name="Picture 8">
              <a:extLst>
                <a:ext uri="{FF2B5EF4-FFF2-40B4-BE49-F238E27FC236}">
                  <a16:creationId xmlns:a16="http://schemas.microsoft.com/office/drawing/2014/main" id="{EA080AEA-2D43-9CDB-A388-813DA4C0807C}"/>
                </a:ext>
              </a:extLst>
            </p:cNvPr>
            <p:cNvPicPr>
              <a:picLocks noChangeAspect="1"/>
            </p:cNvPicPr>
            <p:nvPr/>
          </p:nvPicPr>
          <p:blipFill>
            <a:blip r:embed="rId5"/>
            <a:stretch>
              <a:fillRect/>
            </a:stretch>
          </p:blipFill>
          <p:spPr>
            <a:xfrm>
              <a:off x="4796445" y="3546321"/>
              <a:ext cx="6586460" cy="1830654"/>
            </a:xfrm>
            <a:prstGeom prst="rect">
              <a:avLst/>
            </a:prstGeom>
          </p:spPr>
        </p:pic>
      </p:grpSp>
      <p:pic>
        <p:nvPicPr>
          <p:cNvPr id="12" name="Picture 11" descr="A hand holding a marker&#10;&#10;Description automatically generated">
            <a:extLst>
              <a:ext uri="{FF2B5EF4-FFF2-40B4-BE49-F238E27FC236}">
                <a16:creationId xmlns:a16="http://schemas.microsoft.com/office/drawing/2014/main" id="{CDEF58C1-7030-D3F1-D395-E21A9345F74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578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par>
                                <p:cTn id="8" presetID="0" presetClass="path" presetSubtype="0" fill="hold" nodeType="withEffect">
                                  <p:stCondLst>
                                    <p:cond delay="0"/>
                                  </p:stCondLst>
                                  <p:childTnLst>
                                    <p:animMotion origin="layout" path="M 0.02903 -0.02476 L 0.02903 -0.02476 C 0.05013 -0.0206 0.025 -0.02523 0.07331 -0.02199 L 0.18307 -0.01365 C 0.1944 -0.01273 0.20573 -0.01273 0.21693 -0.01226 L 0.26042 -0.00925 L 0.31888 -0.01504 L 0.34245 -0.01782 C 0.35091 -0.01851 0.35937 -0.01875 0.36771 -0.01921 C 0.37409 -0.02338 0.38021 -0.02893 0.38672 -0.03171 C 0.40716 -0.04097 0.41797 -0.03981 0.43802 -0.04444 C 0.44935 -0.04722 0.46042 -0.05231 0.472 -0.05277 C 0.50755 -0.05439 0.54297 -0.05463 0.57851 -0.05555 C 0.60299 -0.05416 0.6276 -0.05463 0.65195 -0.05138 C 0.65325 -0.05138 0.65377 -0.04791 0.6543 -0.04583 C 0.65547 -0.04143 0.65586 -0.03657 0.65677 -0.03171 C 0.65651 -0.02476 0.65729 -0.01736 0.65586 -0.01064 C 0.6543 -0.00277 0.64023 0.00278 0.63932 0.00325 C 0.63307 0.00672 0.62695 0.01135 0.62044 0.0132 C 0.61732 0.01389 0.55742 0.01875 0.55729 0.01875 C 0.49948 0.02477 0.52318 0.025 0.43724 0.04537 C 0.38607 0.05741 0.44544 0.04399 0.37331 0.05811 C 0.3651 0.0595 0.35703 0.0625 0.34883 0.06366 C 0.2944 0.07153 0.25456 0.07107 0.19648 0.072 L 0.03776 0.07338 C 0.0194 0.08588 0.02617 0.07894 0.0164 0.09028 C 0.01536 0.09306 0.0138 0.09537 0.01328 0.09862 C 0.0125 0.10417 0.01198 0.10996 0.0125 0.11551 C 0.01289 0.11922 0.01445 0.12223 0.01562 0.12547 C 0.02148 0.14028 0.02096 0.13866 0.03073 0.14792 C 0.03528 0.15232 0.03958 0.15996 0.04492 0.16042 L 0.05755 0.16181 C 0.0612 0.1632 0.06484 0.16505 0.06862 0.16598 C 0.12044 0.17917 0.15508 0.17385 0.21693 0.17454 L 0.51458 0.17593 C 0.55781 0.17825 0.60104 0.17755 0.64414 0.18287 C 0.65091 0.1838 0.6638 0.19422 0.6638 0.19422 C 0.66458 0.19607 0.66562 0.19769 0.66614 0.19977 C 0.66836 0.20718 0.6681 0.21366 0.66849 0.22223 C 0.66823 0.22686 0.66836 0.23172 0.66771 0.23635 C 0.66693 0.24237 0.66198 0.25764 0.65989 0.26019 C 0.63515 0.28936 0.62747 0.29537 0.60143 0.30371 C 0.57552 0.31181 0.54935 0.31852 0.52331 0.32616 L 0.47982 0.33866 C 0.47044 0.34144 0.46094 0.34514 0.45143 0.34723 C 0.38047 0.36181 0.41107 0.35695 0.35989 0.36389 C 0.27682 0.38774 0.40846 0.35209 0.30143 0.37246 C 0.27812 0.37686 0.25534 0.38889 0.23203 0.39051 L 0.16172 0.3963 C 0.15859 0.39653 0.15547 0.39723 0.15221 0.39769 C 0.12851 0.4088 0.14505 0.40278 0.10403 0.40602 L 0.07252 0.4088 L 0.06536 0.41019 C 0.06224 0.41088 0.05911 0.41112 0.05599 0.41158 C 0.0543 0.41204 0.05273 0.4125 0.05117 0.41297 C 0.04792 0.42454 0.04752 0.42176 0.05833 0.43704 C 0.06914 0.45209 0.0793 0.45348 0.0931 0.45371 L 0.37096 0.45811 L 0.54622 0.4551 C 0.59427 0.45394 0.58346 0.4632 0.60534 0.44815 C 0.60677 0.44723 0.60807 0.4463 0.60937 0.44537 L 0.60781 0.43704 " pathEditMode="relative" ptsTypes="AAAAAAAAAAAAAAAAAAAAAAAAAAAAAAAAAAAAAAAAAAAAAAAAAAAAAAAAAAAAAA">
                                      <p:cBhvr>
                                        <p:cTn id="9"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9F11654-2DD5-BF56-6E50-73363DE725C9}"/>
              </a:ext>
            </a:extLst>
          </p:cNvPr>
          <p:cNvGrpSpPr/>
          <p:nvPr/>
        </p:nvGrpSpPr>
        <p:grpSpPr>
          <a:xfrm>
            <a:off x="569214" y="2156485"/>
            <a:ext cx="4505972" cy="4129633"/>
            <a:chOff x="569214" y="2156485"/>
            <a:chExt cx="4505972" cy="4129633"/>
          </a:xfrm>
        </p:grpSpPr>
        <p:pic>
          <p:nvPicPr>
            <p:cNvPr id="5" name="Picture 4">
              <a:extLst>
                <a:ext uri="{FF2B5EF4-FFF2-40B4-BE49-F238E27FC236}">
                  <a16:creationId xmlns:a16="http://schemas.microsoft.com/office/drawing/2014/main" id="{10146FD6-B64F-3C53-D01C-DCD9BCCEC260}"/>
                </a:ext>
              </a:extLst>
            </p:cNvPr>
            <p:cNvPicPr>
              <a:picLocks noChangeAspect="1"/>
            </p:cNvPicPr>
            <p:nvPr/>
          </p:nvPicPr>
          <p:blipFill>
            <a:blip r:embed="rId2"/>
            <a:stretch>
              <a:fillRect/>
            </a:stretch>
          </p:blipFill>
          <p:spPr>
            <a:xfrm>
              <a:off x="569214" y="2571643"/>
              <a:ext cx="4505972" cy="3370369"/>
            </a:xfrm>
            <a:prstGeom prst="rect">
              <a:avLst/>
            </a:prstGeom>
          </p:spPr>
        </p:pic>
        <p:sp>
          <p:nvSpPr>
            <p:cNvPr id="6" name="TextBox 5">
              <a:extLst>
                <a:ext uri="{FF2B5EF4-FFF2-40B4-BE49-F238E27FC236}">
                  <a16:creationId xmlns:a16="http://schemas.microsoft.com/office/drawing/2014/main" id="{FB8F873A-6702-5C1E-B7F7-126BC8C052EC}"/>
                </a:ext>
              </a:extLst>
            </p:cNvPr>
            <p:cNvSpPr txBox="1"/>
            <p:nvPr/>
          </p:nvSpPr>
          <p:spPr>
            <a:xfrm>
              <a:off x="569214" y="5943022"/>
              <a:ext cx="1232154" cy="343096"/>
            </a:xfrm>
            <a:prstGeom prst="rect">
              <a:avLst/>
            </a:prstGeom>
            <a:noFill/>
          </p:spPr>
          <p:txBody>
            <a:bodyPr wrap="square">
              <a:spAutoFit/>
            </a:bodyPr>
            <a:lstStyle/>
            <a:p>
              <a:pPr algn="just"/>
              <a:r>
                <a:rPr lang="en-US" sz="1600" b="1" i="1" dirty="0">
                  <a:effectLst/>
                  <a:latin typeface="Garamond" panose="02020404030301010803" pitchFamily="18" charset="0"/>
                  <a:cs typeface="Times New Roman" panose="02020603050405020304" pitchFamily="18" charset="0"/>
                </a:rPr>
                <a:t>Select all</a:t>
              </a:r>
              <a:endParaRPr lang="en-IN" sz="1600" i="1" dirty="0">
                <a:latin typeface="Garamond" panose="02020404030301010803"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5887B37-B432-98C4-FBDE-AC388EBE8590}"/>
                </a:ext>
              </a:extLst>
            </p:cNvPr>
            <p:cNvSpPr txBox="1"/>
            <p:nvPr/>
          </p:nvSpPr>
          <p:spPr>
            <a:xfrm>
              <a:off x="687820" y="2156485"/>
              <a:ext cx="2826258" cy="343096"/>
            </a:xfrm>
            <a:prstGeom prst="rect">
              <a:avLst/>
            </a:prstGeom>
            <a:noFill/>
          </p:spPr>
          <p:txBody>
            <a:bodyPr wrap="square">
              <a:spAutoFit/>
            </a:bodyPr>
            <a:lstStyle/>
            <a:p>
              <a:pPr algn="just"/>
              <a:r>
                <a:rPr lang="en-US" sz="1600" b="1" i="1" dirty="0">
                  <a:effectLst/>
                  <a:latin typeface="Garamond" panose="02020404030301010803" pitchFamily="18" charset="0"/>
                  <a:cs typeface="Times New Roman" panose="02020603050405020304" pitchFamily="18" charset="0"/>
                </a:rPr>
                <a:t>Global </a:t>
              </a:r>
              <a:r>
                <a:rPr lang="en-US" sz="1600" b="1" i="1" dirty="0">
                  <a:effectLst/>
                  <a:latin typeface="Garamond" panose="02020404030301010803" pitchFamily="18" charset="0"/>
                  <a:cs typeface="Times New Roman" panose="02020603050405020304" pitchFamily="18" charset="0"/>
                  <a:sym typeface="Wingdings" panose="05000000000000000000" pitchFamily="2" charset="2"/>
                </a:rPr>
                <a:t> Preview features</a:t>
              </a:r>
              <a:endParaRPr lang="en-IN" sz="1600" i="1" dirty="0">
                <a:latin typeface="Garamond" panose="02020404030301010803" pitchFamily="18" charset="0"/>
                <a:cs typeface="Times New Roman" panose="02020603050405020304" pitchFamily="18" charset="0"/>
              </a:endParaRPr>
            </a:p>
          </p:txBody>
        </p:sp>
      </p:grpSp>
      <p:cxnSp>
        <p:nvCxnSpPr>
          <p:cNvPr id="11" name="Straight Connector 10">
            <a:extLst>
              <a:ext uri="{FF2B5EF4-FFF2-40B4-BE49-F238E27FC236}">
                <a16:creationId xmlns:a16="http://schemas.microsoft.com/office/drawing/2014/main" id="{97ACA21A-6699-84EF-19F7-7B75C07DE38D}"/>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12" name="Picture 11" descr="A logo of a graph&#10;&#10;Description automatically generated">
            <a:extLst>
              <a:ext uri="{FF2B5EF4-FFF2-40B4-BE49-F238E27FC236}">
                <a16:creationId xmlns:a16="http://schemas.microsoft.com/office/drawing/2014/main" id="{B2AC715B-DA0D-C606-7202-61AE4FAB8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13" name="Rectangle 12">
            <a:extLst>
              <a:ext uri="{FF2B5EF4-FFF2-40B4-BE49-F238E27FC236}">
                <a16:creationId xmlns:a16="http://schemas.microsoft.com/office/drawing/2014/main" id="{940E3458-25E5-A8BC-519A-F4C103893513}"/>
              </a:ext>
            </a:extLst>
          </p:cNvPr>
          <p:cNvSpPr/>
          <p:nvPr/>
        </p:nvSpPr>
        <p:spPr>
          <a:xfrm>
            <a:off x="292607" y="148036"/>
            <a:ext cx="8880269" cy="923330"/>
          </a:xfrm>
          <a:prstGeom prst="rect">
            <a:avLst/>
          </a:prstGeom>
          <a:noFill/>
        </p:spPr>
        <p:txBody>
          <a:bodyPr wrap="square" lIns="91440" tIns="45720" rIns="91440" bIns="45720">
            <a:spAutoFit/>
          </a:bodyPr>
          <a:lstStyle/>
          <a:p>
            <a:pPr algn="ctr"/>
            <a:r>
              <a:rPr lang="en-US" sz="5400" b="0" cap="none" spc="0" dirty="0">
                <a:ln w="0"/>
                <a:solidFill>
                  <a:srgbClr val="F09D00"/>
                </a:solidFill>
                <a:effectLst>
                  <a:outerShdw blurRad="38100" dist="19050" dir="2700000" algn="tl" rotWithShape="0">
                    <a:schemeClr val="dk1">
                      <a:alpha val="40000"/>
                    </a:schemeClr>
                  </a:outerShdw>
                </a:effectLst>
              </a:rPr>
              <a:t>Two Setting after opening BI</a:t>
            </a:r>
          </a:p>
        </p:txBody>
      </p:sp>
      <p:pic>
        <p:nvPicPr>
          <p:cNvPr id="16" name="Picture 15" descr="A hand holding a marker&#10;&#10;Description automatically generated">
            <a:extLst>
              <a:ext uri="{FF2B5EF4-FFF2-40B4-BE49-F238E27FC236}">
                <a16:creationId xmlns:a16="http://schemas.microsoft.com/office/drawing/2014/main" id="{0F5DF324-8F3C-11B8-CFA1-D4D25C56C72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3988" y="1707154"/>
            <a:ext cx="1456570" cy="967403"/>
          </a:xfrm>
          <a:prstGeom prst="rect">
            <a:avLst/>
          </a:prstGeom>
        </p:spPr>
      </p:pic>
    </p:spTree>
    <p:extLst>
      <p:ext uri="{BB962C8B-B14F-4D97-AF65-F5344CB8AC3E}">
        <p14:creationId xmlns:p14="http://schemas.microsoft.com/office/powerpoint/2010/main" val="39409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par>
                                <p:cTn id="8" presetID="0" presetClass="path" presetSubtype="0" fill="hold" nodeType="withEffect">
                                  <p:stCondLst>
                                    <p:cond delay="0"/>
                                  </p:stCondLst>
                                  <p:childTnLst>
                                    <p:animMotion origin="layout" path="M -0.09636 -0.01342 L -0.09636 -0.01342 C -0.04701 -0.0074 -0.0974 -0.01203 -0.05534 -0.01203 L 0.1862 -0.01064 C 0.19596 -0.00185 0.21732 -0.00324 0.21536 0.01598 C 0.21484 0.02107 0.21627 0.02848 0.2138 0.03149 C 0.20742 0.03936 0.19935 0.04237 0.19167 0.04537 C 0.16979 0.0544 0.14752 0.06088 0.12539 0.06783 C 0.11289 0.07176 0.10013 0.07408 0.0875 0.07778 C 0.04453 0.08982 0.0888 0.07987 0.04167 0.09167 C 0.03333 0.09375 0.02487 0.09514 0.0164 0.09723 C 0.0138 0.09792 0.0112 0.09954 0.00859 0.10024 C 0.00169 0.10139 -0.00508 0.10209 -0.01198 0.10301 C -0.02656 0.10834 -0.02656 0.10764 -0.04037 0.11551 C -0.04141 0.11621 -0.05235 0.12315 -0.05456 0.12547 C -0.0569 0.12778 -0.05873 0.13125 -0.06094 0.1338 C -0.06445 0.13797 -0.06836 0.14098 -0.07201 0.14514 C -0.08203 0.15625 -0.08034 0.1544 -0.08698 0.16621 C -0.08802 0.172 -0.09102 0.18473 -0.09011 0.19144 C -0.08932 0.19792 -0.08763 0.20417 -0.08542 0.20973 C -0.08425 0.21204 -0.08229 0.21297 -0.0806 0.21389 C -0.07409 0.21713 -0.06745 0.21968 -0.06094 0.22223 C -0.05222 0.2257 -0.04362 0.2294 -0.0349 0.23218 C 0.01263 0.247 -0.00938 0.23912 0.03932 0.24468 C 0.125 0.2544 0.05417 0.25024 0.12305 0.25325 C 0.16784 0.26852 0.15872 0.26667 0.20273 0.27709 C 0.2056 0.27778 0.20859 0.27801 0.21146 0.27848 L 0.23828 0.28125 L 0.26276 0.2882 C 0.26562 0.28912 0.27148 0.29098 0.27148 0.29098 C 0.27786 0.29561 0.27851 0.29561 0.28646 0.3051 C 0.28763 0.30649 0.28867 0.30857 0.28958 0.31065 C 0.2914 0.31505 0.29271 0.32014 0.2944 0.32477 C 0.29349 0.33218 0.29427 0.34075 0.29193 0.34723 C 0.28971 0.35371 0.28528 0.35695 0.28164 0.36112 C 0.2737 0.37084 0.26627 0.38311 0.25729 0.38936 C 0.23502 0.40463 0.21198 0.41783 0.18854 0.4257 C 0.17487 0.43033 0.1612 0.43588 0.14752 0.43982 C 0.12109 0.44746 0.11823 0.44723 0.09857 0.44954 C 0.09193 0.45186 0.08542 0.45463 0.07877 0.45672 C 0.05286 0.46412 0.04596 0.45926 0.01406 0.47338 C 0.00911 0.4757 -0.01276 0.48519 -0.01901 0.48889 C -0.02761 0.49399 -0.03633 0.49862 -0.04427 0.50579 C -0.05261 0.5132 -0.04844 0.50996 -0.0569 0.51551 C -0.0582 0.51737 -0.05951 0.51945 -0.06094 0.5213 C -0.06237 0.52315 -0.06419 0.52454 -0.06563 0.52686 C -0.07083 0.5345 -0.07136 0.53704 -0.07513 0.54653 C -0.07669 0.56042 -0.07748 0.56436 -0.07435 0.58426 C -0.0737 0.5882 -0.07123 0.59028 -0.06953 0.59283 C -0.05065 0.62107 -0.05573 0.60741 -0.01901 0.62639 C 0.03099 0.65232 -0.00013 0.64167 0.04258 0.65325 L 0.18307 0.65024 C 0.18958 0.64977 0.19492 0.64051 0.20117 0.63774 C 0.21289 0.63241 0.22487 0.6301 0.23672 0.62639 C 0.24036 0.62408 0.24401 0.6213 0.24778 0.61945 C 0.25013 0.61829 0.26823 0.61412 0.26992 0.61389 " pathEditMode="relative" ptsTypes="AAAAAAAAAAAAAAAAAAAAAAAAAAAAAAAAAAAAAAAAAAAAAAAAAAAAAAAA">
                                      <p:cBhvr>
                                        <p:cTn id="9"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9F11654-2DD5-BF56-6E50-73363DE725C9}"/>
              </a:ext>
            </a:extLst>
          </p:cNvPr>
          <p:cNvGrpSpPr/>
          <p:nvPr/>
        </p:nvGrpSpPr>
        <p:grpSpPr>
          <a:xfrm>
            <a:off x="569214" y="2156485"/>
            <a:ext cx="4505972" cy="4129633"/>
            <a:chOff x="569214" y="2156485"/>
            <a:chExt cx="4505972" cy="4129633"/>
          </a:xfrm>
        </p:grpSpPr>
        <p:pic>
          <p:nvPicPr>
            <p:cNvPr id="5" name="Picture 4">
              <a:extLst>
                <a:ext uri="{FF2B5EF4-FFF2-40B4-BE49-F238E27FC236}">
                  <a16:creationId xmlns:a16="http://schemas.microsoft.com/office/drawing/2014/main" id="{10146FD6-B64F-3C53-D01C-DCD9BCCEC260}"/>
                </a:ext>
              </a:extLst>
            </p:cNvPr>
            <p:cNvPicPr>
              <a:picLocks noChangeAspect="1"/>
            </p:cNvPicPr>
            <p:nvPr/>
          </p:nvPicPr>
          <p:blipFill>
            <a:blip r:embed="rId2"/>
            <a:stretch>
              <a:fillRect/>
            </a:stretch>
          </p:blipFill>
          <p:spPr>
            <a:xfrm>
              <a:off x="569214" y="2571643"/>
              <a:ext cx="4505972" cy="3370369"/>
            </a:xfrm>
            <a:prstGeom prst="rect">
              <a:avLst/>
            </a:prstGeom>
          </p:spPr>
        </p:pic>
        <p:sp>
          <p:nvSpPr>
            <p:cNvPr id="6" name="TextBox 5">
              <a:extLst>
                <a:ext uri="{FF2B5EF4-FFF2-40B4-BE49-F238E27FC236}">
                  <a16:creationId xmlns:a16="http://schemas.microsoft.com/office/drawing/2014/main" id="{FB8F873A-6702-5C1E-B7F7-126BC8C052EC}"/>
                </a:ext>
              </a:extLst>
            </p:cNvPr>
            <p:cNvSpPr txBox="1"/>
            <p:nvPr/>
          </p:nvSpPr>
          <p:spPr>
            <a:xfrm>
              <a:off x="569214" y="5943022"/>
              <a:ext cx="1232154" cy="343096"/>
            </a:xfrm>
            <a:prstGeom prst="rect">
              <a:avLst/>
            </a:prstGeom>
            <a:noFill/>
          </p:spPr>
          <p:txBody>
            <a:bodyPr wrap="square">
              <a:spAutoFit/>
            </a:bodyPr>
            <a:lstStyle/>
            <a:p>
              <a:pPr algn="just"/>
              <a:r>
                <a:rPr lang="en-US" sz="1600" b="1" i="1" dirty="0">
                  <a:effectLst/>
                  <a:latin typeface="Garamond" panose="02020404030301010803" pitchFamily="18" charset="0"/>
                  <a:cs typeface="Times New Roman" panose="02020603050405020304" pitchFamily="18" charset="0"/>
                </a:rPr>
                <a:t>Select all</a:t>
              </a:r>
              <a:endParaRPr lang="en-IN" sz="1600" i="1" dirty="0">
                <a:latin typeface="Garamond" panose="02020404030301010803"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5887B37-B432-98C4-FBDE-AC388EBE8590}"/>
                </a:ext>
              </a:extLst>
            </p:cNvPr>
            <p:cNvSpPr txBox="1"/>
            <p:nvPr/>
          </p:nvSpPr>
          <p:spPr>
            <a:xfrm>
              <a:off x="687820" y="2156485"/>
              <a:ext cx="2826258" cy="343096"/>
            </a:xfrm>
            <a:prstGeom prst="rect">
              <a:avLst/>
            </a:prstGeom>
            <a:noFill/>
          </p:spPr>
          <p:txBody>
            <a:bodyPr wrap="square">
              <a:spAutoFit/>
            </a:bodyPr>
            <a:lstStyle/>
            <a:p>
              <a:pPr algn="just"/>
              <a:r>
                <a:rPr lang="en-US" sz="1600" b="1" i="1" dirty="0">
                  <a:effectLst/>
                  <a:latin typeface="Garamond" panose="02020404030301010803" pitchFamily="18" charset="0"/>
                  <a:cs typeface="Times New Roman" panose="02020603050405020304" pitchFamily="18" charset="0"/>
                </a:rPr>
                <a:t>Global </a:t>
              </a:r>
              <a:r>
                <a:rPr lang="en-US" sz="1600" b="1" i="1" dirty="0">
                  <a:effectLst/>
                  <a:latin typeface="Garamond" panose="02020404030301010803" pitchFamily="18" charset="0"/>
                  <a:cs typeface="Times New Roman" panose="02020603050405020304" pitchFamily="18" charset="0"/>
                  <a:sym typeface="Wingdings" panose="05000000000000000000" pitchFamily="2" charset="2"/>
                </a:rPr>
                <a:t> Preview features</a:t>
              </a:r>
              <a:endParaRPr lang="en-IN" sz="1600" i="1" dirty="0">
                <a:latin typeface="Garamond" panose="02020404030301010803"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86D1717B-0356-3385-080D-75F73C3EE319}"/>
              </a:ext>
            </a:extLst>
          </p:cNvPr>
          <p:cNvGrpSpPr/>
          <p:nvPr/>
        </p:nvGrpSpPr>
        <p:grpSpPr>
          <a:xfrm>
            <a:off x="5665738" y="2156485"/>
            <a:ext cx="5014454" cy="4124079"/>
            <a:chOff x="5665738" y="2156485"/>
            <a:chExt cx="5014454" cy="4124079"/>
          </a:xfrm>
        </p:grpSpPr>
        <p:pic>
          <p:nvPicPr>
            <p:cNvPr id="8" name="Picture 7">
              <a:extLst>
                <a:ext uri="{FF2B5EF4-FFF2-40B4-BE49-F238E27FC236}">
                  <a16:creationId xmlns:a16="http://schemas.microsoft.com/office/drawing/2014/main" id="{2FFF2CAE-3F39-CF7D-599F-4398D46804FD}"/>
                </a:ext>
              </a:extLst>
            </p:cNvPr>
            <p:cNvPicPr>
              <a:picLocks noChangeAspect="1"/>
            </p:cNvPicPr>
            <p:nvPr/>
          </p:nvPicPr>
          <p:blipFill>
            <a:blip r:embed="rId3"/>
            <a:stretch>
              <a:fillRect/>
            </a:stretch>
          </p:blipFill>
          <p:spPr>
            <a:xfrm>
              <a:off x="5665739" y="2571643"/>
              <a:ext cx="5014453" cy="3370367"/>
            </a:xfrm>
            <a:prstGeom prst="rect">
              <a:avLst/>
            </a:prstGeom>
          </p:spPr>
        </p:pic>
        <p:sp>
          <p:nvSpPr>
            <p:cNvPr id="9" name="TextBox 8">
              <a:extLst>
                <a:ext uri="{FF2B5EF4-FFF2-40B4-BE49-F238E27FC236}">
                  <a16:creationId xmlns:a16="http://schemas.microsoft.com/office/drawing/2014/main" id="{8F105732-E884-2417-1013-63F50A0082F2}"/>
                </a:ext>
              </a:extLst>
            </p:cNvPr>
            <p:cNvSpPr txBox="1"/>
            <p:nvPr/>
          </p:nvSpPr>
          <p:spPr>
            <a:xfrm>
              <a:off x="5665739" y="2156485"/>
              <a:ext cx="2826258" cy="343096"/>
            </a:xfrm>
            <a:prstGeom prst="rect">
              <a:avLst/>
            </a:prstGeom>
            <a:noFill/>
          </p:spPr>
          <p:txBody>
            <a:bodyPr wrap="square">
              <a:spAutoFit/>
            </a:bodyPr>
            <a:lstStyle/>
            <a:p>
              <a:pPr algn="just"/>
              <a:r>
                <a:rPr lang="en-US" sz="1600" b="1" i="1" dirty="0">
                  <a:effectLst/>
                  <a:latin typeface="Garamond" panose="02020404030301010803" pitchFamily="18" charset="0"/>
                  <a:cs typeface="Times New Roman" panose="02020603050405020304" pitchFamily="18" charset="0"/>
                </a:rPr>
                <a:t>Current file</a:t>
              </a:r>
              <a:r>
                <a:rPr lang="en-US" sz="1600" b="1" i="1" dirty="0">
                  <a:effectLst/>
                  <a:latin typeface="Garamond" panose="02020404030301010803" pitchFamily="18" charset="0"/>
                  <a:cs typeface="Times New Roman" panose="02020603050405020304" pitchFamily="18" charset="0"/>
                  <a:sym typeface="Wingdings" panose="05000000000000000000" pitchFamily="2" charset="2"/>
                </a:rPr>
                <a:t> Data load</a:t>
              </a:r>
              <a:endParaRPr lang="en-IN" sz="1600" i="1" dirty="0">
                <a:latin typeface="Garamond" panose="02020404030301010803"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4467311-FE32-15A7-C0E1-77F3528F1AA7}"/>
                </a:ext>
              </a:extLst>
            </p:cNvPr>
            <p:cNvSpPr txBox="1"/>
            <p:nvPr/>
          </p:nvSpPr>
          <p:spPr>
            <a:xfrm>
              <a:off x="5665738" y="5942010"/>
              <a:ext cx="1338565" cy="338554"/>
            </a:xfrm>
            <a:prstGeom prst="rect">
              <a:avLst/>
            </a:prstGeom>
            <a:noFill/>
          </p:spPr>
          <p:txBody>
            <a:bodyPr wrap="square">
              <a:spAutoFit/>
            </a:bodyPr>
            <a:lstStyle/>
            <a:p>
              <a:pPr algn="just"/>
              <a:r>
                <a:rPr lang="en-US" sz="1600" b="1" i="1" dirty="0">
                  <a:latin typeface="Garamond" panose="02020404030301010803" pitchFamily="18" charset="0"/>
                  <a:cs typeface="Times New Roman" panose="02020603050405020304" pitchFamily="18" charset="0"/>
                </a:rPr>
                <a:t>Des</a:t>
              </a:r>
              <a:r>
                <a:rPr lang="en-US" sz="1600" b="1" i="1" dirty="0">
                  <a:effectLst/>
                  <a:latin typeface="Garamond" panose="02020404030301010803" pitchFamily="18" charset="0"/>
                  <a:cs typeface="Times New Roman" panose="02020603050405020304" pitchFamily="18" charset="0"/>
                </a:rPr>
                <a:t>elect </a:t>
              </a:r>
              <a:r>
                <a:rPr lang="en-US" sz="1600" b="1" i="1" dirty="0">
                  <a:latin typeface="Garamond" panose="02020404030301010803" pitchFamily="18" charset="0"/>
                  <a:cs typeface="Times New Roman" panose="02020603050405020304" pitchFamily="18" charset="0"/>
                </a:rPr>
                <a:t>2</a:t>
              </a:r>
              <a:endParaRPr lang="en-IN" sz="1600" i="1" dirty="0">
                <a:latin typeface="Garamond" panose="02020404030301010803" pitchFamily="18" charset="0"/>
                <a:cs typeface="Times New Roman" panose="02020603050405020304" pitchFamily="18" charset="0"/>
              </a:endParaRPr>
            </a:p>
          </p:txBody>
        </p:sp>
      </p:grpSp>
      <p:cxnSp>
        <p:nvCxnSpPr>
          <p:cNvPr id="11" name="Straight Connector 10">
            <a:extLst>
              <a:ext uri="{FF2B5EF4-FFF2-40B4-BE49-F238E27FC236}">
                <a16:creationId xmlns:a16="http://schemas.microsoft.com/office/drawing/2014/main" id="{97ACA21A-6699-84EF-19F7-7B75C07DE38D}"/>
              </a:ext>
            </a:extLst>
          </p:cNvPr>
          <p:cNvCxnSpPr>
            <a:cxnSpLocks/>
          </p:cNvCxnSpPr>
          <p:nvPr/>
        </p:nvCxnSpPr>
        <p:spPr>
          <a:xfrm>
            <a:off x="292608" y="1179576"/>
            <a:ext cx="11393424"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pic>
        <p:nvPicPr>
          <p:cNvPr id="12" name="Picture 11" descr="A logo of a graph&#10;&#10;Description automatically generated">
            <a:extLst>
              <a:ext uri="{FF2B5EF4-FFF2-40B4-BE49-F238E27FC236}">
                <a16:creationId xmlns:a16="http://schemas.microsoft.com/office/drawing/2014/main" id="{B2AC715B-DA0D-C606-7202-61AE4FAB8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923" y="135826"/>
            <a:ext cx="960501" cy="947751"/>
          </a:xfrm>
          <a:prstGeom prst="rect">
            <a:avLst/>
          </a:prstGeom>
        </p:spPr>
      </p:pic>
      <p:sp>
        <p:nvSpPr>
          <p:cNvPr id="13" name="Rectangle 12">
            <a:extLst>
              <a:ext uri="{FF2B5EF4-FFF2-40B4-BE49-F238E27FC236}">
                <a16:creationId xmlns:a16="http://schemas.microsoft.com/office/drawing/2014/main" id="{940E3458-25E5-A8BC-519A-F4C103893513}"/>
              </a:ext>
            </a:extLst>
          </p:cNvPr>
          <p:cNvSpPr/>
          <p:nvPr/>
        </p:nvSpPr>
        <p:spPr>
          <a:xfrm>
            <a:off x="292607" y="148036"/>
            <a:ext cx="8880269" cy="923330"/>
          </a:xfrm>
          <a:prstGeom prst="rect">
            <a:avLst/>
          </a:prstGeom>
          <a:noFill/>
        </p:spPr>
        <p:txBody>
          <a:bodyPr wrap="square" lIns="91440" tIns="45720" rIns="91440" bIns="45720">
            <a:spAutoFit/>
          </a:bodyPr>
          <a:lstStyle/>
          <a:p>
            <a:pPr algn="ctr"/>
            <a:r>
              <a:rPr lang="en-US" sz="5400" b="0" cap="none" spc="0" dirty="0">
                <a:ln w="0"/>
                <a:solidFill>
                  <a:srgbClr val="F09D00"/>
                </a:solidFill>
                <a:effectLst>
                  <a:outerShdw blurRad="38100" dist="19050" dir="2700000" algn="tl" rotWithShape="0">
                    <a:schemeClr val="dk1">
                      <a:alpha val="40000"/>
                    </a:schemeClr>
                  </a:outerShdw>
                </a:effectLst>
              </a:rPr>
              <a:t>Two Setting after opening BI</a:t>
            </a:r>
          </a:p>
        </p:txBody>
      </p:sp>
      <p:pic>
        <p:nvPicPr>
          <p:cNvPr id="16" name="Picture 15" descr="A hand holding a marker&#10;&#10;Description automatically generated">
            <a:extLst>
              <a:ext uri="{FF2B5EF4-FFF2-40B4-BE49-F238E27FC236}">
                <a16:creationId xmlns:a16="http://schemas.microsoft.com/office/drawing/2014/main" id="{0F5DF324-8F3C-11B8-CFA1-D4D25C56C72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60652" y="1844331"/>
            <a:ext cx="1456570" cy="967403"/>
          </a:xfrm>
          <a:prstGeom prst="rect">
            <a:avLst/>
          </a:prstGeom>
        </p:spPr>
      </p:pic>
    </p:spTree>
    <p:extLst>
      <p:ext uri="{BB962C8B-B14F-4D97-AF65-F5344CB8AC3E}">
        <p14:creationId xmlns:p14="http://schemas.microsoft.com/office/powerpoint/2010/main" val="59984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par>
                                <p:cTn id="8" presetID="0" presetClass="path" presetSubtype="0" fill="hold" nodeType="withEffect">
                                  <p:stCondLst>
                                    <p:cond delay="0"/>
                                  </p:stCondLst>
                                  <p:childTnLst>
                                    <p:animMotion origin="layout" path="M -0.09635 -0.01342 L -0.09635 -0.01319 C -0.047 -0.00741 -0.09739 -0.01204 -0.05534 -0.01204 L 0.1862 -0.01065 C 0.19597 -0.00185 0.21732 -0.00324 0.21537 0.01597 C 0.21485 0.02107 0.21628 0.02847 0.2138 0.03148 C 0.20742 0.03935 0.19935 0.04236 0.19167 0.04537 C 0.16979 0.0544 0.14753 0.06088 0.12539 0.06783 C 0.11289 0.07176 0.10013 0.07408 0.0875 0.07778 C 0.04453 0.08982 0.0888 0.07986 0.04167 0.09167 C 0.03333 0.09375 0.02487 0.09514 0.01641 0.09722 C 0.0138 0.09792 0.0112 0.09954 0.0086 0.10023 C 0.00169 0.10139 -0.00508 0.10209 -0.01198 0.10301 C -0.02656 0.10834 -0.02656 0.10764 -0.04036 0.11551 C -0.0414 0.11621 -0.05234 0.12315 -0.05456 0.12546 C -0.0569 0.12778 -0.05872 0.13125 -0.06094 0.1338 C -0.06445 0.13796 -0.06836 0.14097 -0.072 0.14514 C -0.08203 0.15625 -0.08034 0.1544 -0.08698 0.16621 C -0.08802 0.17199 -0.09101 0.18472 -0.0901 0.19144 C -0.08932 0.19792 -0.08763 0.20417 -0.08542 0.20972 C -0.08424 0.21204 -0.08229 0.21296 -0.0806 0.21389 C -0.07409 0.21713 -0.06745 0.21968 -0.06094 0.22222 C -0.05221 0.2257 -0.04362 0.2294 -0.03489 0.23218 C 0.01263 0.24699 -0.00937 0.23912 0.03932 0.24468 C 0.125 0.2544 0.05417 0.25023 0.12305 0.25324 C 0.16784 0.26852 0.15873 0.26667 0.20274 0.27709 C 0.2056 0.27778 0.2086 0.27801 0.21146 0.27847 L 0.23828 0.28125 L 0.26276 0.2882 C 0.26563 0.28912 0.27149 0.29097 0.27149 0.29121 C 0.27787 0.2956 0.27852 0.2956 0.28646 0.30509 C 0.28763 0.30648 0.28867 0.30857 0.28958 0.31065 C 0.29141 0.31505 0.29271 0.32014 0.2944 0.32477 C 0.29349 0.33218 0.29427 0.34074 0.29193 0.34722 C 0.28972 0.35371 0.28529 0.35695 0.28164 0.36111 C 0.2737 0.37084 0.26628 0.3831 0.25729 0.38935 C 0.23503 0.40463 0.21198 0.41783 0.18854 0.4257 C 0.17487 0.43033 0.1612 0.43588 0.14753 0.43982 C 0.1211 0.44746 0.11823 0.44722 0.09857 0.44954 C 0.09193 0.45185 0.08542 0.45463 0.07878 0.45671 C 0.05287 0.46412 0.04597 0.45926 0.01406 0.47338 C 0.00912 0.4757 -0.01276 0.48519 -0.01901 0.48889 C -0.0276 0.49398 -0.03633 0.49861 -0.04427 0.50579 C -0.0526 0.5132 -0.04844 0.50996 -0.0569 0.51551 C -0.0582 0.51736 -0.0595 0.51945 -0.06094 0.5213 C -0.06237 0.52315 -0.06419 0.52454 -0.06562 0.52685 C -0.07083 0.53449 -0.07135 0.53704 -0.07513 0.54653 C -0.07669 0.56042 -0.07747 0.56435 -0.07435 0.58426 C -0.0737 0.5882 -0.07122 0.59028 -0.06953 0.59283 C -0.05065 0.62107 -0.05573 0.60741 -0.01901 0.62639 C 0.03099 0.65232 -0.00013 0.64167 0.04258 0.65324 L 0.18307 0.65023 C 0.18958 0.64977 0.19492 0.64051 0.20117 0.63773 C 0.21289 0.63241 0.22487 0.63009 0.23672 0.62639 C 0.24037 0.62408 0.24401 0.6213 0.24779 0.61945 C 0.25013 0.61829 0.26823 0.61412 0.26992 0.61389 " pathEditMode="relative" rAng="0" ptsTypes="AAAAAAAAAAAAAAAAAAAAAAAAAAAAAAAAAAAAAAAAAAAAAAAAAAAAAAAA">
                                      <p:cBhvr>
                                        <p:cTn id="9" dur="2000" fill="hold"/>
                                        <p:tgtEl>
                                          <p:spTgt spid="16"/>
                                        </p:tgtEl>
                                        <p:attrNameLst>
                                          <p:attrName>ppt_x</p:attrName>
                                          <p:attrName>ppt_y</p:attrName>
                                        </p:attrNameLst>
                                      </p:cBhvr>
                                      <p:rCtr x="19531" y="3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2536</TotalTime>
  <Words>767</Words>
  <Application>Microsoft Office PowerPoint</Application>
  <PresentationFormat>Widescreen</PresentationFormat>
  <Paragraphs>131</Paragraphs>
  <Slides>50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Aptos</vt:lpstr>
      <vt:lpstr>Aptos Display</vt:lpstr>
      <vt:lpstr>Arial</vt:lpstr>
      <vt:lpstr>Garamond</vt:lpstr>
      <vt:lpstr>Segoe UI</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Vikal Jain</dc:creator>
  <cp:lastModifiedBy>VIKAL JAIN</cp:lastModifiedBy>
  <cp:revision>44</cp:revision>
  <dcterms:created xsi:type="dcterms:W3CDTF">2024-03-30T06:35:10Z</dcterms:created>
  <dcterms:modified xsi:type="dcterms:W3CDTF">2026-07-16T05:27:04Z</dcterms:modified>
</cp:coreProperties>
</file>