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306" r:id="rId2"/>
    <p:sldId id="340" r:id="rId3"/>
    <p:sldId id="258" r:id="rId4"/>
    <p:sldId id="259" r:id="rId5"/>
    <p:sldId id="341" r:id="rId6"/>
    <p:sldId id="342" r:id="rId7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971" autoAdjust="0"/>
  </p:normalViewPr>
  <p:slideViewPr>
    <p:cSldViewPr>
      <p:cViewPr varScale="1">
        <p:scale>
          <a:sx n="43" d="100"/>
          <a:sy n="43" d="100"/>
        </p:scale>
        <p:origin x="6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14D61-E6C1-4AB1-92F5-FC147FD4A565}" type="datetimeFigureOut">
              <a:rPr lang="en-IN" smtClean="0"/>
              <a:t>16-07-2026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C35E0-B312-40BC-BA86-4B803AC842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9854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62631-0A0A-879E-4022-3CD537CFB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8C07C1-4E18-EEDC-5E02-9CB7EBBF65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5ACC1D-0928-C2C0-0EDD-6D23263944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838AF-C90D-579C-AD56-B8CB670DC9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69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44F5D-0226-C5A7-5922-ADDC01CE3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B4459A-7C3B-C297-E738-DB84B62B8D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A63628-6B39-A6B2-6233-0141BBFC38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8855B-DD7B-A040-04B9-49F8B452C4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822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3592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380F12-63C9-B6A9-AEFC-4C75EB816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E1F7D723-8062-25A2-7D49-C2399A51FAC7}"/>
              </a:ext>
            </a:extLst>
          </p:cNvPr>
          <p:cNvSpPr/>
          <p:nvPr/>
        </p:nvSpPr>
        <p:spPr>
          <a:xfrm flipH="1">
            <a:off x="0" y="3262696"/>
            <a:ext cx="5374881" cy="7052879"/>
          </a:xfrm>
          <a:custGeom>
            <a:avLst/>
            <a:gdLst/>
            <a:ahLst/>
            <a:cxnLst/>
            <a:rect l="l" t="t" r="r" b="b"/>
            <a:pathLst>
              <a:path w="5374881" h="7052879">
                <a:moveTo>
                  <a:pt x="5374881" y="0"/>
                </a:moveTo>
                <a:lnTo>
                  <a:pt x="0" y="0"/>
                </a:lnTo>
                <a:lnTo>
                  <a:pt x="0" y="7052879"/>
                </a:lnTo>
                <a:lnTo>
                  <a:pt x="5374881" y="7052879"/>
                </a:lnTo>
                <a:lnTo>
                  <a:pt x="5374881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IN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2CA36CD4-4DE6-EB8A-A03A-FBD4DA8E49E7}"/>
              </a:ext>
            </a:extLst>
          </p:cNvPr>
          <p:cNvSpPr/>
          <p:nvPr/>
        </p:nvSpPr>
        <p:spPr>
          <a:xfrm flipV="1">
            <a:off x="0" y="0"/>
            <a:ext cx="5374881" cy="7052879"/>
          </a:xfrm>
          <a:custGeom>
            <a:avLst/>
            <a:gdLst/>
            <a:ahLst/>
            <a:cxnLst/>
            <a:rect l="l" t="t" r="r" b="b"/>
            <a:pathLst>
              <a:path w="5374881" h="7052879">
                <a:moveTo>
                  <a:pt x="0" y="7052879"/>
                </a:moveTo>
                <a:lnTo>
                  <a:pt x="5374881" y="7052879"/>
                </a:lnTo>
                <a:lnTo>
                  <a:pt x="5374881" y="0"/>
                </a:lnTo>
                <a:lnTo>
                  <a:pt x="0" y="0"/>
                </a:lnTo>
                <a:lnTo>
                  <a:pt x="0" y="7052879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IN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3BFEC4E0-DF80-CE9B-E024-4D522AE46EC2}"/>
              </a:ext>
            </a:extLst>
          </p:cNvPr>
          <p:cNvSpPr txBox="1"/>
          <p:nvPr/>
        </p:nvSpPr>
        <p:spPr>
          <a:xfrm>
            <a:off x="6400800" y="4152900"/>
            <a:ext cx="10597532" cy="76944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n-US" sz="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 Automate</a:t>
            </a:r>
            <a:endParaRPr lang="en-US" sz="5000" dirty="0">
              <a:solidFill>
                <a:schemeClr val="bg1"/>
              </a:solidFill>
              <a:latin typeface="Times New Roman" panose="02020603050405020304" pitchFamily="18" charset="0"/>
              <a:ea typeface="The Youngest"/>
              <a:cs typeface="Times New Roman" panose="02020603050405020304" pitchFamily="18" charset="0"/>
              <a:sym typeface="The Youngest"/>
            </a:endParaRPr>
          </a:p>
        </p:txBody>
      </p:sp>
    </p:spTree>
    <p:extLst>
      <p:ext uri="{BB962C8B-B14F-4D97-AF65-F5344CB8AC3E}">
        <p14:creationId xmlns:p14="http://schemas.microsoft.com/office/powerpoint/2010/main" val="1122278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31673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rgbClr val="0067B8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3" name="Text 1"/>
          <p:cNvSpPr/>
          <p:nvPr/>
        </p:nvSpPr>
        <p:spPr>
          <a:xfrm>
            <a:off x="640080" y="0"/>
            <a:ext cx="1700784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Power Automate Desktop?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0" y="9784080"/>
            <a:ext cx="18288000" cy="512064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5" name="Text 3"/>
          <p:cNvSpPr/>
          <p:nvPr/>
        </p:nvSpPr>
        <p:spPr>
          <a:xfrm>
            <a:off x="548640" y="9784080"/>
            <a:ext cx="109728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Automate Desktop — Training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15544800" y="9784080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7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18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548640" y="1645920"/>
            <a:ext cx="5669280" cy="4846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 sz="3600"/>
          </a:p>
        </p:txBody>
      </p:sp>
      <p:sp>
        <p:nvSpPr>
          <p:cNvPr id="8" name="Shape 6"/>
          <p:cNvSpPr/>
          <p:nvPr/>
        </p:nvSpPr>
        <p:spPr>
          <a:xfrm>
            <a:off x="548640" y="1645920"/>
            <a:ext cx="128016" cy="484632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rgbClr val="0067B8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9" name="Text 7"/>
          <p:cNvSpPr/>
          <p:nvPr/>
        </p:nvSpPr>
        <p:spPr>
          <a:xfrm>
            <a:off x="914400" y="1792224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b="1" dirty="0">
                <a:solidFill>
                  <a:srgbClr val="003A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914400" y="2523744"/>
            <a:ext cx="502920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Automate Desktop (PAD) is Microsoft's free Windows RPA tool that automates repetitive tasks — no coding needed. Drag-and-drop actions build powerful automations.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6492240" y="1645920"/>
            <a:ext cx="5669280" cy="4846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 sz="3600"/>
          </a:p>
        </p:txBody>
      </p:sp>
      <p:sp>
        <p:nvSpPr>
          <p:cNvPr id="12" name="Shape 10"/>
          <p:cNvSpPr/>
          <p:nvPr/>
        </p:nvSpPr>
        <p:spPr>
          <a:xfrm>
            <a:off x="6492240" y="1645920"/>
            <a:ext cx="128016" cy="484632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rgbClr val="0078D4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13" name="Text 11"/>
          <p:cNvSpPr/>
          <p:nvPr/>
        </p:nvSpPr>
        <p:spPr>
          <a:xfrm>
            <a:off x="6858000" y="1792224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b="1" dirty="0">
                <a:solidFill>
                  <a:srgbClr val="003A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Uses It?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858000" y="2523744"/>
            <a:ext cx="502920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analysts, IT teams, accountants, HR professionals, and anyone who wants to eliminate repetitive manual steps on Windows.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12435840" y="1645920"/>
            <a:ext cx="5669280" cy="4846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 sz="3600"/>
          </a:p>
        </p:txBody>
      </p:sp>
      <p:sp>
        <p:nvSpPr>
          <p:cNvPr id="16" name="Shape 14"/>
          <p:cNvSpPr/>
          <p:nvPr/>
        </p:nvSpPr>
        <p:spPr>
          <a:xfrm>
            <a:off x="12435840" y="1645920"/>
            <a:ext cx="128016" cy="484632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17" name="Text 15"/>
          <p:cNvSpPr/>
          <p:nvPr/>
        </p:nvSpPr>
        <p:spPr>
          <a:xfrm>
            <a:off x="12801600" y="1792224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b="1" dirty="0">
                <a:solidFill>
                  <a:srgbClr val="003A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Benefit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2801600" y="2523744"/>
            <a:ext cx="502920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hours weekly. PAD records, builds, and runs flows on your PC — replacing manual, repetitive steps with reliable automation.</a:t>
            </a:r>
            <a:endParaRPr lang="en-US" sz="2200" dirty="0"/>
          </a:p>
        </p:txBody>
      </p:sp>
      <p:sp>
        <p:nvSpPr>
          <p:cNvPr id="19" name="Shape 17"/>
          <p:cNvSpPr/>
          <p:nvPr/>
        </p:nvSpPr>
        <p:spPr>
          <a:xfrm>
            <a:off x="548640" y="6912864"/>
            <a:ext cx="3200400" cy="1188720"/>
          </a:xfrm>
          <a:prstGeom prst="rect">
            <a:avLst/>
          </a:prstGeom>
          <a:solidFill>
            <a:srgbClr val="D0E7F9"/>
          </a:solidFill>
          <a:ln w="12700">
            <a:solidFill>
              <a:srgbClr val="D0E7F9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20" name="Text 18"/>
          <p:cNvSpPr/>
          <p:nvPr/>
        </p:nvSpPr>
        <p:spPr>
          <a:xfrm>
            <a:off x="548640" y="6912864"/>
            <a:ext cx="3200400" cy="118872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ctr"/>
            <a:r>
              <a:rPr lang="en-US" sz="1900" b="1" dirty="0">
                <a:solidFill>
                  <a:srgbClr val="003A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with Windows 11</a:t>
            </a:r>
            <a:endParaRPr lang="en-US" sz="1900" dirty="0"/>
          </a:p>
        </p:txBody>
      </p:sp>
      <p:sp>
        <p:nvSpPr>
          <p:cNvPr id="21" name="Shape 19"/>
          <p:cNvSpPr/>
          <p:nvPr/>
        </p:nvSpPr>
        <p:spPr>
          <a:xfrm>
            <a:off x="4023360" y="6912864"/>
            <a:ext cx="3200400" cy="1188720"/>
          </a:xfrm>
          <a:prstGeom prst="rect">
            <a:avLst/>
          </a:prstGeom>
          <a:solidFill>
            <a:srgbClr val="D0E7F9"/>
          </a:solidFill>
          <a:ln w="12700">
            <a:solidFill>
              <a:srgbClr val="D0E7F9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22" name="Text 20"/>
          <p:cNvSpPr/>
          <p:nvPr/>
        </p:nvSpPr>
        <p:spPr>
          <a:xfrm>
            <a:off x="4023360" y="6912864"/>
            <a:ext cx="3200400" cy="118872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ctr"/>
            <a:r>
              <a:rPr lang="en-US" sz="1900" b="1" dirty="0">
                <a:solidFill>
                  <a:srgbClr val="003A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500+ Built-in Actions</a:t>
            </a:r>
            <a:endParaRPr lang="en-US" sz="1900" dirty="0"/>
          </a:p>
        </p:txBody>
      </p:sp>
      <p:sp>
        <p:nvSpPr>
          <p:cNvPr id="23" name="Shape 21"/>
          <p:cNvSpPr/>
          <p:nvPr/>
        </p:nvSpPr>
        <p:spPr>
          <a:xfrm>
            <a:off x="7498080" y="6912864"/>
            <a:ext cx="3200400" cy="1188720"/>
          </a:xfrm>
          <a:prstGeom prst="rect">
            <a:avLst/>
          </a:prstGeom>
          <a:solidFill>
            <a:srgbClr val="D0E7F9"/>
          </a:solidFill>
          <a:ln w="12700">
            <a:solidFill>
              <a:srgbClr val="D0E7F9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24" name="Text 22"/>
          <p:cNvSpPr/>
          <p:nvPr/>
        </p:nvSpPr>
        <p:spPr>
          <a:xfrm>
            <a:off x="7498080" y="6912864"/>
            <a:ext cx="3200400" cy="118872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ctr"/>
            <a:r>
              <a:rPr lang="en-US" sz="1900" b="1" dirty="0">
                <a:solidFill>
                  <a:srgbClr val="003A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Code Required</a:t>
            </a:r>
            <a:endParaRPr lang="en-US" sz="1900" dirty="0"/>
          </a:p>
        </p:txBody>
      </p:sp>
      <p:sp>
        <p:nvSpPr>
          <p:cNvPr id="25" name="Shape 23"/>
          <p:cNvSpPr/>
          <p:nvPr/>
        </p:nvSpPr>
        <p:spPr>
          <a:xfrm>
            <a:off x="10972800" y="6912864"/>
            <a:ext cx="3200400" cy="1188720"/>
          </a:xfrm>
          <a:prstGeom prst="rect">
            <a:avLst/>
          </a:prstGeom>
          <a:solidFill>
            <a:srgbClr val="D0E7F9"/>
          </a:solidFill>
          <a:ln w="12700">
            <a:solidFill>
              <a:srgbClr val="D0E7F9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26" name="Text 24"/>
          <p:cNvSpPr/>
          <p:nvPr/>
        </p:nvSpPr>
        <p:spPr>
          <a:xfrm>
            <a:off x="10972800" y="6912864"/>
            <a:ext cx="3200400" cy="118872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ctr"/>
            <a:r>
              <a:rPr lang="en-US" sz="1900" b="1" dirty="0">
                <a:solidFill>
                  <a:srgbClr val="003A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+ Desktop Integration</a:t>
            </a:r>
            <a:endParaRPr lang="en-US" sz="1900" dirty="0"/>
          </a:p>
        </p:txBody>
      </p:sp>
      <p:sp>
        <p:nvSpPr>
          <p:cNvPr id="27" name="Shape 25"/>
          <p:cNvSpPr/>
          <p:nvPr/>
        </p:nvSpPr>
        <p:spPr>
          <a:xfrm>
            <a:off x="14447520" y="6912864"/>
            <a:ext cx="3200400" cy="1188720"/>
          </a:xfrm>
          <a:prstGeom prst="rect">
            <a:avLst/>
          </a:prstGeom>
          <a:solidFill>
            <a:srgbClr val="D0E7F9"/>
          </a:solidFill>
          <a:ln w="12700">
            <a:solidFill>
              <a:srgbClr val="D0E7F9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28" name="Text 26"/>
          <p:cNvSpPr/>
          <p:nvPr/>
        </p:nvSpPr>
        <p:spPr>
          <a:xfrm>
            <a:off x="14447520" y="6912864"/>
            <a:ext cx="3200400" cy="118872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algn="ctr"/>
            <a:r>
              <a:rPr lang="en-US" sz="1900" b="1" dirty="0">
                <a:solidFill>
                  <a:srgbClr val="003A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Attended &amp; Unattended</a:t>
            </a:r>
            <a:endParaRPr lang="en-US" sz="1900" dirty="0"/>
          </a:p>
        </p:txBody>
      </p:sp>
      <p:sp>
        <p:nvSpPr>
          <p:cNvPr id="29" name="Text 27"/>
          <p:cNvSpPr/>
          <p:nvPr/>
        </p:nvSpPr>
        <p:spPr>
          <a:xfrm>
            <a:off x="548640" y="8412480"/>
            <a:ext cx="1719072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Automate Desktop is included FREE with all Windows 11 licenses and available as a free download for Windows 10.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31673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rgbClr val="0067B8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3" name="Text 1"/>
          <p:cNvSpPr/>
          <p:nvPr/>
        </p:nvSpPr>
        <p:spPr>
          <a:xfrm>
            <a:off x="640080" y="0"/>
            <a:ext cx="1700784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 &amp; First Launch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0" y="9784080"/>
            <a:ext cx="18288000" cy="512064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5" name="Text 3"/>
          <p:cNvSpPr/>
          <p:nvPr/>
        </p:nvSpPr>
        <p:spPr>
          <a:xfrm>
            <a:off x="548640" y="9784080"/>
            <a:ext cx="109728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7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Automate Desktop — Training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15544800" y="9784080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/>
            <a:r>
              <a:rPr lang="en-US" sz="17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18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548640" y="1645920"/>
            <a:ext cx="1005840" cy="100584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rgbClr val="0067B8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8" name="Text 6"/>
          <p:cNvSpPr/>
          <p:nvPr/>
        </p:nvSpPr>
        <p:spPr>
          <a:xfrm>
            <a:off x="548640" y="164592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1828800" y="1645920"/>
            <a:ext cx="1581912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10" name="Text 8"/>
          <p:cNvSpPr/>
          <p:nvPr/>
        </p:nvSpPr>
        <p:spPr>
          <a:xfrm>
            <a:off x="2048256" y="173736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0067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PAD — 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303520" y="1737360"/>
            <a:ext cx="12070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make.powerautomate.com → Click 'Install Power Automate' OR search 'Power Automate' in Microsoft Store on Windows 11.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548640" y="3566160"/>
            <a:ext cx="1005840" cy="100584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rgbClr val="0067B8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13" name="Text 11"/>
          <p:cNvSpPr/>
          <p:nvPr/>
        </p:nvSpPr>
        <p:spPr>
          <a:xfrm>
            <a:off x="548640" y="356616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600" dirty="0"/>
          </a:p>
        </p:txBody>
      </p:sp>
      <p:sp>
        <p:nvSpPr>
          <p:cNvPr id="14" name="Shape 12"/>
          <p:cNvSpPr/>
          <p:nvPr/>
        </p:nvSpPr>
        <p:spPr>
          <a:xfrm>
            <a:off x="1828800" y="3566160"/>
            <a:ext cx="15819120" cy="1005840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15" name="Text 13"/>
          <p:cNvSpPr/>
          <p:nvPr/>
        </p:nvSpPr>
        <p:spPr>
          <a:xfrm>
            <a:off x="2048256" y="365760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0067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In — 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5303520" y="3657600"/>
            <a:ext cx="12070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your Microsoft 365, Work, or School account. Free Microsoft accounts (Outlook, Hotmail) also work for basic flows.</a:t>
            </a:r>
            <a:endParaRPr lang="en-US" sz="2100" dirty="0"/>
          </a:p>
        </p:txBody>
      </p:sp>
      <p:sp>
        <p:nvSpPr>
          <p:cNvPr id="17" name="Shape 15"/>
          <p:cNvSpPr/>
          <p:nvPr/>
        </p:nvSpPr>
        <p:spPr>
          <a:xfrm>
            <a:off x="548640" y="5486400"/>
            <a:ext cx="1005840" cy="100584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rgbClr val="0067B8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18" name="Text 16"/>
          <p:cNvSpPr/>
          <p:nvPr/>
        </p:nvSpPr>
        <p:spPr>
          <a:xfrm>
            <a:off x="548640" y="548640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600" dirty="0"/>
          </a:p>
        </p:txBody>
      </p:sp>
      <p:sp>
        <p:nvSpPr>
          <p:cNvPr id="19" name="Shape 17"/>
          <p:cNvSpPr/>
          <p:nvPr/>
        </p:nvSpPr>
        <p:spPr>
          <a:xfrm>
            <a:off x="1828800" y="5486400"/>
            <a:ext cx="1581912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20" name="Text 18"/>
          <p:cNvSpPr/>
          <p:nvPr/>
        </p:nvSpPr>
        <p:spPr>
          <a:xfrm>
            <a:off x="2048256" y="557784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0067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the App — 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5303520" y="5577840"/>
            <a:ext cx="12070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Power Automate Desktop from Start Menu. You'll see the Home screen with My Flows and template examples.</a:t>
            </a:r>
            <a:endParaRPr lang="en-US" sz="2100" dirty="0"/>
          </a:p>
        </p:txBody>
      </p:sp>
      <p:sp>
        <p:nvSpPr>
          <p:cNvPr id="22" name="Shape 20"/>
          <p:cNvSpPr/>
          <p:nvPr/>
        </p:nvSpPr>
        <p:spPr>
          <a:xfrm>
            <a:off x="548640" y="7406640"/>
            <a:ext cx="1005840" cy="1005840"/>
          </a:xfrm>
          <a:prstGeom prst="rect">
            <a:avLst/>
          </a:prstGeom>
          <a:solidFill>
            <a:srgbClr val="0067B8"/>
          </a:solidFill>
          <a:ln w="12700">
            <a:solidFill>
              <a:srgbClr val="0067B8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23" name="Text 21"/>
          <p:cNvSpPr/>
          <p:nvPr/>
        </p:nvSpPr>
        <p:spPr>
          <a:xfrm>
            <a:off x="548640" y="7406640"/>
            <a:ext cx="1005840" cy="1005840"/>
          </a:xfrm>
          <a:prstGeom prst="rect">
            <a:avLst/>
          </a:prstGeom>
          <a:solidFill>
            <a:schemeClr val="accent5">
              <a:lumMod val="50000"/>
            </a:schemeClr>
          </a:solidFill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3600" dirty="0"/>
          </a:p>
        </p:txBody>
      </p:sp>
      <p:sp>
        <p:nvSpPr>
          <p:cNvPr id="24" name="Shape 22"/>
          <p:cNvSpPr/>
          <p:nvPr/>
        </p:nvSpPr>
        <p:spPr>
          <a:xfrm>
            <a:off x="1828800" y="7406640"/>
            <a:ext cx="15819120" cy="1005840"/>
          </a:xfrm>
          <a:prstGeom prst="rect">
            <a:avLst/>
          </a:prstGeom>
          <a:solidFill>
            <a:srgbClr val="E8EEF4"/>
          </a:solidFill>
          <a:ln w="12700">
            <a:solidFill>
              <a:srgbClr val="E8EEF4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25" name="Text 23"/>
          <p:cNvSpPr/>
          <p:nvPr/>
        </p:nvSpPr>
        <p:spPr>
          <a:xfrm>
            <a:off x="2048256" y="749808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0067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First Flow — 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5303520" y="7498080"/>
            <a:ext cx="12070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100" dirty="0">
                <a:solidFill>
                  <a:srgbClr val="1A23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'+ New flow', give it a name, and the Flow Designer opens — your main workspace for building automations.</a:t>
            </a:r>
            <a:endParaRPr lang="en-US" sz="2100" dirty="0"/>
          </a:p>
        </p:txBody>
      </p:sp>
      <p:sp>
        <p:nvSpPr>
          <p:cNvPr id="27" name="Shape 25"/>
          <p:cNvSpPr/>
          <p:nvPr/>
        </p:nvSpPr>
        <p:spPr>
          <a:xfrm>
            <a:off x="548640" y="9180576"/>
            <a:ext cx="17190720" cy="457200"/>
          </a:xfrm>
          <a:prstGeom prst="rect">
            <a:avLst/>
          </a:prstGeom>
          <a:solidFill>
            <a:srgbClr val="D0E7F9"/>
          </a:solidFill>
          <a:ln w="12700">
            <a:solidFill>
              <a:srgbClr val="00B4D8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28" name="Text 26"/>
          <p:cNvSpPr/>
          <p:nvPr/>
        </p:nvSpPr>
        <p:spPr>
          <a:xfrm>
            <a:off x="731520" y="9180576"/>
            <a:ext cx="16824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900" dirty="0">
                <a:solidFill>
                  <a:srgbClr val="003A6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Windows 11 users may already have PAD installed — search 'Power Automate' in the Start Menu first before downloading.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31673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rgbClr val="0067B8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3" name="Text 1"/>
          <p:cNvSpPr/>
          <p:nvPr/>
        </p:nvSpPr>
        <p:spPr>
          <a:xfrm>
            <a:off x="640080" y="0"/>
            <a:ext cx="1700784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PDF files from Folder</a:t>
            </a:r>
            <a:endParaRPr lang="en-US" sz="4000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30EDDE49-0C7C-FB5D-CF93-B5E14E8C11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16735"/>
            <a:ext cx="18288000" cy="872470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5F32B-8E7E-07C8-07A9-C305301EF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DA120E9-D5C3-0390-6DC4-FDF9C93FA410}"/>
              </a:ext>
            </a:extLst>
          </p:cNvPr>
          <p:cNvSpPr/>
          <p:nvPr/>
        </p:nvSpPr>
        <p:spPr>
          <a:xfrm>
            <a:off x="0" y="0"/>
            <a:ext cx="18288000" cy="131673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rgbClr val="0067B8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7D8969F1-B3D1-D82C-0EC2-86FFCF092E07}"/>
              </a:ext>
            </a:extLst>
          </p:cNvPr>
          <p:cNvSpPr/>
          <p:nvPr/>
        </p:nvSpPr>
        <p:spPr>
          <a:xfrm>
            <a:off x="640080" y="0"/>
            <a:ext cx="1700784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Properties of </a:t>
            </a:r>
            <a:r>
              <a:rPr lang="en-US" sz="40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CurrentItem</a:t>
            </a:r>
            <a:endParaRPr lang="en-US" sz="40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B1DA0DC-8777-E411-43C0-49501EB38B77}"/>
              </a:ext>
            </a:extLst>
          </p:cNvPr>
          <p:cNvGraphicFramePr>
            <a:graphicFrameLocks noGrp="1"/>
          </p:cNvGraphicFramePr>
          <p:nvPr/>
        </p:nvGraphicFramePr>
        <p:xfrm>
          <a:off x="469101" y="3334076"/>
          <a:ext cx="13087182" cy="6542572"/>
        </p:xfrm>
        <a:graphic>
          <a:graphicData uri="http://schemas.openxmlformats.org/drawingml/2006/table">
            <a:tbl>
              <a:tblPr/>
              <a:tblGrid>
                <a:gridCol w="4362394">
                  <a:extLst>
                    <a:ext uri="{9D8B030D-6E8A-4147-A177-3AD203B41FA5}">
                      <a16:colId xmlns:a16="http://schemas.microsoft.com/office/drawing/2014/main" val="2819797997"/>
                    </a:ext>
                  </a:extLst>
                </a:gridCol>
                <a:gridCol w="4362394">
                  <a:extLst>
                    <a:ext uri="{9D8B030D-6E8A-4147-A177-3AD203B41FA5}">
                      <a16:colId xmlns:a16="http://schemas.microsoft.com/office/drawing/2014/main" val="3904046"/>
                    </a:ext>
                  </a:extLst>
                </a:gridCol>
                <a:gridCol w="4362394">
                  <a:extLst>
                    <a:ext uri="{9D8B030D-6E8A-4147-A177-3AD203B41FA5}">
                      <a16:colId xmlns:a16="http://schemas.microsoft.com/office/drawing/2014/main" val="70434368"/>
                    </a:ext>
                  </a:extLst>
                </a:gridCol>
              </a:tblGrid>
              <a:tr h="6089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 dirty="0">
                          <a:solidFill>
                            <a:schemeClr val="bg1"/>
                          </a:solidFill>
                          <a:latin typeface="+mj-lt"/>
                        </a:rPr>
                        <a:t>Property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 dirty="0">
                          <a:solidFill>
                            <a:schemeClr val="bg1"/>
                          </a:solidFill>
                          <a:latin typeface="+mj-lt"/>
                        </a:rPr>
                        <a:t>Meaning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 dirty="0">
                          <a:solidFill>
                            <a:schemeClr val="bg1"/>
                          </a:solidFill>
                          <a:latin typeface="+mj-lt"/>
                        </a:rPr>
                        <a:t>Example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437166"/>
                  </a:ext>
                </a:extLst>
              </a:tr>
              <a:tr h="106214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FullName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 dirty="0">
                          <a:latin typeface="+mj-lt"/>
                        </a:rPr>
                        <a:t>Full file path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 dirty="0">
                          <a:latin typeface="+mj-lt"/>
                        </a:rPr>
                        <a:t>C:\Folder\File1.pdf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5346513"/>
                  </a:ext>
                </a:extLst>
              </a:tr>
              <a:tr h="6089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Name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File name with extension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 dirty="0">
                          <a:latin typeface="+mj-lt"/>
                        </a:rPr>
                        <a:t>File1.pdf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243215"/>
                  </a:ext>
                </a:extLst>
              </a:tr>
              <a:tr h="6089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Directory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Folder path only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 dirty="0">
                          <a:latin typeface="+mj-lt"/>
                        </a:rPr>
                        <a:t>C:\Folder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171515"/>
                  </a:ext>
                </a:extLst>
              </a:tr>
              <a:tr h="6089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Extension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File type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 dirty="0">
                          <a:latin typeface="+mj-lt"/>
                        </a:rPr>
                        <a:t>.pdf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0442486"/>
                  </a:ext>
                </a:extLst>
              </a:tr>
              <a:tr h="6089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Size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File size (bytes)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 dirty="0">
                          <a:latin typeface="+mj-lt"/>
                        </a:rPr>
                        <a:t>102400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402644"/>
                  </a:ext>
                </a:extLst>
              </a:tr>
              <a:tr h="6089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CreationTime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Created date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 dirty="0">
                          <a:latin typeface="+mj-lt"/>
                        </a:rPr>
                        <a:t>01-01-2026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380001"/>
                  </a:ext>
                </a:extLst>
              </a:tr>
              <a:tr h="6089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LastAccessTime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Last opened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 dirty="0">
                          <a:latin typeface="+mj-lt"/>
                        </a:rPr>
                        <a:t>05-01-2026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248815"/>
                  </a:ext>
                </a:extLst>
              </a:tr>
              <a:tr h="6089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LastWriteTime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Last modified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 dirty="0">
                          <a:latin typeface="+mj-lt"/>
                        </a:rPr>
                        <a:t>10-01-2026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2369979"/>
                  </a:ext>
                </a:extLst>
              </a:tr>
              <a:tr h="6089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Attributes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>
                          <a:latin typeface="+mj-lt"/>
                        </a:rPr>
                        <a:t>File type info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3000" dirty="0">
                          <a:latin typeface="+mj-lt"/>
                        </a:rPr>
                        <a:t>Archive/Hidden etc.</a:t>
                      </a:r>
                    </a:p>
                  </a:txBody>
                  <a:tcPr marL="151736" marR="151736" marT="75868" marB="7586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25082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F189236-CCA8-B8DE-3854-D17CEFA69B15}"/>
              </a:ext>
            </a:extLst>
          </p:cNvPr>
          <p:cNvSpPr txBox="1"/>
          <p:nvPr/>
        </p:nvSpPr>
        <p:spPr>
          <a:xfrm>
            <a:off x="640080" y="1956075"/>
            <a:ext cx="91577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3600" dirty="0"/>
              <a:t>%</a:t>
            </a:r>
            <a:r>
              <a:rPr lang="en-IN" sz="3600" dirty="0" err="1"/>
              <a:t>CurrentItem</a:t>
            </a:r>
            <a:r>
              <a:rPr lang="en-IN" sz="3600" dirty="0"/>
              <a:t>.____%</a:t>
            </a:r>
          </a:p>
        </p:txBody>
      </p:sp>
    </p:spTree>
    <p:extLst>
      <p:ext uri="{BB962C8B-B14F-4D97-AF65-F5344CB8AC3E}">
        <p14:creationId xmlns:p14="http://schemas.microsoft.com/office/powerpoint/2010/main" val="3299644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1D789-88C2-A6DA-48B7-CCF198F3E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CA44B5C-3976-8EA1-5E70-30839A483481}"/>
              </a:ext>
            </a:extLst>
          </p:cNvPr>
          <p:cNvSpPr/>
          <p:nvPr/>
        </p:nvSpPr>
        <p:spPr>
          <a:xfrm>
            <a:off x="0" y="0"/>
            <a:ext cx="18288000" cy="131673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>
            <a:solidFill>
              <a:srgbClr val="0067B8"/>
            </a:solidFill>
            <a:prstDash val="solid"/>
          </a:ln>
        </p:spPr>
        <p:txBody>
          <a:bodyPr/>
          <a:lstStyle/>
          <a:p>
            <a:endParaRPr lang="en-IN" sz="360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4193F01-2812-CDF3-3C15-913CF4251CB9}"/>
              </a:ext>
            </a:extLst>
          </p:cNvPr>
          <p:cNvSpPr/>
          <p:nvPr/>
        </p:nvSpPr>
        <p:spPr>
          <a:xfrm>
            <a:off x="640080" y="0"/>
            <a:ext cx="1700784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 Branch in Excel</a:t>
            </a:r>
            <a:endParaRPr lang="en-US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E6C33F-083B-55FD-D8F6-3089B0DD7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8600" y="1608794"/>
            <a:ext cx="6623568" cy="86782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98A7950-77C8-A13E-224E-387FE2C926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3637" y="1316736"/>
            <a:ext cx="6187139" cy="879633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CACB41B-E100-1293-F551-36DF681579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30776" y="1316736"/>
            <a:ext cx="5857224" cy="7049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570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18F6591-965F-4F9D-9DF8-5D9AC5E92F4F}">
  <we:reference id="wa200010001" version="1.0.0.1" store="en-US" storeType="OMEX"/>
  <we:alternateReferences>
    <we:reference id="wa200010001" version="1.0.0.1" store="wa20001000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2477</TotalTime>
  <Words>366</Words>
  <Application>Microsoft Office PowerPoint</Application>
  <PresentationFormat>Custom</PresentationFormat>
  <Paragraphs>71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Template - ProMembership</dc:title>
  <dc:creator>USER</dc:creator>
  <cp:lastModifiedBy>VIKAL JAIN</cp:lastModifiedBy>
  <cp:revision>62</cp:revision>
  <dcterms:created xsi:type="dcterms:W3CDTF">2006-08-16T00:00:00Z</dcterms:created>
  <dcterms:modified xsi:type="dcterms:W3CDTF">2026-07-16T06:42:47Z</dcterms:modified>
  <dc:identifier>DAGr7RZL8nw</dc:identifier>
</cp:coreProperties>
</file>