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0" d="100"/>
          <a:sy n="110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4014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868680"/>
            <a:ext cx="10543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kern="0" spc="24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ICAI AI SUMMIT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822960" y="1417320"/>
            <a:ext cx="10543032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50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Referral-Based Practice</a:t>
            </a:r>
            <a:endParaRPr lang="en-US" sz="5000" dirty="0"/>
          </a:p>
          <a:p>
            <a:pPr marL="0" indent="0" algn="l">
              <a:lnSpc>
                <a:spcPct val="100000"/>
              </a:lnSpc>
              <a:buNone/>
            </a:pPr>
            <a:r>
              <a:rPr lang="en-US" sz="50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</a:t>
            </a:r>
            <a:r>
              <a:rPr lang="en-US" sz="5000" b="1" kern="0" spc="-30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Discovery-Based Practice.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822960" y="3145536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2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the engine that gets you found in the AI era.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822960" y="5074920"/>
            <a:ext cx="10543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Arun Agrawal · EbizIndia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822960" y="5559552"/>
            <a:ext cx="105430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/ 38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777240"/>
            <a:ext cx="10543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kern="0" spc="240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RANKED PAGES. AI RECOMMENDS EXPERTISE.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822960" y="1920240"/>
            <a:ext cx="10543032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03000"/>
              </a:lnSpc>
              <a:buNone/>
            </a:pPr>
            <a:r>
              <a:rPr lang="en-US" sz="5200" b="1" kern="0" spc="-4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cannot recommend</a:t>
            </a:r>
            <a:endParaRPr lang="en-US" sz="5200" dirty="0"/>
          </a:p>
          <a:p>
            <a:pPr marL="0" indent="0" algn="l">
              <a:lnSpc>
                <a:spcPct val="103000"/>
              </a:lnSpc>
              <a:buNone/>
            </a:pPr>
            <a:r>
              <a:rPr lang="en-US" sz="5200" b="1" kern="0" spc="-4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expertise that </a:t>
            </a:r>
            <a:endParaRPr lang="en-US" sz="5200" dirty="0"/>
          </a:p>
          <a:p>
            <a:pPr marL="0" indent="0" algn="l">
              <a:lnSpc>
                <a:spcPct val="103000"/>
              </a:lnSpc>
              <a:buNone/>
            </a:pPr>
            <a:r>
              <a:rPr lang="en-US" sz="5200" b="1" kern="0" spc="-40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doesn't exist digitally.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/ 38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777240"/>
            <a:ext cx="10543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kern="0" spc="24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CODE OF ETHICS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822960" y="1828800"/>
            <a:ext cx="10543032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03000"/>
              </a:lnSpc>
              <a:buNone/>
            </a:pPr>
            <a:r>
              <a:rPr lang="en-US" sz="52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Institute has</a:t>
            </a:r>
            <a:endParaRPr lang="en-US" sz="5200" dirty="0"/>
          </a:p>
          <a:p>
            <a:pPr marL="0" indent="0" algn="l">
              <a:lnSpc>
                <a:spcPct val="103000"/>
              </a:lnSpc>
              <a:buNone/>
            </a:pPr>
            <a:r>
              <a:rPr lang="en-US" sz="52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opened the door.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822960" y="4297680"/>
            <a:ext cx="9692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2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presence is now permitted — within clear constraints. We'll stay inside them.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/ 38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777240"/>
            <a:ext cx="10543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kern="0" spc="24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STAY INSIDE THE LINES</a:t>
            </a:r>
            <a:endParaRPr lang="en-US" sz="1350" dirty="0"/>
          </a:p>
        </p:txBody>
      </p:sp>
      <p:sp>
        <p:nvSpPr>
          <p:cNvPr id="3" name="Shape 1"/>
          <p:cNvSpPr/>
          <p:nvPr/>
        </p:nvSpPr>
        <p:spPr>
          <a:xfrm>
            <a:off x="822960" y="1920240"/>
            <a:ext cx="1357884" cy="640080"/>
          </a:xfrm>
          <a:prstGeom prst="roundRect">
            <a:avLst>
              <a:gd name="adj" fmla="val 50000"/>
            </a:avLst>
          </a:prstGeom>
          <a:solidFill>
            <a:srgbClr val="12251C"/>
          </a:solidFill>
          <a:ln w="12700">
            <a:solidFill>
              <a:srgbClr val="4ADE8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822960" y="1920240"/>
            <a:ext cx="13578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Website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2345436" y="1920240"/>
            <a:ext cx="2619756" cy="640080"/>
          </a:xfrm>
          <a:prstGeom prst="roundRect">
            <a:avLst>
              <a:gd name="adj" fmla="val 50000"/>
            </a:avLst>
          </a:prstGeom>
          <a:solidFill>
            <a:srgbClr val="12251C"/>
          </a:solidFill>
          <a:ln w="12700">
            <a:solidFill>
              <a:srgbClr val="4ADE8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2345436" y="1920240"/>
            <a:ext cx="261975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Educational content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129784" y="1920240"/>
            <a:ext cx="2093976" cy="640080"/>
          </a:xfrm>
          <a:prstGeom prst="roundRect">
            <a:avLst>
              <a:gd name="adj" fmla="val 50000"/>
            </a:avLst>
          </a:prstGeom>
          <a:solidFill>
            <a:srgbClr val="12251C"/>
          </a:solidFill>
          <a:ln w="12700">
            <a:solidFill>
              <a:srgbClr val="4ADE8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5129784" y="1920240"/>
            <a:ext cx="209397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profile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7388352" y="1920240"/>
            <a:ext cx="1463040" cy="640080"/>
          </a:xfrm>
          <a:prstGeom prst="roundRect">
            <a:avLst>
              <a:gd name="adj" fmla="val 50000"/>
            </a:avLst>
          </a:prstGeom>
          <a:solidFill>
            <a:srgbClr val="12251C"/>
          </a:solidFill>
          <a:ln w="12700">
            <a:solidFill>
              <a:srgbClr val="4ADE8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7388352" y="1920240"/>
            <a:ext cx="1463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LinkedIn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9015984" y="1920240"/>
            <a:ext cx="1778508" cy="640080"/>
          </a:xfrm>
          <a:prstGeom prst="roundRect">
            <a:avLst>
              <a:gd name="adj" fmla="val 50000"/>
            </a:avLst>
          </a:prstGeom>
          <a:solidFill>
            <a:srgbClr val="12251C"/>
          </a:solidFill>
          <a:ln w="12700">
            <a:solidFill>
              <a:srgbClr val="4ADE8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9015984" y="1920240"/>
            <a:ext cx="177850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Calculators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822960" y="3063240"/>
            <a:ext cx="2199132" cy="640080"/>
          </a:xfrm>
          <a:prstGeom prst="roundRect">
            <a:avLst>
              <a:gd name="adj" fmla="val 50000"/>
            </a:avLst>
          </a:prstGeom>
          <a:solidFill>
            <a:srgbClr val="241618"/>
          </a:solidFill>
          <a:ln w="12700">
            <a:solidFill>
              <a:srgbClr val="F87171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822960" y="3063240"/>
            <a:ext cx="21991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testimonials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3186684" y="3063240"/>
            <a:ext cx="1988820" cy="640080"/>
          </a:xfrm>
          <a:prstGeom prst="roundRect">
            <a:avLst>
              <a:gd name="adj" fmla="val 50000"/>
            </a:avLst>
          </a:prstGeom>
          <a:solidFill>
            <a:srgbClr val="241618"/>
          </a:solidFill>
          <a:ln w="12700">
            <a:solidFill>
              <a:srgbClr val="F87171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3186684" y="3063240"/>
            <a:ext cx="19888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fees shown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5340096" y="3063240"/>
            <a:ext cx="2199132" cy="640080"/>
          </a:xfrm>
          <a:prstGeom prst="roundRect">
            <a:avLst>
              <a:gd name="adj" fmla="val 50000"/>
            </a:avLst>
          </a:prstGeom>
          <a:solidFill>
            <a:srgbClr val="241618"/>
          </a:solidFill>
          <a:ln w="12700">
            <a:solidFill>
              <a:srgbClr val="F87171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Text 16"/>
          <p:cNvSpPr/>
          <p:nvPr/>
        </p:nvSpPr>
        <p:spPr>
          <a:xfrm>
            <a:off x="5340096" y="3063240"/>
            <a:ext cx="21991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solicitation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7703820" y="3063240"/>
            <a:ext cx="2093976" cy="640080"/>
          </a:xfrm>
          <a:prstGeom prst="roundRect">
            <a:avLst>
              <a:gd name="adj" fmla="val 50000"/>
            </a:avLst>
          </a:prstGeom>
          <a:solidFill>
            <a:srgbClr val="241618"/>
          </a:solidFill>
          <a:ln w="12700">
            <a:solidFill>
              <a:srgbClr val="F87171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0" name="Text 18"/>
          <p:cNvSpPr/>
          <p:nvPr/>
        </p:nvSpPr>
        <p:spPr>
          <a:xfrm>
            <a:off x="7703820" y="3063240"/>
            <a:ext cx="209397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comparisons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/ 38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777240"/>
            <a:ext cx="10543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kern="0" spc="240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AUTHORITY LADDER</a:t>
            </a:r>
            <a:endParaRPr lang="en-US" sz="1350" dirty="0"/>
          </a:p>
        </p:txBody>
      </p:sp>
      <p:sp>
        <p:nvSpPr>
          <p:cNvPr id="3" name="Shape 1"/>
          <p:cNvSpPr/>
          <p:nvPr/>
        </p:nvSpPr>
        <p:spPr>
          <a:xfrm>
            <a:off x="822960" y="1874520"/>
            <a:ext cx="5020056" cy="2880360"/>
          </a:xfrm>
          <a:prstGeom prst="roundRect">
            <a:avLst>
              <a:gd name="adj" fmla="val 3810"/>
            </a:avLst>
          </a:prstGeom>
          <a:solidFill>
            <a:srgbClr val="161D28"/>
          </a:solidFill>
          <a:ln w="12700">
            <a:solidFill>
              <a:srgbClr val="2630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1188720" y="2240280"/>
            <a:ext cx="428853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Advertising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188720" y="3017520"/>
            <a:ext cx="4288536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20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"Hire me."</a:t>
            </a:r>
            <a:endParaRPr lang="en-US" sz="2000" dirty="0"/>
          </a:p>
          <a:p>
            <a:pPr marL="0" indent="0" algn="l">
              <a:lnSpc>
                <a:spcPct val="120000"/>
              </a:lnSpc>
              <a:buNone/>
            </a:pPr>
            <a:endParaRPr lang="en-US" sz="2000" dirty="0"/>
          </a:p>
          <a:p>
            <a:pPr marL="0" indent="0" algn="l">
              <a:lnSpc>
                <a:spcPct val="120000"/>
              </a:lnSpc>
              <a:buNone/>
            </a:pPr>
            <a:r>
              <a:rPr lang="en-US" sz="20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Promotes services. Interrupts. Chases.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6345936" y="1874520"/>
            <a:ext cx="5020056" cy="2880360"/>
          </a:xfrm>
          <a:prstGeom prst="roundRect">
            <a:avLst>
              <a:gd name="adj" fmla="val 3810"/>
            </a:avLst>
          </a:prstGeom>
          <a:solidFill>
            <a:srgbClr val="161D28"/>
          </a:solidFill>
          <a:ln w="12700">
            <a:solidFill>
              <a:srgbClr val="2630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6711696" y="2240280"/>
            <a:ext cx="428853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Authority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6711696" y="3017520"/>
            <a:ext cx="4288536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20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"Here's how this works."</a:t>
            </a:r>
            <a:endParaRPr lang="en-US" sz="2000" dirty="0"/>
          </a:p>
          <a:p>
            <a:pPr marL="0" indent="0" algn="l">
              <a:lnSpc>
                <a:spcPct val="120000"/>
              </a:lnSpc>
              <a:buNone/>
            </a:pPr>
            <a:endParaRPr lang="en-US" sz="2000" dirty="0"/>
          </a:p>
          <a:p>
            <a:pPr marL="0" indent="0" algn="l">
              <a:lnSpc>
                <a:spcPct val="120000"/>
              </a:lnSpc>
              <a:buNone/>
            </a:pPr>
            <a:r>
              <a:rPr lang="en-US" sz="20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Solves problems. Attracts. Gets discovered.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822960" y="5029200"/>
            <a:ext cx="10543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50" i="1" dirty="0">
                <a:solidFill>
                  <a:srgbClr val="6B7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 is not solicitation. That's the line — and it's on your side.</a:t>
            </a:r>
            <a:endParaRPr lang="en-US" sz="1450" dirty="0"/>
          </a:p>
        </p:txBody>
      </p:sp>
      <p:sp>
        <p:nvSpPr>
          <p:cNvPr id="10" name="Text 8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/ 38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777240"/>
            <a:ext cx="10543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kern="0" spc="24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ENGINE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822960" y="1874520"/>
            <a:ext cx="10543032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Interactive tools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22960" y="2834640"/>
            <a:ext cx="10543032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Plain-language guides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822960" y="3794760"/>
            <a:ext cx="10543032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Google Business Profile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822960" y="4754880"/>
            <a:ext cx="10543032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LinkedIn authority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/ 38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777240"/>
            <a:ext cx="10543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kern="0" spc="24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 #1 · CALCULATORS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822960" y="1737360"/>
            <a:ext cx="10543032" cy="119742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03000"/>
              </a:lnSpc>
              <a:buNone/>
            </a:pPr>
            <a:r>
              <a:rPr lang="en-US" sz="36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Utility</a:t>
            </a:r>
            <a:r>
              <a:rPr lang="en-US" sz="3600" b="1" kern="0" spc="-30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36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advertising.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822960" y="4160520"/>
            <a:ext cx="9692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2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free answer people search for. An email at the result.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/ 38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417320"/>
            <a:ext cx="110916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24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DEMO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2194560"/>
            <a:ext cx="11091672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2000"/>
              </a:lnSpc>
              <a:buNone/>
            </a:pPr>
            <a:r>
              <a:rPr lang="en-US" sz="6400" b="1" kern="0" spc="-4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Income Tax</a:t>
            </a:r>
            <a:endParaRPr lang="en-US" sz="6400" dirty="0"/>
          </a:p>
          <a:p>
            <a:pPr marL="0" indent="0" algn="ctr">
              <a:lnSpc>
                <a:spcPct val="102000"/>
              </a:lnSpc>
              <a:buNone/>
            </a:pPr>
            <a:r>
              <a:rPr lang="en-US" sz="6400" b="1" kern="0" spc="-4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Calculator</a:t>
            </a:r>
            <a:endParaRPr lang="en-US" sz="6400" dirty="0"/>
          </a:p>
        </p:txBody>
      </p:sp>
      <p:sp>
        <p:nvSpPr>
          <p:cNvPr id="4" name="Shape 2"/>
          <p:cNvSpPr/>
          <p:nvPr/>
        </p:nvSpPr>
        <p:spPr>
          <a:xfrm>
            <a:off x="4293108" y="5074920"/>
            <a:ext cx="3602736" cy="566928"/>
          </a:xfrm>
          <a:prstGeom prst="roundRect">
            <a:avLst>
              <a:gd name="adj" fmla="val 50000"/>
            </a:avLst>
          </a:prstGeom>
          <a:solidFill>
            <a:srgbClr val="161D28"/>
          </a:solidFill>
          <a:ln w="12700">
            <a:solidFill>
              <a:srgbClr val="2630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4293108" y="5074920"/>
            <a:ext cx="360273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Open: calculator.html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/ 38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828800"/>
            <a:ext cx="10543032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03000"/>
              </a:lnSpc>
              <a:buNone/>
            </a:pPr>
            <a:r>
              <a:rPr lang="en-US" sz="52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Calculators are</a:t>
            </a:r>
            <a:endParaRPr lang="en-US" sz="5200" dirty="0"/>
          </a:p>
          <a:p>
            <a:pPr marL="0" indent="0" algn="l">
              <a:lnSpc>
                <a:spcPct val="103000"/>
              </a:lnSpc>
              <a:buNone/>
            </a:pPr>
            <a:r>
              <a:rPr lang="en-US" sz="52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table stakes now.</a:t>
            </a:r>
            <a:endParaRPr lang="en-US" sz="5200" dirty="0"/>
          </a:p>
        </p:txBody>
      </p:sp>
      <p:sp>
        <p:nvSpPr>
          <p:cNvPr id="3" name="Text 1"/>
          <p:cNvSpPr/>
          <p:nvPr/>
        </p:nvSpPr>
        <p:spPr>
          <a:xfrm>
            <a:off x="822960" y="4160520"/>
            <a:ext cx="9692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2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Here's what almost none of you are running.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/ 38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777240"/>
            <a:ext cx="10543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kern="0" spc="24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 #2 · THE DIAGNOSTIC ASSESSMENT</a:t>
            </a:r>
            <a:endParaRPr lang="en-US" sz="1350" dirty="0"/>
          </a:p>
        </p:txBody>
      </p:sp>
      <p:sp>
        <p:nvSpPr>
          <p:cNvPr id="3" name="Shape 1"/>
          <p:cNvSpPr/>
          <p:nvPr/>
        </p:nvSpPr>
        <p:spPr>
          <a:xfrm>
            <a:off x="822960" y="1874520"/>
            <a:ext cx="5020056" cy="2880360"/>
          </a:xfrm>
          <a:prstGeom prst="roundRect">
            <a:avLst>
              <a:gd name="adj" fmla="val 3810"/>
            </a:avLst>
          </a:prstGeom>
          <a:solidFill>
            <a:srgbClr val="161D28"/>
          </a:solidFill>
          <a:ln w="12700">
            <a:solidFill>
              <a:srgbClr val="2630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1188720" y="2240280"/>
            <a:ext cx="428853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calculator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188720" y="3017520"/>
            <a:ext cx="4288536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20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answers a question they already had.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6345936" y="1874520"/>
            <a:ext cx="5020056" cy="2880360"/>
          </a:xfrm>
          <a:prstGeom prst="roundRect">
            <a:avLst>
              <a:gd name="adj" fmla="val 3810"/>
            </a:avLst>
          </a:prstGeom>
          <a:solidFill>
            <a:srgbClr val="161D28"/>
          </a:solidFill>
          <a:ln w="12700">
            <a:solidFill>
              <a:srgbClr val="2630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6711696" y="2240280"/>
            <a:ext cx="428853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assessment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6711696" y="3017520"/>
            <a:ext cx="4288536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20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surfaces a risk they didn't know to ask about.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822960" y="5029200"/>
            <a:ext cx="10543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50" i="1" dirty="0">
                <a:solidFill>
                  <a:srgbClr val="6B7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is what makes someone book the call.</a:t>
            </a:r>
            <a:endParaRPr lang="en-US" sz="1450" dirty="0"/>
          </a:p>
        </p:txBody>
      </p:sp>
      <p:sp>
        <p:nvSpPr>
          <p:cNvPr id="10" name="Text 8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/ 38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417320"/>
            <a:ext cx="110916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24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DEMO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2194560"/>
            <a:ext cx="11091672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2000"/>
              </a:lnSpc>
              <a:buNone/>
            </a:pPr>
            <a:r>
              <a:rPr lang="en-US" sz="6400" b="1" kern="0" spc="-4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"Setting Up</a:t>
            </a:r>
            <a:endParaRPr lang="en-US" sz="6400" dirty="0"/>
          </a:p>
          <a:p>
            <a:pPr marL="0" indent="0" algn="ctr">
              <a:lnSpc>
                <a:spcPct val="102000"/>
              </a:lnSpc>
              <a:buNone/>
            </a:pPr>
            <a:r>
              <a:rPr lang="en-US" sz="6400" b="1" kern="0" spc="-4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India?"</a:t>
            </a:r>
            <a:endParaRPr lang="en-US" sz="6400" dirty="0"/>
          </a:p>
        </p:txBody>
      </p:sp>
      <p:sp>
        <p:nvSpPr>
          <p:cNvPr id="4" name="Shape 2"/>
          <p:cNvSpPr/>
          <p:nvPr/>
        </p:nvSpPr>
        <p:spPr>
          <a:xfrm>
            <a:off x="4293108" y="5074920"/>
            <a:ext cx="3602736" cy="566928"/>
          </a:xfrm>
          <a:prstGeom prst="roundRect">
            <a:avLst>
              <a:gd name="adj" fmla="val 50000"/>
            </a:avLst>
          </a:prstGeom>
          <a:solidFill>
            <a:srgbClr val="161D28"/>
          </a:solidFill>
          <a:ln w="12700">
            <a:solidFill>
              <a:srgbClr val="2630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4293108" y="5074920"/>
            <a:ext cx="360273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Open: assessment.html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/ 38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777240"/>
            <a:ext cx="10543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kern="0" spc="24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SHOW OF HANDS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822960" y="2148840"/>
            <a:ext cx="10543032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52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here grew mainly</a:t>
            </a:r>
            <a:endParaRPr lang="en-US" sz="5200" dirty="0"/>
          </a:p>
          <a:p>
            <a:pPr marL="0" indent="0" algn="l">
              <a:lnSpc>
                <a:spcPct val="102000"/>
              </a:lnSpc>
              <a:buNone/>
            </a:pPr>
            <a:r>
              <a:rPr lang="en-US" sz="52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through referrals?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822960" y="4572000"/>
            <a:ext cx="10543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6B7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them up. Look around the room.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/ 38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C15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" y="777240"/>
            <a:ext cx="1874520" cy="457200"/>
          </a:xfrm>
          <a:prstGeom prst="roundRect">
            <a:avLst>
              <a:gd name="adj" fmla="val 50000"/>
            </a:avLst>
          </a:prstGeom>
          <a:solidFill>
            <a:srgbClr val="4ADE8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822960" y="777240"/>
            <a:ext cx="1874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150" dirty="0">
                <a:solidFill>
                  <a:srgbClr val="0626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ACTIVITY 2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880360" y="777240"/>
            <a:ext cx="1211580" cy="457200"/>
          </a:xfrm>
          <a:prstGeom prst="roundRect">
            <a:avLst>
              <a:gd name="adj" fmla="val 50000"/>
            </a:avLst>
          </a:prstGeom>
          <a:solidFill>
            <a:srgbClr val="FBBF24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2880360" y="777240"/>
            <a:ext cx="12115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120" dirty="0">
                <a:solidFill>
                  <a:srgbClr val="3B2F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MIN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822960" y="1554480"/>
            <a:ext cx="10543032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6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 the prospect.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822960" y="2788920"/>
            <a:ext cx="105430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Take the assessment as an NRI founder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822960" y="3611880"/>
            <a:ext cx="105430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Notice what the flagged list does to you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822960" y="4434840"/>
            <a:ext cx="105430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Which question created the most doubt?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/ 38</a:t>
            </a:r>
            <a:endParaRPr lang="en-US" sz="1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C15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" y="777240"/>
            <a:ext cx="1874520" cy="457200"/>
          </a:xfrm>
          <a:prstGeom prst="roundRect">
            <a:avLst>
              <a:gd name="adj" fmla="val 50000"/>
            </a:avLst>
          </a:prstGeom>
          <a:solidFill>
            <a:srgbClr val="4ADE8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822960" y="777240"/>
            <a:ext cx="1874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150" dirty="0">
                <a:solidFill>
                  <a:srgbClr val="0626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ACTIVITY 3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880360" y="777240"/>
            <a:ext cx="2583180" cy="457200"/>
          </a:xfrm>
          <a:prstGeom prst="roundRect">
            <a:avLst>
              <a:gd name="adj" fmla="val 50000"/>
            </a:avLst>
          </a:prstGeom>
          <a:solidFill>
            <a:srgbClr val="FBBF24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2880360" y="777240"/>
            <a:ext cx="25831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120" dirty="0">
                <a:solidFill>
                  <a:srgbClr val="3B2F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MIN · IN PAIRS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822960" y="1554480"/>
            <a:ext cx="10543032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6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your own assessment.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822960" y="2788920"/>
            <a:ext cx="105430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Pick ONE client type you want more of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822960" y="3538728"/>
            <a:ext cx="105430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Write 5 questions that surface hidden problems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822960" y="4288536"/>
            <a:ext cx="105430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Test: is their honest answer "I don't know"?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822960" y="5806440"/>
            <a:ext cx="1054303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50" i="1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We'll hear a few titles out loud.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 / 38</a:t>
            </a:r>
            <a:endParaRPr lang="en-US" sz="1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777240"/>
            <a:ext cx="10543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kern="0" spc="24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FOR EVERY NICHE — STEAL THESE</a:t>
            </a:r>
            <a:endParaRPr lang="en-US" sz="1350" dirty="0"/>
          </a:p>
        </p:txBody>
      </p:sp>
      <p:sp>
        <p:nvSpPr>
          <p:cNvPr id="3" name="Shape 1"/>
          <p:cNvSpPr/>
          <p:nvPr/>
        </p:nvSpPr>
        <p:spPr>
          <a:xfrm>
            <a:off x="822960" y="1783080"/>
            <a:ext cx="2430018" cy="1417320"/>
          </a:xfrm>
          <a:prstGeom prst="roundRect">
            <a:avLst>
              <a:gd name="adj" fmla="val 6452"/>
            </a:avLst>
          </a:prstGeom>
          <a:solidFill>
            <a:srgbClr val="161D28"/>
          </a:solidFill>
          <a:ln w="12700">
            <a:solidFill>
              <a:srgbClr val="2630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1024128" y="1965960"/>
            <a:ext cx="202768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100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STARTUP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1024128" y="2350008"/>
            <a:ext cx="202768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6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Setup Assessment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527298" y="1783080"/>
            <a:ext cx="2430018" cy="1417320"/>
          </a:xfrm>
          <a:prstGeom prst="roundRect">
            <a:avLst>
              <a:gd name="adj" fmla="val 6452"/>
            </a:avLst>
          </a:prstGeom>
          <a:solidFill>
            <a:srgbClr val="161D28"/>
          </a:solidFill>
          <a:ln w="12700">
            <a:solidFill>
              <a:srgbClr val="2630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3728466" y="1965960"/>
            <a:ext cx="202768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100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NRI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728466" y="2350008"/>
            <a:ext cx="202768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6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"Should I File in India?"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231636" y="1783080"/>
            <a:ext cx="2430018" cy="1417320"/>
          </a:xfrm>
          <a:prstGeom prst="roundRect">
            <a:avLst>
              <a:gd name="adj" fmla="val 6452"/>
            </a:avLst>
          </a:prstGeom>
          <a:solidFill>
            <a:srgbClr val="161D28"/>
          </a:solidFill>
          <a:ln w="12700">
            <a:solidFill>
              <a:srgbClr val="2630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6432804" y="1965960"/>
            <a:ext cx="202768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100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GST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32804" y="2350008"/>
            <a:ext cx="202768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6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Notice Readiness Score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8935974" y="1783080"/>
            <a:ext cx="2430018" cy="1417320"/>
          </a:xfrm>
          <a:prstGeom prst="roundRect">
            <a:avLst>
              <a:gd name="adj" fmla="val 6452"/>
            </a:avLst>
          </a:prstGeom>
          <a:solidFill>
            <a:srgbClr val="161D28"/>
          </a:solidFill>
          <a:ln w="12700">
            <a:solidFill>
              <a:srgbClr val="2630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3" name="Text 11"/>
          <p:cNvSpPr/>
          <p:nvPr/>
        </p:nvSpPr>
        <p:spPr>
          <a:xfrm>
            <a:off x="9137142" y="1965960"/>
            <a:ext cx="202768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100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ROC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9137142" y="2350008"/>
            <a:ext cx="202768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6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Health Check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822960" y="3474720"/>
            <a:ext cx="2430018" cy="1417320"/>
          </a:xfrm>
          <a:prstGeom prst="roundRect">
            <a:avLst>
              <a:gd name="adj" fmla="val 6452"/>
            </a:avLst>
          </a:prstGeom>
          <a:solidFill>
            <a:srgbClr val="161D28"/>
          </a:solidFill>
          <a:ln w="12700">
            <a:solidFill>
              <a:srgbClr val="2630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1024128" y="3657600"/>
            <a:ext cx="202768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100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MANUFACTURING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24128" y="4041648"/>
            <a:ext cx="202768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6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Hidden GST Risk Check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3527298" y="3474720"/>
            <a:ext cx="2430018" cy="1417320"/>
          </a:xfrm>
          <a:prstGeom prst="roundRect">
            <a:avLst>
              <a:gd name="adj" fmla="val 6452"/>
            </a:avLst>
          </a:prstGeom>
          <a:solidFill>
            <a:srgbClr val="161D28"/>
          </a:solidFill>
          <a:ln w="12700">
            <a:solidFill>
              <a:srgbClr val="2630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9" name="Text 17"/>
          <p:cNvSpPr/>
          <p:nvPr/>
        </p:nvSpPr>
        <p:spPr>
          <a:xfrm>
            <a:off x="3728466" y="3657600"/>
            <a:ext cx="202768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100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EXPORTERS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728466" y="4041648"/>
            <a:ext cx="202768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6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 Compliance Readiness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6231636" y="3474720"/>
            <a:ext cx="2430018" cy="1417320"/>
          </a:xfrm>
          <a:prstGeom prst="roundRect">
            <a:avLst>
              <a:gd name="adj" fmla="val 6452"/>
            </a:avLst>
          </a:prstGeom>
          <a:solidFill>
            <a:srgbClr val="161D28"/>
          </a:solidFill>
          <a:ln w="12700">
            <a:solidFill>
              <a:srgbClr val="2630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2" name="Text 20"/>
          <p:cNvSpPr/>
          <p:nvPr/>
        </p:nvSpPr>
        <p:spPr>
          <a:xfrm>
            <a:off x="6432804" y="3657600"/>
            <a:ext cx="202768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100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INDIVIDUALS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432804" y="4041648"/>
            <a:ext cx="202768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6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 Document Checklist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8935974" y="3474720"/>
            <a:ext cx="2430018" cy="1417320"/>
          </a:xfrm>
          <a:prstGeom prst="roundRect">
            <a:avLst>
              <a:gd name="adj" fmla="val 6452"/>
            </a:avLst>
          </a:prstGeom>
          <a:solidFill>
            <a:srgbClr val="161D28"/>
          </a:solidFill>
          <a:ln w="12700">
            <a:solidFill>
              <a:srgbClr val="2630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5" name="Text 23"/>
          <p:cNvSpPr/>
          <p:nvPr/>
        </p:nvSpPr>
        <p:spPr>
          <a:xfrm>
            <a:off x="9137142" y="3657600"/>
            <a:ext cx="202768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100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DOCTORS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9137142" y="4041648"/>
            <a:ext cx="2027682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8000"/>
              </a:lnSpc>
              <a:buNone/>
            </a:pPr>
            <a:r>
              <a:rPr lang="en-US" sz="16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Tax Health Check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822960" y="5148072"/>
            <a:ext cx="10543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50" i="1" dirty="0">
                <a:solidFill>
                  <a:srgbClr val="6B7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Notice: every one educates first. None of them says "hire me".</a:t>
            </a:r>
            <a:endParaRPr lang="en-US" sz="1450" dirty="0"/>
          </a:p>
        </p:txBody>
      </p:sp>
      <p:sp>
        <p:nvSpPr>
          <p:cNvPr id="28" name="Text 26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 / 38</a:t>
            </a:r>
            <a:endParaRPr lang="en-US" sz="1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777240"/>
            <a:ext cx="10543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kern="0" spc="24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 #3 · PLAIN-LANGUAGE GUIDES</a:t>
            </a:r>
            <a:endParaRPr lang="en-US" sz="1350" dirty="0"/>
          </a:p>
        </p:txBody>
      </p:sp>
      <p:sp>
        <p:nvSpPr>
          <p:cNvPr id="3" name="Shape 1"/>
          <p:cNvSpPr/>
          <p:nvPr/>
        </p:nvSpPr>
        <p:spPr>
          <a:xfrm>
            <a:off x="822960" y="1874520"/>
            <a:ext cx="5020056" cy="2880360"/>
          </a:xfrm>
          <a:prstGeom prst="roundRect">
            <a:avLst>
              <a:gd name="adj" fmla="val 3810"/>
            </a:avLst>
          </a:prstGeom>
          <a:solidFill>
            <a:srgbClr val="161D28"/>
          </a:solidFill>
          <a:ln w="12700">
            <a:solidFill>
              <a:srgbClr val="2630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1188720" y="2240280"/>
            <a:ext cx="428853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Loses clients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188720" y="3017520"/>
            <a:ext cx="4288536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20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"Analysis of Section 194-IB"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6345936" y="1874520"/>
            <a:ext cx="5020056" cy="2880360"/>
          </a:xfrm>
          <a:prstGeom prst="roundRect">
            <a:avLst>
              <a:gd name="adj" fmla="val 3810"/>
            </a:avLst>
          </a:prstGeom>
          <a:solidFill>
            <a:srgbClr val="161D28"/>
          </a:solidFill>
          <a:ln w="12700">
            <a:solidFill>
              <a:srgbClr val="2630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6711696" y="2240280"/>
            <a:ext cx="428853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Wins clients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6711696" y="3017520"/>
            <a:ext cx="4288536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20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"New TDS rules on rent above ₹50,000 — what it means for you"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 / 38</a:t>
            </a:r>
            <a:endParaRPr lang="en-US" sz="12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371600"/>
            <a:ext cx="110916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24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DEMO · THE MULTIPLIER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48640" y="2194560"/>
            <a:ext cx="11091672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6000"/>
              </a:lnSpc>
              <a:buNone/>
            </a:pPr>
            <a:r>
              <a:rPr lang="en-US" sz="40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"Give me 100 questions startups</a:t>
            </a:r>
            <a:endParaRPr lang="en-US" sz="4000" dirty="0"/>
          </a:p>
          <a:p>
            <a:pPr marL="0" indent="0" algn="ctr">
              <a:lnSpc>
                <a:spcPct val="106000"/>
              </a:lnSpc>
              <a:buNone/>
            </a:pPr>
            <a:r>
              <a:rPr lang="en-US" sz="40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ask a CA before incorporation."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548640" y="4297680"/>
            <a:ext cx="1109167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2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prompt. Then cluster. Then convert.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 / 38</a:t>
            </a:r>
            <a:endParaRPr lang="en-US" sz="1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777240"/>
            <a:ext cx="10543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kern="0" spc="24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QUESTION BECOMES</a:t>
            </a:r>
            <a:endParaRPr lang="en-US" sz="1350" dirty="0"/>
          </a:p>
        </p:txBody>
      </p:sp>
      <p:sp>
        <p:nvSpPr>
          <p:cNvPr id="3" name="Shape 1"/>
          <p:cNvSpPr/>
          <p:nvPr/>
        </p:nvSpPr>
        <p:spPr>
          <a:xfrm>
            <a:off x="822960" y="1874520"/>
            <a:ext cx="1357884" cy="621792"/>
          </a:xfrm>
          <a:prstGeom prst="roundRect">
            <a:avLst>
              <a:gd name="adj" fmla="val 50000"/>
            </a:avLst>
          </a:prstGeom>
          <a:solidFill>
            <a:srgbClr val="12251C"/>
          </a:solidFill>
          <a:ln w="12700">
            <a:solidFill>
              <a:srgbClr val="4ADE8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822960" y="1874520"/>
            <a:ext cx="1357884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Article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2345436" y="1874520"/>
            <a:ext cx="1463040" cy="621792"/>
          </a:xfrm>
          <a:prstGeom prst="roundRect">
            <a:avLst>
              <a:gd name="adj" fmla="val 50000"/>
            </a:avLst>
          </a:prstGeom>
          <a:solidFill>
            <a:srgbClr val="12251C"/>
          </a:solidFill>
          <a:ln w="12700">
            <a:solidFill>
              <a:srgbClr val="4ADE8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2345436" y="1874520"/>
            <a:ext cx="1463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FAQ page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973068" y="1874520"/>
            <a:ext cx="1988820" cy="621792"/>
          </a:xfrm>
          <a:prstGeom prst="roundRect">
            <a:avLst>
              <a:gd name="adj" fmla="val 50000"/>
            </a:avLst>
          </a:prstGeom>
          <a:solidFill>
            <a:srgbClr val="12251C"/>
          </a:solidFill>
          <a:ln w="12700">
            <a:solidFill>
              <a:srgbClr val="4ADE8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3973068" y="1874520"/>
            <a:ext cx="19888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LinkedIn post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6126480" y="1874520"/>
            <a:ext cx="1883664" cy="621792"/>
          </a:xfrm>
          <a:prstGeom prst="roundRect">
            <a:avLst>
              <a:gd name="adj" fmla="val 50000"/>
            </a:avLst>
          </a:prstGeom>
          <a:solidFill>
            <a:srgbClr val="12251C"/>
          </a:solidFill>
          <a:ln w="12700">
            <a:solidFill>
              <a:srgbClr val="4ADE8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6126480" y="1874520"/>
            <a:ext cx="1883664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Video script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8174736" y="1874520"/>
            <a:ext cx="1568196" cy="621792"/>
          </a:xfrm>
          <a:prstGeom prst="roundRect">
            <a:avLst>
              <a:gd name="adj" fmla="val 50000"/>
            </a:avLst>
          </a:prstGeom>
          <a:solidFill>
            <a:srgbClr val="12251C"/>
          </a:solidFill>
          <a:ln w="12700">
            <a:solidFill>
              <a:srgbClr val="4ADE8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8174736" y="1874520"/>
            <a:ext cx="1568196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Checklist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9907524" y="1874520"/>
            <a:ext cx="1463040" cy="621792"/>
          </a:xfrm>
          <a:prstGeom prst="roundRect">
            <a:avLst>
              <a:gd name="adj" fmla="val 50000"/>
            </a:avLst>
          </a:prstGeom>
          <a:solidFill>
            <a:srgbClr val="12251C"/>
          </a:solidFill>
          <a:ln w="12700">
            <a:solidFill>
              <a:srgbClr val="4ADE8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9907524" y="1874520"/>
            <a:ext cx="1463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GBP post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822960" y="2660904"/>
            <a:ext cx="2304288" cy="621792"/>
          </a:xfrm>
          <a:prstGeom prst="roundRect">
            <a:avLst>
              <a:gd name="adj" fmla="val 50000"/>
            </a:avLst>
          </a:prstGeom>
          <a:solidFill>
            <a:srgbClr val="12251C"/>
          </a:solidFill>
          <a:ln w="12700">
            <a:solidFill>
              <a:srgbClr val="4ADE8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822960" y="2660904"/>
            <a:ext cx="230428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Newsletter issue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3291840" y="2660904"/>
            <a:ext cx="1778508" cy="621792"/>
          </a:xfrm>
          <a:prstGeom prst="roundRect">
            <a:avLst>
              <a:gd name="adj" fmla="val 50000"/>
            </a:avLst>
          </a:prstGeom>
          <a:solidFill>
            <a:srgbClr val="12251C"/>
          </a:solidFill>
          <a:ln w="12700">
            <a:solidFill>
              <a:srgbClr val="4ADE8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Text 16"/>
          <p:cNvSpPr/>
          <p:nvPr/>
        </p:nvSpPr>
        <p:spPr>
          <a:xfrm>
            <a:off x="3291840" y="2660904"/>
            <a:ext cx="177850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 magnet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22960" y="3785616"/>
            <a:ext cx="100584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2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website stops being a brochure. It becomes a knowledge base.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 / 38</a:t>
            </a:r>
            <a:endParaRPr lang="en-US" sz="12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C15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" y="777240"/>
            <a:ext cx="1874520" cy="457200"/>
          </a:xfrm>
          <a:prstGeom prst="roundRect">
            <a:avLst>
              <a:gd name="adj" fmla="val 50000"/>
            </a:avLst>
          </a:prstGeom>
          <a:solidFill>
            <a:srgbClr val="4ADE8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822960" y="777240"/>
            <a:ext cx="1874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150" dirty="0">
                <a:solidFill>
                  <a:srgbClr val="0626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ACTIVITY 4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880360" y="777240"/>
            <a:ext cx="1211580" cy="457200"/>
          </a:xfrm>
          <a:prstGeom prst="roundRect">
            <a:avLst>
              <a:gd name="adj" fmla="val 50000"/>
            </a:avLst>
          </a:prstGeom>
          <a:solidFill>
            <a:srgbClr val="FBBF24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2880360" y="777240"/>
            <a:ext cx="12115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120" dirty="0">
                <a:solidFill>
                  <a:srgbClr val="3B2F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MIN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822960" y="1554480"/>
            <a:ext cx="10543032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6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Search yourself.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822960" y="2788920"/>
            <a:ext cx="105430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Google your firm name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822960" y="3538728"/>
            <a:ext cx="105430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Then: "startup consultant in [your city]"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822960" y="4288536"/>
            <a:ext cx="105430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Who gets the call — you, or someone else?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822960" y="5806440"/>
            <a:ext cx="1054303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50" i="1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signal? Compare notes with your neighbour.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26 / 38</a:t>
            </a:r>
            <a:endParaRPr lang="en-US" sz="1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777240"/>
            <a:ext cx="10543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kern="0" spc="24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 #4 · GOOGLE BUSINESS PROFILE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822960" y="1737360"/>
            <a:ext cx="10543032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03000"/>
              </a:lnSpc>
              <a:buNone/>
            </a:pPr>
            <a:r>
              <a:rPr lang="en-US" sz="50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fastest win</a:t>
            </a:r>
            <a:endParaRPr lang="en-US" sz="5000" dirty="0"/>
          </a:p>
          <a:p>
            <a:pPr marL="0" indent="0" algn="l">
              <a:lnSpc>
                <a:spcPct val="103000"/>
              </a:lnSpc>
              <a:buNone/>
            </a:pPr>
            <a:r>
              <a:rPr lang="en-US" sz="50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you're ignoring.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822960" y="4160520"/>
            <a:ext cx="100584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2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"Startup consultant in my city" decides who gets the call. Most firms aren't even on the map.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 / 38</a:t>
            </a:r>
            <a:endParaRPr lang="en-US" sz="1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777240"/>
            <a:ext cx="10543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kern="0" spc="24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"OPTIMISED" MEANS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822960" y="1874520"/>
            <a:ext cx="10543032" cy="6629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r>
              <a:rPr lang="en-US" sz="24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Right primary category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822960" y="2537460"/>
            <a:ext cx="10543032" cy="6629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r>
              <a:rPr lang="en-US" sz="24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Every service listed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22960" y="3200400"/>
            <a:ext cx="10543032" cy="6629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r>
              <a:rPr lang="en-US" sz="24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A post every week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822960" y="3863340"/>
            <a:ext cx="10543032" cy="6629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r>
              <a:rPr lang="en-US" sz="24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Reviews, asked the ethical way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822960" y="4526280"/>
            <a:ext cx="10543032" cy="6629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r>
              <a:rPr lang="en-US" sz="24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Q&amp;A section filled in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22960" y="5189220"/>
            <a:ext cx="10543032" cy="6629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r>
              <a:rPr lang="en-US" sz="24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NAP — same Name, Address, Phone everywhere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 / 38</a:t>
            </a:r>
            <a:endParaRPr lang="en-US" sz="12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777240"/>
            <a:ext cx="10543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kern="0" spc="24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 #5 · LINKEDIN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822960" y="1737360"/>
            <a:ext cx="10543032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03000"/>
              </a:lnSpc>
              <a:buNone/>
            </a:pPr>
            <a:r>
              <a:rPr lang="en-US" sz="52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authority</a:t>
            </a:r>
            <a:endParaRPr lang="en-US" sz="5200" dirty="0"/>
          </a:p>
          <a:p>
            <a:pPr marL="0" indent="0" algn="l">
              <a:lnSpc>
                <a:spcPct val="103000"/>
              </a:lnSpc>
              <a:buNone/>
            </a:pPr>
            <a:r>
              <a:rPr lang="en-US" sz="52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engine.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822960" y="4160520"/>
            <a:ext cx="9692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2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useful insight a week. It compounds — and feeds everything else.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 / 38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C15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" y="777240"/>
            <a:ext cx="2491740" cy="457200"/>
          </a:xfrm>
          <a:prstGeom prst="roundRect">
            <a:avLst>
              <a:gd name="adj" fmla="val 50000"/>
            </a:avLst>
          </a:prstGeom>
          <a:solidFill>
            <a:srgbClr val="4ADE8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822960" y="777240"/>
            <a:ext cx="24917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150" dirty="0">
                <a:solidFill>
                  <a:srgbClr val="0626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WE START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497580" y="777240"/>
            <a:ext cx="1211580" cy="457200"/>
          </a:xfrm>
          <a:prstGeom prst="roundRect">
            <a:avLst>
              <a:gd name="adj" fmla="val 50000"/>
            </a:avLst>
          </a:prstGeom>
          <a:solidFill>
            <a:srgbClr val="FBBF24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3497580" y="777240"/>
            <a:ext cx="12115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120" dirty="0">
                <a:solidFill>
                  <a:srgbClr val="3B2F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MIN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822960" y="1554480"/>
            <a:ext cx="10543032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6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Grab the workbook.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822960" y="2788920"/>
            <a:ext cx="105430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Open: ebizindia.com/summit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822960" y="3538728"/>
            <a:ext cx="105430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Download the single file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822960" y="4288536"/>
            <a:ext cx="105430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Open it in your browser — it works offline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822960" y="5806440"/>
            <a:ext cx="1054303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50" i="1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Can't download? No problem — the exercises will be on screen. A notebook works fine.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/ 38</a:t>
            </a:r>
            <a:endParaRPr lang="en-US" sz="12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0C15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" y="777240"/>
            <a:ext cx="1874520" cy="457200"/>
          </a:xfrm>
          <a:prstGeom prst="roundRect">
            <a:avLst>
              <a:gd name="adj" fmla="val 50000"/>
            </a:avLst>
          </a:prstGeom>
          <a:solidFill>
            <a:srgbClr val="4ADE8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822960" y="777240"/>
            <a:ext cx="1874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150" dirty="0">
                <a:solidFill>
                  <a:srgbClr val="0626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ACTIVITY 5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880360" y="777240"/>
            <a:ext cx="1211580" cy="457200"/>
          </a:xfrm>
          <a:prstGeom prst="roundRect">
            <a:avLst>
              <a:gd name="adj" fmla="val 50000"/>
            </a:avLst>
          </a:prstGeom>
          <a:solidFill>
            <a:srgbClr val="FBBF24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2880360" y="777240"/>
            <a:ext cx="12115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120" dirty="0">
                <a:solidFill>
                  <a:srgbClr val="3B2F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MIN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822960" y="1554480"/>
            <a:ext cx="10543032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6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Write your first post.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822960" y="2788920"/>
            <a:ext cx="105430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One thing a client asked you last week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822960" y="3538728"/>
            <a:ext cx="105430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Your answer — in plain language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822960" y="4288536"/>
            <a:ext cx="105430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One line inviting questions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822960" y="5806440"/>
            <a:ext cx="1054303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50" i="1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few of you will read yours aloud. Volunteers get remembered.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/ 38</a:t>
            </a:r>
            <a:endParaRPr lang="en-US" sz="12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777240"/>
            <a:ext cx="10543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kern="0" spc="24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FOUNDATION · YOUR WEBSITE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822960" y="1600200"/>
            <a:ext cx="10543032" cy="9486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Clear, specific service pages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22960" y="2548890"/>
            <a:ext cx="10543032" cy="9486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Plain-language answers to real questions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822960" y="3497580"/>
            <a:ext cx="10543032" cy="9486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Structured so AI engines can read it — SEO &amp; AEO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822960" y="4446270"/>
            <a:ext cx="10543032" cy="9486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Same name &amp; address everywhere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822960" y="5806440"/>
            <a:ext cx="1054303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50" i="1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one-time technical job for your web team — not today's topic. Today is about what you publish on that foundation.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 / 38</a:t>
            </a:r>
            <a:endParaRPr lang="en-US" sz="12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777240"/>
            <a:ext cx="10543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kern="0" spc="24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NEXT 30 DAYS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822960" y="1234440"/>
            <a:ext cx="105430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the engine.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822960" y="2423160"/>
            <a:ext cx="2430018" cy="2926080"/>
          </a:xfrm>
          <a:prstGeom prst="roundRect">
            <a:avLst>
              <a:gd name="adj" fmla="val 3763"/>
            </a:avLst>
          </a:prstGeom>
          <a:solidFill>
            <a:srgbClr val="161D28"/>
          </a:solidFill>
          <a:ln w="12700">
            <a:solidFill>
              <a:srgbClr val="2630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1078992" y="2715768"/>
            <a:ext cx="191795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100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1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1078992" y="3291840"/>
            <a:ext cx="1917954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7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Claim &amp; optimise GBP. Pick one diagnostic assessment.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3527298" y="2423160"/>
            <a:ext cx="2430018" cy="2926080"/>
          </a:xfrm>
          <a:prstGeom prst="roundRect">
            <a:avLst>
              <a:gd name="adj" fmla="val 3763"/>
            </a:avLst>
          </a:prstGeom>
          <a:solidFill>
            <a:srgbClr val="161D28"/>
          </a:solidFill>
          <a:ln w="12700">
            <a:solidFill>
              <a:srgbClr val="2630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3783330" y="2715768"/>
            <a:ext cx="191795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100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2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3783330" y="3291840"/>
            <a:ext cx="1917954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7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the assessment with email capture. Write one guide.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6231636" y="2423160"/>
            <a:ext cx="2430018" cy="2926080"/>
          </a:xfrm>
          <a:prstGeom prst="roundRect">
            <a:avLst>
              <a:gd name="adj" fmla="val 3763"/>
            </a:avLst>
          </a:prstGeom>
          <a:solidFill>
            <a:srgbClr val="161D28"/>
          </a:solidFill>
          <a:ln w="12700">
            <a:solidFill>
              <a:srgbClr val="2630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6487668" y="2715768"/>
            <a:ext cx="191795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100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3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487668" y="3291840"/>
            <a:ext cx="1917954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7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Publish the guide. Post 3× on LinkedIn.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8935974" y="2423160"/>
            <a:ext cx="2430018" cy="2926080"/>
          </a:xfrm>
          <a:prstGeom prst="roundRect">
            <a:avLst>
              <a:gd name="adj" fmla="val 3763"/>
            </a:avLst>
          </a:prstGeom>
          <a:solidFill>
            <a:srgbClr val="161D28"/>
          </a:solidFill>
          <a:ln w="12700">
            <a:solidFill>
              <a:srgbClr val="2630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9192006" y="2715768"/>
            <a:ext cx="191795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100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4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9192006" y="3291840"/>
            <a:ext cx="1917954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7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FAQ schema &amp; clean service pages. Review, plan month 2.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32 / 38</a:t>
            </a:r>
            <a:endParaRPr lang="en-US" sz="12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0C15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" y="777240"/>
            <a:ext cx="1874520" cy="457200"/>
          </a:xfrm>
          <a:prstGeom prst="roundRect">
            <a:avLst>
              <a:gd name="adj" fmla="val 50000"/>
            </a:avLst>
          </a:prstGeom>
          <a:solidFill>
            <a:srgbClr val="4ADE8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822960" y="777240"/>
            <a:ext cx="1874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150" dirty="0">
                <a:solidFill>
                  <a:srgbClr val="0626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ACTIVITY 6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880360" y="777240"/>
            <a:ext cx="1211580" cy="457200"/>
          </a:xfrm>
          <a:prstGeom prst="roundRect">
            <a:avLst>
              <a:gd name="adj" fmla="val 50000"/>
            </a:avLst>
          </a:prstGeom>
          <a:solidFill>
            <a:srgbClr val="FBBF24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2880360" y="777240"/>
            <a:ext cx="12115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120" dirty="0">
                <a:solidFill>
                  <a:srgbClr val="3B2F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MIN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822960" y="1554480"/>
            <a:ext cx="10543032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6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Write it down.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822960" y="2788920"/>
            <a:ext cx="105430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GBP done by — which date?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822960" y="3538728"/>
            <a:ext cx="105430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Which assessment, for which client?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822960" y="4288536"/>
            <a:ext cx="105430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Guide topic + 3 LinkedIn days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822960" y="5806440"/>
            <a:ext cx="1054303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50" i="1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plan in your head is a wish. A plan on paper is a project.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33 / 38</a:t>
            </a:r>
            <a:endParaRPr lang="en-US" sz="12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828800"/>
            <a:ext cx="10543032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52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1 builds it.
</a:t>
            </a:r>
            <a:r>
              <a:rPr lang="en-US" sz="5200" b="1" kern="0" spc="-30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2–4 fill it.</a:t>
            </a:r>
            <a:endParaRPr lang="en-US" sz="5200" dirty="0"/>
          </a:p>
        </p:txBody>
      </p:sp>
      <p:sp>
        <p:nvSpPr>
          <p:cNvPr id="3" name="Text 1"/>
          <p:cNvSpPr/>
          <p:nvPr/>
        </p:nvSpPr>
        <p:spPr>
          <a:xfrm>
            <a:off x="822960" y="4297680"/>
            <a:ext cx="96926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2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You're building a machine, not chasing a lottery ticket.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34 / 38</a:t>
            </a:r>
            <a:endParaRPr lang="en-US" sz="12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0C15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" y="777240"/>
            <a:ext cx="2244852" cy="457200"/>
          </a:xfrm>
          <a:prstGeom prst="roundRect">
            <a:avLst>
              <a:gd name="adj" fmla="val 50000"/>
            </a:avLst>
          </a:prstGeom>
          <a:solidFill>
            <a:srgbClr val="4ADE8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822960" y="777240"/>
            <a:ext cx="22448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150" dirty="0">
                <a:solidFill>
                  <a:srgbClr val="0626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CHALLENGE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250692" y="777240"/>
            <a:ext cx="1325880" cy="457200"/>
          </a:xfrm>
          <a:prstGeom prst="roundRect">
            <a:avLst>
              <a:gd name="adj" fmla="val 50000"/>
            </a:avLst>
          </a:prstGeom>
          <a:solidFill>
            <a:srgbClr val="FBBF24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3250692" y="77724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120" dirty="0">
                <a:solidFill>
                  <a:srgbClr val="3B2F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DAYS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822960" y="1554480"/>
            <a:ext cx="10543032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6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next Sunday.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822960" y="2788920"/>
            <a:ext cx="1054303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r>
              <a:rPr lang="en-US" sz="24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ONE client type you want more of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22960" y="3410712"/>
            <a:ext cx="1054303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r>
              <a:rPr lang="en-US" sz="24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ONE question they always ask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822960" y="4032504"/>
            <a:ext cx="1054303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r>
              <a:rPr lang="en-US" sz="24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ONE plain-language article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822960" y="4654296"/>
            <a:ext cx="1054303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r>
              <a:rPr lang="en-US" sz="24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ONE assessment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822960" y="5276088"/>
            <a:ext cx="1054303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r>
              <a:rPr lang="en-US" sz="24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ONE LinkedIn post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822960" y="5806440"/>
            <a:ext cx="1054303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50" i="1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That's the whole engine — in miniature. Build it once and you'll build it again.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 / 38</a:t>
            </a:r>
            <a:endParaRPr lang="en-US" sz="12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822960"/>
            <a:ext cx="1109167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kern="0" spc="24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NOW — IT TAKES 2 MINUTES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548640" y="1371600"/>
            <a:ext cx="11091672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4000"/>
              </a:lnSpc>
              <a:buNone/>
            </a:pPr>
            <a:r>
              <a:rPr lang="en-US" sz="40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Score your firm</a:t>
            </a:r>
            <a:endParaRPr lang="en-US" sz="4000" dirty="0"/>
          </a:p>
          <a:p>
            <a:pPr marL="0" indent="0" algn="ctr">
              <a:lnSpc>
                <a:spcPct val="104000"/>
              </a:lnSpc>
              <a:buNone/>
            </a:pPr>
            <a:r>
              <a:rPr lang="en-US" sz="40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you leave the hall.</a:t>
            </a:r>
            <a:endParaRPr lang="en-US" sz="4000" dirty="0"/>
          </a:p>
        </p:txBody>
      </p:sp>
      <p:pic>
        <p:nvPicPr>
          <p:cNvPr id="4" name="Image 0" descr="q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1476" y="3200400"/>
            <a:ext cx="2286000" cy="22860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48640" y="5669280"/>
            <a:ext cx="110916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6B7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ebizindia.com/summit/discover — your gaps become your week-one list.</a:t>
            </a:r>
            <a:endParaRPr lang="en-US" sz="1500" dirty="0"/>
          </a:p>
        </p:txBody>
      </p:sp>
      <p:sp>
        <p:nvSpPr>
          <p:cNvPr id="6" name="Text 3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 / 38</a:t>
            </a:r>
            <a:endParaRPr lang="en-US" sz="12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828800"/>
            <a:ext cx="10543032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4000" b="1" kern="0" spc="-3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Yesterday: the CA people knew.
</a:t>
            </a:r>
            <a:r>
              <a:rPr lang="en-US" sz="4000" b="1" kern="0" spc="-3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Today: the CA people can find.
</a:t>
            </a:r>
            <a:r>
              <a:rPr lang="en-US" sz="40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Tomorrow: the CA </a:t>
            </a:r>
            <a:r>
              <a:rPr lang="en-US" sz="4000" b="1" kern="0" spc="-30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knows.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37 / 38</a:t>
            </a:r>
            <a:endParaRPr lang="en-US" sz="12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463040"/>
            <a:ext cx="11091672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600" b="1" kern="0" spc="-5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r>
              <a:rPr lang="en-US" sz="7600" b="1" kern="0" spc="-50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7600" dirty="0"/>
          </a:p>
        </p:txBody>
      </p:sp>
      <p:sp>
        <p:nvSpPr>
          <p:cNvPr id="3" name="Text 1"/>
          <p:cNvSpPr/>
          <p:nvPr/>
        </p:nvSpPr>
        <p:spPr>
          <a:xfrm>
            <a:off x="548640" y="3017520"/>
            <a:ext cx="110916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2194560" y="379476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600" i="1" dirty="0">
                <a:solidFill>
                  <a:srgbClr val="6B7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future belongs to the CA whose knowledge is easiest to discover, easiest to understand, and easiest to trust.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5074920"/>
            <a:ext cx="110916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Arun Agrawal · EbizIndia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48640" y="5559552"/>
            <a:ext cx="1109167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 / 38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C15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" y="777240"/>
            <a:ext cx="1874520" cy="457200"/>
          </a:xfrm>
          <a:prstGeom prst="roundRect">
            <a:avLst>
              <a:gd name="adj" fmla="val 50000"/>
            </a:avLst>
          </a:prstGeom>
          <a:solidFill>
            <a:srgbClr val="4ADE8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822960" y="777240"/>
            <a:ext cx="1874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150" dirty="0">
                <a:solidFill>
                  <a:srgbClr val="0626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ACTIVITY 1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880360" y="777240"/>
            <a:ext cx="1211580" cy="457200"/>
          </a:xfrm>
          <a:prstGeom prst="roundRect">
            <a:avLst>
              <a:gd name="adj" fmla="val 50000"/>
            </a:avLst>
          </a:prstGeom>
          <a:solidFill>
            <a:srgbClr val="FBBF24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2880360" y="777240"/>
            <a:ext cx="12115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120" dirty="0">
                <a:solidFill>
                  <a:srgbClr val="3B2F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MIN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822960" y="1554480"/>
            <a:ext cx="10543032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6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referral audit.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822960" y="2788920"/>
            <a:ext cx="105430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List your last 10 clients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822960" y="3538728"/>
            <a:ext cx="105430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Next to each: how did they find you?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822960" y="4288536"/>
            <a:ext cx="105430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r>
              <a:rPr lang="en-US" sz="280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  Count the referrals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822960" y="5806440"/>
            <a:ext cx="1054303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50" i="1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count is your ceiling. Keep it in view for the next 70 minutes.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/ 38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828800"/>
            <a:ext cx="10543032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03000"/>
              </a:lnSpc>
              <a:buNone/>
            </a:pPr>
            <a:r>
              <a:rPr lang="en-US" sz="50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People are busy.</a:t>
            </a:r>
            <a:endParaRPr lang="en-US" sz="5000" dirty="0"/>
          </a:p>
          <a:p>
            <a:pPr marL="0" indent="0" algn="l">
              <a:lnSpc>
                <a:spcPct val="103000"/>
              </a:lnSpc>
              <a:buNone/>
            </a:pPr>
            <a:r>
              <a:rPr lang="en-US" sz="50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They </a:t>
            </a:r>
            <a:r>
              <a:rPr lang="en-US" sz="5000" b="1" kern="0" spc="-30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forget</a:t>
            </a:r>
            <a:r>
              <a:rPr lang="en-US" sz="50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to refer you.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822960" y="4297680"/>
            <a:ext cx="8686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2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you wait. Waiting is not a growth strategy.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/ 38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234440"/>
            <a:ext cx="10543032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03000"/>
              </a:lnSpc>
              <a:buNone/>
            </a:pPr>
            <a:r>
              <a:rPr lang="en-US" sz="48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your next client</a:t>
            </a:r>
            <a:endParaRPr lang="en-US" sz="4800" dirty="0"/>
          </a:p>
          <a:p>
            <a:pPr marL="0" indent="0" algn="l">
              <a:lnSpc>
                <a:spcPct val="103000"/>
              </a:lnSpc>
              <a:buNone/>
            </a:pPr>
            <a:r>
              <a:rPr lang="en-US" sz="4800" b="1" kern="0" spc="-30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never asks anyone.</a:t>
            </a:r>
            <a:endParaRPr lang="en-US" sz="4800" dirty="0"/>
          </a:p>
        </p:txBody>
      </p:sp>
      <p:sp>
        <p:nvSpPr>
          <p:cNvPr id="3" name="Shape 1"/>
          <p:cNvSpPr/>
          <p:nvPr/>
        </p:nvSpPr>
        <p:spPr>
          <a:xfrm>
            <a:off x="822960" y="3383280"/>
            <a:ext cx="1252728" cy="640080"/>
          </a:xfrm>
          <a:prstGeom prst="roundRect">
            <a:avLst>
              <a:gd name="adj" fmla="val 50000"/>
            </a:avLst>
          </a:prstGeom>
          <a:solidFill>
            <a:srgbClr val="0E2230"/>
          </a:solidFill>
          <a:ln w="12700">
            <a:solidFill>
              <a:srgbClr val="38BDF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822960" y="3383280"/>
            <a:ext cx="12527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2240280" y="3383280"/>
            <a:ext cx="1357884" cy="640080"/>
          </a:xfrm>
          <a:prstGeom prst="roundRect">
            <a:avLst>
              <a:gd name="adj" fmla="val 50000"/>
            </a:avLst>
          </a:prstGeom>
          <a:solidFill>
            <a:srgbClr val="0E2230"/>
          </a:solidFill>
          <a:ln w="12700">
            <a:solidFill>
              <a:srgbClr val="38BDF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2240280" y="3383280"/>
            <a:ext cx="13578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ChatGPT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3762756" y="3383280"/>
            <a:ext cx="1252728" cy="640080"/>
          </a:xfrm>
          <a:prstGeom prst="roundRect">
            <a:avLst>
              <a:gd name="adj" fmla="val 50000"/>
            </a:avLst>
          </a:prstGeom>
          <a:solidFill>
            <a:srgbClr val="0E2230"/>
          </a:solidFill>
          <a:ln w="12700">
            <a:solidFill>
              <a:srgbClr val="38BDF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8" name="Text 6"/>
          <p:cNvSpPr/>
          <p:nvPr/>
        </p:nvSpPr>
        <p:spPr>
          <a:xfrm>
            <a:off x="3762756" y="3383280"/>
            <a:ext cx="12527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Gemini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5180076" y="3383280"/>
            <a:ext cx="1673352" cy="640080"/>
          </a:xfrm>
          <a:prstGeom prst="roundRect">
            <a:avLst>
              <a:gd name="adj" fmla="val 50000"/>
            </a:avLst>
          </a:prstGeom>
          <a:solidFill>
            <a:srgbClr val="0E2230"/>
          </a:solidFill>
          <a:ln w="12700">
            <a:solidFill>
              <a:srgbClr val="38BDF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5180076" y="3383280"/>
            <a:ext cx="167335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Perplexity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7018020" y="3383280"/>
            <a:ext cx="1463040" cy="640080"/>
          </a:xfrm>
          <a:prstGeom prst="roundRect">
            <a:avLst>
              <a:gd name="adj" fmla="val 50000"/>
            </a:avLst>
          </a:prstGeom>
          <a:solidFill>
            <a:srgbClr val="0E2230"/>
          </a:solidFill>
          <a:ln w="12700">
            <a:solidFill>
              <a:srgbClr val="38BDF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7018020" y="3383280"/>
            <a:ext cx="1463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LinkedIn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8645652" y="3383280"/>
            <a:ext cx="1357884" cy="640080"/>
          </a:xfrm>
          <a:prstGeom prst="roundRect">
            <a:avLst>
              <a:gd name="adj" fmla="val 50000"/>
            </a:avLst>
          </a:prstGeom>
          <a:solidFill>
            <a:srgbClr val="0E2230"/>
          </a:solidFill>
          <a:ln w="12700">
            <a:solidFill>
              <a:srgbClr val="38BDF8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8645652" y="3383280"/>
            <a:ext cx="13578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22960" y="4480560"/>
            <a:ext cx="10543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6B7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Referrals still matter. They're just no longer the first stop.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/ 38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463040"/>
            <a:ext cx="10543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kern="0" spc="24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CA PRACTICES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685800" y="1554480"/>
            <a:ext cx="548640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3000" b="1" kern="0" spc="-200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23000" dirty="0"/>
          </a:p>
        </p:txBody>
      </p:sp>
      <p:sp>
        <p:nvSpPr>
          <p:cNvPr id="4" name="Text 2"/>
          <p:cNvSpPr/>
          <p:nvPr/>
        </p:nvSpPr>
        <p:spPr>
          <a:xfrm>
            <a:off x="2621279" y="2194560"/>
            <a:ext cx="60350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26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controllable channels</a:t>
            </a:r>
            <a:endParaRPr lang="en-US" sz="2600" dirty="0"/>
          </a:p>
          <a:p>
            <a:pPr marL="0" indent="0" algn="l">
              <a:lnSpc>
                <a:spcPct val="115000"/>
              </a:lnSpc>
              <a:buNone/>
            </a:pPr>
            <a:r>
              <a:rPr lang="en-US" sz="26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bring in a client.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/ 38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777240"/>
            <a:ext cx="10543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kern="0" spc="24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GROWTH MODELS</a:t>
            </a:r>
            <a:endParaRPr lang="en-US" sz="1350" dirty="0"/>
          </a:p>
        </p:txBody>
      </p:sp>
      <p:sp>
        <p:nvSpPr>
          <p:cNvPr id="3" name="Shape 1"/>
          <p:cNvSpPr/>
          <p:nvPr/>
        </p:nvSpPr>
        <p:spPr>
          <a:xfrm>
            <a:off x="822960" y="1874520"/>
            <a:ext cx="5020056" cy="2880360"/>
          </a:xfrm>
          <a:prstGeom prst="roundRect">
            <a:avLst>
              <a:gd name="adj" fmla="val 3810"/>
            </a:avLst>
          </a:prstGeom>
          <a:solidFill>
            <a:srgbClr val="161D28"/>
          </a:solidFill>
          <a:ln w="12700">
            <a:solidFill>
              <a:srgbClr val="2630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1188720" y="2240280"/>
            <a:ext cx="428853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old engine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188720" y="3017520"/>
            <a:ext cx="4288536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20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work → happy client → referral → wait.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6345936" y="1874520"/>
            <a:ext cx="5020056" cy="2880360"/>
          </a:xfrm>
          <a:prstGeom prst="roundRect">
            <a:avLst>
              <a:gd name="adj" fmla="val 3810"/>
            </a:avLst>
          </a:prstGeom>
          <a:solidFill>
            <a:srgbClr val="161D28"/>
          </a:solidFill>
          <a:ln w="12700">
            <a:solidFill>
              <a:srgbClr val="26303D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6711696" y="2240280"/>
            <a:ext cx="428853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4AD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new engine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6711696" y="3017520"/>
            <a:ext cx="4288536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20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work → capture the knowledge → publish → get discovered → trusted before you ever meet.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822960" y="5029200"/>
            <a:ext cx="10543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50" i="1" dirty="0">
                <a:solidFill>
                  <a:srgbClr val="6B7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expertise. Completely different machinery.</a:t>
            </a:r>
            <a:endParaRPr lang="en-US" sz="1450" dirty="0"/>
          </a:p>
        </p:txBody>
      </p:sp>
      <p:sp>
        <p:nvSpPr>
          <p:cNvPr id="10" name="Text 8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/ 38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777240"/>
            <a:ext cx="10543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b="1" kern="0" spc="240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CLIENTS CHOOSE A CA TODAY</a:t>
            </a:r>
            <a:endParaRPr lang="en-US" sz="1350" dirty="0"/>
          </a:p>
        </p:txBody>
      </p:sp>
      <p:sp>
        <p:nvSpPr>
          <p:cNvPr id="3" name="Text 1"/>
          <p:cNvSpPr/>
          <p:nvPr/>
        </p:nvSpPr>
        <p:spPr>
          <a:xfrm>
            <a:off x="822960" y="1965960"/>
            <a:ext cx="10543032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4000" b="1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Problem</a:t>
            </a:r>
            <a:r>
              <a:rPr lang="en-US" sz="40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→  </a:t>
            </a:r>
            <a:r>
              <a:rPr lang="en-US" sz="4000" b="1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Search</a:t>
            </a:r>
            <a:r>
              <a:rPr lang="en-US" sz="40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→  </a:t>
            </a:r>
            <a:r>
              <a:rPr lang="en-US" sz="4000" b="1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</a:t>
            </a:r>
            <a:r>
              <a:rPr lang="en-US" sz="40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→  </a:t>
            </a:r>
            <a:r>
              <a:rPr lang="en-US" sz="4000" b="1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Compare</a:t>
            </a:r>
            <a:r>
              <a:rPr lang="en-US" sz="40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→  </a:t>
            </a:r>
            <a:r>
              <a:rPr lang="en-US" sz="4000" b="1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Trust</a:t>
            </a:r>
            <a:r>
              <a:rPr lang="en-US" sz="4000" b="1" dirty="0">
                <a:solidFill>
                  <a:srgbClr val="38BD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→  </a:t>
            </a:r>
            <a:r>
              <a:rPr lang="en-US" sz="4000" b="1" dirty="0">
                <a:solidFill>
                  <a:srgbClr val="F4F7F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822960" y="4297680"/>
            <a:ext cx="96012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200" dirty="0">
                <a:solidFill>
                  <a:srgbClr val="AEB9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first consultation happens online — before it happens in your office.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822960" y="64190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kern="0" spc="50" dirty="0">
                <a:solidFill>
                  <a:srgbClr val="AEB9C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ebizindia.com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22792" y="64190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6B77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 / 38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1507</Words>
  <Application>Microsoft Office PowerPoint</Application>
  <PresentationFormat>Widescreen</PresentationFormat>
  <Paragraphs>339</Paragraphs>
  <Slides>38</Slides>
  <Notes>38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Arun Agrawal</cp:lastModifiedBy>
  <cp:revision>2</cp:revision>
  <dcterms:created xsi:type="dcterms:W3CDTF">2026-07-21T10:12:00Z</dcterms:created>
  <dcterms:modified xsi:type="dcterms:W3CDTF">2026-07-21T10:18:38Z</dcterms:modified>
</cp:coreProperties>
</file>