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9" r:id="rId2"/>
    <p:sldMasterId id="2147483721" r:id="rId3"/>
  </p:sldMasterIdLst>
  <p:notesMasterIdLst>
    <p:notesMasterId r:id="rId44"/>
  </p:notesMasterIdLst>
  <p:sldIdLst>
    <p:sldId id="256" r:id="rId4"/>
    <p:sldId id="2146847428" r:id="rId5"/>
    <p:sldId id="2146847452" r:id="rId6"/>
    <p:sldId id="2146847447" r:id="rId7"/>
    <p:sldId id="2146847432" r:id="rId8"/>
    <p:sldId id="2146847433" r:id="rId9"/>
    <p:sldId id="2146847444" r:id="rId10"/>
    <p:sldId id="2146847434" r:id="rId11"/>
    <p:sldId id="2146847435" r:id="rId12"/>
    <p:sldId id="2146847437" r:id="rId13"/>
    <p:sldId id="2146847438" r:id="rId14"/>
    <p:sldId id="2146847440" r:id="rId15"/>
    <p:sldId id="2146847441" r:id="rId16"/>
    <p:sldId id="2146847439" r:id="rId17"/>
    <p:sldId id="2146847442" r:id="rId18"/>
    <p:sldId id="2146847457" r:id="rId19"/>
    <p:sldId id="2146847443" r:id="rId20"/>
    <p:sldId id="2146847446" r:id="rId21"/>
    <p:sldId id="2146847448" r:id="rId22"/>
    <p:sldId id="2146847426" r:id="rId23"/>
    <p:sldId id="2146847449" r:id="rId24"/>
    <p:sldId id="1619" r:id="rId25"/>
    <p:sldId id="1607" r:id="rId26"/>
    <p:sldId id="1609" r:id="rId27"/>
    <p:sldId id="2146847427" r:id="rId28"/>
    <p:sldId id="1599" r:id="rId29"/>
    <p:sldId id="2146847286" r:id="rId30"/>
    <p:sldId id="2146847450" r:id="rId31"/>
    <p:sldId id="2146847451" r:id="rId32"/>
    <p:sldId id="259" r:id="rId33"/>
    <p:sldId id="260" r:id="rId34"/>
    <p:sldId id="261" r:id="rId35"/>
    <p:sldId id="262" r:id="rId36"/>
    <p:sldId id="264" r:id="rId37"/>
    <p:sldId id="263" r:id="rId38"/>
    <p:sldId id="265" r:id="rId39"/>
    <p:sldId id="266" r:id="rId40"/>
    <p:sldId id="270" r:id="rId41"/>
    <p:sldId id="2146847456" r:id="rId42"/>
    <p:sldId id="2146847455" r:id="rId4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444390-3A25-4DE5-9DCD-7AA599F0E873}" v="3" dt="2026-08-07T07:54:56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93" autoAdjust="0"/>
  </p:normalViewPr>
  <p:slideViewPr>
    <p:cSldViewPr snapToGrid="0">
      <p:cViewPr varScale="1">
        <p:scale>
          <a:sx n="93" d="100"/>
          <a:sy n="93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thesh  John" userId="5aad9bb5-06bc-4149-832e-a8b805201c35" providerId="ADAL" clId="{ADD6FE89-7491-46AC-B0A9-1BC9C27CCDB4}"/>
    <pc:docChg chg="undo custSel addSld delSld modSld">
      <pc:chgData name="Jithesh  John" userId="5aad9bb5-06bc-4149-832e-a8b805201c35" providerId="ADAL" clId="{ADD6FE89-7491-46AC-B0A9-1BC9C27CCDB4}" dt="2026-08-07T08:03:02.767" v="474" actId="20577"/>
      <pc:docMkLst>
        <pc:docMk/>
      </pc:docMkLst>
      <pc:sldChg chg="modSp add mod">
        <pc:chgData name="Jithesh  John" userId="5aad9bb5-06bc-4149-832e-a8b805201c35" providerId="ADAL" clId="{ADD6FE89-7491-46AC-B0A9-1BC9C27CCDB4}" dt="2026-08-07T08:03:02.767" v="474" actId="20577"/>
        <pc:sldMkLst>
          <pc:docMk/>
          <pc:sldMk cId="0" sldId="256"/>
        </pc:sldMkLst>
        <pc:spChg chg="mod">
          <ac:chgData name="Jithesh  John" userId="5aad9bb5-06bc-4149-832e-a8b805201c35" providerId="ADAL" clId="{ADD6FE89-7491-46AC-B0A9-1BC9C27CCDB4}" dt="2026-08-07T07:40:04.971" v="48" actId="1076"/>
          <ac:spMkLst>
            <pc:docMk/>
            <pc:sldMk cId="0" sldId="256"/>
            <ac:spMk id="2" creationId="{67F8A605-149B-1C1C-E6B8-BF45867E131B}"/>
          </ac:spMkLst>
        </pc:spChg>
        <pc:spChg chg="mod">
          <ac:chgData name="Jithesh  John" userId="5aad9bb5-06bc-4149-832e-a8b805201c35" providerId="ADAL" clId="{ADD6FE89-7491-46AC-B0A9-1BC9C27CCDB4}" dt="2026-08-07T08:03:02.767" v="474" actId="20577"/>
          <ac:spMkLst>
            <pc:docMk/>
            <pc:sldMk cId="0" sldId="256"/>
            <ac:spMk id="168" creationId="{00000000-0000-0000-0000-000000000000}"/>
          </ac:spMkLst>
        </pc:spChg>
        <pc:spChg chg="mod">
          <ac:chgData name="Jithesh  John" userId="5aad9bb5-06bc-4149-832e-a8b805201c35" providerId="ADAL" clId="{ADD6FE89-7491-46AC-B0A9-1BC9C27CCDB4}" dt="2026-08-07T07:40:17.989" v="49" actId="1076"/>
          <ac:spMkLst>
            <pc:docMk/>
            <pc:sldMk cId="0" sldId="256"/>
            <ac:spMk id="169" creationId="{00000000-0000-0000-0000-000000000000}"/>
          </ac:spMkLst>
        </pc:spChg>
        <pc:picChg chg="mod">
          <ac:chgData name="Jithesh  John" userId="5aad9bb5-06bc-4149-832e-a8b805201c35" providerId="ADAL" clId="{ADD6FE89-7491-46AC-B0A9-1BC9C27CCDB4}" dt="2026-08-07T07:39:52.686" v="47" actId="1076"/>
          <ac:picMkLst>
            <pc:docMk/>
            <pc:sldMk cId="0" sldId="256"/>
            <ac:picMk id="5" creationId="{657EE3ED-7BB2-FE5C-D200-7BF32AF3C582}"/>
          </ac:picMkLst>
        </pc:picChg>
      </pc:sldChg>
      <pc:sldChg chg="del">
        <pc:chgData name="Jithesh  John" userId="5aad9bb5-06bc-4149-832e-a8b805201c35" providerId="ADAL" clId="{ADD6FE89-7491-46AC-B0A9-1BC9C27CCDB4}" dt="2026-08-07T07:40:54.210" v="82" actId="47"/>
        <pc:sldMkLst>
          <pc:docMk/>
          <pc:sldMk cId="3378317463" sldId="258"/>
        </pc:sldMkLst>
      </pc:sldChg>
      <pc:sldChg chg="modSp mod">
        <pc:chgData name="Jithesh  John" userId="5aad9bb5-06bc-4149-832e-a8b805201c35" providerId="ADAL" clId="{ADD6FE89-7491-46AC-B0A9-1BC9C27CCDB4}" dt="2026-08-07T07:58:55.262" v="402" actId="207"/>
        <pc:sldMkLst>
          <pc:docMk/>
          <pc:sldMk cId="1692581617" sldId="1599"/>
        </pc:sldMkLst>
        <pc:spChg chg="mod">
          <ac:chgData name="Jithesh  John" userId="5aad9bb5-06bc-4149-832e-a8b805201c35" providerId="ADAL" clId="{ADD6FE89-7491-46AC-B0A9-1BC9C27CCDB4}" dt="2026-08-07T07:58:31.547" v="396" actId="207"/>
          <ac:spMkLst>
            <pc:docMk/>
            <pc:sldMk cId="1692581617" sldId="1599"/>
            <ac:spMk id="2" creationId="{B0CF3C90-5C93-CDDC-F17C-3896EE600680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1692581617" sldId="1599"/>
            <ac:spMk id="3" creationId="{898B0294-93C3-6A08-877A-EAB3FBCDB507}"/>
          </ac:spMkLst>
        </pc:spChg>
        <pc:spChg chg="mod">
          <ac:chgData name="Jithesh  John" userId="5aad9bb5-06bc-4149-832e-a8b805201c35" providerId="ADAL" clId="{ADD6FE89-7491-46AC-B0A9-1BC9C27CCDB4}" dt="2026-08-07T07:58:55.262" v="402" actId="207"/>
          <ac:spMkLst>
            <pc:docMk/>
            <pc:sldMk cId="1692581617" sldId="1599"/>
            <ac:spMk id="7" creationId="{CE52E5E4-C0B6-0D0A-EFC1-E4B0F85B1490}"/>
          </ac:spMkLst>
        </pc:spChg>
      </pc:sldChg>
      <pc:sldChg chg="modSp mod">
        <pc:chgData name="Jithesh  John" userId="5aad9bb5-06bc-4149-832e-a8b805201c35" providerId="ADAL" clId="{ADD6FE89-7491-46AC-B0A9-1BC9C27CCDB4}" dt="2026-08-07T07:56:38.544" v="373" actId="207"/>
        <pc:sldMkLst>
          <pc:docMk/>
          <pc:sldMk cId="3613192048" sldId="1607"/>
        </pc:sldMkLst>
        <pc:spChg chg="mod">
          <ac:chgData name="Jithesh  John" userId="5aad9bb5-06bc-4149-832e-a8b805201c35" providerId="ADAL" clId="{ADD6FE89-7491-46AC-B0A9-1BC9C27CCDB4}" dt="2026-08-07T07:56:38.544" v="373" actId="207"/>
          <ac:spMkLst>
            <pc:docMk/>
            <pc:sldMk cId="3613192048" sldId="1607"/>
            <ac:spMk id="2" creationId="{8E73F8F1-1AF0-0E20-44F0-036CCD5DAB04}"/>
          </ac:spMkLst>
        </pc:spChg>
      </pc:sldChg>
      <pc:sldChg chg="modSp mod">
        <pc:chgData name="Jithesh  John" userId="5aad9bb5-06bc-4149-832e-a8b805201c35" providerId="ADAL" clId="{ADD6FE89-7491-46AC-B0A9-1BC9C27CCDB4}" dt="2026-08-07T07:57:18.477" v="384" actId="207"/>
        <pc:sldMkLst>
          <pc:docMk/>
          <pc:sldMk cId="2006206609" sldId="1609"/>
        </pc:sldMkLst>
        <pc:spChg chg="mod">
          <ac:chgData name="Jithesh  John" userId="5aad9bb5-06bc-4149-832e-a8b805201c35" providerId="ADAL" clId="{ADD6FE89-7491-46AC-B0A9-1BC9C27CCDB4}" dt="2026-08-07T07:57:18.477" v="384" actId="207"/>
          <ac:spMkLst>
            <pc:docMk/>
            <pc:sldMk cId="2006206609" sldId="1609"/>
            <ac:spMk id="2" creationId="{76B5D795-3576-810B-8DD0-E1DC48C7945E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006206609" sldId="1609"/>
            <ac:spMk id="4" creationId="{46FC2886-4000-7077-6CA4-6C8D85430862}"/>
          </ac:spMkLst>
        </pc:spChg>
        <pc:spChg chg="mod">
          <ac:chgData name="Jithesh  John" userId="5aad9bb5-06bc-4149-832e-a8b805201c35" providerId="ADAL" clId="{ADD6FE89-7491-46AC-B0A9-1BC9C27CCDB4}" dt="2026-08-07T07:56:54.704" v="378" actId="207"/>
          <ac:spMkLst>
            <pc:docMk/>
            <pc:sldMk cId="2006206609" sldId="1609"/>
            <ac:spMk id="6" creationId="{7936E265-9683-53A7-060E-A40F240854B6}"/>
          </ac:spMkLst>
        </pc:spChg>
      </pc:sldChg>
      <pc:sldChg chg="modSp mod">
        <pc:chgData name="Jithesh  John" userId="5aad9bb5-06bc-4149-832e-a8b805201c35" providerId="ADAL" clId="{ADD6FE89-7491-46AC-B0A9-1BC9C27CCDB4}" dt="2026-08-07T07:56:17.650" v="366" actId="207"/>
        <pc:sldMkLst>
          <pc:docMk/>
          <pc:sldMk cId="2686465508" sldId="1619"/>
        </pc:sldMkLst>
        <pc:spChg chg="mod">
          <ac:chgData name="Jithesh  John" userId="5aad9bb5-06bc-4149-832e-a8b805201c35" providerId="ADAL" clId="{ADD6FE89-7491-46AC-B0A9-1BC9C27CCDB4}" dt="2026-08-07T07:55:56.037" v="361" actId="207"/>
          <ac:spMkLst>
            <pc:docMk/>
            <pc:sldMk cId="2686465508" sldId="1619"/>
            <ac:spMk id="2" creationId="{3F9C09B2-69E8-BEFA-5463-5E746FF87333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686465508" sldId="1619"/>
            <ac:spMk id="3" creationId="{AC78EBDD-10C4-169A-D977-C5A681E297CB}"/>
          </ac:spMkLst>
        </pc:spChg>
        <pc:spChg chg="mod">
          <ac:chgData name="Jithesh  John" userId="5aad9bb5-06bc-4149-832e-a8b805201c35" providerId="ADAL" clId="{ADD6FE89-7491-46AC-B0A9-1BC9C27CCDB4}" dt="2026-08-07T07:56:17.650" v="366" actId="207"/>
          <ac:spMkLst>
            <pc:docMk/>
            <pc:sldMk cId="2686465508" sldId="1619"/>
            <ac:spMk id="9" creationId="{6785874F-FA03-9DD3-44E7-8D5F0C8ABC8B}"/>
          </ac:spMkLst>
        </pc:spChg>
      </pc:sldChg>
      <pc:sldChg chg="modSp mod">
        <pc:chgData name="Jithesh  John" userId="5aad9bb5-06bc-4149-832e-a8b805201c35" providerId="ADAL" clId="{ADD6FE89-7491-46AC-B0A9-1BC9C27CCDB4}" dt="2026-08-07T08:02:18.790" v="461" actId="403"/>
        <pc:sldMkLst>
          <pc:docMk/>
          <pc:sldMk cId="2944697506" sldId="2146847286"/>
        </pc:sldMkLst>
        <pc:spChg chg="mod">
          <ac:chgData name="Jithesh  John" userId="5aad9bb5-06bc-4149-832e-a8b805201c35" providerId="ADAL" clId="{ADD6FE89-7491-46AC-B0A9-1BC9C27CCDB4}" dt="2026-08-07T08:02:07.735" v="457" actId="207"/>
          <ac:spMkLst>
            <pc:docMk/>
            <pc:sldMk cId="2944697506" sldId="2146847286"/>
            <ac:spMk id="2" creationId="{F27E0313-10C1-E7EF-D1B7-4FB71F6CC042}"/>
          </ac:spMkLst>
        </pc:spChg>
        <pc:spChg chg="mod">
          <ac:chgData name="Jithesh  John" userId="5aad9bb5-06bc-4149-832e-a8b805201c35" providerId="ADAL" clId="{ADD6FE89-7491-46AC-B0A9-1BC9C27CCDB4}" dt="2026-08-07T08:02:18.790" v="461" actId="403"/>
          <ac:spMkLst>
            <pc:docMk/>
            <pc:sldMk cId="2944697506" sldId="2146847286"/>
            <ac:spMk id="4" creationId="{1D28C9C2-7FC3-F277-A830-DF9B5D98773C}"/>
          </ac:spMkLst>
        </pc:spChg>
      </pc:sldChg>
      <pc:sldChg chg="modSp mod">
        <pc:chgData name="Jithesh  John" userId="5aad9bb5-06bc-4149-832e-a8b805201c35" providerId="ADAL" clId="{ADD6FE89-7491-46AC-B0A9-1BC9C27CCDB4}" dt="2026-08-07T07:54:41.405" v="319" actId="207"/>
        <pc:sldMkLst>
          <pc:docMk/>
          <pc:sldMk cId="895737976" sldId="2146847426"/>
        </pc:sldMkLst>
        <pc:spChg chg="mod">
          <ac:chgData name="Jithesh  John" userId="5aad9bb5-06bc-4149-832e-a8b805201c35" providerId="ADAL" clId="{ADD6FE89-7491-46AC-B0A9-1BC9C27CCDB4}" dt="2026-08-07T07:54:41.405" v="319" actId="207"/>
          <ac:spMkLst>
            <pc:docMk/>
            <pc:sldMk cId="895737976" sldId="2146847426"/>
            <ac:spMk id="2" creationId="{B939C284-BA65-9F3A-41ED-27B67C735890}"/>
          </ac:spMkLst>
        </pc:spChg>
      </pc:sldChg>
      <pc:sldChg chg="modSp mod">
        <pc:chgData name="Jithesh  John" userId="5aad9bb5-06bc-4149-832e-a8b805201c35" providerId="ADAL" clId="{ADD6FE89-7491-46AC-B0A9-1BC9C27CCDB4}" dt="2026-08-07T07:58:20.250" v="391" actId="207"/>
        <pc:sldMkLst>
          <pc:docMk/>
          <pc:sldMk cId="213734631" sldId="2146847427"/>
        </pc:sldMkLst>
        <pc:spChg chg="mod">
          <ac:chgData name="Jithesh  John" userId="5aad9bb5-06bc-4149-832e-a8b805201c35" providerId="ADAL" clId="{ADD6FE89-7491-46AC-B0A9-1BC9C27CCDB4}" dt="2026-08-07T07:58:20.250" v="391" actId="207"/>
          <ac:spMkLst>
            <pc:docMk/>
            <pc:sldMk cId="213734631" sldId="2146847427"/>
            <ac:spMk id="2" creationId="{EF542A53-E48B-FD08-CA03-3AF52A7C5E06}"/>
          </ac:spMkLst>
        </pc:spChg>
      </pc:sldChg>
      <pc:sldChg chg="modSp mod">
        <pc:chgData name="Jithesh  John" userId="5aad9bb5-06bc-4149-832e-a8b805201c35" providerId="ADAL" clId="{ADD6FE89-7491-46AC-B0A9-1BC9C27CCDB4}" dt="2026-08-07T07:41:41.115" v="90" actId="207"/>
        <pc:sldMkLst>
          <pc:docMk/>
          <pc:sldMk cId="384027777" sldId="2146847428"/>
        </pc:sldMkLst>
        <pc:spChg chg="mod">
          <ac:chgData name="Jithesh  John" userId="5aad9bb5-06bc-4149-832e-a8b805201c35" providerId="ADAL" clId="{ADD6FE89-7491-46AC-B0A9-1BC9C27CCDB4}" dt="2026-08-07T07:41:24.171" v="87" actId="207"/>
          <ac:spMkLst>
            <pc:docMk/>
            <pc:sldMk cId="384027777" sldId="2146847428"/>
            <ac:spMk id="2" creationId="{64C79307-4511-82A6-D2FF-C2DAA22EA150}"/>
          </ac:spMkLst>
        </pc:spChg>
        <pc:spChg chg="mod">
          <ac:chgData name="Jithesh  John" userId="5aad9bb5-06bc-4149-832e-a8b805201c35" providerId="ADAL" clId="{ADD6FE89-7491-46AC-B0A9-1BC9C27CCDB4}" dt="2026-08-07T07:41:41.115" v="90" actId="207"/>
          <ac:spMkLst>
            <pc:docMk/>
            <pc:sldMk cId="384027777" sldId="2146847428"/>
            <ac:spMk id="3" creationId="{7807CFF6-F937-AA80-B550-62024D57D031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384027777" sldId="2146847428"/>
            <ac:spMk id="4" creationId="{FC373BC4-2908-A84C-8578-8DA6CE0A8F88}"/>
          </ac:spMkLst>
        </pc:spChg>
      </pc:sldChg>
      <pc:sldChg chg="modSp mod">
        <pc:chgData name="Jithesh  John" userId="5aad9bb5-06bc-4149-832e-a8b805201c35" providerId="ADAL" clId="{ADD6FE89-7491-46AC-B0A9-1BC9C27CCDB4}" dt="2026-08-07T07:46:39.988" v="165" actId="207"/>
        <pc:sldMkLst>
          <pc:docMk/>
          <pc:sldMk cId="4029982236" sldId="2146847432"/>
        </pc:sldMkLst>
        <pc:spChg chg="mod">
          <ac:chgData name="Jithesh  John" userId="5aad9bb5-06bc-4149-832e-a8b805201c35" providerId="ADAL" clId="{ADD6FE89-7491-46AC-B0A9-1BC9C27CCDB4}" dt="2026-08-07T07:43:07.307" v="112" actId="207"/>
          <ac:spMkLst>
            <pc:docMk/>
            <pc:sldMk cId="4029982236" sldId="2146847432"/>
            <ac:spMk id="2" creationId="{3709A10F-3B49-B341-42C6-136222B09CFA}"/>
          </ac:spMkLst>
        </pc:spChg>
        <pc:spChg chg="mod">
          <ac:chgData name="Jithesh  John" userId="5aad9bb5-06bc-4149-832e-a8b805201c35" providerId="ADAL" clId="{ADD6FE89-7491-46AC-B0A9-1BC9C27CCDB4}" dt="2026-08-07T07:46:39.988" v="165" actId="207"/>
          <ac:spMkLst>
            <pc:docMk/>
            <pc:sldMk cId="4029982236" sldId="2146847432"/>
            <ac:spMk id="3" creationId="{727E5850-ABC6-B105-C4E8-A8E8D6F1441B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4029982236" sldId="2146847432"/>
            <ac:spMk id="4" creationId="{9E92D529-4A1B-DBF3-00B3-06263BB98516}"/>
          </ac:spMkLst>
        </pc:spChg>
      </pc:sldChg>
      <pc:sldChg chg="modSp mod">
        <pc:chgData name="Jithesh  John" userId="5aad9bb5-06bc-4149-832e-a8b805201c35" providerId="ADAL" clId="{ADD6FE89-7491-46AC-B0A9-1BC9C27CCDB4}" dt="2026-08-07T07:46:13.806" v="160" actId="207"/>
        <pc:sldMkLst>
          <pc:docMk/>
          <pc:sldMk cId="704349198" sldId="2146847433"/>
        </pc:sldMkLst>
        <pc:spChg chg="mod">
          <ac:chgData name="Jithesh  John" userId="5aad9bb5-06bc-4149-832e-a8b805201c35" providerId="ADAL" clId="{ADD6FE89-7491-46AC-B0A9-1BC9C27CCDB4}" dt="2026-08-07T07:43:55.625" v="127" actId="207"/>
          <ac:spMkLst>
            <pc:docMk/>
            <pc:sldMk cId="704349198" sldId="2146847433"/>
            <ac:spMk id="2" creationId="{3715EA4D-8015-6212-9FBB-E4329A2DD43A}"/>
          </ac:spMkLst>
        </pc:spChg>
        <pc:spChg chg="mod">
          <ac:chgData name="Jithesh  John" userId="5aad9bb5-06bc-4149-832e-a8b805201c35" providerId="ADAL" clId="{ADD6FE89-7491-46AC-B0A9-1BC9C27CCDB4}" dt="2026-08-07T07:46:13.806" v="160" actId="207"/>
          <ac:spMkLst>
            <pc:docMk/>
            <pc:sldMk cId="704349198" sldId="2146847433"/>
            <ac:spMk id="3" creationId="{C0AEB2E8-AC89-9F40-AD17-7DA0F7116E80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704349198" sldId="2146847433"/>
            <ac:spMk id="4" creationId="{1216577B-C18E-045A-BC5F-5E4AD6B4129D}"/>
          </ac:spMkLst>
        </pc:spChg>
      </pc:sldChg>
      <pc:sldChg chg="modSp mod">
        <pc:chgData name="Jithesh  John" userId="5aad9bb5-06bc-4149-832e-a8b805201c35" providerId="ADAL" clId="{ADD6FE89-7491-46AC-B0A9-1BC9C27CCDB4}" dt="2026-08-07T07:45:27.645" v="149" actId="207"/>
        <pc:sldMkLst>
          <pc:docMk/>
          <pc:sldMk cId="2941699311" sldId="2146847434"/>
        </pc:sldMkLst>
        <pc:spChg chg="mod">
          <ac:chgData name="Jithesh  John" userId="5aad9bb5-06bc-4149-832e-a8b805201c35" providerId="ADAL" clId="{ADD6FE89-7491-46AC-B0A9-1BC9C27CCDB4}" dt="2026-08-07T07:45:27.645" v="149" actId="207"/>
          <ac:spMkLst>
            <pc:docMk/>
            <pc:sldMk cId="2941699311" sldId="2146847434"/>
            <ac:spMk id="3" creationId="{7560DB94-DCED-9122-AB0F-C118A8A98F1C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941699311" sldId="2146847434"/>
            <ac:spMk id="4" creationId="{7A5B8CEE-15EE-EE03-F2C4-8EFFA3AAB97D}"/>
          </ac:spMkLst>
        </pc:spChg>
      </pc:sldChg>
      <pc:sldChg chg="modSp mod">
        <pc:chgData name="Jithesh  John" userId="5aad9bb5-06bc-4149-832e-a8b805201c35" providerId="ADAL" clId="{ADD6FE89-7491-46AC-B0A9-1BC9C27CCDB4}" dt="2026-08-07T07:47:44.568" v="182" actId="207"/>
        <pc:sldMkLst>
          <pc:docMk/>
          <pc:sldMk cId="3323022659" sldId="2146847435"/>
        </pc:sldMkLst>
        <pc:spChg chg="mod">
          <ac:chgData name="Jithesh  John" userId="5aad9bb5-06bc-4149-832e-a8b805201c35" providerId="ADAL" clId="{ADD6FE89-7491-46AC-B0A9-1BC9C27CCDB4}" dt="2026-08-07T07:47:11.554" v="173" actId="207"/>
          <ac:spMkLst>
            <pc:docMk/>
            <pc:sldMk cId="3323022659" sldId="2146847435"/>
            <ac:spMk id="2" creationId="{6EDAA812-5802-4672-C0F0-8A7FD737F29B}"/>
          </ac:spMkLst>
        </pc:spChg>
        <pc:spChg chg="mod">
          <ac:chgData name="Jithesh  John" userId="5aad9bb5-06bc-4149-832e-a8b805201c35" providerId="ADAL" clId="{ADD6FE89-7491-46AC-B0A9-1BC9C27CCDB4}" dt="2026-08-07T07:47:44.568" v="182" actId="207"/>
          <ac:spMkLst>
            <pc:docMk/>
            <pc:sldMk cId="3323022659" sldId="2146847435"/>
            <ac:spMk id="3" creationId="{F61A65ED-8B3C-1366-2B4F-91A601A26EC2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3323022659" sldId="2146847435"/>
            <ac:spMk id="4" creationId="{58DEB967-4C79-F1AD-78A7-AF8DA5768080}"/>
          </ac:spMkLst>
        </pc:spChg>
      </pc:sldChg>
      <pc:sldChg chg="modSp mod">
        <pc:chgData name="Jithesh  John" userId="5aad9bb5-06bc-4149-832e-a8b805201c35" providerId="ADAL" clId="{ADD6FE89-7491-46AC-B0A9-1BC9C27CCDB4}" dt="2026-08-07T07:48:41.364" v="201" actId="207"/>
        <pc:sldMkLst>
          <pc:docMk/>
          <pc:sldMk cId="1713486564" sldId="2146847437"/>
        </pc:sldMkLst>
        <pc:spChg chg="mod">
          <ac:chgData name="Jithesh  John" userId="5aad9bb5-06bc-4149-832e-a8b805201c35" providerId="ADAL" clId="{ADD6FE89-7491-46AC-B0A9-1BC9C27CCDB4}" dt="2026-08-07T07:48:03.865" v="190" actId="207"/>
          <ac:spMkLst>
            <pc:docMk/>
            <pc:sldMk cId="1713486564" sldId="2146847437"/>
            <ac:spMk id="2" creationId="{7D23E74A-F2CC-BE31-0E84-57F4FD5E1707}"/>
          </ac:spMkLst>
        </pc:spChg>
        <pc:spChg chg="mod">
          <ac:chgData name="Jithesh  John" userId="5aad9bb5-06bc-4149-832e-a8b805201c35" providerId="ADAL" clId="{ADD6FE89-7491-46AC-B0A9-1BC9C27CCDB4}" dt="2026-08-07T07:48:41.364" v="201" actId="207"/>
          <ac:spMkLst>
            <pc:docMk/>
            <pc:sldMk cId="1713486564" sldId="2146847437"/>
            <ac:spMk id="3" creationId="{1EA5A55F-E7D5-DC58-9556-DBA945D39096}"/>
          </ac:spMkLst>
        </pc:spChg>
      </pc:sldChg>
      <pc:sldChg chg="modSp mod">
        <pc:chgData name="Jithesh  John" userId="5aad9bb5-06bc-4149-832e-a8b805201c35" providerId="ADAL" clId="{ADD6FE89-7491-46AC-B0A9-1BC9C27CCDB4}" dt="2026-08-07T07:49:28.545" v="217" actId="207"/>
        <pc:sldMkLst>
          <pc:docMk/>
          <pc:sldMk cId="1525730078" sldId="2146847438"/>
        </pc:sldMkLst>
        <pc:spChg chg="mod">
          <ac:chgData name="Jithesh  John" userId="5aad9bb5-06bc-4149-832e-a8b805201c35" providerId="ADAL" clId="{ADD6FE89-7491-46AC-B0A9-1BC9C27CCDB4}" dt="2026-08-07T07:49:03.014" v="210" actId="207"/>
          <ac:spMkLst>
            <pc:docMk/>
            <pc:sldMk cId="1525730078" sldId="2146847438"/>
            <ac:spMk id="2" creationId="{2D2C2F42-AD43-EEB1-F978-3B8961C45435}"/>
          </ac:spMkLst>
        </pc:spChg>
        <pc:spChg chg="mod">
          <ac:chgData name="Jithesh  John" userId="5aad9bb5-06bc-4149-832e-a8b805201c35" providerId="ADAL" clId="{ADD6FE89-7491-46AC-B0A9-1BC9C27CCDB4}" dt="2026-08-07T07:49:28.545" v="217" actId="207"/>
          <ac:spMkLst>
            <pc:docMk/>
            <pc:sldMk cId="1525730078" sldId="2146847438"/>
            <ac:spMk id="3" creationId="{BEE96D65-1391-F39E-1CC1-9F1CF9E30EB5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1525730078" sldId="2146847438"/>
            <ac:spMk id="4" creationId="{9692D7A7-2478-0B7B-35FE-CB07319C4EDA}"/>
          </ac:spMkLst>
        </pc:spChg>
      </pc:sldChg>
      <pc:sldChg chg="modSp mod">
        <pc:chgData name="Jithesh  John" userId="5aad9bb5-06bc-4149-832e-a8b805201c35" providerId="ADAL" clId="{ADD6FE89-7491-46AC-B0A9-1BC9C27CCDB4}" dt="2026-08-07T07:51:45.742" v="265" actId="207"/>
        <pc:sldMkLst>
          <pc:docMk/>
          <pc:sldMk cId="2715548399" sldId="2146847439"/>
        </pc:sldMkLst>
        <pc:spChg chg="mod">
          <ac:chgData name="Jithesh  John" userId="5aad9bb5-06bc-4149-832e-a8b805201c35" providerId="ADAL" clId="{ADD6FE89-7491-46AC-B0A9-1BC9C27CCDB4}" dt="2026-08-07T07:51:12.088" v="256" actId="207"/>
          <ac:spMkLst>
            <pc:docMk/>
            <pc:sldMk cId="2715548399" sldId="2146847439"/>
            <ac:spMk id="2" creationId="{A45201DB-A113-C5E1-808C-E699C2EDBFF9}"/>
          </ac:spMkLst>
        </pc:spChg>
        <pc:spChg chg="mod">
          <ac:chgData name="Jithesh  John" userId="5aad9bb5-06bc-4149-832e-a8b805201c35" providerId="ADAL" clId="{ADD6FE89-7491-46AC-B0A9-1BC9C27CCDB4}" dt="2026-08-07T07:51:45.742" v="265" actId="207"/>
          <ac:spMkLst>
            <pc:docMk/>
            <pc:sldMk cId="2715548399" sldId="2146847439"/>
            <ac:spMk id="3" creationId="{C65F76AC-906A-C0D6-6FC3-36EAC30C6CB3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715548399" sldId="2146847439"/>
            <ac:spMk id="4" creationId="{0BA9552F-87EF-D9A5-C199-41DDC4E7BBD0}"/>
          </ac:spMkLst>
        </pc:spChg>
      </pc:sldChg>
      <pc:sldChg chg="modSp mod">
        <pc:chgData name="Jithesh  John" userId="5aad9bb5-06bc-4149-832e-a8b805201c35" providerId="ADAL" clId="{ADD6FE89-7491-46AC-B0A9-1BC9C27CCDB4}" dt="2026-08-07T07:50:08.648" v="233" actId="207"/>
        <pc:sldMkLst>
          <pc:docMk/>
          <pc:sldMk cId="2681234377" sldId="2146847440"/>
        </pc:sldMkLst>
        <pc:spChg chg="mod">
          <ac:chgData name="Jithesh  John" userId="5aad9bb5-06bc-4149-832e-a8b805201c35" providerId="ADAL" clId="{ADD6FE89-7491-46AC-B0A9-1BC9C27CCDB4}" dt="2026-08-07T07:49:44.313" v="225" actId="207"/>
          <ac:spMkLst>
            <pc:docMk/>
            <pc:sldMk cId="2681234377" sldId="2146847440"/>
            <ac:spMk id="2" creationId="{EAF2F417-C1A2-8A93-503C-7930E288FFF3}"/>
          </ac:spMkLst>
        </pc:spChg>
        <pc:spChg chg="mod">
          <ac:chgData name="Jithesh  John" userId="5aad9bb5-06bc-4149-832e-a8b805201c35" providerId="ADAL" clId="{ADD6FE89-7491-46AC-B0A9-1BC9C27CCDB4}" dt="2026-08-07T07:50:08.648" v="233" actId="207"/>
          <ac:spMkLst>
            <pc:docMk/>
            <pc:sldMk cId="2681234377" sldId="2146847440"/>
            <ac:spMk id="3" creationId="{C7C6F0A0-F61D-B44F-F78B-D4B50A04322B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681234377" sldId="2146847440"/>
            <ac:spMk id="4" creationId="{A5F4BD6E-4AA5-ADDC-378A-9298B07C7300}"/>
          </ac:spMkLst>
        </pc:spChg>
      </pc:sldChg>
      <pc:sldChg chg="modSp mod">
        <pc:chgData name="Jithesh  John" userId="5aad9bb5-06bc-4149-832e-a8b805201c35" providerId="ADAL" clId="{ADD6FE89-7491-46AC-B0A9-1BC9C27CCDB4}" dt="2026-08-07T07:50:55.919" v="248" actId="207"/>
        <pc:sldMkLst>
          <pc:docMk/>
          <pc:sldMk cId="3203832964" sldId="2146847441"/>
        </pc:sldMkLst>
        <pc:spChg chg="mod">
          <ac:chgData name="Jithesh  John" userId="5aad9bb5-06bc-4149-832e-a8b805201c35" providerId="ADAL" clId="{ADD6FE89-7491-46AC-B0A9-1BC9C27CCDB4}" dt="2026-08-07T07:50:30.717" v="241" actId="207"/>
          <ac:spMkLst>
            <pc:docMk/>
            <pc:sldMk cId="3203832964" sldId="2146847441"/>
            <ac:spMk id="2" creationId="{E1A4F16D-0054-1E55-DD27-E83FC8C09D6F}"/>
          </ac:spMkLst>
        </pc:spChg>
        <pc:spChg chg="mod">
          <ac:chgData name="Jithesh  John" userId="5aad9bb5-06bc-4149-832e-a8b805201c35" providerId="ADAL" clId="{ADD6FE89-7491-46AC-B0A9-1BC9C27CCDB4}" dt="2026-08-07T07:50:55.919" v="248" actId="207"/>
          <ac:spMkLst>
            <pc:docMk/>
            <pc:sldMk cId="3203832964" sldId="2146847441"/>
            <ac:spMk id="3" creationId="{F07584A0-7A6E-D0A7-4933-E0C86F2C7502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3203832964" sldId="2146847441"/>
            <ac:spMk id="4" creationId="{EC9709C2-15F4-370D-5FBC-60F70C14CD4E}"/>
          </ac:spMkLst>
        </pc:spChg>
      </pc:sldChg>
      <pc:sldChg chg="modSp mod">
        <pc:chgData name="Jithesh  John" userId="5aad9bb5-06bc-4149-832e-a8b805201c35" providerId="ADAL" clId="{ADD6FE89-7491-46AC-B0A9-1BC9C27CCDB4}" dt="2026-08-07T07:52:15.817" v="271" actId="207"/>
        <pc:sldMkLst>
          <pc:docMk/>
          <pc:sldMk cId="3524894221" sldId="2146847442"/>
        </pc:sldMkLst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3524894221" sldId="2146847442"/>
            <ac:spMk id="2" creationId="{7EAF91BD-0A15-D088-4226-E0E6B2189CAA}"/>
          </ac:spMkLst>
        </pc:spChg>
        <pc:spChg chg="mod">
          <ac:chgData name="Jithesh  John" userId="5aad9bb5-06bc-4149-832e-a8b805201c35" providerId="ADAL" clId="{ADD6FE89-7491-46AC-B0A9-1BC9C27CCDB4}" dt="2026-08-07T07:52:15.817" v="271" actId="207"/>
          <ac:spMkLst>
            <pc:docMk/>
            <pc:sldMk cId="3524894221" sldId="2146847442"/>
            <ac:spMk id="3" creationId="{33F3952A-06A1-3FB2-E274-32D25DE383A7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3524894221" sldId="2146847442"/>
            <ac:spMk id="4" creationId="{C740434B-1C47-85C6-F88C-ABBF41F0B969}"/>
          </ac:spMkLst>
        </pc:spChg>
      </pc:sldChg>
      <pc:sldChg chg="modSp mod">
        <pc:chgData name="Jithesh  John" userId="5aad9bb5-06bc-4149-832e-a8b805201c35" providerId="ADAL" clId="{ADD6FE89-7491-46AC-B0A9-1BC9C27CCDB4}" dt="2026-08-07T07:53:06.007" v="288" actId="948"/>
        <pc:sldMkLst>
          <pc:docMk/>
          <pc:sldMk cId="288774883" sldId="2146847443"/>
        </pc:sldMkLst>
        <pc:spChg chg="mod">
          <ac:chgData name="Jithesh  John" userId="5aad9bb5-06bc-4149-832e-a8b805201c35" providerId="ADAL" clId="{ADD6FE89-7491-46AC-B0A9-1BC9C27CCDB4}" dt="2026-08-07T07:52:50.406" v="286" actId="207"/>
          <ac:spMkLst>
            <pc:docMk/>
            <pc:sldMk cId="288774883" sldId="2146847443"/>
            <ac:spMk id="2" creationId="{8B0E4FCD-14B6-D3B5-A974-4B0846C2DC78}"/>
          </ac:spMkLst>
        </pc:spChg>
        <pc:spChg chg="mod">
          <ac:chgData name="Jithesh  John" userId="5aad9bb5-06bc-4149-832e-a8b805201c35" providerId="ADAL" clId="{ADD6FE89-7491-46AC-B0A9-1BC9C27CCDB4}" dt="2026-08-07T07:53:06.007" v="288" actId="948"/>
          <ac:spMkLst>
            <pc:docMk/>
            <pc:sldMk cId="288774883" sldId="2146847443"/>
            <ac:spMk id="3" creationId="{8DEA544D-9E04-4078-FE05-3DEE615D3C02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88774883" sldId="2146847443"/>
            <ac:spMk id="4" creationId="{B3D8A46E-762B-7270-2A77-1485662BF5AC}"/>
          </ac:spMkLst>
        </pc:spChg>
      </pc:sldChg>
      <pc:sldChg chg="modSp mod">
        <pc:chgData name="Jithesh  John" userId="5aad9bb5-06bc-4149-832e-a8b805201c35" providerId="ADAL" clId="{ADD6FE89-7491-46AC-B0A9-1BC9C27CCDB4}" dt="2026-08-07T07:45:52.285" v="155" actId="207"/>
        <pc:sldMkLst>
          <pc:docMk/>
          <pc:sldMk cId="4171281609" sldId="2146847444"/>
        </pc:sldMkLst>
        <pc:spChg chg="mod">
          <ac:chgData name="Jithesh  John" userId="5aad9bb5-06bc-4149-832e-a8b805201c35" providerId="ADAL" clId="{ADD6FE89-7491-46AC-B0A9-1BC9C27CCDB4}" dt="2026-08-07T07:44:45.323" v="139" actId="207"/>
          <ac:spMkLst>
            <pc:docMk/>
            <pc:sldMk cId="4171281609" sldId="2146847444"/>
            <ac:spMk id="2" creationId="{84D5CB1D-FAE5-71FF-0857-5BB95D1F621D}"/>
          </ac:spMkLst>
        </pc:spChg>
        <pc:spChg chg="mod">
          <ac:chgData name="Jithesh  John" userId="5aad9bb5-06bc-4149-832e-a8b805201c35" providerId="ADAL" clId="{ADD6FE89-7491-46AC-B0A9-1BC9C27CCDB4}" dt="2026-08-07T07:45:52.285" v="155" actId="207"/>
          <ac:spMkLst>
            <pc:docMk/>
            <pc:sldMk cId="4171281609" sldId="2146847444"/>
            <ac:spMk id="3" creationId="{8A07ECA1-20D6-6758-92B4-E82C48A8F4D9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4171281609" sldId="2146847444"/>
            <ac:spMk id="4" creationId="{2F7029ED-F9B2-6B6A-8C11-18B356A82D1B}"/>
          </ac:spMkLst>
        </pc:spChg>
      </pc:sldChg>
      <pc:sldChg chg="modSp mod">
        <pc:chgData name="Jithesh  John" userId="5aad9bb5-06bc-4149-832e-a8b805201c35" providerId="ADAL" clId="{ADD6FE89-7491-46AC-B0A9-1BC9C27CCDB4}" dt="2026-08-07T07:53:51.589" v="307" actId="207"/>
        <pc:sldMkLst>
          <pc:docMk/>
          <pc:sldMk cId="237689353" sldId="2146847446"/>
        </pc:sldMkLst>
        <pc:spChg chg="mod">
          <ac:chgData name="Jithesh  John" userId="5aad9bb5-06bc-4149-832e-a8b805201c35" providerId="ADAL" clId="{ADD6FE89-7491-46AC-B0A9-1BC9C27CCDB4}" dt="2026-08-07T07:53:21.718" v="297" actId="207"/>
          <ac:spMkLst>
            <pc:docMk/>
            <pc:sldMk cId="237689353" sldId="2146847446"/>
            <ac:spMk id="2" creationId="{37B19D4D-4CD1-086A-CD9D-104A3573DFB8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237689353" sldId="2146847446"/>
            <ac:spMk id="4" creationId="{A30F8BD2-2445-123C-6603-DB67C6057E76}"/>
          </ac:spMkLst>
        </pc:spChg>
        <pc:spChg chg="mod">
          <ac:chgData name="Jithesh  John" userId="5aad9bb5-06bc-4149-832e-a8b805201c35" providerId="ADAL" clId="{ADD6FE89-7491-46AC-B0A9-1BC9C27CCDB4}" dt="2026-08-07T07:53:51.589" v="307" actId="207"/>
          <ac:spMkLst>
            <pc:docMk/>
            <pc:sldMk cId="237689353" sldId="2146847446"/>
            <ac:spMk id="7" creationId="{F9AED7B6-671E-A5C8-A6E5-3AD78705B012}"/>
          </ac:spMkLst>
        </pc:spChg>
      </pc:sldChg>
      <pc:sldChg chg="modSp mod">
        <pc:chgData name="Jithesh  John" userId="5aad9bb5-06bc-4149-832e-a8b805201c35" providerId="ADAL" clId="{ADD6FE89-7491-46AC-B0A9-1BC9C27CCDB4}" dt="2026-08-07T07:42:51.175" v="104" actId="1076"/>
        <pc:sldMkLst>
          <pc:docMk/>
          <pc:sldMk cId="4142406015" sldId="2146847447"/>
        </pc:sldMkLst>
        <pc:spChg chg="mod">
          <ac:chgData name="Jithesh  John" userId="5aad9bb5-06bc-4149-832e-a8b805201c35" providerId="ADAL" clId="{ADD6FE89-7491-46AC-B0A9-1BC9C27CCDB4}" dt="2026-08-07T07:42:51.175" v="104" actId="1076"/>
          <ac:spMkLst>
            <pc:docMk/>
            <pc:sldMk cId="4142406015" sldId="2146847447"/>
            <ac:spMk id="298" creationId="{8410FA24-F359-1F7F-9FA3-8236096793C4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4142406015" sldId="2146847447"/>
            <ac:spMk id="300" creationId="{8CBC5114-CE13-9ACF-47C4-9E9FE44F6BD3}"/>
          </ac:spMkLst>
        </pc:spChg>
      </pc:sldChg>
      <pc:sldChg chg="modSp mod">
        <pc:chgData name="Jithesh  John" userId="5aad9bb5-06bc-4149-832e-a8b805201c35" providerId="ADAL" clId="{ADD6FE89-7491-46AC-B0A9-1BC9C27CCDB4}" dt="2026-08-07T07:54:16.085" v="312" actId="207"/>
        <pc:sldMkLst>
          <pc:docMk/>
          <pc:sldMk cId="1260527478" sldId="2146847448"/>
        </pc:sldMkLst>
        <pc:spChg chg="mod">
          <ac:chgData name="Jithesh  John" userId="5aad9bb5-06bc-4149-832e-a8b805201c35" providerId="ADAL" clId="{ADD6FE89-7491-46AC-B0A9-1BC9C27CCDB4}" dt="2026-08-07T07:54:16.085" v="312" actId="207"/>
          <ac:spMkLst>
            <pc:docMk/>
            <pc:sldMk cId="1260527478" sldId="2146847448"/>
            <ac:spMk id="7" creationId="{3D2C9BD6-9D1B-A62A-3650-B077491F8082}"/>
          </ac:spMkLst>
        </pc:spChg>
      </pc:sldChg>
      <pc:sldChg chg="modSp mod">
        <pc:chgData name="Jithesh  John" userId="5aad9bb5-06bc-4149-832e-a8b805201c35" providerId="ADAL" clId="{ADD6FE89-7491-46AC-B0A9-1BC9C27CCDB4}" dt="2026-08-07T07:55:38.727" v="353" actId="207"/>
        <pc:sldMkLst>
          <pc:docMk/>
          <pc:sldMk cId="3176378878" sldId="2146847449"/>
        </pc:sldMkLst>
        <pc:spChg chg="mod">
          <ac:chgData name="Jithesh  John" userId="5aad9bb5-06bc-4149-832e-a8b805201c35" providerId="ADAL" clId="{ADD6FE89-7491-46AC-B0A9-1BC9C27CCDB4}" dt="2026-08-07T07:55:38.727" v="353" actId="207"/>
          <ac:spMkLst>
            <pc:docMk/>
            <pc:sldMk cId="3176378878" sldId="2146847449"/>
            <ac:spMk id="2" creationId="{BC14801F-F6D0-FBE6-BD72-21BBEC409A25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3176378878" sldId="2146847449"/>
            <ac:spMk id="4" creationId="{52F44520-B246-3BCB-69E1-DFEBE9A9C0DA}"/>
          </ac:spMkLst>
        </pc:spChg>
        <pc:spChg chg="mod">
          <ac:chgData name="Jithesh  John" userId="5aad9bb5-06bc-4149-832e-a8b805201c35" providerId="ADAL" clId="{ADD6FE89-7491-46AC-B0A9-1BC9C27CCDB4}" dt="2026-08-07T07:55:25.501" v="349" actId="207"/>
          <ac:spMkLst>
            <pc:docMk/>
            <pc:sldMk cId="3176378878" sldId="2146847449"/>
            <ac:spMk id="6" creationId="{956E72AA-1447-C9C6-AB50-C0710ADCCCBC}"/>
          </ac:spMkLst>
        </pc:spChg>
      </pc:sldChg>
      <pc:sldChg chg="modSp mod">
        <pc:chgData name="Jithesh  John" userId="5aad9bb5-06bc-4149-832e-a8b805201c35" providerId="ADAL" clId="{ADD6FE89-7491-46AC-B0A9-1BC9C27CCDB4}" dt="2026-08-07T07:59:17.192" v="416" actId="20577"/>
        <pc:sldMkLst>
          <pc:docMk/>
          <pc:sldMk cId="2918061816" sldId="2146847450"/>
        </pc:sldMkLst>
        <pc:spChg chg="mod">
          <ac:chgData name="Jithesh  John" userId="5aad9bb5-06bc-4149-832e-a8b805201c35" providerId="ADAL" clId="{ADD6FE89-7491-46AC-B0A9-1BC9C27CCDB4}" dt="2026-08-07T07:59:17.192" v="416" actId="20577"/>
          <ac:spMkLst>
            <pc:docMk/>
            <pc:sldMk cId="2918061816" sldId="2146847450"/>
            <ac:spMk id="2" creationId="{4B0F4A91-653B-4F18-C775-A45523BAF5FC}"/>
          </ac:spMkLst>
        </pc:spChg>
      </pc:sldChg>
      <pc:sldChg chg="modSp mod">
        <pc:chgData name="Jithesh  John" userId="5aad9bb5-06bc-4149-832e-a8b805201c35" providerId="ADAL" clId="{ADD6FE89-7491-46AC-B0A9-1BC9C27CCDB4}" dt="2026-08-07T07:42:27.628" v="98" actId="207"/>
        <pc:sldMkLst>
          <pc:docMk/>
          <pc:sldMk cId="790685106" sldId="2146847452"/>
        </pc:sldMkLst>
        <pc:spChg chg="mod">
          <ac:chgData name="Jithesh  John" userId="5aad9bb5-06bc-4149-832e-a8b805201c35" providerId="ADAL" clId="{ADD6FE89-7491-46AC-B0A9-1BC9C27CCDB4}" dt="2026-08-07T07:42:13.506" v="95" actId="207"/>
          <ac:spMkLst>
            <pc:docMk/>
            <pc:sldMk cId="790685106" sldId="2146847452"/>
            <ac:spMk id="2" creationId="{B0A2CD48-649A-6519-56D5-0805E11E4F37}"/>
          </ac:spMkLst>
        </pc:spChg>
        <pc:spChg chg="mod">
          <ac:chgData name="Jithesh  John" userId="5aad9bb5-06bc-4149-832e-a8b805201c35" providerId="ADAL" clId="{ADD6FE89-7491-46AC-B0A9-1BC9C27CCDB4}" dt="2026-08-07T07:42:27.628" v="98" actId="207"/>
          <ac:spMkLst>
            <pc:docMk/>
            <pc:sldMk cId="790685106" sldId="2146847452"/>
            <ac:spMk id="3" creationId="{1FB1AADA-3721-5001-428A-B2941DB12D96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790685106" sldId="2146847452"/>
            <ac:spMk id="4" creationId="{EB22548A-07D0-FC02-1256-6E5592681C78}"/>
          </ac:spMkLst>
        </pc:spChg>
      </pc:sldChg>
      <pc:sldChg chg="modSp mod">
        <pc:chgData name="Jithesh  John" userId="5aad9bb5-06bc-4149-832e-a8b805201c35" providerId="ADAL" clId="{ADD6FE89-7491-46AC-B0A9-1BC9C27CCDB4}" dt="2026-08-07T08:01:55.945" v="454" actId="113"/>
        <pc:sldMkLst>
          <pc:docMk/>
          <pc:sldMk cId="528248730" sldId="2146847455"/>
        </pc:sldMkLst>
        <pc:spChg chg="mod">
          <ac:chgData name="Jithesh  John" userId="5aad9bb5-06bc-4149-832e-a8b805201c35" providerId="ADAL" clId="{ADD6FE89-7491-46AC-B0A9-1BC9C27CCDB4}" dt="2026-08-07T08:00:31.074" v="440" actId="207"/>
          <ac:spMkLst>
            <pc:docMk/>
            <pc:sldMk cId="528248730" sldId="2146847455"/>
            <ac:spMk id="2" creationId="{82EB89EB-73CC-188F-4050-7D343F48EA84}"/>
          </ac:spMkLst>
        </pc:spChg>
        <pc:spChg chg="mod">
          <ac:chgData name="Jithesh  John" userId="5aad9bb5-06bc-4149-832e-a8b805201c35" providerId="ADAL" clId="{ADD6FE89-7491-46AC-B0A9-1BC9C27CCDB4}" dt="2026-08-07T08:01:55.945" v="454" actId="113"/>
          <ac:spMkLst>
            <pc:docMk/>
            <pc:sldMk cId="528248730" sldId="2146847455"/>
            <ac:spMk id="3" creationId="{502304A2-92E3-4F33-AEE9-C39B2D9A6056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528248730" sldId="2146847455"/>
            <ac:spMk id="4" creationId="{A6593018-FA74-82A1-0D9A-55C576175239}"/>
          </ac:spMkLst>
        </pc:spChg>
      </pc:sldChg>
      <pc:sldChg chg="modSp mod">
        <pc:chgData name="Jithesh  John" userId="5aad9bb5-06bc-4149-832e-a8b805201c35" providerId="ADAL" clId="{ADD6FE89-7491-46AC-B0A9-1BC9C27CCDB4}" dt="2026-08-07T08:00:16.582" v="435" actId="113"/>
        <pc:sldMkLst>
          <pc:docMk/>
          <pc:sldMk cId="874027600" sldId="2146847456"/>
        </pc:sldMkLst>
        <pc:spChg chg="mod">
          <ac:chgData name="Jithesh  John" userId="5aad9bb5-06bc-4149-832e-a8b805201c35" providerId="ADAL" clId="{ADD6FE89-7491-46AC-B0A9-1BC9C27CCDB4}" dt="2026-08-07T07:59:39.943" v="421" actId="207"/>
          <ac:spMkLst>
            <pc:docMk/>
            <pc:sldMk cId="874027600" sldId="2146847456"/>
            <ac:spMk id="2" creationId="{843843DA-B2ED-6AA7-DE87-94C8D0A70DE8}"/>
          </ac:spMkLst>
        </pc:spChg>
        <pc:spChg chg="mod">
          <ac:chgData name="Jithesh  John" userId="5aad9bb5-06bc-4149-832e-a8b805201c35" providerId="ADAL" clId="{ADD6FE89-7491-46AC-B0A9-1BC9C27CCDB4}" dt="2026-08-07T08:00:16.582" v="435" actId="113"/>
          <ac:spMkLst>
            <pc:docMk/>
            <pc:sldMk cId="874027600" sldId="2146847456"/>
            <ac:spMk id="3" creationId="{20A8C08E-9C4E-2D3A-CD32-AD9A3A50C5D4}"/>
          </ac:spMkLst>
        </pc:spChg>
        <pc:spChg chg="mod">
          <ac:chgData name="Jithesh  John" userId="5aad9bb5-06bc-4149-832e-a8b805201c35" providerId="ADAL" clId="{ADD6FE89-7491-46AC-B0A9-1BC9C27CCDB4}" dt="2026-08-07T07:38:23.152" v="0"/>
          <ac:spMkLst>
            <pc:docMk/>
            <pc:sldMk cId="874027600" sldId="2146847456"/>
            <ac:spMk id="4" creationId="{ED9FB8EE-FD1D-F00B-360C-307BD0166461}"/>
          </ac:spMkLst>
        </pc:spChg>
      </pc:sldChg>
      <pc:sldChg chg="modSp add mod setBg">
        <pc:chgData name="Jithesh  John" userId="5aad9bb5-06bc-4149-832e-a8b805201c35" providerId="ADAL" clId="{ADD6FE89-7491-46AC-B0A9-1BC9C27CCDB4}" dt="2026-08-07T07:55:08.372" v="341" actId="403"/>
        <pc:sldMkLst>
          <pc:docMk/>
          <pc:sldMk cId="3525009176" sldId="2146847457"/>
        </pc:sldMkLst>
        <pc:spChg chg="mod">
          <ac:chgData name="Jithesh  John" userId="5aad9bb5-06bc-4149-832e-a8b805201c35" providerId="ADAL" clId="{ADD6FE89-7491-46AC-B0A9-1BC9C27CCDB4}" dt="2026-08-07T07:55:08.372" v="341" actId="403"/>
          <ac:spMkLst>
            <pc:docMk/>
            <pc:sldMk cId="3525009176" sldId="2146847457"/>
            <ac:spMk id="2" creationId="{54A73F32-BD7E-432B-A4E6-F5BE6A5B5212}"/>
          </ac:spMkLst>
        </pc:spChg>
      </pc:sldChg>
      <pc:sldMasterChg chg="delSldLayout">
        <pc:chgData name="Jithesh  John" userId="5aad9bb5-06bc-4149-832e-a8b805201c35" providerId="ADAL" clId="{ADD6FE89-7491-46AC-B0A9-1BC9C27CCDB4}" dt="2026-08-07T07:40:54.210" v="82" actId="47"/>
        <pc:sldMasterMkLst>
          <pc:docMk/>
          <pc:sldMasterMk cId="1691455133" sldId="2147483660"/>
        </pc:sldMasterMkLst>
        <pc:sldLayoutChg chg="del">
          <pc:chgData name="Jithesh  John" userId="5aad9bb5-06bc-4149-832e-a8b805201c35" providerId="ADAL" clId="{ADD6FE89-7491-46AC-B0A9-1BC9C27CCDB4}" dt="2026-08-07T07:40:54.210" v="82" actId="47"/>
          <pc:sldLayoutMkLst>
            <pc:docMk/>
            <pc:sldMasterMk cId="1691455133" sldId="2147483660"/>
            <pc:sldLayoutMk cId="1013906122" sldId="2147483683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81E58E-B3F2-4FBB-BB3B-4C0A18DA18A0}" type="doc">
      <dgm:prSet loTypeId="urn:microsoft.com/office/officeart/2018/2/layout/IconLabelList" loCatId="icon" qsTypeId="urn:microsoft.com/office/officeart/2005/8/quickstyle/simple1#5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99416A2-D2E8-40C4-B19D-99DD9D326585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 dirty="0"/>
            <a:t>Reducing delays</a:t>
          </a:r>
          <a:endParaRPr lang="en-US" dirty="0"/>
        </a:p>
      </dgm:t>
    </dgm:pt>
    <dgm:pt modelId="{734E12AE-2CD8-4F0D-85F9-0473DF8FFE92}" type="parTrans" cxnId="{2D7717F4-5F42-4B7D-BB73-2FBF8C92AEB7}">
      <dgm:prSet/>
      <dgm:spPr/>
      <dgm:t>
        <a:bodyPr/>
        <a:lstStyle/>
        <a:p>
          <a:endParaRPr lang="en-US"/>
        </a:p>
      </dgm:t>
    </dgm:pt>
    <dgm:pt modelId="{3BEF83B8-CC77-45CC-B3D5-1E1A4D3E3B93}" type="sibTrans" cxnId="{2D7717F4-5F42-4B7D-BB73-2FBF8C92AEB7}">
      <dgm:prSet/>
      <dgm:spPr/>
      <dgm:t>
        <a:bodyPr/>
        <a:lstStyle/>
        <a:p>
          <a:endParaRPr lang="en-US"/>
        </a:p>
      </dgm:t>
    </dgm:pt>
    <dgm:pt modelId="{D1D235D1-20B1-4AC4-92D1-F0DDF4EFA7BD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 dirty="0"/>
            <a:t>Value Maximisation</a:t>
          </a:r>
          <a:endParaRPr lang="en-US" dirty="0"/>
        </a:p>
      </dgm:t>
    </dgm:pt>
    <dgm:pt modelId="{44546A53-B7A3-4651-92BC-EA82A5F87856}" type="parTrans" cxnId="{2EB5C139-6C6F-43CC-AF94-C538AE13EAB6}">
      <dgm:prSet/>
      <dgm:spPr/>
      <dgm:t>
        <a:bodyPr/>
        <a:lstStyle/>
        <a:p>
          <a:endParaRPr lang="en-US"/>
        </a:p>
      </dgm:t>
    </dgm:pt>
    <dgm:pt modelId="{7FAF2467-6E72-458A-94C8-1E3839A1A3A8}" type="sibTrans" cxnId="{2EB5C139-6C6F-43CC-AF94-C538AE13EAB6}">
      <dgm:prSet/>
      <dgm:spPr/>
      <dgm:t>
        <a:bodyPr/>
        <a:lstStyle/>
        <a:p>
          <a:endParaRPr lang="en-US"/>
        </a:p>
      </dgm:t>
    </dgm:pt>
    <dgm:pt modelId="{C40B8647-B719-4A70-AC11-8F7295AF2E1A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 dirty="0"/>
            <a:t>Clarity and operational efficiency</a:t>
          </a:r>
          <a:endParaRPr lang="en-US" dirty="0"/>
        </a:p>
      </dgm:t>
    </dgm:pt>
    <dgm:pt modelId="{40B56C15-DABD-427E-892C-723B10F3E9DD}" type="parTrans" cxnId="{2E3284D3-B15C-4742-B56B-0A951AA09C66}">
      <dgm:prSet/>
      <dgm:spPr/>
      <dgm:t>
        <a:bodyPr/>
        <a:lstStyle/>
        <a:p>
          <a:endParaRPr lang="en-US"/>
        </a:p>
      </dgm:t>
    </dgm:pt>
    <dgm:pt modelId="{0410658E-0426-492D-B480-584F66F8C6D2}" type="sibTrans" cxnId="{2E3284D3-B15C-4742-B56B-0A951AA09C66}">
      <dgm:prSet/>
      <dgm:spPr/>
      <dgm:t>
        <a:bodyPr/>
        <a:lstStyle/>
        <a:p>
          <a:endParaRPr lang="en-US"/>
        </a:p>
      </dgm:t>
    </dgm:pt>
    <dgm:pt modelId="{601F2472-D49A-4C58-A8CC-631AD47E0426}" type="pres">
      <dgm:prSet presAssocID="{6281E58E-B3F2-4FBB-BB3B-4C0A18DA18A0}" presName="root" presStyleCnt="0">
        <dgm:presLayoutVars>
          <dgm:dir/>
          <dgm:resizeHandles val="exact"/>
        </dgm:presLayoutVars>
      </dgm:prSet>
      <dgm:spPr/>
    </dgm:pt>
    <dgm:pt modelId="{FA726B9F-5F6E-436F-BC00-ABD9A53254F2}" type="pres">
      <dgm:prSet presAssocID="{A99416A2-D2E8-40C4-B19D-99DD9D326585}" presName="compNode" presStyleCnt="0"/>
      <dgm:spPr/>
    </dgm:pt>
    <dgm:pt modelId="{51E90EA5-F9CF-466B-ADAA-2781C9070C55}" type="pres">
      <dgm:prSet presAssocID="{A99416A2-D2E8-40C4-B19D-99DD9D326585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E4188A74-BE43-4A02-B726-B26F4C38C445}" type="pres">
      <dgm:prSet presAssocID="{A99416A2-D2E8-40C4-B19D-99DD9D326585}" presName="spaceRect" presStyleCnt="0"/>
      <dgm:spPr/>
    </dgm:pt>
    <dgm:pt modelId="{79E00540-2D39-4C06-9950-AF8D9951237A}" type="pres">
      <dgm:prSet presAssocID="{A99416A2-D2E8-40C4-B19D-99DD9D326585}" presName="textRect" presStyleLbl="revTx" presStyleIdx="0" presStyleCnt="3">
        <dgm:presLayoutVars>
          <dgm:chMax val="1"/>
          <dgm:chPref val="1"/>
        </dgm:presLayoutVars>
      </dgm:prSet>
      <dgm:spPr/>
    </dgm:pt>
    <dgm:pt modelId="{FC21A561-BF52-4A84-B791-8CC726C4B9ED}" type="pres">
      <dgm:prSet presAssocID="{3BEF83B8-CC77-45CC-B3D5-1E1A4D3E3B93}" presName="sibTrans" presStyleCnt="0"/>
      <dgm:spPr/>
    </dgm:pt>
    <dgm:pt modelId="{E66A485A-8CCA-401B-B0CE-2DB94ED7C187}" type="pres">
      <dgm:prSet presAssocID="{D1D235D1-20B1-4AC4-92D1-F0DDF4EFA7BD}" presName="compNode" presStyleCnt="0"/>
      <dgm:spPr/>
    </dgm:pt>
    <dgm:pt modelId="{993C6346-78D0-438E-BC86-D94A2D8D06C0}" type="pres">
      <dgm:prSet presAssocID="{D1D235D1-20B1-4AC4-92D1-F0DDF4EFA7B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2540F50-6D94-4335-A9DB-5D421847E025}" type="pres">
      <dgm:prSet presAssocID="{D1D235D1-20B1-4AC4-92D1-F0DDF4EFA7BD}" presName="spaceRect" presStyleCnt="0"/>
      <dgm:spPr/>
    </dgm:pt>
    <dgm:pt modelId="{3641807A-0D06-4E67-82B9-9574BC3DF643}" type="pres">
      <dgm:prSet presAssocID="{D1D235D1-20B1-4AC4-92D1-F0DDF4EFA7BD}" presName="textRect" presStyleLbl="revTx" presStyleIdx="1" presStyleCnt="3">
        <dgm:presLayoutVars>
          <dgm:chMax val="1"/>
          <dgm:chPref val="1"/>
        </dgm:presLayoutVars>
      </dgm:prSet>
      <dgm:spPr/>
    </dgm:pt>
    <dgm:pt modelId="{6E345F4D-BAB2-47B1-976F-32D58873168B}" type="pres">
      <dgm:prSet presAssocID="{7FAF2467-6E72-458A-94C8-1E3839A1A3A8}" presName="sibTrans" presStyleCnt="0"/>
      <dgm:spPr/>
    </dgm:pt>
    <dgm:pt modelId="{6D816FDA-5982-49E8-88F5-E4370161EB12}" type="pres">
      <dgm:prSet presAssocID="{C40B8647-B719-4A70-AC11-8F7295AF2E1A}" presName="compNode" presStyleCnt="0"/>
      <dgm:spPr/>
    </dgm:pt>
    <dgm:pt modelId="{B830DDCE-CAFB-4898-B02C-F5CFC95F2CF0}" type="pres">
      <dgm:prSet presAssocID="{C40B8647-B719-4A70-AC11-8F7295AF2E1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203C91A-BA2F-4121-8298-A3AD50490EB4}" type="pres">
      <dgm:prSet presAssocID="{C40B8647-B719-4A70-AC11-8F7295AF2E1A}" presName="spaceRect" presStyleCnt="0"/>
      <dgm:spPr/>
    </dgm:pt>
    <dgm:pt modelId="{603CC3E4-FBB5-4C09-A5FD-7D8E47B71632}" type="pres">
      <dgm:prSet presAssocID="{C40B8647-B719-4A70-AC11-8F7295AF2E1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EB5C139-6C6F-43CC-AF94-C538AE13EAB6}" srcId="{6281E58E-B3F2-4FBB-BB3B-4C0A18DA18A0}" destId="{D1D235D1-20B1-4AC4-92D1-F0DDF4EFA7BD}" srcOrd="1" destOrd="0" parTransId="{44546A53-B7A3-4651-92BC-EA82A5F87856}" sibTransId="{7FAF2467-6E72-458A-94C8-1E3839A1A3A8}"/>
    <dgm:cxn modelId="{B56C7A5B-E612-4777-9610-DF898035992A}" type="presOf" srcId="{6281E58E-B3F2-4FBB-BB3B-4C0A18DA18A0}" destId="{601F2472-D49A-4C58-A8CC-631AD47E0426}" srcOrd="0" destOrd="0" presId="urn:microsoft.com/office/officeart/2018/2/layout/IconLabelList"/>
    <dgm:cxn modelId="{6B2C5260-E01F-43F9-9C7D-AE38FE9601E4}" type="presOf" srcId="{C40B8647-B719-4A70-AC11-8F7295AF2E1A}" destId="{603CC3E4-FBB5-4C09-A5FD-7D8E47B71632}" srcOrd="0" destOrd="0" presId="urn:microsoft.com/office/officeart/2018/2/layout/IconLabelList"/>
    <dgm:cxn modelId="{EF4EB559-B287-4AC1-9033-475013E6B621}" type="presOf" srcId="{D1D235D1-20B1-4AC4-92D1-F0DDF4EFA7BD}" destId="{3641807A-0D06-4E67-82B9-9574BC3DF643}" srcOrd="0" destOrd="0" presId="urn:microsoft.com/office/officeart/2018/2/layout/IconLabelList"/>
    <dgm:cxn modelId="{2E3284D3-B15C-4742-B56B-0A951AA09C66}" srcId="{6281E58E-B3F2-4FBB-BB3B-4C0A18DA18A0}" destId="{C40B8647-B719-4A70-AC11-8F7295AF2E1A}" srcOrd="2" destOrd="0" parTransId="{40B56C15-DABD-427E-892C-723B10F3E9DD}" sibTransId="{0410658E-0426-492D-B480-584F66F8C6D2}"/>
    <dgm:cxn modelId="{F80BEEE9-2C7B-43D5-8852-3DBD66ECC4A7}" type="presOf" srcId="{A99416A2-D2E8-40C4-B19D-99DD9D326585}" destId="{79E00540-2D39-4C06-9950-AF8D9951237A}" srcOrd="0" destOrd="0" presId="urn:microsoft.com/office/officeart/2018/2/layout/IconLabelList"/>
    <dgm:cxn modelId="{2D7717F4-5F42-4B7D-BB73-2FBF8C92AEB7}" srcId="{6281E58E-B3F2-4FBB-BB3B-4C0A18DA18A0}" destId="{A99416A2-D2E8-40C4-B19D-99DD9D326585}" srcOrd="0" destOrd="0" parTransId="{734E12AE-2CD8-4F0D-85F9-0473DF8FFE92}" sibTransId="{3BEF83B8-CC77-45CC-B3D5-1E1A4D3E3B93}"/>
    <dgm:cxn modelId="{ACC50ADB-DD2C-4592-B2BE-B3AAC1B5F0DF}" type="presParOf" srcId="{601F2472-D49A-4C58-A8CC-631AD47E0426}" destId="{FA726B9F-5F6E-436F-BC00-ABD9A53254F2}" srcOrd="0" destOrd="0" presId="urn:microsoft.com/office/officeart/2018/2/layout/IconLabelList"/>
    <dgm:cxn modelId="{936B5C8C-0D0E-4A41-9197-858C9E09E381}" type="presParOf" srcId="{FA726B9F-5F6E-436F-BC00-ABD9A53254F2}" destId="{51E90EA5-F9CF-466B-ADAA-2781C9070C55}" srcOrd="0" destOrd="0" presId="urn:microsoft.com/office/officeart/2018/2/layout/IconLabelList"/>
    <dgm:cxn modelId="{AC222AC8-9E1C-42B8-B344-01FB5810C82A}" type="presParOf" srcId="{FA726B9F-5F6E-436F-BC00-ABD9A53254F2}" destId="{E4188A74-BE43-4A02-B726-B26F4C38C445}" srcOrd="1" destOrd="0" presId="urn:microsoft.com/office/officeart/2018/2/layout/IconLabelList"/>
    <dgm:cxn modelId="{29F10250-CA32-49DD-85FE-CEE9B17634C9}" type="presParOf" srcId="{FA726B9F-5F6E-436F-BC00-ABD9A53254F2}" destId="{79E00540-2D39-4C06-9950-AF8D9951237A}" srcOrd="2" destOrd="0" presId="urn:microsoft.com/office/officeart/2018/2/layout/IconLabelList"/>
    <dgm:cxn modelId="{EBA1D1E6-81B5-461A-BEBD-79EAA9607053}" type="presParOf" srcId="{601F2472-D49A-4C58-A8CC-631AD47E0426}" destId="{FC21A561-BF52-4A84-B791-8CC726C4B9ED}" srcOrd="1" destOrd="0" presId="urn:microsoft.com/office/officeart/2018/2/layout/IconLabelList"/>
    <dgm:cxn modelId="{9BDEF4FE-3496-407D-9095-1609831D4928}" type="presParOf" srcId="{601F2472-D49A-4C58-A8CC-631AD47E0426}" destId="{E66A485A-8CCA-401B-B0CE-2DB94ED7C187}" srcOrd="2" destOrd="0" presId="urn:microsoft.com/office/officeart/2018/2/layout/IconLabelList"/>
    <dgm:cxn modelId="{3465F687-022E-43B4-A745-C299F8CBD463}" type="presParOf" srcId="{E66A485A-8CCA-401B-B0CE-2DB94ED7C187}" destId="{993C6346-78D0-438E-BC86-D94A2D8D06C0}" srcOrd="0" destOrd="0" presId="urn:microsoft.com/office/officeart/2018/2/layout/IconLabelList"/>
    <dgm:cxn modelId="{62FCFD26-59DD-45A9-A1C7-C380E4804399}" type="presParOf" srcId="{E66A485A-8CCA-401B-B0CE-2DB94ED7C187}" destId="{32540F50-6D94-4335-A9DB-5D421847E025}" srcOrd="1" destOrd="0" presId="urn:microsoft.com/office/officeart/2018/2/layout/IconLabelList"/>
    <dgm:cxn modelId="{8A4D08E6-4EF5-4AE1-920D-649F3474AAFB}" type="presParOf" srcId="{E66A485A-8CCA-401B-B0CE-2DB94ED7C187}" destId="{3641807A-0D06-4E67-82B9-9574BC3DF643}" srcOrd="2" destOrd="0" presId="urn:microsoft.com/office/officeart/2018/2/layout/IconLabelList"/>
    <dgm:cxn modelId="{6B080D3B-D3A9-486E-9EBA-5416B93836CE}" type="presParOf" srcId="{601F2472-D49A-4C58-A8CC-631AD47E0426}" destId="{6E345F4D-BAB2-47B1-976F-32D58873168B}" srcOrd="3" destOrd="0" presId="urn:microsoft.com/office/officeart/2018/2/layout/IconLabelList"/>
    <dgm:cxn modelId="{28CEC169-4B51-4F0F-A2BD-5A89644610CD}" type="presParOf" srcId="{601F2472-D49A-4C58-A8CC-631AD47E0426}" destId="{6D816FDA-5982-49E8-88F5-E4370161EB12}" srcOrd="4" destOrd="0" presId="urn:microsoft.com/office/officeart/2018/2/layout/IconLabelList"/>
    <dgm:cxn modelId="{1FD63E54-3D35-4E72-9DFF-17D11FDFE7E0}" type="presParOf" srcId="{6D816FDA-5982-49E8-88F5-E4370161EB12}" destId="{B830DDCE-CAFB-4898-B02C-F5CFC95F2CF0}" srcOrd="0" destOrd="0" presId="urn:microsoft.com/office/officeart/2018/2/layout/IconLabelList"/>
    <dgm:cxn modelId="{6764B426-ABED-4134-B7F8-44118F1C5D4A}" type="presParOf" srcId="{6D816FDA-5982-49E8-88F5-E4370161EB12}" destId="{F203C91A-BA2F-4121-8298-A3AD50490EB4}" srcOrd="1" destOrd="0" presId="urn:microsoft.com/office/officeart/2018/2/layout/IconLabelList"/>
    <dgm:cxn modelId="{7CC9F426-8192-4903-A6C4-4D93782FEA28}" type="presParOf" srcId="{6D816FDA-5982-49E8-88F5-E4370161EB12}" destId="{603CC3E4-FBB5-4C09-A5FD-7D8E47B7163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90EA5-F9CF-466B-ADAA-2781C9070C55}">
      <dsp:nvSpPr>
        <dsp:cNvPr id="0" name=""/>
        <dsp:cNvSpPr/>
      </dsp:nvSpPr>
      <dsp:spPr>
        <a:xfrm>
          <a:off x="1212569" y="987197"/>
          <a:ext cx="1300252" cy="13002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00540-2D39-4C06-9950-AF8D9951237A}">
      <dsp:nvSpPr>
        <dsp:cNvPr id="0" name=""/>
        <dsp:cNvSpPr/>
      </dsp:nvSpPr>
      <dsp:spPr>
        <a:xfrm>
          <a:off x="417971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Reducing delays</a:t>
          </a:r>
          <a:endParaRPr lang="en-US" sz="2300" kern="1200" dirty="0"/>
        </a:p>
      </dsp:txBody>
      <dsp:txXfrm>
        <a:off x="417971" y="2644140"/>
        <a:ext cx="2889450" cy="720000"/>
      </dsp:txXfrm>
    </dsp:sp>
    <dsp:sp modelId="{993C6346-78D0-438E-BC86-D94A2D8D06C0}">
      <dsp:nvSpPr>
        <dsp:cNvPr id="0" name=""/>
        <dsp:cNvSpPr/>
      </dsp:nvSpPr>
      <dsp:spPr>
        <a:xfrm>
          <a:off x="4607673" y="987197"/>
          <a:ext cx="1300252" cy="13002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1807A-0D06-4E67-82B9-9574BC3DF643}">
      <dsp:nvSpPr>
        <dsp:cNvPr id="0" name=""/>
        <dsp:cNvSpPr/>
      </dsp:nvSpPr>
      <dsp:spPr>
        <a:xfrm>
          <a:off x="3813075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Value Maximisation</a:t>
          </a:r>
          <a:endParaRPr lang="en-US" sz="2300" kern="1200" dirty="0"/>
        </a:p>
      </dsp:txBody>
      <dsp:txXfrm>
        <a:off x="3813075" y="2644140"/>
        <a:ext cx="2889450" cy="720000"/>
      </dsp:txXfrm>
    </dsp:sp>
    <dsp:sp modelId="{B830DDCE-CAFB-4898-B02C-F5CFC95F2CF0}">
      <dsp:nvSpPr>
        <dsp:cNvPr id="0" name=""/>
        <dsp:cNvSpPr/>
      </dsp:nvSpPr>
      <dsp:spPr>
        <a:xfrm>
          <a:off x="8002777" y="987197"/>
          <a:ext cx="1300252" cy="13002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3CC3E4-FBB5-4C09-A5FD-7D8E47B71632}">
      <dsp:nvSpPr>
        <dsp:cNvPr id="0" name=""/>
        <dsp:cNvSpPr/>
      </dsp:nvSpPr>
      <dsp:spPr>
        <a:xfrm>
          <a:off x="7208178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b="1" kern="1200" dirty="0"/>
            <a:t>Clarity and operational efficiency</a:t>
          </a:r>
          <a:endParaRPr lang="en-US" sz="2300" kern="1200" dirty="0"/>
        </a:p>
      </dsp:txBody>
      <dsp:txXfrm>
        <a:off x="7208178" y="2644140"/>
        <a:ext cx="28894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93685C-1E4F-4300-87F7-B17DFF72383F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6AED88C-E057-4A01-9A5C-9C99362B64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687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79768" y="4777967"/>
            <a:ext cx="5438140" cy="3909239"/>
          </a:xfrm>
          <a:prstGeom prst="rect">
            <a:avLst/>
          </a:prstGeom>
        </p:spPr>
        <p:txBody>
          <a:bodyPr spcFirstLastPara="1" wrap="square" lIns="90706" tIns="45366" rIns="90706" bIns="4536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8475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IBC Amendment Act is a result of extensive deliberations, discussions and multiple meetings.</a:t>
            </a:r>
            <a:br>
              <a:rPr lang="en-IN" dirty="0"/>
            </a:br>
            <a:br>
              <a:rPr lang="en-IN" dirty="0"/>
            </a:br>
            <a:r>
              <a:rPr lang="en-IN" dirty="0"/>
              <a:t>It is the </a:t>
            </a:r>
            <a:r>
              <a:rPr lang="en-IN" u="sng" dirty="0"/>
              <a:t>biggest amendment</a:t>
            </a:r>
            <a:r>
              <a:rPr lang="en-IN" dirty="0"/>
              <a:t> till date and addresses many key concerns.</a:t>
            </a:r>
          </a:p>
          <a:p>
            <a:endParaRPr lang="en-IN" dirty="0"/>
          </a:p>
          <a:p>
            <a:r>
              <a:rPr lang="en-IN" dirty="0"/>
              <a:t>One thing – we have made the </a:t>
            </a:r>
            <a:r>
              <a:rPr lang="en-IN" u="sng" dirty="0"/>
              <a:t>attempt</a:t>
            </a:r>
            <a:r>
              <a:rPr lang="en-IN" dirty="0"/>
              <a:t> to notify regulations and circulars – now its on you to practically implement them – </a:t>
            </a:r>
            <a:br>
              <a:rPr lang="en-IN" dirty="0"/>
            </a:br>
            <a:br>
              <a:rPr lang="en-IN" dirty="0"/>
            </a:br>
            <a:r>
              <a:rPr lang="en-IN" dirty="0"/>
              <a:t>If you face any issues – please let us know </a:t>
            </a:r>
            <a:br>
              <a:rPr lang="en-IN" dirty="0"/>
            </a:br>
            <a:br>
              <a:rPr lang="en-IN" dirty="0"/>
            </a:br>
            <a:r>
              <a:rPr lang="en-IN" dirty="0"/>
              <a:t>We will be happy to improve the same – based on practical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ED88C-E057-4A01-9A5C-9C99362B644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6765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84DDE-36DA-BA0F-47A5-E64970EBD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BB7FCC-EE2B-09D0-B739-C1900305D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E55886-DBAF-176C-E0A8-7EBE87912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7943A-B8F5-927E-78F5-D737793A2B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ED88C-E057-4A01-9A5C-9C99362B6444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041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>
          <a:extLst>
            <a:ext uri="{FF2B5EF4-FFF2-40B4-BE49-F238E27FC236}">
              <a16:creationId xmlns:a16="http://schemas.microsoft.com/office/drawing/2014/main" id="{475C1120-9148-50A9-FC9A-460959AC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4:notes">
            <a:extLst>
              <a:ext uri="{FF2B5EF4-FFF2-40B4-BE49-F238E27FC236}">
                <a16:creationId xmlns:a16="http://schemas.microsoft.com/office/drawing/2014/main" id="{3D917FDC-D965-2824-EAF4-F0C3D7202D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79513"/>
            <a:ext cx="5673725" cy="3190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14:notes">
            <a:extLst>
              <a:ext uri="{FF2B5EF4-FFF2-40B4-BE49-F238E27FC236}">
                <a16:creationId xmlns:a16="http://schemas.microsoft.com/office/drawing/2014/main" id="{CB1C7C17-5219-254C-0C3C-71FED0D20F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20" y="4548460"/>
            <a:ext cx="5732949" cy="372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8" tIns="46572" rIns="93118" bIns="46572" anchor="t" anchorCtr="0">
            <a:noAutofit/>
          </a:bodyPr>
          <a:lstStyle/>
          <a:p>
            <a:endParaRPr dirty="0"/>
          </a:p>
        </p:txBody>
      </p:sp>
      <p:sp>
        <p:nvSpPr>
          <p:cNvPr id="296" name="Google Shape;296;p14:notes">
            <a:extLst>
              <a:ext uri="{FF2B5EF4-FFF2-40B4-BE49-F238E27FC236}">
                <a16:creationId xmlns:a16="http://schemas.microsoft.com/office/drawing/2014/main" id="{4B82DF7B-4D19-4AD3-23D6-EBB603C5D01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059185" y="8977136"/>
            <a:ext cx="3105347" cy="47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18" tIns="46572" rIns="93118" bIns="46572" anchor="b" anchorCtr="0">
            <a:noAutofit/>
          </a:bodyPr>
          <a:lstStyle/>
          <a:p>
            <a:pPr defTabSz="931774">
              <a:buClr>
                <a:srgbClr val="000000"/>
              </a:buClr>
              <a:defRPr/>
            </a:pPr>
            <a:fld id="{00000000-1234-1234-1234-123412341234}" type="slidenum">
              <a:rPr lang="en-IN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31774">
                <a:buClr>
                  <a:srgbClr val="000000"/>
                </a:buClr>
                <a:defRPr/>
              </a:pPr>
              <a:t>4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466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On proceeding in SARFAESI / Another in IBC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ED88C-E057-4A01-9A5C-9C99362B6444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414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Penalty shall not be less than one lakh rupees for each day during which the contravention continues – can extend to 3 times of loss caused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ED88C-E057-4A01-9A5C-9C99362B6444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031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ED88C-E057-4A01-9A5C-9C99362B6444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8474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83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9250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421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5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797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5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186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557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088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">
                  <p:embed/>
                </p:oleObj>
              </mc:Choice>
              <mc:Fallback>
                <p:oleObj name="think-cell Slide" r:id="rId3" imgW="360" imgH="36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1" y="6791113"/>
            <a:ext cx="12192000" cy="66887"/>
          </a:xfrm>
          <a:prstGeom prst="rect">
            <a:avLst/>
          </a:prstGeom>
          <a:gradFill>
            <a:gsLst>
              <a:gs pos="0">
                <a:schemeClr val="accent3"/>
              </a:gs>
              <a:gs pos="51000">
                <a:schemeClr val="accent4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11465056" y="6385302"/>
            <a:ext cx="391937" cy="4726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498483"/>
          </a:xfrm>
        </p:spPr>
        <p:txBody>
          <a:bodyPr lIns="0" tIns="0" rIns="0" bIns="0" anchor="t" anchorCtr="0">
            <a:spAutoFit/>
          </a:bodyPr>
          <a:lstStyle>
            <a:lvl1pPr>
              <a:defRPr sz="3599" b="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007" y="1616113"/>
            <a:ext cx="11521987" cy="4560851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007" y="6452189"/>
            <a:ext cx="2743200" cy="365125"/>
          </a:xfrm>
        </p:spPr>
        <p:txBody>
          <a:bodyPr/>
          <a:lstStyle>
            <a:lvl1pPr>
              <a:defRPr sz="1000"/>
            </a:lvl1pPr>
          </a:lstStyle>
          <a:p>
            <a:fld id="{A449F790-A2D5-46D8-917D-E99461A50F76}" type="datetime1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452189"/>
            <a:ext cx="4114800" cy="365125"/>
          </a:xfr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65056" y="6452189"/>
            <a:ext cx="391937" cy="365125"/>
          </a:xfrm>
        </p:spPr>
        <p:txBody>
          <a:bodyPr/>
          <a:lstStyle>
            <a:lvl1pPr algn="ctr">
              <a:defRPr sz="1000">
                <a:solidFill>
                  <a:schemeClr val="accent4"/>
                </a:solidFill>
              </a:defRPr>
            </a:lvl1pPr>
          </a:lstStyle>
          <a:p>
            <a:fld id="{B1EEA229-0096-49BD-81C1-58B039421B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335007" y="319417"/>
            <a:ext cx="793582" cy="853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128589" y="319417"/>
            <a:ext cx="216018" cy="853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1560626" y="319417"/>
            <a:ext cx="216018" cy="853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1344607" y="319417"/>
            <a:ext cx="216018" cy="853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3"/>
          </p:nvPr>
        </p:nvSpPr>
        <p:spPr>
          <a:xfrm>
            <a:off x="335007" y="1001704"/>
            <a:ext cx="11521987" cy="317426"/>
          </a:xfrm>
        </p:spPr>
        <p:txBody>
          <a:bodyPr lIns="0" tIns="0" rIns="0" bIns="0">
            <a:noAutofit/>
          </a:bodyPr>
          <a:lstStyle>
            <a:lvl1pPr marL="0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5"/>
                </a:solidFill>
                <a:latin typeface="+mn-lt"/>
                <a:ea typeface="+mj-ea"/>
                <a:cs typeface="+mj-cs"/>
              </a:defRPr>
            </a:lvl1pPr>
            <a:lvl2pPr marL="457063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2pPr>
            <a:lvl3pPr marL="914126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3pPr>
            <a:lvl4pPr marL="1371189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4pPr>
            <a:lvl5pPr marL="1828251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71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  <p15:guide id="2" pos="211">
          <p15:clr>
            <a:srgbClr val="FBAE40"/>
          </p15:clr>
        </p15:guide>
        <p15:guide id="3" pos="7468">
          <p15:clr>
            <a:srgbClr val="FBAE40"/>
          </p15:clr>
        </p15:guide>
        <p15:guide id="4" orient="horz" pos="91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A879A-8A3B-D45F-84CD-3EBBA8C01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90204-3C7E-603D-F9B3-58F807853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82846-D419-4937-7DF1-D27573A48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E9344-A20F-7970-48EB-2AE82A53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6C067-2CD6-44E7-7319-374127FF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31444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2B5AC-AD99-3388-0F4E-0A550C664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BE7C9-B167-89A1-34D8-95AF3B853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B1224-F8CE-8505-6E11-1689A3DC5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3F71C-25B9-77A8-CA61-B597EC5DA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D5931-00BE-39EC-7011-144B747D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766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FE99-8908-4B2C-36DF-39BDD9B0B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600" b="1"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EE504-7772-D288-222C-086DC1ABB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" panose="02020603050405020304" pitchFamily="18" charset="0"/>
                <a:cs typeface="Times" panose="02020603050405020304" pitchFamily="18" charset="0"/>
              </a:defRPr>
            </a:lvl1pPr>
            <a:lvl2pPr>
              <a:defRPr sz="2200">
                <a:latin typeface="Times" panose="02020603050405020304" pitchFamily="18" charset="0"/>
                <a:cs typeface="Times" panose="02020603050405020304" pitchFamily="18" charset="0"/>
              </a:defRPr>
            </a:lvl2pPr>
            <a:lvl3pPr>
              <a:defRPr>
                <a:latin typeface="Times" panose="02020603050405020304" pitchFamily="18" charset="0"/>
                <a:cs typeface="Times" panose="02020603050405020304" pitchFamily="18" charset="0"/>
              </a:defRPr>
            </a:lvl3pPr>
            <a:lvl4pPr>
              <a:defRPr>
                <a:latin typeface="Times" panose="02020603050405020304" pitchFamily="18" charset="0"/>
                <a:cs typeface="Times" panose="02020603050405020304" pitchFamily="18" charset="0"/>
              </a:defRPr>
            </a:lvl4pPr>
            <a:lvl5pPr>
              <a:defRPr>
                <a:latin typeface="Times" panose="02020603050405020304" pitchFamily="18" charset="0"/>
                <a:cs typeface="Times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A0921-FFE6-8BB0-E2E2-6B738AD23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F471C-4956-93D9-849D-2D0E6D93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670D5-87A6-FE79-A542-3C10D6A9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466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AD31-7588-6B40-660A-4A82D8AC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788BC-C7D8-27ED-04C1-70EF3C385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8A7F4-F5D8-EB0B-DFB9-9F698B30D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DAD20-B611-D52E-6C17-F5A2EEBB0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13212-CEBD-B83F-AEE3-2A3437426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8651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C07F5-67F7-41A9-7CA1-F145887A5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CC9BC-62EF-AEFF-C4B0-937E1FA5B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ADACF-77E6-2536-168B-3B35875A3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06703-196B-27D8-CF59-655A00E4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5D256-ECEC-E50D-58AC-C2CEE4178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C5DF2-2EFF-8283-C8C2-F43617E8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6076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3E709-2F84-1122-4658-5ED227679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953C7-60B9-77A1-16E2-6551411C8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3B725-5EA8-C666-F334-5CF6A2E20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1A3F50-1F87-A17C-FDAE-2D4267E45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F25FDB-4328-5DEA-4FC7-2837EFFB7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AA9AA3-D2F3-CB34-58EA-FAA221384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2AE7B-14F2-FB29-D1D3-DB6714B35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E02A0E-6EB3-265A-0CE3-AD6853362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8487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71E4-8E99-2F63-6E0B-C51CB24E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DD0E5-59B2-D439-D315-77AC7CEFB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8C23F-BC38-EEF2-2BB3-0D770D703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DF5F6-0E75-A196-8D51-DFF4F31D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0677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535856-66A7-C7A9-1C4E-CCB99A0A8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865FF6-3118-8FEB-A055-032E3EDB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CBE3D-6CA7-E3D5-82B1-134CD7506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2734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3BC5C-2E42-47A4-67EC-20C89431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DCFE-9C97-4CE8-B3EE-459B98DBC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5863F-4B14-7CBE-D681-3F0A34F39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48365-AC10-DA5C-C680-A20D8C4C1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0AC70-7F9A-8A61-6DB7-9F20D63F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9551A-150A-E322-390D-8CE459719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273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6701-6EC6-B24E-9D6F-BFE82EA0E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C9F129-E748-7DD2-CFD2-7E4F0C2F4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F41F2-4D3C-4F14-ECBA-6B3ED494B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4E1AF-1FCE-E283-F4AD-A1F24DE42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50962-2E38-2688-2A33-64E0ABE15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D10BB-8616-05EB-DABE-BD18DF9D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994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7425-D54C-EDAD-4D08-00A2A840F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82E0A-8535-1204-AEE5-D535B9102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60587-2332-951A-11A7-84E4A9741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8CFBE-584B-0C15-BF32-F6C86F96A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9478C-C034-2D48-8A72-CF61C323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976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773A0E-EB5D-FE7E-1D24-FE676D746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E8DC7-77DC-95D1-0D4F-7D570DDA9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AE167-38BD-B38B-3E19-89FD04BF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F89C6-B8E2-0911-FB9D-F4DC8EA51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D3669-3D7A-3051-BC19-94A27E28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259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655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444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" name="Google Shape;15;p33"/>
          <p:cNvSpPr/>
          <p:nvPr/>
        </p:nvSpPr>
        <p:spPr>
          <a:xfrm>
            <a:off x="838200" y="1216741"/>
            <a:ext cx="10515600" cy="140184"/>
          </a:xfrm>
          <a:prstGeom prst="rect">
            <a:avLst/>
          </a:prstGeom>
          <a:gradFill>
            <a:gsLst>
              <a:gs pos="0">
                <a:srgbClr val="FBE4D4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1455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724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036BCD-2880-6AA6-FD9E-C9323D773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BD284-D98F-B728-37FB-9DF975630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5EF03-8734-E0B6-B609-5191615E8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823EE-5495-4FB5-A45C-1562192FB69E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69F31-D42A-46ED-88DA-5DC13E415E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EE40C-84CE-B04B-FB9E-FCDF6ED8F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9BDE3-AF7A-4E36-A7BF-69F42B632A6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09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30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/>
          <p:nvPr/>
        </p:nvSpPr>
        <p:spPr>
          <a:xfrm>
            <a:off x="0" y="1905392"/>
            <a:ext cx="12191999" cy="2676439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Times New Roman"/>
              <a:buNone/>
            </a:pPr>
            <a:endParaRPr lang="en-US" sz="1400" b="1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Times New Roman"/>
              <a:buNone/>
            </a:pPr>
            <a:r>
              <a:rPr lang="en-US" sz="36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Recent Amendments to the Code </a:t>
            </a:r>
            <a:br>
              <a:rPr lang="en-US" sz="36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6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Regulations </a:t>
            </a:r>
            <a:br>
              <a:rPr lang="en-US" sz="36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36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6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Role of Insolvency Professionals</a:t>
            </a:r>
            <a:endParaRPr lang="en-US" sz="3600" i="1" dirty="0"/>
          </a:p>
        </p:txBody>
      </p:sp>
      <p:sp>
        <p:nvSpPr>
          <p:cNvPr id="169" name="Google Shape;169;p1"/>
          <p:cNvSpPr/>
          <p:nvPr/>
        </p:nvSpPr>
        <p:spPr>
          <a:xfrm>
            <a:off x="3718559" y="5524786"/>
            <a:ext cx="4754880" cy="274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 descr="A logo with orange and green lines  Description automatically generated">
            <a:extLst>
              <a:ext uri="{FF2B5EF4-FFF2-40B4-BE49-F238E27FC236}">
                <a16:creationId xmlns:a16="http://schemas.microsoft.com/office/drawing/2014/main" id="{657EE3ED-7BB2-FE5C-D200-7BF32AF3C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26" y="56704"/>
            <a:ext cx="6545580" cy="12490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F8A605-149B-1C1C-E6B8-BF45867E131B}"/>
              </a:ext>
            </a:extLst>
          </p:cNvPr>
          <p:cNvSpPr txBox="1"/>
          <p:nvPr/>
        </p:nvSpPr>
        <p:spPr>
          <a:xfrm>
            <a:off x="5045400" y="4730143"/>
            <a:ext cx="1768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IN" b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IN" b="1" dirty="0">
                <a:latin typeface="Times" panose="02020603050405020304" pitchFamily="18" charset="0"/>
                <a:cs typeface="Times" panose="02020603050405020304" pitchFamily="18" charset="0"/>
              </a:rPr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79307-4511-82A6-D2FF-C2DAA22EA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903236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Journey of IBC (Amendment) Act,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7CFF6-F937-AA80-B550-62024D57D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IBC (Amendment) Act, 2026 got </a:t>
            </a:r>
            <a:r>
              <a:rPr lang="en-US" u="sng" dirty="0">
                <a:solidFill>
                  <a:srgbClr val="C00000"/>
                </a:solidFill>
              </a:rPr>
              <a:t>presidential assent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on 6</a:t>
            </a:r>
            <a:r>
              <a:rPr lang="en-US" baseline="30000" dirty="0"/>
              <a:t>th</a:t>
            </a:r>
            <a:r>
              <a:rPr lang="en-US" dirty="0"/>
              <a:t> April 2026</a:t>
            </a:r>
          </a:p>
          <a:p>
            <a:pPr marL="11430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All provisions of Amendment Act have been </a:t>
            </a:r>
            <a:r>
              <a:rPr lang="en-US" u="sng" dirty="0">
                <a:solidFill>
                  <a:srgbClr val="C00000"/>
                </a:solidFill>
              </a:rPr>
              <a:t>notified</a:t>
            </a:r>
            <a:r>
              <a:rPr lang="en-US" dirty="0"/>
              <a:t> w.e.f. 26</a:t>
            </a:r>
            <a:r>
              <a:rPr lang="en-US" baseline="30000" dirty="0"/>
              <a:t>th</a:t>
            </a:r>
            <a:r>
              <a:rPr lang="en-US" dirty="0"/>
              <a:t> May 2026, except for CIIRP, Cross Border and Group Insolvency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All corresponding IBBI Regulations have been </a:t>
            </a:r>
            <a:r>
              <a:rPr lang="en-US" u="sng" dirty="0">
                <a:solidFill>
                  <a:srgbClr val="C00000"/>
                </a:solidFill>
              </a:rPr>
              <a:t>notified</a:t>
            </a:r>
            <a:r>
              <a:rPr lang="en-US" dirty="0"/>
              <a:t> on 2</a:t>
            </a:r>
            <a:r>
              <a:rPr lang="en-US" baseline="30000" dirty="0"/>
              <a:t>nd </a:t>
            </a:r>
            <a:r>
              <a:rPr lang="en-US" dirty="0"/>
              <a:t>June 2026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73BC4-2908-A84C-8578-8DA6CE0A8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02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8D79-542F-237E-1985-6BE1624FE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2CD48-649A-6519-56D5-0805E11E4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55752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Why these Amendments — Three Core Objectives</a:t>
            </a:r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68297408-0B9C-D229-817D-9CA55A588B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049320"/>
              </p:ext>
            </p:extLst>
          </p:nvPr>
        </p:nvGraphicFramePr>
        <p:xfrm>
          <a:off x="838200" y="200501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2548A-07D0-FC02-1256-6E559268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068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>
          <a:extLst>
            <a:ext uri="{FF2B5EF4-FFF2-40B4-BE49-F238E27FC236}">
              <a16:creationId xmlns:a16="http://schemas.microsoft.com/office/drawing/2014/main" id="{4447EA0C-C33D-ECB6-ADCD-508C08462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">
            <a:extLst>
              <a:ext uri="{FF2B5EF4-FFF2-40B4-BE49-F238E27FC236}">
                <a16:creationId xmlns:a16="http://schemas.microsoft.com/office/drawing/2014/main" id="{8410FA24-F359-1F7F-9FA3-8236096793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6264" y="2251587"/>
            <a:ext cx="10479471" cy="20549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en-IN" sz="38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Corporate Insolvency Resolution Process (CIRP)</a:t>
            </a:r>
            <a:br>
              <a:rPr lang="en-IN" sz="38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800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14">
            <a:extLst>
              <a:ext uri="{FF2B5EF4-FFF2-40B4-BE49-F238E27FC236}">
                <a16:creationId xmlns:a16="http://schemas.microsoft.com/office/drawing/2014/main" id="{8CBC5114-CE13-9ACF-47C4-9E9FE44F6BD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IN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Times New Roman"/>
                <a:cs typeface="Times New Roman"/>
                <a:sym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2406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8F9E-7843-2EDD-248C-B37DE3A78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9A10F-3B49-B341-42C6-136222B0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82457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Separate approval of bid and distribution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E5850-ABC6-B105-C4E8-A8E8D6F14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459" y="1325563"/>
            <a:ext cx="11609081" cy="5252218"/>
          </a:xfrm>
        </p:spPr>
        <p:txBody>
          <a:bodyPr>
            <a:noAutofit/>
          </a:bodyPr>
          <a:lstStyle/>
          <a:p>
            <a:pPr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The problem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– </a:t>
            </a:r>
            <a:r>
              <a:rPr lang="en-US" sz="2200" i="1" dirty="0"/>
              <a:t>Litigation on manner of distribution of resolution plan proceeds hinders the implementation of the plans</a:t>
            </a:r>
            <a:endParaRPr lang="en-IN" sz="2200" i="1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What the Code now enables </a:t>
            </a:r>
            <a:r>
              <a:rPr lang="en-IN" sz="2200" b="1" dirty="0"/>
              <a:t>– </a:t>
            </a:r>
            <a:r>
              <a:rPr lang="en-US" sz="2200" dirty="0"/>
              <a:t>Two-stage approval of resolution plan by AA; first bid and then manner of distribution</a:t>
            </a:r>
          </a:p>
          <a:p>
            <a:pPr>
              <a:lnSpc>
                <a:spcPct val="11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C00000"/>
                </a:solidFill>
              </a:rPr>
              <a:t>What Regulations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provide </a:t>
            </a:r>
            <a:r>
              <a:rPr lang="en-US" sz="2200" b="1" dirty="0"/>
              <a:t>– </a:t>
            </a:r>
            <a:r>
              <a:rPr lang="en-US" sz="2200" dirty="0"/>
              <a:t>New </a:t>
            </a:r>
            <a:r>
              <a:rPr lang="en-US" sz="2200" u="sng" dirty="0">
                <a:solidFill>
                  <a:srgbClr val="C00000"/>
                </a:solidFill>
              </a:rPr>
              <a:t>Form GA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/>
              <a:t>specified - RP to file before AA</a:t>
            </a:r>
          </a:p>
          <a:p>
            <a:pPr marL="0" indent="0">
              <a:lnSpc>
                <a:spcPct val="114000"/>
              </a:lnSpc>
              <a:spcBef>
                <a:spcPts val="600"/>
              </a:spcBef>
              <a:buNone/>
            </a:pPr>
            <a:endParaRPr lang="en-US" sz="2200" dirty="0"/>
          </a:p>
          <a:p>
            <a:pPr>
              <a:lnSpc>
                <a:spcPct val="114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Check with CoC </a:t>
            </a:r>
            <a:r>
              <a:rPr lang="en-IN" sz="2300" dirty="0"/>
              <a:t>if they first want to proceed with approval of resolution plan bid. If yes — propose a resolution seeking separate bid approval under the new provision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Approach AA with Form GA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to get the bid approved </a:t>
            </a:r>
          </a:p>
          <a:p>
            <a:pPr marL="5715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IN" sz="2300" b="1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2D529-4A1B-DBF3-00B3-06263BB9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998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CBD09-24F6-65A3-FB65-3BE5ED3CF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5EA4D-8015-6212-9FBB-E4329A2D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75417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Transfer of Guarantor Assets into CIRP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EB2E8-AC89-9F40-AD17-7DA0F7116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90" y="1366684"/>
            <a:ext cx="11522158" cy="48295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The problem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/>
              <a:t>– </a:t>
            </a:r>
            <a:r>
              <a:rPr lang="en-US" sz="2000" dirty="0"/>
              <a:t>Guarantor assets sit outside CIRP of CD, thereby reducing chances of CDs resolution   (</a:t>
            </a:r>
            <a:r>
              <a:rPr lang="en-US" sz="2000" i="1" dirty="0" err="1"/>
              <a:t>eg</a:t>
            </a:r>
            <a:r>
              <a:rPr lang="en-US" sz="2000" i="1" dirty="0"/>
              <a:t>: Land belongs to the Promoter and Factory belongs to the CD</a:t>
            </a:r>
            <a:r>
              <a:rPr lang="en-US" sz="2000" dirty="0"/>
              <a:t>) </a:t>
            </a:r>
            <a:endParaRPr lang="en-I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What the Code now enables </a:t>
            </a:r>
            <a:r>
              <a:rPr lang="en-IN" sz="2000" b="1" dirty="0"/>
              <a:t>– </a:t>
            </a:r>
            <a:r>
              <a:rPr lang="en-IN" sz="2000" dirty="0"/>
              <a:t>Transfer of asset of a guarantor in CIRP, where the creditor has taken </a:t>
            </a:r>
            <a:r>
              <a:rPr lang="en-IN" sz="2000" u="sng" dirty="0">
                <a:solidFill>
                  <a:srgbClr val="C00000"/>
                </a:solidFill>
              </a:rPr>
              <a:t>possession by enforcing security interest</a:t>
            </a:r>
            <a:endParaRPr lang="en-US" sz="2000" u="sng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What Regulations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provide </a:t>
            </a:r>
            <a:r>
              <a:rPr lang="en-US" sz="2000" b="1" dirty="0"/>
              <a:t>– </a:t>
            </a:r>
            <a:r>
              <a:rPr lang="en-IN" sz="2000" dirty="0"/>
              <a:t>RP to place proposal before CoC with asset description, valuation, and creditor consent</a:t>
            </a:r>
            <a:endParaRPr lang="en-US" sz="2000" dirty="0"/>
          </a:p>
          <a:p>
            <a:pPr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Check with each creditor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whether any guarantor asset has been seized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Obtain creditor consent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for transfer; Place proposal before CoC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Disclose</a:t>
            </a:r>
            <a:r>
              <a:rPr lang="en-IN" sz="2300" u="sng" dirty="0"/>
              <a:t> </a:t>
            </a:r>
            <a:r>
              <a:rPr lang="en-IN" sz="2300" dirty="0"/>
              <a:t>in IM and RFRP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Coordinate with other IPs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if the guarantor is also undergoing insolvency (CIRP, Liq., PG to CD)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6577B-C18E-045A-BC5F-5E4AD6B4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4349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05D4B-97D7-DCE8-B817-47E6C4F60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CB1D-FAE5-71FF-0857-5BB95D1F6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4592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Assistance and Cooperation to Resolution Professional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7ECA1-20D6-6758-92B4-E82C48A8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297858"/>
            <a:ext cx="11306175" cy="499896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The problem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– </a:t>
            </a:r>
            <a:r>
              <a:rPr lang="en-US" sz="2200" dirty="0"/>
              <a:t>Large number of cases for non-cooperation under s. 19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What the Code now enables </a:t>
            </a:r>
            <a:r>
              <a:rPr lang="en-IN" sz="2200" b="1" dirty="0"/>
              <a:t>– </a:t>
            </a:r>
            <a:r>
              <a:rPr lang="en-IN" sz="2200" dirty="0"/>
              <a:t>Scope of </a:t>
            </a:r>
            <a:r>
              <a:rPr lang="en-US" sz="2200" dirty="0"/>
              <a:t>section 19 enhanced to include any person </a:t>
            </a:r>
            <a:r>
              <a:rPr lang="en-US" sz="2200" u="sng" dirty="0"/>
              <a:t>who is or has been a</a:t>
            </a:r>
            <a:r>
              <a:rPr lang="en-US" sz="2200" dirty="0"/>
              <a:t> personnel, promoter, associated with management, or </a:t>
            </a:r>
            <a:r>
              <a:rPr lang="en-US" sz="2200" u="sng" dirty="0"/>
              <a:t>engaged in a contract for service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C00000"/>
                </a:solidFill>
              </a:rPr>
              <a:t>What Regulations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provide </a:t>
            </a:r>
            <a:r>
              <a:rPr lang="en-US" sz="2200" b="1" dirty="0"/>
              <a:t>– </a:t>
            </a:r>
            <a:r>
              <a:rPr lang="en-IN" sz="2200" dirty="0"/>
              <a:t>New </a:t>
            </a:r>
            <a:r>
              <a:rPr lang="en-IN" sz="2200" i="1" u="sng" dirty="0">
                <a:solidFill>
                  <a:srgbClr val="C00000"/>
                </a:solidFill>
              </a:rPr>
              <a:t>Form AC</a:t>
            </a:r>
            <a:r>
              <a:rPr lang="en-IN" sz="2200" dirty="0">
                <a:solidFill>
                  <a:srgbClr val="C00000"/>
                </a:solidFill>
              </a:rPr>
              <a:t> </a:t>
            </a:r>
            <a:r>
              <a:rPr lang="en-IN" sz="2200" dirty="0"/>
              <a:t>introduced for handing over and taking over; </a:t>
            </a:r>
            <a:r>
              <a:rPr lang="en-IN" sz="2200" i="1" u="sng" dirty="0">
                <a:solidFill>
                  <a:srgbClr val="0070C0"/>
                </a:solidFill>
              </a:rPr>
              <a:t>Every creditor mandated</a:t>
            </a:r>
            <a:r>
              <a:rPr lang="en-IN" sz="2200" i="1" dirty="0">
                <a:solidFill>
                  <a:srgbClr val="0070C0"/>
                </a:solidFill>
              </a:rPr>
              <a:t> to furnish all relevant information at the first CoC meeting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rgbClr val="C00000"/>
                </a:solidFill>
              </a:rPr>
              <a:t>Use the broadened scope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and </a:t>
            </a:r>
            <a:r>
              <a:rPr lang="en-US" sz="2300" u="sng" dirty="0">
                <a:solidFill>
                  <a:srgbClr val="C00000"/>
                </a:solidFill>
              </a:rPr>
              <a:t>reach</a:t>
            </a:r>
            <a:r>
              <a:rPr lang="en-US" sz="2300" dirty="0"/>
              <a:t> associated persons - not just promoters or directors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Issue </a:t>
            </a:r>
            <a:r>
              <a:rPr lang="en-US" sz="2300" u="sng" dirty="0">
                <a:solidFill>
                  <a:srgbClr val="C00000"/>
                </a:solidFill>
              </a:rPr>
              <a:t>formal cooperation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notices to all persons covered under s. 19 at the outset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Use </a:t>
            </a:r>
            <a:r>
              <a:rPr lang="en-US" sz="2300" i="1" u="sng" dirty="0">
                <a:solidFill>
                  <a:srgbClr val="C00000"/>
                </a:solidFill>
              </a:rPr>
              <a:t>Form AC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to record handing over and taking over — document everything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rgbClr val="C00000"/>
                </a:solidFill>
              </a:rPr>
              <a:t>Ask creditors to comply and provide information at the 1</a:t>
            </a:r>
            <a:r>
              <a:rPr lang="en-US" sz="2300" u="sng" baseline="30000" dirty="0">
                <a:solidFill>
                  <a:srgbClr val="C00000"/>
                </a:solidFill>
              </a:rPr>
              <a:t>st</a:t>
            </a:r>
            <a:r>
              <a:rPr lang="en-US" sz="2300" u="sng" dirty="0">
                <a:solidFill>
                  <a:srgbClr val="C00000"/>
                </a:solidFill>
              </a:rPr>
              <a:t> CoC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029ED-F9B2-6B6A-8C11-18B356A8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128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C9FD9-48C5-8D2E-A9CF-4AC54E683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0DB94-DCED-9122-AB0F-C118A8A98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910" y="667287"/>
            <a:ext cx="11027884" cy="4546600"/>
          </a:xfrm>
        </p:spPr>
        <p:txBody>
          <a:bodyPr>
            <a:noAutofit/>
          </a:bodyPr>
          <a:lstStyle/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Also, in the </a:t>
            </a:r>
            <a:r>
              <a:rPr lang="en-IN" sz="2300" u="sng" dirty="0">
                <a:solidFill>
                  <a:srgbClr val="C00000"/>
                </a:solidFill>
              </a:rPr>
              <a:t>admission orders</a:t>
            </a:r>
            <a:r>
              <a:rPr lang="en-IN" sz="2300" dirty="0"/>
              <a:t>, it is seen that the </a:t>
            </a:r>
            <a:r>
              <a:rPr lang="en-IN" sz="2300" u="sng" dirty="0">
                <a:solidFill>
                  <a:srgbClr val="C00000"/>
                </a:solidFill>
              </a:rPr>
              <a:t>NCLT gives directions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to persons to cooperate and provide information</a:t>
            </a:r>
            <a:endParaRPr lang="en-US" sz="2300" dirty="0"/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If there is </a:t>
            </a:r>
            <a:r>
              <a:rPr lang="en-US" sz="2300" u="sng" dirty="0">
                <a:solidFill>
                  <a:srgbClr val="C00000"/>
                </a:solidFill>
              </a:rPr>
              <a:t>non-compliance of directions of AA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– you </a:t>
            </a:r>
            <a:r>
              <a:rPr lang="en-US" sz="2300" u="sng" dirty="0">
                <a:solidFill>
                  <a:srgbClr val="C00000"/>
                </a:solidFill>
              </a:rPr>
              <a:t>must</a:t>
            </a:r>
            <a:r>
              <a:rPr lang="en-US" sz="2300" dirty="0"/>
              <a:t> move against such violation of directions of AA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Also, you </a:t>
            </a:r>
            <a:r>
              <a:rPr lang="en-US" sz="2300" u="sng" dirty="0">
                <a:solidFill>
                  <a:srgbClr val="C00000"/>
                </a:solidFill>
              </a:rPr>
              <a:t>may</a:t>
            </a:r>
            <a:r>
              <a:rPr lang="en-US" sz="2300" dirty="0"/>
              <a:t> consider </a:t>
            </a:r>
            <a:r>
              <a:rPr lang="en-US" sz="2300" dirty="0">
                <a:solidFill>
                  <a:schemeClr val="tx1"/>
                </a:solidFill>
              </a:rPr>
              <a:t>approaching IBBI reg. making application to AA for imposition of penalty under section 235A</a:t>
            </a:r>
          </a:p>
          <a:p>
            <a:pPr marL="571500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300" dirty="0">
              <a:solidFill>
                <a:schemeClr val="tx1"/>
              </a:solidFill>
            </a:endParaRPr>
          </a:p>
          <a:p>
            <a:pPr marL="571500" lvl="1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200" b="1" i="1" dirty="0">
                <a:solidFill>
                  <a:srgbClr val="0070C0"/>
                </a:solidFill>
              </a:rPr>
              <a:t>235A - </a:t>
            </a:r>
            <a:r>
              <a:rPr lang="en-IN" sz="2200" b="1" i="1" dirty="0">
                <a:solidFill>
                  <a:srgbClr val="0070C0"/>
                </a:solidFill>
              </a:rPr>
              <a:t>If a person has </a:t>
            </a:r>
            <a:r>
              <a:rPr lang="en-IN" sz="2200" b="1" i="1" u="sng" dirty="0">
                <a:solidFill>
                  <a:srgbClr val="0070C0"/>
                </a:solidFill>
              </a:rPr>
              <a:t>contravened any provision of this Code or any rules or the regulations</a:t>
            </a:r>
            <a:r>
              <a:rPr lang="en-IN" sz="2200" b="1" i="1" dirty="0">
                <a:solidFill>
                  <a:srgbClr val="0070C0"/>
                </a:solidFill>
              </a:rPr>
              <a:t> made thereunder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B8CEE-15EE-EE03-F2C4-8EFFA3AAB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169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45557-1C60-1FC6-04C5-A2F599E76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AA812-5802-4672-C0F0-8A7FD737F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83441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Multiple Resolution Plans - CoC can approve plans of multiple RAs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A65ED-8B3C-1366-2B4F-91A601A26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23" y="1376516"/>
            <a:ext cx="11299057" cy="46369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The problem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– </a:t>
            </a:r>
            <a:r>
              <a:rPr lang="en-US" sz="2200" dirty="0"/>
              <a:t>In CDs with </a:t>
            </a:r>
            <a:r>
              <a:rPr lang="en-US" sz="2200" u="sng" dirty="0">
                <a:solidFill>
                  <a:srgbClr val="C00000"/>
                </a:solidFill>
              </a:rPr>
              <a:t>multiple locations, operations, or business verticals </a:t>
            </a:r>
            <a:r>
              <a:rPr lang="en-US" sz="2200" dirty="0"/>
              <a:t>— a single RA may not be best placed to resolve all; </a:t>
            </a:r>
            <a:r>
              <a:rPr lang="en-US" sz="2200" u="sng" dirty="0">
                <a:solidFill>
                  <a:srgbClr val="C00000"/>
                </a:solidFill>
              </a:rPr>
              <a:t>ambiguity</a:t>
            </a:r>
            <a:r>
              <a:rPr lang="en-US" sz="2200" dirty="0"/>
              <a:t> on whether CoC can approve plans of more than one RA simultaneously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What the Code now enables </a:t>
            </a:r>
            <a:r>
              <a:rPr lang="en-IN" sz="2200" b="1" dirty="0"/>
              <a:t>– </a:t>
            </a:r>
            <a:r>
              <a:rPr lang="en-US" sz="2200" dirty="0"/>
              <a:t>Clarified that CoC may approve multiple resolution plans of multiple RAs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C00000"/>
                </a:solidFill>
              </a:rPr>
              <a:t>What Regulations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provide </a:t>
            </a:r>
            <a:r>
              <a:rPr lang="en-US" sz="2200" b="1" dirty="0"/>
              <a:t>– </a:t>
            </a:r>
            <a:r>
              <a:rPr lang="en-US" sz="2200" dirty="0"/>
              <a:t>Where multiple resolution plans are received, at least one shall provide for resolution as a going concern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Inform all PRAs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that multiple plans can be submitted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May not restrict the process to a single plan — may </a:t>
            </a:r>
            <a:r>
              <a:rPr lang="en-US" sz="2300" u="sng" dirty="0">
                <a:solidFill>
                  <a:srgbClr val="C00000"/>
                </a:solidFill>
              </a:rPr>
              <a:t>invite and evaluate multiple plans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rgbClr val="C00000"/>
                </a:solidFill>
              </a:rPr>
              <a:t>Ensure at least one plan provides for going-concern resolution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EB967-4C79-F1AD-78A7-AF8DA576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302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2AE91-9836-8DF3-038B-ED7DC7E51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E74A-F2CC-BE31-0E84-57F4FD5E1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863907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Clarity on Security Interest and priority of Government Dues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5A55F-E7D5-DC58-9556-DBA945D39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748" y="1396181"/>
            <a:ext cx="11534503" cy="46736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The problem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– </a:t>
            </a:r>
            <a:r>
              <a:rPr lang="en-US" sz="2200" dirty="0"/>
              <a:t> Government authorities claiming secured creditor status by operation of law (Ref. </a:t>
            </a:r>
            <a:r>
              <a:rPr lang="en-US" sz="2200" i="1" dirty="0"/>
              <a:t>Rainbow Papers</a:t>
            </a:r>
            <a:r>
              <a:rPr lang="en-US" sz="2200" dirty="0"/>
              <a:t>), disrupting waterfall and reducing recoveries for financial creditors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What the Code now enables </a:t>
            </a:r>
            <a:r>
              <a:rPr lang="en-IN" sz="2200" b="1" dirty="0"/>
              <a:t>– </a:t>
            </a:r>
            <a:r>
              <a:rPr lang="en-IN" sz="2200" dirty="0"/>
              <a:t>Clarified that –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/>
              <a:t>Security interest must be created pursuant to an agreement — </a:t>
            </a:r>
            <a:r>
              <a:rPr lang="en-IN" sz="2200" u="sng" dirty="0">
                <a:solidFill>
                  <a:srgbClr val="C00000"/>
                </a:solidFill>
              </a:rPr>
              <a:t>not by mere operation of law</a:t>
            </a:r>
            <a:r>
              <a:rPr lang="en-IN" sz="2200" dirty="0">
                <a:solidFill>
                  <a:srgbClr val="C00000"/>
                </a:solidFill>
              </a:rPr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/>
              <a:t>Government dues, </a:t>
            </a:r>
            <a:r>
              <a:rPr lang="en-IN" sz="2200" u="sng" dirty="0">
                <a:solidFill>
                  <a:srgbClr val="C00000"/>
                </a:solidFill>
              </a:rPr>
              <a:t>irrespective</a:t>
            </a:r>
            <a:r>
              <a:rPr lang="en-IN" sz="2200" dirty="0"/>
              <a:t> of any security interest, </a:t>
            </a:r>
            <a:r>
              <a:rPr lang="en-IN" sz="2200" u="sng" dirty="0">
                <a:solidFill>
                  <a:srgbClr val="C00000"/>
                </a:solidFill>
              </a:rPr>
              <a:t>stand lower</a:t>
            </a:r>
            <a:r>
              <a:rPr lang="en-IN" sz="2200" dirty="0">
                <a:solidFill>
                  <a:srgbClr val="C00000"/>
                </a:solidFill>
              </a:rPr>
              <a:t> </a:t>
            </a:r>
            <a:r>
              <a:rPr lang="en-IN" sz="2200" dirty="0"/>
              <a:t>in priority</a:t>
            </a:r>
            <a:endParaRPr lang="en-US" sz="2200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Scrutinize all claims </a:t>
            </a:r>
            <a:r>
              <a:rPr lang="en-US" sz="2300" u="sng" dirty="0">
                <a:solidFill>
                  <a:srgbClr val="C00000"/>
                </a:solidFill>
              </a:rPr>
              <a:t>thoroughly</a:t>
            </a:r>
            <a:r>
              <a:rPr lang="en-US" sz="2300" dirty="0"/>
              <a:t>, and verify that security interest is backed </a:t>
            </a:r>
            <a:r>
              <a:rPr lang="en-US" sz="2300" u="sng" dirty="0">
                <a:solidFill>
                  <a:srgbClr val="C00000"/>
                </a:solidFill>
              </a:rPr>
              <a:t>by agreement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rgbClr val="C00000"/>
                </a:solidFill>
              </a:rPr>
              <a:t>Penalties, fines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imposed by Government fall within Government dues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u="sng" dirty="0">
                <a:solidFill>
                  <a:srgbClr val="C00000"/>
                </a:solidFill>
              </a:rPr>
              <a:t>Do not treat statutory charges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as secured claims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Communicate this position clearly </a:t>
            </a:r>
            <a:r>
              <a:rPr lang="en-IN" sz="2300" dirty="0"/>
              <a:t>to CoC and to the concerned Government authority</a:t>
            </a:r>
            <a:endParaRPr lang="en-US" sz="2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DCF31-F1D7-A416-1B46-49AB54E5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0051" y="6417995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3486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C6ED-D5F1-7161-2B6E-ED22C904C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2F42-AD43-EEB1-F978-3B8961C45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85249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Restoration of CIRP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96D65-1391-F39E-1CC1-9F1CF9E30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34" y="1435511"/>
            <a:ext cx="11283161" cy="48555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The problem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/>
              <a:t>- </a:t>
            </a:r>
            <a:r>
              <a:rPr lang="en-US" sz="2000" dirty="0"/>
              <a:t>In some cases, dues to technical reasons, liquidation was ordered even when resolution was considered to be possible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What the Code now enables </a:t>
            </a:r>
            <a:r>
              <a:rPr lang="en-IN" sz="2000" b="1" dirty="0"/>
              <a:t>- </a:t>
            </a:r>
            <a:r>
              <a:rPr lang="en-US" sz="2000" dirty="0"/>
              <a:t>AA can restore CIRP to the stage of plan invitation; </a:t>
            </a:r>
            <a:r>
              <a:rPr lang="en-US" sz="2000" u="sng" dirty="0">
                <a:solidFill>
                  <a:srgbClr val="C00000"/>
                </a:solidFill>
              </a:rPr>
              <a:t>where plan period is over or plans received are non-compliant</a:t>
            </a:r>
            <a:endParaRPr lang="en-IN" sz="2000" u="sng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What Regulations provide</a:t>
            </a:r>
            <a:r>
              <a:rPr lang="en-IN" sz="2000" dirty="0">
                <a:solidFill>
                  <a:srgbClr val="C00000"/>
                </a:solidFill>
              </a:rPr>
              <a:t> </a:t>
            </a:r>
            <a:r>
              <a:rPr lang="en-IN" sz="2000" dirty="0"/>
              <a:t>- CoC to get an opportunity before liquidation order to file an application for restoration; RP to file the application with CoC resolution, reasons for restoration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Before liquidation order - </a:t>
            </a:r>
            <a:r>
              <a:rPr lang="en-IN" sz="2300" u="sng" dirty="0">
                <a:solidFill>
                  <a:srgbClr val="C00000"/>
                </a:solidFill>
              </a:rPr>
              <a:t>convene CoC meeting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to evaluate if restoration is viable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If CoC resolves, file application before AA promptly</a:t>
            </a:r>
            <a:endParaRPr lang="en-IN" sz="2300" i="1" u="sng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On restoration </a:t>
            </a:r>
            <a:r>
              <a:rPr lang="en-IN" sz="2300" u="sng" dirty="0">
                <a:solidFill>
                  <a:srgbClr val="C00000"/>
                </a:solidFill>
              </a:rPr>
              <a:t>- re-invite plans</a:t>
            </a:r>
            <a:r>
              <a:rPr lang="en-IN" sz="2300" dirty="0"/>
              <a:t>; treat it as </a:t>
            </a:r>
            <a:r>
              <a:rPr lang="en-IN" sz="2300" u="sng" dirty="0">
                <a:solidFill>
                  <a:srgbClr val="C00000"/>
                </a:solidFill>
              </a:rPr>
              <a:t>final opportunity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and make all efforts</a:t>
            </a:r>
            <a:endParaRPr lang="en-US" sz="2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2D7A7-2478-0B7B-35FE-CB07319C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573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0066D-051A-D687-D23B-6DACC4DB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2F417-C1A2-8A93-503C-7930E288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804914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Guarantees cannot be extinguished in resolution plan of CD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6F0A0-F61D-B44F-F78B-D4B50A043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3" y="1307690"/>
            <a:ext cx="11234057" cy="51998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The problem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– </a:t>
            </a:r>
            <a:r>
              <a:rPr lang="en-US" sz="2200" dirty="0"/>
              <a:t> Some resolution plans provided for extinguishment of guarantees given by promoters, as part of resolution of CD - creditors were losing recourse against guarantors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What the Code now enables </a:t>
            </a:r>
            <a:r>
              <a:rPr lang="en-IN" sz="2200" b="1" dirty="0"/>
              <a:t>–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/>
              <a:t>Clarified that a resolution plan of the CD </a:t>
            </a:r>
            <a:r>
              <a:rPr lang="en-IN" sz="2200" u="sng" dirty="0">
                <a:solidFill>
                  <a:srgbClr val="C00000"/>
                </a:solidFill>
              </a:rPr>
              <a:t>cannot</a:t>
            </a:r>
            <a:r>
              <a:rPr lang="en-IN" sz="2200" dirty="0"/>
              <a:t> extinguish the liability of a guarantor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dirty="0"/>
              <a:t>Creditors </a:t>
            </a:r>
            <a:r>
              <a:rPr lang="en-IN" sz="2200" u="sng" dirty="0">
                <a:solidFill>
                  <a:srgbClr val="C00000"/>
                </a:solidFill>
              </a:rPr>
              <a:t>retain their right</a:t>
            </a:r>
            <a:r>
              <a:rPr lang="en-IN" sz="2200" dirty="0">
                <a:solidFill>
                  <a:srgbClr val="C00000"/>
                </a:solidFill>
              </a:rPr>
              <a:t> </a:t>
            </a:r>
            <a:r>
              <a:rPr lang="en-IN" sz="2200" dirty="0"/>
              <a:t>to proceed against guarantors even after plan approval of CD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Communicate to PRAs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- plan cannot be used to extinguish Guarantors liability</a:t>
            </a:r>
            <a:endParaRPr lang="en-IN" sz="2300" b="1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Reject any plan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that seeks to extinguish or waive guarantor liability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Ensure RFRP explicitly states that guarantor liabilities </a:t>
            </a:r>
            <a:r>
              <a:rPr lang="en-IN" sz="2300" u="sng" dirty="0">
                <a:solidFill>
                  <a:srgbClr val="C00000"/>
                </a:solidFill>
              </a:rPr>
              <a:t>cannot</a:t>
            </a:r>
            <a:r>
              <a:rPr lang="en-IN" sz="2300" dirty="0"/>
              <a:t> be extinguished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4BD6E-4AA5-ADDC-378A-9298B07C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1234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8225E-5041-B12C-2DC3-96B6BE9FF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4F16D-0054-1E55-DD27-E83FC8C0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804914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Penalties for </a:t>
            </a:r>
            <a:r>
              <a:rPr lang="en-US" sz="3200" dirty="0">
                <a:solidFill>
                  <a:schemeClr val="bg1"/>
                </a:solidFill>
              </a:rPr>
              <a:t>frivolous or vexatious proceedings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584A0-7A6E-D0A7-4933-E0C86F2C7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77" y="1268361"/>
            <a:ext cx="10966033" cy="50879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The problem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– </a:t>
            </a:r>
            <a:r>
              <a:rPr lang="en-US" sz="2200" dirty="0"/>
              <a:t> Frivolous and vexatious proceedings before AA used as a delay tactic — clogging NCLT, prolonging CIRP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</a:rPr>
              <a:t>What the Code now enables </a:t>
            </a:r>
            <a:r>
              <a:rPr lang="en-IN" sz="2200" b="1" dirty="0"/>
              <a:t>– </a:t>
            </a:r>
            <a:r>
              <a:rPr lang="en-IN" sz="2200" dirty="0"/>
              <a:t>AA empowered to impose penalties (</a:t>
            </a:r>
            <a:r>
              <a:rPr lang="en-IN" sz="2200" i="1" dirty="0" err="1"/>
              <a:t>upto</a:t>
            </a:r>
            <a:r>
              <a:rPr lang="en-IN" sz="2200" i="1" dirty="0"/>
              <a:t> 2 crore</a:t>
            </a:r>
            <a:r>
              <a:rPr lang="en-IN" sz="2200" dirty="0"/>
              <a:t>) on persons filing frivolous or vexatious applications </a:t>
            </a:r>
            <a:r>
              <a:rPr lang="en-IN" sz="2200" u="sng" dirty="0">
                <a:solidFill>
                  <a:srgbClr val="C00000"/>
                </a:solidFill>
              </a:rPr>
              <a:t>(</a:t>
            </a:r>
            <a:r>
              <a:rPr lang="en-IN" sz="2200" i="1" u="sng" dirty="0">
                <a:solidFill>
                  <a:srgbClr val="C00000"/>
                </a:solidFill>
              </a:rPr>
              <a:t>may acts as a deterrent against misuse of the process</a:t>
            </a:r>
            <a:r>
              <a:rPr lang="en-IN" sz="2200" u="sng" dirty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Where any party files a frivolous or vexatious applications </a:t>
            </a:r>
            <a:r>
              <a:rPr lang="en-IN" sz="2300" dirty="0">
                <a:solidFill>
                  <a:srgbClr val="C00000"/>
                </a:solidFill>
              </a:rPr>
              <a:t>— </a:t>
            </a:r>
            <a:r>
              <a:rPr lang="en-IN" sz="2300" u="sng" dirty="0">
                <a:solidFill>
                  <a:srgbClr val="C00000"/>
                </a:solidFill>
              </a:rPr>
              <a:t>File IA before AA and seek penalties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Document the </a:t>
            </a:r>
            <a:r>
              <a:rPr lang="en-IN" sz="2300" u="sng" dirty="0">
                <a:solidFill>
                  <a:srgbClr val="C00000"/>
                </a:solidFill>
              </a:rPr>
              <a:t>impact of such applications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on CIRP’s timeline and value maximisation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Do not hesitate to oppose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- use this provision actively to protect the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709C2-15F4-370D-5FBC-60F70C14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3832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365B-B38B-0700-257D-D22F44946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201DB-A113-C5E1-808C-E699C2EDB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85249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Entitlement of dissenting FCs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F76AC-906A-C0D6-6FC3-36EAC30C6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759" y="1425678"/>
            <a:ext cx="11268432" cy="50671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The problem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/>
              <a:t>– </a:t>
            </a:r>
            <a:r>
              <a:rPr lang="en-US" sz="2000" dirty="0"/>
              <a:t> issues related to entitlement of dissenting FCs </a:t>
            </a:r>
            <a:r>
              <a:rPr lang="en-IN" sz="2000" dirty="0"/>
              <a:t>– lead to litigation and ambiguity</a:t>
            </a:r>
            <a:endParaRPr lang="en-US" sz="2000" dirty="0"/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b="1" dirty="0">
                <a:solidFill>
                  <a:srgbClr val="C00000"/>
                </a:solidFill>
              </a:rPr>
              <a:t>What the Code now enables </a:t>
            </a:r>
            <a:r>
              <a:rPr lang="en-IN" sz="2000" b="1" dirty="0"/>
              <a:t>– </a:t>
            </a:r>
            <a:r>
              <a:rPr lang="en-US" sz="2000" dirty="0"/>
              <a:t>Entitlement of dissenting FC now the </a:t>
            </a:r>
            <a:r>
              <a:rPr lang="en-US" sz="2000" u="sng" dirty="0">
                <a:solidFill>
                  <a:srgbClr val="C00000"/>
                </a:solidFill>
              </a:rPr>
              <a:t>lower of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liquidation value or the amount payable under the resolution plan (if distributed u/s 53); secured only to the value of security interest</a:t>
            </a:r>
            <a:endParaRPr lang="en-IN" sz="2000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Where </a:t>
            </a:r>
            <a:r>
              <a:rPr lang="en-IN" sz="2300" u="sng" dirty="0">
                <a:solidFill>
                  <a:srgbClr val="C00000"/>
                </a:solidFill>
              </a:rPr>
              <a:t>CoC is yet to approve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plans –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Re-compute </a:t>
            </a:r>
            <a:r>
              <a:rPr lang="en-US" sz="2300" u="sng" dirty="0">
                <a:solidFill>
                  <a:srgbClr val="C00000"/>
                </a:solidFill>
              </a:rPr>
              <a:t>dissenting FC entitlement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- lower of LV or plan value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Use </a:t>
            </a:r>
            <a:r>
              <a:rPr lang="en-US" sz="2300" u="sng" dirty="0">
                <a:solidFill>
                  <a:srgbClr val="C00000"/>
                </a:solidFill>
              </a:rPr>
              <a:t>valuation of security interest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  <a:r>
              <a:rPr lang="en-US" sz="2300" dirty="0"/>
              <a:t>- dissenting FC secured only to that extent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/>
              <a:t>Ensure </a:t>
            </a:r>
            <a:r>
              <a:rPr lang="en-IN" sz="2300" u="sng" dirty="0">
                <a:solidFill>
                  <a:srgbClr val="C00000"/>
                </a:solidFill>
              </a:rPr>
              <a:t>resolution plan reflects this computation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</a:rPr>
              <a:t>Communicate to dissenting FCs upfront</a:t>
            </a:r>
            <a:r>
              <a:rPr lang="en-IN" sz="2300" dirty="0">
                <a:solidFill>
                  <a:srgbClr val="C00000"/>
                </a:solidFill>
              </a:rPr>
              <a:t> </a:t>
            </a:r>
            <a:r>
              <a:rPr lang="en-IN" sz="2300" dirty="0"/>
              <a:t>to pre-empt disputes</a:t>
            </a:r>
            <a:endParaRPr lang="en-US" sz="2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A9552F-87EF-D9A5-C199-41DDC4E7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5548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F7332-5ED8-89AD-7DE6-900D7037F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3952A-06A1-3FB2-E274-32D25DE38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763804"/>
            <a:ext cx="11288486" cy="45862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The problem</a:t>
            </a:r>
            <a:r>
              <a:rPr lang="en-US" sz="2200" b="1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200" b="1" dirty="0">
                <a:latin typeface="Times" panose="02020603050405020304" pitchFamily="18" charset="0"/>
              </a:rPr>
              <a:t>– </a:t>
            </a:r>
            <a:r>
              <a:rPr lang="en-US" sz="2200" dirty="0">
                <a:latin typeface="Times" panose="02020603050405020304" pitchFamily="18" charset="0"/>
              </a:rPr>
              <a:t>Between ICD and CoC constitution - settlement negotiations keep dragging the process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What the Code now enables </a:t>
            </a:r>
            <a:r>
              <a:rPr lang="en-IN" sz="2200" b="1" dirty="0">
                <a:latin typeface="Times" panose="02020603050405020304" pitchFamily="18" charset="0"/>
              </a:rPr>
              <a:t>– </a:t>
            </a:r>
            <a:r>
              <a:rPr lang="en-IN" sz="2200" dirty="0">
                <a:latin typeface="Times" panose="02020603050405020304" pitchFamily="18" charset="0"/>
              </a:rPr>
              <a:t>No withdrawal before CoC constitution and after </a:t>
            </a:r>
            <a:r>
              <a:rPr lang="en-US" sz="2200" dirty="0">
                <a:solidFill>
                  <a:srgbClr val="000000"/>
                </a:solidFill>
                <a:latin typeface="Times" panose="02020603050405020304" pitchFamily="18" charset="0"/>
                <a:cs typeface="Times New Roman" pitchFamily="34" charset="-120"/>
              </a:rPr>
              <a:t>first invitation for resolution plans </a:t>
            </a:r>
            <a:r>
              <a:rPr lang="en-US" sz="2200" u="sng" dirty="0">
                <a:solidFill>
                  <a:srgbClr val="C00000"/>
                </a:solidFill>
                <a:latin typeface="Times" panose="02020603050405020304" pitchFamily="18" charset="0"/>
                <a:cs typeface="Times New Roman" pitchFamily="34" charset="-120"/>
              </a:rPr>
              <a:t>(</a:t>
            </a:r>
            <a:r>
              <a:rPr lang="en-US" sz="2200" i="1" u="sng" dirty="0">
                <a:solidFill>
                  <a:srgbClr val="C00000"/>
                </a:solidFill>
                <a:latin typeface="Times" panose="02020603050405020304" pitchFamily="18" charset="0"/>
                <a:cs typeface="Times New Roman" pitchFamily="34" charset="-120"/>
              </a:rPr>
              <a:t>discussion of settlement between debtor and creditor is no ground for delay in CIRP</a:t>
            </a:r>
            <a:r>
              <a:rPr lang="en-US" sz="2200" u="sng" dirty="0">
                <a:solidFill>
                  <a:srgbClr val="C00000"/>
                </a:solidFill>
                <a:latin typeface="Times" panose="02020603050405020304" pitchFamily="18" charset="0"/>
                <a:cs typeface="Times New Roman" pitchFamily="34" charset="-120"/>
              </a:rPr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What Regulations provide</a:t>
            </a:r>
            <a:r>
              <a:rPr lang="en-IN" sz="22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200" dirty="0">
                <a:latin typeface="Times" panose="02020603050405020304" pitchFamily="18" charset="0"/>
              </a:rPr>
              <a:t>-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Times New Roman" pitchFamily="34" charset="-122"/>
                <a:cs typeface="Times New Roman" pitchFamily="34" charset="-120"/>
              </a:rPr>
              <a:t>RP to file application within 3 days of CoC approval (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Times New Roman" pitchFamily="34" charset="-122"/>
                <a:cs typeface="Times New Roman" pitchFamily="34" charset="-120"/>
              </a:rPr>
              <a:t>in Form FA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Times New Roman" pitchFamily="34" charset="-122"/>
                <a:cs typeface="Times New Roman" pitchFamily="34" charset="-120"/>
              </a:rPr>
              <a:t>), accompanied by bank guarantee or demand draft</a:t>
            </a:r>
            <a:endParaRPr lang="en-IN" sz="2200" dirty="0">
              <a:latin typeface="Times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  <a:latin typeface="Times" panose="02020603050405020304" pitchFamily="18" charset="0"/>
              </a:rPr>
              <a:t>What the IP must do: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Do not entertain any withdrawal request before CoC is constituted</a:t>
            </a:r>
            <a:r>
              <a:rPr lang="en-IN" sz="23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300" dirty="0">
                <a:latin typeface="Times" panose="02020603050405020304" pitchFamily="18" charset="0"/>
              </a:rPr>
              <a:t>or after invitation for EOI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dirty="0">
                <a:latin typeface="Times" panose="02020603050405020304" pitchFamily="18" charset="0"/>
              </a:rPr>
              <a:t>90% approval of CoC </a:t>
            </a: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must</a:t>
            </a:r>
            <a:r>
              <a:rPr lang="en-IN" sz="2300" dirty="0">
                <a:latin typeface="Times" panose="02020603050405020304" pitchFamily="18" charset="0"/>
              </a:rPr>
              <a:t> be ensured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0434B-1C47-85C6-F88C-ABBF41F0B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15</a:t>
            </a:fld>
            <a:endParaRPr lang="en-IN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DD6D4C-82C6-9E78-4262-CCE581ADB707}"/>
              </a:ext>
            </a:extLst>
          </p:cNvPr>
          <p:cNvSpPr txBox="1">
            <a:spLocks/>
          </p:cNvSpPr>
          <p:nvPr/>
        </p:nvSpPr>
        <p:spPr>
          <a:xfrm>
            <a:off x="0" y="635281"/>
            <a:ext cx="12192000" cy="78524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imes" panose="02020603050405020304" pitchFamily="18" charset="0"/>
                <a:ea typeface="+mj-ea"/>
                <a:cs typeface="Times" panose="02020603050405020304" pitchFamily="18" charset="0"/>
              </a:defRPr>
            </a:lvl1pPr>
          </a:lstStyle>
          <a:p>
            <a:r>
              <a:rPr lang="en-IN" sz="3200" dirty="0">
                <a:solidFill>
                  <a:schemeClr val="bg1"/>
                </a:solidFill>
              </a:rPr>
              <a:t>Withdrawal of CIRP applications</a:t>
            </a:r>
          </a:p>
        </p:txBody>
      </p:sp>
    </p:spTree>
    <p:extLst>
      <p:ext uri="{BB962C8B-B14F-4D97-AF65-F5344CB8AC3E}">
        <p14:creationId xmlns:p14="http://schemas.microsoft.com/office/powerpoint/2010/main" val="3524894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056AC-9E0D-89F0-4AEF-3D6B7AFCA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3F32-BD7E-432B-A4E6-F5BE6A5B5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18736"/>
            <a:ext cx="9144000" cy="1408198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br>
              <a:rPr lang="en-I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Liquidation Process</a:t>
            </a:r>
            <a:br>
              <a:rPr lang="en-IN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009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8BE17-D50D-61FE-F692-14AD2623E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4FCD-14B6-D3B5-A974-4B0846C2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95081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CoC to supervise liquidation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A544D-9E04-4078-FE05-3DEE615D3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5511"/>
            <a:ext cx="10972800" cy="49542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The problem</a:t>
            </a:r>
            <a:r>
              <a:rPr lang="en-US" sz="2200" b="1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200" b="1" dirty="0">
                <a:latin typeface="Times" panose="02020603050405020304" pitchFamily="18" charset="0"/>
              </a:rPr>
              <a:t>– </a:t>
            </a:r>
            <a:r>
              <a:rPr lang="en-US" sz="2200" dirty="0">
                <a:latin typeface="Times" panose="02020603050405020304" pitchFamily="18" charset="0"/>
              </a:rPr>
              <a:t>SCC advice was not binding on liquidator during liquidation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What the Code now enables </a:t>
            </a:r>
            <a:r>
              <a:rPr lang="en-IN" sz="2200" b="1" dirty="0">
                <a:latin typeface="Times" panose="02020603050405020304" pitchFamily="18" charset="0"/>
              </a:rPr>
              <a:t>– </a:t>
            </a:r>
            <a:r>
              <a:rPr lang="en-IN" sz="2200" dirty="0"/>
              <a:t>CoC constituted during CIRP to continue in liquidation</a:t>
            </a:r>
            <a:endParaRPr lang="en-US" sz="2200" dirty="0">
              <a:solidFill>
                <a:srgbClr val="000000"/>
              </a:solidFill>
              <a:latin typeface="Times" panose="02020603050405020304" pitchFamily="18" charset="0"/>
              <a:cs typeface="Times New Roman" pitchFamily="34" charset="-12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What Regulations provide</a:t>
            </a:r>
            <a:r>
              <a:rPr lang="en-IN" sz="22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200" dirty="0">
                <a:latin typeface="Times" panose="02020603050405020304" pitchFamily="18" charset="0"/>
              </a:rPr>
              <a:t>– SCC replaced with CoC; </a:t>
            </a:r>
            <a:r>
              <a:rPr lang="en-US" sz="2200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Framework specified for CoC composition, meetings, etc.; </a:t>
            </a:r>
            <a:r>
              <a:rPr lang="en-US" sz="2200" u="sng" kern="1200" dirty="0">
                <a:solidFill>
                  <a:srgbClr val="C0000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Prior approval of CoC</a:t>
            </a:r>
            <a:r>
              <a:rPr lang="en-US" sz="2200" kern="1200" dirty="0">
                <a:solidFill>
                  <a:srgbClr val="C0000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required for decisions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What the IP must do –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300" dirty="0">
                <a:latin typeface="Times" panose="02020603050405020304" pitchFamily="18" charset="0"/>
                <a:cs typeface="Times" panose="02020603050405020304" pitchFamily="18" charset="0"/>
              </a:rPr>
              <a:t>Firstly, </a:t>
            </a: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convert all SCCs to CoCs immediately</a:t>
            </a:r>
            <a:r>
              <a:rPr lang="en-IN" sz="2300" dirty="0">
                <a:latin typeface="Times" panose="02020603050405020304" pitchFamily="18" charset="0"/>
                <a:cs typeface="Times" panose="02020603050405020304" pitchFamily="18" charset="0"/>
              </a:rPr>
              <a:t>, and call a meeting of CoC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300" dirty="0">
                <a:latin typeface="Times" panose="02020603050405020304" pitchFamily="18" charset="0"/>
                <a:cs typeface="Times" panose="02020603050405020304" pitchFamily="18" charset="0"/>
              </a:rPr>
              <a:t>After amendment, </a:t>
            </a: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 key decisions to be taken with prior approval</a:t>
            </a:r>
            <a:r>
              <a:rPr lang="en-IN" sz="2300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IN" sz="2300" dirty="0">
                <a:latin typeface="Times" panose="02020603050405020304" pitchFamily="18" charset="0"/>
                <a:cs typeface="Times" panose="02020603050405020304" pitchFamily="18" charset="0"/>
              </a:rPr>
              <a:t>of CoC, as per regulations</a:t>
            </a:r>
            <a:endParaRPr lang="en-IN" sz="230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8A46E-762B-7270-2A77-1485662BF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774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B5DA8-5B89-399D-ABCD-44AFDC3DC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19D4D-4CD1-086A-CD9D-104A3573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55752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Sale of assets and mode of sale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9AED7B6-671E-A5C8-A6E5-3AD78705B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89" y="1248697"/>
            <a:ext cx="11077302" cy="509359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The problem</a:t>
            </a:r>
            <a:r>
              <a:rPr lang="en-US" sz="2200" b="1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200" b="1" dirty="0">
                <a:latin typeface="Times" panose="02020603050405020304" pitchFamily="18" charset="0"/>
              </a:rPr>
              <a:t>– </a:t>
            </a:r>
            <a:r>
              <a:rPr lang="en-US" sz="2200" dirty="0">
                <a:latin typeface="Times" panose="02020603050405020304" pitchFamily="18" charset="0"/>
              </a:rPr>
              <a:t>Risk of asset sale to ineligible persons or related parties - undermining integrity of the liquidation process and value realisation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200" b="1" dirty="0">
                <a:solidFill>
                  <a:srgbClr val="C00000"/>
                </a:solidFill>
                <a:latin typeface="Times" panose="02020603050405020304" pitchFamily="18" charset="0"/>
              </a:rPr>
              <a:t>What Regulations provide</a:t>
            </a:r>
            <a:r>
              <a:rPr lang="en-IN" sz="22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200" dirty="0">
                <a:latin typeface="Times" panose="02020603050405020304" pitchFamily="18" charset="0"/>
              </a:rPr>
              <a:t>– Enhanced safeguards introduced —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200" dirty="0">
                <a:latin typeface="Times" panose="02020603050405020304" pitchFamily="18" charset="0"/>
              </a:rPr>
              <a:t>No sale</a:t>
            </a:r>
            <a:r>
              <a:rPr lang="en-IN" sz="2200" u="sng" dirty="0">
                <a:latin typeface="Times" panose="02020603050405020304" pitchFamily="18" charset="0"/>
              </a:rPr>
              <a:t> </a:t>
            </a:r>
            <a:r>
              <a:rPr lang="en-IN" sz="2200" u="sng" dirty="0">
                <a:solidFill>
                  <a:srgbClr val="C00000"/>
                </a:solidFill>
                <a:latin typeface="Times" panose="02020603050405020304" pitchFamily="18" charset="0"/>
              </a:rPr>
              <a:t>to any person ineligible</a:t>
            </a:r>
            <a:r>
              <a:rPr lang="en-IN" sz="22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200" dirty="0">
                <a:latin typeface="Times" panose="02020603050405020304" pitchFamily="18" charset="0"/>
              </a:rPr>
              <a:t>under s. 29A</a:t>
            </a:r>
          </a:p>
          <a:p>
            <a:pPr lvl="1" indent="-457200" algn="just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200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No sale </a:t>
            </a:r>
            <a:r>
              <a:rPr lang="en-US" sz="2200" u="sng" kern="1200" dirty="0">
                <a:solidFill>
                  <a:srgbClr val="C0000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without prior permission of AA</a:t>
            </a:r>
            <a:r>
              <a:rPr lang="en-US" sz="2200" kern="1200" dirty="0">
                <a:solidFill>
                  <a:srgbClr val="C0000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to related parties of CD &amp; liquidator (</a:t>
            </a:r>
            <a:r>
              <a:rPr lang="en-US" sz="2200" i="1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auction</a:t>
            </a:r>
            <a:r>
              <a:rPr lang="en-US" sz="2200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indent="-457200" algn="just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200" kern="1200" dirty="0">
                <a:solidFill>
                  <a:prstClr val="black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No sale to above persons in </a:t>
            </a:r>
            <a:r>
              <a:rPr lang="en-US" sz="2200" u="sng" kern="1200" dirty="0">
                <a:solidFill>
                  <a:srgbClr val="C0000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private sale</a:t>
            </a:r>
            <a:r>
              <a:rPr lang="en-US" sz="2200" kern="1200" dirty="0">
                <a:solidFill>
                  <a:srgbClr val="C0000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IN" sz="2300" b="1" dirty="0">
                <a:solidFill>
                  <a:srgbClr val="0070C0"/>
                </a:solidFill>
                <a:latin typeface="Times" panose="02020603050405020304" pitchFamily="18" charset="0"/>
              </a:rPr>
              <a:t>What the IP must do –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300" dirty="0">
                <a:latin typeface="Times" panose="02020603050405020304" pitchFamily="18" charset="0"/>
              </a:rPr>
              <a:t>Screen all bidders and buyers for s. 29A eligibility, </a:t>
            </a: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thoroughly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Identify all related parties</a:t>
            </a:r>
            <a:r>
              <a:rPr lang="en-IN" sz="23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300" dirty="0">
                <a:latin typeface="Times" panose="02020603050405020304" pitchFamily="18" charset="0"/>
              </a:rPr>
              <a:t>of the CD and of yourself as liquidator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300" dirty="0">
                <a:latin typeface="Times" panose="02020603050405020304" pitchFamily="18" charset="0"/>
              </a:rPr>
              <a:t>If any such person wishes to bid - </a:t>
            </a: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approach AA for permission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Document everything properly</a:t>
            </a:r>
            <a:endParaRPr lang="en-IN" sz="2300" b="1" dirty="0">
              <a:solidFill>
                <a:srgbClr val="C00000"/>
              </a:solidFill>
              <a:latin typeface="Times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F8BD2-2445-123C-6603-DB67C605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689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FC8C9-C7A9-6A0A-EDA1-FB249E237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D2C9BD6-9D1B-A62A-3650-B077491F8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65" y="394288"/>
            <a:ext cx="11077303" cy="6047389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buSzPct val="100000"/>
              <a:buNone/>
            </a:pPr>
            <a:r>
              <a:rPr lang="en-US" sz="2300" b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Key Amendments – 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buSzPct val="100000"/>
              <a:buNone/>
            </a:pPr>
            <a:r>
              <a:rPr lang="en-US" sz="23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reduce delays in Admission </a:t>
            </a:r>
            <a:r>
              <a:rPr lang="en-US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300" dirty="0">
                <a:ea typeface="Times New Roman" pitchFamily="34" charset="-122"/>
              </a:rPr>
              <a:t>IU record to be sufficient for FIs (</a:t>
            </a:r>
            <a:r>
              <a:rPr lang="en-US" sz="2300" dirty="0"/>
              <a:t>Information of Dispute </a:t>
            </a:r>
            <a:r>
              <a:rPr lang="en-US" sz="2300" i="1" dirty="0"/>
              <a:t>de-linked</a:t>
            </a:r>
            <a:r>
              <a:rPr lang="en-US" sz="2300" dirty="0"/>
              <a:t> from </a:t>
            </a:r>
            <a:r>
              <a:rPr lang="en-US" sz="2300" dirty="0" err="1"/>
              <a:t>RoD</a:t>
            </a:r>
            <a:r>
              <a:rPr lang="en-US" sz="2300" dirty="0"/>
              <a:t>)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to be furnished by OCs (section 9) / CD (section 10) in the application, </a:t>
            </a:r>
            <a:r>
              <a:rPr lang="en-IN" sz="2300" dirty="0"/>
              <a:t>enhanced to ensure that the IRP has sufficient information to start the process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None/>
            </a:pPr>
            <a:r>
              <a:rPr lang="en-US" sz="23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reduce delays in the CIRP / Liquidation process </a:t>
            </a:r>
            <a:r>
              <a:rPr 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300" dirty="0"/>
              <a:t>Only the successful bidder (approved by CoC) needs CCI clearance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IN" sz="2300" dirty="0"/>
              <a:t>Liquidator's </a:t>
            </a:r>
            <a:r>
              <a:rPr lang="en-IN" sz="2300" u="sng" dirty="0">
                <a:solidFill>
                  <a:srgbClr val="C00000"/>
                </a:solidFill>
              </a:rPr>
              <a:t>reporting</a:t>
            </a:r>
            <a:r>
              <a:rPr lang="en-IN" sz="2300" dirty="0"/>
              <a:t> to AA rationalised - only Progress Report (incorporating Asset Memorandum, Sale Report, and CoC minutes) and Final Report to be filed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IN" sz="2300" dirty="0"/>
              <a:t>Fee rationalised for liquidators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IN" sz="2300" u="sng" dirty="0">
                <a:solidFill>
                  <a:srgbClr val="C00000"/>
                </a:solidFill>
              </a:rPr>
              <a:t>No fresh calling of claims in liquidation</a:t>
            </a:r>
            <a:r>
              <a:rPr lang="en-IN" sz="2300" dirty="0"/>
              <a:t>; no re-opening of claims already verified in CIRP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IN" sz="2300" dirty="0"/>
              <a:t>Crystallisation is not necessary for assignment of NRRA</a:t>
            </a:r>
            <a:endParaRPr lang="en-US" sz="2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8499F-8B41-C330-EDC0-3974BC22B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01F42-A642-4B86-92C9-7BCDFE96258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527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0AFAE-BDE8-3148-918F-0007A341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C284-BA65-9F3A-41ED-27B67C735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18736"/>
            <a:ext cx="9144000" cy="1408198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b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Insolvency (PG to CD)</a:t>
            </a:r>
            <a:b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73797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9E1B0-9CAD-714F-2FA1-038357773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6E72AA-1447-C9C6-AB50-C0710ADC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850898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Interim Moratorium - Not applicable in PG to CD Cases</a:t>
            </a:r>
            <a:endParaRPr lang="en-IN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14801F-F6D0-FBE6-BD72-21BBEC40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672"/>
            <a:ext cx="10515600" cy="52368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C00000"/>
                </a:solidFill>
                <a:latin typeface="Times" panose="02020603050405020304" pitchFamily="18" charset="0"/>
              </a:rPr>
              <a:t>The problem</a:t>
            </a:r>
            <a:r>
              <a:rPr lang="en-US" sz="2300" b="1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300" b="1" dirty="0">
                <a:latin typeface="Times" panose="02020603050405020304" pitchFamily="18" charset="0"/>
              </a:rPr>
              <a:t>– </a:t>
            </a:r>
            <a:r>
              <a:rPr lang="en-IN" sz="2300" dirty="0">
                <a:latin typeface="Times" panose="02020603050405020304" pitchFamily="18" charset="0"/>
              </a:rPr>
              <a:t>Interim-moratorium being misused to stall recovery actions by creditors</a:t>
            </a:r>
            <a:endParaRPr lang="en-US" sz="2300" dirty="0">
              <a:latin typeface="Times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C00000"/>
                </a:solidFill>
                <a:latin typeface="Times" panose="02020603050405020304" pitchFamily="18" charset="0"/>
              </a:rPr>
              <a:t>What the Code now enables </a:t>
            </a:r>
            <a:r>
              <a:rPr lang="en-IN" sz="2300" b="1" dirty="0">
                <a:latin typeface="Times" panose="02020603050405020304" pitchFamily="18" charset="0"/>
              </a:rPr>
              <a:t>– </a:t>
            </a:r>
            <a:r>
              <a:rPr lang="en-IN" sz="2300" dirty="0">
                <a:latin typeface="Times" panose="02020603050405020304" pitchFamily="18" charset="0"/>
              </a:rPr>
              <a:t>Interim-moratorium shall not apply in cases of PG to CD (Ref. Section 96) 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b="1" dirty="0">
                <a:solidFill>
                  <a:srgbClr val="0070C0"/>
                </a:solidFill>
                <a:latin typeface="Times" panose="02020603050405020304" pitchFamily="18" charset="0"/>
              </a:rPr>
              <a:t>What the IP must do -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300" u="sng" dirty="0">
                <a:solidFill>
                  <a:srgbClr val="C00000"/>
                </a:solidFill>
                <a:latin typeface="Times" panose="02020603050405020304" pitchFamily="18" charset="0"/>
              </a:rPr>
              <a:t>May advise the creditors</a:t>
            </a:r>
            <a:r>
              <a:rPr lang="en-IN" sz="23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300" dirty="0">
                <a:latin typeface="Times" panose="02020603050405020304" pitchFamily="18" charset="0"/>
              </a:rPr>
              <a:t>to initiate or continue recovery proceedings against PG to CDs, as per amended section 96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44520-B246-3BCB-69E1-DFEBE9A9C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01F42-A642-4B86-92C9-7BCDFE96258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7887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AEFE75-0F1B-4AF2-0ACA-405B10B79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F9C09B2-69E8-BEFA-5463-5E746FF87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3842"/>
            <a:ext cx="12192000" cy="749299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IN" sz="3200" dirty="0">
                <a:solidFill>
                  <a:schemeClr val="bg1"/>
                </a:solidFill>
              </a:rPr>
              <a:t>Statement</a:t>
            </a:r>
            <a:r>
              <a:rPr lang="en-I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Assets in sec. 94/ 95 application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C78EBDD-10C4-169A-D977-C5A681E2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22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85874F-FA03-9DD3-44E7-8D5F0C8ABC8B}"/>
              </a:ext>
            </a:extLst>
          </p:cNvPr>
          <p:cNvSpPr txBox="1"/>
          <p:nvPr/>
        </p:nvSpPr>
        <p:spPr>
          <a:xfrm>
            <a:off x="838199" y="1606745"/>
            <a:ext cx="105156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IN" sz="2300" b="1" dirty="0">
                <a:solidFill>
                  <a:srgbClr val="C00000"/>
                </a:solidFill>
                <a:latin typeface="Times" panose="02020603050405020304" pitchFamily="18" charset="0"/>
              </a:rPr>
              <a:t>The problem</a:t>
            </a:r>
            <a:r>
              <a:rPr lang="en-US" sz="2300" b="1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300" b="1" dirty="0">
                <a:latin typeface="Times" panose="02020603050405020304" pitchFamily="18" charset="0"/>
              </a:rPr>
              <a:t>- </a:t>
            </a:r>
            <a:r>
              <a:rPr lang="en-IN" sz="2300" dirty="0">
                <a:latin typeface="Times" panose="02020603050405020304" pitchFamily="18" charset="0"/>
              </a:rPr>
              <a:t>Information asymmetry in PG to CD cases - resolution professional, creditors, and AA starting without a complete picture</a:t>
            </a:r>
          </a:p>
          <a:p>
            <a:pPr marL="342900" lvl="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IN" sz="2300" b="1" dirty="0">
                <a:solidFill>
                  <a:srgbClr val="C00000"/>
                </a:solidFill>
                <a:latin typeface="Times" panose="02020603050405020304" pitchFamily="18" charset="0"/>
              </a:rPr>
              <a:t>What Regulations provide </a:t>
            </a:r>
            <a:r>
              <a:rPr lang="en-IN" sz="2300" b="1" dirty="0">
                <a:latin typeface="Times" panose="02020603050405020304" pitchFamily="18" charset="0"/>
              </a:rPr>
              <a:t>- </a:t>
            </a:r>
            <a:r>
              <a:rPr kumimoji="0" lang="en-US" sz="23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Mandated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sz="23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comprehensive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3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Statement of Assets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 New Roman" panose="02020603050405020304" pitchFamily="18" charset="0"/>
              </a:rPr>
              <a:t>to be enclosed with every application u/s 94 and 95; </a:t>
            </a:r>
            <a:r>
              <a:rPr lang="en-IN" sz="2300" dirty="0">
                <a:latin typeface="Times" panose="02020603050405020304" pitchFamily="18" charset="0"/>
              </a:rPr>
              <a:t>to cover cash and deposits, business interests, investments, digital assets, beneficial ownership interests, etc.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IN" sz="2300" b="1" dirty="0">
                <a:solidFill>
                  <a:srgbClr val="0070C0"/>
                </a:solidFill>
                <a:latin typeface="Times" panose="02020603050405020304" pitchFamily="18" charset="0"/>
              </a:rPr>
              <a:t>What the IP must do –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IN" sz="2300" dirty="0">
                <a:latin typeface="Times" panose="02020603050405020304" pitchFamily="18" charset="0"/>
              </a:rPr>
              <a:t>Use the information to prepare your report under sec. 99</a:t>
            </a:r>
            <a:endParaRPr kumimoji="0" lang="en-US" sz="2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46550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562260-5923-5002-8437-45A734D37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3F8F1-1AF0-0E20-44F0-036CCD5DA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12259"/>
            <a:ext cx="9144000" cy="1356852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b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Voluntary Liquidation Process</a:t>
            </a:r>
            <a:b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19204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EF6B1-1FF9-B069-6CC4-1EFFE95F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36E265-9683-53A7-060E-A40F2408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3447"/>
            <a:ext cx="12192000" cy="850898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Termination of Voluntary Liquidation Proceedings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B5D795-3576-810B-8DD0-E1DC48C79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494503"/>
            <a:ext cx="10601326" cy="51447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" panose="02020603050405020304" pitchFamily="18" charset="0"/>
              </a:rPr>
              <a:t>The problem</a:t>
            </a:r>
            <a:r>
              <a:rPr lang="en-US" sz="2500" b="1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500" b="1" dirty="0">
                <a:latin typeface="Times" panose="02020603050405020304" pitchFamily="18" charset="0"/>
              </a:rPr>
              <a:t>– </a:t>
            </a:r>
            <a:r>
              <a:rPr lang="en-IN" sz="2500" dirty="0">
                <a:latin typeface="Times" panose="02020603050405020304" pitchFamily="18" charset="0"/>
              </a:rPr>
              <a:t>No exit mechanism once voluntary liquidation commenced</a:t>
            </a:r>
            <a:endParaRPr lang="en-US" sz="2500" dirty="0">
              <a:latin typeface="Times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" panose="02020603050405020304" pitchFamily="18" charset="0"/>
              </a:rPr>
              <a:t>What the Code now enables </a:t>
            </a:r>
            <a:r>
              <a:rPr lang="en-IN" sz="2500" b="1" dirty="0">
                <a:latin typeface="Times" panose="02020603050405020304" pitchFamily="18" charset="0"/>
              </a:rPr>
              <a:t>– </a:t>
            </a:r>
            <a:r>
              <a:rPr lang="en-IN" sz="2500" dirty="0">
                <a:latin typeface="Times" panose="02020603050405020304" pitchFamily="18" charset="0"/>
                <a:cs typeface="Times New Roman" panose="02020603050405020304" pitchFamily="18" charset="0"/>
              </a:rPr>
              <a:t>Introduced a mechanism for terminating Voluntary Liquidation</a:t>
            </a:r>
            <a:endParaRPr lang="en-US" sz="2500" dirty="0">
              <a:solidFill>
                <a:srgbClr val="000000"/>
              </a:solidFill>
              <a:latin typeface="Times" panose="02020603050405020304" pitchFamily="18" charset="0"/>
              <a:cs typeface="Times New Roman" pitchFamily="34" charset="-12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" panose="02020603050405020304" pitchFamily="18" charset="0"/>
              </a:rPr>
              <a:t>What Regulations provide</a:t>
            </a:r>
            <a:r>
              <a:rPr lang="en-IN" sz="25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IN" sz="2500" dirty="0">
                <a:latin typeface="Times" panose="02020603050405020304" pitchFamily="18" charset="0"/>
              </a:rPr>
              <a:t>– </a:t>
            </a:r>
            <a:r>
              <a:rPr lang="en-US" sz="2500" dirty="0">
                <a:latin typeface="Times" panose="02020603050405020304" pitchFamily="18" charset="0"/>
              </a:rPr>
              <a:t>Regulation 42 inserted to: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Times" panose="02020603050405020304" pitchFamily="18" charset="0"/>
              </a:rPr>
              <a:t>Prescribe the </a:t>
            </a:r>
            <a:r>
              <a:rPr lang="en-US" sz="2500" u="sng" dirty="0">
                <a:solidFill>
                  <a:srgbClr val="C00000"/>
                </a:solidFill>
                <a:latin typeface="Times" panose="02020603050405020304" pitchFamily="18" charset="0"/>
              </a:rPr>
              <a:t>contents of the termination resolution</a:t>
            </a:r>
            <a:r>
              <a:rPr lang="en-US" sz="25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500" dirty="0">
                <a:latin typeface="Times" panose="02020603050405020304" pitchFamily="18" charset="0"/>
              </a:rPr>
              <a:t>i.e. rationale, treatment of costs, etc.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Times" panose="02020603050405020304" pitchFamily="18" charset="0"/>
              </a:rPr>
              <a:t>Provide for liquidator's obligations to intimate the AA, IBBI and </a:t>
            </a:r>
            <a:r>
              <a:rPr lang="en-US" sz="2500" dirty="0" err="1">
                <a:latin typeface="Times" panose="02020603050405020304" pitchFamily="18" charset="0"/>
              </a:rPr>
              <a:t>RoC</a:t>
            </a:r>
            <a:r>
              <a:rPr lang="en-US" sz="2500" dirty="0">
                <a:latin typeface="Times" panose="02020603050405020304" pitchFamily="18" charset="0"/>
              </a:rPr>
              <a:t>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u="sng" dirty="0">
                <a:solidFill>
                  <a:srgbClr val="C00000"/>
                </a:solidFill>
                <a:latin typeface="Times" panose="02020603050405020304" pitchFamily="18" charset="0"/>
              </a:rPr>
              <a:t>New </a:t>
            </a:r>
            <a:r>
              <a:rPr lang="en-US" sz="2500" i="1" u="sng" dirty="0">
                <a:solidFill>
                  <a:srgbClr val="C00000"/>
                </a:solidFill>
                <a:latin typeface="Times" panose="02020603050405020304" pitchFamily="18" charset="0"/>
              </a:rPr>
              <a:t>Form J</a:t>
            </a:r>
            <a:r>
              <a:rPr lang="en-US" sz="25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500" dirty="0">
                <a:latin typeface="Times" panose="02020603050405020304" pitchFamily="18" charset="0"/>
              </a:rPr>
              <a:t>introduced regarding intimation of termination </a:t>
            </a:r>
            <a:endParaRPr lang="en-US" sz="2500" kern="1200" dirty="0">
              <a:solidFill>
                <a:prstClr val="black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C2886-4000-7077-6CA4-6C8D8543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01F42-A642-4B86-92C9-7BCDFE96258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0660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DBDC77-619B-B4B9-CCF5-DF5860213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42A53-E48B-FD08-CA03-3AF52A7C5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6890"/>
            <a:ext cx="9144000" cy="1153570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IN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Pre-Packaged Insolvency Resolution Process (PPIRP)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3463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4F22D0-AF79-256E-CA61-9BF9ED26C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0CF3C90-5C93-CDDC-F17C-3896EE600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7530"/>
            <a:ext cx="12123174" cy="970379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Information and Documents to be furnished by Applicant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52E5E4-C0B6-0D0A-EFC1-E4B0F85B1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3329"/>
            <a:ext cx="10515600" cy="4786671"/>
          </a:xfrm>
        </p:spPr>
        <p:txBody>
          <a:bodyPr>
            <a:noAutofit/>
          </a:bodyPr>
          <a:lstStyle/>
          <a:p>
            <a:pPr marL="34290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</a:rPr>
              <a:t>Code Amendment</a:t>
            </a:r>
            <a:r>
              <a:rPr lang="en-US" sz="2400" dirty="0">
                <a:solidFill>
                  <a:srgbClr val="C00000"/>
                </a:solidFill>
                <a:latin typeface="Times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" panose="02020603050405020304" pitchFamily="18" charset="0"/>
              </a:rPr>
              <a:t>- Section 54C(3) amended to </a:t>
            </a:r>
            <a:r>
              <a:rPr lang="en-US" sz="2400" u="sng" dirty="0">
                <a:solidFill>
                  <a:srgbClr val="C00000"/>
                </a:solidFill>
                <a:latin typeface="Times" panose="02020603050405020304" pitchFamily="18" charset="0"/>
              </a:rPr>
              <a:t>substitute the existing detailed list of documents</a:t>
            </a:r>
            <a:r>
              <a:rPr lang="en-US" sz="2400" dirty="0">
                <a:solidFill>
                  <a:schemeClr val="tx1"/>
                </a:solidFill>
                <a:latin typeface="Times" panose="02020603050405020304" pitchFamily="18" charset="0"/>
              </a:rPr>
              <a:t> with a broader provision enabling IBBI to specify such documents</a:t>
            </a:r>
            <a:endParaRPr lang="en-US" sz="2400" b="1" dirty="0">
              <a:solidFill>
                <a:schemeClr val="tx1"/>
              </a:solidFill>
              <a:latin typeface="Times" panose="02020603050405020304" pitchFamily="18" charset="0"/>
            </a:endParaRPr>
          </a:p>
          <a:p>
            <a:pPr marL="342900"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</a:rPr>
              <a:t>Regulation Amendment </a:t>
            </a:r>
            <a:r>
              <a:rPr lang="en-US" sz="2400" b="1" dirty="0">
                <a:solidFill>
                  <a:schemeClr val="tx1"/>
                </a:solidFill>
                <a:latin typeface="Times" panose="02020603050405020304" pitchFamily="18" charset="0"/>
              </a:rPr>
              <a:t>-</a:t>
            </a:r>
            <a:r>
              <a:rPr lang="en-US" sz="2400" dirty="0">
                <a:solidFill>
                  <a:schemeClr val="tx1"/>
                </a:solidFill>
                <a:latin typeface="Times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latin typeface="Times" panose="02020603050405020304" pitchFamily="18" charset="0"/>
              </a:rPr>
              <a:t>Regulation 18 amended to provide list of documents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</a:rPr>
              <a:t>Exception – Removal of declaration on avoidance transactions</a:t>
            </a:r>
            <a:endParaRPr lang="en-US" sz="2400" dirty="0">
              <a:solidFill>
                <a:srgbClr val="C00000"/>
              </a:solidFill>
              <a:latin typeface="Times" panose="02020603050405020304" pitchFamily="18" charset="0"/>
            </a:endParaRP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Duty </a:t>
            </a:r>
            <a:r>
              <a:rPr lang="en-US" u="sng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already exists upon the RP</a:t>
            </a:r>
            <a:r>
              <a:rPr lang="en-US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to identify and file applications for PUFE transactions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98B0294-93C3-6A08-877A-EAB3FBCD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26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258161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0313-10C1-E7EF-D1B7-4FB71F6C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8C9C2-7FC3-F277-A830-DF9B5D98773C}"/>
              </a:ext>
            </a:extLst>
          </p:cNvPr>
          <p:cNvSpPr txBox="1"/>
          <p:nvPr/>
        </p:nvSpPr>
        <p:spPr>
          <a:xfrm>
            <a:off x="471948" y="5968181"/>
            <a:ext cx="11130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Disclaimer:</a:t>
            </a:r>
            <a:r>
              <a:rPr lang="en-IN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IN" sz="1400" i="1" dirty="0">
                <a:latin typeface="Times" panose="02020603050405020304" pitchFamily="18" charset="0"/>
                <a:cs typeface="Times" panose="02020603050405020304" pitchFamily="18" charset="0"/>
              </a:rPr>
              <a:t>The information contained in this presentation is provided for educational and awareness purposes only. It is not intended to be a substitute for the provisions of the IBC, the rules and regulations framed thereunder, notifications and circulars issued by the competent authority, and binding judicial decisions.</a:t>
            </a:r>
          </a:p>
          <a:p>
            <a:pPr algn="just"/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4249695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CFA3F-82F3-F624-BB1E-B33F07EF5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F4A91-653B-4F18-C775-A45523BAF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56386"/>
            <a:ext cx="9144000" cy="1124073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Creditor-Initiated Insolvency Resolution Process  (CIIRP) Framework</a:t>
            </a:r>
          </a:p>
        </p:txBody>
      </p:sp>
    </p:spTree>
    <p:extLst>
      <p:ext uri="{BB962C8B-B14F-4D97-AF65-F5344CB8AC3E}">
        <p14:creationId xmlns:p14="http://schemas.microsoft.com/office/powerpoint/2010/main" val="2918061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What is CIIRP?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6827520" cy="52425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8160" y="1395984"/>
            <a:ext cx="6217920" cy="4328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CIIRP is a creditor-driven, time-bound insolvency resolution process.
</a:t>
            </a:r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Key Idea: </a:t>
            </a:r>
          </a:p>
          <a:p>
            <a:pPr marL="342900" indent="-342900" defTabSz="121917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Specified financial creditors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 initiate insolvency in a largely out of court framework. </a:t>
            </a:r>
          </a:p>
          <a:p>
            <a:pPr marL="342900" indent="-342900" defTabSz="1219170">
              <a:buFont typeface="Arial" panose="020B0604020202020204" pitchFamily="34" charset="0"/>
              <a:buChar char="•"/>
            </a:pP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Management remains and continues with RP's supervisory role. </a:t>
            </a:r>
          </a:p>
          <a:p>
            <a:pPr defTabSz="1219170"/>
            <a:endParaRPr lang="en-US" sz="2200" b="1" dirty="0">
              <a:latin typeface="Times" panose="02020603050405020304" pitchFamily="18" charset="0"/>
              <a:ea typeface="Calibri" pitchFamily="34" charset="-122"/>
              <a:cs typeface="Calibri" pitchFamily="34" charset="-120"/>
            </a:endParaRPr>
          </a:p>
          <a:p>
            <a:pPr defTabSz="1219170"/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Sanctity: 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Resolution plan approved under CIIRP has the same sanctity as a plan approved under regular CIRP.</a:t>
            </a:r>
            <a:endParaRPr lang="en-US" sz="2200" dirty="0">
              <a:latin typeface="Times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559040" y="1341120"/>
            <a:ext cx="2072640" cy="2377440"/>
          </a:xfrm>
          <a:prstGeom prst="rect">
            <a:avLst/>
          </a:prstGeom>
          <a:solidFill>
            <a:srgbClr val="1A7F8E"/>
          </a:solidFill>
          <a:ln w="19050">
            <a:solidFill>
              <a:srgbClr val="1A7F8E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0" y="1682496"/>
            <a:ext cx="195072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150 days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0" y="1365504"/>
            <a:ext cx="195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D0EEF2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Timeline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0" y="2560320"/>
            <a:ext cx="1950720" cy="999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D0EEF2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extendable once by 45 days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875520" y="1320219"/>
            <a:ext cx="207264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75520" y="1832283"/>
            <a:ext cx="195072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51%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875520" y="1527483"/>
            <a:ext cx="195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EFC Initiation Threshold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875520" y="2523744"/>
            <a:ext cx="1950720" cy="999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of debt value (notified EFCs)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559040" y="3962400"/>
            <a:ext cx="207264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620000" y="4828032"/>
            <a:ext cx="195072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66%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20000" y="4297299"/>
            <a:ext cx="195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CoC Resolution Plan Approval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20000" y="5181600"/>
            <a:ext cx="1950720" cy="999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voting share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814560" y="3962400"/>
            <a:ext cx="207264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875520" y="4779264"/>
            <a:ext cx="195072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90%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814560" y="4279392"/>
            <a:ext cx="195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Withdrawal Threshold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875520" y="5266944"/>
            <a:ext cx="1950720" cy="999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CoC voting share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Eligible Corporate Debtors  —  Section 58A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364480" cy="426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085088"/>
            <a:ext cx="5364480" cy="743712"/>
          </a:xfrm>
          <a:prstGeom prst="rect">
            <a:avLst/>
          </a:prstGeom>
          <a:solidFill>
            <a:srgbClr val="1D7A4A"/>
          </a:solidFill>
          <a:ln w="12700">
            <a:solidFill>
              <a:srgbClr val="1D7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63296" y="1072896"/>
            <a:ext cx="512064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ELIGIBLE (Central Govt. Notified Categories)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1828800"/>
            <a:ext cx="4876800" cy="3535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(a) 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CDs with assets or income or both below notified levels
</a:t>
            </a:r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(b) 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CDs with a specified class of creditors or amount of debt
</a:t>
            </a:r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(c) 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Any other category as notified by the Central Government</a:t>
            </a:r>
            <a:endParaRPr lang="en-US" sz="2200" dirty="0">
              <a:latin typeface="Times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0" y="1280160"/>
            <a:ext cx="5730240" cy="426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0" y="1072896"/>
            <a:ext cx="5730240" cy="75590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193536" y="1316736"/>
            <a:ext cx="548640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✘  EXCLUDED (Despite Eligibility under Sub-section 1)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278880" y="1828800"/>
            <a:ext cx="5364480" cy="3535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CDs already undergoing CIRP / Liquidation
</a:t>
            </a:r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CDs that underwent </a:t>
            </a:r>
            <a:r>
              <a:rPr lang="en-US" sz="2200" u="sng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any insolvency resolution process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 within </a:t>
            </a:r>
            <a:r>
              <a:rPr lang="en-US" sz="22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three years</a:t>
            </a:r>
            <a:r>
              <a:rPr lang="en-US" sz="22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 preceding the creditor-initiated insolvency commencement date</a:t>
            </a:r>
            <a:endParaRPr lang="en-US" sz="2200" dirty="0">
              <a:latin typeface="Times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5791200"/>
            <a:ext cx="11460480" cy="792480"/>
          </a:xfrm>
          <a:prstGeom prst="rect">
            <a:avLst/>
          </a:prstGeom>
          <a:solidFill>
            <a:srgbClr val="FFF8E1"/>
          </a:solidFill>
          <a:ln w="19050">
            <a:solidFill>
              <a:srgbClr val="D4A017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" y="5827776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dirty="0">
                <a:solidFill>
                  <a:srgbClr val="7B5E00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📌  The 3-year exclusion period is calculated from the date of public announcement under Section 58B(4) — i.e., the creditor-initiated insolvency commencement date.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Initiation of CIIRP  —  Section 58B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316480" y="2499360"/>
            <a:ext cx="335280" cy="73152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68880" y="2340864"/>
            <a:ext cx="2682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43840" y="1341120"/>
            <a:ext cx="2072640" cy="40233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75360" y="1487424"/>
            <a:ext cx="609600" cy="60960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75360" y="1487424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1376" y="2084832"/>
            <a:ext cx="1877568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Initial 51%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Approval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65760" y="3096602"/>
            <a:ext cx="1828800" cy="1950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FC obtains approval of notified financial creditors representing ≥51% in value of debt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724400" y="2499360"/>
            <a:ext cx="335280" cy="73152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876800" y="2340864"/>
            <a:ext cx="2682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651760" y="1341120"/>
            <a:ext cx="2072640" cy="40233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383280" y="1487424"/>
            <a:ext cx="609600" cy="60960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83280" y="1487424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749296" y="2154174"/>
            <a:ext cx="1877568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Notice to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Corporate Debtor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761488" y="3336798"/>
            <a:ext cx="1828800" cy="1950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CD informed of intent. Given ≥30 days to make a representation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132320" y="2499360"/>
            <a:ext cx="335280" cy="73152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284720" y="2340864"/>
            <a:ext cx="2682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59680" y="1341120"/>
            <a:ext cx="2072640" cy="40233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791200" y="1487424"/>
            <a:ext cx="609600" cy="60960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791200" y="1487424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157216" y="2218944"/>
            <a:ext cx="1877568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Consider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0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Representation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181600" y="3312957"/>
            <a:ext cx="1828800" cy="1950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FCs considers CD's representation; decides whether to proceed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540240" y="2499360"/>
            <a:ext cx="335280" cy="73152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692640" y="2340864"/>
            <a:ext cx="2682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467600" y="1341120"/>
            <a:ext cx="2072640" cy="40233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199120" y="1487424"/>
            <a:ext cx="609600" cy="60960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199120" y="1487424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540752" y="2133600"/>
            <a:ext cx="1877568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Fresh 51%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Approval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601712" y="3264408"/>
            <a:ext cx="1828800" cy="1950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If proceeding, fresh 51% approval obtained within 30 days from receipt of representation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875520" y="1341120"/>
            <a:ext cx="2072640" cy="4023360"/>
          </a:xfrm>
          <a:prstGeom prst="rect">
            <a:avLst/>
          </a:prstGeom>
          <a:solidFill>
            <a:srgbClr val="1A7F8E"/>
          </a:solidFill>
          <a:ln w="19050">
            <a:solidFill>
              <a:srgbClr val="1A7F8E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0607040" y="1487424"/>
            <a:ext cx="609600" cy="6096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0607040" y="1487424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973056" y="2218944"/>
            <a:ext cx="1877568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Appoint RP &amp;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Public Announcement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9997440" y="3194304"/>
            <a:ext cx="1828800" cy="1950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D0EEF2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 appointed (no pending disciplinary proceedings). Public announcement → CIIRP commences</a:t>
            </a:r>
            <a:endParaRPr lang="en-US" sz="1600" b="1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43840" y="5632704"/>
            <a:ext cx="11704320" cy="914400"/>
          </a:xfrm>
          <a:prstGeom prst="rect">
            <a:avLst/>
          </a:prstGeom>
          <a:solidFill>
            <a:srgbClr val="E8F4F8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487680" y="5669280"/>
            <a:ext cx="1121664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⚡  </a:t>
            </a:r>
            <a:r>
              <a:rPr lang="en-US" sz="20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Out-of-Court Commencement: </a:t>
            </a:r>
            <a:r>
              <a:rPr lang="en-US" sz="2000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CIIRP </a:t>
            </a:r>
            <a:r>
              <a:rPr lang="en-US" sz="2000" u="sng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commences from the date of public announcement</a:t>
            </a:r>
            <a:r>
              <a:rPr lang="en-US" sz="2000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 by RP — without any order of AA or IBBI. 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Objections &amp; Moratorium  —  Sections 58C &amp; 58G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486400" cy="52425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5486400" cy="46329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2064" y="1304544"/>
            <a:ext cx="524256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Section 58C  —  Objections by Corporate Debtor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512064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Who can object?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The Corporate Debtor (CD) only
</a:t>
            </a:r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Time limit: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Within 30 days from creditor-initiated insolvency commencement date
</a:t>
            </a:r>
            <a:r>
              <a:rPr lang="en-US" sz="1900" b="1" dirty="0">
                <a:solidFill>
                  <a:srgbClr val="C0392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Outcome — If No Default: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AA may declare commencement void ab-initio
</a:t>
            </a:r>
            <a:r>
              <a:rPr lang="en-US" sz="1900" b="1" dirty="0">
                <a:solidFill>
                  <a:srgbClr val="E07800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Outcome — Default exists, procedural non-compliance: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AA shall convert CIIRP to CIRP 
</a:t>
            </a:r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AA Order 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Within 30 days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217920" y="1280160"/>
            <a:ext cx="5608320" cy="52425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17920" y="1280160"/>
            <a:ext cx="5608320" cy="463296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64224" y="1304544"/>
            <a:ext cx="536448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Section 58G  —  Moratorium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64224" y="1828800"/>
            <a:ext cx="524256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Who applies?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RP, after obtaining CoC approval (or 51% notified FCs before CoC constitution)
</a:t>
            </a:r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Scope: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Same as moratorium under sec.14 
</a:t>
            </a:r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Duration: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From date of application until end of CIIRP period 
</a:t>
            </a:r>
            <a:r>
              <a:rPr lang="en-US" sz="19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Public Announcement by RP:
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On filing of application &amp; on any rejection order by AA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RP's Duties &amp; Management of CD  —  Sections 58E &amp; 58F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486400" cy="5266944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33856"/>
            <a:ext cx="5486400" cy="790194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2064" y="1304544"/>
            <a:ext cx="524256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Section 58E  —  Duties &amp; Powers of Resolution Professional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2544" y="1993392"/>
            <a:ext cx="5181600" cy="536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Call for submission of claims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2426208"/>
            <a:ext cx="5181600" cy="536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2.  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Prepare information memorandum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8160" y="3079623"/>
            <a:ext cx="5181600" cy="536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3.  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Ensure that resolution plan meets Sec. 29A and Sec. 30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18160" y="3762375"/>
            <a:ext cx="5181600" cy="536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4.  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Duties under Sec. 18(a)–(c) and Sec. 25(2)(e)–(j) — apply mutatis mutandis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42544" y="4503420"/>
            <a:ext cx="5181600" cy="536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5.  </a:t>
            </a:r>
            <a:r>
              <a:rPr lang="en-US" sz="19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File reports and documents with IBBI as specified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217920" y="1280160"/>
            <a:ext cx="5608320" cy="5266944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217920" y="1133856"/>
            <a:ext cx="5608320" cy="790194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9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364224" y="1304544"/>
            <a:ext cx="536448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19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Section 58F  —  Management of Corporate Debtor</a:t>
            </a:r>
            <a:endParaRPr lang="en-US" sz="19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39840" y="2070354"/>
            <a:ext cx="53035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Management Continues with Board:
</a:t>
            </a:r>
            <a:r>
              <a:rPr lang="en-US" sz="16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During CIIRP, management of the CD continues with the Board of Directors or partners. 
</a:t>
            </a:r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 Attends All Meetings:
</a:t>
            </a:r>
            <a:r>
              <a:rPr lang="en-US" sz="16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 attends all meetings of members, Board, committee of directors, or partners from the commencement date.
</a:t>
            </a:r>
            <a:r>
              <a:rPr lang="en-US" b="1" dirty="0">
                <a:solidFill>
                  <a:srgbClr val="C00000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RP's Veto Power:
</a:t>
            </a:r>
            <a:r>
              <a:rPr lang="en-US" dirty="0">
                <a:solidFill>
                  <a:srgbClr val="C00000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 may reject any resolution passed in these meetings. Once rejected, the resolution shall not be approved or adopted.</a:t>
            </a:r>
            <a:r>
              <a:rPr lang="en-US" sz="16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Information Obligation:
</a:t>
            </a:r>
            <a:r>
              <a:rPr lang="en-US" sz="16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Promoters &amp; personnel must provide relevant information to the RP for the information memorandum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Resolution Plan Approval  —  Section 58J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87680" y="1341120"/>
            <a:ext cx="2499360" cy="287834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1402080"/>
            <a:ext cx="237744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Committee of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Creditors (CoC)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85216" y="2255520"/>
            <a:ext cx="229209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Approves resolution plan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by ≥66% voting share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987040" y="2340864"/>
            <a:ext cx="3048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291840" y="1341119"/>
            <a:ext cx="2499360" cy="2878339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352800" y="1402080"/>
            <a:ext cx="237744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Resolution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Professional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389376" y="2255520"/>
            <a:ext cx="229209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Submits approved plan to AA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791200" y="2340864"/>
            <a:ext cx="3048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0" y="1341120"/>
            <a:ext cx="2499360" cy="2878338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156960" y="1402080"/>
            <a:ext cx="237744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Adjudicating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Authority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193536" y="2255520"/>
            <a:ext cx="229209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Passes order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595360" y="2340864"/>
            <a:ext cx="3048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900160" y="1341119"/>
            <a:ext cx="2499360" cy="2878337"/>
          </a:xfrm>
          <a:prstGeom prst="rect">
            <a:avLst/>
          </a:prstGeom>
          <a:solidFill>
            <a:srgbClr val="1A7F8E"/>
          </a:solidFill>
          <a:ln w="19050">
            <a:solidFill>
              <a:srgbClr val="1A7F8E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961120" y="1402080"/>
            <a:ext cx="237744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Approved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Resolution Plan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97696" y="2255520"/>
            <a:ext cx="229209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dirty="0">
                <a:solidFill>
                  <a:srgbClr val="D0EEF2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Same effect as CIRP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2200" dirty="0">
                <a:solidFill>
                  <a:srgbClr val="D0EEF2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resolution plan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3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Timeline &amp; Key Milestones  —  Section 58D</a:t>
            </a:r>
            <a:endParaRPr lang="en-US" sz="3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3511296"/>
            <a:ext cx="11094720" cy="97536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26720" y="3328416"/>
            <a:ext cx="365760" cy="36576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0" y="3779520"/>
            <a:ext cx="121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Day 0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-129540" y="4189095"/>
            <a:ext cx="1706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Public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Announcement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(CIIRP Commences)</a:t>
            </a:r>
            <a:endParaRPr lang="en-US" sz="1600" dirty="0">
              <a:latin typeface="Times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97408" y="3328416"/>
            <a:ext cx="24384" cy="268224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865120" y="3328416"/>
            <a:ext cx="365760" cy="365760"/>
          </a:xfrm>
          <a:prstGeom prst="ellipse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438400" y="3779520"/>
            <a:ext cx="121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Day 30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194560" y="4206240"/>
            <a:ext cx="1706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CD Objection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Window Closes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[S. 58C]</a:t>
            </a:r>
            <a:endParaRPr lang="en-US" sz="1600" dirty="0">
              <a:latin typeface="Times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035808" y="3328416"/>
            <a:ext cx="24384" cy="268224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741920" y="3328416"/>
            <a:ext cx="365760" cy="36576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315200" y="3779520"/>
            <a:ext cx="121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C0392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Day 150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071360" y="4206240"/>
            <a:ext cx="1706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Model Timeline for CIIRP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[S. 58D(1)]</a:t>
            </a:r>
            <a:endParaRPr lang="en-US" sz="1600" dirty="0">
              <a:latin typeface="Times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912608" y="3328416"/>
            <a:ext cx="24384" cy="26822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0180320" y="3328416"/>
            <a:ext cx="365760" cy="36576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753600" y="3779520"/>
            <a:ext cx="121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D4A017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Day 195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509760" y="4206240"/>
            <a:ext cx="1706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Extension Ends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(45 days max)</a:t>
            </a:r>
            <a:endParaRPr lang="en-US" sz="1600" dirty="0">
              <a:latin typeface="Times" panose="02020603050405020304" pitchFamily="18" charset="0"/>
            </a:endParaRPr>
          </a:p>
          <a:p>
            <a:pPr algn="ctr" defTabSz="1219170"/>
            <a:r>
              <a:rPr lang="en-US" sz="16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[S. 58D(2)]</a:t>
            </a:r>
            <a:endParaRPr lang="en-US" sz="1600" dirty="0">
              <a:latin typeface="Times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0351008" y="3328416"/>
            <a:ext cx="24384" cy="26822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76073" y="2676525"/>
            <a:ext cx="45719" cy="651891"/>
          </a:xfrm>
          <a:prstGeom prst="rect">
            <a:avLst/>
          </a:prstGeom>
          <a:solidFill>
            <a:srgbClr val="2DA8B8"/>
          </a:solidFill>
          <a:ln w="12700">
            <a:solidFill>
              <a:srgbClr val="2DA8B8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-129540" y="1889760"/>
            <a:ext cx="1706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Out-of-Court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Commencement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547616" y="2779776"/>
            <a:ext cx="1706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RP Duties Active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S. 58E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7912608" y="2865120"/>
            <a:ext cx="24384" cy="463296"/>
          </a:xfrm>
          <a:prstGeom prst="rect">
            <a:avLst/>
          </a:prstGeom>
          <a:solidFill>
            <a:srgbClr val="2DA8B8"/>
          </a:solidFill>
          <a:ln w="12700">
            <a:solidFill>
              <a:srgbClr val="2DA8B8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071360" y="1889760"/>
            <a:ext cx="1706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CoC Plan Approval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  <a:p>
            <a:pPr algn="ctr" defTabSz="1219170"/>
            <a:r>
              <a:rPr lang="en-US" sz="16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(66% vote)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317960" y="5629619"/>
            <a:ext cx="2133600" cy="1015021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366728" y="5815584"/>
            <a:ext cx="2036064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Standard Period</a:t>
            </a:r>
            <a:endParaRPr lang="en-US" sz="2200" b="1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366728" y="6278880"/>
            <a:ext cx="20360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150 days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634440" y="5629619"/>
            <a:ext cx="2133600" cy="1015021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16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5683208" y="5815584"/>
            <a:ext cx="2036064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Extension (once)</a:t>
            </a:r>
            <a:endParaRPr lang="en-US" sz="2200" b="1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5683208" y="6278880"/>
            <a:ext cx="20360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16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+45 days</a:t>
            </a:r>
            <a:endParaRPr lang="en-US" sz="1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6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Conversion to CIRP  —  Section 58H</a:t>
            </a:r>
            <a:endParaRPr lang="en-US" sz="2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242560" cy="52425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89863"/>
            <a:ext cx="5242560" cy="6705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2064" y="1304544"/>
            <a:ext cx="499872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Triggers for Mandatory Conversion (by AA)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12064" y="1889760"/>
            <a:ext cx="97536" cy="6705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07136" y="1910715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(a)  No resolution plan received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12064" y="2779776"/>
            <a:ext cx="97536" cy="6705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07136" y="2779776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(b)  CD or its personnel failed to assist/cooperate with RP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12064" y="3669792"/>
            <a:ext cx="97536" cy="6705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07136" y="3669792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(c)  AA rejects the resolution plan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12064" y="4559808"/>
            <a:ext cx="97536" cy="6705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07136" y="4559808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b="1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Voluntary: CoC resolves (≥66% vote) to convert to CIRP at any time [Sec. 58H(2)]</a:t>
            </a:r>
            <a:endParaRPr lang="en-US" sz="2000" b="1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12064" y="5449824"/>
            <a:ext cx="97536" cy="6705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07136" y="5449824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Procedural non-compliance + default (via Sec. 58C objection): AA converts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974080" y="1280160"/>
            <a:ext cx="5852160" cy="524256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974080" y="1182624"/>
            <a:ext cx="5852160" cy="670560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120384" y="1304544"/>
            <a:ext cx="560832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Consequences of Conversion Order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156960" y="1853184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CIIRP converted to CIRP; CIRP provisions apply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156960" y="2511552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AA decides CIRP commencement stage considering CoC recommendations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156960" y="3169920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CIIRP's RP appointed as IRP or RP for CIRP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156960" y="3828288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Moratorium declared under Sec. 14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156960" y="4486656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CIIRP costs included as part of IRPC costs for CIRP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156960" y="5145024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b="1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Conversion order = deemed admission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under Sec. 7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156960" y="5803392"/>
            <a:ext cx="55473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✔  </a:t>
            </a:r>
            <a:r>
              <a:rPr lang="en-US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Avoidance transaction proceedings continue into CIRP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6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Withdrawal of Public Announcement  —  Section 58-I</a:t>
            </a:r>
            <a:endParaRPr lang="en-US" sz="26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394460"/>
            <a:ext cx="3657600" cy="505968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341119"/>
            <a:ext cx="3657600" cy="641985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87680" y="1365504"/>
            <a:ext cx="341376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How to Withdraw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87680" y="1989201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Application by Resolution Professional to the AA</a:t>
            </a:r>
          </a:p>
          <a:p>
            <a:pPr defTabSz="1219170"/>
            <a:endParaRPr lang="en-US" sz="2200" dirty="0">
              <a:solidFill>
                <a:srgbClr val="64748B"/>
              </a:solidFill>
              <a:latin typeface="Times" panose="02020603050405020304" pitchFamily="18" charset="0"/>
              <a:ea typeface="Calibri" pitchFamily="34" charset="-122"/>
              <a:cs typeface="Calibri" pitchFamily="34" charset="-120"/>
            </a:endParaRPr>
          </a:p>
          <a:p>
            <a:pPr defTabSz="1219170"/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7680" y="3133725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Requires 90% CoC voting share approval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7680" y="4023360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1A7F8E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AA passes order within 14 days of receipt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03776" y="1341120"/>
            <a:ext cx="3657600" cy="505968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03776" y="1341119"/>
            <a:ext cx="3657600" cy="648081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425696" y="1365504"/>
            <a:ext cx="341376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When Withdrawal NOT Allowed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389120" y="2034736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C0392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Before constitution of the Committee of Creditors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425696" y="3009520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C0392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After the first invitation for submission of resolution plan has been issued by the RP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425696" y="4023360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41792" y="1341120"/>
            <a:ext cx="3657600" cy="5059680"/>
          </a:xfrm>
          <a:prstGeom prst="rect">
            <a:avLst/>
          </a:prstGeom>
          <a:solidFill>
            <a:srgbClr val="FFFFFF"/>
          </a:solidFill>
          <a:ln w="19050">
            <a:solidFill>
              <a:srgbClr val="E2EA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241792" y="1341120"/>
            <a:ext cx="3657600" cy="641984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363712" y="1365504"/>
            <a:ext cx="3413760" cy="414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2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Effect of Withdrawal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363712" y="1950720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Closes the creditor-initiated insolvency resolution process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63712" y="3105150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r>
              <a:rPr lang="en-US" sz="2200" b="1" dirty="0">
                <a:solidFill>
                  <a:srgbClr val="1B2A4A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2200" dirty="0">
                <a:solidFill>
                  <a:srgbClr val="64748B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High threshold (90%) ensures genuine consensus</a:t>
            </a:r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63712" y="4023360"/>
            <a:ext cx="3413760" cy="97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1219170"/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65760" y="6437376"/>
            <a:ext cx="11460480" cy="219456"/>
          </a:xfrm>
          <a:prstGeom prst="rect">
            <a:avLst/>
          </a:prstGeom>
          <a:solidFill>
            <a:srgbClr val="E2EAF0"/>
          </a:solidFill>
          <a:ln w="12700">
            <a:solidFill>
              <a:srgbClr val="E2EAF0"/>
            </a:solidFill>
            <a:prstDash val="solid"/>
          </a:ln>
        </p:spPr>
        <p:txBody>
          <a:bodyPr/>
          <a:lstStyle/>
          <a:p>
            <a:pPr defTabSz="1219170"/>
            <a:endParaRPr lang="en-IN" sz="22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65760" y="6437376"/>
            <a:ext cx="1146048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endParaRPr lang="en-US" sz="22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304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6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2600" dirty="0">
              <a:latin typeface="Times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1072896"/>
            <a:ext cx="109728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Creditor-Initiated Insolvency Resolution Process</a:t>
            </a:r>
            <a:endParaRPr lang="en-US" sz="2000" b="1" dirty="0">
              <a:latin typeface="Times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1804416"/>
            <a:ext cx="512064" cy="512064"/>
          </a:xfrm>
          <a:prstGeom prst="ellipse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0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1804416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80160" y="1804416"/>
            <a:ext cx="1036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CIIRP is a new Chapter IV-A - enables creditor-driven, largely out-of-court initiation of insolvency process</a:t>
            </a:r>
            <a:endParaRPr lang="en-US" sz="2000" dirty="0">
              <a:latin typeface="Times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2767584"/>
            <a:ext cx="512064" cy="512064"/>
          </a:xfrm>
          <a:prstGeom prst="ellipse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0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2767584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280160" y="2767584"/>
            <a:ext cx="1036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Initiation is exclusively by specified notified financial creditors (≥51%) after giving CD a 30-day notice. Process commences on RP's public announcement</a:t>
            </a:r>
            <a:endParaRPr lang="en-US" sz="2000" dirty="0">
              <a:latin typeface="Times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3730752"/>
            <a:ext cx="512064" cy="512064"/>
          </a:xfrm>
          <a:prstGeom prst="ellipse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0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" y="3730752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80160" y="3730752"/>
            <a:ext cx="1036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u="sng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Management remains with the CD</a:t>
            </a:r>
            <a:r>
              <a:rPr lang="en-US" sz="20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; RP supervises and has veto. </a:t>
            </a:r>
            <a:endParaRPr lang="en-US" sz="2000" dirty="0">
              <a:latin typeface="Times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4693920"/>
            <a:ext cx="512064" cy="512064"/>
          </a:xfrm>
          <a:prstGeom prst="ellipse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0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469392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80160" y="4693920"/>
            <a:ext cx="1036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All safeguards of CIRP — Sec. 29A, Sec. 30, avoidance transactions, moratorium option - apply. AA involvement is targeted and limited.</a:t>
            </a:r>
            <a:endParaRPr lang="en-US" sz="2000" dirty="0">
              <a:latin typeface="Times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9600" y="5657088"/>
            <a:ext cx="512064" cy="512064"/>
          </a:xfrm>
          <a:prstGeom prst="ellipse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0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9600" y="565708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r>
              <a:rPr lang="en-US" sz="2000" b="1" dirty="0">
                <a:solidFill>
                  <a:srgbClr val="FFFFFF"/>
                </a:solidFill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80160" y="5657088"/>
            <a:ext cx="1036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1219170"/>
            <a:r>
              <a:rPr lang="en-US" sz="2000" dirty="0">
                <a:latin typeface="Times" panose="02020603050405020304" pitchFamily="18" charset="0"/>
                <a:ea typeface="Calibri" pitchFamily="34" charset="-122"/>
                <a:cs typeface="Calibri" pitchFamily="34" charset="-120"/>
              </a:rPr>
              <a:t>Approved plan has the same effect as CIRP plan — binding on all stakeholders.</a:t>
            </a:r>
            <a:endParaRPr lang="en-US" sz="2000" dirty="0">
              <a:latin typeface="Times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0" y="6522720"/>
            <a:ext cx="12192000" cy="335280"/>
          </a:xfrm>
          <a:prstGeom prst="rect">
            <a:avLst/>
          </a:prstGeom>
          <a:solidFill>
            <a:srgbClr val="1A7F8E"/>
          </a:solidFill>
          <a:ln w="12700">
            <a:solidFill>
              <a:srgbClr val="1A7F8E"/>
            </a:solidFill>
            <a:prstDash val="solid"/>
          </a:ln>
        </p:spPr>
        <p:txBody>
          <a:bodyPr/>
          <a:lstStyle/>
          <a:p>
            <a:pPr defTabSz="1219170"/>
            <a:endParaRPr lang="en-IN" sz="200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6522720"/>
            <a:ext cx="12192000" cy="335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219170"/>
            <a:endParaRPr lang="en-US" sz="2000" dirty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25C5B-93DE-F4E0-89C1-4A5127993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843DA-B2ED-6AA7-DE87-94C8D0A7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903236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Insolvency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8C08E-9C4E-2D3A-CD32-AD9A3A50C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MCA will </a:t>
            </a:r>
            <a:r>
              <a:rPr lang="en-IN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prescribe</a:t>
            </a: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manner and conditions for conducting group insolvency through rules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</a:t>
            </a: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inter-alia cover –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Bench </a:t>
            </a: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group entities; pending proceedings to be transferred for coordinated hearing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IP </a:t>
            </a: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be appointed to coordinate across group proceedings;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a </a:t>
            </a:r>
            <a:r>
              <a:rPr lang="en-IN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combined committee </a:t>
            </a: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Group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Coordination agreement </a:t>
            </a: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binding on all group CDs and their CoCs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FB8EE-FD1D-F00B-360C-307BD016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4027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B89EB-73CC-188F-4050-7D343F48E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83441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 Border Insolvency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304A2-92E3-4F33-AEE9-C39B2D9A6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dirty="0"/>
              <a:t>MCA will </a:t>
            </a:r>
            <a:r>
              <a:rPr lang="en-IN" sz="2400" b="1" dirty="0">
                <a:solidFill>
                  <a:srgbClr val="C00000"/>
                </a:solidFill>
              </a:rPr>
              <a:t>prescribe</a:t>
            </a:r>
            <a:r>
              <a:rPr lang="en-IN" sz="2400" dirty="0"/>
              <a:t> </a:t>
            </a:r>
            <a:r>
              <a:rPr lang="en-IN" sz="2400" b="1" dirty="0">
                <a:solidFill>
                  <a:srgbClr val="C00000"/>
                </a:solidFill>
              </a:rPr>
              <a:t>the manner and conditions</a:t>
            </a:r>
            <a:r>
              <a:rPr lang="en-IN" sz="2400" dirty="0"/>
              <a:t> for cross-border insolvency proceedings through rules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dirty="0"/>
              <a:t>Rules may inter-alia cover —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b="1" dirty="0">
                <a:solidFill>
                  <a:srgbClr val="C00000"/>
                </a:solidFill>
              </a:rPr>
              <a:t>Recognition</a:t>
            </a:r>
            <a:r>
              <a:rPr lang="en-IN" dirty="0"/>
              <a:t> of foreign insolvency proceedings and granting of </a:t>
            </a:r>
            <a:r>
              <a:rPr lang="en-IN" b="1" dirty="0">
                <a:solidFill>
                  <a:srgbClr val="C00000"/>
                </a:solidFill>
              </a:rPr>
              <a:t>relief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dirty="0"/>
              <a:t>Cooperation, assistance, and coordination with </a:t>
            </a:r>
            <a:r>
              <a:rPr lang="en-IN" b="1" dirty="0">
                <a:solidFill>
                  <a:srgbClr val="C00000"/>
                </a:solidFill>
              </a:rPr>
              <a:t>foreign courts and authorities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93018-FA74-82A1-0D9A-55C576175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82487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1935</TotalTime>
  <Words>3530</Words>
  <Application>Microsoft Office PowerPoint</Application>
  <PresentationFormat>Widescreen</PresentationFormat>
  <Paragraphs>366</Paragraphs>
  <Slides>40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Aptos</vt:lpstr>
      <vt:lpstr>Arial</vt:lpstr>
      <vt:lpstr>Calibri</vt:lpstr>
      <vt:lpstr>Calibri Light</vt:lpstr>
      <vt:lpstr>Times</vt:lpstr>
      <vt:lpstr>Times New Roman</vt:lpstr>
      <vt:lpstr>2_Office Theme</vt:lpstr>
      <vt:lpstr>5_Office Theme</vt:lpstr>
      <vt:lpstr>Office Theme</vt:lpstr>
      <vt:lpstr>think-cell Slide</vt:lpstr>
      <vt:lpstr>PowerPoint Presentation</vt:lpstr>
      <vt:lpstr>Journey of IBC (Amendment) Act, 2026</vt:lpstr>
      <vt:lpstr>Why these Amendments — Three Core Objectives</vt:lpstr>
      <vt:lpstr>Corporate Insolvency Resolution Process (CIRP) </vt:lpstr>
      <vt:lpstr>Separate approval of bid and distribution</vt:lpstr>
      <vt:lpstr>Transfer of Guarantor Assets into CIRP</vt:lpstr>
      <vt:lpstr>Assistance and Cooperation to Resolution Professional</vt:lpstr>
      <vt:lpstr>PowerPoint Presentation</vt:lpstr>
      <vt:lpstr>Multiple Resolution Plans - CoC can approve plans of multiple RAs</vt:lpstr>
      <vt:lpstr>Clarity on Security Interest and priority of Government Dues</vt:lpstr>
      <vt:lpstr>Restoration of CIRP</vt:lpstr>
      <vt:lpstr>Guarantees cannot be extinguished in resolution plan of CD</vt:lpstr>
      <vt:lpstr>Penalties for frivolous or vexatious proceedings</vt:lpstr>
      <vt:lpstr>Entitlement of dissenting FCs</vt:lpstr>
      <vt:lpstr>PowerPoint Presentation</vt:lpstr>
      <vt:lpstr>  Liquidation Process </vt:lpstr>
      <vt:lpstr>CoC to supervise liquidation</vt:lpstr>
      <vt:lpstr>Sale of assets and mode of sale</vt:lpstr>
      <vt:lpstr>PowerPoint Presentation</vt:lpstr>
      <vt:lpstr>  Individual Insolvency (PG to CD) </vt:lpstr>
      <vt:lpstr>Interim Moratorium - Not applicable in PG to CD Cases</vt:lpstr>
      <vt:lpstr>Statement of Assets in sec. 94/ 95 application</vt:lpstr>
      <vt:lpstr> Voluntary Liquidation Process </vt:lpstr>
      <vt:lpstr>Termination of Voluntary Liquidation Proceedings</vt:lpstr>
      <vt:lpstr>Pre-Packaged Insolvency Resolution Process (PPIRP)</vt:lpstr>
      <vt:lpstr>Information and Documents to be furnished by Applicant</vt:lpstr>
      <vt:lpstr>Thank You</vt:lpstr>
      <vt:lpstr>Proposed Creditor-Initiated Insolvency Resolution Process  (CIIRP)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Group Insolvency</vt:lpstr>
      <vt:lpstr>Cross Border Insolvency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Medha Shekar</dc:creator>
  <cp:lastModifiedBy>Pooja   Singla</cp:lastModifiedBy>
  <cp:revision>120</cp:revision>
  <cp:lastPrinted>2026-06-30T10:59:49Z</cp:lastPrinted>
  <dcterms:created xsi:type="dcterms:W3CDTF">2026-06-03T05:27:53Z</dcterms:created>
  <dcterms:modified xsi:type="dcterms:W3CDTF">2026-09-03T05:44:54Z</dcterms:modified>
</cp:coreProperties>
</file>